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Interphases" charset="1" panose="02000503020000020004"/>
      <p:regular r:id="rId24"/>
    </p:embeddedFont>
    <p:embeddedFont>
      <p:font typeface="TT Interphases Bold" charset="1" panose="02000803060000020004"/>
      <p:regular r:id="rId25"/>
    </p:embeddedFont>
    <p:embeddedFont>
      <p:font typeface="TT Interphases Bold Italics" charset="1" panose="0200080300000009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74557"/>
            <a:ext cx="6790112" cy="342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10034" spc="-49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</a:t>
            </a:r>
            <a:r>
              <a:rPr lang="en-US" sz="10034" spc="-49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ansborder Freight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269296" y="3138067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56024" y="543505"/>
            <a:ext cx="3915392" cy="2961460"/>
          </a:xfrm>
          <a:custGeom>
            <a:avLst/>
            <a:gdLst/>
            <a:ahLst/>
            <a:cxnLst/>
            <a:rect r="r" b="b" t="t" l="l"/>
            <a:pathLst>
              <a:path h="2961460" w="3915392">
                <a:moveTo>
                  <a:pt x="0" y="0"/>
                </a:moveTo>
                <a:lnTo>
                  <a:pt x="3915393" y="0"/>
                </a:lnTo>
                <a:lnTo>
                  <a:pt x="3915393" y="2961461"/>
                </a:lnTo>
                <a:lnTo>
                  <a:pt x="0" y="2961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22149" y="3983990"/>
            <a:ext cx="9249267" cy="5725179"/>
          </a:xfrm>
          <a:custGeom>
            <a:avLst/>
            <a:gdLst/>
            <a:ahLst/>
            <a:cxnLst/>
            <a:rect r="r" b="b" t="t" l="l"/>
            <a:pathLst>
              <a:path h="5725179" w="9249267">
                <a:moveTo>
                  <a:pt x="0" y="0"/>
                </a:moveTo>
                <a:lnTo>
                  <a:pt x="9249268" y="0"/>
                </a:lnTo>
                <a:lnTo>
                  <a:pt x="9249268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5905" y="209550"/>
            <a:ext cx="13520120" cy="220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5"/>
              </a:lnSpc>
            </a:pPr>
            <a:r>
              <a:rPr lang="en-US" sz="6500" spc="-31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Difference in total value, shipping weight, and freight charges between domestic and foreign produced merchandise.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5905" y="2739400"/>
            <a:ext cx="8186245" cy="7795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1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Trade Value (USD):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Domestic: $39.03 trillion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Foreign: $9.60 trillion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The analysis shows that domestic trade accounts for 4x the value of foreign trade, confirming its central role in the trade ecosystem.</a:t>
            </a:r>
          </a:p>
          <a:p>
            <a:pPr algn="l">
              <a:lnSpc>
                <a:spcPts val="2940"/>
              </a:lnSpc>
            </a:pPr>
            <a:r>
              <a:rPr lang="en-US" sz="2100" spc="-1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Shipping Weight (kg):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Domestic: 90.07 billion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Foreign: 360.79 billion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shows that foreign shipments are 4x heavier, indicating a prevalence of bulk goods such as raw materials or industrial components.</a:t>
            </a:r>
          </a:p>
          <a:p>
            <a:pPr algn="l">
              <a:lnSpc>
                <a:spcPts val="2940"/>
              </a:lnSpc>
            </a:pPr>
            <a:r>
              <a:rPr lang="en-US" sz="2100" spc="-10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Freight Charges (USD):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Domestic: $6.65 trillion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Foreign: $72.71 billion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The analysis shows that domestic freight costs are 91x higher than foreign charges, despite the lighter weight  which shows a significant disparity.</a:t>
            </a:r>
          </a:p>
          <a:p>
            <a:pPr algn="l">
              <a:lnSpc>
                <a:spcPts val="2940"/>
              </a:lnSpc>
            </a:pPr>
            <a:r>
              <a:rPr lang="en-US" b="true" sz="2100" i="true" spc="-102">
                <a:solidFill>
                  <a:srgbClr val="000000"/>
                </a:solidFill>
                <a:latin typeface="TT Interphases Bold Italics"/>
                <a:ea typeface="TT Interphases Bold Italics"/>
                <a:cs typeface="TT Interphases Bold Italics"/>
                <a:sym typeface="TT Interphases Bold Italics"/>
              </a:rPr>
              <a:t>The extreme disparity in freight charges (domestic vs. foreign) warrants investigation; are there hidden fees, inefficiencies, or data reporting gaps?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0854" y="1028700"/>
            <a:ext cx="4090149" cy="2394596"/>
          </a:xfrm>
          <a:custGeom>
            <a:avLst/>
            <a:gdLst/>
            <a:ahLst/>
            <a:cxnLst/>
            <a:rect r="r" b="b" t="t" l="l"/>
            <a:pathLst>
              <a:path h="2394596" w="4090149">
                <a:moveTo>
                  <a:pt x="0" y="0"/>
                </a:moveTo>
                <a:lnTo>
                  <a:pt x="4090149" y="0"/>
                </a:lnTo>
                <a:lnTo>
                  <a:pt x="4090149" y="2394596"/>
                </a:lnTo>
                <a:lnTo>
                  <a:pt x="0" y="2394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4724" y="3530799"/>
            <a:ext cx="9187380" cy="5727501"/>
          </a:xfrm>
          <a:custGeom>
            <a:avLst/>
            <a:gdLst/>
            <a:ahLst/>
            <a:cxnLst/>
            <a:rect r="r" b="b" t="t" l="l"/>
            <a:pathLst>
              <a:path h="5727501" w="9187380">
                <a:moveTo>
                  <a:pt x="0" y="0"/>
                </a:moveTo>
                <a:lnTo>
                  <a:pt x="9187380" y="0"/>
                </a:lnTo>
                <a:lnTo>
                  <a:pt x="9187380" y="5727501"/>
                </a:lnTo>
                <a:lnTo>
                  <a:pt x="0" y="572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3596" y="1200150"/>
            <a:ext cx="9082154" cy="250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5600" spc="-274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Transportation modes which incurs the highest average freight charges?</a:t>
            </a:r>
          </a:p>
          <a:p>
            <a:pPr algn="l">
              <a:lnSpc>
                <a:spcPts val="48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83596" y="3375671"/>
            <a:ext cx="7764377" cy="65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</a:t>
            </a:r>
            <a:r>
              <a:rPr lang="en-US" sz="2503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Vessel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is the most expensive transportation mode on average, with freight charges around </a:t>
            </a:r>
            <a:r>
              <a:rPr lang="en-US" sz="2503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$114,841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likely due to high operational costs (e.g., port fees, crew, and fuel) and its use for long-distance, bulk shipments.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Rail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follows with average charges of </a:t>
            </a: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$52,247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suitable for heavy inland transportation.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Truck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a widely used mode, incurs moderate costs </a:t>
            </a: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($27,925)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balancing flexibility and affordability for regional deliv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rie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Air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though used for time-sensitive cargo, averages </a:t>
            </a: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$6,661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offering a relatively lower cost per sh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pment fo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 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high-v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lue goo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Mail (USPS)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records the lowest average charges </a:t>
            </a: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($1,037)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indicating its role in transporting lightweight, low-priority goods.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230" y="3431956"/>
            <a:ext cx="9516669" cy="5225785"/>
          </a:xfrm>
          <a:custGeom>
            <a:avLst/>
            <a:gdLst/>
            <a:ahLst/>
            <a:cxnLst/>
            <a:rect r="r" b="b" t="t" l="l"/>
            <a:pathLst>
              <a:path h="5225785" w="9516669">
                <a:moveTo>
                  <a:pt x="0" y="0"/>
                </a:moveTo>
                <a:lnTo>
                  <a:pt x="9516669" y="0"/>
                </a:lnTo>
                <a:lnTo>
                  <a:pt x="9516669" y="5225785"/>
                </a:lnTo>
                <a:lnTo>
                  <a:pt x="0" y="5225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726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3925" y="495083"/>
            <a:ext cx="8439241" cy="340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0"/>
              </a:lnSpc>
            </a:pPr>
            <a:r>
              <a:rPr lang="en-US" sz="6080" spc="-2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Are there notable trends in freight movement across different U.S. border states over time?</a:t>
            </a:r>
          </a:p>
          <a:p>
            <a:pPr algn="l">
              <a:lnSpc>
                <a:spcPts val="529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705726" y="327121"/>
            <a:ext cx="8582274" cy="998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2"/>
              </a:lnSpc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Texas is the leading U.S. border state in terms of shipping weight for transborder trade, handling approximately 6.69 trillion kg of goods. This highlights Texas as a critical logistics hub, especially for bulk freight entering from Mexico through key land ports like Laredo and El Paso.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Illinois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follows with 5.39 trillion kg, leveraging Chicago’s rail infrastructure to move heavy commodities like grain, coal, and machinery across borders with Canada and Mexico.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Michigan (1.60T kg): Driven by automotive manufacturing and cross-border flow through the Detroit–Windsor corridor.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Louisiana (1.51T kg): Major shipping activity via Gulf Coast ports, focused on bulk liquids and petrochemicals.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California (1.47T kg): D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espite handling large volumes, goods tend to be lighter, such as electronics and consumer tech through LA/Long Beach.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tates like Oklahoma, Minnesota, Ohio, and Pennsylvania appear in the top 10, underscoring the strength of rail and inland port systems.</a:t>
            </a:r>
          </a:p>
          <a:p>
            <a:pPr algn="l">
              <a:lnSpc>
                <a:spcPts val="3782"/>
              </a:lnSpc>
            </a:pPr>
          </a:p>
          <a:p>
            <a:pPr algn="l">
              <a:lnSpc>
                <a:spcPts val="3782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925" y="3380316"/>
            <a:ext cx="9173278" cy="5095795"/>
          </a:xfrm>
          <a:custGeom>
            <a:avLst/>
            <a:gdLst/>
            <a:ahLst/>
            <a:cxnLst/>
            <a:rect r="r" b="b" t="t" l="l"/>
            <a:pathLst>
              <a:path h="5095795" w="9173278">
                <a:moveTo>
                  <a:pt x="0" y="0"/>
                </a:moveTo>
                <a:lnTo>
                  <a:pt x="9173277" y="0"/>
                </a:lnTo>
                <a:lnTo>
                  <a:pt x="9173277" y="5095795"/>
                </a:lnTo>
                <a:lnTo>
                  <a:pt x="0" y="50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8726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3925" y="495083"/>
            <a:ext cx="8439241" cy="340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0"/>
              </a:lnSpc>
            </a:pPr>
            <a:r>
              <a:rPr lang="en-US" sz="6080" spc="-2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Are there notable trends in freight movement across different U.S. border states over time?</a:t>
            </a:r>
          </a:p>
          <a:p>
            <a:pPr algn="l">
              <a:lnSpc>
                <a:spcPts val="529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705726" y="327121"/>
            <a:ext cx="8582274" cy="617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2"/>
              </a:lnSpc>
            </a:pP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</a:t>
            </a:r>
            <a:r>
              <a:rPr lang="en-US" sz="2701" spc="-13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Texas (TX)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overwhelmingly dominates in transborder trade value, accounting for approximately </a:t>
            </a:r>
            <a:r>
              <a:rPr lang="en-US" sz="2701" spc="-13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$16.19 trillion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; more than double that of any other state. This reflects Texas’s strategic role as the top land gateway for U.S.–Mexico trade.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Michigan (MI)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and 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California (CA)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follow closely with 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$6.99T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and 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$6.88T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respectively: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Illinois (IL)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– 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$5.24T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 Reflects the power of Chicago’s intermodal rail infrastructure, serving as a central node for cross-border goods.</a:t>
            </a:r>
          </a:p>
          <a:p>
            <a:pPr algn="l" marL="583357" indent="-291679" lvl="1">
              <a:lnSpc>
                <a:spcPts val="3782"/>
              </a:lnSpc>
              <a:buFont typeface="Arial"/>
              <a:buChar char="•"/>
            </a:pP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Oh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io (OH) 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– </a:t>
            </a:r>
            <a:r>
              <a:rPr lang="en-US" b="true" sz="2701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$2.71T</a:t>
            </a:r>
            <a:r>
              <a:rPr lang="en-US" sz="2701" spc="-13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 Driven by manufacturing exports, including machinery and chemicals.</a:t>
            </a:r>
          </a:p>
          <a:p>
            <a:pPr algn="l">
              <a:lnSpc>
                <a:spcPts val="378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43843" y="6497365"/>
            <a:ext cx="4715457" cy="3043613"/>
          </a:xfrm>
          <a:custGeom>
            <a:avLst/>
            <a:gdLst/>
            <a:ahLst/>
            <a:cxnLst/>
            <a:rect r="r" b="b" t="t" l="l"/>
            <a:pathLst>
              <a:path h="3043613" w="4715457">
                <a:moveTo>
                  <a:pt x="0" y="0"/>
                </a:moveTo>
                <a:lnTo>
                  <a:pt x="4715457" y="0"/>
                </a:lnTo>
                <a:lnTo>
                  <a:pt x="4715457" y="3043614"/>
                </a:lnTo>
                <a:lnTo>
                  <a:pt x="0" y="30436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6862" y="1028700"/>
            <a:ext cx="4081138" cy="3212968"/>
          </a:xfrm>
          <a:custGeom>
            <a:avLst/>
            <a:gdLst/>
            <a:ahLst/>
            <a:cxnLst/>
            <a:rect r="r" b="b" t="t" l="l"/>
            <a:pathLst>
              <a:path h="3212968" w="4081138">
                <a:moveTo>
                  <a:pt x="0" y="0"/>
                </a:moveTo>
                <a:lnTo>
                  <a:pt x="4081138" y="0"/>
                </a:lnTo>
                <a:lnTo>
                  <a:pt x="4081138" y="3212968"/>
                </a:lnTo>
                <a:lnTo>
                  <a:pt x="0" y="321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076170" y="-1154430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8662" y="3530799"/>
            <a:ext cx="9058803" cy="5727501"/>
          </a:xfrm>
          <a:custGeom>
            <a:avLst/>
            <a:gdLst/>
            <a:ahLst/>
            <a:cxnLst/>
            <a:rect r="r" b="b" t="t" l="l"/>
            <a:pathLst>
              <a:path h="5727501" w="9058803">
                <a:moveTo>
                  <a:pt x="0" y="0"/>
                </a:moveTo>
                <a:lnTo>
                  <a:pt x="9058803" y="0"/>
                </a:lnTo>
                <a:lnTo>
                  <a:pt x="9058803" y="5727501"/>
                </a:lnTo>
                <a:lnTo>
                  <a:pt x="0" y="57275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876" y="586142"/>
            <a:ext cx="14556444" cy="34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7"/>
              </a:lnSpc>
            </a:pPr>
            <a:r>
              <a:rPr lang="en-US" sz="7100" spc="-34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Most common trade types (import/export), and how their values and weights compare over time.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725543" y="4203568"/>
            <a:ext cx="8274181" cy="50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2"/>
              </a:lnSpc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trade value experienced a dramatic surge between 2020 and 2022, with:</a:t>
            </a:r>
          </a:p>
          <a:p>
            <a:pPr algn="l" marL="888923" indent="-296308" lvl="2">
              <a:lnSpc>
                <a:spcPts val="2882"/>
              </a:lnSpc>
              <a:buFont typeface="Arial"/>
              <a:buChar char="⚬"/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Exports peaking at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$17.20 trillion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 2022.</a:t>
            </a:r>
          </a:p>
          <a:p>
            <a:pPr algn="l" marL="888923" indent="-296308" lvl="2">
              <a:lnSpc>
                <a:spcPts val="2882"/>
              </a:lnSpc>
              <a:buFont typeface="Arial"/>
              <a:buChar char="⚬"/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Imports peaking even higher at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$22.62 trillion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the same year.</a:t>
            </a:r>
          </a:p>
          <a:p>
            <a:pPr algn="l">
              <a:lnSpc>
                <a:spcPts val="2882"/>
              </a:lnSpc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From 2023 to 2024, both exports and imports declined sharply, dropping to:</a:t>
            </a:r>
          </a:p>
          <a:p>
            <a:pPr algn="l" marL="888923" indent="-296308" lvl="2">
              <a:lnSpc>
                <a:spcPts val="2882"/>
              </a:lnSpc>
              <a:buFont typeface="Arial"/>
              <a:buChar char="⚬"/>
            </a:pP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$1.49T (exports)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and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$1.99T (imports)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 2024 suggesting a possible economic slowdown, trade restrictions, or global disruptions.</a:t>
            </a:r>
          </a:p>
          <a:p>
            <a:pPr algn="l" marL="444461" indent="-222231" lvl="1">
              <a:lnSpc>
                <a:spcPts val="2882"/>
              </a:lnSpc>
              <a:buFont typeface="Arial"/>
              <a:buChar char="•"/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 consistently remained lower than imports in most years, indicating a trade deficit, except in 2020, where exports slightly led.</a:t>
            </a:r>
          </a:p>
          <a:p>
            <a:pPr algn="l" marL="444461" indent="-222231" lvl="1">
              <a:lnSpc>
                <a:spcPts val="2882"/>
              </a:lnSpc>
              <a:buFont typeface="Arial"/>
              <a:buChar char="•"/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2021 saw the highest growth in trade value, with exports increasing from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$6.15T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$15.72T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and imports from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$7.70T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to </a:t>
            </a:r>
            <a:r>
              <a:rPr lang="en-US" b="true" sz="2058" spc="-1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$19.88T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</a:t>
            </a:r>
          </a:p>
          <a:p>
            <a:pPr algn="l" marL="444461" indent="-222231" lvl="1">
              <a:lnSpc>
                <a:spcPts val="2882"/>
              </a:lnSpc>
              <a:buFont typeface="Arial"/>
              <a:buChar char="•"/>
            </a:pP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</a:t>
            </a:r>
            <a:r>
              <a:rPr lang="en-US" sz="2058" spc="-1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downturn in 2023 and 2024 may signal economic concerns such as inflation, geopolitical instability, or shifting global supply chains.</a:t>
            </a:r>
          </a:p>
          <a:p>
            <a:pPr algn="l">
              <a:lnSpc>
                <a:spcPts val="288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6862" y="1028700"/>
            <a:ext cx="4081138" cy="3212968"/>
          </a:xfrm>
          <a:custGeom>
            <a:avLst/>
            <a:gdLst/>
            <a:ahLst/>
            <a:cxnLst/>
            <a:rect r="r" b="b" t="t" l="l"/>
            <a:pathLst>
              <a:path h="3212968" w="4081138">
                <a:moveTo>
                  <a:pt x="0" y="0"/>
                </a:moveTo>
                <a:lnTo>
                  <a:pt x="4081138" y="0"/>
                </a:lnTo>
                <a:lnTo>
                  <a:pt x="4081138" y="3212968"/>
                </a:lnTo>
                <a:lnTo>
                  <a:pt x="0" y="321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076170" y="-1154430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4876" y="4005435"/>
            <a:ext cx="9058803" cy="5727501"/>
          </a:xfrm>
          <a:custGeom>
            <a:avLst/>
            <a:gdLst/>
            <a:ahLst/>
            <a:cxnLst/>
            <a:rect r="r" b="b" t="t" l="l"/>
            <a:pathLst>
              <a:path h="5727501" w="9058803">
                <a:moveTo>
                  <a:pt x="0" y="0"/>
                </a:moveTo>
                <a:lnTo>
                  <a:pt x="9058803" y="0"/>
                </a:lnTo>
                <a:lnTo>
                  <a:pt x="9058803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876" y="586142"/>
            <a:ext cx="14556444" cy="34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7"/>
              </a:lnSpc>
            </a:pPr>
            <a:r>
              <a:rPr lang="en-US" sz="7100" spc="-34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Most common trade types (import/export), and how their values and weights compare over time.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725543" y="4194043"/>
            <a:ext cx="8562457" cy="619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2"/>
              </a:lnSpc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shipping weight for imports consistently surpassed exports between 2020 and 2024, highlighting the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U.S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's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r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ance 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on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inbound bulk commodities and goods.</a:t>
            </a:r>
          </a:p>
          <a:p>
            <a:pPr algn="l" marL="546304" indent="-273152" lvl="1">
              <a:lnSpc>
                <a:spcPts val="3542"/>
              </a:lnSpc>
              <a:buFont typeface="Arial"/>
              <a:buChar char="•"/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Imports peaked in 2021 at approximately 13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.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58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trillion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kg, reflecting a post-pandemic surge in d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mand and supply chain restoration.</a:t>
            </a:r>
          </a:p>
          <a:p>
            <a:pPr algn="l" marL="546304" indent="-273152" lvl="1">
              <a:lnSpc>
                <a:spcPts val="3542"/>
              </a:lnSpc>
              <a:buFont typeface="Arial"/>
              <a:buChar char="•"/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 peaked in 2022 at around 2.27 trillion kg, indicating a rebound in U.S. outbound trade activity.</a:t>
            </a:r>
          </a:p>
          <a:p>
            <a:pPr algn="l">
              <a:lnSpc>
                <a:spcPts val="3542"/>
              </a:lnSpc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From 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2023 to 2024, both exports 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and imports 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expe</a:t>
            </a: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rienced sharp declines:</a:t>
            </a:r>
          </a:p>
          <a:p>
            <a:pPr algn="l" marL="546304" indent="-273152" lvl="1">
              <a:lnSpc>
                <a:spcPts val="3542"/>
              </a:lnSpc>
              <a:buFont typeface="Arial"/>
              <a:buChar char="•"/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Exports dropped to 0.18 trillion kg</a:t>
            </a:r>
          </a:p>
          <a:p>
            <a:pPr algn="l" marL="546304" indent="-273152" lvl="1">
              <a:lnSpc>
                <a:spcPts val="3542"/>
              </a:lnSpc>
              <a:buFont typeface="Arial"/>
              <a:buChar char="•"/>
            </a:pPr>
            <a:r>
              <a:rPr lang="en-US" sz="2530" spc="-12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Imports fell to 1.09 trillion kg</a:t>
            </a:r>
          </a:p>
          <a:p>
            <a:pPr algn="l">
              <a:lnSpc>
                <a:spcPts val="6855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14126" y="5143500"/>
            <a:ext cx="4398427" cy="4382432"/>
          </a:xfrm>
          <a:custGeom>
            <a:avLst/>
            <a:gdLst/>
            <a:ahLst/>
            <a:cxnLst/>
            <a:rect r="r" b="b" t="t" l="l"/>
            <a:pathLst>
              <a:path h="4382432" w="4398427">
                <a:moveTo>
                  <a:pt x="0" y="0"/>
                </a:moveTo>
                <a:lnTo>
                  <a:pt x="4398427" y="0"/>
                </a:lnTo>
                <a:lnTo>
                  <a:pt x="4398427" y="4382432"/>
                </a:lnTo>
                <a:lnTo>
                  <a:pt x="0" y="438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43000" y="555371"/>
            <a:ext cx="10959164" cy="2380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47"/>
              </a:lnSpc>
            </a:pPr>
            <a:r>
              <a:rPr lang="en-US" sz="10284" spc="-50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Actionable Solutions</a:t>
            </a:r>
          </a:p>
          <a:p>
            <a:pPr algn="l">
              <a:lnSpc>
                <a:spcPts val="89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04548"/>
            <a:ext cx="12585426" cy="747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Upgrade border infrastructure (especially in Texas, Illinois) to ease congestion.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Streamline domestic freight with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automation and smarter route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plannin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Invest in rail and vessel logistics for high-volume, long-distance shipments.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 air and mail selectively for urgent or low-weight cargo.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Expand inland freight hubs (e.g.,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Oklahoma, Ohio)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to support rising volumes.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Align logistics 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and marketing around seasonal demand cycles.</a:t>
            </a:r>
          </a:p>
          <a:p>
            <a:pPr algn="l" marL="762571" indent="-381286" lvl="1">
              <a:lnSpc>
                <a:spcPts val="4944"/>
              </a:lnSpc>
              <a:buFont typeface="Arial"/>
              <a:buChar char="•"/>
            </a:pP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Leve</a:t>
            </a:r>
            <a:r>
              <a:rPr lang="en-US" sz="3532" spc="-17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rage economies of scale for bulk foreign shipments.</a:t>
            </a:r>
          </a:p>
          <a:p>
            <a:pPr algn="l">
              <a:lnSpc>
                <a:spcPts val="4944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34845"/>
            <a:ext cx="9601274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723" y="4155440"/>
            <a:ext cx="9666471" cy="511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Prioritize truck efficiency as the dominant transport mode.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Rebalance foreign trade toward higher-margin, lighter goods.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Monitor freight cost disparities—especially domestic vs. foreign.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Strengthen U.S.–Mexico and U.S.–Canada trade corridors.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Prepare infrastructure for future volume surges in shipping weight.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Focus on export diversification to sustain trade surpluses.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Adopt flexible logistics models to mitigate seasonal and geopolitical risks.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52294" y="2750290"/>
            <a:ext cx="6234058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52294" y="5662930"/>
            <a:ext cx="7266033" cy="277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726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</a:t>
            </a: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oal: Analyze US transborder freight data from 2020 to 2024 to uncover key patterns and insights.</a:t>
            </a:r>
          </a:p>
          <a:p>
            <a:pPr algn="just" marL="496571" indent="-248285" lvl="1">
              <a:lnSpc>
                <a:spcPts val="3726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Framework Used: CRISP-D</a:t>
            </a: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</a:t>
            </a:r>
          </a:p>
          <a:p>
            <a:pPr algn="just" marL="496571" indent="-248285" lvl="1">
              <a:lnSpc>
                <a:spcPts val="3726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Tools: Google Colab, Python, Pandas, Seaborn, GitHub</a:t>
            </a:r>
          </a:p>
          <a:p>
            <a:pPr algn="just" marL="496571" indent="-248285" lvl="1">
              <a:lnSpc>
                <a:spcPts val="3726"/>
              </a:lnSpc>
              <a:buFont typeface="Arial"/>
              <a:buChar char="•"/>
            </a:pPr>
            <a:r>
              <a:rPr lang="en-US" sz="2300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Source: US Bureau of Transportation Statistics</a:t>
            </a:r>
          </a:p>
          <a:p>
            <a:pPr algn="just">
              <a:lnSpc>
                <a:spcPts val="37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34845"/>
            <a:ext cx="9601274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CRISP-DM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0723" y="4155440"/>
            <a:ext cx="8115300" cy="340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Business Understanding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Understanding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Preparation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Modeling (EDA)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Evaluation</a:t>
            </a:r>
          </a:p>
          <a:p>
            <a:pPr algn="l" marL="604516" indent="-302258" lvl="1">
              <a:lnSpc>
                <a:spcPts val="4535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Deployment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14445" y="1660141"/>
            <a:ext cx="729305" cy="566206"/>
          </a:xfrm>
          <a:custGeom>
            <a:avLst/>
            <a:gdLst/>
            <a:ahLst/>
            <a:cxnLst/>
            <a:rect r="r" b="b" t="t" l="l"/>
            <a:pathLst>
              <a:path h="566206" w="729305">
                <a:moveTo>
                  <a:pt x="0" y="0"/>
                </a:moveTo>
                <a:lnTo>
                  <a:pt x="729305" y="0"/>
                </a:lnTo>
                <a:lnTo>
                  <a:pt x="729305" y="566206"/>
                </a:lnTo>
                <a:lnTo>
                  <a:pt x="0" y="566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70894" y="1035790"/>
            <a:ext cx="9193801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Business Questions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83310" y="2715915"/>
            <a:ext cx="10068051" cy="718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What a</a:t>
            </a: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 the top modes of transportation used for transborder trade by total value and shipping weight?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Which partner countries (e.g., Canada or Mexico) contribute most to trade in terms of value and volume?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How does the trade value and shipping weight vary across different months and years?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What’s the difference in total value, shipping weight, and freight charges between domestic and foreign produced merchandise?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Which mode of transportation incurs the highest average freight charges?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Are there notable trends in freight movement across different U.S. border states over time?</a:t>
            </a:r>
          </a:p>
          <a:p>
            <a:pPr algn="just" marL="599293" indent="-299646" lvl="1">
              <a:lnSpc>
                <a:spcPts val="4052"/>
              </a:lnSpc>
              <a:buFont typeface="Arial"/>
              <a:buChar char="•"/>
            </a:pPr>
            <a:r>
              <a:rPr lang="en-US" sz="2775" spc="-13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What are the most common trade types (import/export), and how do their values and weights compare over time?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2925" y="1938011"/>
            <a:ext cx="7434401" cy="4636363"/>
          </a:xfrm>
          <a:custGeom>
            <a:avLst/>
            <a:gdLst/>
            <a:ahLst/>
            <a:cxnLst/>
            <a:rect r="r" b="b" t="t" l="l"/>
            <a:pathLst>
              <a:path h="4636363" w="7434401">
                <a:moveTo>
                  <a:pt x="0" y="0"/>
                </a:moveTo>
                <a:lnTo>
                  <a:pt x="7434401" y="0"/>
                </a:lnTo>
                <a:lnTo>
                  <a:pt x="7434401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6889" y="7144662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430412"/>
            <a:ext cx="6234058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796889" y="645437"/>
            <a:ext cx="5462411" cy="6254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414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18+</a:t>
            </a: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zipped datasets </a:t>
            </a:r>
          </a:p>
          <a:p>
            <a:pPr algn="l" marL="539746" indent="-269873" lvl="1">
              <a:lnSpc>
                <a:spcPts val="414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Covers Jan 2020 – mid 2024</a:t>
            </a:r>
          </a:p>
          <a:p>
            <a:pPr algn="l" marL="539746" indent="-269873" lvl="1">
              <a:lnSpc>
                <a:spcPts val="4149"/>
              </a:lnSpc>
              <a:buFont typeface="Arial"/>
              <a:buChar char="•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fields: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VALUE,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SHIPWT,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FREIGHT_CHARGES,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COUNTRY,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DISAGMOT</a:t>
            </a: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TRDTYPE,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YEAR, </a:t>
            </a:r>
          </a:p>
          <a:p>
            <a:pPr algn="l" marL="1079492" indent="-359831" lvl="2">
              <a:lnSpc>
                <a:spcPts val="4149"/>
              </a:lnSpc>
              <a:buFont typeface="Arial"/>
              <a:buChar char="⚬"/>
            </a:pPr>
            <a:r>
              <a:rPr lang="en-US" sz="2499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MONTH</a:t>
            </a:r>
          </a:p>
          <a:p>
            <a:pPr algn="l">
              <a:lnSpc>
                <a:spcPts val="414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796889" y="7846592"/>
            <a:ext cx="546241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Cleaned, concatenated, and preprocessed in Google Colab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10854" y="1028700"/>
            <a:ext cx="4090149" cy="2394596"/>
          </a:xfrm>
          <a:custGeom>
            <a:avLst/>
            <a:gdLst/>
            <a:ahLst/>
            <a:cxnLst/>
            <a:rect r="r" b="b" t="t" l="l"/>
            <a:pathLst>
              <a:path h="2394596" w="4090149">
                <a:moveTo>
                  <a:pt x="0" y="0"/>
                </a:moveTo>
                <a:lnTo>
                  <a:pt x="4090149" y="0"/>
                </a:lnTo>
                <a:lnTo>
                  <a:pt x="4090149" y="2394596"/>
                </a:lnTo>
                <a:lnTo>
                  <a:pt x="0" y="2394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3687" y="3501631"/>
            <a:ext cx="9973028" cy="5949531"/>
          </a:xfrm>
          <a:custGeom>
            <a:avLst/>
            <a:gdLst/>
            <a:ahLst/>
            <a:cxnLst/>
            <a:rect r="r" b="b" t="t" l="l"/>
            <a:pathLst>
              <a:path h="5949531" w="9973028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29181"/>
            <a:ext cx="9082154" cy="189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2"/>
              </a:lnSpc>
            </a:pPr>
            <a:r>
              <a:rPr lang="en-US" sz="5600" spc="-274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Top modes of transportation used (by total value &amp; shipping weight)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23172"/>
            <a:ext cx="6292682" cy="6556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</a:pP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</a:t>
            </a:r>
            <a:r>
              <a:rPr lang="en-US" sz="2503" spc="-12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Truck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is the dominant mode of transportation for transborder trade, accounting for the highest trade value ($69.5B) and shipping weight (9.4B kg). This highlights its vital role in cross-border logistics, especially between the U.S., Canada, and Mexico.</a:t>
            </a:r>
          </a:p>
          <a:p>
            <a:pPr algn="l">
              <a:lnSpc>
                <a:spcPts val="3504"/>
              </a:lnSpc>
            </a:pP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Rail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with significant contributions in both value and weight.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Vessel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, which shows a higher shipping weight (15.4B kg) than trade value.</a:t>
            </a:r>
          </a:p>
          <a:p>
            <a:pPr algn="l" marL="540504" indent="-270252" lvl="1">
              <a:lnSpc>
                <a:spcPts val="3504"/>
              </a:lnSpc>
              <a:buFont typeface="Arial"/>
              <a:buChar char="•"/>
            </a:pPr>
            <a:r>
              <a:rPr lang="en-US" b="true" sz="2503" spc="-12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Air and Mail (USPS)</a:t>
            </a:r>
            <a:r>
              <a:rPr lang="en-US" sz="2503" spc="-12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contribute the least, indicating their limited use for large-scale freight.</a:t>
            </a:r>
          </a:p>
          <a:p>
            <a:pPr algn="l">
              <a:lnSpc>
                <a:spcPts val="350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85107" y="6214687"/>
            <a:ext cx="4715457" cy="3043613"/>
          </a:xfrm>
          <a:custGeom>
            <a:avLst/>
            <a:gdLst/>
            <a:ahLst/>
            <a:cxnLst/>
            <a:rect r="r" b="b" t="t" l="l"/>
            <a:pathLst>
              <a:path h="3043613" w="4715457">
                <a:moveTo>
                  <a:pt x="0" y="0"/>
                </a:moveTo>
                <a:lnTo>
                  <a:pt x="4715458" y="0"/>
                </a:lnTo>
                <a:lnTo>
                  <a:pt x="4715458" y="3043613"/>
                </a:lnTo>
                <a:lnTo>
                  <a:pt x="0" y="30436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7679" y="3308769"/>
            <a:ext cx="7966321" cy="5949531"/>
          </a:xfrm>
          <a:custGeom>
            <a:avLst/>
            <a:gdLst/>
            <a:ahLst/>
            <a:cxnLst/>
            <a:rect r="r" b="b" t="t" l="l"/>
            <a:pathLst>
              <a:path h="5949531" w="7966321">
                <a:moveTo>
                  <a:pt x="0" y="0"/>
                </a:moveTo>
                <a:lnTo>
                  <a:pt x="7966321" y="0"/>
                </a:lnTo>
                <a:lnTo>
                  <a:pt x="7966321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88044"/>
            <a:ext cx="8878928" cy="292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5"/>
              </a:lnSpc>
            </a:pPr>
            <a:r>
              <a:rPr lang="en-US" sz="6500" spc="-31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Partner countries which contribute most to trade (in value and volume).</a:t>
            </a:r>
          </a:p>
          <a:p>
            <a:pPr algn="l">
              <a:lnSpc>
                <a:spcPts val="565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467941" y="530869"/>
            <a:ext cx="8582274" cy="518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301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that Mexico slightly surpasses Canada in total trade value, with $55.8B compared to Canada's $55.7B, highlighting both as equally critical trade partners.</a:t>
            </a:r>
          </a:p>
          <a:p>
            <a:pPr algn="l">
              <a:lnSpc>
                <a:spcPts val="3222"/>
              </a:lnSpc>
            </a:pPr>
            <a:r>
              <a:rPr lang="en-US" sz="2301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However, Mexico leads overwhelmingly in shipping weight, contributing 1,496.9B kg, while Canada accounts for only 31.8B kg.</a:t>
            </a:r>
          </a:p>
          <a:p>
            <a:pPr algn="l">
              <a:lnSpc>
                <a:spcPts val="3222"/>
              </a:lnSpc>
            </a:pPr>
          </a:p>
          <a:p>
            <a:pPr algn="l" marL="496999" indent="-248499" lvl="1">
              <a:lnSpc>
                <a:spcPts val="3222"/>
              </a:lnSpc>
              <a:buFont typeface="Arial"/>
              <a:buChar char="•"/>
            </a:pPr>
            <a:r>
              <a:rPr lang="en-US" sz="2301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Mexico handles larger volumes of goods, potentially lower in individual value.</a:t>
            </a:r>
          </a:p>
          <a:p>
            <a:pPr algn="l" marL="496999" indent="-248499" lvl="1">
              <a:lnSpc>
                <a:spcPts val="3222"/>
              </a:lnSpc>
              <a:buFont typeface="Arial"/>
              <a:buChar char="•"/>
            </a:pPr>
            <a:r>
              <a:rPr lang="en-US" sz="2301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Canada, while nearly equal in trade value, involves smaller volumes, possibly higher-value items.</a:t>
            </a:r>
          </a:p>
          <a:p>
            <a:pPr algn="l" marL="496999" indent="-248499" lvl="1">
              <a:lnSpc>
                <a:spcPts val="3222"/>
              </a:lnSpc>
              <a:buFont typeface="Arial"/>
              <a:buChar char="•"/>
            </a:pPr>
            <a:r>
              <a:rPr lang="en-US" sz="2301" spc="-11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stark contrast in shipping weight highlights differing trade dynamics with each country.</a:t>
            </a:r>
          </a:p>
          <a:p>
            <a:pPr algn="l">
              <a:lnSpc>
                <a:spcPts val="322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6862" y="1028700"/>
            <a:ext cx="4081138" cy="3212968"/>
          </a:xfrm>
          <a:custGeom>
            <a:avLst/>
            <a:gdLst/>
            <a:ahLst/>
            <a:cxnLst/>
            <a:rect r="r" b="b" t="t" l="l"/>
            <a:pathLst>
              <a:path h="3212968" w="4081138">
                <a:moveTo>
                  <a:pt x="0" y="0"/>
                </a:moveTo>
                <a:lnTo>
                  <a:pt x="4081138" y="0"/>
                </a:lnTo>
                <a:lnTo>
                  <a:pt x="4081138" y="3212968"/>
                </a:lnTo>
                <a:lnTo>
                  <a:pt x="0" y="321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076170" y="-1154430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4876" y="3310537"/>
            <a:ext cx="12104217" cy="5446342"/>
          </a:xfrm>
          <a:custGeom>
            <a:avLst/>
            <a:gdLst/>
            <a:ahLst/>
            <a:cxnLst/>
            <a:rect r="r" b="b" t="t" l="l"/>
            <a:pathLst>
              <a:path h="5446342" w="12104217">
                <a:moveTo>
                  <a:pt x="0" y="0"/>
                </a:moveTo>
                <a:lnTo>
                  <a:pt x="12104216" y="0"/>
                </a:lnTo>
                <a:lnTo>
                  <a:pt x="12104216" y="5446342"/>
                </a:lnTo>
                <a:lnTo>
                  <a:pt x="0" y="54463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876" y="586142"/>
            <a:ext cx="13597758" cy="34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7"/>
              </a:lnSpc>
            </a:pPr>
            <a:r>
              <a:rPr lang="en-US" sz="7100" spc="-34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How does the trade value and shipping weight vary across different months and years?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987884" y="4641421"/>
            <a:ext cx="5300116" cy="492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a steady growth in monthly trade value from 2020 to 2024, with notable surges in 2021 and 2022, likely due to post-pandemic recovery efforts.</a:t>
            </a:r>
          </a:p>
          <a:p>
            <a:pPr algn="l">
              <a:lnSpc>
                <a:spcPts val="2799"/>
              </a:lnSpc>
            </a:pP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Seasonal spikes, particularly at the end of the year, indicating increased trade activity around holidays.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Noticeable dips in e</a:t>
            </a: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arly-year and mid-year months (e.g., January and July).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flattening trend in 2024 suggests potential market stabilization or economic challenges like inflation.</a:t>
            </a:r>
          </a:p>
          <a:p>
            <a:pPr algn="l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06862" y="1028700"/>
            <a:ext cx="4081138" cy="3212968"/>
          </a:xfrm>
          <a:custGeom>
            <a:avLst/>
            <a:gdLst/>
            <a:ahLst/>
            <a:cxnLst/>
            <a:rect r="r" b="b" t="t" l="l"/>
            <a:pathLst>
              <a:path h="3212968" w="4081138">
                <a:moveTo>
                  <a:pt x="0" y="0"/>
                </a:moveTo>
                <a:lnTo>
                  <a:pt x="4081138" y="0"/>
                </a:lnTo>
                <a:lnTo>
                  <a:pt x="4081138" y="3212968"/>
                </a:lnTo>
                <a:lnTo>
                  <a:pt x="0" y="3212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076170" y="-1154430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4876" y="3449443"/>
            <a:ext cx="12106653" cy="5442440"/>
          </a:xfrm>
          <a:custGeom>
            <a:avLst/>
            <a:gdLst/>
            <a:ahLst/>
            <a:cxnLst/>
            <a:rect r="r" b="b" t="t" l="l"/>
            <a:pathLst>
              <a:path h="5442440" w="12106653">
                <a:moveTo>
                  <a:pt x="0" y="0"/>
                </a:moveTo>
                <a:lnTo>
                  <a:pt x="12106652" y="0"/>
                </a:lnTo>
                <a:lnTo>
                  <a:pt x="12106652" y="5442440"/>
                </a:lnTo>
                <a:lnTo>
                  <a:pt x="0" y="54424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876" y="586142"/>
            <a:ext cx="13597758" cy="341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7"/>
              </a:lnSpc>
            </a:pPr>
            <a:r>
              <a:rPr lang="en-US" sz="7100" spc="-34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How does the trade value and shipping weight vary across different months and years?</a:t>
            </a:r>
          </a:p>
          <a:p>
            <a:pPr algn="l">
              <a:lnSpc>
                <a:spcPts val="765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534282" y="4203568"/>
            <a:ext cx="5676743" cy="562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analysis reveals a dramatic increase in shipping weight from approximately 250 billion kg in 2020 to nearly 1.75 trillion kg by 2024, representing a 7x growth in volume.</a:t>
            </a:r>
          </a:p>
          <a:p>
            <a:pPr algn="l">
              <a:lnSpc>
                <a:spcPts val="2799"/>
              </a:lnSpc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observations include: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Accelerated growth during 2021–2022, likely fueled by post-pandemic recovery and surging demand.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Seasonal peaks in December align with trade value trends, confirming predictable shipping cycles.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2023–2024 shows signs of stabilization, possibly due to logistics capacity constraints or m</a:t>
            </a: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arket saturation.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</a:t>
            </a:r>
            <a:r>
              <a:rPr lang="en-US" sz="1999" spc="-9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faster growth in weight compared to value suggests a shift toward bulk, lower-value goods, such as raw materials or intermediate inputs.</a:t>
            </a:r>
          </a:p>
          <a:p>
            <a:pPr algn="l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DAGuXlqAEf8</dc:identifier>
  <dcterms:modified xsi:type="dcterms:W3CDTF">2011-08-01T06:04:30Z</dcterms:modified>
  <cp:revision>1</cp:revision>
  <dc:title>Transborder Freight Analysis</dc:title>
</cp:coreProperties>
</file>