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92" r:id="rId4"/>
    <p:sldId id="304" r:id="rId5"/>
    <p:sldId id="348" r:id="rId6"/>
    <p:sldId id="354" r:id="rId7"/>
    <p:sldId id="355" r:id="rId8"/>
    <p:sldId id="349" r:id="rId9"/>
    <p:sldId id="347" r:id="rId10"/>
    <p:sldId id="350" r:id="rId11"/>
    <p:sldId id="351" r:id="rId12"/>
    <p:sldId id="353" r:id="rId13"/>
    <p:sldId id="340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3E1F8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38" autoAdjust="0"/>
    <p:restoredTop sz="94724" autoAdjust="0"/>
  </p:normalViewPr>
  <p:slideViewPr>
    <p:cSldViewPr>
      <p:cViewPr>
        <p:scale>
          <a:sx n="40" d="100"/>
          <a:sy n="40" d="100"/>
        </p:scale>
        <p:origin x="-2298" y="-61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5824-7F4E-43BE-805A-FB426375E048}" type="datetimeFigureOut">
              <a:rPr lang="es-ES" smtClean="0"/>
              <a:pPr/>
              <a:t>06/09/2013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FCE8C-2C67-4BB3-BAD9-40120AD954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B419E-CD69-45F7-AF20-C99D814A37AC}" type="datetimeFigureOut">
              <a:rPr lang="es-ES" smtClean="0"/>
              <a:pPr/>
              <a:t>06/09/2013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7066E-DC2C-4FBD-8041-94792A5A1C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B419E-CD69-45F7-AF20-C99D814A37AC}" type="datetimeFigureOut">
              <a:rPr lang="es-ES" smtClean="0"/>
              <a:pPr/>
              <a:t>06/09/2013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7066E-DC2C-4FBD-8041-94792A5A1C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B419E-CD69-45F7-AF20-C99D814A37AC}" type="datetimeFigureOut">
              <a:rPr lang="es-ES" smtClean="0"/>
              <a:pPr/>
              <a:t>06/09/2013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7066E-DC2C-4FBD-8041-94792A5A1C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B419E-CD69-45F7-AF20-C99D814A37AC}" type="datetimeFigureOut">
              <a:rPr lang="es-ES" smtClean="0"/>
              <a:pPr/>
              <a:t>06/09/2013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7066E-DC2C-4FBD-8041-94792A5A1C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B419E-CD69-45F7-AF20-C99D814A37AC}" type="datetimeFigureOut">
              <a:rPr lang="es-ES" smtClean="0"/>
              <a:pPr/>
              <a:t>06/09/2013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7066E-DC2C-4FBD-8041-94792A5A1C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B419E-CD69-45F7-AF20-C99D814A37AC}" type="datetimeFigureOut">
              <a:rPr lang="es-ES" smtClean="0"/>
              <a:pPr/>
              <a:t>06/09/2013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7066E-DC2C-4FBD-8041-94792A5A1C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B419E-CD69-45F7-AF20-C99D814A37AC}" type="datetimeFigureOut">
              <a:rPr lang="es-ES" smtClean="0"/>
              <a:pPr/>
              <a:t>06/09/2013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7066E-DC2C-4FBD-8041-94792A5A1C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B419E-CD69-45F7-AF20-C99D814A37AC}" type="datetimeFigureOut">
              <a:rPr lang="es-ES" smtClean="0"/>
              <a:pPr/>
              <a:t>06/09/2013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7066E-DC2C-4FBD-8041-94792A5A1C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B419E-CD69-45F7-AF20-C99D814A37AC}" type="datetimeFigureOut">
              <a:rPr lang="es-ES" smtClean="0"/>
              <a:pPr/>
              <a:t>06/09/2013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7066E-DC2C-4FBD-8041-94792A5A1C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B419E-CD69-45F7-AF20-C99D814A37AC}" type="datetimeFigureOut">
              <a:rPr lang="es-ES" smtClean="0"/>
              <a:pPr/>
              <a:t>06/09/2013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7066E-DC2C-4FBD-8041-94792A5A1C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B419E-CD69-45F7-AF20-C99D814A37AC}" type="datetimeFigureOut">
              <a:rPr lang="es-ES" smtClean="0"/>
              <a:pPr/>
              <a:t>06/09/2013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7066E-DC2C-4FBD-8041-94792A5A1CC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CCB419E-CD69-45F7-AF20-C99D814A37AC}" type="datetimeFigureOut">
              <a:rPr lang="es-ES" smtClean="0"/>
              <a:pPr/>
              <a:t>06/09/2013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F07066E-DC2C-4FBD-8041-94792A5A1C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http://www.quierosercreativo.es/wp-content/uploads/2008/08/valeria_rodriguez_trabajo_creativo_ok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centros5.pntic.mec.es/ies.victoria.kent/Rincon-C/Curiosid/Rc-23/confuso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30554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3286124"/>
            <a:ext cx="6786610" cy="1362075"/>
          </a:xfrm>
        </p:spPr>
        <p:txBody>
          <a:bodyPr>
            <a:normAutofit/>
          </a:bodyPr>
          <a:lstStyle/>
          <a:p>
            <a:pPr algn="ctr"/>
            <a:r>
              <a:rPr lang="es-ES" sz="7200" dirty="0" smtClean="0">
                <a:solidFill>
                  <a:srgbClr val="FF0000"/>
                </a:solidFill>
                <a:latin typeface="Algerian" pitchFamily="82" charset="0"/>
              </a:rPr>
              <a:t>INVESTIGACIÓN</a:t>
            </a:r>
            <a:endParaRPr lang="es-ES" sz="7200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4929198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85786" y="571480"/>
            <a:ext cx="6929486" cy="70788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b="1" dirty="0" smtClean="0">
                <a:latin typeface="Tahoma" pitchFamily="34" charset="0"/>
              </a:rPr>
              <a:t> </a:t>
            </a:r>
            <a:r>
              <a:rPr lang="es-ES_tradnl" sz="4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Validación de los temas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000100" y="1785926"/>
            <a:ext cx="7786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_tradnl" sz="3000" b="1" i="1" dirty="0" smtClean="0"/>
              <a:t>Expertos en el tema –  profesores    </a:t>
            </a:r>
          </a:p>
          <a:p>
            <a:r>
              <a:rPr lang="es-ES_tradnl" sz="3000" b="1" i="1" dirty="0" smtClean="0"/>
              <a:t>  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00100" y="2928934"/>
            <a:ext cx="8143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_tradnl" sz="3000" b="1" i="1" dirty="0" smtClean="0"/>
              <a:t>Revisión de información existente </a:t>
            </a:r>
          </a:p>
          <a:p>
            <a:r>
              <a:rPr lang="es-ES_tradnl" sz="3000" b="1" i="1" dirty="0" smtClean="0"/>
              <a:t>  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928662" y="4214818"/>
            <a:ext cx="7786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_tradnl" sz="3000" b="1" i="1" dirty="0" smtClean="0"/>
              <a:t> Coordinadores de área  de </a:t>
            </a:r>
            <a:br>
              <a:rPr lang="es-ES_tradnl" sz="3000" b="1" i="1" dirty="0" smtClean="0"/>
            </a:br>
            <a:r>
              <a:rPr lang="es-ES_tradnl" sz="3000" b="1" i="1" dirty="0" smtClean="0"/>
              <a:t>    investigación</a:t>
            </a:r>
            <a:endParaRPr lang="es-MX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ALGUNAS RECOMENDACIONES </a:t>
            </a:r>
            <a:r>
              <a:rPr lang="es-PY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EXTRAS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PY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Y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Y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Localiza las bibliotecas más importantes a su alcance.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Y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Busca autores relevantes sobre su planteamiento del problema.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Y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Pide a los profesores que hayan impartido materias relacionadas con tu planteamiento, referencias al respecto. Recuerda usar internet para localizar referencias. Pero ten en mente </a:t>
            </a:r>
            <a:r>
              <a:rPr lang="es-PY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</a:t>
            </a:r>
            <a:r>
              <a:rPr lang="es-PY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PY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PY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 no es como una biblioteca, su lógica es diferente</a:t>
            </a:r>
            <a:r>
              <a:rPr lang="es-PY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En </a:t>
            </a:r>
            <a:r>
              <a:rPr lang="es-PY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 se pueden obtener </a:t>
            </a:r>
            <a:r>
              <a:rPr lang="es-PY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softwares</a:t>
            </a:r>
            <a:r>
              <a:rPr lang="es-PY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que te ayuden a localizar listas de páginas web que contengan frases o términos para búsquedas automáticas de índices; éstas son bases de datos con algunas o todas las palabras que aparecen en las páginas web, con las cuales se han construido índices.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  </a:t>
            </a:r>
            <a:r>
              <a:rPr lang="es-PY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Recuerda que </a:t>
            </a:r>
            <a:r>
              <a:rPr lang="es-PY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debes </a:t>
            </a:r>
            <a:r>
              <a:rPr lang="es-PY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guardar </a:t>
            </a:r>
            <a:r>
              <a:rPr lang="es-PY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Y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 referencias que </a:t>
            </a:r>
            <a:r>
              <a:rPr lang="es-PY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encuentres</a:t>
            </a:r>
            <a:endParaRPr lang="es-PY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  </a:t>
            </a:r>
            <a:r>
              <a:rPr lang="es-PY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 cientos de bancos de datos para cada ciencia, especialidad y </a:t>
            </a:r>
            <a:r>
              <a:rPr lang="es-PY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materia.</a:t>
            </a:r>
            <a:endParaRPr lang="es-PY" sz="2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CuadroTexto"/>
          <p:cNvSpPr txBox="1">
            <a:spLocks noChangeArrowheads="1"/>
          </p:cNvSpPr>
          <p:nvPr/>
        </p:nvSpPr>
        <p:spPr bwMode="auto">
          <a:xfrm>
            <a:off x="2786050" y="6488113"/>
            <a:ext cx="4857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Y" sz="2000" b="1" dirty="0">
                <a:solidFill>
                  <a:srgbClr val="FFFF00"/>
                </a:solidFill>
                <a:latin typeface="Trebuchet MS" pitchFamily="34" charset="0"/>
              </a:rPr>
              <a:t>Suerte en tu elección del tema</a:t>
            </a:r>
          </a:p>
        </p:txBody>
      </p:sp>
      <p:sp>
        <p:nvSpPr>
          <p:cNvPr id="14" name="2 Subtítul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b="1" dirty="0">
                <a:latin typeface="Arial" pitchFamily="34" charset="0"/>
                <a:cs typeface="Arial" pitchFamily="34" charset="0"/>
              </a:rPr>
              <a:t>PRINCIPIOS DE HERNÁNDEZ SAMPIERI </a:t>
            </a:r>
            <a:endParaRPr lang="es-PY" sz="2400" b="1" dirty="0" smtClean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b="1" dirty="0" smtClean="0">
                <a:latin typeface="Arial" pitchFamily="34" charset="0"/>
                <a:cs typeface="Arial" pitchFamily="34" charset="0"/>
              </a:rPr>
              <a:t>PARA TERMINAR </a:t>
            </a:r>
            <a:r>
              <a:rPr lang="es-PY" sz="2400" b="1" dirty="0">
                <a:latin typeface="Arial" pitchFamily="34" charset="0"/>
                <a:cs typeface="Arial" pitchFamily="34" charset="0"/>
              </a:rPr>
              <a:t>LA INVESTIGACIÓN: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PY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dirty="0">
                <a:latin typeface="Arial" pitchFamily="34" charset="0"/>
                <a:cs typeface="Arial" pitchFamily="34" charset="0"/>
              </a:rPr>
              <a:t>1. Tenga fe en sí mismo, use su instinto.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dirty="0">
                <a:latin typeface="Arial" pitchFamily="34" charset="0"/>
                <a:cs typeface="Arial" pitchFamily="34" charset="0"/>
              </a:rPr>
              <a:t>2. Que su investigación no sea un viacrucis, un calvario; diviértase 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dirty="0">
                <a:latin typeface="Arial" pitchFamily="34" charset="0"/>
                <a:cs typeface="Arial" pitchFamily="34" charset="0"/>
              </a:rPr>
              <a:t>hacerla, disfrute el aprendizaje que le proporciona.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dirty="0">
                <a:latin typeface="Arial" pitchFamily="34" charset="0"/>
                <a:cs typeface="Arial" pitchFamily="34" charset="0"/>
              </a:rPr>
              <a:t>3. La investigación en equipo es más productiva, eficaz y agradable (hasta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dirty="0">
                <a:latin typeface="Arial" pitchFamily="34" charset="0"/>
                <a:cs typeface="Arial" pitchFamily="34" charset="0"/>
              </a:rPr>
              <a:t>le puede servir para comenzar una relación amistosa e incluso,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dirty="0">
                <a:latin typeface="Arial" pitchFamily="34" charset="0"/>
                <a:cs typeface="Arial" pitchFamily="34" charset="0"/>
              </a:rPr>
              <a:t>romántica, se han dado casos).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dirty="0">
                <a:latin typeface="Arial" pitchFamily="34" charset="0"/>
                <a:cs typeface="Arial" pitchFamily="34" charset="0"/>
              </a:rPr>
              <a:t>4. No se frene, siga pedaleando, de lo contrario “se puede caer como de </a:t>
            </a:r>
            <a:r>
              <a:rPr lang="es-PY" sz="2400" dirty="0" smtClean="0">
                <a:latin typeface="Arial" pitchFamily="34" charset="0"/>
                <a:cs typeface="Arial" pitchFamily="34" charset="0"/>
              </a:rPr>
              <a:t>una bicicleta</a:t>
            </a:r>
            <a:r>
              <a:rPr lang="es-PY" sz="2400" dirty="0">
                <a:latin typeface="Arial" pitchFamily="34" charset="0"/>
                <a:cs typeface="Arial" pitchFamily="34" charset="0"/>
              </a:rPr>
              <a:t>”.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dirty="0">
                <a:latin typeface="Arial" pitchFamily="34" charset="0"/>
                <a:cs typeface="Arial" pitchFamily="34" charset="0"/>
              </a:rPr>
              <a:t>5. No se preocupe, no existe la investigación perfecta.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Y" sz="2400" dirty="0">
                <a:latin typeface="Arial" pitchFamily="34" charset="0"/>
                <a:cs typeface="Arial" pitchFamily="34" charset="0"/>
              </a:rPr>
              <a:t>6. Hágalo, simplemente hágalo.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PY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7" name="6 Imagen" descr="http://mibervaz.files.wordpress.com/2009/11/procpre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275" y="571480"/>
            <a:ext cx="173672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www.quierosercreativo.es/wp-content/uploads/2008/08/valeria_rodriguez_trabajo_creativo_ok.jpg"/>
          <p:cNvPicPr>
            <a:picLocks noChangeAspect="1" noChangeArrowheads="1"/>
          </p:cNvPicPr>
          <p:nvPr/>
        </p:nvPicPr>
        <p:blipFill>
          <a:blip r:embed="rId2" r:link="rId3">
            <a:lum contrast="12000"/>
            <a:grayscl/>
          </a:blip>
          <a:srcRect/>
          <a:stretch>
            <a:fillRect/>
          </a:stretch>
        </p:blipFill>
        <p:spPr bwMode="auto">
          <a:xfrm rot="20585078">
            <a:off x="644666" y="2337351"/>
            <a:ext cx="3354387" cy="41218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2 Rectángulo"/>
          <p:cNvSpPr/>
          <p:nvPr/>
        </p:nvSpPr>
        <p:spPr>
          <a:xfrm>
            <a:off x="3571868" y="642918"/>
            <a:ext cx="4572032" cy="1938992"/>
          </a:xfrm>
          <a:prstGeom prst="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tx1"/>
                </a:solidFill>
              </a:rPr>
              <a:t>REALIZAR  EL PRIMER TRABAJO </a:t>
            </a:r>
            <a:endParaRPr lang="es-ES" sz="4000" dirty="0">
              <a:solidFill>
                <a:schemeClr val="tx1"/>
              </a:solidFill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 rot="7904507">
            <a:off x="4547776" y="3702231"/>
            <a:ext cx="2209800" cy="733425"/>
          </a:xfrm>
          <a:prstGeom prst="curvedDownArrow">
            <a:avLst>
              <a:gd name="adj1" fmla="val 60260"/>
              <a:gd name="adj2" fmla="val 120519"/>
              <a:gd name="adj3" fmla="val 3333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571604" y="785794"/>
            <a:ext cx="6404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bg2">
                    <a:lumMod val="50000"/>
                  </a:schemeClr>
                </a:solidFill>
                <a:latin typeface="Lucida Handwriting" pitchFamily="66" charset="0"/>
              </a:rPr>
              <a:t>QUE ES INVESTIGAR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57158" y="2214554"/>
            <a:ext cx="75724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dirty="0">
                <a:latin typeface="Tahoma" pitchFamily="34" charset="0"/>
                <a:cs typeface="Tahoma" pitchFamily="34" charset="0"/>
              </a:rPr>
              <a:t>Es un proceso de indagación </a:t>
            </a:r>
            <a:r>
              <a:rPr lang="es-ES" sz="3600" dirty="0" smtClean="0">
                <a:latin typeface="Tahoma" pitchFamily="34" charset="0"/>
                <a:cs typeface="Tahoma" pitchFamily="34" charset="0"/>
              </a:rPr>
              <a:t> búsqueda</a:t>
            </a:r>
            <a:r>
              <a:rPr lang="es-ES" sz="3600" dirty="0">
                <a:latin typeface="Tahoma" pitchFamily="34" charset="0"/>
                <a:cs typeface="Tahoma" pitchFamily="34" charset="0"/>
              </a:rPr>
              <a:t> </a:t>
            </a:r>
            <a:r>
              <a:rPr lang="es-ES" sz="3600" dirty="0" smtClean="0">
                <a:latin typeface="Tahoma" pitchFamily="34" charset="0"/>
                <a:cs typeface="Tahoma" pitchFamily="34" charset="0"/>
              </a:rPr>
              <a:t>permanente</a:t>
            </a:r>
            <a:r>
              <a:rPr lang="es-ES" sz="3600" dirty="0">
                <a:latin typeface="Tahoma" pitchFamily="34" charset="0"/>
                <a:cs typeface="Tahoma" pitchFamily="34" charset="0"/>
              </a:rPr>
              <a:t>, que permite descubrir consolidar </a:t>
            </a:r>
            <a:r>
              <a:rPr lang="es-ES" sz="3600" dirty="0" smtClean="0">
                <a:latin typeface="Tahoma" pitchFamily="34" charset="0"/>
                <a:cs typeface="Tahoma" pitchFamily="34" charset="0"/>
              </a:rPr>
              <a:t>y  producir </a:t>
            </a:r>
            <a:r>
              <a:rPr lang="es-ES" sz="3600" dirty="0">
                <a:latin typeface="Tahoma" pitchFamily="34" charset="0"/>
                <a:cs typeface="Tahoma" pitchFamily="34" charset="0"/>
              </a:rPr>
              <a:t>nuevos conocimientos.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446997"/>
            <a:ext cx="2571736" cy="241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sz="4000" dirty="0" smtClean="0">
                <a:solidFill>
                  <a:schemeClr val="bg2">
                    <a:lumMod val="50000"/>
                  </a:schemeClr>
                </a:solidFill>
                <a:latin typeface="Lucida Calligraphy" pitchFamily="66" charset="0"/>
              </a:rPr>
              <a:t/>
            </a:r>
            <a:br>
              <a:rPr lang="es-ES_tradnl" sz="4000" dirty="0" smtClean="0">
                <a:solidFill>
                  <a:schemeClr val="bg2">
                    <a:lumMod val="50000"/>
                  </a:schemeClr>
                </a:solidFill>
                <a:latin typeface="Lucida Calligraphy" pitchFamily="66" charset="0"/>
              </a:rPr>
            </a:br>
            <a:r>
              <a:rPr lang="es-ES" sz="4400" dirty="0" smtClean="0">
                <a:solidFill>
                  <a:srgbClr val="AF5A43"/>
                </a:solidFill>
                <a:latin typeface="Lucida Calligraphy" pitchFamily="66" charset="0"/>
              </a:rPr>
              <a:t/>
            </a:r>
            <a:br>
              <a:rPr lang="es-ES" sz="4400" dirty="0" smtClean="0">
                <a:solidFill>
                  <a:srgbClr val="AF5A43"/>
                </a:solidFill>
                <a:latin typeface="Lucida Calligraphy" pitchFamily="66" charset="0"/>
              </a:rPr>
            </a:br>
            <a:endParaRPr lang="es-ES" dirty="0"/>
          </a:p>
        </p:txBody>
      </p:sp>
      <p:sp>
        <p:nvSpPr>
          <p:cNvPr id="4" name="AutoShape 5"/>
          <p:cNvSpPr>
            <a:spLocks noGrp="1" noChangeArrowheads="1"/>
          </p:cNvSpPr>
          <p:nvPr>
            <p:ph idx="1"/>
          </p:nvPr>
        </p:nvSpPr>
        <p:spPr bwMode="auto">
          <a:xfrm>
            <a:off x="1000100" y="1714489"/>
            <a:ext cx="6429420" cy="928694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None/>
              <a:defRPr/>
            </a:pPr>
            <a:r>
              <a:rPr lang="es-ES_tradnl" sz="2400" b="1" dirty="0">
                <a:latin typeface="Tahoma" pitchFamily="34" charset="0"/>
              </a:rPr>
              <a:t>El investigador define el tipo o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None/>
              <a:defRPr/>
            </a:pPr>
            <a:r>
              <a:rPr lang="es-ES_tradnl" sz="2400" b="1" dirty="0">
                <a:latin typeface="Tahoma" pitchFamily="34" charset="0"/>
              </a:rPr>
              <a:t>nivel de investigación a realizar</a:t>
            </a:r>
            <a:endParaRPr lang="es-ES" sz="2400" b="1" dirty="0">
              <a:latin typeface="Tahoma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4282" y="4214818"/>
            <a:ext cx="2557463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_tradnl" sz="2400" dirty="0">
                <a:latin typeface="Tahoma" pitchFamily="34" charset="0"/>
              </a:rPr>
              <a:t>Esta definición depende de: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429095" y="2851151"/>
            <a:ext cx="3714806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sz="2400" dirty="0">
                <a:latin typeface="Tahoma" pitchFamily="34" charset="0"/>
              </a:rPr>
              <a:t>Del tema de investigación</a:t>
            </a:r>
            <a:endParaRPr lang="es-ES" sz="2400" dirty="0">
              <a:latin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857722" y="3779845"/>
            <a:ext cx="3714806" cy="830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2400" dirty="0">
                <a:latin typeface="Tahoma" pitchFamily="34" charset="0"/>
              </a:rPr>
              <a:t>Los objetivos de la investigación</a:t>
            </a:r>
            <a:endParaRPr lang="es-ES" sz="2400" dirty="0">
              <a:latin typeface="Tahoma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500532" y="5065729"/>
            <a:ext cx="4000558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2400" dirty="0">
                <a:latin typeface="Tahoma" pitchFamily="34" charset="0"/>
              </a:rPr>
              <a:t>Enfoque que el investigador pretende dar al estudio</a:t>
            </a:r>
            <a:endParaRPr lang="es-ES" sz="2400" dirty="0">
              <a:latin typeface="Tahoma" pitchFamily="34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857458" y="3279777"/>
            <a:ext cx="1428759" cy="1071571"/>
          </a:xfrm>
          <a:prstGeom prst="line">
            <a:avLst/>
          </a:prstGeom>
          <a:noFill/>
          <a:ln w="38100">
            <a:solidFill>
              <a:schemeClr val="accent1">
                <a:lumMod val="9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28896" y="4351347"/>
            <a:ext cx="1714512" cy="285753"/>
          </a:xfrm>
          <a:prstGeom prst="line">
            <a:avLst/>
          </a:prstGeom>
          <a:noFill/>
          <a:ln w="38100">
            <a:solidFill>
              <a:schemeClr val="accent1">
                <a:lumMod val="9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57488" y="4929198"/>
            <a:ext cx="1500198" cy="785818"/>
          </a:xfrm>
          <a:prstGeom prst="line">
            <a:avLst/>
          </a:prstGeom>
          <a:noFill/>
          <a:ln w="38100">
            <a:solidFill>
              <a:schemeClr val="accent1">
                <a:lumMod val="9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ES">
              <a:latin typeface="Arial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21429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4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TIPOS DE INVESTIGACIÓN </a:t>
            </a:r>
          </a:p>
          <a:p>
            <a:pPr algn="ctr"/>
            <a:r>
              <a:rPr lang="es-ES_tradnl" sz="4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CIENTÍFICA</a:t>
            </a:r>
            <a:endParaRPr lang="es-PY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1538" y="1928802"/>
            <a:ext cx="7143800" cy="280076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4400" b="1" dirty="0" smtClean="0">
                <a:solidFill>
                  <a:schemeClr val="tx2">
                    <a:lumMod val="75000"/>
                  </a:schemeClr>
                </a:solidFill>
              </a:rPr>
              <a:t>COMPONENTES </a:t>
            </a:r>
          </a:p>
          <a:p>
            <a:pPr algn="ctr"/>
            <a:r>
              <a:rPr lang="es-ES_tradnl" sz="4400" b="1" dirty="0" smtClean="0">
                <a:solidFill>
                  <a:schemeClr val="tx2">
                    <a:lumMod val="75000"/>
                  </a:schemeClr>
                </a:solidFill>
              </a:rPr>
              <a:t>DEL </a:t>
            </a:r>
          </a:p>
          <a:p>
            <a:pPr algn="ctr"/>
            <a:r>
              <a:rPr lang="es-ES_tradnl" sz="4400" b="1" dirty="0" smtClean="0">
                <a:solidFill>
                  <a:schemeClr val="tx2">
                    <a:lumMod val="75000"/>
                  </a:schemeClr>
                </a:solidFill>
              </a:rPr>
              <a:t>PROCESO DE INVESTIGACIÓN</a:t>
            </a:r>
            <a:endParaRPr lang="es-PY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42910" y="285728"/>
            <a:ext cx="7715304" cy="11079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Componentes del proceso de investigación científica</a:t>
            </a:r>
            <a:endParaRPr kumimoji="0" lang="es-ES" sz="3600" b="1" i="0" u="none" strike="noStrike" kern="1200" cap="none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7158" y="1714488"/>
            <a:ext cx="79137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i="1" dirty="0" smtClean="0"/>
              <a:t>Tema</a:t>
            </a:r>
            <a:r>
              <a:rPr lang="es-ES" sz="1600" i="1" dirty="0" smtClean="0"/>
              <a:t> </a:t>
            </a:r>
            <a:endParaRPr lang="es-MX" sz="1600" dirty="0"/>
          </a:p>
        </p:txBody>
      </p:sp>
      <p:sp>
        <p:nvSpPr>
          <p:cNvPr id="4" name="3 Flecha derecha"/>
          <p:cNvSpPr/>
          <p:nvPr/>
        </p:nvSpPr>
        <p:spPr>
          <a:xfrm>
            <a:off x="1214414" y="1714488"/>
            <a:ext cx="500066" cy="35719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857356" y="1714488"/>
            <a:ext cx="38576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 dirty="0" smtClean="0"/>
              <a:t>Tema  Problema por investigar            </a:t>
            </a:r>
            <a:endParaRPr lang="es-ES" i="1" dirty="0"/>
          </a:p>
        </p:txBody>
      </p:sp>
      <p:sp>
        <p:nvSpPr>
          <p:cNvPr id="6" name="5 Flecha derecha"/>
          <p:cNvSpPr/>
          <p:nvPr/>
        </p:nvSpPr>
        <p:spPr>
          <a:xfrm>
            <a:off x="5857884" y="1714488"/>
            <a:ext cx="642942" cy="35719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643702" y="1714488"/>
            <a:ext cx="117371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i="1" dirty="0" smtClean="0"/>
              <a:t>Objetivos</a:t>
            </a:r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214282" y="2428868"/>
            <a:ext cx="342902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i="1" dirty="0" smtClean="0"/>
              <a:t>Justificación y Delimitación</a:t>
            </a:r>
            <a:endParaRPr lang="es-MX" dirty="0"/>
          </a:p>
        </p:txBody>
      </p:sp>
      <p:sp>
        <p:nvSpPr>
          <p:cNvPr id="9" name="8 Flecha derecha"/>
          <p:cNvSpPr/>
          <p:nvPr/>
        </p:nvSpPr>
        <p:spPr>
          <a:xfrm>
            <a:off x="3714744" y="2500306"/>
            <a:ext cx="642942" cy="35719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4429124" y="2428868"/>
            <a:ext cx="285752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i="1" dirty="0" smtClean="0"/>
              <a:t>Tipo de Investigación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214282" y="3071810"/>
            <a:ext cx="45720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i="1" dirty="0" smtClean="0"/>
              <a:t>Hipótesis – Diseños de Investigación</a:t>
            </a:r>
            <a:endParaRPr lang="es-MX" dirty="0"/>
          </a:p>
        </p:txBody>
      </p:sp>
      <p:sp>
        <p:nvSpPr>
          <p:cNvPr id="12" name="11 Flecha derecha"/>
          <p:cNvSpPr/>
          <p:nvPr/>
        </p:nvSpPr>
        <p:spPr>
          <a:xfrm flipV="1">
            <a:off x="4786314" y="3071810"/>
            <a:ext cx="714380" cy="35719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214282" y="3786190"/>
            <a:ext cx="250033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i="1" dirty="0" smtClean="0"/>
              <a:t>  Área de Estudio</a:t>
            </a:r>
            <a:endParaRPr lang="es-MX" dirty="0"/>
          </a:p>
        </p:txBody>
      </p:sp>
      <p:sp>
        <p:nvSpPr>
          <p:cNvPr id="15" name="14 Flecha derecha"/>
          <p:cNvSpPr/>
          <p:nvPr/>
        </p:nvSpPr>
        <p:spPr>
          <a:xfrm>
            <a:off x="2786050" y="3857628"/>
            <a:ext cx="642942" cy="35719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3500430" y="3857628"/>
            <a:ext cx="464347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i="1" dirty="0" smtClean="0"/>
              <a:t>Recolección y Procesamiento de datos</a:t>
            </a:r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1500166" y="4429132"/>
            <a:ext cx="45720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i="1" dirty="0" smtClean="0"/>
              <a:t>Análisis y Discusión de Resultados</a:t>
            </a:r>
            <a:endParaRPr lang="es-MX" dirty="0"/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3643306" y="5072074"/>
            <a:ext cx="1008063" cy="792162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1857356" y="6072206"/>
            <a:ext cx="4786346" cy="58477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200" b="1" i="1" dirty="0" smtClean="0">
                <a:solidFill>
                  <a:schemeClr val="bg1"/>
                </a:solidFill>
              </a:rPr>
              <a:t>DOCUMENTO FINAL</a:t>
            </a:r>
            <a:endParaRPr lang="es-ES" sz="3200" b="1" i="1" dirty="0">
              <a:solidFill>
                <a:schemeClr val="bg1"/>
              </a:solidFill>
            </a:endParaRPr>
          </a:p>
        </p:txBody>
      </p:sp>
      <p:sp>
        <p:nvSpPr>
          <p:cNvPr id="21" name="20 Flecha curvada hacia la izquierda"/>
          <p:cNvSpPr/>
          <p:nvPr/>
        </p:nvSpPr>
        <p:spPr>
          <a:xfrm>
            <a:off x="7572396" y="2285992"/>
            <a:ext cx="500066" cy="500066"/>
          </a:xfrm>
          <a:prstGeom prst="curvedLef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2" name="21 Flecha curvada hacia la izquierda"/>
          <p:cNvSpPr/>
          <p:nvPr/>
        </p:nvSpPr>
        <p:spPr>
          <a:xfrm>
            <a:off x="8143900" y="1857364"/>
            <a:ext cx="500066" cy="500066"/>
          </a:xfrm>
          <a:prstGeom prst="curvedLef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5500694" y="3071810"/>
            <a:ext cx="271464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i="1" dirty="0" smtClean="0"/>
              <a:t>Población y muestra</a:t>
            </a:r>
            <a:endParaRPr lang="es-MX" dirty="0"/>
          </a:p>
        </p:txBody>
      </p:sp>
      <p:sp>
        <p:nvSpPr>
          <p:cNvPr id="24" name="23 Flecha curvada hacia la izquierda"/>
          <p:cNvSpPr/>
          <p:nvPr/>
        </p:nvSpPr>
        <p:spPr>
          <a:xfrm>
            <a:off x="8358214" y="3000372"/>
            <a:ext cx="500066" cy="500066"/>
          </a:xfrm>
          <a:prstGeom prst="curvedLef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5" name="24 Flecha curvada hacia la izquierda"/>
          <p:cNvSpPr/>
          <p:nvPr/>
        </p:nvSpPr>
        <p:spPr>
          <a:xfrm>
            <a:off x="8286776" y="3857628"/>
            <a:ext cx="500066" cy="500066"/>
          </a:xfrm>
          <a:prstGeom prst="curvedLef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42976" y="500042"/>
            <a:ext cx="7286676" cy="9541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sz="2800" b="1" dirty="0" smtClean="0">
                <a:latin typeface="Arial" pitchFamily="34" charset="0"/>
                <a:cs typeface="Arial" pitchFamily="34" charset="0"/>
              </a:rPr>
              <a:t> DE LAS ETAPAS PARA LA APROBACIÓN DEL TFG.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85720" y="1928802"/>
            <a:ext cx="5863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a) Solicitud de Aprobación de tema.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57158" y="2714620"/>
            <a:ext cx="5296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b) Aprobación del tema de TFG.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57158" y="3429000"/>
            <a:ext cx="2584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c) Elaboración.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85720" y="4214818"/>
            <a:ext cx="85010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d) Presentación y solicitud de fecha para la defensa oral.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57158" y="5572140"/>
            <a:ext cx="842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e) Exposición oral y defensa final del TFG.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42878" y="0"/>
            <a:ext cx="85011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>
                <a:latin typeface="Arial" pitchFamily="34" charset="0"/>
                <a:cs typeface="Arial" pitchFamily="34" charset="0"/>
              </a:rPr>
              <a:t>FORMATO PARA LA SOLICITUD DE APROBACIÓN DE TEMA DEL TFG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71472" y="1142984"/>
            <a:ext cx="204414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1- Caratula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214678" y="1142984"/>
            <a:ext cx="292259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2- Identificación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481092" y="1214422"/>
            <a:ext cx="266290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3- Descripción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57158" y="2000240"/>
            <a:ext cx="382027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4-Objetivos (del TFG)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500562" y="1928802"/>
            <a:ext cx="430868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5. Alcance del proyecto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28596" y="2643182"/>
            <a:ext cx="451335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6. Justificación del Tema.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85720" y="3357562"/>
            <a:ext cx="842968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7. Ambiente o lugar donde se desarrollará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57158" y="3929066"/>
            <a:ext cx="270138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8. Metodología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85720" y="4643446"/>
            <a:ext cx="842968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9. Posible contenido de los capítulos del TFG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28596" y="5286388"/>
            <a:ext cx="276069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10. Bibliografía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57158" y="5903893"/>
            <a:ext cx="835824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800" b="1" dirty="0" smtClean="0">
                <a:latin typeface="Arial" pitchFamily="34" charset="0"/>
                <a:cs typeface="Arial" pitchFamily="34" charset="0"/>
              </a:rPr>
              <a:t>11. Cronograma de Actividades para la elaboración del TFG.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1538" y="500042"/>
            <a:ext cx="6926896" cy="76944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_tradnl" sz="44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Tema de investigación</a:t>
            </a:r>
            <a:endParaRPr lang="es-ES" sz="4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pic>
        <p:nvPicPr>
          <p:cNvPr id="3" name="Picture 1" descr="confuso.wmf (1494 bytes)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57158" y="1428736"/>
            <a:ext cx="1143008" cy="3121291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2143108" y="1428736"/>
            <a:ext cx="42210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4000" b="1" dirty="0" smtClean="0">
                <a:latin typeface="+mn-lt"/>
              </a:rPr>
              <a:t>Fuentes de ideas</a:t>
            </a:r>
            <a:endParaRPr lang="es-ES" sz="4000" dirty="0">
              <a:latin typeface="+mn-lt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143108" y="2285992"/>
            <a:ext cx="30332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s-ES_tradnl" sz="2600" b="1" i="1" dirty="0" smtClean="0"/>
              <a:t>Lectura reflexiva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143108" y="3000372"/>
            <a:ext cx="37433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s-ES_tradnl" sz="2600" b="1" i="1" dirty="0" smtClean="0"/>
              <a:t>Experiencia individual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143108" y="3714752"/>
            <a:ext cx="34099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s-ES_tradnl" sz="2600" b="1" i="1" dirty="0" smtClean="0"/>
              <a:t>Práctica profesional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214546" y="4429132"/>
            <a:ext cx="29835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s-ES_tradnl" sz="2600" b="1" i="1" dirty="0" smtClean="0"/>
              <a:t>Actitud reflexiva 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214546" y="5143512"/>
            <a:ext cx="40799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s-ES_tradnl" sz="2600" b="1" i="1" dirty="0" smtClean="0"/>
              <a:t>Centros de investigación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214546" y="5857892"/>
            <a:ext cx="40366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600" b="1" i="1" dirty="0" smtClean="0"/>
              <a:t>Profesores, empresarios</a:t>
            </a:r>
            <a:endParaRPr lang="es-MX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5720" y="1000108"/>
            <a:ext cx="7429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sz="2800" dirty="0" smtClean="0">
                <a:cs typeface="Times New Roman" pitchFamily="18" charset="0"/>
              </a:rPr>
              <a:t>	Es la formulación amplia de la orientación del proyecto en relación con el desarrollo teórico y practico del problema que se habrá de investigar. </a:t>
            </a:r>
            <a:endParaRPr lang="es-MX" sz="2800" dirty="0" smtClean="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s-ES" sz="2800" dirty="0" smtClean="0">
                <a:cs typeface="Times New Roman" pitchFamily="18" charset="0"/>
              </a:rPr>
              <a:t>	Incluye la inserción del problema en un espacio teórico general y particular para estimar su estudio.</a:t>
            </a:r>
          </a:p>
          <a:p>
            <a:pPr>
              <a:spcBef>
                <a:spcPct val="50000"/>
              </a:spcBef>
            </a:pPr>
            <a:r>
              <a:rPr lang="es-ES" sz="2800" b="1" dirty="0" smtClean="0">
                <a:cs typeface="Times New Roman" pitchFamily="18" charset="0"/>
              </a:rPr>
              <a:t> </a:t>
            </a:r>
            <a:endParaRPr lang="es-ES" sz="2800" dirty="0" smtClean="0"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4196958"/>
            <a:ext cx="3071818" cy="230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1714480" y="285728"/>
            <a:ext cx="57102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4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  <a:cs typeface="Times New Roman" pitchFamily="18" charset="0"/>
              </a:rPr>
              <a:t>ELECCION DEL TEMA:</a:t>
            </a:r>
            <a:endParaRPr lang="es-ES" sz="34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1521</TotalTime>
  <Words>543</Words>
  <Application>Microsoft Office PowerPoint</Application>
  <PresentationFormat>Presentación en pantalla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Aspecto</vt:lpstr>
      <vt:lpstr>INVESTIGACIÓN</vt:lpstr>
      <vt:lpstr>Diapositiva 2</vt:lpstr>
      <vt:lpstr>  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Company>Aspire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Acer</dc:creator>
  <cp:lastModifiedBy>NBook</cp:lastModifiedBy>
  <cp:revision>199</cp:revision>
  <dcterms:created xsi:type="dcterms:W3CDTF">2009-08-09T13:24:52Z</dcterms:created>
  <dcterms:modified xsi:type="dcterms:W3CDTF">2013-09-06T15:49:02Z</dcterms:modified>
</cp:coreProperties>
</file>