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63" r:id="rId7"/>
    <p:sldId id="264" r:id="rId8"/>
    <p:sldId id="265" r:id="rId9"/>
    <p:sldId id="258" r:id="rId10"/>
    <p:sldId id="266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00" d="100"/>
          <a:sy n="300" d="100"/>
        </p:scale>
        <p:origin x="-1536" y="-25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51979-C966-4462-A0D2-634823E4C929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C2934-F389-42D2-AD6A-8E74BE7B4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23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2934-F389-42D2-AD6A-8E74BE7B42C1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2934-F389-42D2-AD6A-8E74BE7B42C1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2934-F389-42D2-AD6A-8E74BE7B42C1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2934-F389-42D2-AD6A-8E74BE7B42C1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2934-F389-42D2-AD6A-8E74BE7B42C1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2934-F389-42D2-AD6A-8E74BE7B42C1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2934-F389-42D2-AD6A-8E74BE7B42C1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2934-F389-42D2-AD6A-8E74BE7B42C1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2934-F389-42D2-AD6A-8E74BE7B42C1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2934-F389-42D2-AD6A-8E74BE7B42C1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14AC-42D7-4112-B607-287FA1B3348F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>
            <a:fillRect/>
          </a:stretch>
        </p:blipFill>
        <p:spPr>
          <a:xfrm>
            <a:off x="288585" y="90141"/>
            <a:ext cx="3131127" cy="1088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071" y="1364446"/>
            <a:ext cx="820022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20" y="493763"/>
            <a:ext cx="6068580" cy="636423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88290" y="2492663"/>
            <a:ext cx="5514109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88290" y="2571723"/>
            <a:ext cx="55141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Проектирование и разработка базы данных форума с кулинарными </a:t>
            </a:r>
            <a:r>
              <a:rPr lang="ru-RU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рецептами</a:t>
            </a:r>
            <a:endParaRPr lang="ru-RU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Subtitle 4"/>
          <p:cNvSpPr txBox="1"/>
          <p:nvPr/>
        </p:nvSpPr>
        <p:spPr>
          <a:xfrm>
            <a:off x="288174" y="4416331"/>
            <a:ext cx="7594600" cy="109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студентка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3ИСИП-522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Люлина Мария Александровна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Хасанова Нигина Абдусалимовна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>
            <a:fillRect/>
          </a:stretch>
        </p:blipFill>
        <p:spPr>
          <a:xfrm>
            <a:off x="288585" y="90141"/>
            <a:ext cx="3131127" cy="1088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191" y="3022431"/>
            <a:ext cx="820022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20" y="493763"/>
            <a:ext cx="6068580" cy="63642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11" y="513174"/>
            <a:ext cx="52044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altLang="en-US" sz="2800" dirty="0">
                <a:solidFill>
                  <a:schemeClr val="bg1"/>
                </a:solidFill>
                <a:sym typeface="+mn-ea"/>
              </a:rPr>
              <a:t>Предмет и объект исследования.</a:t>
            </a:r>
            <a:endParaRPr lang="ru-RU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610" y="2131695"/>
            <a:ext cx="79735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 err="1">
                <a:sym typeface="+mn-ea"/>
              </a:rPr>
              <a:t>Объект</a:t>
            </a:r>
            <a:r>
              <a:rPr sz="2400" dirty="0">
                <a:sym typeface="+mn-ea"/>
              </a:rPr>
              <a:t> </a:t>
            </a:r>
            <a:r>
              <a:rPr sz="2400" dirty="0" err="1">
                <a:sym typeface="+mn-ea"/>
              </a:rPr>
              <a:t>исследования</a:t>
            </a:r>
            <a:r>
              <a:rPr sz="2400" dirty="0">
                <a:sym typeface="+mn-ea"/>
              </a:rPr>
              <a:t>: </a:t>
            </a:r>
            <a:r>
              <a:rPr lang="ru-RU" sz="2400" dirty="0" smtClean="0">
                <a:sym typeface="+mn-ea"/>
              </a:rPr>
              <a:t>форум с кулинарными рецептами</a:t>
            </a:r>
            <a:r>
              <a:rPr sz="2400" dirty="0" smtClean="0">
                <a:sym typeface="+mn-ea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440" y="2899231"/>
            <a:ext cx="7973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 err="1">
                <a:sym typeface="+mn-ea"/>
              </a:rPr>
              <a:t>Предмет</a:t>
            </a:r>
            <a:r>
              <a:rPr sz="2400" dirty="0">
                <a:sym typeface="+mn-ea"/>
              </a:rPr>
              <a:t> </a:t>
            </a:r>
            <a:r>
              <a:rPr sz="2400" dirty="0" err="1">
                <a:sym typeface="+mn-ea"/>
              </a:rPr>
              <a:t>исследования</a:t>
            </a:r>
            <a:r>
              <a:rPr sz="2400" dirty="0" smtClean="0">
                <a:sym typeface="+mn-ea"/>
              </a:rPr>
              <a:t>:</a:t>
            </a:r>
            <a:r>
              <a:rPr lang="ru-RU" sz="2400" dirty="0" smtClean="0"/>
              <a:t> </a:t>
            </a:r>
            <a:r>
              <a:rPr lang="ru-RU" sz="2400" dirty="0"/>
              <a:t>база данных форума, предназначенная для автоматизации этого процесса. В рамках исследования будут использоваться методы системного анализа, проектирования баз данных, методы тестирования и внедрения программного обеспечения.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11" y="513174"/>
            <a:ext cx="23056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altLang="en-US" sz="2800">
                <a:solidFill>
                  <a:schemeClr val="bg1"/>
                </a:solidFill>
                <a:sym typeface="+mn-ea"/>
              </a:rPr>
              <a:t>Цель проекта.</a:t>
            </a:r>
            <a:endParaRPr lang="ru-RU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270" y="1209675"/>
            <a:ext cx="79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400" b="1" dirty="0">
                <a:sym typeface="+mn-ea"/>
              </a:rPr>
              <a:t>Цель проекта:</a:t>
            </a:r>
            <a:r>
              <a:rPr lang="ru-RU" altLang="en-US" sz="2400" dirty="0">
                <a:sym typeface="+mn-ea"/>
              </a:rPr>
              <a:t> </a:t>
            </a:r>
            <a:r>
              <a:rPr lang="ru-RU" sz="2400" dirty="0"/>
              <a:t>проектирование и разработка базы данных для форума, посвященного кулинарным </a:t>
            </a:r>
            <a:r>
              <a:rPr lang="ru-RU" sz="2400" dirty="0" smtClean="0"/>
              <a:t>рецептам.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440" y="2029460"/>
            <a:ext cx="88239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400" b="1" dirty="0">
                <a:sym typeface="+mn-ea"/>
              </a:rPr>
              <a:t>Задачи:</a:t>
            </a:r>
            <a:endParaRPr lang="ru-RU" altLang="en-US" sz="2400" b="1" dirty="0"/>
          </a:p>
          <a:p>
            <a:pPr marL="342900" indent="-342900">
              <a:buAutoNum type="arabicPeriod"/>
            </a:pPr>
            <a:r>
              <a:rPr lang="ru-RU" altLang="en-US" sz="2400" dirty="0">
                <a:sym typeface="+mn-ea"/>
              </a:rPr>
              <a:t>Анализ потребностей пользователей.</a:t>
            </a:r>
            <a:endParaRPr lang="ru-RU" altLang="en-US" sz="2400" dirty="0"/>
          </a:p>
          <a:p>
            <a:pPr marL="342900" indent="-342900">
              <a:buAutoNum type="arabicPeriod"/>
            </a:pPr>
            <a:r>
              <a:rPr lang="ru-RU" altLang="en-US" sz="2400" dirty="0">
                <a:sym typeface="+mn-ea"/>
              </a:rPr>
              <a:t>Проектирование и создание базы данных.</a:t>
            </a:r>
            <a:endParaRPr lang="ru-RU" altLang="en-US" sz="2400" dirty="0"/>
          </a:p>
          <a:p>
            <a:pPr marL="342900" indent="-342900">
              <a:buAutoNum type="arabicPeriod"/>
            </a:pPr>
            <a:r>
              <a:rPr lang="ru-RU" altLang="en-US" sz="2400" dirty="0">
                <a:sym typeface="+mn-ea"/>
              </a:rPr>
              <a:t>Разработка приложения на WPF для управления данными.</a:t>
            </a:r>
            <a:endParaRPr lang="ru-RU" altLang="en-US" sz="2400" dirty="0"/>
          </a:p>
          <a:p>
            <a:pPr marL="342900" indent="-342900">
              <a:buAutoNum type="arabicPeriod"/>
            </a:pPr>
            <a:r>
              <a:rPr lang="ru-RU" altLang="en-US" sz="2400" dirty="0">
                <a:sym typeface="+mn-ea"/>
              </a:rPr>
              <a:t>Тестирование и отладка.</a:t>
            </a:r>
            <a:endParaRPr lang="ru-RU" altLang="en-US" sz="2400" dirty="0"/>
          </a:p>
          <a:p>
            <a:pPr marL="342900" indent="-342900">
              <a:buAutoNum type="arabicPeriod"/>
            </a:pPr>
            <a:r>
              <a:rPr lang="ru-RU" altLang="en-US" sz="2400" dirty="0">
                <a:sym typeface="+mn-ea"/>
              </a:rPr>
              <a:t>Подготовка и защита курсовой работы.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11" y="513174"/>
            <a:ext cx="32442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altLang="en-US" sz="2800">
                <a:solidFill>
                  <a:schemeClr val="bg1"/>
                </a:solidFill>
                <a:sym typeface="+mn-ea"/>
              </a:rPr>
              <a:t>Схема базы данных.</a:t>
            </a:r>
            <a:endParaRPr lang="ru-RU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4"/>
          <a:srcRect l="5612" t="3558" r="2821"/>
          <a:stretch/>
        </p:blipFill>
        <p:spPr bwMode="auto">
          <a:xfrm>
            <a:off x="1852610" y="1314063"/>
            <a:ext cx="5438775" cy="4905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5140"/>
            <a:ext cx="5826760" cy="554355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11" y="513174"/>
            <a:ext cx="55867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altLang="en-US" sz="2800" dirty="0">
                <a:solidFill>
                  <a:schemeClr val="bg1"/>
                </a:solidFill>
                <a:sym typeface="+mn-ea"/>
              </a:rPr>
              <a:t>Моделирование бизнес-процессов.</a:t>
            </a:r>
            <a:endParaRPr lang="ru-RU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1732353" y="2446058"/>
            <a:ext cx="6337918" cy="2471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84909"/>
            <a:ext cx="6684264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4316"/>
            <a:ext cx="50450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Разработанный </a:t>
            </a:r>
            <a:r>
              <a:rPr lang="ru-RU" altLang="en-US" sz="3200" dirty="0">
                <a:solidFill>
                  <a:schemeClr val="bg1"/>
                </a:solidFill>
                <a:sym typeface="+mn-ea"/>
              </a:rPr>
              <a:t>Интерфейс</a:t>
            </a:r>
            <a:endParaRPr lang="ru-RU" altLang="en-US" sz="3200" b="1" dirty="0">
              <a:solidFill>
                <a:schemeClr val="bg1"/>
              </a:solidFill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8" y="1312724"/>
            <a:ext cx="7101018" cy="554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84909"/>
            <a:ext cx="6684264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4316"/>
            <a:ext cx="5337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Инфологическая модель данных</a:t>
            </a:r>
            <a:endParaRPr lang="ru-RU" altLang="en-US" sz="2800" b="1" dirty="0">
              <a:solidFill>
                <a:schemeClr val="bg1"/>
              </a:solidFill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4"/>
          <a:srcRect t="7256" r="5457" b="4520"/>
          <a:stretch/>
        </p:blipFill>
        <p:spPr bwMode="auto">
          <a:xfrm>
            <a:off x="1898692" y="1252795"/>
            <a:ext cx="5610225" cy="5324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84909"/>
            <a:ext cx="6684264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4316"/>
            <a:ext cx="54343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Используемые инструменты</a:t>
            </a:r>
            <a:endParaRPr lang="ru-RU" altLang="en-US" sz="3200" b="1" dirty="0">
              <a:solidFill>
                <a:schemeClr val="bg1"/>
              </a:solidFill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375285" y="1621155"/>
            <a:ext cx="457200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ru-RU" sz="4000">
                <a:sym typeface="+mn-ea"/>
              </a:rPr>
              <a:t>MSSQL SERVER</a:t>
            </a:r>
            <a:endParaRPr lang="en-US" altLang="ru-RU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ru-RU" sz="4000">
                <a:sym typeface="+mn-ea"/>
              </a:rPr>
              <a:t>Docker</a:t>
            </a:r>
            <a:endParaRPr lang="en-US" altLang="ru-RU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ru-RU" sz="4000">
                <a:sym typeface="+mn-ea"/>
              </a:rPr>
              <a:t>C#</a:t>
            </a:r>
            <a:endParaRPr lang="en-US" altLang="ru-RU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ru-RU" sz="4000">
                <a:sym typeface="+mn-ea"/>
              </a:rPr>
              <a:t>VisualStudio</a:t>
            </a:r>
            <a:endParaRPr lang="en-US" altLang="ru-RU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ru-RU" sz="4000">
                <a:sym typeface="+mn-ea"/>
              </a:rPr>
              <a:t>WPF</a:t>
            </a:r>
          </a:p>
        </p:txBody>
      </p:sp>
      <p:pic>
        <p:nvPicPr>
          <p:cNvPr id="101" name="Изображение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6167755" y="5080635"/>
            <a:ext cx="2593975" cy="14592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Изображение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3249930" y="5027930"/>
            <a:ext cx="2267585" cy="15119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Изображение 102"/>
          <p:cNvPicPr/>
          <p:nvPr/>
        </p:nvPicPr>
        <p:blipFill>
          <a:blip r:embed="rId6"/>
          <a:stretch>
            <a:fillRect/>
          </a:stretch>
        </p:blipFill>
        <p:spPr>
          <a:xfrm>
            <a:off x="6613525" y="3280410"/>
            <a:ext cx="1616710" cy="14147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Изображение 105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169670" y="4976495"/>
            <a:ext cx="1259840" cy="153289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84909"/>
            <a:ext cx="6684264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4316"/>
            <a:ext cx="43859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altLang="en-US" sz="3200">
                <a:solidFill>
                  <a:schemeClr val="bg1"/>
                </a:solidFill>
                <a:sym typeface="+mn-ea"/>
              </a:rPr>
              <a:t>Достигнутые результаты</a:t>
            </a:r>
            <a:endParaRPr lang="ru-RU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542925" y="1344930"/>
            <a:ext cx="7679055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dirty="0">
                <a:sym typeface="+mn-ea"/>
              </a:rPr>
              <a:t>Разработана структура </a:t>
            </a:r>
            <a:r>
              <a:rPr lang="ru-RU" dirty="0"/>
              <a:t>базы данных форума с кулинарными рецептами</a:t>
            </a:r>
            <a:r>
              <a:rPr lang="ru-RU" altLang="en-US" dirty="0" smtClean="0">
                <a:sym typeface="+mn-ea"/>
              </a:rPr>
              <a:t>, </a:t>
            </a:r>
            <a:r>
              <a:rPr lang="ru-RU" altLang="en-US" dirty="0">
                <a:sym typeface="+mn-ea"/>
              </a:rPr>
              <a:t>включая таблицы для пользователей, </a:t>
            </a:r>
            <a:r>
              <a:rPr lang="ru-RU" altLang="en-US" dirty="0" smtClean="0">
                <a:sym typeface="+mn-ea"/>
              </a:rPr>
              <a:t>рецептов</a:t>
            </a:r>
            <a:r>
              <a:rPr lang="ru-RU" altLang="en-US" dirty="0" smtClean="0">
                <a:sym typeface="+mn-ea"/>
              </a:rPr>
              <a:t>, </a:t>
            </a:r>
            <a:r>
              <a:rPr lang="ru-RU" altLang="en-US" dirty="0">
                <a:sym typeface="+mn-ea"/>
              </a:rPr>
              <a:t>комментариев и других важных сущностей.</a:t>
            </a:r>
            <a:endParaRPr lang="ru-RU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dirty="0">
                <a:sym typeface="+mn-ea"/>
              </a:rPr>
              <a:t>Создано приложение на WPF, обеспечивающее удобное управление данными в </a:t>
            </a:r>
            <a:r>
              <a:rPr lang="ru-RU" altLang="en-US" dirty="0" smtClean="0">
                <a:sym typeface="+mn-ea"/>
              </a:rPr>
              <a:t>базе.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dirty="0" smtClean="0">
                <a:sym typeface="+mn-ea"/>
              </a:rPr>
              <a:t>Реализована </a:t>
            </a:r>
            <a:r>
              <a:rPr lang="ru-RU" altLang="en-US" dirty="0">
                <a:sym typeface="+mn-ea"/>
              </a:rPr>
              <a:t>интеграция с </a:t>
            </a:r>
            <a:r>
              <a:rPr lang="ru-RU" altLang="en-US" dirty="0" err="1">
                <a:sym typeface="+mn-ea"/>
              </a:rPr>
              <a:t>Entity</a:t>
            </a:r>
            <a:r>
              <a:rPr lang="ru-RU" altLang="en-US" dirty="0">
                <a:sym typeface="+mn-ea"/>
              </a:rPr>
              <a:t> </a:t>
            </a:r>
            <a:r>
              <a:rPr lang="ru-RU" altLang="en-US" dirty="0" err="1">
                <a:sym typeface="+mn-ea"/>
              </a:rPr>
              <a:t>Framework</a:t>
            </a:r>
            <a:r>
              <a:rPr lang="ru-RU" altLang="en-US" dirty="0">
                <a:sym typeface="+mn-ea"/>
              </a:rPr>
              <a:t> </a:t>
            </a:r>
            <a:r>
              <a:rPr lang="ru-RU" altLang="en-US" dirty="0" err="1">
                <a:sym typeface="+mn-ea"/>
              </a:rPr>
              <a:t>Core</a:t>
            </a:r>
            <a:r>
              <a:rPr lang="ru-RU" altLang="en-US" dirty="0">
                <a:sym typeface="+mn-ea"/>
              </a:rPr>
              <a:t> для эффективной работы с базой данных.</a:t>
            </a:r>
            <a:endParaRPr lang="ru-RU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dirty="0">
                <a:sym typeface="+mn-ea"/>
              </a:rPr>
              <a:t>Произведено тестирование и отладка приложения, что позволило обнаружить и исправить различные ошибки.</a:t>
            </a:r>
            <a:endParaRPr lang="ru-RU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dirty="0" smtClean="0">
                <a:sym typeface="+mn-ea"/>
              </a:rPr>
              <a:t>Подготовлена </a:t>
            </a:r>
            <a:r>
              <a:rPr lang="ru-RU" altLang="en-US" dirty="0">
                <a:sym typeface="+mn-ea"/>
              </a:rPr>
              <a:t>курсовая работа, содержащая детальное описание проекта, используемых технологий, анализа результатов и заключения.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2A4D475B3F94B9A44EC35E28A4960" ma:contentTypeVersion="1" ma:contentTypeDescription="Создание документа." ma:contentTypeScope="" ma:versionID="46f56e486521e51090bd96ea8df119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1F834A-76E6-4828-A761-3403309F8AD6}">
  <ds:schemaRefs/>
</ds:datastoreItem>
</file>

<file path=customXml/itemProps2.xml><?xml version="1.0" encoding="utf-8"?>
<ds:datastoreItem xmlns:ds="http://schemas.openxmlformats.org/officeDocument/2006/customXml" ds:itemID="{77F78A8B-7EE1-459B-81DE-8E382C3F86C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E14FB3A-98B0-4541-A9B6-6A9A9A4E971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232</Words>
  <Application>Microsoft Office PowerPoint</Application>
  <PresentationFormat>Экран (4:3)</PresentationFormat>
  <Paragraphs>43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asus</cp:lastModifiedBy>
  <cp:revision>38</cp:revision>
  <dcterms:created xsi:type="dcterms:W3CDTF">2016-09-22T16:49:00Z</dcterms:created>
  <dcterms:modified xsi:type="dcterms:W3CDTF">2025-05-07T06:21:15Z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0x010100D152A4D475B3F94B9A44EC35E28A4960</vt:lpwstr>
  </property>
  <property fmtid="{D5CDD505-2E9C-101B-9397-08002B2CF9AE}" pid="3" name="ICV">
    <vt:lpwstr>3791C9DB57804C29B1F3903B6F1C662C_13</vt:lpwstr>
  </property>
  <property fmtid="{D5CDD505-2E9C-101B-9397-08002B2CF9AE}" pid="4" name="KSOProductBuildVer">
    <vt:lpwstr>1049-12.2.0.16731</vt:lpwstr>
  </property>
</Properties>
</file>