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bril Fatface Italics" charset="1" panose="02000503000000020003"/>
      <p:regular r:id="rId17"/>
    </p:embeddedFont>
    <p:embeddedFont>
      <p:font typeface="Roboto Bold Italics" charset="1" panose="02000000000000000000"/>
      <p:regular r:id="rId18"/>
    </p:embeddedFont>
    <p:embeddedFont>
      <p:font typeface="Abril Fatface" charset="1" panose="02000503000000020003"/>
      <p:regular r:id="rId19"/>
    </p:embeddedFont>
    <p:embeddedFont>
      <p:font typeface="Glacial Indifference" charset="1" panose="00000000000000000000"/>
      <p:regular r:id="rId20"/>
    </p:embeddedFont>
    <p:embeddedFont>
      <p:font typeface="League Spartan" charset="1" panose="00000800000000000000"/>
      <p:regular r:id="rId21"/>
    </p:embeddedFont>
    <p:embeddedFont>
      <p:font typeface="Open Sans Bold" charset="1" panose="020B0806030504020204"/>
      <p:regular r:id="rId22"/>
    </p:embeddedFont>
    <p:embeddedFont>
      <p:font typeface="Glacial Indifference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3.jpeg" Type="http://schemas.openxmlformats.org/officeDocument/2006/relationships/image"/><Relationship Id="rId5" Target="../media/image44.jpeg" Type="http://schemas.openxmlformats.org/officeDocument/2006/relationships/image"/><Relationship Id="rId6" Target="../media/image45.jpeg" Type="http://schemas.openxmlformats.org/officeDocument/2006/relationships/image"/><Relationship Id="rId7" Target="../media/image46.jpeg" Type="http://schemas.openxmlformats.org/officeDocument/2006/relationships/image"/><Relationship Id="rId8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claudiacsc" TargetMode="External" Type="http://schemas.openxmlformats.org/officeDocument/2006/relationships/hyperlink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4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4.png" Type="http://schemas.openxmlformats.org/officeDocument/2006/relationships/image"/><Relationship Id="rId5" Target="../media/image19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jpe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2.png" Type="http://schemas.openxmlformats.org/officeDocument/2006/relationships/image"/><Relationship Id="rId5" Target="../media/image4.png" Type="http://schemas.openxmlformats.org/officeDocument/2006/relationships/image"/><Relationship Id="rId6" Target="../media/image23.jpeg" Type="http://schemas.openxmlformats.org/officeDocument/2006/relationships/image"/><Relationship Id="rId7" Target="../media/image24.jpeg" Type="http://schemas.openxmlformats.org/officeDocument/2006/relationships/image"/><Relationship Id="rId8" Target="../media/image25.jpeg" Type="http://schemas.openxmlformats.org/officeDocument/2006/relationships/image"/><Relationship Id="rId9" Target="../media/image2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jpe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4.png" Type="http://schemas.openxmlformats.org/officeDocument/2006/relationships/image"/><Relationship Id="rId9" Target="../media/image3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28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9889" y="-1581150"/>
            <a:ext cx="11125200" cy="13449300"/>
            <a:chOff x="0" y="0"/>
            <a:chExt cx="2587296" cy="3127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7296" cy="3127792"/>
            </a:xfrm>
            <a:custGeom>
              <a:avLst/>
              <a:gdLst/>
              <a:ahLst/>
              <a:cxnLst/>
              <a:rect r="r" b="b" t="t" l="l"/>
              <a:pathLst>
                <a:path h="3127792" w="2587296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15E5C0">
                <a:alpha val="74902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227947" y="5324475"/>
            <a:ext cx="16096059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FFFFFF"/>
                </a:solidFill>
                <a:latin typeface="Abril Fatface Bold"/>
              </a:rPr>
              <a:t> Fronteiras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8642388"/>
            <a:ext cx="18490622" cy="2480005"/>
            <a:chOff x="0" y="0"/>
            <a:chExt cx="4492325" cy="6025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92325" cy="602521"/>
            </a:xfrm>
            <a:custGeom>
              <a:avLst/>
              <a:gdLst/>
              <a:ahLst/>
              <a:cxnLst/>
              <a:rect r="r" b="b" t="t" l="l"/>
              <a:pathLst>
                <a:path h="602521" w="4492325">
                  <a:moveTo>
                    <a:pt x="0" y="0"/>
                  </a:moveTo>
                  <a:lnTo>
                    <a:pt x="4492325" y="0"/>
                  </a:lnTo>
                  <a:lnTo>
                    <a:pt x="4492325" y="602521"/>
                  </a:lnTo>
                  <a:lnTo>
                    <a:pt x="0" y="602521"/>
                  </a:lnTo>
                  <a:close/>
                </a:path>
              </a:pathLst>
            </a:custGeom>
            <a:solidFill>
              <a:srgbClr val="FFFFFF">
                <a:alpha val="51765"/>
              </a:srgbClr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514350" y="715410"/>
            <a:ext cx="2265330" cy="2265330"/>
          </a:xfrm>
          <a:custGeom>
            <a:avLst/>
            <a:gdLst/>
            <a:ahLst/>
            <a:cxnLst/>
            <a:rect r="r" b="b" t="t" l="l"/>
            <a:pathLst>
              <a:path h="2265330" w="2265330">
                <a:moveTo>
                  <a:pt x="0" y="0"/>
                </a:moveTo>
                <a:lnTo>
                  <a:pt x="2265330" y="0"/>
                </a:lnTo>
                <a:lnTo>
                  <a:pt x="2265330" y="2265330"/>
                </a:lnTo>
                <a:lnTo>
                  <a:pt x="0" y="2265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0427" y="38100"/>
            <a:ext cx="8115300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FFFFFF"/>
                </a:solidFill>
                <a:latin typeface="Abril Fatface Bold"/>
              </a:rPr>
              <a:t>Saúde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8600" y="9270250"/>
            <a:ext cx="17526000" cy="61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9"/>
              </a:lnSpc>
            </a:pPr>
            <a:r>
              <a:rPr lang="en-US" sz="4599" spc="45">
                <a:solidFill>
                  <a:srgbClr val="000000"/>
                </a:solidFill>
                <a:latin typeface="Roboto Bold Italics"/>
              </a:rPr>
              <a:t>PREPARED BY GROUP 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2200" y="2678108"/>
            <a:ext cx="8115300" cy="31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7"/>
              </a:lnSpc>
            </a:pPr>
            <a:r>
              <a:rPr lang="en-US" sz="21173">
                <a:solidFill>
                  <a:srgbClr val="FFFFFF"/>
                </a:solidFill>
                <a:latin typeface="Abril Fatface Bold"/>
              </a:rPr>
              <a:t>Sem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E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6796630" y="1326347"/>
            <a:ext cx="28029599" cy="5850415"/>
          </a:xfrm>
          <a:custGeom>
            <a:avLst/>
            <a:gdLst/>
            <a:ahLst/>
            <a:cxnLst/>
            <a:rect r="r" b="b" t="t" l="l"/>
            <a:pathLst>
              <a:path h="5850415" w="28029599">
                <a:moveTo>
                  <a:pt x="0" y="0"/>
                </a:moveTo>
                <a:lnTo>
                  <a:pt x="28029599" y="0"/>
                </a:lnTo>
                <a:lnTo>
                  <a:pt x="28029599" y="5850415"/>
                </a:lnTo>
                <a:lnTo>
                  <a:pt x="0" y="5850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541122" cy="8375948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5537376" y="5263632"/>
            <a:ext cx="6185910" cy="0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160199" y="3872073"/>
            <a:ext cx="4775883" cy="163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6"/>
              </a:lnSpc>
            </a:pPr>
            <a:r>
              <a:rPr lang="en-US" sz="14942">
                <a:solidFill>
                  <a:srgbClr val="010A4F"/>
                </a:solidFill>
                <a:latin typeface="Abril Fatface"/>
              </a:rPr>
              <a:t>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97540" y="1622929"/>
            <a:ext cx="2748982" cy="274898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DFE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901726" y="1622929"/>
            <a:ext cx="2748982" cy="27489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EEF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065808" y="5340387"/>
            <a:ext cx="2748982" cy="27489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1F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797540" y="5340387"/>
            <a:ext cx="2748982" cy="27489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C8E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6"/>
                </a:lnSpc>
              </a:pP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9969172" y="1794566"/>
            <a:ext cx="2405719" cy="2405709"/>
            <a:chOff x="0" y="0"/>
            <a:chExt cx="6350000" cy="6349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5911" r="0" b="-5911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073358" y="1794566"/>
            <a:ext cx="2405719" cy="2405709"/>
            <a:chOff x="0" y="0"/>
            <a:chExt cx="6350000" cy="63499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10171" r="0" b="-23162"/>
              </a:stretch>
            </a:blip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9969172" y="5512023"/>
            <a:ext cx="2405719" cy="2405709"/>
            <a:chOff x="0" y="0"/>
            <a:chExt cx="6350000" cy="63499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3237439" y="5512023"/>
            <a:ext cx="2405719" cy="2405709"/>
            <a:chOff x="0" y="0"/>
            <a:chExt cx="6350000" cy="63499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011243" y="411743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086161" y="5776624"/>
            <a:ext cx="6254445" cy="183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15"/>
              </a:lnSpc>
            </a:pPr>
            <a:r>
              <a:rPr lang="en-US" sz="13815">
                <a:solidFill>
                  <a:srgbClr val="010A4F"/>
                </a:solidFill>
                <a:latin typeface="Abril Fatface Bold"/>
              </a:rPr>
              <a:t>Equipe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97540" y="8342255"/>
            <a:ext cx="2748982" cy="3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2477">
                <a:solidFill>
                  <a:srgbClr val="010A4F"/>
                </a:solidFill>
                <a:latin typeface="Glacial Indifference Bold"/>
              </a:rPr>
              <a:t>CLÁUDIA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80950" y="8342255"/>
            <a:ext cx="3118696" cy="3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2477">
                <a:solidFill>
                  <a:srgbClr val="010A4F"/>
                </a:solidFill>
                <a:latin typeface="Glacial Indifference Bold"/>
              </a:rPr>
              <a:t>CHARLIE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31407" y="4670306"/>
            <a:ext cx="3081249" cy="3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2477">
                <a:solidFill>
                  <a:srgbClr val="010A4F"/>
                </a:solidFill>
                <a:latin typeface="Glacial Indifference Bold"/>
              </a:rPr>
              <a:t>MARIA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33457" y="4670306"/>
            <a:ext cx="3213683" cy="32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2477">
                <a:solidFill>
                  <a:srgbClr val="010A4F"/>
                </a:solidFill>
                <a:latin typeface="Glacial Indifference Bold"/>
              </a:rPr>
              <a:t>SANDRA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28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692086">
            <a:off x="9017197" y="7088321"/>
            <a:ext cx="163261" cy="417651"/>
            <a:chOff x="0" y="0"/>
            <a:chExt cx="152400" cy="389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400" cy="389866"/>
            </a:xfrm>
            <a:custGeom>
              <a:avLst/>
              <a:gdLst/>
              <a:ahLst/>
              <a:cxnLst/>
              <a:rect r="r" b="b" t="t" l="l"/>
              <a:pathLst>
                <a:path h="38986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89866"/>
                  </a:lnTo>
                  <a:lnTo>
                    <a:pt x="0" y="389866"/>
                  </a:lnTo>
                  <a:close/>
                </a:path>
              </a:pathLst>
            </a:custGeom>
            <a:solidFill>
              <a:srgbClr val="010A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190942" y="-1295400"/>
            <a:ext cx="10334942" cy="12938707"/>
            <a:chOff x="0" y="0"/>
            <a:chExt cx="1828828" cy="22895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8828" cy="2289579"/>
            </a:xfrm>
            <a:custGeom>
              <a:avLst/>
              <a:gdLst/>
              <a:ahLst/>
              <a:cxnLst/>
              <a:rect r="r" b="b" t="t" l="l"/>
              <a:pathLst>
                <a:path h="2289579" w="1828828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15E5C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091" y="688990"/>
            <a:ext cx="7692960" cy="8969927"/>
            <a:chOff x="0" y="0"/>
            <a:chExt cx="1239160" cy="1444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9160" cy="1444851"/>
            </a:xfrm>
            <a:custGeom>
              <a:avLst/>
              <a:gdLst/>
              <a:ahLst/>
              <a:cxnLst/>
              <a:rect r="r" b="b" t="t" l="l"/>
              <a:pathLst>
                <a:path h="1444851" w="1239160">
                  <a:moveTo>
                    <a:pt x="0" y="0"/>
                  </a:moveTo>
                  <a:lnTo>
                    <a:pt x="1239160" y="0"/>
                  </a:lnTo>
                  <a:lnTo>
                    <a:pt x="1239160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74091" y="4457315"/>
            <a:ext cx="7692960" cy="167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57"/>
              </a:lnSpc>
            </a:pPr>
            <a:r>
              <a:rPr lang="en-US" sz="12557">
                <a:solidFill>
                  <a:srgbClr val="010A4F"/>
                </a:solidFill>
                <a:latin typeface="Abril Fatface"/>
              </a:rPr>
              <a:t>Contatos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877425" y="677587"/>
            <a:ext cx="7692960" cy="8969927"/>
            <a:chOff x="0" y="0"/>
            <a:chExt cx="1239160" cy="1444851"/>
          </a:xfrm>
        </p:grpSpPr>
        <p:sp>
          <p:nvSpPr>
            <p:cNvPr name="Freeform 10" id="10">
              <a:hlinkClick r:id="rId2" tooltip="https://github.com/claudiacsc"/>
            </p:cNvPr>
            <p:cNvSpPr/>
            <p:nvPr/>
          </p:nvSpPr>
          <p:spPr>
            <a:xfrm flipH="false" flipV="false" rot="0">
              <a:off x="0" y="0"/>
              <a:ext cx="1239160" cy="1444851"/>
            </a:xfrm>
            <a:custGeom>
              <a:avLst/>
              <a:gdLst/>
              <a:ahLst/>
              <a:cxnLst/>
              <a:rect r="r" b="b" t="t" l="l"/>
              <a:pathLst>
                <a:path h="1444851" w="1239160">
                  <a:moveTo>
                    <a:pt x="0" y="0"/>
                  </a:moveTo>
                  <a:lnTo>
                    <a:pt x="1239160" y="0"/>
                  </a:lnTo>
                  <a:lnTo>
                    <a:pt x="1239160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77439" y="4079752"/>
            <a:ext cx="5553235" cy="44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2982">
                <a:solidFill>
                  <a:srgbClr val="000000"/>
                </a:solidFill>
                <a:latin typeface="Glacial Indifference"/>
              </a:rPr>
              <a:t>https://github.com/Mirilice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006610" y="1028700"/>
            <a:ext cx="5553235" cy="1027188"/>
            <a:chOff x="0" y="0"/>
            <a:chExt cx="7404314" cy="1369584"/>
          </a:xfrm>
        </p:grpSpPr>
        <p:sp>
          <p:nvSpPr>
            <p:cNvPr name="Freeform 13" id="13"/>
            <p:cNvSpPr/>
            <p:nvPr/>
          </p:nvSpPr>
          <p:spPr>
            <a:xfrm flipH="false" flipV="false" rot="-10800000">
              <a:off x="0" y="0"/>
              <a:ext cx="7404314" cy="1369584"/>
            </a:xfrm>
            <a:custGeom>
              <a:avLst/>
              <a:gdLst/>
              <a:ahLst/>
              <a:cxnLst/>
              <a:rect r="r" b="b" t="t" l="l"/>
              <a:pathLst>
                <a:path h="1369584" w="7404314">
                  <a:moveTo>
                    <a:pt x="0" y="0"/>
                  </a:moveTo>
                  <a:lnTo>
                    <a:pt x="7404314" y="0"/>
                  </a:lnTo>
                  <a:lnTo>
                    <a:pt x="7404314" y="1369584"/>
                  </a:lnTo>
                  <a:lnTo>
                    <a:pt x="0" y="1369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015078" y="250351"/>
              <a:ext cx="5374158" cy="973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58"/>
                </a:lnSpc>
              </a:pPr>
              <a:r>
                <a:rPr lang="en-US" sz="5358" spc="32">
                  <a:solidFill>
                    <a:srgbClr val="010A4F"/>
                  </a:solidFill>
                  <a:latin typeface="Abril Fatface"/>
                </a:rPr>
                <a:t>GITHUB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22359" y="39759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829814" y="4722986"/>
            <a:ext cx="5553235" cy="44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2982">
                <a:solidFill>
                  <a:srgbClr val="000000"/>
                </a:solidFill>
                <a:latin typeface="Glacial Indifference"/>
              </a:rPr>
              <a:t>https://github.com/claudiacsc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77439" y="5366221"/>
            <a:ext cx="5553235" cy="44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2982">
                <a:solidFill>
                  <a:srgbClr val="000000"/>
                </a:solidFill>
                <a:latin typeface="Glacial Indifference"/>
              </a:rPr>
              <a:t>https://github.com/Churle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77439" y="6049189"/>
            <a:ext cx="5821101" cy="44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2982">
                <a:solidFill>
                  <a:srgbClr val="000000"/>
                </a:solidFill>
                <a:latin typeface="Glacial Indifference"/>
              </a:rPr>
              <a:t>https://github.com/Sandramcrs08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E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4780">
            <a:off x="-7653777" y="261964"/>
            <a:ext cx="35997274" cy="7513450"/>
          </a:xfrm>
          <a:custGeom>
            <a:avLst/>
            <a:gdLst/>
            <a:ahLst/>
            <a:cxnLst/>
            <a:rect r="r" b="b" t="t" l="l"/>
            <a:pathLst>
              <a:path h="7513450" w="35997274">
                <a:moveTo>
                  <a:pt x="0" y="0"/>
                </a:moveTo>
                <a:lnTo>
                  <a:pt x="35997273" y="0"/>
                </a:lnTo>
                <a:lnTo>
                  <a:pt x="35997273" y="7513449"/>
                </a:lnTo>
                <a:lnTo>
                  <a:pt x="0" y="7513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3099" y="728151"/>
            <a:ext cx="16384887" cy="8830698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2045" y="172380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59935" y="1576234"/>
            <a:ext cx="6838975" cy="1973093"/>
            <a:chOff x="0" y="0"/>
            <a:chExt cx="9118633" cy="2630791"/>
          </a:xfrm>
        </p:grpSpPr>
        <p:sp>
          <p:nvSpPr>
            <p:cNvPr name="Freeform 8" id="8"/>
            <p:cNvSpPr/>
            <p:nvPr/>
          </p:nvSpPr>
          <p:spPr>
            <a:xfrm flipH="false" flipV="false" rot="-10800000">
              <a:off x="498693" y="0"/>
              <a:ext cx="7658063" cy="1416520"/>
            </a:xfrm>
            <a:custGeom>
              <a:avLst/>
              <a:gdLst/>
              <a:ahLst/>
              <a:cxnLst/>
              <a:rect r="r" b="b" t="t" l="l"/>
              <a:pathLst>
                <a:path h="1416520" w="7658063">
                  <a:moveTo>
                    <a:pt x="0" y="0"/>
                  </a:moveTo>
                  <a:lnTo>
                    <a:pt x="7658063" y="0"/>
                  </a:lnTo>
                  <a:lnTo>
                    <a:pt x="7658063" y="1416520"/>
                  </a:lnTo>
                  <a:lnTo>
                    <a:pt x="0" y="1416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29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498693" y="415525"/>
              <a:ext cx="7824116" cy="747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4500" spc="27">
                  <a:solidFill>
                    <a:srgbClr val="000000"/>
                  </a:solidFill>
                  <a:latin typeface="Abril Fatface"/>
                </a:rPr>
                <a:t>DESIGUALDADES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06995"/>
              <a:ext cx="9118633" cy="1223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3"/>
                </a:lnSpc>
              </a:pPr>
              <a:r>
                <a:rPr lang="en-US" sz="3003">
                  <a:solidFill>
                    <a:srgbClr val="000000"/>
                  </a:solidFill>
                  <a:latin typeface="Glacial Indifference"/>
                </a:rPr>
                <a:t>Entre regiões, municípios e grupos populacionais, agravando o quadro.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5340" y="2585175"/>
            <a:ext cx="8656920" cy="6460780"/>
            <a:chOff x="0" y="0"/>
            <a:chExt cx="11542560" cy="861437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552450"/>
              <a:ext cx="11542560" cy="2031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57"/>
                </a:lnSpc>
              </a:pPr>
              <a:r>
                <a:rPr lang="en-US" sz="12743">
                  <a:solidFill>
                    <a:srgbClr val="00BF63"/>
                  </a:solidFill>
                  <a:latin typeface="Abril Fatface"/>
                </a:rPr>
                <a:t>Problemas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3448" y="2670773"/>
              <a:ext cx="11489112" cy="5943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79"/>
                </a:lnSpc>
              </a:pPr>
              <a:r>
                <a:rPr lang="en-US" sz="4899">
                  <a:solidFill>
                    <a:srgbClr val="000000"/>
                  </a:solidFill>
                  <a:latin typeface="Glacial Indifference"/>
                </a:rPr>
                <a:t>O acesso à saúde no Brasil é marcado por desigualdades, barreiras e desafios, apesar de avanços conquistados nos últimos anos.</a:t>
              </a:r>
            </a:p>
            <a:p>
              <a:pPr algn="l">
                <a:lnSpc>
                  <a:spcPts val="58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63151" y="3884133"/>
            <a:ext cx="6838975" cy="2068169"/>
            <a:chOff x="0" y="0"/>
            <a:chExt cx="9118633" cy="2757559"/>
          </a:xfrm>
        </p:grpSpPr>
        <p:sp>
          <p:nvSpPr>
            <p:cNvPr name="Freeform 15" id="15"/>
            <p:cNvSpPr/>
            <p:nvPr/>
          </p:nvSpPr>
          <p:spPr>
            <a:xfrm flipH="false" flipV="false" rot="-10800000">
              <a:off x="836813" y="0"/>
              <a:ext cx="7658063" cy="1416520"/>
            </a:xfrm>
            <a:custGeom>
              <a:avLst/>
              <a:gdLst/>
              <a:ahLst/>
              <a:cxnLst/>
              <a:rect r="r" b="b" t="t" l="l"/>
              <a:pathLst>
                <a:path h="1416520" w="7658063">
                  <a:moveTo>
                    <a:pt x="0" y="0"/>
                  </a:moveTo>
                  <a:lnTo>
                    <a:pt x="7658062" y="0"/>
                  </a:lnTo>
                  <a:lnTo>
                    <a:pt x="7658062" y="1416520"/>
                  </a:lnTo>
                  <a:lnTo>
                    <a:pt x="0" y="1416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29000"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836813" y="415525"/>
              <a:ext cx="7824116" cy="747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4500" spc="27">
                  <a:solidFill>
                    <a:srgbClr val="000000"/>
                  </a:solidFill>
                  <a:latin typeface="Abril Fatface"/>
                </a:rPr>
                <a:t>BARREIRAS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33763"/>
              <a:ext cx="9118633" cy="1223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3"/>
                </a:lnSpc>
              </a:pPr>
              <a:r>
                <a:rPr lang="en-US" sz="3003">
                  <a:solidFill>
                    <a:srgbClr val="000000"/>
                  </a:solidFill>
                  <a:latin typeface="Glacial Indifference"/>
                </a:rPr>
                <a:t>Físicas, atitudinais, comunicacionais e de transporte dificultam o uso dos serviços.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63151" y="6268057"/>
            <a:ext cx="6838975" cy="2476370"/>
            <a:chOff x="0" y="0"/>
            <a:chExt cx="9118633" cy="3301826"/>
          </a:xfrm>
        </p:grpSpPr>
        <p:sp>
          <p:nvSpPr>
            <p:cNvPr name="Freeform 19" id="19"/>
            <p:cNvSpPr/>
            <p:nvPr/>
          </p:nvSpPr>
          <p:spPr>
            <a:xfrm flipH="false" flipV="false" rot="-10800000">
              <a:off x="730285" y="127000"/>
              <a:ext cx="7658063" cy="1416520"/>
            </a:xfrm>
            <a:custGeom>
              <a:avLst/>
              <a:gdLst/>
              <a:ahLst/>
              <a:cxnLst/>
              <a:rect r="r" b="b" t="t" l="l"/>
              <a:pathLst>
                <a:path h="1416520" w="7658063">
                  <a:moveTo>
                    <a:pt x="0" y="0"/>
                  </a:moveTo>
                  <a:lnTo>
                    <a:pt x="7658063" y="0"/>
                  </a:lnTo>
                  <a:lnTo>
                    <a:pt x="7658063" y="1416520"/>
                  </a:lnTo>
                  <a:lnTo>
                    <a:pt x="0" y="1416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29000"/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836813" y="161925"/>
              <a:ext cx="7824116" cy="1382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4500" spc="27">
                  <a:solidFill>
                    <a:srgbClr val="000000"/>
                  </a:solidFill>
                  <a:latin typeface="Abril Fatface"/>
                </a:rPr>
                <a:t>FALTA DE PROFISSIONAIS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470895"/>
              <a:ext cx="9118633" cy="1830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3"/>
                </a:lnSpc>
              </a:pPr>
              <a:r>
                <a:rPr lang="en-US" sz="3003">
                  <a:solidFill>
                    <a:srgbClr val="000000"/>
                  </a:solidFill>
                  <a:latin typeface="Glacial Indifference"/>
                </a:rPr>
                <a:t>Especializados em saúde da pessoa com deficiência gera gargalos no atendimento.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E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45305">
            <a:off x="-3938649" y="1866593"/>
            <a:ext cx="28029599" cy="5850415"/>
          </a:xfrm>
          <a:custGeom>
            <a:avLst/>
            <a:gdLst/>
            <a:ahLst/>
            <a:cxnLst/>
            <a:rect r="r" b="b" t="t" l="l"/>
            <a:pathLst>
              <a:path h="5850415" w="28029599">
                <a:moveTo>
                  <a:pt x="0" y="0"/>
                </a:moveTo>
                <a:lnTo>
                  <a:pt x="28029600" y="0"/>
                </a:lnTo>
                <a:lnTo>
                  <a:pt x="28029600" y="5850415"/>
                </a:lnTo>
                <a:lnTo>
                  <a:pt x="0" y="5850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3099" y="728151"/>
            <a:ext cx="16384887" cy="8830698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flipH="true" flipV="true">
            <a:off x="9375457" y="1534647"/>
            <a:ext cx="0" cy="7537131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2045" y="172380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9893619" y="1418270"/>
            <a:ext cx="5743547" cy="1062390"/>
          </a:xfrm>
          <a:custGeom>
            <a:avLst/>
            <a:gdLst/>
            <a:ahLst/>
            <a:cxnLst/>
            <a:rect r="r" b="b" t="t" l="l"/>
            <a:pathLst>
              <a:path h="1062390" w="5743547">
                <a:moveTo>
                  <a:pt x="0" y="0"/>
                </a:moveTo>
                <a:lnTo>
                  <a:pt x="5743547" y="0"/>
                </a:lnTo>
                <a:lnTo>
                  <a:pt x="5743547" y="1062390"/>
                </a:lnTo>
                <a:lnTo>
                  <a:pt x="0" y="10623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26105" y="1770395"/>
            <a:ext cx="58680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4500" spc="27">
                <a:solidFill>
                  <a:srgbClr val="000000"/>
                </a:solidFill>
                <a:latin typeface="Abril Fatface"/>
              </a:rPr>
              <a:t>ALTO CUSTO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769079" y="4450805"/>
            <a:ext cx="5743547" cy="1062390"/>
          </a:xfrm>
          <a:custGeom>
            <a:avLst/>
            <a:gdLst/>
            <a:ahLst/>
            <a:cxnLst/>
            <a:rect r="r" b="b" t="t" l="l"/>
            <a:pathLst>
              <a:path h="1062390" w="5743547">
                <a:moveTo>
                  <a:pt x="0" y="0"/>
                </a:moveTo>
                <a:lnTo>
                  <a:pt x="5743547" y="0"/>
                </a:lnTo>
                <a:lnTo>
                  <a:pt x="5743547" y="1062391"/>
                </a:lnTo>
                <a:lnTo>
                  <a:pt x="0" y="1062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9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831349" y="4802931"/>
            <a:ext cx="58680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4500" spc="27">
                <a:solidFill>
                  <a:srgbClr val="000000"/>
                </a:solidFill>
                <a:latin typeface="Abril Fatface"/>
              </a:rPr>
              <a:t>BARREIRAS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04057" y="5551596"/>
            <a:ext cx="6838975" cy="920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3"/>
              </a:lnSpc>
            </a:pPr>
            <a:r>
              <a:rPr lang="en-US" sz="3003">
                <a:solidFill>
                  <a:srgbClr val="000000"/>
                </a:solidFill>
                <a:latin typeface="Glacial Indifference"/>
              </a:rPr>
              <a:t>Físicas, atitudinais, comunicacionais e de transporte dificultam o uso dos serviços.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9831349" y="6754339"/>
            <a:ext cx="6353027" cy="1175126"/>
          </a:xfrm>
          <a:custGeom>
            <a:avLst/>
            <a:gdLst/>
            <a:ahLst/>
            <a:cxnLst/>
            <a:rect r="r" b="b" t="t" l="l"/>
            <a:pathLst>
              <a:path h="1175126" w="6353027">
                <a:moveTo>
                  <a:pt x="0" y="0"/>
                </a:moveTo>
                <a:lnTo>
                  <a:pt x="6353027" y="0"/>
                </a:lnTo>
                <a:lnTo>
                  <a:pt x="6353027" y="1175126"/>
                </a:lnTo>
                <a:lnTo>
                  <a:pt x="0" y="11751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9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604057" y="7192345"/>
            <a:ext cx="6634238" cy="41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sz="3482" spc="20">
                <a:solidFill>
                  <a:srgbClr val="000000"/>
                </a:solidFill>
                <a:latin typeface="Abril Fatface"/>
              </a:rPr>
              <a:t>LONGAS FILAS DE ESPERA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29867" y="8643845"/>
            <a:ext cx="7588119" cy="42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826740" y="2760178"/>
            <a:ext cx="8326785" cy="6498122"/>
            <a:chOff x="0" y="0"/>
            <a:chExt cx="11102380" cy="866416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552450"/>
              <a:ext cx="11102380" cy="203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57"/>
                </a:lnSpc>
              </a:pPr>
              <a:r>
                <a:rPr lang="en-US" sz="12743">
                  <a:solidFill>
                    <a:srgbClr val="00BF63"/>
                  </a:solidFill>
                  <a:latin typeface="Abril Fatface"/>
                </a:rPr>
                <a:t>Problemas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1410" y="2670629"/>
              <a:ext cx="11050970" cy="5993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40"/>
                </a:lnSpc>
              </a:pPr>
              <a:r>
                <a:rPr lang="en-US" sz="3700">
                  <a:solidFill>
                    <a:srgbClr val="000000"/>
                  </a:solidFill>
                  <a:latin typeface="Glacial Indifference"/>
                </a:rPr>
                <a:t>Pacientes enfrentam longas filas de espera para realizar exames de imagem e laboratoriais, tanto no sistema público quanto no privado. Isso atrasa o diagnóstico de doenças, dificulta o acompanhamento de tratamentos e pode levar à perda de chances de cura.</a:t>
              </a:r>
            </a:p>
            <a:p>
              <a:pPr algn="l">
                <a:lnSpc>
                  <a:spcPts val="44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769079" y="2429674"/>
            <a:ext cx="6838975" cy="1830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3"/>
              </a:lnSpc>
            </a:pPr>
            <a:r>
              <a:rPr lang="en-US" sz="3003">
                <a:solidFill>
                  <a:srgbClr val="000000"/>
                </a:solidFill>
                <a:latin typeface="Glacial Indifference"/>
              </a:rPr>
              <a:t>de saúde torna o acesso à saúde inacessível para grande parte da população, principalmente para as famílias com menor renda.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69079" y="8072340"/>
            <a:ext cx="6838975" cy="137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3"/>
              </a:lnSpc>
            </a:pPr>
            <a:r>
              <a:rPr lang="en-US" sz="3003">
                <a:solidFill>
                  <a:srgbClr val="000000"/>
                </a:solidFill>
                <a:latin typeface="Glacial Indifference"/>
              </a:rPr>
              <a:t>Pacientes enfrentam longas filas de espera para realizar exames e consultas tanto no sistema público quanto privado.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5800" y="-202868"/>
            <a:ext cx="9829800" cy="12306300"/>
            <a:chOff x="0" y="0"/>
            <a:chExt cx="1828828" cy="2289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28" cy="2289579"/>
            </a:xfrm>
            <a:custGeom>
              <a:avLst/>
              <a:gdLst/>
              <a:ahLst/>
              <a:cxnLst/>
              <a:rect r="r" b="b" t="t" l="l"/>
              <a:pathLst>
                <a:path h="2289579" w="1828828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9B2883">
                <a:alpha val="92941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49" t="0" r="-624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4542" y="604136"/>
            <a:ext cx="6192905" cy="146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2"/>
              </a:lnSpc>
            </a:pPr>
            <a:r>
              <a:rPr lang="en-US" sz="11042">
                <a:solidFill>
                  <a:srgbClr val="FFFFFF"/>
                </a:solidFill>
                <a:latin typeface="Abril Fatface Bold"/>
              </a:rPr>
              <a:t>Saúde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6502" y="2767991"/>
            <a:ext cx="7660405" cy="93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3"/>
              </a:lnSpc>
            </a:pPr>
            <a:r>
              <a:rPr lang="en-US" sz="7053">
                <a:solidFill>
                  <a:srgbClr val="FFFFFF"/>
                </a:solidFill>
                <a:latin typeface="Abril Fatface Bold"/>
              </a:rPr>
              <a:t>AO ALCANCE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1015" y="6503357"/>
            <a:ext cx="8621471" cy="2101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37"/>
              </a:lnSpc>
            </a:pPr>
            <a:r>
              <a:rPr lang="en-US" sz="4137" spc="41">
                <a:solidFill>
                  <a:srgbClr val="FFFFFF"/>
                </a:solidFill>
                <a:latin typeface="Glacial Indifference"/>
              </a:rPr>
              <a:t>Página de Indicação e Mapeamento de Clínicas de Saúde, Odontológica e de Estética/Bem-estar com valores acessíveis a população.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1408" y="4479547"/>
            <a:ext cx="7660405" cy="147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42"/>
              </a:lnSpc>
              <a:spcBef>
                <a:spcPct val="0"/>
              </a:spcBef>
            </a:pPr>
            <a:r>
              <a:rPr lang="en-US" sz="11042" strike="noStrike" u="none">
                <a:solidFill>
                  <a:srgbClr val="FFFFFF"/>
                </a:solidFill>
                <a:latin typeface="Abril Fatface Bold"/>
              </a:rPr>
              <a:t>DE TODOS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E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56110">
            <a:off x="2793807" y="-126748"/>
            <a:ext cx="16165533" cy="10847923"/>
          </a:xfrm>
          <a:custGeom>
            <a:avLst/>
            <a:gdLst/>
            <a:ahLst/>
            <a:cxnLst/>
            <a:rect r="r" b="b" t="t" l="l"/>
            <a:pathLst>
              <a:path h="10847923" w="16165533">
                <a:moveTo>
                  <a:pt x="0" y="0"/>
                </a:moveTo>
                <a:lnTo>
                  <a:pt x="16165533" y="0"/>
                </a:lnTo>
                <a:lnTo>
                  <a:pt x="16165533" y="10847923"/>
                </a:lnTo>
                <a:lnTo>
                  <a:pt x="0" y="108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042263">
            <a:off x="-4534186" y="-200084"/>
            <a:ext cx="22261138" cy="4117667"/>
          </a:xfrm>
          <a:custGeom>
            <a:avLst/>
            <a:gdLst/>
            <a:ahLst/>
            <a:cxnLst/>
            <a:rect r="r" b="b" t="t" l="l"/>
            <a:pathLst>
              <a:path h="4117667" w="22261138">
                <a:moveTo>
                  <a:pt x="0" y="0"/>
                </a:moveTo>
                <a:lnTo>
                  <a:pt x="22261138" y="0"/>
                </a:lnTo>
                <a:lnTo>
                  <a:pt x="22261138" y="4117667"/>
                </a:lnTo>
                <a:lnTo>
                  <a:pt x="0" y="4117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700000">
            <a:off x="-588606" y="2652848"/>
            <a:ext cx="28029599" cy="5850415"/>
          </a:xfrm>
          <a:custGeom>
            <a:avLst/>
            <a:gdLst/>
            <a:ahLst/>
            <a:cxnLst/>
            <a:rect r="r" b="b" t="t" l="l"/>
            <a:pathLst>
              <a:path h="5850415" w="28029599">
                <a:moveTo>
                  <a:pt x="0" y="0"/>
                </a:moveTo>
                <a:lnTo>
                  <a:pt x="28029599" y="0"/>
                </a:lnTo>
                <a:lnTo>
                  <a:pt x="28029599" y="5850415"/>
                </a:lnTo>
                <a:lnTo>
                  <a:pt x="0" y="585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68157" y="431468"/>
            <a:ext cx="17158669" cy="9157363"/>
            <a:chOff x="0" y="0"/>
            <a:chExt cx="2763870" cy="14750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3870" cy="1475042"/>
            </a:xfrm>
            <a:custGeom>
              <a:avLst/>
              <a:gdLst/>
              <a:ahLst/>
              <a:cxnLst/>
              <a:rect r="r" b="b" t="t" l="l"/>
              <a:pathLst>
                <a:path h="1475042" w="2763870">
                  <a:moveTo>
                    <a:pt x="0" y="0"/>
                  </a:moveTo>
                  <a:lnTo>
                    <a:pt x="2763870" y="0"/>
                  </a:lnTo>
                  <a:lnTo>
                    <a:pt x="2763870" y="1475042"/>
                  </a:lnTo>
                  <a:lnTo>
                    <a:pt x="0" y="14750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989341" y="3113742"/>
            <a:ext cx="8115300" cy="614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9"/>
              </a:lnSpc>
            </a:pPr>
            <a:r>
              <a:rPr lang="en-US" sz="11989">
                <a:solidFill>
                  <a:srgbClr val="010A4F"/>
                </a:solidFill>
                <a:latin typeface="Abril Fatface Bold"/>
              </a:rPr>
              <a:t>Benefícios Esperados:</a:t>
            </a:r>
          </a:p>
          <a:p>
            <a:pPr algn="l">
              <a:lnSpc>
                <a:spcPts val="11989"/>
              </a:lnSpc>
            </a:pPr>
          </a:p>
          <a:p>
            <a:pPr algn="l">
              <a:lnSpc>
                <a:spcPts val="11989"/>
              </a:lnSpc>
            </a:pPr>
          </a:p>
        </p:txBody>
      </p:sp>
      <p:sp>
        <p:nvSpPr>
          <p:cNvPr name="AutoShape 8" id="8"/>
          <p:cNvSpPr/>
          <p:nvPr/>
        </p:nvSpPr>
        <p:spPr>
          <a:xfrm flipV="true">
            <a:off x="9399916" y="1559033"/>
            <a:ext cx="0" cy="6140389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9641542" y="2529842"/>
            <a:ext cx="6669431" cy="1281966"/>
            <a:chOff x="0" y="0"/>
            <a:chExt cx="8892574" cy="1709288"/>
          </a:xfrm>
        </p:grpSpPr>
        <p:grpSp>
          <p:nvGrpSpPr>
            <p:cNvPr name="Group 10" id="10"/>
            <p:cNvGrpSpPr/>
            <p:nvPr/>
          </p:nvGrpSpPr>
          <p:grpSpPr>
            <a:xfrm rot="-5400000">
              <a:off x="3591643" y="-3591643"/>
              <a:ext cx="1709288" cy="8892574"/>
              <a:chOff x="0" y="0"/>
              <a:chExt cx="662758" cy="344800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62758" cy="3448002"/>
              </a:xfrm>
              <a:custGeom>
                <a:avLst/>
                <a:gdLst/>
                <a:ahLst/>
                <a:cxnLst/>
                <a:rect r="r" b="b" t="t" l="l"/>
                <a:pathLst>
                  <a:path h="3448002" w="662758">
                    <a:moveTo>
                      <a:pt x="538298" y="3448002"/>
                    </a:moveTo>
                    <a:lnTo>
                      <a:pt x="124460" y="3448002"/>
                    </a:lnTo>
                    <a:cubicBezTo>
                      <a:pt x="55880" y="3448002"/>
                      <a:pt x="0" y="3392122"/>
                      <a:pt x="0" y="33235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8298" y="0"/>
                    </a:lnTo>
                    <a:cubicBezTo>
                      <a:pt x="606878" y="0"/>
                      <a:pt x="662758" y="55880"/>
                      <a:pt x="662758" y="124460"/>
                    </a:cubicBezTo>
                    <a:lnTo>
                      <a:pt x="662758" y="3323542"/>
                    </a:lnTo>
                    <a:cubicBezTo>
                      <a:pt x="662758" y="3392122"/>
                      <a:pt x="606878" y="3448002"/>
                      <a:pt x="538298" y="3448002"/>
                    </a:cubicBezTo>
                    <a:close/>
                  </a:path>
                </a:pathLst>
              </a:custGeom>
              <a:solidFill>
                <a:srgbClr val="E1EEFE">
                  <a:alpha val="25882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761406" cy="1709288"/>
              <a:chOff x="0" y="0"/>
              <a:chExt cx="1070706" cy="66275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070706" cy="662758"/>
              </a:xfrm>
              <a:custGeom>
                <a:avLst/>
                <a:gdLst/>
                <a:ahLst/>
                <a:cxnLst/>
                <a:rect r="r" b="b" t="t" l="l"/>
                <a:pathLst>
                  <a:path h="662758" w="1070706">
                    <a:moveTo>
                      <a:pt x="946246" y="662758"/>
                    </a:moveTo>
                    <a:lnTo>
                      <a:pt x="124460" y="662758"/>
                    </a:lnTo>
                    <a:cubicBezTo>
                      <a:pt x="55880" y="662758"/>
                      <a:pt x="0" y="606878"/>
                      <a:pt x="0" y="53829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46246" y="0"/>
                    </a:lnTo>
                    <a:cubicBezTo>
                      <a:pt x="1014826" y="0"/>
                      <a:pt x="1070706" y="55880"/>
                      <a:pt x="1070706" y="124460"/>
                    </a:cubicBezTo>
                    <a:lnTo>
                      <a:pt x="1070706" y="538298"/>
                    </a:lnTo>
                    <a:cubicBezTo>
                      <a:pt x="1070706" y="606878"/>
                      <a:pt x="1014826" y="662758"/>
                      <a:pt x="946246" y="662758"/>
                    </a:cubicBezTo>
                    <a:close/>
                  </a:path>
                </a:pathLst>
              </a:custGeom>
              <a:solidFill>
                <a:srgbClr val="B3C8E1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9736244" y="4059197"/>
            <a:ext cx="6669431" cy="1281966"/>
            <a:chOff x="0" y="0"/>
            <a:chExt cx="8892574" cy="1709288"/>
          </a:xfrm>
        </p:grpSpPr>
        <p:grpSp>
          <p:nvGrpSpPr>
            <p:cNvPr name="Group 15" id="15"/>
            <p:cNvGrpSpPr/>
            <p:nvPr/>
          </p:nvGrpSpPr>
          <p:grpSpPr>
            <a:xfrm rot="-5400000">
              <a:off x="3591643" y="-3591643"/>
              <a:ext cx="1709288" cy="8892574"/>
              <a:chOff x="0" y="0"/>
              <a:chExt cx="662758" cy="344800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62758" cy="3448002"/>
              </a:xfrm>
              <a:custGeom>
                <a:avLst/>
                <a:gdLst/>
                <a:ahLst/>
                <a:cxnLst/>
                <a:rect r="r" b="b" t="t" l="l"/>
                <a:pathLst>
                  <a:path h="3448002" w="662758">
                    <a:moveTo>
                      <a:pt x="538298" y="3448002"/>
                    </a:moveTo>
                    <a:lnTo>
                      <a:pt x="124460" y="3448002"/>
                    </a:lnTo>
                    <a:cubicBezTo>
                      <a:pt x="55880" y="3448002"/>
                      <a:pt x="0" y="3392122"/>
                      <a:pt x="0" y="33235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8298" y="0"/>
                    </a:lnTo>
                    <a:cubicBezTo>
                      <a:pt x="606878" y="0"/>
                      <a:pt x="662758" y="55880"/>
                      <a:pt x="662758" y="124460"/>
                    </a:cubicBezTo>
                    <a:lnTo>
                      <a:pt x="662758" y="3323542"/>
                    </a:lnTo>
                    <a:cubicBezTo>
                      <a:pt x="662758" y="3392122"/>
                      <a:pt x="606878" y="3448002"/>
                      <a:pt x="538298" y="3448002"/>
                    </a:cubicBezTo>
                    <a:close/>
                  </a:path>
                </a:pathLst>
              </a:custGeom>
              <a:solidFill>
                <a:srgbClr val="E1EEFE">
                  <a:alpha val="25882"/>
                </a:srgbClr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2761406" cy="1709288"/>
              <a:chOff x="0" y="0"/>
              <a:chExt cx="1070706" cy="66275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70706" cy="662758"/>
              </a:xfrm>
              <a:custGeom>
                <a:avLst/>
                <a:gdLst/>
                <a:ahLst/>
                <a:cxnLst/>
                <a:rect r="r" b="b" t="t" l="l"/>
                <a:pathLst>
                  <a:path h="662758" w="1070706">
                    <a:moveTo>
                      <a:pt x="946246" y="662758"/>
                    </a:moveTo>
                    <a:lnTo>
                      <a:pt x="124460" y="662758"/>
                    </a:lnTo>
                    <a:cubicBezTo>
                      <a:pt x="55880" y="662758"/>
                      <a:pt x="0" y="606878"/>
                      <a:pt x="0" y="53829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46246" y="0"/>
                    </a:lnTo>
                    <a:cubicBezTo>
                      <a:pt x="1014826" y="0"/>
                      <a:pt x="1070706" y="55880"/>
                      <a:pt x="1070706" y="124460"/>
                    </a:cubicBezTo>
                    <a:lnTo>
                      <a:pt x="1070706" y="538298"/>
                    </a:lnTo>
                    <a:cubicBezTo>
                      <a:pt x="1070706" y="606878"/>
                      <a:pt x="1014826" y="662758"/>
                      <a:pt x="946246" y="662758"/>
                    </a:cubicBezTo>
                    <a:close/>
                  </a:path>
                </a:pathLst>
              </a:custGeom>
              <a:solidFill>
                <a:srgbClr val="B3C8E1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9736244" y="5592858"/>
            <a:ext cx="6992014" cy="1281966"/>
            <a:chOff x="0" y="0"/>
            <a:chExt cx="9322685" cy="1709288"/>
          </a:xfrm>
        </p:grpSpPr>
        <p:grpSp>
          <p:nvGrpSpPr>
            <p:cNvPr name="Group 20" id="20"/>
            <p:cNvGrpSpPr/>
            <p:nvPr/>
          </p:nvGrpSpPr>
          <p:grpSpPr>
            <a:xfrm rot="-5400000">
              <a:off x="3806699" y="-3806699"/>
              <a:ext cx="1709288" cy="9322685"/>
              <a:chOff x="0" y="0"/>
              <a:chExt cx="662758" cy="361477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62758" cy="3614773"/>
              </a:xfrm>
              <a:custGeom>
                <a:avLst/>
                <a:gdLst/>
                <a:ahLst/>
                <a:cxnLst/>
                <a:rect r="r" b="b" t="t" l="l"/>
                <a:pathLst>
                  <a:path h="3614773" w="662758">
                    <a:moveTo>
                      <a:pt x="538298" y="3614773"/>
                    </a:moveTo>
                    <a:lnTo>
                      <a:pt x="124460" y="3614773"/>
                    </a:lnTo>
                    <a:cubicBezTo>
                      <a:pt x="55880" y="3614773"/>
                      <a:pt x="0" y="3558893"/>
                      <a:pt x="0" y="349031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8298" y="0"/>
                    </a:lnTo>
                    <a:cubicBezTo>
                      <a:pt x="606878" y="0"/>
                      <a:pt x="662758" y="55880"/>
                      <a:pt x="662758" y="124460"/>
                    </a:cubicBezTo>
                    <a:lnTo>
                      <a:pt x="662758" y="3490313"/>
                    </a:lnTo>
                    <a:cubicBezTo>
                      <a:pt x="662758" y="3558893"/>
                      <a:pt x="606878" y="3614773"/>
                      <a:pt x="538298" y="3614773"/>
                    </a:cubicBezTo>
                    <a:close/>
                  </a:path>
                </a:pathLst>
              </a:custGeom>
              <a:solidFill>
                <a:srgbClr val="E1EEFE">
                  <a:alpha val="25882"/>
                </a:srgbClr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0"/>
              <a:ext cx="2894968" cy="1709288"/>
              <a:chOff x="0" y="0"/>
              <a:chExt cx="1122493" cy="66275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122493" cy="662758"/>
              </a:xfrm>
              <a:custGeom>
                <a:avLst/>
                <a:gdLst/>
                <a:ahLst/>
                <a:cxnLst/>
                <a:rect r="r" b="b" t="t" l="l"/>
                <a:pathLst>
                  <a:path h="662758" w="1122493">
                    <a:moveTo>
                      <a:pt x="998033" y="662758"/>
                    </a:moveTo>
                    <a:lnTo>
                      <a:pt x="124460" y="662758"/>
                    </a:lnTo>
                    <a:cubicBezTo>
                      <a:pt x="55880" y="662758"/>
                      <a:pt x="0" y="606878"/>
                      <a:pt x="0" y="53829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98033" y="0"/>
                    </a:lnTo>
                    <a:cubicBezTo>
                      <a:pt x="1066613" y="0"/>
                      <a:pt x="1122493" y="55880"/>
                      <a:pt x="1122493" y="124460"/>
                    </a:cubicBezTo>
                    <a:lnTo>
                      <a:pt x="1122493" y="538298"/>
                    </a:lnTo>
                    <a:cubicBezTo>
                      <a:pt x="1122493" y="606878"/>
                      <a:pt x="1066613" y="662758"/>
                      <a:pt x="998033" y="662758"/>
                    </a:cubicBezTo>
                    <a:close/>
                  </a:path>
                </a:pathLst>
              </a:custGeom>
              <a:solidFill>
                <a:srgbClr val="B3C8E1"/>
              </a:solidFill>
            </p:spPr>
          </p:sp>
        </p:grpSp>
      </p:grpSp>
      <p:grpSp>
        <p:nvGrpSpPr>
          <p:cNvPr name="Group 24" id="24"/>
          <p:cNvGrpSpPr/>
          <p:nvPr/>
        </p:nvGrpSpPr>
        <p:grpSpPr>
          <a:xfrm rot="0">
            <a:off x="9736244" y="7122474"/>
            <a:ext cx="6669431" cy="1281966"/>
            <a:chOff x="0" y="0"/>
            <a:chExt cx="8892574" cy="1709288"/>
          </a:xfrm>
        </p:grpSpPr>
        <p:grpSp>
          <p:nvGrpSpPr>
            <p:cNvPr name="Group 25" id="25"/>
            <p:cNvGrpSpPr/>
            <p:nvPr/>
          </p:nvGrpSpPr>
          <p:grpSpPr>
            <a:xfrm rot="-5400000">
              <a:off x="3591643" y="-3591643"/>
              <a:ext cx="1709288" cy="8892574"/>
              <a:chOff x="0" y="0"/>
              <a:chExt cx="662758" cy="344800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62758" cy="3448002"/>
              </a:xfrm>
              <a:custGeom>
                <a:avLst/>
                <a:gdLst/>
                <a:ahLst/>
                <a:cxnLst/>
                <a:rect r="r" b="b" t="t" l="l"/>
                <a:pathLst>
                  <a:path h="3448002" w="662758">
                    <a:moveTo>
                      <a:pt x="538298" y="3448002"/>
                    </a:moveTo>
                    <a:lnTo>
                      <a:pt x="124460" y="3448002"/>
                    </a:lnTo>
                    <a:cubicBezTo>
                      <a:pt x="55880" y="3448002"/>
                      <a:pt x="0" y="3392122"/>
                      <a:pt x="0" y="33235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8298" y="0"/>
                    </a:lnTo>
                    <a:cubicBezTo>
                      <a:pt x="606878" y="0"/>
                      <a:pt x="662758" y="55880"/>
                      <a:pt x="662758" y="124460"/>
                    </a:cubicBezTo>
                    <a:lnTo>
                      <a:pt x="662758" y="3323542"/>
                    </a:lnTo>
                    <a:cubicBezTo>
                      <a:pt x="662758" y="3392122"/>
                      <a:pt x="606878" y="3448002"/>
                      <a:pt x="538298" y="3448002"/>
                    </a:cubicBezTo>
                    <a:close/>
                  </a:path>
                </a:pathLst>
              </a:custGeom>
              <a:solidFill>
                <a:srgbClr val="E1EEFE">
                  <a:alpha val="25882"/>
                </a:srgbClr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0"/>
              <a:ext cx="2761406" cy="1709288"/>
              <a:chOff x="0" y="0"/>
              <a:chExt cx="1070706" cy="66275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070706" cy="662758"/>
              </a:xfrm>
              <a:custGeom>
                <a:avLst/>
                <a:gdLst/>
                <a:ahLst/>
                <a:cxnLst/>
                <a:rect r="r" b="b" t="t" l="l"/>
                <a:pathLst>
                  <a:path h="662758" w="1070706">
                    <a:moveTo>
                      <a:pt x="946246" y="662758"/>
                    </a:moveTo>
                    <a:lnTo>
                      <a:pt x="124460" y="662758"/>
                    </a:lnTo>
                    <a:cubicBezTo>
                      <a:pt x="55880" y="662758"/>
                      <a:pt x="0" y="606878"/>
                      <a:pt x="0" y="53829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46246" y="0"/>
                    </a:lnTo>
                    <a:cubicBezTo>
                      <a:pt x="1014826" y="0"/>
                      <a:pt x="1070706" y="55880"/>
                      <a:pt x="1070706" y="124460"/>
                    </a:cubicBezTo>
                    <a:lnTo>
                      <a:pt x="1070706" y="538298"/>
                    </a:lnTo>
                    <a:cubicBezTo>
                      <a:pt x="1070706" y="606878"/>
                      <a:pt x="1014826" y="662758"/>
                      <a:pt x="946246" y="662758"/>
                    </a:cubicBezTo>
                    <a:close/>
                  </a:path>
                </a:pathLst>
              </a:custGeom>
              <a:solidFill>
                <a:srgbClr val="B3C8E1"/>
              </a:solidFill>
            </p:spPr>
          </p:sp>
        </p:grpSp>
      </p:grpSp>
      <p:sp>
        <p:nvSpPr>
          <p:cNvPr name="Freeform 29" id="29"/>
          <p:cNvSpPr/>
          <p:nvPr/>
        </p:nvSpPr>
        <p:spPr>
          <a:xfrm flipH="false" flipV="false" rot="0">
            <a:off x="521552" y="0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298637" y="5700216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9641542" y="2933848"/>
            <a:ext cx="2034926" cy="44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756" spc="-27">
                <a:solidFill>
                  <a:srgbClr val="454699"/>
                </a:solidFill>
                <a:latin typeface="League Spartan Bold"/>
              </a:rPr>
              <a:t>Acessível</a:t>
            </a:r>
            <a:r>
              <a:rPr lang="en-US" sz="2756" spc="-27" u="none">
                <a:solidFill>
                  <a:srgbClr val="454699"/>
                </a:solidFill>
                <a:latin typeface="League Spartan Bold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47208" y="2796748"/>
            <a:ext cx="4846274" cy="78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2"/>
              </a:lnSpc>
              <a:spcBef>
                <a:spcPct val="0"/>
              </a:spcBef>
            </a:pPr>
            <a:r>
              <a:rPr lang="en-US" sz="2092" spc="20">
                <a:solidFill>
                  <a:srgbClr val="000000"/>
                </a:solidFill>
                <a:latin typeface="Glacial Indifference"/>
              </a:rPr>
              <a:t>encontrar clínicas de saúde, estética/Bem Estar  e odontológicas com preços acessíveis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36244" y="4463203"/>
            <a:ext cx="2034926" cy="44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756" spc="-27">
                <a:solidFill>
                  <a:srgbClr val="454699"/>
                </a:solidFill>
                <a:latin typeface="League Spartan Bold"/>
              </a:rPr>
              <a:t>Incentivo</a:t>
            </a:r>
            <a:r>
              <a:rPr lang="en-US" sz="2756" spc="-27" u="none">
                <a:solidFill>
                  <a:srgbClr val="454699"/>
                </a:solidFill>
                <a:latin typeface="League Spartan Bold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047208" y="4480963"/>
            <a:ext cx="4475533" cy="529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2"/>
              </a:lnSpc>
              <a:spcBef>
                <a:spcPct val="0"/>
              </a:spcBef>
            </a:pPr>
            <a:r>
              <a:rPr lang="en-US" sz="2092" spc="20">
                <a:solidFill>
                  <a:srgbClr val="000000"/>
                </a:solidFill>
                <a:latin typeface="Glacial Indifference"/>
              </a:rPr>
              <a:t>Para as clínicas oferecerem serviços de qualidade a preços populares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823006" y="5845125"/>
            <a:ext cx="2107136" cy="79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6"/>
              </a:lnSpc>
            </a:pPr>
            <a:r>
              <a:rPr lang="en-US" sz="2428" spc="-24">
                <a:solidFill>
                  <a:srgbClr val="454699"/>
                </a:solidFill>
                <a:latin typeface="League Spartan Bold"/>
              </a:rPr>
              <a:t>Comunidade </a:t>
            </a:r>
          </a:p>
          <a:p>
            <a:pPr algn="ctr" marL="0" indent="0" lvl="0">
              <a:lnSpc>
                <a:spcPts val="3156"/>
              </a:lnSpc>
              <a:spcBef>
                <a:spcPct val="0"/>
              </a:spcBef>
            </a:pPr>
            <a:r>
              <a:rPr lang="en-US" sz="2428" spc="-24">
                <a:solidFill>
                  <a:srgbClr val="454699"/>
                </a:solidFill>
                <a:latin typeface="League Spartan Bold"/>
              </a:rPr>
              <a:t>Online </a:t>
            </a:r>
            <a:r>
              <a:rPr lang="en-US" sz="2428" spc="-24" u="none">
                <a:solidFill>
                  <a:srgbClr val="454699"/>
                </a:solidFill>
                <a:latin typeface="League Spartan Bold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047208" y="5826938"/>
            <a:ext cx="4475533" cy="78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2"/>
              </a:lnSpc>
              <a:spcBef>
                <a:spcPct val="0"/>
              </a:spcBef>
            </a:pPr>
            <a:r>
              <a:rPr lang="en-US" sz="2092" spc="20">
                <a:solidFill>
                  <a:srgbClr val="000000"/>
                </a:solidFill>
                <a:latin typeface="Glacial Indifference"/>
              </a:rPr>
              <a:t>Clientes podem compartilhar suas experiências e ajudar outras pessoas na escolha de serviços de saúde.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047208" y="7160574"/>
            <a:ext cx="4475533" cy="1300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2"/>
              </a:lnSpc>
              <a:spcBef>
                <a:spcPct val="0"/>
              </a:spcBef>
            </a:pPr>
            <a:r>
              <a:rPr lang="en-US" sz="2092" spc="20">
                <a:solidFill>
                  <a:srgbClr val="000000"/>
                </a:solidFill>
                <a:latin typeface="Glacial Indifference"/>
              </a:rPr>
              <a:t>Pontuações das clínicas serão ranqueadas de acordo com suas performances junto aos clientes. Trazendo visibilidade e captação de mais clinetes.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030438" y="7590988"/>
            <a:ext cx="1401555" cy="39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6"/>
              </a:lnSpc>
              <a:spcBef>
                <a:spcPct val="0"/>
              </a:spcBef>
            </a:pPr>
            <a:r>
              <a:rPr lang="en-US" sz="2428" spc="-24">
                <a:solidFill>
                  <a:srgbClr val="454699"/>
                </a:solidFill>
                <a:latin typeface="League Spartan Bold"/>
              </a:rPr>
              <a:t>Ranking</a:t>
            </a:r>
            <a:r>
              <a:rPr lang="en-US" sz="2428" spc="-24" u="none">
                <a:solidFill>
                  <a:srgbClr val="454699"/>
                </a:solidFill>
                <a:latin typeface="League Spartan Bold"/>
              </a:rPr>
              <a:t> 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641542" y="1028700"/>
            <a:ext cx="6669431" cy="1281966"/>
            <a:chOff x="0" y="0"/>
            <a:chExt cx="8892574" cy="1709288"/>
          </a:xfrm>
        </p:grpSpPr>
        <p:grpSp>
          <p:nvGrpSpPr>
            <p:cNvPr name="Group 40" id="40"/>
            <p:cNvGrpSpPr/>
            <p:nvPr/>
          </p:nvGrpSpPr>
          <p:grpSpPr>
            <a:xfrm rot="-5400000">
              <a:off x="3591643" y="-3591643"/>
              <a:ext cx="1709288" cy="8892574"/>
              <a:chOff x="0" y="0"/>
              <a:chExt cx="662758" cy="3448002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662758" cy="3448002"/>
              </a:xfrm>
              <a:custGeom>
                <a:avLst/>
                <a:gdLst/>
                <a:ahLst/>
                <a:cxnLst/>
                <a:rect r="r" b="b" t="t" l="l"/>
                <a:pathLst>
                  <a:path h="3448002" w="662758">
                    <a:moveTo>
                      <a:pt x="538298" y="3448002"/>
                    </a:moveTo>
                    <a:lnTo>
                      <a:pt x="124460" y="3448002"/>
                    </a:lnTo>
                    <a:cubicBezTo>
                      <a:pt x="55880" y="3448002"/>
                      <a:pt x="0" y="3392122"/>
                      <a:pt x="0" y="33235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8298" y="0"/>
                    </a:lnTo>
                    <a:cubicBezTo>
                      <a:pt x="606878" y="0"/>
                      <a:pt x="662758" y="55880"/>
                      <a:pt x="662758" y="124460"/>
                    </a:cubicBezTo>
                    <a:lnTo>
                      <a:pt x="662758" y="3323542"/>
                    </a:lnTo>
                    <a:cubicBezTo>
                      <a:pt x="662758" y="3392122"/>
                      <a:pt x="606878" y="3448002"/>
                      <a:pt x="538298" y="3448002"/>
                    </a:cubicBezTo>
                    <a:close/>
                  </a:path>
                </a:pathLst>
              </a:custGeom>
              <a:solidFill>
                <a:srgbClr val="E1EEFE">
                  <a:alpha val="25882"/>
                </a:srgbClr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0" y="0"/>
              <a:ext cx="2761406" cy="1709288"/>
              <a:chOff x="0" y="0"/>
              <a:chExt cx="1070706" cy="662758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070706" cy="662758"/>
              </a:xfrm>
              <a:custGeom>
                <a:avLst/>
                <a:gdLst/>
                <a:ahLst/>
                <a:cxnLst/>
                <a:rect r="r" b="b" t="t" l="l"/>
                <a:pathLst>
                  <a:path h="662758" w="1070706">
                    <a:moveTo>
                      <a:pt x="946246" y="662758"/>
                    </a:moveTo>
                    <a:lnTo>
                      <a:pt x="124460" y="662758"/>
                    </a:lnTo>
                    <a:cubicBezTo>
                      <a:pt x="55880" y="662758"/>
                      <a:pt x="0" y="606878"/>
                      <a:pt x="0" y="53829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46246" y="0"/>
                    </a:lnTo>
                    <a:cubicBezTo>
                      <a:pt x="1014826" y="0"/>
                      <a:pt x="1070706" y="55880"/>
                      <a:pt x="1070706" y="124460"/>
                    </a:cubicBezTo>
                    <a:lnTo>
                      <a:pt x="1070706" y="538298"/>
                    </a:lnTo>
                    <a:cubicBezTo>
                      <a:pt x="1070706" y="606878"/>
                      <a:pt x="1014826" y="662758"/>
                      <a:pt x="946246" y="662758"/>
                    </a:cubicBezTo>
                    <a:close/>
                  </a:path>
                </a:pathLst>
              </a:custGeom>
              <a:solidFill>
                <a:srgbClr val="B3C8E1"/>
              </a:solidFill>
            </p:spPr>
          </p:sp>
        </p:grpSp>
      </p:grpSp>
      <p:sp>
        <p:nvSpPr>
          <p:cNvPr name="TextBox 44" id="44"/>
          <p:cNvSpPr txBox="true"/>
          <p:nvPr/>
        </p:nvSpPr>
        <p:spPr>
          <a:xfrm rot="0">
            <a:off x="9641542" y="1404233"/>
            <a:ext cx="2034926" cy="44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756" spc="-27">
                <a:solidFill>
                  <a:srgbClr val="454699"/>
                </a:solidFill>
                <a:latin typeface="League Spartan Bold"/>
              </a:rPr>
              <a:t>Cadastro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047208" y="1267133"/>
            <a:ext cx="4935647" cy="104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92"/>
              </a:lnSpc>
              <a:spcBef>
                <a:spcPct val="0"/>
              </a:spcBef>
            </a:pPr>
            <a:r>
              <a:rPr lang="en-US" sz="2092" spc="20" strike="noStrike" u="none">
                <a:solidFill>
                  <a:srgbClr val="000000"/>
                </a:solidFill>
                <a:latin typeface="Glacial Indifference"/>
              </a:rPr>
              <a:t>Permitir cadastro das clínicas e avaliações dos clientes para ranqueamento baseado na performance dos atendimentos e utilizações.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28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90942" y="-1295400"/>
            <a:ext cx="10334942" cy="12938707"/>
            <a:chOff x="0" y="0"/>
            <a:chExt cx="1828828" cy="2289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28" cy="2289579"/>
            </a:xfrm>
            <a:custGeom>
              <a:avLst/>
              <a:gdLst/>
              <a:ahLst/>
              <a:cxnLst/>
              <a:rect r="r" b="b" t="t" l="l"/>
              <a:pathLst>
                <a:path h="2289579" w="1828828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15E5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74091" y="688990"/>
            <a:ext cx="7692960" cy="8969927"/>
            <a:chOff x="0" y="0"/>
            <a:chExt cx="1239160" cy="14448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39160" cy="1444851"/>
            </a:xfrm>
            <a:custGeom>
              <a:avLst/>
              <a:gdLst/>
              <a:ahLst/>
              <a:cxnLst/>
              <a:rect r="r" b="b" t="t" l="l"/>
              <a:pathLst>
                <a:path h="1444851" w="1239160">
                  <a:moveTo>
                    <a:pt x="0" y="0"/>
                  </a:moveTo>
                  <a:lnTo>
                    <a:pt x="1239160" y="0"/>
                  </a:lnTo>
                  <a:lnTo>
                    <a:pt x="1239160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74091" y="3463116"/>
            <a:ext cx="7692960" cy="93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3"/>
              </a:lnSpc>
            </a:pPr>
            <a:r>
              <a:rPr lang="en-US" sz="8658">
                <a:solidFill>
                  <a:srgbClr val="010A4F"/>
                </a:solidFill>
                <a:latin typeface="Abril Fatface"/>
              </a:rPr>
              <a:t>RESULTADOS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042263">
            <a:off x="8842609" y="-3864250"/>
            <a:ext cx="7469107" cy="1381569"/>
          </a:xfrm>
          <a:custGeom>
            <a:avLst/>
            <a:gdLst/>
            <a:ahLst/>
            <a:cxnLst/>
            <a:rect r="r" b="b" t="t" l="l"/>
            <a:pathLst>
              <a:path h="1381569" w="7469107">
                <a:moveTo>
                  <a:pt x="0" y="0"/>
                </a:moveTo>
                <a:lnTo>
                  <a:pt x="7469107" y="0"/>
                </a:lnTo>
                <a:lnTo>
                  <a:pt x="7469107" y="1381569"/>
                </a:lnTo>
                <a:lnTo>
                  <a:pt x="0" y="138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839042" y="572199"/>
            <a:ext cx="7692960" cy="8969927"/>
            <a:chOff x="0" y="0"/>
            <a:chExt cx="1239160" cy="14448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9160" cy="1444851"/>
            </a:xfrm>
            <a:custGeom>
              <a:avLst/>
              <a:gdLst/>
              <a:ahLst/>
              <a:cxnLst/>
              <a:rect r="r" b="b" t="t" l="l"/>
              <a:pathLst>
                <a:path h="1444851" w="1239160">
                  <a:moveTo>
                    <a:pt x="0" y="0"/>
                  </a:moveTo>
                  <a:lnTo>
                    <a:pt x="1239160" y="0"/>
                  </a:lnTo>
                  <a:lnTo>
                    <a:pt x="1239160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>
                <a:alpha val="95686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22359" y="0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4091" y="3069002"/>
            <a:ext cx="11519619" cy="7183252"/>
          </a:xfrm>
          <a:custGeom>
            <a:avLst/>
            <a:gdLst/>
            <a:ahLst/>
            <a:cxnLst/>
            <a:rect r="r" b="b" t="t" l="l"/>
            <a:pathLst>
              <a:path h="7183252" w="11519619">
                <a:moveTo>
                  <a:pt x="0" y="0"/>
                </a:moveTo>
                <a:lnTo>
                  <a:pt x="11519619" y="0"/>
                </a:lnTo>
                <a:lnTo>
                  <a:pt x="11519619" y="7183252"/>
                </a:lnTo>
                <a:lnTo>
                  <a:pt x="0" y="7183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72" t="0" r="-3472" b="-719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0276852" y="1015536"/>
            <a:ext cx="6467040" cy="1196216"/>
          </a:xfrm>
          <a:custGeom>
            <a:avLst/>
            <a:gdLst/>
            <a:ahLst/>
            <a:cxnLst/>
            <a:rect r="r" b="b" t="t" l="l"/>
            <a:pathLst>
              <a:path h="1196216" w="6467040">
                <a:moveTo>
                  <a:pt x="0" y="0"/>
                </a:moveTo>
                <a:lnTo>
                  <a:pt x="6467041" y="0"/>
                </a:lnTo>
                <a:lnTo>
                  <a:pt x="6467041" y="1196216"/>
                </a:lnTo>
                <a:lnTo>
                  <a:pt x="0" y="1196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413619" y="3834575"/>
            <a:ext cx="6379824" cy="1180083"/>
          </a:xfrm>
          <a:custGeom>
            <a:avLst/>
            <a:gdLst/>
            <a:ahLst/>
            <a:cxnLst/>
            <a:rect r="r" b="b" t="t" l="l"/>
            <a:pathLst>
              <a:path h="1180083" w="6379824">
                <a:moveTo>
                  <a:pt x="0" y="0"/>
                </a:moveTo>
                <a:lnTo>
                  <a:pt x="6379824" y="0"/>
                </a:lnTo>
                <a:lnTo>
                  <a:pt x="6379824" y="1180083"/>
                </a:lnTo>
                <a:lnTo>
                  <a:pt x="0" y="1180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539218" y="2371014"/>
            <a:ext cx="6292608" cy="148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2461">
                <a:solidFill>
                  <a:srgbClr val="000000"/>
                </a:solidFill>
                <a:latin typeface="Glacial Indifference"/>
              </a:rPr>
              <a:t>Avaliações e Comentários: Clientes podem deixar avaliações POSITIVAS ou NEGATIVAS, comentários e fotos dos resultados</a:t>
            </a:r>
          </a:p>
          <a:p>
            <a:pPr algn="ctr">
              <a:lnSpc>
                <a:spcPts val="295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413619" y="1366693"/>
            <a:ext cx="6193507" cy="70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5998" spc="35">
                <a:solidFill>
                  <a:srgbClr val="010A4F"/>
                </a:solidFill>
                <a:latin typeface="Abril Fatface"/>
              </a:rPr>
              <a:t>CREDIBILIDADE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82826" y="4228064"/>
            <a:ext cx="6041411" cy="68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</a:pPr>
            <a:r>
              <a:rPr lang="en-US" sz="5898" spc="35">
                <a:solidFill>
                  <a:srgbClr val="010A4F"/>
                </a:solidFill>
                <a:latin typeface="Abril Fatface"/>
              </a:rPr>
              <a:t>AUTENTICAÇÃO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82826" y="5173953"/>
            <a:ext cx="6292608" cy="111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2461">
                <a:solidFill>
                  <a:srgbClr val="000000"/>
                </a:solidFill>
                <a:latin typeface="Glacial Indifference"/>
              </a:rPr>
              <a:t>Login: Sistema de autenticação para clínicas e usuários</a:t>
            </a:r>
          </a:p>
          <a:p>
            <a:pPr algn="l">
              <a:lnSpc>
                <a:spcPts val="2953"/>
              </a:lnSpc>
            </a:pPr>
            <a:r>
              <a:rPr lang="en-US" sz="2461">
                <a:solidFill>
                  <a:srgbClr val="000000"/>
                </a:solidFill>
                <a:latin typeface="Glacial Indifference"/>
              </a:rPr>
              <a:t>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800000">
            <a:off x="10413619" y="6320131"/>
            <a:ext cx="6379824" cy="1180083"/>
          </a:xfrm>
          <a:custGeom>
            <a:avLst/>
            <a:gdLst/>
            <a:ahLst/>
            <a:cxnLst/>
            <a:rect r="r" b="b" t="t" l="l"/>
            <a:pathLst>
              <a:path h="1180083" w="6379824">
                <a:moveTo>
                  <a:pt x="0" y="0"/>
                </a:moveTo>
                <a:lnTo>
                  <a:pt x="6379824" y="0"/>
                </a:lnTo>
                <a:lnTo>
                  <a:pt x="6379824" y="1180083"/>
                </a:lnTo>
                <a:lnTo>
                  <a:pt x="0" y="11800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664817" y="6611720"/>
            <a:ext cx="6041411" cy="68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</a:pPr>
            <a:r>
              <a:rPr lang="en-US" sz="5898" spc="35">
                <a:solidFill>
                  <a:srgbClr val="010A4F"/>
                </a:solidFill>
                <a:latin typeface="Abril Fatface"/>
              </a:rPr>
              <a:t>SEGURANÇA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64817" y="7805014"/>
            <a:ext cx="6292608" cy="111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2461">
                <a:solidFill>
                  <a:srgbClr val="000000"/>
                </a:solidFill>
                <a:latin typeface="Glacial Indifference"/>
              </a:rPr>
              <a:t>Medidas para proteger informações dos usuários e clínicas</a:t>
            </a:r>
          </a:p>
          <a:p>
            <a:pPr algn="l">
              <a:lnSpc>
                <a:spcPts val="2953"/>
              </a:lnSpc>
            </a:pPr>
            <a:r>
              <a:rPr lang="en-US" sz="2461">
                <a:solidFill>
                  <a:srgbClr val="000000"/>
                </a:solidFill>
                <a:latin typeface="Glacial Indifference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E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6796630" y="1326347"/>
            <a:ext cx="28029599" cy="5850415"/>
          </a:xfrm>
          <a:custGeom>
            <a:avLst/>
            <a:gdLst/>
            <a:ahLst/>
            <a:cxnLst/>
            <a:rect r="r" b="b" t="t" l="l"/>
            <a:pathLst>
              <a:path h="5850415" w="28029599">
                <a:moveTo>
                  <a:pt x="0" y="0"/>
                </a:moveTo>
                <a:lnTo>
                  <a:pt x="28029599" y="0"/>
                </a:lnTo>
                <a:lnTo>
                  <a:pt x="28029599" y="5850415"/>
                </a:lnTo>
                <a:lnTo>
                  <a:pt x="0" y="5850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0600" y="1028700"/>
            <a:ext cx="16230600" cy="8747544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397415" y="5190458"/>
            <a:ext cx="6185910" cy="0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059487" y="1149342"/>
            <a:ext cx="8369915" cy="784971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3161157"/>
            <a:ext cx="7494026" cy="265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4"/>
              </a:lnSpc>
            </a:pPr>
            <a:r>
              <a:rPr lang="en-US" sz="5445">
                <a:solidFill>
                  <a:srgbClr val="010A4F"/>
                </a:solidFill>
                <a:latin typeface="Abril Fatface"/>
              </a:rPr>
              <a:t>CLÍNICAS </a:t>
            </a:r>
          </a:p>
          <a:p>
            <a:pPr algn="ctr">
              <a:lnSpc>
                <a:spcPts val="4084"/>
              </a:lnSpc>
            </a:pPr>
          </a:p>
          <a:p>
            <a:pPr algn="ctr">
              <a:lnSpc>
                <a:spcPts val="4084"/>
              </a:lnSpc>
            </a:pPr>
            <a:r>
              <a:rPr lang="en-US" sz="5445">
                <a:solidFill>
                  <a:srgbClr val="010A4F"/>
                </a:solidFill>
                <a:latin typeface="Abril Fatface"/>
              </a:rPr>
              <a:t>E </a:t>
            </a:r>
          </a:p>
          <a:p>
            <a:pPr algn="ctr">
              <a:lnSpc>
                <a:spcPts val="4084"/>
              </a:lnSpc>
            </a:pPr>
          </a:p>
          <a:p>
            <a:pPr algn="ctr">
              <a:lnSpc>
                <a:spcPts val="4084"/>
              </a:lnSpc>
            </a:pPr>
            <a:r>
              <a:rPr lang="en-US" sz="5445">
                <a:solidFill>
                  <a:srgbClr val="010A4F"/>
                </a:solidFill>
                <a:latin typeface="Abril Fatface"/>
              </a:rPr>
              <a:t>PACIENTES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338569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5271" y="8045490"/>
            <a:ext cx="1250707" cy="1250707"/>
          </a:xfrm>
          <a:custGeom>
            <a:avLst/>
            <a:gdLst/>
            <a:ahLst/>
            <a:cxnLst/>
            <a:rect r="r" b="b" t="t" l="l"/>
            <a:pathLst>
              <a:path h="1250707" w="1250707">
                <a:moveTo>
                  <a:pt x="0" y="0"/>
                </a:moveTo>
                <a:lnTo>
                  <a:pt x="1250708" y="0"/>
                </a:lnTo>
                <a:lnTo>
                  <a:pt x="1250708" y="1250707"/>
                </a:lnTo>
                <a:lnTo>
                  <a:pt x="0" y="1250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79354" y="8045490"/>
            <a:ext cx="1245134" cy="1245134"/>
          </a:xfrm>
          <a:custGeom>
            <a:avLst/>
            <a:gdLst/>
            <a:ahLst/>
            <a:cxnLst/>
            <a:rect r="r" b="b" t="t" l="l"/>
            <a:pathLst>
              <a:path h="1245134" w="1245134">
                <a:moveTo>
                  <a:pt x="0" y="0"/>
                </a:moveTo>
                <a:lnTo>
                  <a:pt x="1245134" y="0"/>
                </a:lnTo>
                <a:lnTo>
                  <a:pt x="1245134" y="1245134"/>
                </a:lnTo>
                <a:lnTo>
                  <a:pt x="0" y="12451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241945" y="8039917"/>
            <a:ext cx="1223956" cy="1223956"/>
          </a:xfrm>
          <a:custGeom>
            <a:avLst/>
            <a:gdLst/>
            <a:ahLst/>
            <a:cxnLst/>
            <a:rect r="r" b="b" t="t" l="l"/>
            <a:pathLst>
              <a:path h="1223956" w="1223956">
                <a:moveTo>
                  <a:pt x="0" y="0"/>
                </a:moveTo>
                <a:lnTo>
                  <a:pt x="1223956" y="0"/>
                </a:lnTo>
                <a:lnTo>
                  <a:pt x="1223956" y="1223956"/>
                </a:lnTo>
                <a:lnTo>
                  <a:pt x="0" y="12239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57863" y="8039917"/>
            <a:ext cx="1250707" cy="1250707"/>
          </a:xfrm>
          <a:custGeom>
            <a:avLst/>
            <a:gdLst/>
            <a:ahLst/>
            <a:cxnLst/>
            <a:rect r="r" b="b" t="t" l="l"/>
            <a:pathLst>
              <a:path h="1250707" w="1250707">
                <a:moveTo>
                  <a:pt x="0" y="0"/>
                </a:moveTo>
                <a:lnTo>
                  <a:pt x="1250707" y="0"/>
                </a:lnTo>
                <a:lnTo>
                  <a:pt x="1250707" y="1250707"/>
                </a:lnTo>
                <a:lnTo>
                  <a:pt x="0" y="12507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13551" y="7994199"/>
            <a:ext cx="1237349" cy="1237349"/>
          </a:xfrm>
          <a:custGeom>
            <a:avLst/>
            <a:gdLst/>
            <a:ahLst/>
            <a:cxnLst/>
            <a:rect r="r" b="b" t="t" l="l"/>
            <a:pathLst>
              <a:path h="1237349" w="1237349">
                <a:moveTo>
                  <a:pt x="0" y="0"/>
                </a:moveTo>
                <a:lnTo>
                  <a:pt x="1237350" y="0"/>
                </a:lnTo>
                <a:lnTo>
                  <a:pt x="1237350" y="1237350"/>
                </a:lnTo>
                <a:lnTo>
                  <a:pt x="0" y="12373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9499" y="6055978"/>
            <a:ext cx="7854501" cy="198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</a:rPr>
              <a:t>Como está nossos cadastros atualmente?</a:t>
            </a:r>
          </a:p>
          <a:p>
            <a:pPr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</a:rPr>
              <a:t>Visualize nosso gráfico dos últimos 4 anos para destacar os desenvolvimentos importantes e significativos.</a:t>
            </a:r>
          </a:p>
          <a:p>
            <a:pPr algn="l" marL="0" indent="0" lvl="0">
              <a:lnSpc>
                <a:spcPts val="311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595315" y="8418080"/>
            <a:ext cx="6248614" cy="40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2395">
                <a:solidFill>
                  <a:srgbClr val="010A4F"/>
                </a:solidFill>
                <a:latin typeface="Open Sans Bold"/>
              </a:rPr>
              <a:t>Mais de 2000 clínicas conveniadas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90370" y="2177840"/>
            <a:ext cx="6248614" cy="40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2395">
                <a:solidFill>
                  <a:srgbClr val="010A4F"/>
                </a:solidFill>
                <a:latin typeface="Open Sans Bold"/>
              </a:rPr>
              <a:t>Mais de 12000 Pacientes atendidos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E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300661">
            <a:off x="-6796630" y="1326347"/>
            <a:ext cx="28029599" cy="5850415"/>
          </a:xfrm>
          <a:custGeom>
            <a:avLst/>
            <a:gdLst/>
            <a:ahLst/>
            <a:cxnLst/>
            <a:rect r="r" b="b" t="t" l="l"/>
            <a:pathLst>
              <a:path h="5850415" w="28029599">
                <a:moveTo>
                  <a:pt x="0" y="0"/>
                </a:moveTo>
                <a:lnTo>
                  <a:pt x="28029599" y="0"/>
                </a:lnTo>
                <a:lnTo>
                  <a:pt x="28029599" y="5850415"/>
                </a:lnTo>
                <a:lnTo>
                  <a:pt x="0" y="5850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5879" y="769728"/>
            <a:ext cx="15750091" cy="8488572"/>
            <a:chOff x="0" y="0"/>
            <a:chExt cx="2680843" cy="14448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0843" cy="1444851"/>
            </a:xfrm>
            <a:custGeom>
              <a:avLst/>
              <a:gdLst/>
              <a:ahLst/>
              <a:cxnLst/>
              <a:rect r="r" b="b" t="t" l="l"/>
              <a:pathLst>
                <a:path h="1444851" w="2680843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253086" y="5365697"/>
            <a:ext cx="6292009" cy="0"/>
          </a:xfrm>
          <a:prstGeom prst="line">
            <a:avLst/>
          </a:prstGeom>
          <a:ln cap="flat" w="38100">
            <a:solidFill>
              <a:srgbClr val="010A4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10800000">
            <a:off x="10311853" y="1028700"/>
            <a:ext cx="6215843" cy="1149751"/>
          </a:xfrm>
          <a:custGeom>
            <a:avLst/>
            <a:gdLst/>
            <a:ahLst/>
            <a:cxnLst/>
            <a:rect r="r" b="b" t="t" l="l"/>
            <a:pathLst>
              <a:path h="1149751" w="6215843">
                <a:moveTo>
                  <a:pt x="0" y="0"/>
                </a:moveTo>
                <a:lnTo>
                  <a:pt x="6215843" y="0"/>
                </a:lnTo>
                <a:lnTo>
                  <a:pt x="6215843" y="1149751"/>
                </a:lnTo>
                <a:lnTo>
                  <a:pt x="0" y="1149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150923" y="5335236"/>
            <a:ext cx="6215843" cy="1149751"/>
          </a:xfrm>
          <a:custGeom>
            <a:avLst/>
            <a:gdLst/>
            <a:ahLst/>
            <a:cxnLst/>
            <a:rect r="r" b="b" t="t" l="l"/>
            <a:pathLst>
              <a:path h="1149751" w="6215843">
                <a:moveTo>
                  <a:pt x="0" y="0"/>
                </a:moveTo>
                <a:lnTo>
                  <a:pt x="6215843" y="0"/>
                </a:lnTo>
                <a:lnTo>
                  <a:pt x="6215843" y="1149751"/>
                </a:lnTo>
                <a:lnTo>
                  <a:pt x="0" y="1149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5306"/>
            <a:ext cx="3554170" cy="3554170"/>
          </a:xfrm>
          <a:custGeom>
            <a:avLst/>
            <a:gdLst/>
            <a:ahLst/>
            <a:cxnLst/>
            <a:rect r="r" b="b" t="t" l="l"/>
            <a:pathLst>
              <a:path h="3554170" w="3554170">
                <a:moveTo>
                  <a:pt x="0" y="0"/>
                </a:moveTo>
                <a:lnTo>
                  <a:pt x="3554170" y="0"/>
                </a:lnTo>
                <a:lnTo>
                  <a:pt x="3554170" y="3554170"/>
                </a:lnTo>
                <a:lnTo>
                  <a:pt x="0" y="35541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32182" y="6925340"/>
            <a:ext cx="2192149" cy="2192149"/>
          </a:xfrm>
          <a:custGeom>
            <a:avLst/>
            <a:gdLst/>
            <a:ahLst/>
            <a:cxnLst/>
            <a:rect r="r" b="b" t="t" l="l"/>
            <a:pathLst>
              <a:path h="2192149" w="2192149">
                <a:moveTo>
                  <a:pt x="0" y="0"/>
                </a:moveTo>
                <a:lnTo>
                  <a:pt x="2192149" y="0"/>
                </a:lnTo>
                <a:lnTo>
                  <a:pt x="2192149" y="2192149"/>
                </a:lnTo>
                <a:lnTo>
                  <a:pt x="0" y="21921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5416" y="7110152"/>
            <a:ext cx="1888037" cy="1683334"/>
          </a:xfrm>
          <a:custGeom>
            <a:avLst/>
            <a:gdLst/>
            <a:ahLst/>
            <a:cxnLst/>
            <a:rect r="r" b="b" t="t" l="l"/>
            <a:pathLst>
              <a:path h="1683334" w="1888037">
                <a:moveTo>
                  <a:pt x="0" y="0"/>
                </a:moveTo>
                <a:lnTo>
                  <a:pt x="1888037" y="0"/>
                </a:lnTo>
                <a:lnTo>
                  <a:pt x="1888037" y="1683334"/>
                </a:lnTo>
                <a:lnTo>
                  <a:pt x="0" y="16833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121" r="0" b="-6039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731084" y="2103044"/>
            <a:ext cx="4084753" cy="330759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017427" y="6294447"/>
            <a:ext cx="3772379" cy="3054657"/>
          </a:xfrm>
          <a:prstGeom prst="rect">
            <a:avLst/>
          </a:prstGeom>
        </p:spPr>
      </p:pic>
      <p:sp>
        <p:nvSpPr>
          <p:cNvPr name="Freeform 13" id="13"/>
          <p:cNvSpPr/>
          <p:nvPr/>
        </p:nvSpPr>
        <p:spPr>
          <a:xfrm flipH="false" flipV="false" rot="0">
            <a:off x="4519562" y="6678389"/>
            <a:ext cx="1973974" cy="2105572"/>
          </a:xfrm>
          <a:custGeom>
            <a:avLst/>
            <a:gdLst/>
            <a:ahLst/>
            <a:cxnLst/>
            <a:rect r="r" b="b" t="t" l="l"/>
            <a:pathLst>
              <a:path h="2105572" w="1973974">
                <a:moveTo>
                  <a:pt x="0" y="0"/>
                </a:moveTo>
                <a:lnTo>
                  <a:pt x="1973974" y="0"/>
                </a:lnTo>
                <a:lnTo>
                  <a:pt x="1973974" y="2105572"/>
                </a:lnTo>
                <a:lnTo>
                  <a:pt x="0" y="21055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05879" y="3742112"/>
            <a:ext cx="7977467" cy="111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1"/>
              </a:lnSpc>
            </a:pPr>
            <a:r>
              <a:rPr lang="en-US" sz="10228">
                <a:solidFill>
                  <a:srgbClr val="010A4F"/>
                </a:solidFill>
                <a:latin typeface="Abril Fatface"/>
              </a:rPr>
              <a:t>QUALIDADE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46828" y="1358987"/>
            <a:ext cx="5012032" cy="70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5998" spc="35">
                <a:solidFill>
                  <a:srgbClr val="010A4F"/>
                </a:solidFill>
                <a:latin typeface="Abril Fatface"/>
              </a:rPr>
              <a:t>CLÍNICAS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13759" y="5663160"/>
            <a:ext cx="5012032" cy="70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5998" spc="35">
                <a:solidFill>
                  <a:srgbClr val="010A4F"/>
                </a:solidFill>
                <a:latin typeface="Abril Fatface"/>
              </a:rPr>
              <a:t>PACIENTES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5599" y="5469044"/>
            <a:ext cx="7701898" cy="42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</a:rPr>
              <a:t>Avaliações de Nossos Clientes e Parceiros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28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5800" y="-1295400"/>
            <a:ext cx="9829800" cy="12306300"/>
            <a:chOff x="0" y="0"/>
            <a:chExt cx="1828828" cy="2289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28" cy="2289579"/>
            </a:xfrm>
            <a:custGeom>
              <a:avLst/>
              <a:gdLst/>
              <a:ahLst/>
              <a:cxnLst/>
              <a:rect r="r" b="b" t="t" l="l"/>
              <a:pathLst>
                <a:path h="2289579" w="1828828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15E5C0">
                <a:alpha val="92941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705427" y="742950"/>
            <a:ext cx="5600924" cy="5600924"/>
          </a:xfrm>
          <a:custGeom>
            <a:avLst/>
            <a:gdLst/>
            <a:ahLst/>
            <a:cxnLst/>
            <a:rect r="r" b="b" t="t" l="l"/>
            <a:pathLst>
              <a:path h="5600924" w="5600924">
                <a:moveTo>
                  <a:pt x="0" y="0"/>
                </a:moveTo>
                <a:lnTo>
                  <a:pt x="5600924" y="0"/>
                </a:lnTo>
                <a:lnTo>
                  <a:pt x="5600924" y="5600924"/>
                </a:lnTo>
                <a:lnTo>
                  <a:pt x="0" y="5600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824275" y="4382275"/>
            <a:ext cx="3923198" cy="3923198"/>
          </a:xfrm>
          <a:custGeom>
            <a:avLst/>
            <a:gdLst/>
            <a:ahLst/>
            <a:cxnLst/>
            <a:rect r="r" b="b" t="t" l="l"/>
            <a:pathLst>
              <a:path h="3923198" w="3923198">
                <a:moveTo>
                  <a:pt x="3923198" y="0"/>
                </a:moveTo>
                <a:lnTo>
                  <a:pt x="0" y="0"/>
                </a:lnTo>
                <a:lnTo>
                  <a:pt x="0" y="3923198"/>
                </a:lnTo>
                <a:lnTo>
                  <a:pt x="3923198" y="3923198"/>
                </a:lnTo>
                <a:lnTo>
                  <a:pt x="39231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90542" y="5652396"/>
            <a:ext cx="3320154" cy="3320154"/>
          </a:xfrm>
          <a:custGeom>
            <a:avLst/>
            <a:gdLst/>
            <a:ahLst/>
            <a:cxnLst/>
            <a:rect r="r" b="b" t="t" l="l"/>
            <a:pathLst>
              <a:path h="3320154" w="3320154">
                <a:moveTo>
                  <a:pt x="0" y="0"/>
                </a:moveTo>
                <a:lnTo>
                  <a:pt x="3320154" y="0"/>
                </a:lnTo>
                <a:lnTo>
                  <a:pt x="3320154" y="3320154"/>
                </a:lnTo>
                <a:lnTo>
                  <a:pt x="0" y="3320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77054" y="5476804"/>
            <a:ext cx="9538484" cy="4829246"/>
          </a:xfrm>
          <a:custGeom>
            <a:avLst/>
            <a:gdLst/>
            <a:ahLst/>
            <a:cxnLst/>
            <a:rect r="r" b="b" t="t" l="l"/>
            <a:pathLst>
              <a:path h="4829246" w="9538484">
                <a:moveTo>
                  <a:pt x="0" y="0"/>
                </a:moveTo>
                <a:lnTo>
                  <a:pt x="9538484" y="0"/>
                </a:lnTo>
                <a:lnTo>
                  <a:pt x="9538484" y="4829246"/>
                </a:lnTo>
                <a:lnTo>
                  <a:pt x="0" y="48292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75" r="0" b="-157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1439" y="2290070"/>
            <a:ext cx="8301499" cy="137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07"/>
              </a:lnSpc>
            </a:pPr>
            <a:r>
              <a:rPr lang="en-US" sz="10307">
                <a:solidFill>
                  <a:srgbClr val="010A4F"/>
                </a:solidFill>
                <a:latin typeface="Abril Fatface"/>
              </a:rPr>
              <a:t>PROGRESSO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23606" y="2479196"/>
            <a:ext cx="4964565" cy="75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</a:pPr>
            <a:r>
              <a:rPr lang="en-US" sz="4700">
                <a:solidFill>
                  <a:srgbClr val="010A4F"/>
                </a:solidFill>
                <a:latin typeface="League Spartan"/>
              </a:rPr>
              <a:t>2.1 Billion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3606" y="3316929"/>
            <a:ext cx="4964565" cy="1608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010A4F"/>
                </a:solidFill>
                <a:latin typeface="Glacial Indifference"/>
              </a:rPr>
              <a:t>Meta de Alcance de visitas na página de rotas em 10 anos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11657" y="5515643"/>
            <a:ext cx="2348434" cy="52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9"/>
              </a:lnSpc>
            </a:pPr>
            <a:r>
              <a:rPr lang="en-US" sz="3292">
                <a:solidFill>
                  <a:srgbClr val="010A4F"/>
                </a:solidFill>
                <a:latin typeface="League Spartan"/>
              </a:rPr>
              <a:t>15.2k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11657" y="6136060"/>
            <a:ext cx="2348434" cy="70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169">
                <a:solidFill>
                  <a:srgbClr val="010A4F"/>
                </a:solidFill>
                <a:latin typeface="Glacial Indifference"/>
              </a:rPr>
              <a:t>De clínicas cadastradas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60066" y="6552878"/>
            <a:ext cx="2381106" cy="52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9"/>
              </a:lnSpc>
            </a:pPr>
            <a:r>
              <a:rPr lang="en-US" sz="3292">
                <a:solidFill>
                  <a:srgbClr val="010A4F"/>
                </a:solidFill>
                <a:latin typeface="League Spartan"/>
              </a:rPr>
              <a:t>20.4k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60066" y="7165685"/>
            <a:ext cx="2381106" cy="70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169">
                <a:solidFill>
                  <a:srgbClr val="010A4F"/>
                </a:solidFill>
                <a:latin typeface="Glacial Indifference"/>
              </a:rPr>
              <a:t>Cadastros de pacientes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DAGHWkbs1m8</dc:identifier>
  <dcterms:modified xsi:type="dcterms:W3CDTF">2011-08-01T06:04:30Z</dcterms:modified>
  <cp:revision>1</cp:revision>
  <dc:title> Business Solution Pitch Deck Presentation</dc:title>
</cp:coreProperties>
</file>