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86856b7f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86856b7f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6856b7f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86856b7f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6856b7f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86856b7f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Passage sur le code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6856b7f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6856b7f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6856b7f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6856b7f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86856b7f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86856b7f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86856b7f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86856b7f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86856b7f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86856b7f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6856b7f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86856b7f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218DA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FEB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rgbClr val="BAF2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5100"/>
            <a:ext cx="4085100" cy="2052600"/>
          </a:xfrm>
          <a:prstGeom prst="rtTriangle">
            <a:avLst/>
          </a:prstGeom>
          <a:solidFill>
            <a:srgbClr val="F56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rgbClr val="218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rgbClr val="218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rgbClr val="218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56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56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56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EB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EB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EB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800"/>
              <a:buNone/>
              <a:defRPr sz="38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800"/>
              <a:buNone/>
              <a:defRPr sz="38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800"/>
              <a:buNone/>
              <a:defRPr sz="38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800"/>
              <a:buNone/>
              <a:defRPr sz="38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800"/>
              <a:buNone/>
              <a:defRPr sz="38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800"/>
              <a:buNone/>
              <a:defRPr sz="38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800"/>
              <a:buNone/>
              <a:defRPr sz="38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800"/>
              <a:buNone/>
              <a:defRPr sz="38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800"/>
              <a:buNone/>
              <a:defRPr sz="3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7" name="Google Shape;3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27656" y="3641675"/>
            <a:ext cx="1592354" cy="9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BAF2E8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3" name="Google Shape;113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EB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EB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EB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7" name="Google Shape;11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218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218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218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8DA6"/>
              </a:buClr>
              <a:buSzPts val="8600"/>
              <a:buNone/>
              <a:defRPr sz="8600">
                <a:solidFill>
                  <a:srgbClr val="218DA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18DA6"/>
              </a:buClr>
              <a:buSzPts val="8600"/>
              <a:buNone/>
              <a:defRPr sz="8600">
                <a:solidFill>
                  <a:srgbClr val="218DA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18DA6"/>
              </a:buClr>
              <a:buSzPts val="8600"/>
              <a:buNone/>
              <a:defRPr sz="8600">
                <a:solidFill>
                  <a:srgbClr val="218DA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18DA6"/>
              </a:buClr>
              <a:buSzPts val="8600"/>
              <a:buNone/>
              <a:defRPr sz="8600">
                <a:solidFill>
                  <a:srgbClr val="218DA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18DA6"/>
              </a:buClr>
              <a:buSzPts val="8600"/>
              <a:buNone/>
              <a:defRPr sz="8600">
                <a:solidFill>
                  <a:srgbClr val="218DA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18DA6"/>
              </a:buClr>
              <a:buSzPts val="8600"/>
              <a:buNone/>
              <a:defRPr sz="8600">
                <a:solidFill>
                  <a:srgbClr val="218DA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18DA6"/>
              </a:buClr>
              <a:buSzPts val="8600"/>
              <a:buNone/>
              <a:defRPr sz="8600">
                <a:solidFill>
                  <a:srgbClr val="218DA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18DA6"/>
              </a:buClr>
              <a:buSzPts val="8600"/>
              <a:buNone/>
              <a:defRPr sz="8600">
                <a:solidFill>
                  <a:srgbClr val="218DA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18DA6"/>
              </a:buClr>
              <a:buSzPts val="8600"/>
              <a:buNone/>
              <a:defRPr sz="8600">
                <a:solidFill>
                  <a:srgbClr val="218DA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BAF2E8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1" name="Google Shape;41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EB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EB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EB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5" name="Google Shape;4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218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218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218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218DA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FEB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rgbClr val="218DA6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FEB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218DA6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FEB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rgbClr val="FEB2AD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218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BAF2E8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rgbClr val="218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2" name="Google Shape;82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7" name="Google Shape;8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218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218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218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1" name="Google Shape;9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BAF2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BAF2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BAF2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rgbClr val="218DA6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FEB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3000"/>
              <a:buNone/>
              <a:defRPr sz="3000">
                <a:solidFill>
                  <a:srgbClr val="F56358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1600"/>
              <a:buFont typeface="Open Sans"/>
              <a:buNone/>
              <a:defRPr sz="1600">
                <a:solidFill>
                  <a:srgbClr val="F5635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1600"/>
              <a:buFont typeface="Open Sans"/>
              <a:buNone/>
              <a:defRPr sz="1600">
                <a:solidFill>
                  <a:srgbClr val="F5635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1600"/>
              <a:buFont typeface="Open Sans"/>
              <a:buNone/>
              <a:defRPr sz="1600">
                <a:solidFill>
                  <a:srgbClr val="F5635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1600"/>
              <a:buFont typeface="Open Sans"/>
              <a:buNone/>
              <a:defRPr sz="1600">
                <a:solidFill>
                  <a:srgbClr val="F5635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1600"/>
              <a:buFont typeface="Open Sans"/>
              <a:buNone/>
              <a:defRPr sz="1600">
                <a:solidFill>
                  <a:srgbClr val="F5635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1600"/>
              <a:buFont typeface="Open Sans"/>
              <a:buNone/>
              <a:defRPr sz="1600">
                <a:solidFill>
                  <a:srgbClr val="F5635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1600"/>
              <a:buFont typeface="Open Sans"/>
              <a:buNone/>
              <a:defRPr sz="1600">
                <a:solidFill>
                  <a:srgbClr val="F5635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1600"/>
              <a:buFont typeface="Open Sans"/>
              <a:buNone/>
              <a:defRPr sz="1600">
                <a:solidFill>
                  <a:srgbClr val="F5635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1600"/>
              <a:buFont typeface="Open Sans"/>
              <a:buNone/>
              <a:defRPr sz="1600">
                <a:solidFill>
                  <a:srgbClr val="F5635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rgbClr val="BAF2E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rgbClr val="218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/>
        </p:txBody>
      </p:sp>
      <p:sp>
        <p:nvSpPr>
          <p:cNvPr id="109" name="Google Shape;109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2800"/>
              <a:buFont typeface="Nunito"/>
              <a:buNone/>
              <a:defRPr sz="2800">
                <a:solidFill>
                  <a:srgbClr val="F5635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2800"/>
              <a:buFont typeface="Nunito"/>
              <a:buNone/>
              <a:defRPr sz="2800">
                <a:solidFill>
                  <a:srgbClr val="F5635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2800"/>
              <a:buFont typeface="Nunito"/>
              <a:buNone/>
              <a:defRPr sz="2800">
                <a:solidFill>
                  <a:srgbClr val="F5635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2800"/>
              <a:buFont typeface="Nunito"/>
              <a:buNone/>
              <a:defRPr sz="2800">
                <a:solidFill>
                  <a:srgbClr val="F5635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2800"/>
              <a:buFont typeface="Nunito"/>
              <a:buNone/>
              <a:defRPr sz="2800">
                <a:solidFill>
                  <a:srgbClr val="F5635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2800"/>
              <a:buFont typeface="Nunito"/>
              <a:buNone/>
              <a:defRPr sz="2800">
                <a:solidFill>
                  <a:srgbClr val="F5635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2800"/>
              <a:buFont typeface="Nunito"/>
              <a:buNone/>
              <a:defRPr sz="2800">
                <a:solidFill>
                  <a:srgbClr val="F5635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2800"/>
              <a:buFont typeface="Nunito"/>
              <a:buNone/>
              <a:defRPr sz="2800">
                <a:solidFill>
                  <a:srgbClr val="F5635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2800"/>
              <a:buFont typeface="Nunito"/>
              <a:buNone/>
              <a:defRPr sz="2800">
                <a:solidFill>
                  <a:srgbClr val="F5635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○"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●"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○"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●"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○"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Open Sans"/>
              <a:buChar char="■"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ctrTitle"/>
          </p:nvPr>
        </p:nvSpPr>
        <p:spPr>
          <a:xfrm>
            <a:off x="1087950" y="1847700"/>
            <a:ext cx="69681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Concevez une carte interactive de location de vélos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Soutenance 3 – Marie-Jo Engeloch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Questions-Réponses</a:t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5887525" y="2893675"/>
            <a:ext cx="1325100" cy="1071000"/>
          </a:xfrm>
          <a:prstGeom prst="wedgeEllipseCallout">
            <a:avLst>
              <a:gd fmla="val -43238" name="adj1"/>
              <a:gd fmla="val 53749" name="adj2"/>
            </a:avLst>
          </a:prstGeom>
          <a:solidFill>
            <a:srgbClr val="FFFFFF"/>
          </a:solidFill>
          <a:ln cap="flat" cmpd="sng" w="28575">
            <a:solidFill>
              <a:srgbClr val="FEB2A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FEB2AD"/>
                </a:solidFill>
              </a:rPr>
              <a:t>?</a:t>
            </a:r>
            <a:endParaRPr b="1" sz="3600">
              <a:solidFill>
                <a:srgbClr val="FEB2AD"/>
              </a:solidFill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7212631" y="3546357"/>
            <a:ext cx="1325100" cy="1071000"/>
          </a:xfrm>
          <a:prstGeom prst="wedgeEllipseCallout">
            <a:avLst>
              <a:gd fmla="val 47815" name="adj1"/>
              <a:gd fmla="val 51299" name="adj2"/>
            </a:avLst>
          </a:prstGeom>
          <a:solidFill>
            <a:srgbClr val="FFFFFF"/>
          </a:solidFill>
          <a:ln cap="flat" cmpd="sng" w="28575">
            <a:solidFill>
              <a:srgbClr val="FEB2A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FEB2AD"/>
                </a:solidFill>
              </a:rPr>
              <a:t>...</a:t>
            </a:r>
            <a:endParaRPr b="1" sz="3600">
              <a:solidFill>
                <a:srgbClr val="FEB2A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899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1600"/>
              <a:buFont typeface="Open Sans SemiBold"/>
              <a:buAutoNum type="arabicPeriod"/>
            </a:pPr>
            <a:r>
              <a:rPr lang="fr" sz="1600"/>
              <a:t>Travail réaliser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1600"/>
              <a:buFont typeface="Open Sans SemiBold"/>
              <a:buAutoNum type="arabicPeriod"/>
            </a:pPr>
            <a:r>
              <a:rPr lang="fr" sz="1600"/>
              <a:t>Le développeur Front-end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1600"/>
              <a:buFont typeface="Open Sans SemiBold"/>
              <a:buAutoNum type="arabicPeriod"/>
            </a:pPr>
            <a:r>
              <a:rPr lang="fr" sz="1600"/>
              <a:t>Les difficultés rencontrées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1600"/>
              <a:buFont typeface="Open Sans SemiBold"/>
              <a:buAutoNum type="arabicPeriod"/>
            </a:pPr>
            <a:r>
              <a:rPr lang="fr" sz="1600"/>
              <a:t>Améliorations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1600"/>
              <a:buFont typeface="Open Sans SemiBold"/>
              <a:buAutoNum type="arabicPeriod"/>
            </a:pPr>
            <a:r>
              <a:rPr lang="fr" sz="1600"/>
              <a:t>Questions-Réponses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1393929" y="5653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Travail réalisé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2591" l="0" r="0" t="0"/>
          <a:stretch/>
        </p:blipFill>
        <p:spPr>
          <a:xfrm>
            <a:off x="2679213" y="2168475"/>
            <a:ext cx="3785573" cy="1867776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157163" rotWithShape="0" algn="bl" dir="2820000" dist="76200">
              <a:srgbClr val="000000">
                <a:alpha val="3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393929" y="1336521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développeur Front-end</a:t>
            </a:r>
            <a:endParaRPr/>
          </a:p>
        </p:txBody>
      </p:sp>
      <p:sp>
        <p:nvSpPr>
          <p:cNvPr id="148" name="Google Shape;148;p16"/>
          <p:cNvSpPr txBox="1"/>
          <p:nvPr>
            <p:ph idx="4294967295" type="subTitle"/>
          </p:nvPr>
        </p:nvSpPr>
        <p:spPr>
          <a:xfrm>
            <a:off x="1858700" y="29532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Qu’est-ce que le développeur Front End ?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3">
            <a:alphaModFix/>
          </a:blip>
          <a:srcRect b="40889" l="9878" r="61404" t="24357"/>
          <a:stretch/>
        </p:blipFill>
        <p:spPr>
          <a:xfrm>
            <a:off x="6218900" y="3211025"/>
            <a:ext cx="2447949" cy="15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Qu’est-ce que le développeur Front End ?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Son champs de compétence :</a:t>
            </a:r>
            <a:endParaRPr sz="1500"/>
          </a:p>
          <a:p>
            <a:pPr indent="-180975" lvl="0" marL="179999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56358"/>
              </a:buClr>
              <a:buSzPts val="1500"/>
              <a:buChar char="●"/>
            </a:pPr>
            <a:r>
              <a:rPr lang="fr" sz="1500"/>
              <a:t>Le design</a:t>
            </a:r>
            <a:endParaRPr sz="1500"/>
          </a:p>
          <a:p>
            <a:pPr indent="-180975" lvl="0" marL="179999" rtl="0" algn="l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1500"/>
              <a:buChar char="●"/>
            </a:pPr>
            <a:r>
              <a:rPr lang="fr" sz="1500"/>
              <a:t>Le développement</a:t>
            </a:r>
            <a:endParaRPr sz="1500"/>
          </a:p>
          <a:p>
            <a:pPr indent="-180975" lvl="1" marL="360000" rtl="0" algn="l">
              <a:spcBef>
                <a:spcPts val="0"/>
              </a:spcBef>
              <a:spcAft>
                <a:spcPts val="0"/>
              </a:spcAft>
              <a:buClr>
                <a:srgbClr val="FEB2AD"/>
              </a:buClr>
              <a:buSzPts val="1200"/>
              <a:buChar char="●"/>
            </a:pPr>
            <a:r>
              <a:rPr lang="fr" sz="1200"/>
              <a:t>HTML</a:t>
            </a:r>
            <a:endParaRPr sz="1200"/>
          </a:p>
          <a:p>
            <a:pPr indent="-180975" lvl="1" marL="360000" rtl="0" algn="l">
              <a:spcBef>
                <a:spcPts val="0"/>
              </a:spcBef>
              <a:spcAft>
                <a:spcPts val="0"/>
              </a:spcAft>
              <a:buClr>
                <a:srgbClr val="FEB2AD"/>
              </a:buClr>
              <a:buSzPts val="1200"/>
              <a:buChar char="●"/>
            </a:pPr>
            <a:r>
              <a:rPr lang="fr" sz="1200"/>
              <a:t>CSS</a:t>
            </a:r>
            <a:endParaRPr sz="1200"/>
          </a:p>
          <a:p>
            <a:pPr indent="-180975" lvl="1" marL="360000" rtl="0" algn="l">
              <a:spcBef>
                <a:spcPts val="0"/>
              </a:spcBef>
              <a:spcAft>
                <a:spcPts val="0"/>
              </a:spcAft>
              <a:buClr>
                <a:srgbClr val="FEB2AD"/>
              </a:buClr>
              <a:buSzPts val="1200"/>
              <a:buChar char="●"/>
            </a:pPr>
            <a:r>
              <a:rPr lang="fr" sz="1200"/>
              <a:t>Javascript (JQuery et divers frameworks)</a:t>
            </a:r>
            <a:endParaRPr sz="1200"/>
          </a:p>
        </p:txBody>
      </p:sp>
      <p:pic>
        <p:nvPicPr>
          <p:cNvPr descr="Résultat de recherche d'images pour &quot;front-end&quot;"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725" y="2571750"/>
            <a:ext cx="3081625" cy="20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difficultés rencontrées</a:t>
            </a:r>
            <a:endParaRPr/>
          </a:p>
        </p:txBody>
      </p:sp>
      <p:sp>
        <p:nvSpPr>
          <p:cNvPr id="162" name="Google Shape;162;p18"/>
          <p:cNvSpPr txBox="1"/>
          <p:nvPr>
            <p:ph idx="4294967295" type="subTitle"/>
          </p:nvPr>
        </p:nvSpPr>
        <p:spPr>
          <a:xfrm>
            <a:off x="1858700" y="29532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Comment je les ai résolues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difficultés rencontrées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6050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La mise en place du Canvas et des marqueurs sur la map:</a:t>
            </a:r>
            <a:endParaRPr sz="1500"/>
          </a:p>
          <a:p>
            <a:pPr indent="-190500" lvl="0" marL="269999" rtl="0" algn="l">
              <a:spcBef>
                <a:spcPts val="1600"/>
              </a:spcBef>
              <a:spcAft>
                <a:spcPts val="0"/>
              </a:spcAft>
              <a:buClr>
                <a:srgbClr val="F56358"/>
              </a:buClr>
              <a:buSzPts val="1500"/>
              <a:buChar char="●"/>
            </a:pPr>
            <a:r>
              <a:rPr lang="fr" sz="1500"/>
              <a:t>Consulter la documentation fournis de l’API</a:t>
            </a:r>
            <a:endParaRPr sz="1500"/>
          </a:p>
          <a:p>
            <a:pPr indent="-190500" lvl="0" marL="269999" rtl="0" algn="l">
              <a:spcBef>
                <a:spcPts val="1000"/>
              </a:spcBef>
              <a:spcAft>
                <a:spcPts val="0"/>
              </a:spcAft>
              <a:buClr>
                <a:srgbClr val="F56358"/>
              </a:buClr>
              <a:buSzPts val="1500"/>
              <a:buChar char="●"/>
            </a:pPr>
            <a:r>
              <a:rPr lang="fr" sz="1500"/>
              <a:t>Recherche sur Google de tutoriels</a:t>
            </a:r>
            <a:endParaRPr sz="1500"/>
          </a:p>
          <a:p>
            <a:pPr indent="-190500" lvl="0" marL="269999" rtl="0" algn="l">
              <a:spcBef>
                <a:spcPts val="1000"/>
              </a:spcBef>
              <a:spcAft>
                <a:spcPts val="1000"/>
              </a:spcAft>
              <a:buClr>
                <a:srgbClr val="F56358"/>
              </a:buClr>
              <a:buSzPts val="1500"/>
              <a:buChar char="●"/>
            </a:pPr>
            <a:r>
              <a:rPr lang="fr" sz="1500"/>
              <a:t>Demande de conseils de l’entourage</a:t>
            </a:r>
            <a:endParaRPr sz="1500"/>
          </a:p>
        </p:txBody>
      </p:sp>
      <p:pic>
        <p:nvPicPr>
          <p:cNvPr descr="Résultat de recherche d'images pour &quot;search&quot;"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575" y="2999775"/>
            <a:ext cx="1480125" cy="1480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Améliorations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522" y="2292299"/>
            <a:ext cx="2364478" cy="230627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Améliorations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990725"/>
            <a:ext cx="6050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269999" rtl="0" algn="l">
              <a:spcBef>
                <a:spcPts val="0"/>
              </a:spcBef>
              <a:spcAft>
                <a:spcPts val="0"/>
              </a:spcAft>
              <a:buClr>
                <a:srgbClr val="F56358"/>
              </a:buClr>
              <a:buSzPts val="1500"/>
              <a:buChar char="●"/>
            </a:pPr>
            <a:r>
              <a:rPr lang="fr" sz="1500"/>
              <a:t>Email de confirmation de réservation</a:t>
            </a:r>
            <a:endParaRPr sz="1500"/>
          </a:p>
          <a:p>
            <a:pPr indent="-190500" lvl="0" marL="269999" rtl="0" algn="l">
              <a:spcBef>
                <a:spcPts val="1000"/>
              </a:spcBef>
              <a:spcAft>
                <a:spcPts val="0"/>
              </a:spcAft>
              <a:buClr>
                <a:srgbClr val="F56358"/>
              </a:buClr>
              <a:buSzPts val="1500"/>
              <a:buChar char="●"/>
            </a:pPr>
            <a:r>
              <a:rPr lang="fr" sz="1500"/>
              <a:t>Mise en place d’un Header en haut du site</a:t>
            </a:r>
            <a:endParaRPr sz="1500"/>
          </a:p>
          <a:p>
            <a:pPr indent="-190500" lvl="0" marL="269999" rtl="0" algn="l">
              <a:spcBef>
                <a:spcPts val="1000"/>
              </a:spcBef>
              <a:spcAft>
                <a:spcPts val="1000"/>
              </a:spcAft>
              <a:buClr>
                <a:srgbClr val="F56358"/>
              </a:buClr>
              <a:buSzPts val="1500"/>
              <a:buChar char="●"/>
            </a:pPr>
            <a:r>
              <a:rPr lang="fr" sz="1500"/>
              <a:t>Ajout des réseaux sociaux et mise en place des pages </a:t>
            </a:r>
            <a:br>
              <a:rPr lang="fr" sz="1500"/>
            </a:br>
            <a:r>
              <a:rPr lang="fr" sz="1500"/>
              <a:t>dans le footers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