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98" r:id="rId7"/>
    <p:sldId id="299" r:id="rId8"/>
    <p:sldId id="300" r:id="rId9"/>
    <p:sldId id="301" r:id="rId10"/>
    <p:sldId id="302" r:id="rId11"/>
    <p:sldId id="303" r:id="rId12"/>
    <p:sldId id="261" r:id="rId13"/>
    <p:sldId id="304" r:id="rId14"/>
    <p:sldId id="305" r:id="rId15"/>
    <p:sldId id="306" r:id="rId16"/>
    <p:sldId id="307" r:id="rId17"/>
    <p:sldId id="268" r:id="rId18"/>
  </p:sldIdLst>
  <p:sldSz cx="9144000" cy="5143500" type="screen16x9"/>
  <p:notesSz cx="6858000" cy="9144000"/>
  <p:embeddedFontLst>
    <p:embeddedFont>
      <p:font typeface="Advent Pro Medium" panose="020B0604020202020204" charset="0"/>
      <p:regular r:id="rId20"/>
      <p:bold r:id="rId21"/>
    </p:embeddedFont>
    <p:embeddedFont>
      <p:font typeface="Bebas Neue" panose="020B0604020202020204" charset="0"/>
      <p:regular r:id="rId22"/>
    </p:embeddedFont>
    <p:embeddedFont>
      <p:font typeface="Press Start 2P" panose="020B0604020202020204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8E0AA-55C5-419F-9534-0A27292E13FB}">
  <a:tblStyle styleId="{F688E0AA-55C5-419F-9534-0A27292E1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00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91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95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01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88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03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ge8a1f3d732_8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6" name="Google Shape;4416;ge8a1f3d732_8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9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46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4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4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35" name="Google Shape;235;p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5" name="Google Shape;455;p3"/>
          <p:cNvSpPr txBox="1">
            <a:spLocks noGrp="1"/>
          </p:cNvSpPr>
          <p:nvPr>
            <p:ph type="title" idx="2" hasCustomPrompt="1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459" name="Google Shape;459;p4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4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6"/>
              </a:buClr>
              <a:buSzPts val="1200"/>
              <a:buFont typeface="Zilla Slab"/>
              <a:buAutoNum type="arabicPeriod"/>
              <a:defRPr sz="1200">
                <a:solidFill>
                  <a:srgbClr val="00222F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4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682" name="Google Shape;682;p5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5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3" name="Google Shape;903;p5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4" name="Google Shape;904;p5"/>
          <p:cNvSpPr txBox="1">
            <a:spLocks noGrp="1"/>
          </p:cNvSpPr>
          <p:nvPr>
            <p:ph type="subTitle" idx="3"/>
          </p:nvPr>
        </p:nvSpPr>
        <p:spPr>
          <a:xfrm>
            <a:off x="1290750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5"/>
          <p:cNvSpPr txBox="1">
            <a:spLocks noGrp="1"/>
          </p:cNvSpPr>
          <p:nvPr>
            <p:ph type="subTitle" idx="4"/>
          </p:nvPr>
        </p:nvSpPr>
        <p:spPr>
          <a:xfrm>
            <a:off x="4945625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5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132" name="Google Shape;1132;p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"/>
          <p:cNvSpPr txBox="1">
            <a:spLocks noGrp="1"/>
          </p:cNvSpPr>
          <p:nvPr>
            <p:ph type="subTitle" idx="1"/>
          </p:nvPr>
        </p:nvSpPr>
        <p:spPr>
          <a:xfrm>
            <a:off x="720000" y="1530775"/>
            <a:ext cx="33915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3" name="Google Shape;1353;p7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10"/>
          <p:cNvSpPr txBox="1">
            <a:spLocks noGrp="1"/>
          </p:cNvSpPr>
          <p:nvPr>
            <p:ph type="ctrTitle"/>
          </p:nvPr>
        </p:nvSpPr>
        <p:spPr>
          <a:xfrm>
            <a:off x="412050" y="48492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162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1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027" name="Google Shape;2027;p1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13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3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8" name="Google Shape;2248;p13"/>
          <p:cNvSpPr txBox="1">
            <a:spLocks noGrp="1"/>
          </p:cNvSpPr>
          <p:nvPr>
            <p:ph type="title" idx="2" hasCustomPrompt="1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9" name="Google Shape;2249;p13"/>
          <p:cNvSpPr txBox="1">
            <a:spLocks noGrp="1"/>
          </p:cNvSpPr>
          <p:nvPr>
            <p:ph type="subTitle" idx="1"/>
          </p:nvPr>
        </p:nvSpPr>
        <p:spPr>
          <a:xfrm>
            <a:off x="1991438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13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1" name="Google Shape;2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2" name="Google Shape;2252;p13"/>
          <p:cNvSpPr txBox="1">
            <a:spLocks noGrp="1"/>
          </p:cNvSpPr>
          <p:nvPr>
            <p:ph type="subTitle" idx="5"/>
          </p:nvPr>
        </p:nvSpPr>
        <p:spPr>
          <a:xfrm>
            <a:off x="5644725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4" name="Google Shape;2254;p13"/>
          <p:cNvSpPr txBox="1">
            <a:spLocks noGrp="1"/>
          </p:cNvSpPr>
          <p:nvPr>
            <p:ph type="title" idx="7" hasCustomPrompt="1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5" name="Google Shape;2255;p13"/>
          <p:cNvSpPr txBox="1">
            <a:spLocks noGrp="1"/>
          </p:cNvSpPr>
          <p:nvPr>
            <p:ph type="subTitle" idx="8"/>
          </p:nvPr>
        </p:nvSpPr>
        <p:spPr>
          <a:xfrm>
            <a:off x="199145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9"/>
          </p:nvPr>
        </p:nvSpPr>
        <p:spPr>
          <a:xfrm>
            <a:off x="564473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7" name="Google Shape;2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8" name="Google Shape;2258;p13"/>
          <p:cNvSpPr txBox="1">
            <a:spLocks noGrp="1"/>
          </p:cNvSpPr>
          <p:nvPr>
            <p:ph type="subTitle" idx="14"/>
          </p:nvPr>
        </p:nvSpPr>
        <p:spPr>
          <a:xfrm>
            <a:off x="564473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B-100-2122.02.002</a:t>
            </a:r>
            <a:endParaRPr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MONITORING DIGITAL HEALTH CARE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SOLUSI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FBF50-8579-42B2-8675-601EF0D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549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513588" y="1259314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Hal </a:t>
            </a:r>
            <a:r>
              <a:rPr lang="en-ID" sz="1300" dirty="0" err="1"/>
              <a:t>ini</a:t>
            </a:r>
            <a:r>
              <a:rPr lang="en-ID" sz="1300" dirty="0"/>
              <a:t> </a:t>
            </a:r>
            <a:r>
              <a:rPr lang="en-ID" sz="1300" dirty="0" err="1"/>
              <a:t>disebabkan</a:t>
            </a:r>
            <a:r>
              <a:rPr lang="en-ID" sz="1300" dirty="0"/>
              <a:t> oleh </a:t>
            </a:r>
            <a:r>
              <a:rPr lang="en-ID" sz="1300" dirty="0" err="1"/>
              <a:t>temuan</a:t>
            </a:r>
            <a:r>
              <a:rPr lang="en-ID" sz="1300" dirty="0"/>
              <a:t> </a:t>
            </a:r>
            <a:r>
              <a:rPr lang="en-ID" sz="1300" dirty="0" err="1"/>
              <a:t>bahwa</a:t>
            </a:r>
            <a:r>
              <a:rPr lang="en-ID" sz="1300" dirty="0"/>
              <a:t> </a:t>
            </a:r>
            <a:r>
              <a:rPr lang="en-ID" sz="1300" dirty="0" err="1"/>
              <a:t>penyerapan</a:t>
            </a:r>
            <a:r>
              <a:rPr lang="en-ID" sz="1300" dirty="0"/>
              <a:t> </a:t>
            </a:r>
            <a:r>
              <a:rPr lang="en-ID" sz="1300" dirty="0" err="1"/>
              <a:t>energi</a:t>
            </a:r>
            <a:r>
              <a:rPr lang="en-ID" sz="1300" dirty="0"/>
              <a:t> RF oleh </a:t>
            </a:r>
            <a:r>
              <a:rPr lang="en-ID" sz="1300" dirty="0" err="1"/>
              <a:t>seluruh</a:t>
            </a:r>
            <a:r>
              <a:rPr lang="en-ID" sz="1300" dirty="0"/>
              <a:t> </a:t>
            </a:r>
            <a:r>
              <a:rPr lang="en-ID" sz="1300" dirty="0" err="1"/>
              <a:t>tubuh</a:t>
            </a:r>
            <a:r>
              <a:rPr lang="en-ID" sz="1300" dirty="0"/>
              <a:t> </a:t>
            </a:r>
            <a:r>
              <a:rPr lang="en-ID" sz="1300" dirty="0" err="1"/>
              <a:t>manusia</a:t>
            </a:r>
            <a:r>
              <a:rPr lang="en-ID" sz="1300" dirty="0"/>
              <a:t> </a:t>
            </a:r>
            <a:r>
              <a:rPr lang="en-ID" sz="1300" dirty="0" err="1"/>
              <a:t>bervariasi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frekuensi</a:t>
            </a:r>
            <a:r>
              <a:rPr lang="en-ID" sz="1300" dirty="0"/>
              <a:t> </a:t>
            </a:r>
            <a:r>
              <a:rPr lang="en-ID" sz="1300" dirty="0" err="1"/>
              <a:t>sinyal</a:t>
            </a:r>
            <a:r>
              <a:rPr lang="en-ID" sz="1300" dirty="0"/>
              <a:t> RF. Batas paling </a:t>
            </a:r>
            <a:r>
              <a:rPr lang="en-ID" sz="1300" dirty="0" err="1"/>
              <a:t>ketat</a:t>
            </a:r>
            <a:r>
              <a:rPr lang="en-ID" sz="1300" dirty="0"/>
              <a:t> pada </a:t>
            </a:r>
            <a:r>
              <a:rPr lang="en-ID" sz="1300" dirty="0" err="1"/>
              <a:t>paparan</a:t>
            </a:r>
            <a:r>
              <a:rPr lang="en-ID" sz="1300" dirty="0"/>
              <a:t> </a:t>
            </a:r>
            <a:r>
              <a:rPr lang="en-ID" sz="1300" dirty="0" err="1"/>
              <a:t>seluruh</a:t>
            </a:r>
            <a:r>
              <a:rPr lang="en-ID" sz="1300" dirty="0"/>
              <a:t> </a:t>
            </a:r>
            <a:r>
              <a:rPr lang="en-ID" sz="1300" dirty="0" err="1"/>
              <a:t>tubuh</a:t>
            </a:r>
            <a:r>
              <a:rPr lang="en-ID" sz="1300" dirty="0"/>
              <a:t> </a:t>
            </a:r>
            <a:r>
              <a:rPr lang="en-ID" sz="1300" dirty="0" err="1"/>
              <a:t>berada</a:t>
            </a:r>
            <a:r>
              <a:rPr lang="en-ID" sz="1300" dirty="0"/>
              <a:t> </a:t>
            </a:r>
            <a:r>
              <a:rPr lang="en-ID" sz="1300" dirty="0" err="1"/>
              <a:t>dalam</a:t>
            </a:r>
            <a:r>
              <a:rPr lang="en-ID" sz="1300" dirty="0"/>
              <a:t> </a:t>
            </a:r>
            <a:r>
              <a:rPr lang="en-ID" sz="1300" dirty="0" err="1"/>
              <a:t>rentang</a:t>
            </a:r>
            <a:r>
              <a:rPr lang="en-ID" sz="1300" dirty="0"/>
              <a:t> </a:t>
            </a:r>
            <a:r>
              <a:rPr lang="en-ID" sz="1300" dirty="0" err="1"/>
              <a:t>frekuensi</a:t>
            </a:r>
            <a:r>
              <a:rPr lang="en-ID" sz="1300" dirty="0"/>
              <a:t> 30-300 MHz di mana </a:t>
            </a:r>
            <a:r>
              <a:rPr lang="en-ID" sz="1300" dirty="0" err="1"/>
              <a:t>tubuh</a:t>
            </a:r>
            <a:r>
              <a:rPr lang="en-ID" sz="1300" dirty="0"/>
              <a:t> </a:t>
            </a:r>
            <a:r>
              <a:rPr lang="en-ID" sz="1300" dirty="0" err="1"/>
              <a:t>manusia</a:t>
            </a:r>
            <a:r>
              <a:rPr lang="en-ID" sz="1300" dirty="0"/>
              <a:t> </a:t>
            </a:r>
            <a:r>
              <a:rPr lang="en-ID" sz="1300" dirty="0" err="1"/>
              <a:t>menyerap</a:t>
            </a:r>
            <a:r>
              <a:rPr lang="en-ID" sz="1300" dirty="0"/>
              <a:t> </a:t>
            </a:r>
            <a:r>
              <a:rPr lang="en-ID" sz="1300" dirty="0" err="1"/>
              <a:t>energi</a:t>
            </a:r>
            <a:r>
              <a:rPr lang="en-ID" sz="1300" dirty="0"/>
              <a:t> RF paling </a:t>
            </a:r>
            <a:r>
              <a:rPr lang="en-ID" sz="1300" dirty="0" err="1"/>
              <a:t>efisien</a:t>
            </a:r>
            <a:r>
              <a:rPr lang="en-ID" sz="1300" dirty="0"/>
              <a:t> </a:t>
            </a:r>
            <a:r>
              <a:rPr lang="en-ID" sz="1300" dirty="0" err="1"/>
              <a:t>saat</a:t>
            </a:r>
            <a:r>
              <a:rPr lang="en-ID" sz="1300" dirty="0"/>
              <a:t> </a:t>
            </a:r>
            <a:r>
              <a:rPr lang="en-ID" sz="1300" dirty="0" err="1"/>
              <a:t>seluruh</a:t>
            </a:r>
            <a:r>
              <a:rPr lang="en-ID" sz="1300" dirty="0"/>
              <a:t> </a:t>
            </a:r>
            <a:r>
              <a:rPr lang="en-ID" sz="1300" dirty="0" err="1"/>
              <a:t>tubuh</a:t>
            </a:r>
            <a:r>
              <a:rPr lang="en-ID" sz="1300" dirty="0"/>
              <a:t> </a:t>
            </a:r>
            <a:r>
              <a:rPr lang="en-ID" sz="1300" dirty="0" err="1"/>
              <a:t>terpapar</a:t>
            </a:r>
            <a:r>
              <a:rPr lang="en-ID" sz="1300" dirty="0"/>
              <a:t>. Jadi </a:t>
            </a:r>
            <a:r>
              <a:rPr lang="en-ID" sz="1300" dirty="0" err="1"/>
              <a:t>solusinya</a:t>
            </a:r>
            <a:r>
              <a:rPr lang="en-ID" sz="1300" dirty="0"/>
              <a:t> </a:t>
            </a:r>
            <a:r>
              <a:rPr lang="en-ID" sz="1300" dirty="0" err="1"/>
              <a:t>menurunkan</a:t>
            </a:r>
            <a:r>
              <a:rPr lang="en-ID" sz="1300" dirty="0"/>
              <a:t> </a:t>
            </a:r>
            <a:r>
              <a:rPr lang="en-ID" sz="1300" dirty="0" err="1"/>
              <a:t>frekuensi</a:t>
            </a:r>
            <a:r>
              <a:rPr lang="en-ID" sz="1300" dirty="0"/>
              <a:t> </a:t>
            </a:r>
            <a:r>
              <a:rPr lang="en-ID" sz="1300" dirty="0" err="1"/>
              <a:t>dibawah</a:t>
            </a:r>
            <a:r>
              <a:rPr lang="en-ID" sz="1300" dirty="0"/>
              <a:t> </a:t>
            </a:r>
            <a:r>
              <a:rPr lang="en-ID" sz="1300" dirty="0" err="1"/>
              <a:t>batas</a:t>
            </a:r>
            <a:r>
              <a:rPr lang="en-ID" sz="1300" dirty="0"/>
              <a:t> </a:t>
            </a:r>
            <a:r>
              <a:rPr lang="en-ID" sz="1300" dirty="0" err="1"/>
              <a:t>tersebut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 err="1"/>
              <a:t>Karakteristik</a:t>
            </a:r>
            <a:r>
              <a:rPr lang="en-ID" sz="1300" dirty="0"/>
              <a:t> </a:t>
            </a:r>
            <a:r>
              <a:rPr lang="en-ID" sz="1300" dirty="0" err="1"/>
              <a:t>Produk</a:t>
            </a:r>
            <a:r>
              <a:rPr lang="en-ID" sz="13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 err="1"/>
              <a:t>Fungsi</a:t>
            </a:r>
            <a:r>
              <a:rPr lang="en-ID" sz="1300" dirty="0"/>
              <a:t> </a:t>
            </a:r>
            <a:r>
              <a:rPr lang="en-ID" sz="1300" dirty="0" err="1"/>
              <a:t>dasar</a:t>
            </a:r>
            <a:r>
              <a:rPr lang="en-ID" sz="1300" dirty="0"/>
              <a:t> </a:t>
            </a:r>
            <a:r>
              <a:rPr lang="en-ID" sz="1300" dirty="0" err="1"/>
              <a:t>dari</a:t>
            </a:r>
            <a:r>
              <a:rPr lang="en-ID" sz="1300" dirty="0"/>
              <a:t> RPMS (Real time Patient Monitoring System) </a:t>
            </a:r>
            <a:r>
              <a:rPr lang="en-ID" sz="1300" dirty="0" err="1"/>
              <a:t>digambarkan</a:t>
            </a:r>
            <a:r>
              <a:rPr lang="en-ID" sz="1300" dirty="0"/>
              <a:t> </a:t>
            </a:r>
            <a:r>
              <a:rPr lang="en-ID" sz="1300" dirty="0" err="1"/>
              <a:t>sebagai</a:t>
            </a:r>
            <a:r>
              <a:rPr lang="en-ID" sz="1300" dirty="0"/>
              <a:t> </a:t>
            </a:r>
            <a:r>
              <a:rPr lang="en-ID" sz="1300" dirty="0" err="1"/>
              <a:t>berikut</a:t>
            </a:r>
            <a:r>
              <a:rPr lang="en-ID" sz="13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•</a:t>
            </a:r>
            <a:r>
              <a:rPr lang="en-ID" sz="1300" dirty="0" err="1"/>
              <a:t>Menyediakan</a:t>
            </a:r>
            <a:r>
              <a:rPr lang="en-ID" sz="1300" dirty="0"/>
              <a:t> </a:t>
            </a:r>
            <a:r>
              <a:rPr lang="en-ID" sz="1300" dirty="0" err="1"/>
              <a:t>sebuah</a:t>
            </a:r>
            <a:r>
              <a:rPr lang="en-ID" sz="1300" dirty="0"/>
              <a:t> </a:t>
            </a:r>
            <a:r>
              <a:rPr lang="en-ID" sz="1300" dirty="0" err="1"/>
              <a:t>aplikasi</a:t>
            </a:r>
            <a:r>
              <a:rPr lang="en-ID" sz="1300" dirty="0"/>
              <a:t> website yang </a:t>
            </a:r>
            <a:r>
              <a:rPr lang="en-ID" sz="1300" dirty="0" err="1"/>
              <a:t>menjadi</a:t>
            </a:r>
            <a:r>
              <a:rPr lang="en-ID" sz="1300" dirty="0"/>
              <a:t> </a:t>
            </a:r>
            <a:r>
              <a:rPr lang="en-ID" sz="1300" dirty="0" err="1"/>
              <a:t>antarmuka</a:t>
            </a:r>
            <a:r>
              <a:rPr lang="en-ID" sz="1300" dirty="0"/>
              <a:t> </a:t>
            </a:r>
            <a:r>
              <a:rPr lang="en-ID" sz="1300" dirty="0" err="1"/>
              <a:t>pengguna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data-data yang </a:t>
            </a:r>
            <a:r>
              <a:rPr lang="en-ID" sz="1300" dirty="0" err="1"/>
              <a:t>ada</a:t>
            </a:r>
            <a:r>
              <a:rPr lang="en-ID" sz="1300" dirty="0"/>
              <a:t> di </a:t>
            </a:r>
            <a:r>
              <a:rPr lang="en-ID" sz="1300" dirty="0" err="1"/>
              <a:t>dalam</a:t>
            </a:r>
            <a:r>
              <a:rPr lang="en-ID" sz="1300" dirty="0"/>
              <a:t>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•Sensor </a:t>
            </a:r>
            <a:r>
              <a:rPr lang="en-ID" sz="1300" dirty="0" err="1"/>
              <a:t>denyut</a:t>
            </a:r>
            <a:r>
              <a:rPr lang="en-ID" sz="1300" dirty="0"/>
              <a:t> </a:t>
            </a:r>
            <a:r>
              <a:rPr lang="en-ID" sz="1300" dirty="0" err="1"/>
              <a:t>nadi</a:t>
            </a:r>
            <a:r>
              <a:rPr lang="en-ID" sz="1300" dirty="0"/>
              <a:t> dan sensor </a:t>
            </a:r>
            <a:r>
              <a:rPr lang="en-ID" sz="1300" dirty="0" err="1"/>
              <a:t>suhu</a:t>
            </a:r>
            <a:r>
              <a:rPr lang="en-ID" sz="1300" dirty="0"/>
              <a:t> </a:t>
            </a:r>
            <a:r>
              <a:rPr lang="en-ID" sz="1300" dirty="0" err="1"/>
              <a:t>tubuh</a:t>
            </a:r>
            <a:r>
              <a:rPr lang="en-ID" sz="1300" dirty="0"/>
              <a:t> yang </a:t>
            </a:r>
            <a:r>
              <a:rPr lang="en-ID" sz="1300" dirty="0" err="1"/>
              <a:t>terpasang</a:t>
            </a:r>
            <a:r>
              <a:rPr lang="en-ID" sz="1300" dirty="0"/>
              <a:t> pada </a:t>
            </a:r>
            <a:r>
              <a:rPr lang="en-ID" sz="1300" dirty="0" err="1"/>
              <a:t>alat</a:t>
            </a:r>
            <a:r>
              <a:rPr lang="en-ID" sz="1300" dirty="0"/>
              <a:t> RPMS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pengambilan</a:t>
            </a:r>
            <a:r>
              <a:rPr lang="en-ID" sz="1300" dirty="0"/>
              <a:t> data </a:t>
            </a:r>
            <a:r>
              <a:rPr lang="en-ID" sz="1300" dirty="0" err="1"/>
              <a:t>suhu</a:t>
            </a:r>
            <a:r>
              <a:rPr lang="en-ID" sz="1300" dirty="0"/>
              <a:t> </a:t>
            </a:r>
            <a:r>
              <a:rPr lang="en-ID" sz="1300" dirty="0" err="1"/>
              <a:t>tubuh</a:t>
            </a:r>
            <a:r>
              <a:rPr lang="en-ID" sz="1300" dirty="0"/>
              <a:t> dan </a:t>
            </a:r>
            <a:r>
              <a:rPr lang="en-ID" sz="1300" dirty="0" err="1"/>
              <a:t>denyut</a:t>
            </a:r>
            <a:r>
              <a:rPr lang="en-ID" sz="1300" dirty="0"/>
              <a:t> </a:t>
            </a:r>
            <a:r>
              <a:rPr lang="en-ID" sz="1300" dirty="0" err="1"/>
              <a:t>nadi</a:t>
            </a:r>
            <a:r>
              <a:rPr lang="en-ID" sz="1300" dirty="0"/>
              <a:t> pada </a:t>
            </a:r>
            <a:r>
              <a:rPr lang="en-ID" sz="1300" dirty="0" err="1"/>
              <a:t>pasien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•</a:t>
            </a:r>
            <a:r>
              <a:rPr lang="en-ID" sz="1300" dirty="0" err="1"/>
              <a:t>Sebuah</a:t>
            </a:r>
            <a:r>
              <a:rPr lang="en-ID" sz="1300" dirty="0"/>
              <a:t> </a:t>
            </a:r>
            <a:r>
              <a:rPr lang="en-ID" sz="1300" dirty="0" err="1"/>
              <a:t>piranti</a:t>
            </a:r>
            <a:r>
              <a:rPr lang="en-ID" sz="1300" dirty="0"/>
              <a:t> wireless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mengirim</a:t>
            </a:r>
            <a:r>
              <a:rPr lang="en-ID" sz="1300" dirty="0"/>
              <a:t> dan </a:t>
            </a:r>
            <a:r>
              <a:rPr lang="en-ID" sz="1300" dirty="0" err="1"/>
              <a:t>mengupload</a:t>
            </a:r>
            <a:r>
              <a:rPr lang="en-ID" sz="1300" dirty="0"/>
              <a:t> data </a:t>
            </a:r>
            <a:r>
              <a:rPr lang="en-ID" sz="1300" dirty="0" err="1"/>
              <a:t>pembacaan</a:t>
            </a:r>
            <a:r>
              <a:rPr lang="en-ID" sz="1300" dirty="0"/>
              <a:t> sensor </a:t>
            </a:r>
            <a:r>
              <a:rPr lang="en-ID" sz="1300" dirty="0" err="1"/>
              <a:t>dari</a:t>
            </a:r>
            <a:r>
              <a:rPr lang="en-ID" sz="1300" dirty="0"/>
              <a:t> </a:t>
            </a:r>
            <a:r>
              <a:rPr lang="en-ID" sz="1300" dirty="0" err="1"/>
              <a:t>alat</a:t>
            </a:r>
            <a:r>
              <a:rPr lang="en-ID" sz="1300" dirty="0"/>
              <a:t> RPMS </a:t>
            </a:r>
            <a:r>
              <a:rPr lang="en-ID" sz="1300" dirty="0" err="1"/>
              <a:t>ke</a:t>
            </a:r>
            <a:r>
              <a:rPr lang="en-ID" sz="1300" dirty="0"/>
              <a:t> server.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•</a:t>
            </a:r>
            <a:r>
              <a:rPr lang="en-ID" sz="1300" dirty="0" err="1"/>
              <a:t>Sebuah</a:t>
            </a:r>
            <a:r>
              <a:rPr lang="en-ID" sz="1300" dirty="0"/>
              <a:t> database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menampung</a:t>
            </a:r>
            <a:r>
              <a:rPr lang="en-ID" sz="1300" dirty="0"/>
              <a:t> data-data yang </a:t>
            </a:r>
            <a:r>
              <a:rPr lang="en-ID" sz="1300" dirty="0" err="1"/>
              <a:t>berkaitan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sistem</a:t>
            </a:r>
            <a:r>
              <a:rPr lang="en-ID" sz="13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/>
              <a:t>Cara </a:t>
            </a:r>
            <a:r>
              <a:rPr lang="en-ID" sz="1300" dirty="0" err="1"/>
              <a:t>kerja</a:t>
            </a:r>
            <a:r>
              <a:rPr lang="en-ID" sz="1300" dirty="0"/>
              <a:t> RPMS (Real time Patient Monitoring System) </a:t>
            </a:r>
            <a:r>
              <a:rPr lang="en-ID" sz="1300" dirty="0" err="1"/>
              <a:t>ditunjukkan</a:t>
            </a:r>
            <a:r>
              <a:rPr lang="en-ID" sz="1300" dirty="0"/>
              <a:t> </a:t>
            </a:r>
            <a:r>
              <a:rPr lang="en-ID" sz="1300" dirty="0" err="1"/>
              <a:t>dalam</a:t>
            </a:r>
            <a:r>
              <a:rPr lang="en-ID" sz="1300" dirty="0"/>
              <a:t> </a:t>
            </a:r>
            <a:r>
              <a:rPr lang="en-ID" sz="1300" dirty="0" err="1"/>
              <a:t>arsitektur</a:t>
            </a:r>
            <a:r>
              <a:rPr lang="en-ID" sz="1300" dirty="0"/>
              <a:t> </a:t>
            </a:r>
            <a:r>
              <a:rPr lang="en-ID" sz="1300" dirty="0" err="1"/>
              <a:t>jaringan</a:t>
            </a:r>
            <a:r>
              <a:rPr lang="en-ID" sz="1300" dirty="0"/>
              <a:t> pada Gambar 2.1. Proses </a:t>
            </a:r>
            <a:r>
              <a:rPr lang="en-ID" sz="1300" dirty="0" err="1"/>
              <a:t>pengambilan</a:t>
            </a:r>
            <a:r>
              <a:rPr lang="en-ID" sz="1300" dirty="0"/>
              <a:t> data </a:t>
            </a:r>
            <a:r>
              <a:rPr lang="en-ID" sz="1300" dirty="0" err="1"/>
              <a:t>dimulai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pembacaan</a:t>
            </a:r>
            <a:r>
              <a:rPr lang="en-ID" sz="1300" dirty="0"/>
              <a:t> sensor </a:t>
            </a:r>
            <a:r>
              <a:rPr lang="en-ID" sz="1300" dirty="0" err="1"/>
              <a:t>suhu</a:t>
            </a:r>
            <a:r>
              <a:rPr lang="en-ID" sz="1300" dirty="0"/>
              <a:t> </a:t>
            </a:r>
            <a:r>
              <a:rPr lang="en-ID" sz="1300" dirty="0" err="1"/>
              <a:t>tubuh</a:t>
            </a:r>
            <a:r>
              <a:rPr lang="en-ID" sz="1300" dirty="0"/>
              <a:t> dan </a:t>
            </a:r>
            <a:r>
              <a:rPr lang="en-ID" sz="1300" dirty="0" err="1"/>
              <a:t>denyut</a:t>
            </a:r>
            <a:r>
              <a:rPr lang="en-ID" sz="1300" dirty="0"/>
              <a:t> </a:t>
            </a:r>
            <a:r>
              <a:rPr lang="en-ID" sz="1300" dirty="0" err="1"/>
              <a:t>nadi</a:t>
            </a:r>
            <a:r>
              <a:rPr lang="en-ID" sz="1300" dirty="0"/>
              <a:t> pada </a:t>
            </a:r>
            <a:r>
              <a:rPr lang="en-ID" sz="1300" dirty="0" err="1"/>
              <a:t>alat</a:t>
            </a:r>
            <a:r>
              <a:rPr lang="en-ID" sz="1300" dirty="0"/>
              <a:t> RPMS, data </a:t>
            </a:r>
            <a:r>
              <a:rPr lang="en-ID" sz="1300" dirty="0" err="1"/>
              <a:t>tersebut</a:t>
            </a:r>
            <a:r>
              <a:rPr lang="en-ID" sz="1300" dirty="0"/>
              <a:t> </a:t>
            </a:r>
            <a:r>
              <a:rPr lang="en-ID" sz="1300" dirty="0" err="1"/>
              <a:t>selanjutnya</a:t>
            </a:r>
            <a:r>
              <a:rPr lang="en-ID" sz="1300" dirty="0"/>
              <a:t> di proses oleh EPS8266 </a:t>
            </a:r>
            <a:r>
              <a:rPr lang="en-ID" sz="1300" dirty="0" err="1"/>
              <a:t>NodeMCU</a:t>
            </a:r>
            <a:r>
              <a:rPr lang="en-ID" sz="1300" dirty="0"/>
              <a:t> dan </a:t>
            </a:r>
            <a:r>
              <a:rPr lang="en-ID" sz="1300" dirty="0" err="1"/>
              <a:t>dikirimkan</a:t>
            </a:r>
            <a:r>
              <a:rPr lang="en-ID" sz="1300" dirty="0"/>
              <a:t> </a:t>
            </a:r>
            <a:r>
              <a:rPr lang="en-ID" sz="1300" dirty="0" err="1"/>
              <a:t>ke</a:t>
            </a:r>
            <a:r>
              <a:rPr lang="en-ID" sz="1300" dirty="0"/>
              <a:t> server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disimpan</a:t>
            </a:r>
            <a:r>
              <a:rPr lang="en-ID" sz="1300" dirty="0"/>
              <a:t> pada database. </a:t>
            </a:r>
            <a:r>
              <a:rPr lang="en-ID" sz="1300" dirty="0" err="1"/>
              <a:t>Tahap</a:t>
            </a:r>
            <a:r>
              <a:rPr lang="en-ID" sz="1300" dirty="0"/>
              <a:t> </a:t>
            </a:r>
            <a:r>
              <a:rPr lang="en-ID" sz="1300" dirty="0" err="1"/>
              <a:t>akhir</a:t>
            </a:r>
            <a:r>
              <a:rPr lang="en-ID" sz="1300" dirty="0"/>
              <a:t> </a:t>
            </a:r>
            <a:r>
              <a:rPr lang="en-ID" sz="1300" dirty="0" err="1"/>
              <a:t>dari</a:t>
            </a:r>
            <a:r>
              <a:rPr lang="en-ID" sz="1300" dirty="0"/>
              <a:t> proses </a:t>
            </a:r>
            <a:r>
              <a:rPr lang="en-ID" sz="1300" dirty="0" err="1"/>
              <a:t>ialah</a:t>
            </a:r>
            <a:r>
              <a:rPr lang="en-ID" sz="1300" dirty="0"/>
              <a:t> </a:t>
            </a:r>
            <a:r>
              <a:rPr lang="en-ID" sz="1300" dirty="0" err="1"/>
              <a:t>menampilkan</a:t>
            </a:r>
            <a:r>
              <a:rPr lang="en-ID" sz="1300" dirty="0"/>
              <a:t> data-data yang </a:t>
            </a:r>
            <a:r>
              <a:rPr lang="en-ID" sz="1300" dirty="0" err="1"/>
              <a:t>ada</a:t>
            </a:r>
            <a:r>
              <a:rPr lang="en-ID" sz="1300" dirty="0"/>
              <a:t> di </a:t>
            </a:r>
            <a:r>
              <a:rPr lang="en-ID" sz="1300" dirty="0" err="1"/>
              <a:t>dalam</a:t>
            </a:r>
            <a:r>
              <a:rPr lang="en-ID" sz="1300" dirty="0"/>
              <a:t>   database </a:t>
            </a:r>
            <a:r>
              <a:rPr lang="en-ID" sz="1300" dirty="0" err="1"/>
              <a:t>ke</a:t>
            </a:r>
            <a:r>
              <a:rPr lang="en-ID" sz="1300" dirty="0"/>
              <a:t> website RPMS.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300"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SOLUSI</a:t>
            </a:r>
          </a:p>
        </p:txBody>
      </p:sp>
    </p:spTree>
    <p:extLst>
      <p:ext uri="{BB962C8B-B14F-4D97-AF65-F5344CB8AC3E}">
        <p14:creationId xmlns:p14="http://schemas.microsoft.com/office/powerpoint/2010/main" val="5965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257203" y="2558966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>
                <a:solidFill>
                  <a:schemeClr val="accent2"/>
                </a:solidFill>
              </a:rPr>
              <a:t>kelebihan</a:t>
            </a:r>
            <a:r>
              <a:rPr lang="en-ID" dirty="0">
                <a:solidFill>
                  <a:schemeClr val="accent2"/>
                </a:solidFill>
              </a:rPr>
              <a:t> : Bisa </a:t>
            </a:r>
            <a:r>
              <a:rPr lang="en-ID" dirty="0" err="1">
                <a:solidFill>
                  <a:schemeClr val="accent2"/>
                </a:solidFill>
              </a:rPr>
              <a:t>menghemat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biaya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karena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tidak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membeli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alat-alat</a:t>
            </a:r>
            <a:r>
              <a:rPr lang="en-ID" dirty="0">
                <a:solidFill>
                  <a:schemeClr val="accent2"/>
                </a:solidFill>
              </a:rPr>
              <a:t> RPMS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>
                <a:solidFill>
                  <a:schemeClr val="accent2"/>
                </a:solidFill>
              </a:rPr>
              <a:t>kekurangan</a:t>
            </a:r>
            <a:r>
              <a:rPr lang="en-ID" dirty="0">
                <a:solidFill>
                  <a:schemeClr val="accent2"/>
                </a:solidFill>
              </a:rPr>
              <a:t>: </a:t>
            </a:r>
            <a:r>
              <a:rPr lang="en-ID" dirty="0" err="1">
                <a:solidFill>
                  <a:schemeClr val="accent2"/>
                </a:solidFill>
              </a:rPr>
              <a:t>Tidak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maksimal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karena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tidak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menggunakan</a:t>
            </a:r>
            <a:r>
              <a:rPr lang="en-ID" dirty="0">
                <a:solidFill>
                  <a:schemeClr val="accent2"/>
                </a:solidFill>
              </a:rPr>
              <a:t> RPMS</a:t>
            </a: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240786" y="2093288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SOLUSI 1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4842519" y="2093526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SOLUSI 2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4876751" y="25717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kelebihan</a:t>
            </a:r>
            <a:r>
              <a:rPr lang="en-ID" dirty="0"/>
              <a:t> : </a:t>
            </a:r>
            <a:r>
              <a:rPr lang="en-ID" dirty="0" err="1"/>
              <a:t>Rangkaiannya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dan optimal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kekurangan</a:t>
            </a:r>
            <a:r>
              <a:rPr lang="en-ID" dirty="0"/>
              <a:t> :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alat-alat</a:t>
            </a:r>
            <a:r>
              <a:rPr lang="en-ID" dirty="0"/>
              <a:t> RPMS</a:t>
            </a:r>
          </a:p>
        </p:txBody>
      </p:sp>
      <p:sp>
        <p:nvSpPr>
          <p:cNvPr id="4133" name="Google Shape;4133;p30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</a:t>
            </a:r>
            <a:endParaRPr dirty="0"/>
          </a:p>
        </p:txBody>
      </p:sp>
      <p:grpSp>
        <p:nvGrpSpPr>
          <p:cNvPr id="4134" name="Google Shape;4134;p30"/>
          <p:cNvGrpSpPr/>
          <p:nvPr/>
        </p:nvGrpSpPr>
        <p:grpSpPr>
          <a:xfrm>
            <a:off x="6087362" y="1402198"/>
            <a:ext cx="609838" cy="591450"/>
            <a:chOff x="5524650" y="3232150"/>
            <a:chExt cx="359850" cy="349000"/>
          </a:xfrm>
        </p:grpSpPr>
        <p:sp>
          <p:nvSpPr>
            <p:cNvPr id="4135" name="Google Shape;4135;p30"/>
            <p:cNvSpPr/>
            <p:nvPr/>
          </p:nvSpPr>
          <p:spPr>
            <a:xfrm>
              <a:off x="5832525" y="3319600"/>
              <a:ext cx="21725" cy="76225"/>
            </a:xfrm>
            <a:custGeom>
              <a:avLst/>
              <a:gdLst/>
              <a:ahLst/>
              <a:cxnLst/>
              <a:rect l="l" t="t" r="r" b="b"/>
              <a:pathLst>
                <a:path w="869" h="3049" extrusionOk="0">
                  <a:moveTo>
                    <a:pt x="435" y="1"/>
                  </a:moveTo>
                  <a:cubicBezTo>
                    <a:pt x="218" y="1"/>
                    <a:pt x="0" y="148"/>
                    <a:pt x="31" y="443"/>
                  </a:cubicBezTo>
                  <a:lnTo>
                    <a:pt x="31" y="2614"/>
                  </a:lnTo>
                  <a:cubicBezTo>
                    <a:pt x="31" y="2862"/>
                    <a:pt x="218" y="3048"/>
                    <a:pt x="435" y="3048"/>
                  </a:cubicBezTo>
                  <a:lnTo>
                    <a:pt x="435" y="3017"/>
                  </a:lnTo>
                  <a:cubicBezTo>
                    <a:pt x="652" y="3017"/>
                    <a:pt x="838" y="2831"/>
                    <a:pt x="838" y="2614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5802275" y="3279000"/>
              <a:ext cx="71375" cy="61750"/>
            </a:xfrm>
            <a:custGeom>
              <a:avLst/>
              <a:gdLst/>
              <a:ahLst/>
              <a:cxnLst/>
              <a:rect l="l" t="t" r="r" b="b"/>
              <a:pathLst>
                <a:path w="2855" h="2470" extrusionOk="0">
                  <a:moveTo>
                    <a:pt x="1624" y="0"/>
                  </a:moveTo>
                  <a:cubicBezTo>
                    <a:pt x="1328" y="0"/>
                    <a:pt x="1025" y="112"/>
                    <a:pt x="776" y="360"/>
                  </a:cubicBezTo>
                  <a:cubicBezTo>
                    <a:pt x="1" y="1136"/>
                    <a:pt x="559" y="2470"/>
                    <a:pt x="1645" y="2470"/>
                  </a:cubicBezTo>
                  <a:cubicBezTo>
                    <a:pt x="2327" y="2470"/>
                    <a:pt x="2854" y="1911"/>
                    <a:pt x="2854" y="1260"/>
                  </a:cubicBezTo>
                  <a:cubicBezTo>
                    <a:pt x="2854" y="501"/>
                    <a:pt x="2253" y="0"/>
                    <a:pt x="1624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5770475" y="3374850"/>
              <a:ext cx="114025" cy="61300"/>
            </a:xfrm>
            <a:custGeom>
              <a:avLst/>
              <a:gdLst/>
              <a:ahLst/>
              <a:cxnLst/>
              <a:rect l="l" t="t" r="r" b="b"/>
              <a:pathLst>
                <a:path w="4561" h="2452" extrusionOk="0">
                  <a:moveTo>
                    <a:pt x="2917" y="1"/>
                  </a:moveTo>
                  <a:lnTo>
                    <a:pt x="404" y="32"/>
                  </a:lnTo>
                  <a:cubicBezTo>
                    <a:pt x="388" y="29"/>
                    <a:pt x="372" y="28"/>
                    <a:pt x="357" y="28"/>
                  </a:cubicBezTo>
                  <a:cubicBezTo>
                    <a:pt x="161" y="28"/>
                    <a:pt x="1" y="205"/>
                    <a:pt x="1" y="435"/>
                  </a:cubicBezTo>
                  <a:lnTo>
                    <a:pt x="1" y="2048"/>
                  </a:lnTo>
                  <a:cubicBezTo>
                    <a:pt x="1" y="2265"/>
                    <a:pt x="187" y="2451"/>
                    <a:pt x="404" y="2451"/>
                  </a:cubicBezTo>
                  <a:lnTo>
                    <a:pt x="2917" y="2451"/>
                  </a:lnTo>
                  <a:cubicBezTo>
                    <a:pt x="4561" y="2451"/>
                    <a:pt x="4561" y="1"/>
                    <a:pt x="2917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5524650" y="3232150"/>
              <a:ext cx="266750" cy="118775"/>
            </a:xfrm>
            <a:custGeom>
              <a:avLst/>
              <a:gdLst/>
              <a:ahLst/>
              <a:cxnLst/>
              <a:rect l="l" t="t" r="r" b="b"/>
              <a:pathLst>
                <a:path w="10670" h="4751" extrusionOk="0">
                  <a:moveTo>
                    <a:pt x="3109" y="1"/>
                  </a:moveTo>
                  <a:cubicBezTo>
                    <a:pt x="1397" y="1"/>
                    <a:pt x="1" y="1416"/>
                    <a:pt x="1" y="3134"/>
                  </a:cubicBezTo>
                  <a:lnTo>
                    <a:pt x="1" y="4344"/>
                  </a:lnTo>
                  <a:cubicBezTo>
                    <a:pt x="1" y="4574"/>
                    <a:pt x="161" y="4750"/>
                    <a:pt x="381" y="4750"/>
                  </a:cubicBezTo>
                  <a:cubicBezTo>
                    <a:pt x="399" y="4750"/>
                    <a:pt x="417" y="4749"/>
                    <a:pt x="435" y="4747"/>
                  </a:cubicBezTo>
                  <a:lnTo>
                    <a:pt x="10237" y="4747"/>
                  </a:lnTo>
                  <a:cubicBezTo>
                    <a:pt x="10253" y="4749"/>
                    <a:pt x="10269" y="4750"/>
                    <a:pt x="10285" y="4750"/>
                  </a:cubicBezTo>
                  <a:cubicBezTo>
                    <a:pt x="10485" y="4750"/>
                    <a:pt x="10669" y="4574"/>
                    <a:pt x="10640" y="4344"/>
                  </a:cubicBezTo>
                  <a:lnTo>
                    <a:pt x="10640" y="3134"/>
                  </a:lnTo>
                  <a:cubicBezTo>
                    <a:pt x="10640" y="1397"/>
                    <a:pt x="9245" y="1"/>
                    <a:pt x="7507" y="1"/>
                  </a:cubicBezTo>
                  <a:lnTo>
                    <a:pt x="3165" y="1"/>
                  </a:lnTo>
                  <a:cubicBezTo>
                    <a:pt x="3146" y="1"/>
                    <a:pt x="3128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5658050" y="3232175"/>
              <a:ext cx="133350" cy="118750"/>
            </a:xfrm>
            <a:custGeom>
              <a:avLst/>
              <a:gdLst/>
              <a:ahLst/>
              <a:cxnLst/>
              <a:rect l="l" t="t" r="r" b="b"/>
              <a:pathLst>
                <a:path w="5334" h="4750" extrusionOk="0">
                  <a:moveTo>
                    <a:pt x="0" y="0"/>
                  </a:moveTo>
                  <a:lnTo>
                    <a:pt x="0" y="4746"/>
                  </a:lnTo>
                  <a:lnTo>
                    <a:pt x="4901" y="4746"/>
                  </a:lnTo>
                  <a:cubicBezTo>
                    <a:pt x="4917" y="4748"/>
                    <a:pt x="4933" y="4749"/>
                    <a:pt x="4949" y="4749"/>
                  </a:cubicBezTo>
                  <a:cubicBezTo>
                    <a:pt x="5149" y="4749"/>
                    <a:pt x="5333" y="4573"/>
                    <a:pt x="5304" y="4343"/>
                  </a:cubicBezTo>
                  <a:lnTo>
                    <a:pt x="5304" y="3133"/>
                  </a:lnTo>
                  <a:cubicBezTo>
                    <a:pt x="5304" y="1396"/>
                    <a:pt x="3909" y="0"/>
                    <a:pt x="217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5565750" y="3272500"/>
              <a:ext cx="184600" cy="78350"/>
            </a:xfrm>
            <a:custGeom>
              <a:avLst/>
              <a:gdLst/>
              <a:ahLst/>
              <a:cxnLst/>
              <a:rect l="l" t="t" r="r" b="b"/>
              <a:pathLst>
                <a:path w="7384" h="3134" extrusionOk="0">
                  <a:moveTo>
                    <a:pt x="1521" y="0"/>
                  </a:moveTo>
                  <a:cubicBezTo>
                    <a:pt x="683" y="0"/>
                    <a:pt x="1" y="683"/>
                    <a:pt x="1" y="1520"/>
                  </a:cubicBezTo>
                  <a:lnTo>
                    <a:pt x="1" y="3133"/>
                  </a:lnTo>
                  <a:lnTo>
                    <a:pt x="7383" y="3133"/>
                  </a:lnTo>
                  <a:lnTo>
                    <a:pt x="7383" y="1520"/>
                  </a:lnTo>
                  <a:cubicBezTo>
                    <a:pt x="7383" y="683"/>
                    <a:pt x="6701" y="0"/>
                    <a:pt x="586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5657275" y="3272500"/>
              <a:ext cx="92300" cy="78350"/>
            </a:xfrm>
            <a:custGeom>
              <a:avLst/>
              <a:gdLst/>
              <a:ahLst/>
              <a:cxnLst/>
              <a:rect l="l" t="t" r="r" b="b"/>
              <a:pathLst>
                <a:path w="3692" h="3134" extrusionOk="0">
                  <a:moveTo>
                    <a:pt x="0" y="0"/>
                  </a:moveTo>
                  <a:lnTo>
                    <a:pt x="0" y="3133"/>
                  </a:lnTo>
                  <a:lnTo>
                    <a:pt x="3691" y="3133"/>
                  </a:lnTo>
                  <a:lnTo>
                    <a:pt x="3691" y="1520"/>
                  </a:lnTo>
                  <a:cubicBezTo>
                    <a:pt x="3691" y="683"/>
                    <a:pt x="3009" y="0"/>
                    <a:pt x="2202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5524650" y="3460150"/>
              <a:ext cx="266025" cy="120225"/>
            </a:xfrm>
            <a:custGeom>
              <a:avLst/>
              <a:gdLst/>
              <a:ahLst/>
              <a:cxnLst/>
              <a:rect l="l" t="t" r="r" b="b"/>
              <a:pathLst>
                <a:path w="10641" h="4809" extrusionOk="0">
                  <a:moveTo>
                    <a:pt x="435" y="1"/>
                  </a:moveTo>
                  <a:cubicBezTo>
                    <a:pt x="187" y="1"/>
                    <a:pt x="1" y="187"/>
                    <a:pt x="1" y="404"/>
                  </a:cubicBezTo>
                  <a:lnTo>
                    <a:pt x="1" y="4405"/>
                  </a:lnTo>
                  <a:cubicBezTo>
                    <a:pt x="1" y="4654"/>
                    <a:pt x="187" y="4809"/>
                    <a:pt x="435" y="4809"/>
                  </a:cubicBezTo>
                  <a:lnTo>
                    <a:pt x="10237" y="4809"/>
                  </a:lnTo>
                  <a:cubicBezTo>
                    <a:pt x="10454" y="4809"/>
                    <a:pt x="10640" y="4654"/>
                    <a:pt x="10640" y="4405"/>
                  </a:cubicBezTo>
                  <a:lnTo>
                    <a:pt x="10640" y="404"/>
                  </a:lnTo>
                  <a:cubicBezTo>
                    <a:pt x="10640" y="187"/>
                    <a:pt x="10454" y="1"/>
                    <a:pt x="10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5658050" y="3460150"/>
              <a:ext cx="132625" cy="121000"/>
            </a:xfrm>
            <a:custGeom>
              <a:avLst/>
              <a:gdLst/>
              <a:ahLst/>
              <a:cxnLst/>
              <a:rect l="l" t="t" r="r" b="b"/>
              <a:pathLst>
                <a:path w="5305" h="4840" extrusionOk="0">
                  <a:moveTo>
                    <a:pt x="0" y="1"/>
                  </a:moveTo>
                  <a:lnTo>
                    <a:pt x="0" y="4840"/>
                  </a:lnTo>
                  <a:lnTo>
                    <a:pt x="4901" y="4840"/>
                  </a:lnTo>
                  <a:cubicBezTo>
                    <a:pt x="5118" y="4840"/>
                    <a:pt x="5304" y="4654"/>
                    <a:pt x="5304" y="4436"/>
                  </a:cubicBezTo>
                  <a:lnTo>
                    <a:pt x="5304" y="404"/>
                  </a:lnTo>
                  <a:cubicBezTo>
                    <a:pt x="5304" y="187"/>
                    <a:pt x="5118" y="1"/>
                    <a:pt x="490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5592900" y="3494275"/>
              <a:ext cx="129525" cy="61300"/>
            </a:xfrm>
            <a:custGeom>
              <a:avLst/>
              <a:gdLst/>
              <a:ahLst/>
              <a:cxnLst/>
              <a:rect l="l" t="t" r="r" b="b"/>
              <a:pathLst>
                <a:path w="5181" h="2452" extrusionOk="0">
                  <a:moveTo>
                    <a:pt x="435" y="1"/>
                  </a:moveTo>
                  <a:cubicBezTo>
                    <a:pt x="187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87" y="2451"/>
                    <a:pt x="435" y="2451"/>
                  </a:cubicBezTo>
                  <a:lnTo>
                    <a:pt x="4777" y="2451"/>
                  </a:lnTo>
                  <a:cubicBezTo>
                    <a:pt x="4995" y="2451"/>
                    <a:pt x="5181" y="2265"/>
                    <a:pt x="5181" y="2048"/>
                  </a:cubicBezTo>
                  <a:lnTo>
                    <a:pt x="5181" y="404"/>
                  </a:lnTo>
                  <a:cubicBezTo>
                    <a:pt x="5181" y="187"/>
                    <a:pt x="4995" y="1"/>
                    <a:pt x="4777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658050" y="3494275"/>
              <a:ext cx="64375" cy="61300"/>
            </a:xfrm>
            <a:custGeom>
              <a:avLst/>
              <a:gdLst/>
              <a:ahLst/>
              <a:cxnLst/>
              <a:rect l="l" t="t" r="r" b="b"/>
              <a:pathLst>
                <a:path w="2575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2171" y="2451"/>
                  </a:lnTo>
                  <a:cubicBezTo>
                    <a:pt x="2389" y="2451"/>
                    <a:pt x="2575" y="2265"/>
                    <a:pt x="2575" y="2048"/>
                  </a:cubicBezTo>
                  <a:lnTo>
                    <a:pt x="2575" y="404"/>
                  </a:lnTo>
                  <a:cubicBezTo>
                    <a:pt x="2575" y="187"/>
                    <a:pt x="2389" y="1"/>
                    <a:pt x="217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5613825" y="3514450"/>
              <a:ext cx="88450" cy="20950"/>
            </a:xfrm>
            <a:custGeom>
              <a:avLst/>
              <a:gdLst/>
              <a:ahLst/>
              <a:cxnLst/>
              <a:rect l="l" t="t" r="r" b="b"/>
              <a:pathLst>
                <a:path w="3538" h="838" extrusionOk="0">
                  <a:moveTo>
                    <a:pt x="1" y="0"/>
                  </a:moveTo>
                  <a:lnTo>
                    <a:pt x="1" y="838"/>
                  </a:lnTo>
                  <a:lnTo>
                    <a:pt x="3537" y="83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5535525" y="3350825"/>
              <a:ext cx="245075" cy="109350"/>
            </a:xfrm>
            <a:custGeom>
              <a:avLst/>
              <a:gdLst/>
              <a:ahLst/>
              <a:cxnLst/>
              <a:rect l="l" t="t" r="r" b="b"/>
              <a:pathLst>
                <a:path w="9803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9802" y="4374"/>
                  </a:lnTo>
                  <a:lnTo>
                    <a:pt x="9802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5658050" y="3350825"/>
              <a:ext cx="122550" cy="109350"/>
            </a:xfrm>
            <a:custGeom>
              <a:avLst/>
              <a:gdLst/>
              <a:ahLst/>
              <a:cxnLst/>
              <a:rect l="l" t="t" r="r" b="b"/>
              <a:pathLst>
                <a:path w="4902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901" y="4374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5524650" y="3340725"/>
              <a:ext cx="266025" cy="129525"/>
            </a:xfrm>
            <a:custGeom>
              <a:avLst/>
              <a:gdLst/>
              <a:ahLst/>
              <a:cxnLst/>
              <a:rect l="l" t="t" r="r" b="b"/>
              <a:pathLst>
                <a:path w="10641" h="5181" extrusionOk="0">
                  <a:moveTo>
                    <a:pt x="3289" y="838"/>
                  </a:moveTo>
                  <a:lnTo>
                    <a:pt x="3289" y="4374"/>
                  </a:lnTo>
                  <a:lnTo>
                    <a:pt x="838" y="4374"/>
                  </a:lnTo>
                  <a:lnTo>
                    <a:pt x="838" y="838"/>
                  </a:lnTo>
                  <a:close/>
                  <a:moveTo>
                    <a:pt x="6546" y="838"/>
                  </a:moveTo>
                  <a:lnTo>
                    <a:pt x="6546" y="4374"/>
                  </a:lnTo>
                  <a:lnTo>
                    <a:pt x="4095" y="4374"/>
                  </a:lnTo>
                  <a:lnTo>
                    <a:pt x="4095" y="838"/>
                  </a:lnTo>
                  <a:close/>
                  <a:moveTo>
                    <a:pt x="9834" y="838"/>
                  </a:moveTo>
                  <a:lnTo>
                    <a:pt x="9834" y="4374"/>
                  </a:lnTo>
                  <a:lnTo>
                    <a:pt x="7383" y="4374"/>
                  </a:lnTo>
                  <a:lnTo>
                    <a:pt x="7383" y="838"/>
                  </a:lnTo>
                  <a:close/>
                  <a:moveTo>
                    <a:pt x="1" y="1"/>
                  </a:moveTo>
                  <a:lnTo>
                    <a:pt x="1" y="5181"/>
                  </a:lnTo>
                  <a:lnTo>
                    <a:pt x="10640" y="5181"/>
                  </a:lnTo>
                  <a:lnTo>
                    <a:pt x="10640" y="1"/>
                  </a:ln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5658050" y="3340725"/>
              <a:ext cx="132625" cy="129525"/>
            </a:xfrm>
            <a:custGeom>
              <a:avLst/>
              <a:gdLst/>
              <a:ahLst/>
              <a:cxnLst/>
              <a:rect l="l" t="t" r="r" b="b"/>
              <a:pathLst>
                <a:path w="5305" h="5181" extrusionOk="0">
                  <a:moveTo>
                    <a:pt x="4498" y="838"/>
                  </a:moveTo>
                  <a:lnTo>
                    <a:pt x="4498" y="4374"/>
                  </a:lnTo>
                  <a:lnTo>
                    <a:pt x="2047" y="4374"/>
                  </a:lnTo>
                  <a:lnTo>
                    <a:pt x="2047" y="838"/>
                  </a:lnTo>
                  <a:close/>
                  <a:moveTo>
                    <a:pt x="0" y="1"/>
                  </a:moveTo>
                  <a:lnTo>
                    <a:pt x="0" y="838"/>
                  </a:lnTo>
                  <a:lnTo>
                    <a:pt x="1210" y="838"/>
                  </a:lnTo>
                  <a:lnTo>
                    <a:pt x="1210" y="4374"/>
                  </a:lnTo>
                  <a:lnTo>
                    <a:pt x="0" y="4374"/>
                  </a:lnTo>
                  <a:lnTo>
                    <a:pt x="0" y="5181"/>
                  </a:lnTo>
                  <a:lnTo>
                    <a:pt x="5304" y="5181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5647950" y="3375050"/>
              <a:ext cx="20200" cy="61100"/>
            </a:xfrm>
            <a:custGeom>
              <a:avLst/>
              <a:gdLst/>
              <a:ahLst/>
              <a:cxnLst/>
              <a:rect l="l" t="t" r="r" b="b"/>
              <a:pathLst>
                <a:path w="808" h="2444" extrusionOk="0">
                  <a:moveTo>
                    <a:pt x="404" y="0"/>
                  </a:moveTo>
                  <a:cubicBezTo>
                    <a:pt x="202" y="0"/>
                    <a:pt x="1" y="132"/>
                    <a:pt x="1" y="396"/>
                  </a:cubicBezTo>
                  <a:lnTo>
                    <a:pt x="1" y="2071"/>
                  </a:lnTo>
                  <a:cubicBezTo>
                    <a:pt x="1" y="2288"/>
                    <a:pt x="187" y="2443"/>
                    <a:pt x="404" y="2443"/>
                  </a:cubicBezTo>
                  <a:lnTo>
                    <a:pt x="404" y="2412"/>
                  </a:lnTo>
                  <a:cubicBezTo>
                    <a:pt x="621" y="2412"/>
                    <a:pt x="807" y="2257"/>
                    <a:pt x="807" y="2040"/>
                  </a:cubicBezTo>
                  <a:lnTo>
                    <a:pt x="807" y="396"/>
                  </a:lnTo>
                  <a:cubicBezTo>
                    <a:pt x="807" y="132"/>
                    <a:pt x="606" y="0"/>
                    <a:pt x="404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5729375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32" y="2265"/>
                    <a:pt x="187" y="2420"/>
                    <a:pt x="435" y="2420"/>
                  </a:cubicBezTo>
                  <a:lnTo>
                    <a:pt x="435" y="2389"/>
                  </a:lnTo>
                  <a:cubicBezTo>
                    <a:pt x="652" y="2389"/>
                    <a:pt x="838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5565750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1" y="2265"/>
                    <a:pt x="187" y="2420"/>
                    <a:pt x="404" y="2420"/>
                  </a:cubicBezTo>
                  <a:lnTo>
                    <a:pt x="404" y="2389"/>
                  </a:lnTo>
                  <a:cubicBezTo>
                    <a:pt x="621" y="2389"/>
                    <a:pt x="807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5615875" y="3301875"/>
              <a:ext cx="83600" cy="20350"/>
            </a:xfrm>
            <a:custGeom>
              <a:avLst/>
              <a:gdLst/>
              <a:ahLst/>
              <a:cxnLst/>
              <a:rect l="l" t="t" r="r" b="b"/>
              <a:pathLst>
                <a:path w="3344" h="814" extrusionOk="0">
                  <a:moveTo>
                    <a:pt x="543" y="1"/>
                  </a:moveTo>
                  <a:cubicBezTo>
                    <a:pt x="0" y="1"/>
                    <a:pt x="0" y="813"/>
                    <a:pt x="543" y="813"/>
                  </a:cubicBezTo>
                  <a:cubicBezTo>
                    <a:pt x="562" y="813"/>
                    <a:pt x="581" y="812"/>
                    <a:pt x="601" y="810"/>
                  </a:cubicBezTo>
                  <a:lnTo>
                    <a:pt x="2773" y="810"/>
                  </a:lnTo>
                  <a:cubicBezTo>
                    <a:pt x="2792" y="812"/>
                    <a:pt x="2810" y="813"/>
                    <a:pt x="2828" y="813"/>
                  </a:cubicBezTo>
                  <a:cubicBezTo>
                    <a:pt x="3344" y="813"/>
                    <a:pt x="3344" y="1"/>
                    <a:pt x="2828" y="1"/>
                  </a:cubicBezTo>
                  <a:cubicBezTo>
                    <a:pt x="2810" y="1"/>
                    <a:pt x="2792" y="2"/>
                    <a:pt x="2773" y="4"/>
                  </a:cubicBezTo>
                  <a:lnTo>
                    <a:pt x="601" y="4"/>
                  </a:lnTo>
                  <a:cubicBezTo>
                    <a:pt x="581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5658050" y="3374850"/>
              <a:ext cx="10100" cy="61300"/>
            </a:xfrm>
            <a:custGeom>
              <a:avLst/>
              <a:gdLst/>
              <a:ahLst/>
              <a:cxnLst/>
              <a:rect l="l" t="t" r="r" b="b"/>
              <a:pathLst>
                <a:path w="404" h="2452" extrusionOk="0">
                  <a:moveTo>
                    <a:pt x="0" y="1"/>
                  </a:moveTo>
                  <a:lnTo>
                    <a:pt x="0" y="2451"/>
                  </a:lnTo>
                  <a:cubicBezTo>
                    <a:pt x="217" y="2451"/>
                    <a:pt x="403" y="2265"/>
                    <a:pt x="403" y="2048"/>
                  </a:cubicBezTo>
                  <a:lnTo>
                    <a:pt x="403" y="404"/>
                  </a:lnTo>
                  <a:cubicBezTo>
                    <a:pt x="403" y="187"/>
                    <a:pt x="248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5658050" y="3301875"/>
              <a:ext cx="41425" cy="20350"/>
            </a:xfrm>
            <a:custGeom>
              <a:avLst/>
              <a:gdLst/>
              <a:ahLst/>
              <a:cxnLst/>
              <a:rect l="l" t="t" r="r" b="b"/>
              <a:pathLst>
                <a:path w="1657" h="814" extrusionOk="0">
                  <a:moveTo>
                    <a:pt x="1141" y="1"/>
                  </a:moveTo>
                  <a:cubicBezTo>
                    <a:pt x="1123" y="1"/>
                    <a:pt x="1105" y="2"/>
                    <a:pt x="1086" y="4"/>
                  </a:cubicBezTo>
                  <a:lnTo>
                    <a:pt x="0" y="4"/>
                  </a:lnTo>
                  <a:lnTo>
                    <a:pt x="0" y="810"/>
                  </a:lnTo>
                  <a:lnTo>
                    <a:pt x="1086" y="810"/>
                  </a:lnTo>
                  <a:cubicBezTo>
                    <a:pt x="1105" y="812"/>
                    <a:pt x="1123" y="813"/>
                    <a:pt x="1141" y="813"/>
                  </a:cubicBezTo>
                  <a:cubicBezTo>
                    <a:pt x="1657" y="813"/>
                    <a:pt x="1657" y="1"/>
                    <a:pt x="11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5658050" y="3514450"/>
              <a:ext cx="44225" cy="20950"/>
            </a:xfrm>
            <a:custGeom>
              <a:avLst/>
              <a:gdLst/>
              <a:ahLst/>
              <a:cxnLst/>
              <a:rect l="l" t="t" r="r" b="b"/>
              <a:pathLst>
                <a:path w="1769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768" y="8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30"/>
          <p:cNvGrpSpPr/>
          <p:nvPr/>
        </p:nvGrpSpPr>
        <p:grpSpPr>
          <a:xfrm>
            <a:off x="2461946" y="1383852"/>
            <a:ext cx="499428" cy="591450"/>
            <a:chOff x="4798025" y="3232150"/>
            <a:chExt cx="294700" cy="349000"/>
          </a:xfrm>
        </p:grpSpPr>
        <p:sp>
          <p:nvSpPr>
            <p:cNvPr id="4159" name="Google Shape;4159;p30"/>
            <p:cNvSpPr/>
            <p:nvPr/>
          </p:nvSpPr>
          <p:spPr>
            <a:xfrm>
              <a:off x="4798025" y="3288000"/>
              <a:ext cx="294700" cy="170625"/>
            </a:xfrm>
            <a:custGeom>
              <a:avLst/>
              <a:gdLst/>
              <a:ahLst/>
              <a:cxnLst/>
              <a:rect l="l" t="t" r="r" b="b"/>
              <a:pathLst>
                <a:path w="11788" h="6825" extrusionOk="0">
                  <a:moveTo>
                    <a:pt x="466" y="0"/>
                  </a:moveTo>
                  <a:cubicBezTo>
                    <a:pt x="342" y="0"/>
                    <a:pt x="218" y="31"/>
                    <a:pt x="125" y="94"/>
                  </a:cubicBezTo>
                  <a:cubicBezTo>
                    <a:pt x="63" y="187"/>
                    <a:pt x="1" y="311"/>
                    <a:pt x="32" y="435"/>
                  </a:cubicBezTo>
                  <a:lnTo>
                    <a:pt x="590" y="6421"/>
                  </a:lnTo>
                  <a:cubicBezTo>
                    <a:pt x="561" y="6623"/>
                    <a:pt x="719" y="6797"/>
                    <a:pt x="939" y="6797"/>
                  </a:cubicBezTo>
                  <a:cubicBezTo>
                    <a:pt x="957" y="6797"/>
                    <a:pt x="975" y="6796"/>
                    <a:pt x="993" y="6794"/>
                  </a:cubicBezTo>
                  <a:lnTo>
                    <a:pt x="10795" y="6794"/>
                  </a:lnTo>
                  <a:lnTo>
                    <a:pt x="10795" y="6825"/>
                  </a:lnTo>
                  <a:cubicBezTo>
                    <a:pt x="11044" y="6825"/>
                    <a:pt x="11230" y="6670"/>
                    <a:pt x="11230" y="6452"/>
                  </a:cubicBezTo>
                  <a:lnTo>
                    <a:pt x="11757" y="435"/>
                  </a:lnTo>
                  <a:cubicBezTo>
                    <a:pt x="11788" y="342"/>
                    <a:pt x="11726" y="218"/>
                    <a:pt x="11664" y="125"/>
                  </a:cubicBezTo>
                  <a:cubicBezTo>
                    <a:pt x="11571" y="63"/>
                    <a:pt x="11478" y="0"/>
                    <a:pt x="11354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4945375" y="3288000"/>
              <a:ext cx="146575" cy="169950"/>
            </a:xfrm>
            <a:custGeom>
              <a:avLst/>
              <a:gdLst/>
              <a:ahLst/>
              <a:cxnLst/>
              <a:rect l="l" t="t" r="r" b="b"/>
              <a:pathLst>
                <a:path w="5863" h="6798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4917" y="6796"/>
                    <a:pt x="4933" y="6797"/>
                    <a:pt x="4949" y="6797"/>
                  </a:cubicBezTo>
                  <a:cubicBezTo>
                    <a:pt x="5145" y="6797"/>
                    <a:pt x="5305" y="6623"/>
                    <a:pt x="5305" y="6421"/>
                  </a:cubicBezTo>
                  <a:lnTo>
                    <a:pt x="5863" y="435"/>
                  </a:lnTo>
                  <a:cubicBezTo>
                    <a:pt x="5863" y="311"/>
                    <a:pt x="5832" y="187"/>
                    <a:pt x="5739" y="94"/>
                  </a:cubicBezTo>
                  <a:lnTo>
                    <a:pt x="5739" y="125"/>
                  </a:lnTo>
                  <a:cubicBezTo>
                    <a:pt x="5677" y="31"/>
                    <a:pt x="5553" y="0"/>
                    <a:pt x="546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4811975" y="3288000"/>
              <a:ext cx="266025" cy="169850"/>
            </a:xfrm>
            <a:custGeom>
              <a:avLst/>
              <a:gdLst/>
              <a:ahLst/>
              <a:cxnLst/>
              <a:rect l="l" t="t" r="r" b="b"/>
              <a:pathLst>
                <a:path w="10641" h="6794" extrusionOk="0">
                  <a:moveTo>
                    <a:pt x="1490" y="0"/>
                  </a:moveTo>
                  <a:cubicBezTo>
                    <a:pt x="1304" y="0"/>
                    <a:pt x="1149" y="125"/>
                    <a:pt x="1118" y="311"/>
                  </a:cubicBezTo>
                  <a:lnTo>
                    <a:pt x="32" y="6328"/>
                  </a:lnTo>
                  <a:cubicBezTo>
                    <a:pt x="1" y="6452"/>
                    <a:pt x="32" y="6577"/>
                    <a:pt x="125" y="6670"/>
                  </a:cubicBezTo>
                  <a:cubicBezTo>
                    <a:pt x="187" y="6732"/>
                    <a:pt x="311" y="6794"/>
                    <a:pt x="435" y="6794"/>
                  </a:cubicBezTo>
                  <a:lnTo>
                    <a:pt x="10237" y="6794"/>
                  </a:lnTo>
                  <a:cubicBezTo>
                    <a:pt x="10455" y="6794"/>
                    <a:pt x="10641" y="6577"/>
                    <a:pt x="10610" y="6328"/>
                  </a:cubicBezTo>
                  <a:lnTo>
                    <a:pt x="9524" y="311"/>
                  </a:lnTo>
                  <a:cubicBezTo>
                    <a:pt x="9493" y="125"/>
                    <a:pt x="9338" y="0"/>
                    <a:pt x="9121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4945375" y="3288000"/>
              <a:ext cx="133400" cy="169850"/>
            </a:xfrm>
            <a:custGeom>
              <a:avLst/>
              <a:gdLst/>
              <a:ahLst/>
              <a:cxnLst/>
              <a:rect l="l" t="t" r="r" b="b"/>
              <a:pathLst>
                <a:path w="5336" h="6794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5150" y="6794"/>
                    <a:pt x="5336" y="6577"/>
                    <a:pt x="5274" y="6328"/>
                  </a:cubicBezTo>
                  <a:lnTo>
                    <a:pt x="5305" y="6328"/>
                  </a:lnTo>
                  <a:lnTo>
                    <a:pt x="4219" y="311"/>
                  </a:lnTo>
                  <a:cubicBezTo>
                    <a:pt x="4188" y="125"/>
                    <a:pt x="4033" y="0"/>
                    <a:pt x="381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4836800" y="3318250"/>
              <a:ext cx="217175" cy="109350"/>
            </a:xfrm>
            <a:custGeom>
              <a:avLst/>
              <a:gdLst/>
              <a:ahLst/>
              <a:cxnLst/>
              <a:rect l="l" t="t" r="r" b="b"/>
              <a:pathLst>
                <a:path w="8687" h="4374" extrusionOk="0">
                  <a:moveTo>
                    <a:pt x="776" y="0"/>
                  </a:moveTo>
                  <a:lnTo>
                    <a:pt x="1" y="4374"/>
                  </a:lnTo>
                  <a:lnTo>
                    <a:pt x="8686" y="4374"/>
                  </a:lnTo>
                  <a:lnTo>
                    <a:pt x="7880" y="0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4945375" y="3318250"/>
              <a:ext cx="108600" cy="109350"/>
            </a:xfrm>
            <a:custGeom>
              <a:avLst/>
              <a:gdLst/>
              <a:ahLst/>
              <a:cxnLst/>
              <a:rect l="l" t="t" r="r" b="b"/>
              <a:pathLst>
                <a:path w="4344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343" y="43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4798800" y="3232150"/>
              <a:ext cx="293150" cy="65950"/>
            </a:xfrm>
            <a:custGeom>
              <a:avLst/>
              <a:gdLst/>
              <a:ahLst/>
              <a:cxnLst/>
              <a:rect l="l" t="t" r="r" b="b"/>
              <a:pathLst>
                <a:path w="11726" h="2638" extrusionOk="0">
                  <a:moveTo>
                    <a:pt x="1435" y="0"/>
                  </a:moveTo>
                  <a:cubicBezTo>
                    <a:pt x="624" y="0"/>
                    <a:pt x="1" y="671"/>
                    <a:pt x="1" y="1490"/>
                  </a:cubicBezTo>
                  <a:lnTo>
                    <a:pt x="1" y="2638"/>
                  </a:lnTo>
                  <a:lnTo>
                    <a:pt x="11726" y="2638"/>
                  </a:lnTo>
                  <a:lnTo>
                    <a:pt x="11726" y="1490"/>
                  </a:lnTo>
                  <a:cubicBezTo>
                    <a:pt x="11726" y="652"/>
                    <a:pt x="11044" y="1"/>
                    <a:pt x="10206" y="1"/>
                  </a:cubicBezTo>
                  <a:lnTo>
                    <a:pt x="1490" y="1"/>
                  </a:lnTo>
                  <a:cubicBezTo>
                    <a:pt x="1471" y="0"/>
                    <a:pt x="1453" y="0"/>
                    <a:pt x="1435" y="0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4877125" y="3406650"/>
              <a:ext cx="20200" cy="51200"/>
            </a:xfrm>
            <a:custGeom>
              <a:avLst/>
              <a:gdLst/>
              <a:ahLst/>
              <a:cxnLst/>
              <a:rect l="l" t="t" r="r" b="b"/>
              <a:pathLst>
                <a:path w="808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807" y="204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4972500" y="341052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04" y="0"/>
                  </a:moveTo>
                  <a:cubicBezTo>
                    <a:pt x="187" y="0"/>
                    <a:pt x="1" y="187"/>
                    <a:pt x="1" y="404"/>
                  </a:cubicBezTo>
                  <a:lnTo>
                    <a:pt x="1" y="1893"/>
                  </a:lnTo>
                  <a:lnTo>
                    <a:pt x="839" y="1893"/>
                  </a:lnTo>
                  <a:lnTo>
                    <a:pt x="839" y="404"/>
                  </a:lnTo>
                  <a:cubicBezTo>
                    <a:pt x="839" y="187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5013625" y="3410525"/>
              <a:ext cx="20175" cy="47325"/>
            </a:xfrm>
            <a:custGeom>
              <a:avLst/>
              <a:gdLst/>
              <a:ahLst/>
              <a:cxnLst/>
              <a:rect l="l" t="t" r="r" b="b"/>
              <a:pathLst>
                <a:path w="807" h="1893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1893"/>
                  </a:lnTo>
                  <a:lnTo>
                    <a:pt x="807" y="1893"/>
                  </a:lnTo>
                  <a:lnTo>
                    <a:pt x="807" y="404"/>
                  </a:lnTo>
                  <a:cubicBezTo>
                    <a:pt x="807" y="187"/>
                    <a:pt x="620" y="0"/>
                    <a:pt x="403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4811975" y="3448525"/>
              <a:ext cx="266025" cy="131850"/>
            </a:xfrm>
            <a:custGeom>
              <a:avLst/>
              <a:gdLst/>
              <a:ahLst/>
              <a:cxnLst/>
              <a:rect l="l" t="t" r="r" b="b"/>
              <a:pathLst>
                <a:path w="10641" h="5274" extrusionOk="0">
                  <a:moveTo>
                    <a:pt x="1" y="0"/>
                  </a:moveTo>
                  <a:lnTo>
                    <a:pt x="1" y="4870"/>
                  </a:lnTo>
                  <a:cubicBezTo>
                    <a:pt x="32" y="5088"/>
                    <a:pt x="218" y="5274"/>
                    <a:pt x="435" y="5274"/>
                  </a:cubicBezTo>
                  <a:lnTo>
                    <a:pt x="10237" y="5274"/>
                  </a:lnTo>
                  <a:cubicBezTo>
                    <a:pt x="10455" y="5274"/>
                    <a:pt x="10641" y="5088"/>
                    <a:pt x="10641" y="4870"/>
                  </a:cubicBezTo>
                  <a:lnTo>
                    <a:pt x="10641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4945375" y="3448525"/>
              <a:ext cx="132625" cy="132625"/>
            </a:xfrm>
            <a:custGeom>
              <a:avLst/>
              <a:gdLst/>
              <a:ahLst/>
              <a:cxnLst/>
              <a:rect l="l" t="t" r="r" b="b"/>
              <a:pathLst>
                <a:path w="5305" h="5305" extrusionOk="0">
                  <a:moveTo>
                    <a:pt x="0" y="0"/>
                  </a:moveTo>
                  <a:lnTo>
                    <a:pt x="0" y="5305"/>
                  </a:lnTo>
                  <a:lnTo>
                    <a:pt x="4901" y="5305"/>
                  </a:lnTo>
                  <a:cubicBezTo>
                    <a:pt x="5119" y="5305"/>
                    <a:pt x="5305" y="5119"/>
                    <a:pt x="5305" y="4901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4975625" y="3488350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2"/>
                  </a:cubicBezTo>
                  <a:cubicBezTo>
                    <a:pt x="0" y="1137"/>
                    <a:pt x="558" y="2471"/>
                    <a:pt x="1644" y="2471"/>
                  </a:cubicBezTo>
                  <a:cubicBezTo>
                    <a:pt x="2327" y="2440"/>
                    <a:pt x="2885" y="1913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4832925" y="348835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05" y="0"/>
                  </a:moveTo>
                  <a:cubicBezTo>
                    <a:pt x="1302" y="0"/>
                    <a:pt x="995" y="112"/>
                    <a:pt x="745" y="362"/>
                  </a:cubicBezTo>
                  <a:cubicBezTo>
                    <a:pt x="1" y="1137"/>
                    <a:pt x="528" y="2440"/>
                    <a:pt x="1645" y="2471"/>
                  </a:cubicBezTo>
                  <a:cubicBezTo>
                    <a:pt x="2296" y="2471"/>
                    <a:pt x="2854" y="1913"/>
                    <a:pt x="2854" y="1230"/>
                  </a:cubicBezTo>
                  <a:cubicBezTo>
                    <a:pt x="2854" y="494"/>
                    <a:pt x="2241" y="0"/>
                    <a:pt x="160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4935300" y="3489625"/>
              <a:ext cx="20175" cy="60500"/>
            </a:xfrm>
            <a:custGeom>
              <a:avLst/>
              <a:gdLst/>
              <a:ahLst/>
              <a:cxnLst/>
              <a:rect l="l" t="t" r="r" b="b"/>
              <a:pathLst>
                <a:path w="807" h="2420" extrusionOk="0">
                  <a:moveTo>
                    <a:pt x="415" y="0"/>
                  </a:moveTo>
                  <a:cubicBezTo>
                    <a:pt x="225" y="0"/>
                    <a:pt x="31" y="125"/>
                    <a:pt x="0" y="373"/>
                  </a:cubicBezTo>
                  <a:lnTo>
                    <a:pt x="0" y="1986"/>
                  </a:lnTo>
                  <a:cubicBezTo>
                    <a:pt x="0" y="2203"/>
                    <a:pt x="155" y="2389"/>
                    <a:pt x="403" y="2420"/>
                  </a:cubicBezTo>
                  <a:cubicBezTo>
                    <a:pt x="620" y="2420"/>
                    <a:pt x="807" y="2234"/>
                    <a:pt x="807" y="2017"/>
                  </a:cubicBezTo>
                  <a:lnTo>
                    <a:pt x="807" y="373"/>
                  </a:lnTo>
                  <a:cubicBezTo>
                    <a:pt x="791" y="125"/>
                    <a:pt x="605" y="0"/>
                    <a:pt x="41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4853100" y="3365700"/>
              <a:ext cx="59725" cy="51825"/>
            </a:xfrm>
            <a:custGeom>
              <a:avLst/>
              <a:gdLst/>
              <a:ahLst/>
              <a:cxnLst/>
              <a:rect l="l" t="t" r="r" b="b"/>
              <a:pathLst>
                <a:path w="2389" h="2073" extrusionOk="0">
                  <a:moveTo>
                    <a:pt x="1351" y="1"/>
                  </a:moveTo>
                  <a:cubicBezTo>
                    <a:pt x="1102" y="1"/>
                    <a:pt x="851" y="95"/>
                    <a:pt x="651" y="305"/>
                  </a:cubicBezTo>
                  <a:cubicBezTo>
                    <a:pt x="0" y="956"/>
                    <a:pt x="465" y="2073"/>
                    <a:pt x="1365" y="2073"/>
                  </a:cubicBezTo>
                  <a:cubicBezTo>
                    <a:pt x="1923" y="2073"/>
                    <a:pt x="2389" y="1607"/>
                    <a:pt x="2389" y="1049"/>
                  </a:cubicBezTo>
                  <a:cubicBezTo>
                    <a:pt x="2389" y="418"/>
                    <a:pt x="1875" y="1"/>
                    <a:pt x="1351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5002750" y="3509000"/>
              <a:ext cx="24075" cy="20700"/>
            </a:xfrm>
            <a:custGeom>
              <a:avLst/>
              <a:gdLst/>
              <a:ahLst/>
              <a:cxnLst/>
              <a:rect l="l" t="t" r="r" b="b"/>
              <a:pathLst>
                <a:path w="963" h="828" extrusionOk="0">
                  <a:moveTo>
                    <a:pt x="590" y="1"/>
                  </a:moveTo>
                  <a:cubicBezTo>
                    <a:pt x="218" y="1"/>
                    <a:pt x="1" y="435"/>
                    <a:pt x="249" y="714"/>
                  </a:cubicBezTo>
                  <a:cubicBezTo>
                    <a:pt x="337" y="792"/>
                    <a:pt x="439" y="827"/>
                    <a:pt x="539" y="827"/>
                  </a:cubicBezTo>
                  <a:cubicBezTo>
                    <a:pt x="758" y="827"/>
                    <a:pt x="962" y="660"/>
                    <a:pt x="962" y="404"/>
                  </a:cubicBezTo>
                  <a:cubicBezTo>
                    <a:pt x="962" y="187"/>
                    <a:pt x="807" y="32"/>
                    <a:pt x="590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4862400" y="3509775"/>
              <a:ext cx="22500" cy="20975"/>
            </a:xfrm>
            <a:custGeom>
              <a:avLst/>
              <a:gdLst/>
              <a:ahLst/>
              <a:cxnLst/>
              <a:rect l="l" t="t" r="r" b="b"/>
              <a:pathLst>
                <a:path w="900" h="839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83"/>
                    <a:pt x="225" y="838"/>
                    <a:pt x="450" y="838"/>
                  </a:cubicBezTo>
                  <a:cubicBezTo>
                    <a:pt x="675" y="838"/>
                    <a:pt x="900" y="683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4945375" y="3232175"/>
              <a:ext cx="146575" cy="65925"/>
            </a:xfrm>
            <a:custGeom>
              <a:avLst/>
              <a:gdLst/>
              <a:ahLst/>
              <a:cxnLst/>
              <a:rect l="l" t="t" r="r" b="b"/>
              <a:pathLst>
                <a:path w="5863" h="2637" extrusionOk="0">
                  <a:moveTo>
                    <a:pt x="0" y="0"/>
                  </a:moveTo>
                  <a:lnTo>
                    <a:pt x="0" y="2637"/>
                  </a:lnTo>
                  <a:lnTo>
                    <a:pt x="5863" y="2637"/>
                  </a:lnTo>
                  <a:lnTo>
                    <a:pt x="5863" y="1489"/>
                  </a:lnTo>
                  <a:cubicBezTo>
                    <a:pt x="5863" y="651"/>
                    <a:pt x="5181" y="0"/>
                    <a:pt x="4343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4935300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403" y="2451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4945375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7" y="2420"/>
                    <a:pt x="404" y="2265"/>
                    <a:pt x="404" y="2017"/>
                  </a:cubicBezTo>
                  <a:lnTo>
                    <a:pt x="404" y="404"/>
                  </a:lnTo>
                  <a:cubicBezTo>
                    <a:pt x="373" y="156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4130;p30">
            <a:extLst>
              <a:ext uri="{FF2B5EF4-FFF2-40B4-BE49-F238E27FC236}">
                <a16:creationId xmlns:a16="http://schemas.microsoft.com/office/drawing/2014/main" id="{C7FB3471-245A-462E-8A00-E921C725268C}"/>
              </a:ext>
            </a:extLst>
          </p:cNvPr>
          <p:cNvSpPr txBox="1">
            <a:spLocks/>
          </p:cNvSpPr>
          <p:nvPr/>
        </p:nvSpPr>
        <p:spPr>
          <a:xfrm>
            <a:off x="192261" y="4158461"/>
            <a:ext cx="3550818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000" dirty="0"/>
              <a:t>SOLUSI YANG TERPILIH</a:t>
            </a:r>
          </a:p>
        </p:txBody>
      </p:sp>
      <p:sp>
        <p:nvSpPr>
          <p:cNvPr id="54" name="Google Shape;4132;p30">
            <a:extLst>
              <a:ext uri="{FF2B5EF4-FFF2-40B4-BE49-F238E27FC236}">
                <a16:creationId xmlns:a16="http://schemas.microsoft.com/office/drawing/2014/main" id="{9186D5A6-5A08-4307-9B96-609C28862AFB}"/>
              </a:ext>
            </a:extLst>
          </p:cNvPr>
          <p:cNvSpPr txBox="1">
            <a:spLocks/>
          </p:cNvSpPr>
          <p:nvPr/>
        </p:nvSpPr>
        <p:spPr>
          <a:xfrm>
            <a:off x="3143250" y="4119134"/>
            <a:ext cx="5175122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chemeClr val="accen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None/>
              <a:defRPr sz="1400" b="0" i="0" u="none" strike="noStrike" cap="none"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dirty="0"/>
              <a:t>Kami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memaksimalkan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RF/EMI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PERENCANAAN PASAR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FBF50-8579-42B2-8675-601EF0D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21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513588" y="1259314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 err="1"/>
              <a:t>Perkiraan</a:t>
            </a:r>
            <a:r>
              <a:rPr lang="en-ID" sz="1250" dirty="0"/>
              <a:t> </a:t>
            </a:r>
            <a:r>
              <a:rPr lang="en-ID" sz="1250" dirty="0" err="1"/>
              <a:t>biaya</a:t>
            </a:r>
            <a:r>
              <a:rPr lang="en-ID" sz="1250" dirty="0"/>
              <a:t> yang </a:t>
            </a:r>
            <a:r>
              <a:rPr lang="en-ID" sz="1250" dirty="0" err="1"/>
              <a:t>akan</a:t>
            </a:r>
            <a:r>
              <a:rPr lang="en-ID" sz="1250" dirty="0"/>
              <a:t> </a:t>
            </a:r>
            <a:r>
              <a:rPr lang="en-ID" sz="1250" dirty="0" err="1"/>
              <a:t>diperlukan</a:t>
            </a:r>
            <a:r>
              <a:rPr lang="en-ID" sz="1250" dirty="0"/>
              <a:t> </a:t>
            </a:r>
            <a:r>
              <a:rPr lang="en-ID" sz="1250" dirty="0" err="1"/>
              <a:t>untuk</a:t>
            </a:r>
            <a:r>
              <a:rPr lang="en-ID" sz="1250" dirty="0"/>
              <a:t> </a:t>
            </a:r>
            <a:r>
              <a:rPr lang="en-ID" sz="1250" dirty="0" err="1"/>
              <a:t>mengembangkan</a:t>
            </a:r>
            <a:r>
              <a:rPr lang="en-ID" sz="1250" dirty="0"/>
              <a:t> </a:t>
            </a:r>
            <a:r>
              <a:rPr lang="en-ID" sz="1250" dirty="0" err="1"/>
              <a:t>produk</a:t>
            </a:r>
            <a:r>
              <a:rPr lang="en-ID" sz="1250" dirty="0"/>
              <a:t> </a:t>
            </a:r>
            <a:r>
              <a:rPr lang="en-ID" sz="1250" dirty="0" err="1"/>
              <a:t>diatas</a:t>
            </a:r>
            <a:r>
              <a:rPr lang="en-ID" sz="1250" dirty="0"/>
              <a:t> </a:t>
            </a:r>
            <a:r>
              <a:rPr lang="en-ID" sz="1250" dirty="0" err="1"/>
              <a:t>antara</a:t>
            </a:r>
            <a:r>
              <a:rPr lang="en-ID" sz="1250" dirty="0"/>
              <a:t> 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1. Modul </a:t>
            </a:r>
            <a:r>
              <a:rPr lang="en-ID" sz="1250" dirty="0" err="1"/>
              <a:t>Wifi</a:t>
            </a:r>
            <a:r>
              <a:rPr lang="en-ID" sz="1250" dirty="0"/>
              <a:t> ESP8266 </a:t>
            </a:r>
            <a:r>
              <a:rPr lang="en-ID" sz="1250" dirty="0" err="1"/>
              <a:t>NodeMCU</a:t>
            </a:r>
            <a:r>
              <a:rPr lang="en-ID" sz="1250" dirty="0"/>
              <a:t> V3 | Rp. 36.000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2. Sensor </a:t>
            </a:r>
            <a:r>
              <a:rPr lang="en-ID" sz="1250" dirty="0" err="1"/>
              <a:t>Suhu</a:t>
            </a:r>
            <a:r>
              <a:rPr lang="en-ID" sz="1250" dirty="0"/>
              <a:t> MLX90614 | Rp. 200.000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3 .Sensor </a:t>
            </a:r>
            <a:r>
              <a:rPr lang="en-ID" sz="1250" dirty="0" err="1"/>
              <a:t>Denyut</a:t>
            </a:r>
            <a:r>
              <a:rPr lang="en-ID" sz="1250" dirty="0"/>
              <a:t> </a:t>
            </a:r>
            <a:r>
              <a:rPr lang="en-ID" sz="1250" dirty="0" err="1"/>
              <a:t>Nadi</a:t>
            </a:r>
            <a:r>
              <a:rPr lang="en-ID" sz="1250" dirty="0"/>
              <a:t> AD8232 | Rp. 300.000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4. Pulse Sensor Sen-11574 | Rp. 555.000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 err="1"/>
              <a:t>Dengan</a:t>
            </a:r>
            <a:r>
              <a:rPr lang="en-ID" sz="1250" dirty="0"/>
              <a:t> total Rp. 1.091.000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 err="1"/>
              <a:t>Dengan</a:t>
            </a:r>
            <a:r>
              <a:rPr lang="en-ID" sz="1250" dirty="0"/>
              <a:t> modal Rp. 1.091.000 </a:t>
            </a:r>
            <a:r>
              <a:rPr lang="en-ID" sz="1250" dirty="0" err="1"/>
              <a:t>ditambah</a:t>
            </a:r>
            <a:r>
              <a:rPr lang="en-ID" sz="1250" dirty="0"/>
              <a:t> </a:t>
            </a:r>
            <a:r>
              <a:rPr lang="en-ID" sz="1250" dirty="0" err="1"/>
              <a:t>jasa</a:t>
            </a:r>
            <a:r>
              <a:rPr lang="en-ID" sz="1250" dirty="0"/>
              <a:t> </a:t>
            </a:r>
            <a:r>
              <a:rPr lang="en-ID" sz="1250" dirty="0" err="1"/>
              <a:t>pembuatan</a:t>
            </a:r>
            <a:r>
              <a:rPr lang="en-ID" sz="1250" dirty="0"/>
              <a:t> </a:t>
            </a:r>
            <a:r>
              <a:rPr lang="en-ID" sz="1250" dirty="0" err="1"/>
              <a:t>sebesar</a:t>
            </a:r>
            <a:r>
              <a:rPr lang="en-ID" sz="1250" dirty="0"/>
              <a:t> Rp. 409.000 </a:t>
            </a:r>
            <a:r>
              <a:rPr lang="en-ID" sz="1250" dirty="0" err="1"/>
              <a:t>maka</a:t>
            </a:r>
            <a:r>
              <a:rPr lang="en-ID" sz="1250" dirty="0"/>
              <a:t> kami </a:t>
            </a:r>
            <a:r>
              <a:rPr lang="en-ID" sz="1250" dirty="0" err="1"/>
              <a:t>menggenapkan</a:t>
            </a:r>
            <a:r>
              <a:rPr lang="en-ID" sz="1250" dirty="0"/>
              <a:t> </a:t>
            </a:r>
            <a:r>
              <a:rPr lang="en-ID" sz="1250" dirty="0" err="1"/>
              <a:t>harga</a:t>
            </a:r>
            <a:r>
              <a:rPr lang="en-ID" sz="1250" dirty="0"/>
              <a:t> Rp. 1.500.000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Strength (</a:t>
            </a:r>
            <a:r>
              <a:rPr lang="en-ID" sz="1250" dirty="0" err="1"/>
              <a:t>kekuatan</a:t>
            </a:r>
            <a:r>
              <a:rPr lang="en-ID" sz="125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1. </a:t>
            </a:r>
            <a:r>
              <a:rPr lang="en-ID" sz="1250" dirty="0" err="1"/>
              <a:t>Murah</a:t>
            </a: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2. </a:t>
            </a:r>
            <a:r>
              <a:rPr lang="en-ID" sz="1250" dirty="0" err="1"/>
              <a:t>Mudah</a:t>
            </a:r>
            <a:r>
              <a:rPr lang="en-ID" sz="1250" dirty="0"/>
              <a:t> </a:t>
            </a:r>
            <a:r>
              <a:rPr lang="en-ID" sz="1250" dirty="0" err="1"/>
              <a:t>digunakan</a:t>
            </a: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3. </a:t>
            </a:r>
            <a:r>
              <a:rPr lang="en-ID" sz="1250" dirty="0" err="1"/>
              <a:t>Hasilnya</a:t>
            </a:r>
            <a:r>
              <a:rPr lang="en-ID" sz="1250" dirty="0"/>
              <a:t> </a:t>
            </a:r>
            <a:r>
              <a:rPr lang="en-ID" sz="1250" dirty="0" err="1"/>
              <a:t>akurat</a:t>
            </a: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Weakness (</a:t>
            </a:r>
            <a:r>
              <a:rPr lang="en-ID" sz="1250" dirty="0" err="1"/>
              <a:t>kelemahan</a:t>
            </a:r>
            <a:r>
              <a:rPr lang="en-ID" sz="125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1. </a:t>
            </a:r>
            <a:r>
              <a:rPr lang="en-ID" sz="1250" dirty="0" err="1"/>
              <a:t>Boros</a:t>
            </a:r>
            <a:r>
              <a:rPr lang="en-ID" sz="1250" dirty="0"/>
              <a:t> </a:t>
            </a:r>
            <a:r>
              <a:rPr lang="en-ID" sz="1250" dirty="0" err="1"/>
              <a:t>energi</a:t>
            </a: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2. </a:t>
            </a:r>
            <a:r>
              <a:rPr lang="en-ID" sz="1250" dirty="0" err="1"/>
              <a:t>Rangkaian</a:t>
            </a:r>
            <a:r>
              <a:rPr lang="en-ID" sz="1250" dirty="0"/>
              <a:t> </a:t>
            </a:r>
            <a:r>
              <a:rPr lang="en-ID" sz="1250" dirty="0" err="1"/>
              <a:t>masih</a:t>
            </a:r>
            <a:r>
              <a:rPr lang="en-ID" sz="1250" dirty="0"/>
              <a:t> </a:t>
            </a:r>
            <a:r>
              <a:rPr lang="en-ID" sz="1250" dirty="0" err="1"/>
              <a:t>belum</a:t>
            </a:r>
            <a:r>
              <a:rPr lang="en-ID" sz="1250" dirty="0"/>
              <a:t> </a:t>
            </a:r>
            <a:r>
              <a:rPr lang="en-ID" sz="1250" dirty="0" err="1"/>
              <a:t>terlalu</a:t>
            </a:r>
            <a:r>
              <a:rPr lang="en-ID" sz="1250" dirty="0"/>
              <a:t> </a:t>
            </a:r>
            <a:r>
              <a:rPr lang="en-ID" sz="1250" dirty="0" err="1"/>
              <a:t>rapi</a:t>
            </a: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50" dirty="0"/>
              <a:t>3. Masih </a:t>
            </a:r>
            <a:r>
              <a:rPr lang="en-ID" sz="1250" dirty="0" err="1"/>
              <a:t>butuh</a:t>
            </a:r>
            <a:r>
              <a:rPr lang="en-ID" sz="1250" dirty="0"/>
              <a:t> </a:t>
            </a:r>
            <a:r>
              <a:rPr lang="en-ID" sz="1250" dirty="0" err="1"/>
              <a:t>banyak</a:t>
            </a:r>
            <a:r>
              <a:rPr lang="en-ID" sz="1250" dirty="0"/>
              <a:t> </a:t>
            </a:r>
            <a:r>
              <a:rPr lang="en-ID" sz="1250" dirty="0" err="1"/>
              <a:t>pengembangan</a:t>
            </a: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50"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PERKIRAAN BIAYA DAN ANALISA FINANSIAL</a:t>
            </a:r>
          </a:p>
        </p:txBody>
      </p:sp>
    </p:spTree>
    <p:extLst>
      <p:ext uri="{BB962C8B-B14F-4D97-AF65-F5344CB8AC3E}">
        <p14:creationId xmlns:p14="http://schemas.microsoft.com/office/powerpoint/2010/main" val="176352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FBF50-8579-42B2-8675-601EF0DE1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261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485013" y="1402189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50" dirty="0" err="1"/>
              <a:t>Terdapat</a:t>
            </a:r>
            <a:r>
              <a:rPr lang="en-ID" sz="1350" dirty="0"/>
              <a:t> </a:t>
            </a:r>
            <a:r>
              <a:rPr lang="en-ID" sz="1350" dirty="0" err="1"/>
              <a:t>sebuah</a:t>
            </a:r>
            <a:r>
              <a:rPr lang="en-ID" sz="1350" dirty="0"/>
              <a:t> website RPMS yang </a:t>
            </a:r>
            <a:r>
              <a:rPr lang="en-ID" sz="1350" dirty="0" err="1"/>
              <a:t>berfungsi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proses monitor </a:t>
            </a:r>
            <a:r>
              <a:rPr lang="en-ID" sz="1350" dirty="0" err="1"/>
              <a:t>terhadap</a:t>
            </a:r>
            <a:r>
              <a:rPr lang="en-ID" sz="1350" dirty="0"/>
              <a:t> </a:t>
            </a:r>
            <a:r>
              <a:rPr lang="en-ID" sz="1350" dirty="0" err="1"/>
              <a:t>pasien</a:t>
            </a:r>
            <a:r>
              <a:rPr lang="en-ID" sz="1350" dirty="0"/>
              <a:t> yang </a:t>
            </a:r>
            <a:r>
              <a:rPr lang="en-ID" sz="1350" dirty="0" err="1"/>
              <a:t>telah</a:t>
            </a:r>
            <a:r>
              <a:rPr lang="en-ID" sz="1350" dirty="0"/>
              <a:t> </a:t>
            </a:r>
            <a:r>
              <a:rPr lang="en-ID" sz="1350" dirty="0" err="1"/>
              <a:t>dipasangi</a:t>
            </a:r>
            <a:r>
              <a:rPr lang="en-ID" sz="1350" dirty="0"/>
              <a:t> </a:t>
            </a:r>
            <a:r>
              <a:rPr lang="en-ID" sz="1350" dirty="0" err="1"/>
              <a:t>prototipe</a:t>
            </a:r>
            <a:r>
              <a:rPr lang="en-ID" sz="1350" dirty="0"/>
              <a:t> RPMS. Website </a:t>
            </a:r>
            <a:r>
              <a:rPr lang="en-ID" sz="1350" dirty="0" err="1"/>
              <a:t>ini</a:t>
            </a:r>
            <a:r>
              <a:rPr lang="en-ID" sz="1350" dirty="0"/>
              <a:t> juga </a:t>
            </a:r>
            <a:r>
              <a:rPr lang="en-ID" sz="1350" dirty="0" err="1"/>
              <a:t>memiliki</a:t>
            </a:r>
            <a:r>
              <a:rPr lang="en-ID" sz="1350" dirty="0"/>
              <a:t> database </a:t>
            </a:r>
            <a:r>
              <a:rPr lang="en-ID" sz="1350" dirty="0" err="1"/>
              <a:t>sebagai</a:t>
            </a:r>
            <a:r>
              <a:rPr lang="en-ID" sz="1350" dirty="0"/>
              <a:t> </a:t>
            </a:r>
            <a:r>
              <a:rPr lang="en-ID" sz="1350" dirty="0" err="1"/>
              <a:t>tempat</a:t>
            </a:r>
            <a:r>
              <a:rPr lang="en-ID" sz="1350" dirty="0"/>
              <a:t> </a:t>
            </a:r>
            <a:r>
              <a:rPr lang="en-ID" sz="1350" dirty="0" err="1"/>
              <a:t>penyimpangan</a:t>
            </a:r>
            <a:r>
              <a:rPr lang="en-ID" sz="1350" dirty="0"/>
              <a:t> data </a:t>
            </a:r>
            <a:r>
              <a:rPr lang="en-ID" sz="1350" dirty="0" err="1"/>
              <a:t>setiap</a:t>
            </a:r>
            <a:r>
              <a:rPr lang="en-ID" sz="1350" dirty="0"/>
              <a:t> </a:t>
            </a:r>
            <a:r>
              <a:rPr lang="en-ID" sz="1350" dirty="0" err="1"/>
              <a:t>pasien</a:t>
            </a:r>
            <a:r>
              <a:rPr lang="en-ID" sz="1350" dirty="0"/>
              <a:t> yang </a:t>
            </a:r>
            <a:r>
              <a:rPr lang="en-ID" sz="1350" dirty="0" err="1"/>
              <a:t>telah</a:t>
            </a:r>
            <a:r>
              <a:rPr lang="en-ID" sz="1350" dirty="0"/>
              <a:t> </a:t>
            </a:r>
            <a:r>
              <a:rPr lang="en-ID" sz="1350" dirty="0" err="1"/>
              <a:t>diuji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dapat</a:t>
            </a:r>
            <a:r>
              <a:rPr lang="en-ID" sz="1350" dirty="0"/>
              <a:t> </a:t>
            </a:r>
            <a:r>
              <a:rPr lang="en-ID" sz="1350" dirty="0" err="1"/>
              <a:t>menampung</a:t>
            </a:r>
            <a:r>
              <a:rPr lang="en-ID" sz="1350" dirty="0"/>
              <a:t> 1GB data </a:t>
            </a:r>
            <a:r>
              <a:rPr lang="en-ID" sz="1350" dirty="0" err="1"/>
              <a:t>dengan</a:t>
            </a:r>
            <a:r>
              <a:rPr lang="en-ID" sz="1350" dirty="0"/>
              <a:t> </a:t>
            </a:r>
            <a:r>
              <a:rPr lang="en-ID" sz="1350" dirty="0" err="1"/>
              <a:t>batas</a:t>
            </a:r>
            <a:r>
              <a:rPr lang="en-ID" sz="1350" dirty="0"/>
              <a:t> </a:t>
            </a:r>
            <a:r>
              <a:rPr lang="en-ID" sz="1350" dirty="0" err="1"/>
              <a:t>tabel</a:t>
            </a:r>
            <a:r>
              <a:rPr lang="en-ID" sz="1350" dirty="0"/>
              <a:t> </a:t>
            </a:r>
            <a:r>
              <a:rPr lang="en-ID" sz="1350" dirty="0" err="1"/>
              <a:t>sampai</a:t>
            </a:r>
            <a:r>
              <a:rPr lang="en-ID" sz="1350" dirty="0"/>
              <a:t> 100 </a:t>
            </a:r>
            <a:r>
              <a:rPr lang="en-ID" sz="1350" dirty="0" err="1"/>
              <a:t>tabel</a:t>
            </a:r>
            <a:r>
              <a:rPr lang="en-ID" sz="1350" dirty="0"/>
              <a:t> </a:t>
            </a:r>
            <a:r>
              <a:rPr lang="en-ID" sz="1350" dirty="0" err="1"/>
              <a:t>dalam</a:t>
            </a:r>
            <a:r>
              <a:rPr lang="en-ID" sz="1350" dirty="0"/>
              <a:t> database. </a:t>
            </a:r>
            <a:r>
              <a:rPr lang="en-ID" sz="1350" dirty="0" err="1"/>
              <a:t>Contoh</a:t>
            </a:r>
            <a:r>
              <a:rPr lang="en-ID" sz="1350" dirty="0"/>
              <a:t> data yang </a:t>
            </a:r>
            <a:r>
              <a:rPr lang="en-ID" sz="1350" dirty="0" err="1"/>
              <a:t>dimaksud</a:t>
            </a:r>
            <a:r>
              <a:rPr lang="en-ID" sz="1350" dirty="0"/>
              <a:t> </a:t>
            </a:r>
            <a:r>
              <a:rPr lang="en-ID" sz="1350" dirty="0" err="1"/>
              <a:t>ialah</a:t>
            </a:r>
            <a:r>
              <a:rPr lang="en-ID" sz="1350" dirty="0"/>
              <a:t> biodata </a:t>
            </a:r>
            <a:r>
              <a:rPr lang="en-ID" sz="1350" dirty="0" err="1"/>
              <a:t>diri</a:t>
            </a:r>
            <a:r>
              <a:rPr lang="en-ID" sz="1350" dirty="0"/>
              <a:t> </a:t>
            </a:r>
            <a:r>
              <a:rPr lang="en-ID" sz="1350" dirty="0" err="1"/>
              <a:t>pasien</a:t>
            </a:r>
            <a:r>
              <a:rPr lang="en-ID" sz="1350" dirty="0"/>
              <a:t>, data </a:t>
            </a:r>
            <a:r>
              <a:rPr lang="en-ID" sz="1350" dirty="0" err="1"/>
              <a:t>denyut</a:t>
            </a:r>
            <a:r>
              <a:rPr lang="en-ID" sz="1350" dirty="0"/>
              <a:t> </a:t>
            </a:r>
            <a:r>
              <a:rPr lang="en-ID" sz="1350" dirty="0" err="1"/>
              <a:t>nadi</a:t>
            </a:r>
            <a:r>
              <a:rPr lang="en-ID" sz="1350" dirty="0"/>
              <a:t>, dan data </a:t>
            </a:r>
            <a:r>
              <a:rPr lang="en-ID" sz="1350" dirty="0" err="1"/>
              <a:t>suhu</a:t>
            </a:r>
            <a:r>
              <a:rPr lang="en-ID" sz="1350" dirty="0"/>
              <a:t> </a:t>
            </a:r>
            <a:r>
              <a:rPr lang="en-ID" sz="1350" dirty="0" err="1"/>
              <a:t>tubuh</a:t>
            </a:r>
            <a:r>
              <a:rPr lang="en-ID" sz="1350" dirty="0"/>
              <a:t> </a:t>
            </a:r>
            <a:r>
              <a:rPr lang="en-ID" sz="1350" dirty="0" err="1"/>
              <a:t>pasien</a:t>
            </a:r>
            <a:r>
              <a:rPr lang="en-ID" sz="1350" dirty="0"/>
              <a:t>. Database </a:t>
            </a:r>
            <a:r>
              <a:rPr lang="en-ID" sz="1350" dirty="0" err="1"/>
              <a:t>ini</a:t>
            </a:r>
            <a:r>
              <a:rPr lang="en-ID" sz="1350" dirty="0"/>
              <a:t> juga </a:t>
            </a:r>
            <a:r>
              <a:rPr lang="en-ID" sz="1350" dirty="0" err="1"/>
              <a:t>menyimpan</a:t>
            </a:r>
            <a:r>
              <a:rPr lang="en-ID" sz="1350" dirty="0"/>
              <a:t> data </a:t>
            </a:r>
            <a:r>
              <a:rPr lang="en-ID" sz="1350" dirty="0" err="1"/>
              <a:t>setiap</a:t>
            </a:r>
            <a:r>
              <a:rPr lang="en-ID" sz="1350" dirty="0"/>
              <a:t> user yang </a:t>
            </a:r>
            <a:r>
              <a:rPr lang="en-ID" sz="1350" dirty="0" err="1"/>
              <a:t>memiliki</a:t>
            </a:r>
            <a:r>
              <a:rPr lang="en-ID" sz="1350" dirty="0"/>
              <a:t> </a:t>
            </a:r>
            <a:r>
              <a:rPr lang="en-ID" sz="1350" dirty="0" err="1"/>
              <a:t>akses</a:t>
            </a:r>
            <a:r>
              <a:rPr lang="en-ID" sz="1350" dirty="0"/>
              <a:t> </a:t>
            </a:r>
            <a:r>
              <a:rPr lang="en-ID" sz="1350" dirty="0" err="1"/>
              <a:t>ke</a:t>
            </a:r>
            <a:r>
              <a:rPr lang="en-ID" sz="1350" dirty="0"/>
              <a:t> website </a:t>
            </a:r>
            <a:r>
              <a:rPr lang="en-ID" sz="1350" dirty="0" err="1"/>
              <a:t>tersebut</a:t>
            </a:r>
            <a:r>
              <a:rPr lang="en-ID" sz="1350" dirty="0"/>
              <a:t>.  </a:t>
            </a:r>
            <a:r>
              <a:rPr lang="en-ID" sz="1350" dirty="0" err="1"/>
              <a:t>Prototipe</a:t>
            </a:r>
            <a:r>
              <a:rPr lang="en-ID" sz="1350" dirty="0"/>
              <a:t> RPMS(Real time Patient Monitoring System) </a:t>
            </a:r>
            <a:r>
              <a:rPr lang="en-ID" sz="1350" dirty="0" err="1"/>
              <a:t>memiliki</a:t>
            </a:r>
            <a:r>
              <a:rPr lang="en-ID" sz="1350" dirty="0"/>
              <a:t> </a:t>
            </a:r>
            <a:r>
              <a:rPr lang="en-ID" sz="1350" dirty="0" err="1"/>
              <a:t>fungsi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</a:t>
            </a:r>
            <a:r>
              <a:rPr lang="en-ID" sz="1350" dirty="0" err="1"/>
              <a:t>perhitungan</a:t>
            </a:r>
            <a:r>
              <a:rPr lang="en-ID" sz="1350" dirty="0"/>
              <a:t> BPM (Beats Per Minutes), dan </a:t>
            </a:r>
            <a:r>
              <a:rPr lang="en-ID" sz="1350" dirty="0" err="1"/>
              <a:t>pengukuran</a:t>
            </a:r>
            <a:r>
              <a:rPr lang="en-ID" sz="1350" dirty="0"/>
              <a:t> </a:t>
            </a:r>
            <a:r>
              <a:rPr lang="en-ID" sz="1350" dirty="0" err="1"/>
              <a:t>suhu</a:t>
            </a:r>
            <a:r>
              <a:rPr lang="en-ID" sz="1350" dirty="0"/>
              <a:t> </a:t>
            </a:r>
            <a:r>
              <a:rPr lang="en-ID" sz="1350" dirty="0" err="1"/>
              <a:t>tubuh</a:t>
            </a:r>
            <a:r>
              <a:rPr lang="en-ID" sz="1350" dirty="0"/>
              <a:t> pada </a:t>
            </a:r>
            <a:r>
              <a:rPr lang="en-ID" sz="1350" dirty="0" err="1"/>
              <a:t>setiap</a:t>
            </a:r>
            <a:r>
              <a:rPr lang="en-ID" sz="1350" dirty="0"/>
              <a:t> </a:t>
            </a:r>
            <a:r>
              <a:rPr lang="en-ID" sz="1350" dirty="0" err="1"/>
              <a:t>pasien</a:t>
            </a:r>
            <a:r>
              <a:rPr lang="en-ID" sz="1350" dirty="0"/>
              <a:t> yang </a:t>
            </a:r>
            <a:r>
              <a:rPr lang="en-ID" sz="1350" dirty="0" err="1"/>
              <a:t>dipasangi</a:t>
            </a:r>
            <a:r>
              <a:rPr lang="en-ID" sz="1350" dirty="0"/>
              <a:t> </a:t>
            </a:r>
            <a:r>
              <a:rPr lang="en-ID" sz="1350" dirty="0" err="1"/>
              <a:t>prototipe</a:t>
            </a:r>
            <a:r>
              <a:rPr lang="en-ID" sz="1350" dirty="0"/>
              <a:t> RPMS </a:t>
            </a:r>
            <a:r>
              <a:rPr lang="en-ID" sz="1350" dirty="0" err="1"/>
              <a:t>dengan</a:t>
            </a:r>
            <a:r>
              <a:rPr lang="en-ID" sz="1350" dirty="0"/>
              <a:t> </a:t>
            </a:r>
            <a:r>
              <a:rPr lang="en-ID" sz="1350" dirty="0" err="1"/>
              <a:t>satuan</a:t>
            </a:r>
            <a:r>
              <a:rPr lang="en-ID" sz="1350" dirty="0"/>
              <a:t> </a:t>
            </a:r>
            <a:r>
              <a:rPr lang="en-ID" sz="1350" dirty="0" err="1"/>
              <a:t>derajat</a:t>
            </a:r>
            <a:r>
              <a:rPr lang="en-ID" sz="1350" dirty="0"/>
              <a:t> </a:t>
            </a:r>
            <a:r>
              <a:rPr lang="en-ID" sz="1350" dirty="0" err="1"/>
              <a:t>celcius</a:t>
            </a:r>
            <a:r>
              <a:rPr lang="en-ID" sz="1350" dirty="0"/>
              <a:t>. </a:t>
            </a:r>
            <a:r>
              <a:rPr lang="en-ID" sz="1350" dirty="0" err="1"/>
              <a:t>Selanjutnya</a:t>
            </a:r>
            <a:r>
              <a:rPr lang="en-ID" sz="1350" dirty="0"/>
              <a:t> </a:t>
            </a:r>
            <a:r>
              <a:rPr lang="en-ID" sz="1350" dirty="0" err="1"/>
              <a:t>Prototipe</a:t>
            </a:r>
            <a:r>
              <a:rPr lang="en-ID" sz="1350" dirty="0"/>
              <a:t> </a:t>
            </a:r>
            <a:r>
              <a:rPr lang="en-ID" sz="1350" dirty="0" err="1"/>
              <a:t>ini</a:t>
            </a:r>
            <a:r>
              <a:rPr lang="en-ID" sz="1350" dirty="0"/>
              <a:t>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mengirimkan</a:t>
            </a:r>
            <a:r>
              <a:rPr lang="en-ID" sz="1350" dirty="0"/>
              <a:t> data-data sensor </a:t>
            </a:r>
            <a:r>
              <a:rPr lang="en-ID" sz="1350" dirty="0" err="1"/>
              <a:t>denyut</a:t>
            </a:r>
            <a:r>
              <a:rPr lang="en-ID" sz="1350" dirty="0"/>
              <a:t> </a:t>
            </a:r>
            <a:r>
              <a:rPr lang="en-ID" sz="1350" dirty="0" err="1"/>
              <a:t>nadi</a:t>
            </a:r>
            <a:r>
              <a:rPr lang="en-ID" sz="1350" dirty="0"/>
              <a:t> dan </a:t>
            </a:r>
            <a:r>
              <a:rPr lang="en-ID" sz="1350" dirty="0" err="1"/>
              <a:t>suhu</a:t>
            </a:r>
            <a:r>
              <a:rPr lang="en-ID" sz="1350" dirty="0"/>
              <a:t> </a:t>
            </a:r>
            <a:r>
              <a:rPr lang="en-ID" sz="1350" dirty="0" err="1"/>
              <a:t>tubuh</a:t>
            </a:r>
            <a:r>
              <a:rPr lang="en-ID" sz="1350" dirty="0"/>
              <a:t> </a:t>
            </a:r>
            <a:r>
              <a:rPr lang="en-ID" sz="1350" dirty="0" err="1"/>
              <a:t>ke</a:t>
            </a:r>
            <a:r>
              <a:rPr lang="en-ID" sz="1350" dirty="0"/>
              <a:t> </a:t>
            </a:r>
            <a:r>
              <a:rPr lang="en-ID" sz="1350" dirty="0" err="1"/>
              <a:t>sebuah</a:t>
            </a:r>
            <a:r>
              <a:rPr lang="en-ID" sz="1350" dirty="0"/>
              <a:t> website dan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disimpan</a:t>
            </a:r>
            <a:r>
              <a:rPr lang="en-ID" sz="1350" dirty="0"/>
              <a:t> </a:t>
            </a:r>
            <a:r>
              <a:rPr lang="en-ID" sz="1350" dirty="0" err="1"/>
              <a:t>ke</a:t>
            </a:r>
            <a:r>
              <a:rPr lang="en-ID" sz="1350" dirty="0"/>
              <a:t> </a:t>
            </a:r>
            <a:r>
              <a:rPr lang="en-ID" sz="1350" dirty="0" err="1"/>
              <a:t>dalam</a:t>
            </a:r>
            <a:r>
              <a:rPr lang="en-ID" sz="1350" dirty="0"/>
              <a:t> database </a:t>
            </a:r>
            <a:r>
              <a:rPr lang="en-ID" sz="1350" dirty="0" err="1"/>
              <a:t>setiap</a:t>
            </a:r>
            <a:r>
              <a:rPr lang="en-ID" sz="1350" dirty="0"/>
              <a:t> 5 </a:t>
            </a:r>
            <a:r>
              <a:rPr lang="en-ID" sz="1350" dirty="0" err="1"/>
              <a:t>detik</a:t>
            </a:r>
            <a:r>
              <a:rPr lang="en-ID" sz="1350" dirty="0"/>
              <a:t>. Data </a:t>
            </a:r>
            <a:r>
              <a:rPr lang="en-ID" sz="1350" dirty="0" err="1"/>
              <a:t>tersebut</a:t>
            </a:r>
            <a:r>
              <a:rPr lang="en-ID" sz="1350" dirty="0"/>
              <a:t> </a:t>
            </a:r>
            <a:r>
              <a:rPr lang="en-ID" sz="1350" dirty="0" err="1"/>
              <a:t>selanjutnya</a:t>
            </a:r>
            <a:r>
              <a:rPr lang="en-ID" sz="1350" dirty="0"/>
              <a:t> </a:t>
            </a:r>
            <a:r>
              <a:rPr lang="en-ID" sz="1350" dirty="0" err="1"/>
              <a:t>akan</a:t>
            </a:r>
            <a:r>
              <a:rPr lang="en-ID" sz="1350" dirty="0"/>
              <a:t> di </a:t>
            </a:r>
            <a:r>
              <a:rPr lang="en-ID" sz="1350" dirty="0" err="1"/>
              <a:t>tampilkan</a:t>
            </a:r>
            <a:r>
              <a:rPr lang="en-ID" sz="1350" dirty="0"/>
              <a:t> </a:t>
            </a:r>
            <a:r>
              <a:rPr lang="en-ID" sz="1350" dirty="0" err="1"/>
              <a:t>ke</a:t>
            </a:r>
            <a:r>
              <a:rPr lang="en-ID" sz="1350" dirty="0"/>
              <a:t> </a:t>
            </a:r>
            <a:r>
              <a:rPr lang="en-ID" sz="1350" dirty="0" err="1"/>
              <a:t>sebuah</a:t>
            </a:r>
            <a:r>
              <a:rPr lang="en-ID" sz="1350" dirty="0"/>
              <a:t> website yang </a:t>
            </a:r>
            <a:r>
              <a:rPr lang="en-ID" sz="1350" dirty="0" err="1"/>
              <a:t>berfungsi</a:t>
            </a:r>
            <a:r>
              <a:rPr lang="en-ID" sz="1350" dirty="0"/>
              <a:t> </a:t>
            </a:r>
            <a:r>
              <a:rPr lang="en-ID" sz="1350" dirty="0" err="1"/>
              <a:t>sebagai</a:t>
            </a:r>
            <a:r>
              <a:rPr lang="en-ID" sz="1350" dirty="0"/>
              <a:t> media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proses monitor </a:t>
            </a:r>
            <a:r>
              <a:rPr lang="en-ID" sz="1350" dirty="0" err="1"/>
              <a:t>terhadap</a:t>
            </a:r>
            <a:r>
              <a:rPr lang="en-ID" sz="1350" dirty="0"/>
              <a:t> </a:t>
            </a:r>
            <a:r>
              <a:rPr lang="en-ID" sz="1350" dirty="0" err="1"/>
              <a:t>pasien</a:t>
            </a:r>
            <a:r>
              <a:rPr lang="en-ID" sz="1350" dirty="0"/>
              <a:t>. </a:t>
            </a:r>
            <a:r>
              <a:rPr lang="en-ID" sz="1350" dirty="0" err="1"/>
              <a:t>Pengiriman</a:t>
            </a:r>
            <a:r>
              <a:rPr lang="en-ID" sz="1350" dirty="0"/>
              <a:t> data sensor </a:t>
            </a:r>
            <a:r>
              <a:rPr lang="en-ID" sz="1350" dirty="0" err="1"/>
              <a:t>denyut</a:t>
            </a:r>
            <a:r>
              <a:rPr lang="en-ID" sz="1350" dirty="0"/>
              <a:t> </a:t>
            </a:r>
            <a:r>
              <a:rPr lang="en-ID" sz="1350" dirty="0" err="1"/>
              <a:t>nadi</a:t>
            </a:r>
            <a:r>
              <a:rPr lang="en-ID" sz="1350" dirty="0"/>
              <a:t> dan </a:t>
            </a:r>
            <a:r>
              <a:rPr lang="en-ID" sz="1350" dirty="0" err="1"/>
              <a:t>suhu</a:t>
            </a:r>
            <a:r>
              <a:rPr lang="en-ID" sz="1350" dirty="0"/>
              <a:t> </a:t>
            </a:r>
            <a:r>
              <a:rPr lang="en-ID" sz="1350" dirty="0" err="1"/>
              <a:t>tubuh</a:t>
            </a:r>
            <a:r>
              <a:rPr lang="en-ID" sz="1350" dirty="0"/>
              <a:t> </a:t>
            </a:r>
            <a:r>
              <a:rPr lang="en-ID" sz="1350" dirty="0" err="1"/>
              <a:t>menggunakan</a:t>
            </a:r>
            <a:r>
              <a:rPr lang="en-ID" sz="1350" dirty="0"/>
              <a:t> </a:t>
            </a:r>
            <a:r>
              <a:rPr lang="en-ID" sz="1350" dirty="0" err="1"/>
              <a:t>protokol</a:t>
            </a:r>
            <a:r>
              <a:rPr lang="en-ID" sz="1350" dirty="0"/>
              <a:t> </a:t>
            </a:r>
            <a:r>
              <a:rPr lang="en-ID" sz="1350" dirty="0" err="1"/>
              <a:t>komunikasi</a:t>
            </a:r>
            <a:r>
              <a:rPr lang="en-ID" sz="1350" dirty="0"/>
              <a:t> </a:t>
            </a:r>
            <a:r>
              <a:rPr lang="en-ID" sz="1350" dirty="0" err="1"/>
              <a:t>berbasis</a:t>
            </a:r>
            <a:r>
              <a:rPr lang="en-ID" sz="1350" dirty="0"/>
              <a:t> website (http), </a:t>
            </a:r>
            <a:r>
              <a:rPr lang="en-ID" sz="1350" dirty="0" err="1"/>
              <a:t>sehingga</a:t>
            </a:r>
            <a:r>
              <a:rPr lang="en-ID" sz="1350" dirty="0"/>
              <a:t> </a:t>
            </a:r>
            <a:r>
              <a:rPr lang="en-ID" sz="1350" dirty="0" err="1"/>
              <a:t>memungkinkan</a:t>
            </a:r>
            <a:r>
              <a:rPr lang="en-ID" sz="1350" dirty="0"/>
              <a:t> data sensor </a:t>
            </a:r>
            <a:r>
              <a:rPr lang="en-ID" sz="1350" dirty="0" err="1"/>
              <a:t>dikirimkan</a:t>
            </a:r>
            <a:r>
              <a:rPr lang="en-ID" sz="1350" dirty="0"/>
              <a:t> </a:t>
            </a:r>
            <a:r>
              <a:rPr lang="en-ID" sz="1350" dirty="0" err="1"/>
              <a:t>melalui</a:t>
            </a:r>
            <a:r>
              <a:rPr lang="en-ID" sz="1350" dirty="0"/>
              <a:t> port 80 dan </a:t>
            </a:r>
            <a:r>
              <a:rPr lang="en-ID" sz="1350" dirty="0" err="1"/>
              <a:t>menggunakan</a:t>
            </a:r>
            <a:r>
              <a:rPr lang="en-ID" sz="1350" dirty="0"/>
              <a:t> </a:t>
            </a:r>
            <a:r>
              <a:rPr lang="en-ID" sz="1350" dirty="0" err="1"/>
              <a:t>akses</a:t>
            </a:r>
            <a:r>
              <a:rPr lang="en-ID" sz="1350" dirty="0"/>
              <a:t> Wi-Fi yang </a:t>
            </a:r>
            <a:r>
              <a:rPr lang="en-ID" sz="1350" dirty="0" err="1"/>
              <a:t>telah</a:t>
            </a:r>
            <a:r>
              <a:rPr lang="en-ID" sz="1350" dirty="0"/>
              <a:t> </a:t>
            </a:r>
            <a:r>
              <a:rPr lang="en-ID" sz="1350" dirty="0" err="1"/>
              <a:t>umum</a:t>
            </a:r>
            <a:r>
              <a:rPr lang="en-ID" sz="1350" dirty="0"/>
              <a:t> </a:t>
            </a:r>
            <a:r>
              <a:rPr lang="en-ID" sz="1350" dirty="0" err="1"/>
              <a:t>digunakan</a:t>
            </a:r>
            <a:r>
              <a:rPr lang="en-ID" sz="1350" dirty="0"/>
              <a:t> di </a:t>
            </a:r>
            <a:r>
              <a:rPr lang="en-ID" sz="1350" dirty="0" err="1"/>
              <a:t>tempat</a:t>
            </a:r>
            <a:r>
              <a:rPr lang="en-ID" sz="1350" dirty="0"/>
              <a:t> </a:t>
            </a:r>
            <a:r>
              <a:rPr lang="en-ID" sz="1350" dirty="0" err="1"/>
              <a:t>publik</a:t>
            </a:r>
            <a:r>
              <a:rPr lang="en-ID" sz="1350" dirty="0"/>
              <a:t>.</a:t>
            </a:r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64402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p37"/>
          <p:cNvSpPr txBox="1">
            <a:spLocks noGrp="1"/>
          </p:cNvSpPr>
          <p:nvPr>
            <p:ph type="ctrTitle"/>
          </p:nvPr>
        </p:nvSpPr>
        <p:spPr>
          <a:xfrm>
            <a:off x="3240974" y="621506"/>
            <a:ext cx="1516763" cy="3757612"/>
          </a:xfrm>
          <a:prstGeom prst="rect">
            <a:avLst/>
          </a:prstGeom>
        </p:spPr>
        <p:txBody>
          <a:bodyPr spcFirstLastPara="1" wrap="square" lIns="0" tIns="201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あ</a:t>
            </a:r>
            <a:br>
              <a:rPr lang="en-US" altLang="ja-JP" b="1" dirty="0"/>
            </a:br>
            <a:r>
              <a:rPr lang="ja-JP" altLang="en-US" b="1" dirty="0"/>
              <a:t>り</a:t>
            </a:r>
            <a:br>
              <a:rPr lang="en-US" altLang="ja-JP" b="1" dirty="0"/>
            </a:br>
            <a:r>
              <a:rPr lang="ja-JP" altLang="en-US" b="1" dirty="0"/>
              <a:t>が</a:t>
            </a:r>
            <a:br>
              <a:rPr lang="en-US" altLang="ja-JP" b="1" dirty="0"/>
            </a:br>
            <a:r>
              <a:rPr lang="ja-JP" altLang="en-US" b="1" dirty="0"/>
              <a:t>と</a:t>
            </a:r>
            <a:br>
              <a:rPr lang="en-US" altLang="ja-JP" b="1" dirty="0"/>
            </a:br>
            <a:r>
              <a:rPr lang="ja-JP" altLang="en-US" b="1" dirty="0"/>
              <a:t>う</a:t>
            </a:r>
            <a:br>
              <a:rPr lang="en-US" altLang="ja-JP" b="1" dirty="0"/>
            </a:br>
            <a:r>
              <a:rPr lang="ja-JP" altLang="en-US" b="1" dirty="0"/>
              <a:t>ご</a:t>
            </a:r>
            <a:br>
              <a:rPr lang="en-US" altLang="ja-JP" b="1" dirty="0"/>
            </a:br>
            <a:r>
              <a:rPr lang="ja-JP" altLang="en-US" b="1" dirty="0"/>
              <a:t>ざ</a:t>
            </a:r>
            <a:br>
              <a:rPr lang="en-US" altLang="ja-JP" b="1" dirty="0"/>
            </a:br>
            <a:r>
              <a:rPr lang="ja-JP" altLang="en-US" b="1" dirty="0"/>
              <a:t>い</a:t>
            </a:r>
            <a:br>
              <a:rPr lang="en-US" altLang="ja-JP" b="1" dirty="0"/>
            </a:br>
            <a:r>
              <a:rPr lang="ja-JP" altLang="en-US" b="1" dirty="0"/>
              <a:t>ま</a:t>
            </a:r>
            <a:br>
              <a:rPr lang="en-US" altLang="ja-JP" b="1" dirty="0"/>
            </a:br>
            <a:r>
              <a:rPr lang="ja-JP" altLang="en-US" b="1" dirty="0"/>
              <a:t>し</a:t>
            </a:r>
            <a:br>
              <a:rPr lang="en-US" altLang="ja-JP" b="1" dirty="0"/>
            </a:br>
            <a:r>
              <a:rPr lang="ja-JP" altLang="en-US" b="1" dirty="0"/>
              <a:t>た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KELOMPOK 2 – MANAJEMEN PROYEK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2000" dirty="0">
              <a:solidFill>
                <a:schemeClr val="accent2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>
                <a:solidFill>
                  <a:schemeClr val="accent2"/>
                </a:solidFill>
                <a:latin typeface="Press Start 2P" panose="020B0604020202020204" charset="0"/>
              </a:rPr>
              <a:t>Azma</a:t>
            </a: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 Yusuf (2022017)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Budi </a:t>
            </a:r>
            <a:r>
              <a:rPr lang="en-ID" sz="2000" dirty="0" err="1">
                <a:solidFill>
                  <a:schemeClr val="accent2"/>
                </a:solidFill>
                <a:latin typeface="Press Start 2P" panose="020B0604020202020204" charset="0"/>
              </a:rPr>
              <a:t>Prasetyo</a:t>
            </a: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 (2022015)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M. Rahmadi Husada (2022027)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Ricky </a:t>
            </a:r>
            <a:r>
              <a:rPr lang="en-ID" sz="2000" dirty="0" err="1">
                <a:solidFill>
                  <a:schemeClr val="accent2"/>
                </a:solidFill>
                <a:latin typeface="Press Start 2P" panose="020B0604020202020204" charset="0"/>
              </a:rPr>
              <a:t>Arianto</a:t>
            </a:r>
            <a:r>
              <a:rPr lang="en-ID" sz="2000" dirty="0">
                <a:solidFill>
                  <a:schemeClr val="accent2"/>
                </a:solidFill>
                <a:latin typeface="Press Start 2P" panose="020B0604020202020204" charset="0"/>
              </a:rPr>
              <a:t> (2022010)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Press Start 2P" panose="020B0604020202020204" charset="0"/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ANGGOTA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27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MASALAH</a:t>
            </a:r>
            <a:endParaRPr dirty="0"/>
          </a:p>
        </p:txBody>
      </p:sp>
      <p:sp>
        <p:nvSpPr>
          <p:cNvPr id="4099" name="Google Shape;4099;p27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74848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PERENCANAAN PASAR</a:t>
            </a:r>
            <a:endParaRPr dirty="0"/>
          </a:p>
        </p:txBody>
      </p:sp>
      <p:sp>
        <p:nvSpPr>
          <p:cNvPr id="4101" name="Google Shape;4101;p27"/>
          <p:cNvSpPr txBox="1">
            <a:spLocks noGrp="1"/>
          </p:cNvSpPr>
          <p:nvPr>
            <p:ph type="title" idx="9"/>
          </p:nvPr>
        </p:nvSpPr>
        <p:spPr>
          <a:xfrm>
            <a:off x="5644731" y="3209124"/>
            <a:ext cx="2513431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05" name="Google Shape;4105;p27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SOLUSI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8" name="Google Shape;4108;p27"/>
          <p:cNvSpPr txBox="1">
            <a:spLocks noGrp="1"/>
          </p:cNvSpPr>
          <p:nvPr>
            <p:ph type="title" idx="7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09" name="Google Shape;4109;p27"/>
          <p:cNvSpPr txBox="1">
            <a:spLocks noGrp="1"/>
          </p:cNvSpPr>
          <p:nvPr>
            <p:ph type="title" idx="13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MASALAH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C928-2DC5-44E8-8D8B-0B09C580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627890" y="1395044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wireless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menjangkau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pemanfaatan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wireless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memonitor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di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(Patient Monitoring System/PMS). </a:t>
            </a:r>
            <a:r>
              <a:rPr lang="en-ID" dirty="0" err="1"/>
              <a:t>Teknologi</a:t>
            </a:r>
            <a:r>
              <a:rPr lang="en-ID" dirty="0"/>
              <a:t> PMS sangat </a:t>
            </a:r>
            <a:r>
              <a:rPr lang="en-ID" dirty="0" err="1"/>
              <a:t>membantu</a:t>
            </a:r>
            <a:r>
              <a:rPr lang="en-ID" dirty="0"/>
              <a:t> para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mengantisipasi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di </a:t>
            </a:r>
            <a:r>
              <a:rPr lang="en-ID" dirty="0" err="1"/>
              <a:t>lokasi</a:t>
            </a:r>
            <a:r>
              <a:rPr lang="en-ID" dirty="0"/>
              <a:t> yang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[1]. Sensor yang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PMS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sensor Electrocardiogram (ECG) yang </a:t>
            </a:r>
            <a:r>
              <a:rPr lang="en-ID" dirty="0" err="1"/>
              <a:t>diletakkan</a:t>
            </a:r>
            <a:r>
              <a:rPr lang="en-ID" dirty="0"/>
              <a:t> di dada </a:t>
            </a:r>
            <a:r>
              <a:rPr lang="en-ID" dirty="0" err="1"/>
              <a:t>pasien</a:t>
            </a:r>
            <a:r>
              <a:rPr lang="en-ID" dirty="0"/>
              <a:t>, sensor SpO2 (Pulse Oximeter) yang </a:t>
            </a:r>
            <a:r>
              <a:rPr lang="en-ID" dirty="0" err="1"/>
              <a:t>dijepitkan</a:t>
            </a:r>
            <a:r>
              <a:rPr lang="en-ID" dirty="0"/>
              <a:t> di </a:t>
            </a:r>
            <a:r>
              <a:rPr lang="en-ID" dirty="0" err="1"/>
              <a:t>jari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saturasi</a:t>
            </a:r>
            <a:r>
              <a:rPr lang="en-ID" dirty="0"/>
              <a:t> </a:t>
            </a:r>
            <a:r>
              <a:rPr lang="en-ID" dirty="0" err="1"/>
              <a:t>oksigen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, dan </a:t>
            </a:r>
            <a:r>
              <a:rPr lang="en-ID" dirty="0" err="1"/>
              <a:t>berbagai</a:t>
            </a:r>
            <a:r>
              <a:rPr lang="en-ID" dirty="0"/>
              <a:t> sensor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Data yang </a:t>
            </a:r>
            <a:r>
              <a:rPr lang="en-ID" dirty="0" err="1"/>
              <a:t>direkam</a:t>
            </a:r>
            <a:r>
              <a:rPr lang="en-ID" dirty="0"/>
              <a:t> sensor-sensor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Microcontroller Unit (MCU) </a:t>
            </a:r>
            <a:r>
              <a:rPr lang="en-ID" dirty="0" err="1"/>
              <a:t>atau</a:t>
            </a:r>
            <a:r>
              <a:rPr lang="en-ID" dirty="0"/>
              <a:t> Digital Signal Processor (DSP)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ditransimisikan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wireless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server PMS[2].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(safety) dan </a:t>
            </a:r>
            <a:r>
              <a:rPr lang="en-ID" dirty="0" err="1"/>
              <a:t>kehandalan</a:t>
            </a:r>
            <a:r>
              <a:rPr lang="en-ID" dirty="0"/>
              <a:t> (</a:t>
            </a:r>
            <a:r>
              <a:rPr lang="en-ID" dirty="0" err="1"/>
              <a:t>realibility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PMS.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teknologi</a:t>
            </a:r>
            <a:r>
              <a:rPr lang="en-ID" dirty="0"/>
              <a:t> wireless yang </a:t>
            </a:r>
            <a:r>
              <a:rPr lang="en-ID" dirty="0" err="1"/>
              <a:t>beroperasi</a:t>
            </a:r>
            <a:r>
              <a:rPr lang="en-ID" dirty="0"/>
              <a:t> di </a:t>
            </a:r>
            <a:r>
              <a:rPr lang="en-ID" dirty="0" err="1"/>
              <a:t>spektrum</a:t>
            </a:r>
            <a:r>
              <a:rPr lang="en-ID" dirty="0"/>
              <a:t> Radio Frequency (RF)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interferensi</a:t>
            </a:r>
            <a:r>
              <a:rPr lang="en-ID" dirty="0"/>
              <a:t> </a:t>
            </a:r>
            <a:r>
              <a:rPr lang="en-ID" dirty="0" err="1"/>
              <a:t>elektromagnetik</a:t>
            </a:r>
            <a:r>
              <a:rPr lang="en-ID" dirty="0"/>
              <a:t> (EMI)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alat-alat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dan </a:t>
            </a:r>
            <a:r>
              <a:rPr lang="en-ID" dirty="0" err="1"/>
              <a:t>beresiko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diretas</a:t>
            </a:r>
            <a:r>
              <a:rPr lang="en-ID" dirty="0"/>
              <a:t> (hacking)[3]. Pada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monitoring </a:t>
            </a:r>
            <a:r>
              <a:rPr lang="en-ID" dirty="0" err="1"/>
              <a:t>pasien</a:t>
            </a:r>
            <a:r>
              <a:rPr lang="en-ID" dirty="0"/>
              <a:t> (PMS)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aspekaspek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disebutkan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.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interferensi</a:t>
            </a:r>
            <a:r>
              <a:rPr lang="en-ID" dirty="0"/>
              <a:t> RF/EMI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data </a:t>
            </a:r>
            <a:r>
              <a:rPr lang="en-ID" dirty="0" err="1"/>
              <a:t>pasien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LATAR BELAKANG MASALAH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485014" y="1280745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50" dirty="0"/>
              <a:t>Kesehatan </a:t>
            </a:r>
            <a:r>
              <a:rPr lang="en-ID" sz="1350" dirty="0" err="1"/>
              <a:t>merupakan</a:t>
            </a:r>
            <a:r>
              <a:rPr lang="en-ID" sz="1350" dirty="0"/>
              <a:t> </a:t>
            </a:r>
            <a:r>
              <a:rPr lang="en-ID" sz="1350" dirty="0" err="1"/>
              <a:t>hal</a:t>
            </a:r>
            <a:r>
              <a:rPr lang="en-ID" sz="1350" dirty="0"/>
              <a:t> yang sangat </a:t>
            </a:r>
            <a:r>
              <a:rPr lang="en-ID" sz="1350" dirty="0" err="1"/>
              <a:t>berharga</a:t>
            </a:r>
            <a:r>
              <a:rPr lang="en-ID" sz="1350" dirty="0"/>
              <a:t> </a:t>
            </a:r>
            <a:r>
              <a:rPr lang="en-ID" sz="1350" dirty="0" err="1"/>
              <a:t>bagi</a:t>
            </a:r>
            <a:r>
              <a:rPr lang="en-ID" sz="1350" dirty="0"/>
              <a:t> </a:t>
            </a:r>
            <a:r>
              <a:rPr lang="en-ID" sz="1350" dirty="0" err="1"/>
              <a:t>setiap</a:t>
            </a:r>
            <a:r>
              <a:rPr lang="en-ID" sz="1350" dirty="0"/>
              <a:t> </a:t>
            </a:r>
            <a:r>
              <a:rPr lang="en-ID" sz="1350" dirty="0" err="1"/>
              <a:t>manusia</a:t>
            </a:r>
            <a:r>
              <a:rPr lang="en-ID" sz="1350" dirty="0"/>
              <a:t> </a:t>
            </a:r>
            <a:r>
              <a:rPr lang="en-ID" sz="1350" dirty="0" err="1"/>
              <a:t>karena</a:t>
            </a:r>
            <a:r>
              <a:rPr lang="en-ID" sz="1350" dirty="0"/>
              <a:t> </a:t>
            </a:r>
            <a:r>
              <a:rPr lang="en-ID" sz="1350" dirty="0" err="1"/>
              <a:t>tanpa</a:t>
            </a:r>
            <a:r>
              <a:rPr lang="en-ID" sz="1350" dirty="0"/>
              <a:t> </a:t>
            </a:r>
            <a:r>
              <a:rPr lang="en-ID" sz="1350" dirty="0" err="1"/>
              <a:t>tubuh</a:t>
            </a:r>
            <a:r>
              <a:rPr lang="en-ID" sz="1350" dirty="0"/>
              <a:t> yang </a:t>
            </a:r>
            <a:r>
              <a:rPr lang="en-ID" sz="1350" dirty="0" err="1"/>
              <a:t>sehat</a:t>
            </a:r>
            <a:r>
              <a:rPr lang="en-ID" sz="1350" dirty="0"/>
              <a:t> </a:t>
            </a:r>
            <a:r>
              <a:rPr lang="en-ID" sz="1350" dirty="0" err="1"/>
              <a:t>semua</a:t>
            </a:r>
            <a:r>
              <a:rPr lang="en-ID" sz="1350" dirty="0"/>
              <a:t> </a:t>
            </a:r>
            <a:r>
              <a:rPr lang="en-ID" sz="1350" dirty="0" err="1"/>
              <a:t>aktivitas</a:t>
            </a:r>
            <a:r>
              <a:rPr lang="en-ID" sz="1350" dirty="0"/>
              <a:t> </a:t>
            </a:r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bisa</a:t>
            </a:r>
            <a:r>
              <a:rPr lang="en-ID" sz="1350" dirty="0"/>
              <a:t> </a:t>
            </a:r>
            <a:r>
              <a:rPr lang="en-ID" sz="1350" dirty="0" err="1"/>
              <a:t>berjalan</a:t>
            </a:r>
            <a:r>
              <a:rPr lang="en-ID" sz="1350" dirty="0"/>
              <a:t> </a:t>
            </a:r>
            <a:r>
              <a:rPr lang="en-ID" sz="1350" dirty="0" err="1"/>
              <a:t>dengan</a:t>
            </a:r>
            <a:r>
              <a:rPr lang="en-ID" sz="1350" dirty="0"/>
              <a:t> </a:t>
            </a:r>
            <a:r>
              <a:rPr lang="en-ID" sz="1350" dirty="0" err="1"/>
              <a:t>baik</a:t>
            </a:r>
            <a:r>
              <a:rPr lang="en-ID" sz="1350" dirty="0"/>
              <a:t>. Salah </a:t>
            </a:r>
            <a:r>
              <a:rPr lang="en-ID" sz="1350" dirty="0" err="1"/>
              <a:t>satu</a:t>
            </a:r>
            <a:r>
              <a:rPr lang="en-ID" sz="1350" dirty="0"/>
              <a:t> </a:t>
            </a:r>
            <a:r>
              <a:rPr lang="en-ID" sz="1350" dirty="0" err="1"/>
              <a:t>faktor</a:t>
            </a:r>
            <a:r>
              <a:rPr lang="en-ID" sz="1350" dirty="0"/>
              <a:t> yang </a:t>
            </a:r>
            <a:r>
              <a:rPr lang="en-ID" sz="1350" dirty="0" err="1"/>
              <a:t>mendukung</a:t>
            </a:r>
            <a:r>
              <a:rPr lang="en-ID" sz="1350" dirty="0"/>
              <a:t> </a:t>
            </a:r>
            <a:r>
              <a:rPr lang="en-ID" sz="1350" dirty="0" err="1"/>
              <a:t>tingkat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</a:t>
            </a:r>
            <a:r>
              <a:rPr lang="en-ID" sz="1350" dirty="0" err="1"/>
              <a:t>dari</a:t>
            </a:r>
            <a:r>
              <a:rPr lang="en-ID" sz="1350" dirty="0"/>
              <a:t> </a:t>
            </a:r>
            <a:r>
              <a:rPr lang="en-ID" sz="1350" dirty="0" err="1"/>
              <a:t>masyarakat</a:t>
            </a:r>
            <a:r>
              <a:rPr lang="en-ID" sz="1350" dirty="0"/>
              <a:t> </a:t>
            </a:r>
            <a:r>
              <a:rPr lang="en-ID" sz="1350" dirty="0" err="1"/>
              <a:t>adalah</a:t>
            </a:r>
            <a:r>
              <a:rPr lang="en-ID" sz="1350" dirty="0"/>
              <a:t> </a:t>
            </a:r>
            <a:r>
              <a:rPr lang="en-ID" sz="1350" dirty="0" err="1"/>
              <a:t>adanya</a:t>
            </a:r>
            <a:r>
              <a:rPr lang="en-ID" sz="1350" dirty="0"/>
              <a:t> </a:t>
            </a:r>
            <a:r>
              <a:rPr lang="en-ID" sz="1350" dirty="0" err="1"/>
              <a:t>fasilitas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yang </a:t>
            </a:r>
            <a:r>
              <a:rPr lang="en-ID" sz="1350" dirty="0" err="1"/>
              <a:t>memadai</a:t>
            </a:r>
            <a:r>
              <a:rPr lang="en-ID" sz="1350" dirty="0"/>
              <a:t>. Indonesia </a:t>
            </a:r>
            <a:r>
              <a:rPr lang="en-ID" sz="1350" dirty="0" err="1"/>
              <a:t>dengan</a:t>
            </a:r>
            <a:r>
              <a:rPr lang="en-ID" sz="1350" dirty="0"/>
              <a:t> </a:t>
            </a:r>
            <a:r>
              <a:rPr lang="en-ID" sz="1350" dirty="0" err="1"/>
              <a:t>jumlah</a:t>
            </a:r>
            <a:r>
              <a:rPr lang="en-ID" sz="1350" dirty="0"/>
              <a:t> </a:t>
            </a:r>
            <a:r>
              <a:rPr lang="en-ID" sz="1350" dirty="0" err="1"/>
              <a:t>penduduk</a:t>
            </a:r>
            <a:r>
              <a:rPr lang="en-ID" sz="1350" dirty="0"/>
              <a:t> 264,2 </a:t>
            </a:r>
            <a:r>
              <a:rPr lang="en-ID" sz="1350" dirty="0" err="1"/>
              <a:t>juta</a:t>
            </a:r>
            <a:r>
              <a:rPr lang="en-ID" sz="1350" dirty="0"/>
              <a:t> </a:t>
            </a:r>
            <a:r>
              <a:rPr lang="en-ID" sz="1350" dirty="0" err="1"/>
              <a:t>jiwa</a:t>
            </a:r>
            <a:r>
              <a:rPr lang="en-ID" sz="1350" dirty="0"/>
              <a:t> </a:t>
            </a:r>
            <a:r>
              <a:rPr lang="en-ID" sz="1350" dirty="0" err="1"/>
              <a:t>tentu</a:t>
            </a:r>
            <a:r>
              <a:rPr lang="en-ID" sz="1350" dirty="0"/>
              <a:t>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berpengaruh</a:t>
            </a:r>
            <a:r>
              <a:rPr lang="en-ID" sz="1350" dirty="0"/>
              <a:t> pada </a:t>
            </a:r>
            <a:r>
              <a:rPr lang="en-ID" sz="1350" dirty="0" err="1"/>
              <a:t>tingkat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</a:t>
            </a:r>
            <a:r>
              <a:rPr lang="en-ID" sz="1350" dirty="0" err="1"/>
              <a:t>masyarakatnya</a:t>
            </a:r>
            <a:r>
              <a:rPr lang="en-ID" sz="1350" dirty="0"/>
              <a:t> </a:t>
            </a:r>
            <a:r>
              <a:rPr lang="en-ID" sz="1350" dirty="0" err="1"/>
              <a:t>dimana</a:t>
            </a:r>
            <a:r>
              <a:rPr lang="en-ID" sz="1350" dirty="0"/>
              <a:t> </a:t>
            </a:r>
            <a:r>
              <a:rPr lang="en-ID" sz="1350" dirty="0" err="1"/>
              <a:t>jumlah</a:t>
            </a:r>
            <a:r>
              <a:rPr lang="en-ID" sz="1350" dirty="0"/>
              <a:t> </a:t>
            </a:r>
            <a:r>
              <a:rPr lang="en-ID" sz="1350" dirty="0" err="1"/>
              <a:t>fasilitas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di Indonesia </a:t>
            </a:r>
            <a:r>
              <a:rPr lang="en-ID" sz="1350" dirty="0" err="1"/>
              <a:t>hanya</a:t>
            </a:r>
            <a:r>
              <a:rPr lang="en-ID" sz="1350" dirty="0"/>
              <a:t> 10,134 yang </a:t>
            </a:r>
            <a:r>
              <a:rPr lang="en-ID" sz="1350" dirty="0" err="1"/>
              <a:t>dimana</a:t>
            </a:r>
            <a:r>
              <a:rPr lang="en-ID" sz="1350" dirty="0"/>
              <a:t> </a:t>
            </a:r>
            <a:r>
              <a:rPr lang="en-ID" sz="1350" dirty="0" err="1"/>
              <a:t>masih</a:t>
            </a:r>
            <a:r>
              <a:rPr lang="en-ID" sz="1350" dirty="0"/>
              <a:t> </a:t>
            </a:r>
            <a:r>
              <a:rPr lang="en-ID" sz="1350" dirty="0" err="1"/>
              <a:t>kurang</a:t>
            </a:r>
            <a:r>
              <a:rPr lang="en-ID" sz="1350" dirty="0"/>
              <a:t> </a:t>
            </a:r>
            <a:r>
              <a:rPr lang="en-ID" sz="1350" dirty="0" err="1"/>
              <a:t>dibandingkan</a:t>
            </a:r>
            <a:r>
              <a:rPr lang="en-ID" sz="1350" dirty="0"/>
              <a:t> </a:t>
            </a:r>
            <a:r>
              <a:rPr lang="en-ID" sz="1350" dirty="0" err="1"/>
              <a:t>dengan</a:t>
            </a:r>
            <a:r>
              <a:rPr lang="en-ID" sz="1350" dirty="0"/>
              <a:t> </a:t>
            </a:r>
            <a:r>
              <a:rPr lang="en-ID" sz="1350" dirty="0" err="1"/>
              <a:t>jumlah</a:t>
            </a:r>
            <a:r>
              <a:rPr lang="en-ID" sz="1350" dirty="0"/>
              <a:t> </a:t>
            </a:r>
            <a:r>
              <a:rPr lang="en-ID" sz="1350" dirty="0" err="1"/>
              <a:t>penduduk</a:t>
            </a:r>
            <a:r>
              <a:rPr lang="en-ID" sz="1350" dirty="0"/>
              <a:t> yang </a:t>
            </a:r>
            <a:r>
              <a:rPr lang="en-ID" sz="1350" dirty="0" err="1"/>
              <a:t>ada</a:t>
            </a:r>
            <a:r>
              <a:rPr lang="en-ID" sz="1350" dirty="0"/>
              <a:t> [4]. Kesehatan sangat </a:t>
            </a:r>
            <a:r>
              <a:rPr lang="en-ID" sz="1350" dirty="0" err="1"/>
              <a:t>erat</a:t>
            </a:r>
            <a:r>
              <a:rPr lang="en-ID" sz="1350" dirty="0"/>
              <a:t> </a:t>
            </a:r>
            <a:r>
              <a:rPr lang="en-ID" sz="1350" dirty="0" err="1"/>
              <a:t>hubungannya</a:t>
            </a:r>
            <a:r>
              <a:rPr lang="en-ID" sz="1350" dirty="0"/>
              <a:t> </a:t>
            </a:r>
            <a:r>
              <a:rPr lang="en-ID" sz="1350" dirty="0" err="1"/>
              <a:t>dengan</a:t>
            </a:r>
            <a:r>
              <a:rPr lang="en-ID" sz="1350" dirty="0"/>
              <a:t> </a:t>
            </a:r>
            <a:r>
              <a:rPr lang="en-ID" sz="1350" dirty="0" err="1"/>
              <a:t>pemeriksaan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(Medical Check-Up) </a:t>
            </a:r>
            <a:r>
              <a:rPr lang="en-ID" sz="1350" dirty="0" err="1"/>
              <a:t>namun</a:t>
            </a:r>
            <a:r>
              <a:rPr lang="en-ID" sz="1350" dirty="0"/>
              <a:t>, </a:t>
            </a:r>
            <a:r>
              <a:rPr lang="en-ID" sz="1350" dirty="0" err="1"/>
              <a:t>masyarakat</a:t>
            </a:r>
            <a:r>
              <a:rPr lang="en-ID" sz="1350" dirty="0"/>
              <a:t> di Indonesia </a:t>
            </a:r>
            <a:r>
              <a:rPr lang="en-ID" sz="1350" dirty="0" err="1"/>
              <a:t>masih</a:t>
            </a:r>
            <a:r>
              <a:rPr lang="en-ID" sz="1350" dirty="0"/>
              <a:t> </a:t>
            </a:r>
            <a:r>
              <a:rPr lang="en-ID" sz="1350" dirty="0" err="1"/>
              <a:t>kurang</a:t>
            </a:r>
            <a:r>
              <a:rPr lang="en-ID" sz="1350" dirty="0"/>
              <a:t> </a:t>
            </a:r>
            <a:r>
              <a:rPr lang="en-ID" sz="1350" dirty="0" err="1"/>
              <a:t>peduli</a:t>
            </a:r>
            <a:r>
              <a:rPr lang="en-ID" sz="1350" dirty="0"/>
              <a:t> </a:t>
            </a:r>
            <a:r>
              <a:rPr lang="en-ID" sz="1350" dirty="0" err="1"/>
              <a:t>terhadap</a:t>
            </a:r>
            <a:r>
              <a:rPr lang="en-ID" sz="1350" dirty="0"/>
              <a:t> Medical Check-Up </a:t>
            </a:r>
            <a:r>
              <a:rPr lang="en-ID" sz="1350" dirty="0" err="1"/>
              <a:t>dimana</a:t>
            </a:r>
            <a:r>
              <a:rPr lang="en-ID" sz="1350" dirty="0"/>
              <a:t> </a:t>
            </a:r>
            <a:r>
              <a:rPr lang="en-ID" sz="1350" dirty="0" err="1"/>
              <a:t>masih</a:t>
            </a:r>
            <a:r>
              <a:rPr lang="en-ID" sz="1350" dirty="0"/>
              <a:t> </a:t>
            </a:r>
            <a:r>
              <a:rPr lang="en-ID" sz="1350" dirty="0" err="1"/>
              <a:t>banyak</a:t>
            </a:r>
            <a:r>
              <a:rPr lang="en-ID" sz="1350" dirty="0"/>
              <a:t> </a:t>
            </a:r>
            <a:r>
              <a:rPr lang="en-ID" sz="1350" dirty="0" err="1"/>
              <a:t>masyarakat</a:t>
            </a:r>
            <a:r>
              <a:rPr lang="en-ID" sz="1350" dirty="0"/>
              <a:t> yang </a:t>
            </a:r>
            <a:r>
              <a:rPr lang="en-ID" sz="1350" dirty="0" err="1"/>
              <a:t>enggan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Check-Up[5]. </a:t>
            </a:r>
            <a:r>
              <a:rPr lang="en-ID" sz="1350" dirty="0" err="1"/>
              <a:t>Selain</a:t>
            </a:r>
            <a:r>
              <a:rPr lang="en-ID" sz="1350" dirty="0"/>
              <a:t> </a:t>
            </a:r>
            <a:r>
              <a:rPr lang="en-ID" sz="1350" dirty="0" err="1"/>
              <a:t>kesadaran</a:t>
            </a:r>
            <a:r>
              <a:rPr lang="en-ID" sz="1350" dirty="0"/>
              <a:t> </a:t>
            </a:r>
            <a:r>
              <a:rPr lang="en-ID" sz="1350" dirty="0" err="1"/>
              <a:t>terhadap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yang </a:t>
            </a:r>
            <a:r>
              <a:rPr lang="en-ID" sz="1350" dirty="0" err="1"/>
              <a:t>masih</a:t>
            </a:r>
            <a:r>
              <a:rPr lang="en-ID" sz="1350" dirty="0"/>
              <a:t> </a:t>
            </a:r>
            <a:r>
              <a:rPr lang="en-ID" sz="1350" dirty="0" err="1"/>
              <a:t>kurang</a:t>
            </a:r>
            <a:r>
              <a:rPr lang="en-ID" sz="1350" dirty="0"/>
              <a:t> </a:t>
            </a:r>
            <a:r>
              <a:rPr lang="en-ID" sz="1350" dirty="0" err="1"/>
              <a:t>masyarakat</a:t>
            </a:r>
            <a:r>
              <a:rPr lang="en-ID" sz="1350" dirty="0"/>
              <a:t> </a:t>
            </a:r>
            <a:r>
              <a:rPr lang="en-ID" sz="1350" dirty="0" err="1"/>
              <a:t>seperti</a:t>
            </a:r>
            <a:r>
              <a:rPr lang="en-ID" sz="1350" dirty="0"/>
              <a:t> yang </a:t>
            </a:r>
            <a:r>
              <a:rPr lang="en-ID" sz="1350" dirty="0" err="1"/>
              <a:t>tinggal</a:t>
            </a:r>
            <a:r>
              <a:rPr lang="en-ID" sz="1350" dirty="0"/>
              <a:t> di </a:t>
            </a:r>
            <a:r>
              <a:rPr lang="en-ID" sz="1350" dirty="0" err="1"/>
              <a:t>daerah</a:t>
            </a:r>
            <a:r>
              <a:rPr lang="en-ID" sz="1350" dirty="0"/>
              <a:t> yang minim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akses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juga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semakin</a:t>
            </a:r>
            <a:r>
              <a:rPr lang="en-ID" sz="1350" dirty="0"/>
              <a:t> malas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 </a:t>
            </a:r>
            <a:r>
              <a:rPr lang="en-ID" sz="1350" dirty="0" err="1"/>
              <a:t>dikarenakan</a:t>
            </a:r>
            <a:r>
              <a:rPr lang="en-ID" sz="1350" dirty="0"/>
              <a:t> </a:t>
            </a:r>
            <a:r>
              <a:rPr lang="en-ID" sz="1350" dirty="0" err="1"/>
              <a:t>akses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bisa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 </a:t>
            </a:r>
            <a:r>
              <a:rPr lang="en-ID" sz="1350" dirty="0" err="1"/>
              <a:t>jaraknya</a:t>
            </a:r>
            <a:r>
              <a:rPr lang="en-ID" sz="1350" dirty="0"/>
              <a:t> </a:t>
            </a:r>
            <a:r>
              <a:rPr lang="en-ID" sz="1350" dirty="0" err="1"/>
              <a:t>jauh</a:t>
            </a:r>
            <a:r>
              <a:rPr lang="en-ID" sz="1350" dirty="0"/>
              <a:t> </a:t>
            </a:r>
            <a:r>
              <a:rPr lang="en-ID" sz="1350" dirty="0" err="1"/>
              <a:t>dari</a:t>
            </a:r>
            <a:r>
              <a:rPr lang="en-ID" sz="1350" dirty="0"/>
              <a:t> </a:t>
            </a:r>
            <a:r>
              <a:rPr lang="en-ID" sz="1350" dirty="0" err="1"/>
              <a:t>tempat</a:t>
            </a:r>
            <a:r>
              <a:rPr lang="en-ID" sz="1350" dirty="0"/>
              <a:t> </a:t>
            </a:r>
            <a:r>
              <a:rPr lang="en-ID" sz="1350" dirty="0" err="1"/>
              <a:t>tinggal</a:t>
            </a:r>
            <a:r>
              <a:rPr lang="en-ID" sz="1350" dirty="0"/>
              <a:t> </a:t>
            </a:r>
            <a:r>
              <a:rPr lang="en-ID" sz="1350" dirty="0" err="1"/>
              <a:t>mereka</a:t>
            </a:r>
            <a:r>
              <a:rPr lang="en-ID" sz="1350" dirty="0"/>
              <a:t>. </a:t>
            </a:r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hanya</a:t>
            </a:r>
            <a:r>
              <a:rPr lang="en-ID" sz="1350" dirty="0"/>
              <a:t> </a:t>
            </a:r>
            <a:r>
              <a:rPr lang="en-ID" sz="1350" dirty="0" err="1"/>
              <a:t>masyarakat</a:t>
            </a:r>
            <a:r>
              <a:rPr lang="en-ID" sz="1350" dirty="0"/>
              <a:t> </a:t>
            </a:r>
            <a:r>
              <a:rPr lang="en-ID" sz="1350" dirty="0" err="1"/>
              <a:t>pedesaan</a:t>
            </a:r>
            <a:r>
              <a:rPr lang="en-ID" sz="1350" dirty="0"/>
              <a:t> di </a:t>
            </a:r>
            <a:r>
              <a:rPr lang="en-ID" sz="1350" dirty="0" err="1"/>
              <a:t>kota</a:t>
            </a:r>
            <a:r>
              <a:rPr lang="en-ID" sz="1350" dirty="0"/>
              <a:t> </a:t>
            </a:r>
            <a:r>
              <a:rPr lang="en-ID" sz="1350" dirty="0" err="1"/>
              <a:t>sekalipun</a:t>
            </a:r>
            <a:r>
              <a:rPr lang="en-ID" sz="1350" dirty="0"/>
              <a:t> </a:t>
            </a:r>
            <a:r>
              <a:rPr lang="en-ID" sz="1350" dirty="0" err="1"/>
              <a:t>masyarakat</a:t>
            </a:r>
            <a:r>
              <a:rPr lang="en-ID" sz="1350" dirty="0"/>
              <a:t> </a:t>
            </a:r>
            <a:r>
              <a:rPr lang="en-ID" sz="1350" dirty="0" err="1"/>
              <a:t>enggan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datang</a:t>
            </a:r>
            <a:r>
              <a:rPr lang="en-ID" sz="1350" dirty="0"/>
              <a:t> </a:t>
            </a:r>
            <a:r>
              <a:rPr lang="en-ID" sz="1350" dirty="0" err="1"/>
              <a:t>langung</a:t>
            </a:r>
            <a:r>
              <a:rPr lang="en-ID" sz="1350" dirty="0"/>
              <a:t> </a:t>
            </a:r>
            <a:r>
              <a:rPr lang="en-ID" sz="1350" dirty="0" err="1"/>
              <a:t>ke</a:t>
            </a:r>
            <a:r>
              <a:rPr lang="en-ID" sz="1350" dirty="0"/>
              <a:t> </a:t>
            </a:r>
            <a:r>
              <a:rPr lang="en-ID" sz="1350" dirty="0" err="1"/>
              <a:t>Rumah</a:t>
            </a:r>
            <a:r>
              <a:rPr lang="en-ID" sz="1350" dirty="0"/>
              <a:t> </a:t>
            </a:r>
            <a:r>
              <a:rPr lang="en-ID" sz="1350" dirty="0" err="1"/>
              <a:t>Sakit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</a:t>
            </a:r>
            <a:r>
              <a:rPr lang="en-ID" sz="1350" dirty="0" err="1"/>
              <a:t>CheckUp</a:t>
            </a:r>
            <a:r>
              <a:rPr lang="en-ID" sz="1350" dirty="0"/>
              <a:t> </a:t>
            </a:r>
            <a:r>
              <a:rPr lang="en-ID" sz="1350" dirty="0" err="1"/>
              <a:t>dimana</a:t>
            </a:r>
            <a:r>
              <a:rPr lang="en-ID" sz="1350" dirty="0"/>
              <a:t> salah </a:t>
            </a:r>
            <a:r>
              <a:rPr lang="en-ID" sz="1350" dirty="0" err="1"/>
              <a:t>satu</a:t>
            </a:r>
            <a:r>
              <a:rPr lang="en-ID" sz="1350" dirty="0"/>
              <a:t> </a:t>
            </a:r>
            <a:r>
              <a:rPr lang="en-ID" sz="1350" dirty="0" err="1"/>
              <a:t>penyebabnya</a:t>
            </a:r>
            <a:r>
              <a:rPr lang="en-ID" sz="1350" dirty="0"/>
              <a:t> </a:t>
            </a:r>
            <a:r>
              <a:rPr lang="en-ID" sz="1350" dirty="0" err="1"/>
              <a:t>waktu</a:t>
            </a:r>
            <a:r>
              <a:rPr lang="en-ID" sz="1350" dirty="0"/>
              <a:t> yang </a:t>
            </a:r>
            <a:r>
              <a:rPr lang="en-ID" sz="1350" dirty="0" err="1"/>
              <a:t>terbuang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menunggu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 sangat lama. </a:t>
            </a:r>
            <a:r>
              <a:rPr lang="en-ID" sz="1350" dirty="0" err="1"/>
              <a:t>Berdasarkan</a:t>
            </a:r>
            <a:r>
              <a:rPr lang="en-ID" sz="1350" dirty="0"/>
              <a:t> </a:t>
            </a:r>
            <a:r>
              <a:rPr lang="en-ID" sz="1350" dirty="0" err="1"/>
              <a:t>hal</a:t>
            </a:r>
            <a:r>
              <a:rPr lang="en-ID" sz="1350" dirty="0"/>
              <a:t> </a:t>
            </a:r>
            <a:r>
              <a:rPr lang="en-ID" sz="1350" dirty="0" err="1"/>
              <a:t>tersebut</a:t>
            </a:r>
            <a:r>
              <a:rPr lang="en-ID" sz="1350" dirty="0"/>
              <a:t> </a:t>
            </a:r>
            <a:r>
              <a:rPr lang="en-ID" sz="1350" dirty="0" err="1"/>
              <a:t>maka</a:t>
            </a:r>
            <a:r>
              <a:rPr lang="en-ID" sz="1350" dirty="0"/>
              <a:t> </a:t>
            </a:r>
            <a:r>
              <a:rPr lang="en-ID" sz="1350" dirty="0" err="1"/>
              <a:t>perlunya</a:t>
            </a:r>
            <a:r>
              <a:rPr lang="en-ID" sz="1350" dirty="0"/>
              <a:t> </a:t>
            </a:r>
            <a:r>
              <a:rPr lang="en-ID" sz="1350" dirty="0" err="1"/>
              <a:t>sebuah</a:t>
            </a:r>
            <a:r>
              <a:rPr lang="en-ID" sz="1350" dirty="0"/>
              <a:t> </a:t>
            </a:r>
            <a:r>
              <a:rPr lang="en-ID" sz="1350" dirty="0" err="1"/>
              <a:t>solusi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 yang </a:t>
            </a:r>
            <a:r>
              <a:rPr lang="en-ID" sz="1350" dirty="0" err="1"/>
              <a:t>lebih</a:t>
            </a:r>
            <a:r>
              <a:rPr lang="en-ID" sz="1350" dirty="0"/>
              <a:t> </a:t>
            </a:r>
            <a:r>
              <a:rPr lang="en-ID" sz="1350" dirty="0" err="1"/>
              <a:t>praktis</a:t>
            </a:r>
            <a:r>
              <a:rPr lang="en-ID" sz="1350" dirty="0"/>
              <a:t> dan </a:t>
            </a:r>
            <a:r>
              <a:rPr lang="en-ID" sz="1350" dirty="0" err="1"/>
              <a:t>efisien</a:t>
            </a:r>
            <a:r>
              <a:rPr lang="en-ID" sz="1350" dirty="0"/>
              <a:t> </a:t>
            </a:r>
            <a:r>
              <a:rPr lang="en-ID" sz="1350" dirty="0" err="1"/>
              <a:t>sehingga</a:t>
            </a:r>
            <a:r>
              <a:rPr lang="en-ID" sz="1350" dirty="0"/>
              <a:t> </a:t>
            </a:r>
            <a:r>
              <a:rPr lang="en-ID" sz="1350" dirty="0" err="1"/>
              <a:t>dapat</a:t>
            </a:r>
            <a:r>
              <a:rPr lang="en-ID" sz="1350" dirty="0"/>
              <a:t> </a:t>
            </a:r>
            <a:r>
              <a:rPr lang="en-ID" sz="1350" dirty="0" err="1"/>
              <a:t>meminimalisir</a:t>
            </a:r>
            <a:r>
              <a:rPr lang="en-ID" sz="1350" dirty="0"/>
              <a:t> </a:t>
            </a:r>
            <a:r>
              <a:rPr lang="en-ID" sz="1350" dirty="0" err="1"/>
              <a:t>kurangnya</a:t>
            </a:r>
            <a:r>
              <a:rPr lang="en-ID" sz="1350" dirty="0"/>
              <a:t> </a:t>
            </a:r>
            <a:r>
              <a:rPr lang="en-ID" sz="1350" dirty="0" err="1"/>
              <a:t>masyarakat</a:t>
            </a:r>
            <a:r>
              <a:rPr lang="en-ID" sz="1350" dirty="0"/>
              <a:t> </a:t>
            </a:r>
            <a:r>
              <a:rPr lang="en-ID" sz="1350" dirty="0" err="1"/>
              <a:t>dalam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check-up, </a:t>
            </a:r>
            <a:r>
              <a:rPr lang="en-ID" sz="1350" dirty="0" err="1"/>
              <a:t>maka</a:t>
            </a:r>
            <a:r>
              <a:rPr lang="en-ID" sz="1350" dirty="0"/>
              <a:t> </a:t>
            </a:r>
            <a:r>
              <a:rPr lang="en-ID" sz="1350" dirty="0" err="1"/>
              <a:t>perlu</a:t>
            </a:r>
            <a:r>
              <a:rPr lang="en-ID" sz="1350" dirty="0"/>
              <a:t>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merancang</a:t>
            </a:r>
            <a:r>
              <a:rPr lang="en-ID" sz="1350" dirty="0"/>
              <a:t> </a:t>
            </a:r>
            <a:r>
              <a:rPr lang="en-ID" sz="1350" dirty="0" err="1"/>
              <a:t>alat</a:t>
            </a:r>
            <a:r>
              <a:rPr lang="en-ID" sz="1350" dirty="0"/>
              <a:t> </a:t>
            </a:r>
            <a:r>
              <a:rPr lang="en-ID" sz="1350" dirty="0" err="1"/>
              <a:t>dalam</a:t>
            </a:r>
            <a:r>
              <a:rPr lang="en-ID" sz="1350" dirty="0"/>
              <a:t> </a:t>
            </a:r>
            <a:r>
              <a:rPr lang="en-ID" sz="1350" dirty="0" err="1"/>
              <a:t>melakukan</a:t>
            </a:r>
            <a:r>
              <a:rPr lang="en-ID" sz="1350" dirty="0"/>
              <a:t> medical check-up yang </a:t>
            </a:r>
            <a:r>
              <a:rPr lang="en-ID" sz="1350" dirty="0" err="1"/>
              <a:t>lebih</a:t>
            </a:r>
            <a:r>
              <a:rPr lang="en-ID" sz="1350" dirty="0"/>
              <a:t> </a:t>
            </a:r>
            <a:r>
              <a:rPr lang="en-ID" sz="1350" dirty="0" err="1"/>
              <a:t>cepat</a:t>
            </a:r>
            <a:r>
              <a:rPr lang="en-ID" sz="1350" dirty="0"/>
              <a:t> dan </a:t>
            </a:r>
            <a:r>
              <a:rPr lang="en-ID" sz="1350" dirty="0" err="1"/>
              <a:t>tanpa</a:t>
            </a:r>
            <a:r>
              <a:rPr lang="en-ID" sz="1350" dirty="0"/>
              <a:t> </a:t>
            </a:r>
            <a:r>
              <a:rPr lang="en-ID" sz="1350" dirty="0" err="1"/>
              <a:t>harus</a:t>
            </a:r>
            <a:r>
              <a:rPr lang="en-ID" sz="1350" dirty="0"/>
              <a:t> </a:t>
            </a:r>
            <a:r>
              <a:rPr lang="en-ID" sz="1350" dirty="0" err="1"/>
              <a:t>langsung</a:t>
            </a:r>
            <a:r>
              <a:rPr lang="en-ID" sz="1350" dirty="0"/>
              <a:t> </a:t>
            </a:r>
            <a:r>
              <a:rPr lang="en-ID" sz="1350" dirty="0" err="1"/>
              <a:t>ke</a:t>
            </a:r>
            <a:r>
              <a:rPr lang="en-ID" sz="1350" dirty="0"/>
              <a:t> </a:t>
            </a:r>
            <a:r>
              <a:rPr lang="en-ID" sz="1350" dirty="0" err="1"/>
              <a:t>rumah</a:t>
            </a:r>
            <a:r>
              <a:rPr lang="en-ID" sz="1350" dirty="0"/>
              <a:t> </a:t>
            </a:r>
            <a:r>
              <a:rPr lang="en-ID" sz="1350" dirty="0" err="1"/>
              <a:t>sakit</a:t>
            </a:r>
            <a:r>
              <a:rPr lang="en-ID" sz="1350" dirty="0"/>
              <a:t> </a:t>
            </a:r>
            <a:r>
              <a:rPr lang="en-ID" sz="1350" dirty="0" err="1"/>
              <a:t>atau</a:t>
            </a:r>
            <a:r>
              <a:rPr lang="en-ID" sz="1350" dirty="0"/>
              <a:t> </a:t>
            </a:r>
            <a:r>
              <a:rPr lang="en-ID" sz="1350" dirty="0" err="1"/>
              <a:t>tempat</a:t>
            </a:r>
            <a:r>
              <a:rPr lang="en-ID" sz="1350" dirty="0"/>
              <a:t> </a:t>
            </a:r>
            <a:r>
              <a:rPr lang="en-ID" sz="1350" dirty="0" err="1"/>
              <a:t>pelayanan</a:t>
            </a:r>
            <a:r>
              <a:rPr lang="en-ID" sz="1350" dirty="0"/>
              <a:t> </a:t>
            </a:r>
            <a:r>
              <a:rPr lang="en-ID" sz="1350" dirty="0" err="1"/>
              <a:t>kesehatan</a:t>
            </a:r>
            <a:r>
              <a:rPr lang="en-ID" sz="1350" dirty="0"/>
              <a:t> </a:t>
            </a:r>
            <a:r>
              <a:rPr lang="en-ID" sz="1350" dirty="0" err="1"/>
              <a:t>terdekat</a:t>
            </a:r>
            <a:r>
              <a:rPr lang="en-ID" sz="1350" dirty="0"/>
              <a:t>[6]. </a:t>
            </a:r>
            <a:endParaRPr sz="1350"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INFORMASI PENDUKUNG</a:t>
            </a:r>
          </a:p>
        </p:txBody>
      </p:sp>
    </p:spTree>
    <p:extLst>
      <p:ext uri="{BB962C8B-B14F-4D97-AF65-F5344CB8AC3E}">
        <p14:creationId xmlns:p14="http://schemas.microsoft.com/office/powerpoint/2010/main" val="244186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485014" y="1280745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Internet of Things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Medical Check-Up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terdekat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data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konsultasi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.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mengangkat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Medical Check-Up </a:t>
            </a:r>
            <a:r>
              <a:rPr lang="en-ID" dirty="0" err="1"/>
              <a:t>sejenis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kami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Rancang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Purwarupa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General Check-Up Kesehatan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Mikrokontroler</a:t>
            </a:r>
            <a:r>
              <a:rPr lang="en-ID" dirty="0"/>
              <a:t> Arduino Uno R3. </a:t>
            </a:r>
            <a:r>
              <a:rPr lang="en-ID" dirty="0" err="1"/>
              <a:t>Namun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data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LCD pada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 [7] Pada </a:t>
            </a:r>
            <a:r>
              <a:rPr lang="en-ID" dirty="0" err="1"/>
              <a:t>Proyek</a:t>
            </a:r>
            <a:r>
              <a:rPr lang="en-ID" dirty="0"/>
              <a:t> Akhir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difokuskan</a:t>
            </a:r>
            <a:r>
              <a:rPr lang="en-ID" dirty="0"/>
              <a:t> pada </a:t>
            </a:r>
            <a:r>
              <a:rPr lang="en-ID" dirty="0" err="1"/>
              <a:t>alat</a:t>
            </a:r>
            <a:r>
              <a:rPr lang="en-ID" dirty="0"/>
              <a:t> Smart Health Monitoring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Medical Check-Up pada </a:t>
            </a:r>
            <a:r>
              <a:rPr lang="en-ID" dirty="0" err="1"/>
              <a:t>beberapa</a:t>
            </a:r>
            <a:r>
              <a:rPr lang="en-ID" dirty="0"/>
              <a:t> parameter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detak</a:t>
            </a:r>
            <a:r>
              <a:rPr lang="en-ID" dirty="0"/>
              <a:t> </a:t>
            </a:r>
            <a:r>
              <a:rPr lang="en-ID" dirty="0" err="1"/>
              <a:t>jantung</a:t>
            </a:r>
            <a:r>
              <a:rPr lang="en-ID" dirty="0"/>
              <a:t>, </a:t>
            </a:r>
            <a:r>
              <a:rPr lang="en-ID" dirty="0" err="1"/>
              <a:t>tekanan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,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,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berat</a:t>
            </a:r>
            <a:r>
              <a:rPr lang="en-ID" dirty="0"/>
              <a:t> badan yang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Body Mass Index[8]. Alat </a:t>
            </a:r>
            <a:r>
              <a:rPr lang="en-ID" dirty="0" err="1"/>
              <a:t>tersebut</a:t>
            </a:r>
            <a:r>
              <a:rPr lang="en-ID" dirty="0"/>
              <a:t>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konsultasi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firebase pada </a:t>
            </a:r>
            <a:r>
              <a:rPr lang="en-ID" dirty="0" err="1"/>
              <a:t>fitur</a:t>
            </a:r>
            <a:r>
              <a:rPr lang="en-ID" dirty="0"/>
              <a:t> real time database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Medical Check-Up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dan juga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konsultasi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.</a:t>
            </a:r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INFORMASI PENDUKUNG</a:t>
            </a:r>
          </a:p>
        </p:txBody>
      </p:sp>
    </p:spTree>
    <p:extLst>
      <p:ext uri="{BB962C8B-B14F-4D97-AF65-F5344CB8AC3E}">
        <p14:creationId xmlns:p14="http://schemas.microsoft.com/office/powerpoint/2010/main" val="390490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485014" y="1280745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Penggunaan</a:t>
            </a:r>
            <a:r>
              <a:rPr lang="en-ID" dirty="0"/>
              <a:t> Patient Monitoring System (PMS)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marak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telemedicine. </a:t>
            </a:r>
            <a:r>
              <a:rPr lang="en-ID" dirty="0" err="1"/>
              <a:t>Dengan</a:t>
            </a:r>
            <a:r>
              <a:rPr lang="en-ID" dirty="0"/>
              <a:t> PMS, </a:t>
            </a:r>
            <a:r>
              <a:rPr lang="en-ID" dirty="0" err="1"/>
              <a:t>dokter</a:t>
            </a:r>
            <a:r>
              <a:rPr lang="en-ID" dirty="0"/>
              <a:t> dan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badan, </a:t>
            </a:r>
            <a:r>
              <a:rPr lang="en-ID" dirty="0" err="1"/>
              <a:t>tanda</a:t>
            </a:r>
            <a:r>
              <a:rPr lang="en-ID" dirty="0"/>
              <a:t> vital, </a:t>
            </a:r>
            <a:r>
              <a:rPr lang="en-ID" dirty="0" err="1"/>
              <a:t>tekanan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, gula </a:t>
            </a:r>
            <a:r>
              <a:rPr lang="en-ID" dirty="0" err="1"/>
              <a:t>darah</a:t>
            </a:r>
            <a:r>
              <a:rPr lang="en-ID" dirty="0"/>
              <a:t>, </a:t>
            </a:r>
            <a:r>
              <a:rPr lang="en-ID" dirty="0" err="1"/>
              <a:t>detak</a:t>
            </a:r>
            <a:r>
              <a:rPr lang="en-ID" dirty="0"/>
              <a:t> </a:t>
            </a:r>
            <a:r>
              <a:rPr lang="en-ID" dirty="0" err="1"/>
              <a:t>jantung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manapun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di </a:t>
            </a:r>
            <a:r>
              <a:rPr lang="en-ID" dirty="0" err="1"/>
              <a:t>rumah</a:t>
            </a:r>
            <a:r>
              <a:rPr lang="en-ID" dirty="0"/>
              <a:t>.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pemantauan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kunjungan</a:t>
            </a:r>
            <a:r>
              <a:rPr lang="en-ID" dirty="0"/>
              <a:t> ad-hoc.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PMS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gawai</a:t>
            </a:r>
            <a:r>
              <a:rPr lang="en-ID" dirty="0"/>
              <a:t> dan </a:t>
            </a:r>
            <a:r>
              <a:rPr lang="en-ID" dirty="0" err="1"/>
              <a:t>jaringan</a:t>
            </a:r>
            <a:r>
              <a:rPr lang="en-ID" dirty="0"/>
              <a:t> internet. Remote Patient Monitoring (PMS)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Remote Patient Management, Remote Health Monitoring, Remote Physiologic Monitoring, dan Telemonitoring.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PMS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sektor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negara </a:t>
            </a:r>
            <a:r>
              <a:rPr lang="en-ID" dirty="0" err="1"/>
              <a:t>berkembang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Indonesia,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dan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melonjak</a:t>
            </a:r>
            <a:r>
              <a:rPr lang="en-ID" dirty="0"/>
              <a:t>. RPM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juga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petugas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RPM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klinisi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dan </a:t>
            </a:r>
            <a:r>
              <a:rPr lang="en-ID" dirty="0" err="1"/>
              <a:t>instan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data </a:t>
            </a:r>
            <a:r>
              <a:rPr lang="en-ID" dirty="0" err="1"/>
              <a:t>pasien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burnout.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Dari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, </a:t>
            </a:r>
            <a:r>
              <a:rPr lang="en-ID" dirty="0" err="1"/>
              <a:t>politik</a:t>
            </a:r>
            <a:r>
              <a:rPr lang="en-ID" dirty="0"/>
              <a:t>,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pindidikan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hambatan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hambatan</a:t>
            </a:r>
            <a:r>
              <a:rPr lang="en-ID" dirty="0"/>
              <a:t> di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harga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ANALISIS MASALAH</a:t>
            </a:r>
          </a:p>
        </p:txBody>
      </p:sp>
    </p:spTree>
    <p:extLst>
      <p:ext uri="{BB962C8B-B14F-4D97-AF65-F5344CB8AC3E}">
        <p14:creationId xmlns:p14="http://schemas.microsoft.com/office/powerpoint/2010/main" val="417723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477870" y="1345039"/>
            <a:ext cx="7888219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Konstrain</a:t>
            </a:r>
            <a:r>
              <a:rPr lang="en-ID" dirty="0"/>
              <a:t> </a:t>
            </a:r>
            <a:r>
              <a:rPr lang="en-ID" dirty="0" err="1"/>
              <a:t>Ekonomi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•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mematoh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jual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rendah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Konstrain</a:t>
            </a:r>
            <a:r>
              <a:rPr lang="en-ID" dirty="0"/>
              <a:t> </a:t>
            </a:r>
            <a:r>
              <a:rPr lang="en-ID" dirty="0" err="1"/>
              <a:t>Manufakturabilitas</a:t>
            </a:r>
            <a:r>
              <a:rPr lang="en-ID" dirty="0"/>
              <a:t> (manufacturability)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•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kecil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Konstrain</a:t>
            </a:r>
            <a:r>
              <a:rPr lang="en-ID" dirty="0"/>
              <a:t> </a:t>
            </a:r>
            <a:r>
              <a:rPr lang="en-ID" dirty="0" err="1"/>
              <a:t>Keberlanjutan</a:t>
            </a:r>
            <a:r>
              <a:rPr lang="en-ID" dirty="0"/>
              <a:t> (sustainability)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•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dirawat</a:t>
            </a:r>
            <a:r>
              <a:rPr lang="en-ID" dirty="0"/>
              <a:t> dan </a:t>
            </a:r>
            <a:r>
              <a:rPr lang="en-ID" dirty="0" err="1"/>
              <a:t>dibersihan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•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disemua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di </a:t>
            </a:r>
            <a:r>
              <a:rPr lang="en-ID" dirty="0" err="1"/>
              <a:t>indonesia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KONSTRAIN</a:t>
            </a:r>
          </a:p>
        </p:txBody>
      </p:sp>
    </p:spTree>
    <p:extLst>
      <p:ext uri="{BB962C8B-B14F-4D97-AF65-F5344CB8AC3E}">
        <p14:creationId xmlns:p14="http://schemas.microsoft.com/office/powerpoint/2010/main" val="855523539"/>
      </p:ext>
    </p:extLst>
  </p:cSld>
  <p:clrMapOvr>
    <a:masterClrMapping/>
  </p:clrMapOvr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1591</Words>
  <Application>Microsoft Office PowerPoint</Application>
  <PresentationFormat>On-screen Show (16:9)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Press Start 2P</vt:lpstr>
      <vt:lpstr>Arial</vt:lpstr>
      <vt:lpstr>Bebas Neue</vt:lpstr>
      <vt:lpstr>Zilla Slab</vt:lpstr>
      <vt:lpstr>Advent Pro Medium</vt:lpstr>
      <vt:lpstr>Roboto Condensed Light</vt:lpstr>
      <vt:lpstr>Akihabara Arcades and Electronics! Minitheme by Slidesg</vt:lpstr>
      <vt:lpstr>SMART MONITORING DIGITAL HEALTH CARE</vt:lpstr>
      <vt:lpstr>DAFTAR ANGGOTA</vt:lpstr>
      <vt:lpstr>MASALAH</vt:lpstr>
      <vt:lpstr>MASALAH</vt:lpstr>
      <vt:lpstr>LATAR BELAKANG MASALAH</vt:lpstr>
      <vt:lpstr>INFORMASI PENDUKUNG</vt:lpstr>
      <vt:lpstr>INFORMASI PENDUKUNG</vt:lpstr>
      <vt:lpstr>ANALISIS MASALAH</vt:lpstr>
      <vt:lpstr>KONSTRAIN</vt:lpstr>
      <vt:lpstr>SOLUSI</vt:lpstr>
      <vt:lpstr>SOLUSI</vt:lpstr>
      <vt:lpstr>SOLUSI</vt:lpstr>
      <vt:lpstr>PERENCANAAN PASAR</vt:lpstr>
      <vt:lpstr>PERKIRAAN BIAYA DAN ANALISA FINANSIAL</vt:lpstr>
      <vt:lpstr>KESIMPULAN</vt:lpstr>
      <vt:lpstr>KESIMPULAN</vt:lpstr>
      <vt:lpstr>あ り が と う ご ざ い ま し 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AKIHABARA: ARCADES AND ELECTRONICS! MINITHEME</dc:title>
  <cp:lastModifiedBy>rahmadi husada</cp:lastModifiedBy>
  <cp:revision>5</cp:revision>
  <dcterms:modified xsi:type="dcterms:W3CDTF">2022-08-04T13:34:59Z</dcterms:modified>
</cp:coreProperties>
</file>