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8" r:id="rId3"/>
    <p:sldId id="297" r:id="rId4"/>
    <p:sldId id="314" r:id="rId5"/>
    <p:sldId id="317" r:id="rId6"/>
    <p:sldId id="315" r:id="rId7"/>
    <p:sldId id="316" r:id="rId8"/>
    <p:sldId id="318" r:id="rId9"/>
    <p:sldId id="319" r:id="rId10"/>
    <p:sldId id="320" r:id="rId11"/>
    <p:sldId id="321" r:id="rId12"/>
    <p:sldId id="322" r:id="rId13"/>
    <p:sldId id="323" r:id="rId14"/>
    <p:sldId id="325" r:id="rId15"/>
    <p:sldId id="326" r:id="rId16"/>
    <p:sldId id="324" r:id="rId17"/>
    <p:sldId id="327" r:id="rId18"/>
    <p:sldId id="328" r:id="rId19"/>
    <p:sldId id="329" r:id="rId20"/>
    <p:sldId id="330" r:id="rId21"/>
    <p:sldId id="331" r:id="rId22"/>
    <p:sldId id="275" r:id="rId2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DM Sans" pitchFamily="2" charset="0"/>
      <p:regular r:id="rId30"/>
      <p:bold r:id="rId31"/>
      <p:italic r:id="rId32"/>
      <p:boldItalic r:id="rId33"/>
    </p:embeddedFont>
    <p:embeddedFont>
      <p:font typeface="Oswald" panose="00000500000000000000" pitchFamily="2" charset="0"/>
      <p:regular r:id="rId34"/>
      <p:bold r:id="rId35"/>
    </p:embeddedFont>
    <p:embeddedFont>
      <p:font typeface="Oswald ExtraLight" panose="00000300000000000000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40AB3F-3FFD-4F60-AA9F-4D53E5B33328}">
  <a:tblStyle styleId="{4040AB3F-3FFD-4F60-AA9F-4D53E5B33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63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d7ae03d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d7ae03d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52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d7ae03d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d7ae03d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21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d7ae03d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d7ae03d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39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10d7ae03d4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10d7ae03d4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rot="5400000" flipH="1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 rot="10800000" flipH="1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2478750" y="3448025"/>
            <a:ext cx="4186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0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584636" y="967650"/>
            <a:ext cx="4392391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B300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DESAIN SYSTEM</a:t>
            </a:r>
            <a:endParaRPr lang="en-US" dirty="0"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25" y="0"/>
            <a:ext cx="43923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5;p34">
            <a:extLst>
              <a:ext uri="{FF2B5EF4-FFF2-40B4-BE49-F238E27FC236}">
                <a16:creationId xmlns:a16="http://schemas.microsoft.com/office/drawing/2014/main" id="{AFC07099-9AA4-5FB4-9D5C-C8C594579B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6026" y="220794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29A07-8D9F-99E3-787E-DE29D2A1F09C}"/>
              </a:ext>
            </a:extLst>
          </p:cNvPr>
          <p:cNvSpPr txBox="1"/>
          <p:nvPr/>
        </p:nvSpPr>
        <p:spPr>
          <a:xfrm>
            <a:off x="676026" y="1425608"/>
            <a:ext cx="7949814" cy="151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330" indent="456565" algn="just">
              <a:spcBef>
                <a:spcPts val="455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Langkah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pustaka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bertujuan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mencari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pengerjaan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Smart Health Monitoring.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perancangan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Smart Health</a:t>
            </a:r>
          </a:p>
          <a:p>
            <a:pPr marL="100330" algn="just">
              <a:spcBef>
                <a:spcPts val="405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Monitoring,</a:t>
            </a:r>
            <a:r>
              <a:rPr lang="en-US" sz="12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meliputi</a:t>
            </a:r>
            <a:r>
              <a:rPr lang="en-US" sz="12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perancangan</a:t>
            </a:r>
            <a:r>
              <a:rPr lang="en-US" sz="12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12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r>
              <a:rPr lang="en-US" sz="12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maupun</a:t>
            </a:r>
            <a:r>
              <a:rPr lang="en-US" sz="12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mikrokontroler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2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</a:t>
            </a:r>
            <a:r>
              <a:rPr lang="en-US" sz="12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berikutnya</a:t>
            </a:r>
            <a:r>
              <a:rPr lang="en-US" sz="12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2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konfigurasi</a:t>
            </a:r>
            <a:r>
              <a:rPr lang="en-US" sz="12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kalibrasi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sensor agar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pembacaan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data.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Setelah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sensor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selesai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sensor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berhasil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membaca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data,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selanjutnya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diolah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mikrokontroler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memperoleh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pembacaan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dikirimkan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firebase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diolah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12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adadokter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57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5;p34">
            <a:extLst>
              <a:ext uri="{FF2B5EF4-FFF2-40B4-BE49-F238E27FC236}">
                <a16:creationId xmlns:a16="http://schemas.microsoft.com/office/drawing/2014/main" id="{AFC07099-9AA4-5FB4-9D5C-C8C594579B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898" y="214698"/>
            <a:ext cx="5048118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YANG DIKEMBANGKAN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29A07-8D9F-99E3-787E-DE29D2A1F09C}"/>
              </a:ext>
            </a:extLst>
          </p:cNvPr>
          <p:cNvSpPr txBox="1"/>
          <p:nvPr/>
        </p:nvSpPr>
        <p:spPr>
          <a:xfrm>
            <a:off x="694314" y="1608488"/>
            <a:ext cx="79498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 Health Monitoring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Medical Check-Up pada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beberapa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parameter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jantung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Suhu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tubuh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tinggi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badan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dikombinasikan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menghitung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Body Mass Index. Alat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juga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mengirimkan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konsultasi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kesehatan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firebase pada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real time database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pasien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Medical Check-Up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tanpa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harus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datang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Sakit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juga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dokter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melihat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kondisi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pasien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dikirim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konsultasi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kesehatan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21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570600" y="1210350"/>
            <a:ext cx="8002800" cy="2940600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DESAIN SISTEM</a:t>
            </a:r>
            <a:endParaRPr dirty="0"/>
          </a:p>
        </p:txBody>
      </p:sp>
      <p:sp>
        <p:nvSpPr>
          <p:cNvPr id="550" name="Google Shape;550;p40"/>
          <p:cNvSpPr txBox="1">
            <a:spLocks noGrp="1"/>
          </p:cNvSpPr>
          <p:nvPr>
            <p:ph type="title" idx="2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r>
              <a:rPr lang="en" dirty="0"/>
              <a:t>.</a:t>
            </a:r>
            <a:endParaRPr dirty="0"/>
          </a:p>
        </p:txBody>
      </p:sp>
      <p:pic>
        <p:nvPicPr>
          <p:cNvPr id="552" name="Google Shape;552;p40"/>
          <p:cNvPicPr preferRelativeResize="0"/>
          <p:nvPr/>
        </p:nvPicPr>
        <p:blipFill rotWithShape="1">
          <a:blip r:embed="rId3">
            <a:alphaModFix/>
          </a:blip>
          <a:srcRect l="23948" r="23427"/>
          <a:stretch/>
        </p:blipFill>
        <p:spPr>
          <a:xfrm>
            <a:off x="848425" y="673350"/>
            <a:ext cx="3552000" cy="3796800"/>
          </a:xfrm>
          <a:prstGeom prst="roundRect">
            <a:avLst>
              <a:gd name="adj" fmla="val 10435"/>
            </a:avLst>
          </a:prstGeom>
          <a:noFill/>
          <a:ln w="19050" cap="flat" cmpd="sng">
            <a:solidFill>
              <a:srgbClr val="98FAFC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dir="5400000" algn="bl" rotWithShape="0">
              <a:srgbClr val="98FAFC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27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6.png">
            <a:extLst>
              <a:ext uri="{FF2B5EF4-FFF2-40B4-BE49-F238E27FC236}">
                <a16:creationId xmlns:a16="http://schemas.microsoft.com/office/drawing/2014/main" id="{C605B893-784A-B106-9803-95CA37B840E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5717" y="1060410"/>
            <a:ext cx="3697923" cy="3022680"/>
          </a:xfrm>
          <a:prstGeom prst="rect">
            <a:avLst/>
          </a:prstGeom>
        </p:spPr>
      </p:pic>
      <p:sp>
        <p:nvSpPr>
          <p:cNvPr id="6" name="Google Shape;345;p34">
            <a:extLst>
              <a:ext uri="{FF2B5EF4-FFF2-40B4-BE49-F238E27FC236}">
                <a16:creationId xmlns:a16="http://schemas.microsoft.com/office/drawing/2014/main" id="{5BD61603-9D74-8778-D07F-56853F7197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404" y="214126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GAMBAR DESAIN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62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7AF0-13F3-2AFB-FD0A-C3B4D781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" y="179178"/>
            <a:ext cx="5515845" cy="1062900"/>
          </a:xfrm>
        </p:spPr>
        <p:txBody>
          <a:bodyPr/>
          <a:lstStyle/>
          <a:p>
            <a:r>
              <a:rPr lang="en-US" dirty="0"/>
              <a:t>PEMODELAN FUNGSIONAL SISTEM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8B552-8078-D4DC-66B9-7A936F62F128}"/>
              </a:ext>
            </a:extLst>
          </p:cNvPr>
          <p:cNvSpPr txBox="1"/>
          <p:nvPr/>
        </p:nvSpPr>
        <p:spPr>
          <a:xfrm>
            <a:off x="547251" y="1242078"/>
            <a:ext cx="481965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suhu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DS18B20</a:t>
            </a:r>
          </a:p>
          <a:p>
            <a:pPr algn="just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konfigurasi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sensor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suhu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pin data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dihubungkan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pin D7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NodeMCU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menambahkan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resistor pullup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jalur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memastikan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data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berjalan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stabil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F9E83-31E9-C761-8768-AB228B621D8E}"/>
              </a:ext>
            </a:extLst>
          </p:cNvPr>
          <p:cNvSpPr txBox="1"/>
          <p:nvPr/>
        </p:nvSpPr>
        <p:spPr>
          <a:xfrm>
            <a:off x="1076325" y="2267986"/>
            <a:ext cx="481965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Ultrasonik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konfigurasi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sensor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ultrasonik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pin trig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dikoneksikan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pin D3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pin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mengirimkan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gelombang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ultrasonik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pin Echo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dikoneksikan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pin D4 dan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menerima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pantulan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gelombang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ultrasonik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2FD0A-0BE3-FB5F-4B4C-50D9242989C6}"/>
              </a:ext>
            </a:extLst>
          </p:cNvPr>
          <p:cNvSpPr txBox="1"/>
          <p:nvPr/>
        </p:nvSpPr>
        <p:spPr>
          <a:xfrm>
            <a:off x="4025265" y="3573181"/>
            <a:ext cx="481965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Pulse Heart Rate</a:t>
            </a:r>
          </a:p>
          <a:p>
            <a:pPr algn="just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sensor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keluaran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sinyal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analog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membutuhkan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ADS1115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tambahan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pin input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analog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dikarenakan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NodeMCU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hanya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buah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pin analog.</a:t>
            </a:r>
          </a:p>
        </p:txBody>
      </p:sp>
    </p:spTree>
    <p:extLst>
      <p:ext uri="{BB962C8B-B14F-4D97-AF65-F5344CB8AC3E}">
        <p14:creationId xmlns:p14="http://schemas.microsoft.com/office/powerpoint/2010/main" val="282717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7AF0-13F3-2AFB-FD0A-C3B4D781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" y="179178"/>
            <a:ext cx="5515845" cy="1062900"/>
          </a:xfrm>
        </p:spPr>
        <p:txBody>
          <a:bodyPr/>
          <a:lstStyle/>
          <a:p>
            <a:r>
              <a:rPr lang="en-US" dirty="0"/>
              <a:t>PEMODELAN FUNGSIONAL SISTEM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8B552-8078-D4DC-66B9-7A936F62F128}"/>
              </a:ext>
            </a:extLst>
          </p:cNvPr>
          <p:cNvSpPr txBox="1"/>
          <p:nvPr/>
        </p:nvSpPr>
        <p:spPr>
          <a:xfrm>
            <a:off x="547251" y="1242078"/>
            <a:ext cx="4819650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MPX5700DP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sensor MPX5700DP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dihubungkan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pin A0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sensor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mengeluarkan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sinyal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keluaran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analog. Port pressure in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dihubungkan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selang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manset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Hasil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dipompa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manset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diterima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sensor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dikonversi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menentukan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darah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3234D-7D54-AFDE-0E64-E795F4476AB8}"/>
              </a:ext>
            </a:extLst>
          </p:cNvPr>
          <p:cNvSpPr txBox="1"/>
          <p:nvPr/>
        </p:nvSpPr>
        <p:spPr>
          <a:xfrm>
            <a:off x="3945254" y="3229705"/>
            <a:ext cx="481965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Load Cell</a:t>
            </a:r>
          </a:p>
          <a:p>
            <a:pPr algn="just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sensor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diperlukan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penambahan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HX711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mengkonversikan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terukur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resistansi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mengkonversikannya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besaran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tegangan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74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C3C424-A8C7-838B-E64D-D34DEA571C66}"/>
              </a:ext>
            </a:extLst>
          </p:cNvPr>
          <p:cNvSpPr txBox="1">
            <a:spLocks/>
          </p:cNvSpPr>
          <p:nvPr/>
        </p:nvSpPr>
        <p:spPr>
          <a:xfrm>
            <a:off x="199154" y="179178"/>
            <a:ext cx="5515845" cy="10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PEMODELAN TINGKAH LAKU SISTEM</a:t>
            </a:r>
          </a:p>
        </p:txBody>
      </p:sp>
      <p:pic>
        <p:nvPicPr>
          <p:cNvPr id="6" name="image3.jpeg">
            <a:extLst>
              <a:ext uri="{FF2B5EF4-FFF2-40B4-BE49-F238E27FC236}">
                <a16:creationId xmlns:a16="http://schemas.microsoft.com/office/drawing/2014/main" id="{765E049C-F6E4-7F68-1F10-67511A46AC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5145" y="987725"/>
            <a:ext cx="3013709" cy="365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4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C3C424-A8C7-838B-E64D-D34DEA571C66}"/>
              </a:ext>
            </a:extLst>
          </p:cNvPr>
          <p:cNvSpPr txBox="1">
            <a:spLocks/>
          </p:cNvSpPr>
          <p:nvPr/>
        </p:nvSpPr>
        <p:spPr>
          <a:xfrm>
            <a:off x="199154" y="179178"/>
            <a:ext cx="5515845" cy="10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PEMODELAN TINGKAH LAKU SISTEM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8A1D1-077B-055A-402B-0A7D308E52A8}"/>
              </a:ext>
            </a:extLst>
          </p:cNvPr>
          <p:cNvSpPr txBox="1"/>
          <p:nvPr/>
        </p:nvSpPr>
        <p:spPr>
          <a:xfrm>
            <a:off x="1183004" y="1384245"/>
            <a:ext cx="6642735" cy="23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indent="466725" algn="just">
              <a:spcBef>
                <a:spcPts val="455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Langkah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pustaka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literasi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bertujuan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mencari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pengerjaan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Smart Health Monitoring.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perancangan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Smart Health</a:t>
            </a:r>
          </a:p>
          <a:p>
            <a:pPr marL="90170" indent="466725" algn="just">
              <a:spcBef>
                <a:spcPts val="405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Monitoring,</a:t>
            </a:r>
            <a:r>
              <a:rPr lang="en-US" sz="1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meliputi</a:t>
            </a:r>
            <a:r>
              <a:rPr lang="en-US" sz="1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perancangan</a:t>
            </a:r>
            <a:r>
              <a:rPr lang="en-US" sz="1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14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r>
              <a:rPr lang="en-US" sz="1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maupun</a:t>
            </a:r>
            <a:r>
              <a:rPr lang="en-US" sz="1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mikrokontroler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</a:t>
            </a:r>
            <a:r>
              <a:rPr lang="en-US" sz="1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berikutnya</a:t>
            </a:r>
            <a:r>
              <a:rPr lang="en-US" sz="1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4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konfigurasi</a:t>
            </a:r>
            <a:r>
              <a:rPr lang="en-US" sz="1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kalibrasi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sensor agar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pembacaan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data.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Setelah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konfigurasi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sensor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selesai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sensor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berhasil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membaca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selanjutnya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diolah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mikrokontroler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memperoleh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pembacaan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dikirimkan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firebase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diolah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1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adadokter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385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570600" y="1210350"/>
            <a:ext cx="8002800" cy="2940600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PENGUJIAN SISTEM</a:t>
            </a:r>
            <a:endParaRPr dirty="0"/>
          </a:p>
        </p:txBody>
      </p:sp>
      <p:sp>
        <p:nvSpPr>
          <p:cNvPr id="550" name="Google Shape;550;p40"/>
          <p:cNvSpPr txBox="1">
            <a:spLocks noGrp="1"/>
          </p:cNvSpPr>
          <p:nvPr>
            <p:ph type="title" idx="2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 ExtraLight"/>
                <a:ea typeface="Oswald ExtraLight"/>
                <a:cs typeface="Oswald ExtraLight"/>
                <a:sym typeface="Oswald ExtraLight"/>
              </a:rPr>
              <a:t>03</a:t>
            </a:r>
            <a:r>
              <a:rPr lang="en" dirty="0"/>
              <a:t>.</a:t>
            </a:r>
            <a:endParaRPr dirty="0"/>
          </a:p>
        </p:txBody>
      </p:sp>
      <p:pic>
        <p:nvPicPr>
          <p:cNvPr id="552" name="Google Shape;552;p40"/>
          <p:cNvPicPr preferRelativeResize="0"/>
          <p:nvPr/>
        </p:nvPicPr>
        <p:blipFill rotWithShape="1">
          <a:blip r:embed="rId3">
            <a:alphaModFix/>
          </a:blip>
          <a:srcRect l="23948" r="23427"/>
          <a:stretch/>
        </p:blipFill>
        <p:spPr>
          <a:xfrm>
            <a:off x="848425" y="673350"/>
            <a:ext cx="3552000" cy="3796800"/>
          </a:xfrm>
          <a:prstGeom prst="roundRect">
            <a:avLst>
              <a:gd name="adj" fmla="val 10435"/>
            </a:avLst>
          </a:prstGeom>
          <a:noFill/>
          <a:ln w="19050" cap="flat" cmpd="sng">
            <a:solidFill>
              <a:srgbClr val="98FAFC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dir="5400000" algn="bl" rotWithShape="0">
              <a:srgbClr val="98FAFC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77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3020-0785-3329-07C6-3366AB99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34" y="102978"/>
            <a:ext cx="5101985" cy="1062900"/>
          </a:xfrm>
        </p:spPr>
        <p:txBody>
          <a:bodyPr/>
          <a:lstStyle/>
          <a:p>
            <a:r>
              <a:rPr lang="en-US" dirty="0"/>
              <a:t>HASIL IMPLEMENTASI ALAT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56A43C-98A9-A1BB-D7C6-B46A0599F2D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3931D1-6136-B8A2-5278-862231BD0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8.jpeg">
            <a:extLst>
              <a:ext uri="{FF2B5EF4-FFF2-40B4-BE49-F238E27FC236}">
                <a16:creationId xmlns:a16="http://schemas.microsoft.com/office/drawing/2014/main" id="{48E36C71-E00F-B407-AF04-A63789E5D1E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5022" y="1060767"/>
            <a:ext cx="2540635" cy="33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5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49287" y="1728870"/>
            <a:ext cx="306412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 SISTEM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DESAIN SISTEM </a:t>
            </a:r>
            <a:endParaRPr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 idx="4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6"/>
          </p:nvPr>
        </p:nvSpPr>
        <p:spPr>
          <a:xfrm>
            <a:off x="4340605" y="3419089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PENGUJIAN SISTEM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7"/>
          </p:nvPr>
        </p:nvSpPr>
        <p:spPr>
          <a:xfrm>
            <a:off x="3183338" y="3448796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POKOK PEMBAHASAN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B300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611488" y="1721200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6" name="Google Shape;256;p32"/>
          <p:cNvCxnSpPr/>
          <p:nvPr/>
        </p:nvCxnSpPr>
        <p:spPr>
          <a:xfrm>
            <a:off x="587763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7" name="Google Shape;257;p32"/>
          <p:cNvCxnSpPr/>
          <p:nvPr/>
        </p:nvCxnSpPr>
        <p:spPr>
          <a:xfrm>
            <a:off x="4099055" y="3424142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61148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3020-0785-3329-07C6-3366AB99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34" y="102978"/>
            <a:ext cx="5101985" cy="1062900"/>
          </a:xfrm>
        </p:spPr>
        <p:txBody>
          <a:bodyPr/>
          <a:lstStyle/>
          <a:p>
            <a:r>
              <a:rPr lang="en-US" dirty="0"/>
              <a:t>HASIL PENGUJIAN ALAT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FCD16-008C-34EA-6A4E-B18873EE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50" y="766230"/>
            <a:ext cx="7118900" cy="39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99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3020-0785-3329-07C6-3366AB99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34" y="102978"/>
            <a:ext cx="5101985" cy="1062900"/>
          </a:xfrm>
        </p:spPr>
        <p:txBody>
          <a:bodyPr/>
          <a:lstStyle/>
          <a:p>
            <a:r>
              <a:rPr lang="en-US" dirty="0"/>
              <a:t>JADWAL PENGERJAAN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8BB45-5441-ECA0-6DAD-75D83F451D8C}"/>
              </a:ext>
            </a:extLst>
          </p:cNvPr>
          <p:cNvSpPr txBox="1"/>
          <p:nvPr/>
        </p:nvSpPr>
        <p:spPr>
          <a:xfrm>
            <a:off x="2204085" y="1425506"/>
            <a:ext cx="48196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jadwal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pengerjaan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Gantt Chart.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Jadwal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pengerjaan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meliputi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implementasi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implementasi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Waktu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pengerjaan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sejak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kuliah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dimulai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sampai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akhir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kuliah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semester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genap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2021-2022.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Pembuatan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jadwal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pengerjaan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meliputi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breakdown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pekerjaan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lama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pengerjaan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tiap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anggota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kelompok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mengerjakannya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Implementasi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dilaksanakan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selama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8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minggu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sedangkan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dilaksanakan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(7 – 8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minggu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Pembuatan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jadwal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pengerjaan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mengacu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pembagian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694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49"/>
          <p:cNvSpPr txBox="1">
            <a:spLocks noGrp="1"/>
          </p:cNvSpPr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570600" y="1210350"/>
            <a:ext cx="8002800" cy="2940600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KONSEP SISTEM</a:t>
            </a:r>
            <a:endParaRPr dirty="0"/>
          </a:p>
        </p:txBody>
      </p:sp>
      <p:sp>
        <p:nvSpPr>
          <p:cNvPr id="550" name="Google Shape;550;p40"/>
          <p:cNvSpPr txBox="1">
            <a:spLocks noGrp="1"/>
          </p:cNvSpPr>
          <p:nvPr>
            <p:ph type="title" idx="2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 ExtraLight"/>
                <a:ea typeface="Oswald ExtraLight"/>
                <a:cs typeface="Oswald ExtraLight"/>
                <a:sym typeface="Oswald ExtraLight"/>
              </a:rPr>
              <a:t>01</a:t>
            </a:r>
            <a:r>
              <a:rPr lang="en" dirty="0"/>
              <a:t>.</a:t>
            </a:r>
            <a:endParaRPr dirty="0"/>
          </a:p>
        </p:txBody>
      </p:sp>
      <p:pic>
        <p:nvPicPr>
          <p:cNvPr id="552" name="Google Shape;552;p40"/>
          <p:cNvPicPr preferRelativeResize="0"/>
          <p:nvPr/>
        </p:nvPicPr>
        <p:blipFill rotWithShape="1">
          <a:blip r:embed="rId3">
            <a:alphaModFix/>
          </a:blip>
          <a:srcRect l="23948" r="23427"/>
          <a:stretch/>
        </p:blipFill>
        <p:spPr>
          <a:xfrm>
            <a:off x="848425" y="673350"/>
            <a:ext cx="3552000" cy="3796800"/>
          </a:xfrm>
          <a:prstGeom prst="roundRect">
            <a:avLst>
              <a:gd name="adj" fmla="val 10435"/>
            </a:avLst>
          </a:prstGeom>
          <a:noFill/>
          <a:ln w="19050" cap="flat" cmpd="sng">
            <a:solidFill>
              <a:srgbClr val="98FAFC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dir="5400000" algn="bl" rotWithShape="0">
              <a:srgbClr val="98FAFC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5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5;p34">
            <a:extLst>
              <a:ext uri="{FF2B5EF4-FFF2-40B4-BE49-F238E27FC236}">
                <a16:creationId xmlns:a16="http://schemas.microsoft.com/office/drawing/2014/main" id="{AFC07099-9AA4-5FB4-9D5C-C8C594579B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6026" y="220794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PILIHAN SISTEM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2D884-2DDE-099D-8514-E9CBD878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24084"/>
            <a:ext cx="3273824" cy="2423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29A07-8D9F-99E3-787E-DE29D2A1F09C}"/>
              </a:ext>
            </a:extLst>
          </p:cNvPr>
          <p:cNvSpPr txBox="1"/>
          <p:nvPr/>
        </p:nvSpPr>
        <p:spPr>
          <a:xfrm>
            <a:off x="4657616" y="1181768"/>
            <a:ext cx="43217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Medical Checkup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pemeriksaan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kesehatan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bertujuan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status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kesehatan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paseien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mendiagnosis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gejala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mengobati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penyakit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B1135-1306-8236-5EA3-836C63191F13}"/>
              </a:ext>
            </a:extLst>
          </p:cNvPr>
          <p:cNvSpPr txBox="1"/>
          <p:nvPr/>
        </p:nvSpPr>
        <p:spPr>
          <a:xfrm>
            <a:off x="4657616" y="2268962"/>
            <a:ext cx="48158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Denyut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jantung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parameter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penting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paramedis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kondisi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kesehatan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fisik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maupun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mental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seseorang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9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5;p34">
            <a:extLst>
              <a:ext uri="{FF2B5EF4-FFF2-40B4-BE49-F238E27FC236}">
                <a16:creationId xmlns:a16="http://schemas.microsoft.com/office/drawing/2014/main" id="{AFC07099-9AA4-5FB4-9D5C-C8C594579B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6026" y="220794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PILIHAN SISTEM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2D884-2DDE-099D-8514-E9CBD878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24084"/>
            <a:ext cx="3273824" cy="2423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29A07-8D9F-99E3-787E-DE29D2A1F09C}"/>
              </a:ext>
            </a:extLst>
          </p:cNvPr>
          <p:cNvSpPr txBox="1"/>
          <p:nvPr/>
        </p:nvSpPr>
        <p:spPr>
          <a:xfrm>
            <a:off x="4657616" y="1181768"/>
            <a:ext cx="432179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</a:t>
            </a:r>
          </a:p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mendeteksi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besaran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fisik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gaya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besaran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listrik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cahaya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Gerakan,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kelembaban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suhu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kecepatan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fenomena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- 11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fenomena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lingkungan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lainnya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B1135-1306-8236-5EA3-836C63191F13}"/>
              </a:ext>
            </a:extLst>
          </p:cNvPr>
          <p:cNvSpPr txBox="1"/>
          <p:nvPr/>
        </p:nvSpPr>
        <p:spPr>
          <a:xfrm>
            <a:off x="4657616" y="2390199"/>
            <a:ext cx="427912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DS18B20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suhu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DS18B20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komponen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elektronika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menangkap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temperature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lingkungan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lalu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mengkonversinya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besaran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listrik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7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5;p34">
            <a:extLst>
              <a:ext uri="{FF2B5EF4-FFF2-40B4-BE49-F238E27FC236}">
                <a16:creationId xmlns:a16="http://schemas.microsoft.com/office/drawing/2014/main" id="{AFC07099-9AA4-5FB4-9D5C-C8C594579B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6026" y="220794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PILIHAN SISTEM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2D884-2DDE-099D-8514-E9CBD878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24084"/>
            <a:ext cx="3273824" cy="2423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29A07-8D9F-99E3-787E-DE29D2A1F09C}"/>
              </a:ext>
            </a:extLst>
          </p:cNvPr>
          <p:cNvSpPr txBox="1"/>
          <p:nvPr/>
        </p:nvSpPr>
        <p:spPr>
          <a:xfrm>
            <a:off x="4657616" y="1181768"/>
            <a:ext cx="432179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Darah</a:t>
            </a:r>
          </a:p>
          <a:p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gaya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dorongan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dinding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arteri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dipompa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keluar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jantung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keseluruh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tubuh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Rata-rata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normal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biasanya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120/80.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timbul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ketika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bersirkulasi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pembuluh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B1135-1306-8236-5EA3-836C63191F13}"/>
              </a:ext>
            </a:extLst>
          </p:cNvPr>
          <p:cNvSpPr txBox="1"/>
          <p:nvPr/>
        </p:nvSpPr>
        <p:spPr>
          <a:xfrm>
            <a:off x="4657616" y="2347527"/>
            <a:ext cx="412672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Suhu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Tubuh</a:t>
            </a: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Suhu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keadaan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panas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dingin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diukur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termometer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Di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tubuh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macam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suhu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suhu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inti dan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suhu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kulit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5;p34">
            <a:extLst>
              <a:ext uri="{FF2B5EF4-FFF2-40B4-BE49-F238E27FC236}">
                <a16:creationId xmlns:a16="http://schemas.microsoft.com/office/drawing/2014/main" id="{AFC07099-9AA4-5FB4-9D5C-C8C594579B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6026" y="220794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PILIHAN SISTEM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2D884-2DDE-099D-8514-E9CBD878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24084"/>
            <a:ext cx="3273824" cy="2423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29A07-8D9F-99E3-787E-DE29D2A1F09C}"/>
              </a:ext>
            </a:extLst>
          </p:cNvPr>
          <p:cNvSpPr txBox="1"/>
          <p:nvPr/>
        </p:nvSpPr>
        <p:spPr>
          <a:xfrm>
            <a:off x="4657616" y="1181768"/>
            <a:ext cx="432179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Firebase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platform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memungkinkan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dngan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tinggi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adanya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Firebase,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fokus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mengembangkan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tanpa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harus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usaha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besar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B1135-1306-8236-5EA3-836C63191F13}"/>
              </a:ext>
            </a:extLst>
          </p:cNvPr>
          <p:cNvSpPr txBox="1"/>
          <p:nvPr/>
        </p:nvSpPr>
        <p:spPr>
          <a:xfrm>
            <a:off x="4657616" y="2347527"/>
            <a:ext cx="412672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 MCUESP8266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NodeMCU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open source platform IoT dan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kit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pemrograman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Lua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prototype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IoT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memakai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sketch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adruino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IDE. 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8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5;p34">
            <a:extLst>
              <a:ext uri="{FF2B5EF4-FFF2-40B4-BE49-F238E27FC236}">
                <a16:creationId xmlns:a16="http://schemas.microsoft.com/office/drawing/2014/main" id="{AFC07099-9AA4-5FB4-9D5C-C8C594579B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6026" y="220794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PILIHAN SISTEM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2D884-2DDE-099D-8514-E9CBD878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24084"/>
            <a:ext cx="3273824" cy="2423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29A07-8D9F-99E3-787E-DE29D2A1F09C}"/>
              </a:ext>
            </a:extLst>
          </p:cNvPr>
          <p:cNvSpPr txBox="1"/>
          <p:nvPr/>
        </p:nvSpPr>
        <p:spPr>
          <a:xfrm>
            <a:off x="4657616" y="1181768"/>
            <a:ext cx="432179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MPX5700DP</a:t>
            </a:r>
          </a:p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MPX5700DP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transducer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pendeteksi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hambatan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-piezo (piezoresistive pressure sensor)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Freescale Semiconductor yang sangat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cocok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mikrokontroler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masukan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ADC (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Analogto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-Digital Converter)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AVR MCU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Arduino.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B1135-1306-8236-5EA3-836C63191F13}"/>
              </a:ext>
            </a:extLst>
          </p:cNvPr>
          <p:cNvSpPr txBox="1"/>
          <p:nvPr/>
        </p:nvSpPr>
        <p:spPr>
          <a:xfrm>
            <a:off x="4657616" y="2347527"/>
            <a:ext cx="412672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Pulse Heart Rate</a:t>
            </a:r>
          </a:p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Pulse SEN 11574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sensor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denyut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jantung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plug-and-play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Arduino.Sensor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membaca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denyut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nadi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memerlukan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tegangan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volt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mengaktifkannya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Pulse Sensor pada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dasarnya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photoplethysmograph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bekerja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tanggapan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intensitas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cahaya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relatif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186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5;p34">
            <a:extLst>
              <a:ext uri="{FF2B5EF4-FFF2-40B4-BE49-F238E27FC236}">
                <a16:creationId xmlns:a16="http://schemas.microsoft.com/office/drawing/2014/main" id="{AFC07099-9AA4-5FB4-9D5C-C8C594579B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6026" y="220794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PILIHAN SISTEM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2D884-2DDE-099D-8514-E9CBD878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24084"/>
            <a:ext cx="3273824" cy="2423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29A07-8D9F-99E3-787E-DE29D2A1F09C}"/>
              </a:ext>
            </a:extLst>
          </p:cNvPr>
          <p:cNvSpPr txBox="1"/>
          <p:nvPr/>
        </p:nvSpPr>
        <p:spPr>
          <a:xfrm>
            <a:off x="4657616" y="1181768"/>
            <a:ext cx="432179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Ultrasonik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HC-SR04</a:t>
            </a:r>
          </a:p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ultrasonik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sensor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bekerja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prinsip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pantulan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gelombang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suara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mendeteksi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keberadaan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tertentu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depannya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frekuensi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kerjanya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daerah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diatas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gelombang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suara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40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KHz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hingga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400 KHz.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B1135-1306-8236-5EA3-836C63191F13}"/>
              </a:ext>
            </a:extLst>
          </p:cNvPr>
          <p:cNvSpPr txBox="1"/>
          <p:nvPr/>
        </p:nvSpPr>
        <p:spPr>
          <a:xfrm>
            <a:off x="4657616" y="2347527"/>
            <a:ext cx="412672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Load Cell</a:t>
            </a:r>
          </a:p>
          <a:p>
            <a:pPr algn="just">
              <a:spcAft>
                <a:spcPts val="600"/>
              </a:spcAft>
              <a:tabLst>
                <a:tab pos="4770755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Load Cell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transduser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(transducer,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komponen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elektronika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mengukur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besaran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fisik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sinyal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elektris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yang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mengubah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beban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signal 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elektrik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966592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03BFE1ECA423499F56DB52ECBFF1B7" ma:contentTypeVersion="6" ma:contentTypeDescription="Create a new document." ma:contentTypeScope="" ma:versionID="9e54eb52b623757658f1b0e353510f44">
  <xsd:schema xmlns:xsd="http://www.w3.org/2001/XMLSchema" xmlns:xs="http://www.w3.org/2001/XMLSchema" xmlns:p="http://schemas.microsoft.com/office/2006/metadata/properties" xmlns:ns2="9b31f067-7d6d-4da3-85c6-ef59ff1927eb" xmlns:ns3="9f6d8a47-6e4f-4094-9af5-7e33ecadfcae" targetNamespace="http://schemas.microsoft.com/office/2006/metadata/properties" ma:root="true" ma:fieldsID="04a118f28cef0ede81e9d416b283f82d" ns2:_="" ns3:_="">
    <xsd:import namespace="9b31f067-7d6d-4da3-85c6-ef59ff1927eb"/>
    <xsd:import namespace="9f6d8a47-6e4f-4094-9af5-7e33ecadfc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1f067-7d6d-4da3-85c6-ef59ff1927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d8a47-6e4f-4094-9af5-7e33ecadfca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f6d8a47-6e4f-4094-9af5-7e33ecadfcae">
      <UserInfo>
        <DisplayName>20212 6GRKT Kewirausahaan Teknologi Informasi dan Komputasi (TIK) Members</DisplayName>
        <AccountId>37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7921141-3BB8-472C-9570-14C600EEA5F1}"/>
</file>

<file path=customXml/itemProps2.xml><?xml version="1.0" encoding="utf-8"?>
<ds:datastoreItem xmlns:ds="http://schemas.openxmlformats.org/officeDocument/2006/customXml" ds:itemID="{CBFB6873-1360-4E74-86DC-0FE84FA29CA7}"/>
</file>

<file path=customXml/itemProps3.xml><?xml version="1.0" encoding="utf-8"?>
<ds:datastoreItem xmlns:ds="http://schemas.openxmlformats.org/officeDocument/2006/customXml" ds:itemID="{B2FDF6F9-8B06-4E0C-A9D8-F098E7A1681C}"/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1000</Words>
  <Application>Microsoft Office PowerPoint</Application>
  <PresentationFormat>On-screen Show (16:9)</PresentationFormat>
  <Paragraphs>70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Oswald ExtraLight</vt:lpstr>
      <vt:lpstr>Calibri</vt:lpstr>
      <vt:lpstr>Oswald</vt:lpstr>
      <vt:lpstr>DM Sans</vt:lpstr>
      <vt:lpstr>Bebas Neue</vt:lpstr>
      <vt:lpstr>Times New Roman</vt:lpstr>
      <vt:lpstr>Technology Project Proposal Minitheme by Slidesgo</vt:lpstr>
      <vt:lpstr>B300 DESAIN SYSTEM</vt:lpstr>
      <vt:lpstr>KONSEP SISTEM</vt:lpstr>
      <vt:lpstr>KONSEP SISTEM</vt:lpstr>
      <vt:lpstr>PILIHAN SISTEM</vt:lpstr>
      <vt:lpstr>PILIHAN SISTEM</vt:lpstr>
      <vt:lpstr>PILIHAN SISTEM</vt:lpstr>
      <vt:lpstr>PILIHAN SISTEM</vt:lpstr>
      <vt:lpstr>PILIHAN SISTEM</vt:lpstr>
      <vt:lpstr>PILIHAN SISTEM</vt:lpstr>
      <vt:lpstr>ANALISIS</vt:lpstr>
      <vt:lpstr>SISTEM YANG DIKEMBANGKAN</vt:lpstr>
      <vt:lpstr>DESAIN SISTEM</vt:lpstr>
      <vt:lpstr>GAMBAR DESAIN</vt:lpstr>
      <vt:lpstr>PEMODELAN FUNGSIONAL SISTEM</vt:lpstr>
      <vt:lpstr>PEMODELAN FUNGSIONAL SISTEM</vt:lpstr>
      <vt:lpstr>PowerPoint Presentation</vt:lpstr>
      <vt:lpstr>PowerPoint Presentation</vt:lpstr>
      <vt:lpstr>PENGUJIAN SISTEM</vt:lpstr>
      <vt:lpstr>HASIL IMPLEMENTASI ALAT</vt:lpstr>
      <vt:lpstr>HASIL PENGUJIAN ALAT</vt:lpstr>
      <vt:lpstr>JADWAL PENGERJAAN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THREATS, VULNERABILITIES, AND ATTACKS</dc:title>
  <dc:creator>Azma Yusuf</dc:creator>
  <cp:lastModifiedBy>Azma Yusuf</cp:lastModifiedBy>
  <cp:revision>18</cp:revision>
  <dcterms:modified xsi:type="dcterms:W3CDTF">2022-08-04T15:18:48Z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0x0101007E03BFE1ECA423499F56DB52ECBFF1B7</vt:lpwstr>
  </property>
</Properties>
</file>