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10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E8979-E12A-46D4-86F0-F2043D09C257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53F17-F700-45E5-AD18-7284EC45D6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886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53F17-F700-45E5-AD18-7284EC45D6C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290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63E4041-423B-4C1C-898D-DCA38987B3A3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8B92DEB-0C10-4BA3-80A9-F6D89B58041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8368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4041-423B-4C1C-898D-DCA38987B3A3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2DEB-0C10-4BA3-80A9-F6D89B580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43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4041-423B-4C1C-898D-DCA38987B3A3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2DEB-0C10-4BA3-80A9-F6D89B580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27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4041-423B-4C1C-898D-DCA38987B3A3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2DEB-0C10-4BA3-80A9-F6D89B580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43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4041-423B-4C1C-898D-DCA38987B3A3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2DEB-0C10-4BA3-80A9-F6D89B58041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893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4041-423B-4C1C-898D-DCA38987B3A3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2DEB-0C10-4BA3-80A9-F6D89B580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51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4041-423B-4C1C-898D-DCA38987B3A3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2DEB-0C10-4BA3-80A9-F6D89B580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42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4041-423B-4C1C-898D-DCA38987B3A3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2DEB-0C10-4BA3-80A9-F6D89B580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43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4041-423B-4C1C-898D-DCA38987B3A3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2DEB-0C10-4BA3-80A9-F6D89B580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06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4041-423B-4C1C-898D-DCA38987B3A3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2DEB-0C10-4BA3-80A9-F6D89B580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31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4041-423B-4C1C-898D-DCA38987B3A3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2DEB-0C10-4BA3-80A9-F6D89B580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26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63E4041-423B-4C1C-898D-DCA38987B3A3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8B92DEB-0C10-4BA3-80A9-F6D89B580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95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reestock.com/free-icons/vector-illustration-red-price-tag-dollar-57053867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xhere.com/en/photo/51888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reestock.com/free-icons/vector-illustration-red-price-tag-dollar-57053867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avatar-clients-customers-icons-2191932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technofaq.org/posts/2018/02/benefits-of-customer-loyalty-that-businesses-lov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xhere.com/en/photo/51888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A96C91-B815-4865-AB6A-3D1D734B3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723376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D9D26-469D-2F36-DEBC-6182A4BFC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931862"/>
            <a:ext cx="6293104" cy="3103108"/>
          </a:xfrm>
        </p:spPr>
        <p:txBody>
          <a:bodyPr anchor="b">
            <a:normAutofit/>
          </a:bodyPr>
          <a:lstStyle/>
          <a:p>
            <a:r>
              <a:rPr lang="en-IN" sz="4400"/>
              <a:t>Zomato-Food delivery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58CBF-5DD0-0B0C-7CBC-85038D340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4200070"/>
            <a:ext cx="6293104" cy="1819729"/>
          </a:xfrm>
          <a:noFill/>
        </p:spPr>
        <p:txBody>
          <a:bodyPr anchor="t">
            <a:normAutofit/>
          </a:bodyPr>
          <a:lstStyle/>
          <a:p>
            <a:r>
              <a:rPr lang="en-IN" sz="2000">
                <a:solidFill>
                  <a:schemeClr val="tx1"/>
                </a:solidFill>
              </a:rPr>
              <a:t>Niharika Miriyala</a:t>
            </a:r>
          </a:p>
        </p:txBody>
      </p:sp>
      <p:pic>
        <p:nvPicPr>
          <p:cNvPr id="5" name="Picture 4" descr="Fruits and vegetables in bags">
            <a:extLst>
              <a:ext uri="{FF2B5EF4-FFF2-40B4-BE49-F238E27FC236}">
                <a16:creationId xmlns:a16="http://schemas.microsoft.com/office/drawing/2014/main" id="{10D4FEB5-539D-0328-3D9D-3099C17502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198" r="17294" b="-1"/>
          <a:stretch/>
        </p:blipFill>
        <p:spPr>
          <a:xfrm>
            <a:off x="20" y="10"/>
            <a:ext cx="40590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2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7DE54C0-EDE8-4BD7-9325-51120884ED2F}"/>
              </a:ext>
            </a:extLst>
          </p:cNvPr>
          <p:cNvSpPr txBox="1">
            <a:spLocks/>
          </p:cNvSpPr>
          <p:nvPr/>
        </p:nvSpPr>
        <p:spPr>
          <a:xfrm>
            <a:off x="1241679" y="2011680"/>
            <a:ext cx="9708642" cy="536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Output:</a:t>
            </a:r>
            <a:endParaRPr lang="en-IN" sz="24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12953A4-EF39-D85E-74DE-5B91F46D69BD}"/>
              </a:ext>
            </a:extLst>
          </p:cNvPr>
          <p:cNvSpPr txBox="1">
            <a:spLocks/>
          </p:cNvSpPr>
          <p:nvPr/>
        </p:nvSpPr>
        <p:spPr>
          <a:xfrm>
            <a:off x="1241678" y="749142"/>
            <a:ext cx="9273921" cy="536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70C0"/>
                </a:solidFill>
              </a:rPr>
              <a:t>Q) Find customers who have </a:t>
            </a:r>
            <a:r>
              <a:rPr lang="en-US" sz="2800" b="1" dirty="0">
                <a:solidFill>
                  <a:srgbClr val="C00000"/>
                </a:solidFill>
              </a:rPr>
              <a:t>never</a:t>
            </a:r>
            <a:r>
              <a:rPr lang="en-US" sz="2800" b="1" dirty="0">
                <a:solidFill>
                  <a:srgbClr val="0070C0"/>
                </a:solidFill>
              </a:rPr>
              <a:t> ordered</a:t>
            </a:r>
            <a:endParaRPr lang="en-IN" sz="2800" b="1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6A1C1-1476-9A22-9A10-438352B57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368" y="3149585"/>
            <a:ext cx="3239792" cy="1732967"/>
          </a:xfrm>
          <a:prstGeom prst="rect">
            <a:avLst/>
          </a:prstGeom>
        </p:spPr>
      </p:pic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66DCA114-6A35-83B1-C0C4-AF4F7204E67B}"/>
              </a:ext>
            </a:extLst>
          </p:cNvPr>
          <p:cNvSpPr/>
          <p:nvPr/>
        </p:nvSpPr>
        <p:spPr>
          <a:xfrm>
            <a:off x="9669780" y="400050"/>
            <a:ext cx="1280541" cy="1371600"/>
          </a:xfrm>
          <a:prstGeom prst="mathMultiply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97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7DE54C0-EDE8-4BD7-9325-51120884ED2F}"/>
              </a:ext>
            </a:extLst>
          </p:cNvPr>
          <p:cNvSpPr txBox="1">
            <a:spLocks/>
          </p:cNvSpPr>
          <p:nvPr/>
        </p:nvSpPr>
        <p:spPr>
          <a:xfrm>
            <a:off x="1241678" y="1714500"/>
            <a:ext cx="9708642" cy="536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Output:</a:t>
            </a:r>
            <a:endParaRPr lang="en-IN" sz="24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12953A4-EF39-D85E-74DE-5B91F46D69BD}"/>
              </a:ext>
            </a:extLst>
          </p:cNvPr>
          <p:cNvSpPr txBox="1">
            <a:spLocks/>
          </p:cNvSpPr>
          <p:nvPr/>
        </p:nvSpPr>
        <p:spPr>
          <a:xfrm>
            <a:off x="1241678" y="749142"/>
            <a:ext cx="9273921" cy="536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70C0"/>
                </a:solidFill>
              </a:rPr>
              <a:t>Q) </a:t>
            </a:r>
            <a:r>
              <a:rPr lang="en-US" sz="2800" b="1" dirty="0">
                <a:solidFill>
                  <a:srgbClr val="C00000"/>
                </a:solidFill>
              </a:rPr>
              <a:t>Average Price</a:t>
            </a:r>
            <a:r>
              <a:rPr lang="en-US" sz="2800" b="1" dirty="0">
                <a:solidFill>
                  <a:srgbClr val="0070C0"/>
                </a:solidFill>
              </a:rPr>
              <a:t>/dish</a:t>
            </a:r>
            <a:endParaRPr lang="en-IN" sz="2800" b="1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37C143-B012-0C42-65AE-6BABA05BC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78" y="2316636"/>
            <a:ext cx="1512952" cy="3792222"/>
          </a:xfrm>
          <a:prstGeom prst="rect">
            <a:avLst/>
          </a:prstGeom>
        </p:spPr>
      </p:pic>
      <p:pic>
        <p:nvPicPr>
          <p:cNvPr id="8" name="Picture 7" descr="A red tag with a dollar sign&#10;&#10;Description automatically generated">
            <a:extLst>
              <a:ext uri="{FF2B5EF4-FFF2-40B4-BE49-F238E27FC236}">
                <a16:creationId xmlns:a16="http://schemas.microsoft.com/office/drawing/2014/main" id="{048B8FA9-CD79-9154-1064-D1B69F775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901815" y="73659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97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7DE54C0-EDE8-4BD7-9325-51120884ED2F}"/>
              </a:ext>
            </a:extLst>
          </p:cNvPr>
          <p:cNvSpPr txBox="1">
            <a:spLocks/>
          </p:cNvSpPr>
          <p:nvPr/>
        </p:nvSpPr>
        <p:spPr>
          <a:xfrm>
            <a:off x="1241678" y="1714500"/>
            <a:ext cx="9708642" cy="536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Output:</a:t>
            </a:r>
            <a:endParaRPr lang="en-IN" sz="24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12953A4-EF39-D85E-74DE-5B91F46D69BD}"/>
              </a:ext>
            </a:extLst>
          </p:cNvPr>
          <p:cNvSpPr txBox="1">
            <a:spLocks/>
          </p:cNvSpPr>
          <p:nvPr/>
        </p:nvSpPr>
        <p:spPr>
          <a:xfrm>
            <a:off x="1241679" y="749142"/>
            <a:ext cx="9216772" cy="80533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70C0"/>
                </a:solidFill>
              </a:rPr>
              <a:t>Q) Find the </a:t>
            </a:r>
            <a:r>
              <a:rPr lang="en-US" sz="2800" b="1" dirty="0">
                <a:solidFill>
                  <a:srgbClr val="C00000"/>
                </a:solidFill>
              </a:rPr>
              <a:t>top restaurant </a:t>
            </a:r>
            <a:r>
              <a:rPr lang="en-US" sz="2800" b="1" dirty="0">
                <a:solidFill>
                  <a:srgbClr val="0070C0"/>
                </a:solidFill>
              </a:rPr>
              <a:t>in terms of the </a:t>
            </a:r>
            <a:r>
              <a:rPr lang="en-US" sz="2800" b="1" dirty="0">
                <a:solidFill>
                  <a:srgbClr val="C00000"/>
                </a:solidFill>
              </a:rPr>
              <a:t>number of orders</a:t>
            </a:r>
            <a:r>
              <a:rPr lang="en-US" sz="2800" b="1" dirty="0">
                <a:solidFill>
                  <a:srgbClr val="0070C0"/>
                </a:solidFill>
              </a:rPr>
              <a:t> for a given month</a:t>
            </a:r>
            <a:endParaRPr lang="en-IN" sz="2800" b="1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0F7883-2C3B-DB44-CADC-F96F1916F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680" y="2984477"/>
            <a:ext cx="4215160" cy="1603594"/>
          </a:xfrm>
          <a:prstGeom prst="rect">
            <a:avLst/>
          </a:prstGeom>
        </p:spPr>
      </p:pic>
      <p:pic>
        <p:nvPicPr>
          <p:cNvPr id="11" name="Picture 10" descr="A plate of food with a spoon and a plate of french fries&#10;&#10;Description automatically generated">
            <a:extLst>
              <a:ext uri="{FF2B5EF4-FFF2-40B4-BE49-F238E27FC236}">
                <a16:creationId xmlns:a16="http://schemas.microsoft.com/office/drawing/2014/main" id="{08CA3A43-3AFC-22CF-2D7C-0683511D1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80969" y="4491990"/>
            <a:ext cx="3389321" cy="225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1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7DE54C0-EDE8-4BD7-9325-51120884ED2F}"/>
              </a:ext>
            </a:extLst>
          </p:cNvPr>
          <p:cNvSpPr txBox="1">
            <a:spLocks/>
          </p:cNvSpPr>
          <p:nvPr/>
        </p:nvSpPr>
        <p:spPr>
          <a:xfrm>
            <a:off x="1241678" y="1714500"/>
            <a:ext cx="9708642" cy="536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Output:</a:t>
            </a:r>
            <a:endParaRPr lang="en-IN" sz="24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12953A4-EF39-D85E-74DE-5B91F46D69BD}"/>
              </a:ext>
            </a:extLst>
          </p:cNvPr>
          <p:cNvSpPr txBox="1">
            <a:spLocks/>
          </p:cNvSpPr>
          <p:nvPr/>
        </p:nvSpPr>
        <p:spPr>
          <a:xfrm>
            <a:off x="1241679" y="749142"/>
            <a:ext cx="9216772" cy="80533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70C0"/>
                </a:solidFill>
              </a:rPr>
              <a:t>Q) Restaurants with </a:t>
            </a:r>
            <a:r>
              <a:rPr lang="en-US" sz="2800" b="1" dirty="0">
                <a:solidFill>
                  <a:srgbClr val="C00000"/>
                </a:solidFill>
              </a:rPr>
              <a:t>monthly sales &gt; 500</a:t>
            </a:r>
            <a:r>
              <a:rPr lang="en-US" sz="2800" b="1" dirty="0">
                <a:solidFill>
                  <a:srgbClr val="0070C0"/>
                </a:solidFill>
              </a:rPr>
              <a:t> for a given month:</a:t>
            </a:r>
            <a:endParaRPr lang="en-IN" sz="2800" b="1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CE4220-7DDA-3363-B585-AB508EB2A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78" y="2851119"/>
            <a:ext cx="3844672" cy="2070209"/>
          </a:xfrm>
          <a:prstGeom prst="rect">
            <a:avLst/>
          </a:prstGeom>
        </p:spPr>
      </p:pic>
      <p:pic>
        <p:nvPicPr>
          <p:cNvPr id="9" name="Picture 8" descr="A red tag with a dollar sign&#10;&#10;Description automatically generated">
            <a:extLst>
              <a:ext uri="{FF2B5EF4-FFF2-40B4-BE49-F238E27FC236}">
                <a16:creationId xmlns:a16="http://schemas.microsoft.com/office/drawing/2014/main" id="{D9A25E2E-6647-B20C-00B5-C54465409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981825" y="2571750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81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7DE54C0-EDE8-4BD7-9325-51120884ED2F}"/>
              </a:ext>
            </a:extLst>
          </p:cNvPr>
          <p:cNvSpPr txBox="1">
            <a:spLocks/>
          </p:cNvSpPr>
          <p:nvPr/>
        </p:nvSpPr>
        <p:spPr>
          <a:xfrm>
            <a:off x="1241678" y="1714500"/>
            <a:ext cx="9708642" cy="536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Output:</a:t>
            </a:r>
            <a:endParaRPr lang="en-IN" sz="24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12953A4-EF39-D85E-74DE-5B91F46D69BD}"/>
              </a:ext>
            </a:extLst>
          </p:cNvPr>
          <p:cNvSpPr txBox="1">
            <a:spLocks/>
          </p:cNvSpPr>
          <p:nvPr/>
        </p:nvSpPr>
        <p:spPr>
          <a:xfrm>
            <a:off x="1241679" y="749142"/>
            <a:ext cx="9216772" cy="80533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70C0"/>
                </a:solidFill>
              </a:rPr>
              <a:t>Q) Show all orders with order details for a </a:t>
            </a:r>
            <a:r>
              <a:rPr lang="en-US" sz="2800" b="1" dirty="0">
                <a:solidFill>
                  <a:srgbClr val="C00000"/>
                </a:solidFill>
              </a:rPr>
              <a:t>particular customer in a particular date range</a:t>
            </a:r>
            <a:r>
              <a:rPr lang="en-US" sz="2800" b="1" dirty="0">
                <a:solidFill>
                  <a:srgbClr val="0070C0"/>
                </a:solidFill>
              </a:rPr>
              <a:t>:</a:t>
            </a:r>
            <a:endParaRPr lang="en-IN" sz="2800" b="1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C5C58-6532-4F6A-AA76-6740B5A08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78" y="2652396"/>
            <a:ext cx="9613010" cy="1863090"/>
          </a:xfrm>
          <a:prstGeom prst="rect">
            <a:avLst/>
          </a:prstGeom>
        </p:spPr>
      </p:pic>
      <p:pic>
        <p:nvPicPr>
          <p:cNvPr id="8" name="Picture 7" descr="A group of people with headsets&#10;&#10;Description automatically generated">
            <a:extLst>
              <a:ext uri="{FF2B5EF4-FFF2-40B4-BE49-F238E27FC236}">
                <a16:creationId xmlns:a16="http://schemas.microsoft.com/office/drawing/2014/main" id="{E0104816-5D0F-4B33-AA3E-4EF7254D0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521971" y="4515486"/>
            <a:ext cx="5763249" cy="229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59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7DE54C0-EDE8-4BD7-9325-51120884ED2F}"/>
              </a:ext>
            </a:extLst>
          </p:cNvPr>
          <p:cNvSpPr txBox="1">
            <a:spLocks/>
          </p:cNvSpPr>
          <p:nvPr/>
        </p:nvSpPr>
        <p:spPr>
          <a:xfrm>
            <a:off x="1241678" y="1714500"/>
            <a:ext cx="9708642" cy="536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Output:</a:t>
            </a:r>
            <a:endParaRPr lang="en-IN" sz="24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12953A4-EF39-D85E-74DE-5B91F46D69BD}"/>
              </a:ext>
            </a:extLst>
          </p:cNvPr>
          <p:cNvSpPr txBox="1">
            <a:spLocks/>
          </p:cNvSpPr>
          <p:nvPr/>
        </p:nvSpPr>
        <p:spPr>
          <a:xfrm>
            <a:off x="1241679" y="749142"/>
            <a:ext cx="9216772" cy="8053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70C0"/>
                </a:solidFill>
              </a:rPr>
              <a:t>Q) Find restaurants with </a:t>
            </a:r>
            <a:r>
              <a:rPr lang="en-US" sz="2800" b="1" dirty="0">
                <a:solidFill>
                  <a:srgbClr val="C00000"/>
                </a:solidFill>
              </a:rPr>
              <a:t>max repeated customers 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B13098-64C1-DE4E-EDA6-D8D3AACF8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79" y="2728583"/>
            <a:ext cx="4854322" cy="1878344"/>
          </a:xfrm>
          <a:prstGeom prst="rect">
            <a:avLst/>
          </a:prstGeom>
        </p:spPr>
      </p:pic>
      <p:pic>
        <p:nvPicPr>
          <p:cNvPr id="8" name="Picture 7" descr="A group of people with red hearts&#10;&#10;Description automatically generated">
            <a:extLst>
              <a:ext uri="{FF2B5EF4-FFF2-40B4-BE49-F238E27FC236}">
                <a16:creationId xmlns:a16="http://schemas.microsoft.com/office/drawing/2014/main" id="{E2656871-7D13-9317-250B-8142D32D3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13020" y="4130040"/>
            <a:ext cx="6096000" cy="27279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C04E40-5B73-BC82-FD06-A4E323B5755B}"/>
              </a:ext>
            </a:extLst>
          </p:cNvPr>
          <p:cNvSpPr txBox="1"/>
          <p:nvPr/>
        </p:nvSpPr>
        <p:spPr>
          <a:xfrm>
            <a:off x="5113020" y="6996118"/>
            <a:ext cx="6096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technofaq.org/posts/2018/02/benefits-of-customer-loyalty-that-businesses-love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nc-sa/3.0/"/>
              </a:rPr>
              <a:t>CC BY-SA-NC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3433164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7DE54C0-EDE8-4BD7-9325-51120884ED2F}"/>
              </a:ext>
            </a:extLst>
          </p:cNvPr>
          <p:cNvSpPr txBox="1">
            <a:spLocks/>
          </p:cNvSpPr>
          <p:nvPr/>
        </p:nvSpPr>
        <p:spPr>
          <a:xfrm>
            <a:off x="1241678" y="1714500"/>
            <a:ext cx="9708642" cy="536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Output:</a:t>
            </a:r>
            <a:endParaRPr lang="en-IN" sz="24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12953A4-EF39-D85E-74DE-5B91F46D69BD}"/>
              </a:ext>
            </a:extLst>
          </p:cNvPr>
          <p:cNvSpPr txBox="1">
            <a:spLocks/>
          </p:cNvSpPr>
          <p:nvPr/>
        </p:nvSpPr>
        <p:spPr>
          <a:xfrm>
            <a:off x="1241679" y="749142"/>
            <a:ext cx="9216772" cy="8053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70C0"/>
                </a:solidFill>
              </a:rPr>
              <a:t>Q) Customer - </a:t>
            </a:r>
            <a:r>
              <a:rPr lang="en-US" sz="2800" b="1" dirty="0">
                <a:solidFill>
                  <a:srgbClr val="C00000"/>
                </a:solidFill>
              </a:rPr>
              <a:t>favorite food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C4C06E-04C7-B5B1-48C7-3BCF85D0C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78" y="2790792"/>
            <a:ext cx="6222112" cy="3299854"/>
          </a:xfrm>
          <a:prstGeom prst="rect">
            <a:avLst/>
          </a:prstGeom>
        </p:spPr>
      </p:pic>
      <p:pic>
        <p:nvPicPr>
          <p:cNvPr id="5" name="Picture 4" descr="A plate of food with a spoon and a plate of french fries&#10;&#10;Description automatically generated">
            <a:extLst>
              <a:ext uri="{FF2B5EF4-FFF2-40B4-BE49-F238E27FC236}">
                <a16:creationId xmlns:a16="http://schemas.microsoft.com/office/drawing/2014/main" id="{7C04C942-E93A-81D6-69B5-F9C79BF35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38119" y="26274"/>
            <a:ext cx="3389321" cy="225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1718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62</TotalTime>
  <Words>106</Words>
  <Application>Microsoft Office PowerPoint</Application>
  <PresentationFormat>Widescreen</PresentationFormat>
  <Paragraphs>18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Schoolbook</vt:lpstr>
      <vt:lpstr>Wingdings 2</vt:lpstr>
      <vt:lpstr>View</vt:lpstr>
      <vt:lpstr>Zomato-Food delivery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good Insights</dc:title>
  <dc:creator>Niharika Miriyala</dc:creator>
  <cp:lastModifiedBy>Niharika Miriyala</cp:lastModifiedBy>
  <cp:revision>11</cp:revision>
  <dcterms:created xsi:type="dcterms:W3CDTF">2023-07-07T10:59:46Z</dcterms:created>
  <dcterms:modified xsi:type="dcterms:W3CDTF">2023-07-07T12:03:35Z</dcterms:modified>
</cp:coreProperties>
</file>