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79"/>
  </p:normalViewPr>
  <p:slideViewPr>
    <p:cSldViewPr snapToGrid="0" snapToObjects="1">
      <p:cViewPr>
        <p:scale>
          <a:sx n="111" d="100"/>
          <a:sy n="111" d="100"/>
        </p:scale>
        <p:origin x="4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EF8B-5ECC-C542-8F5B-8C543186A67A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FECF1-4205-E446-AD3C-F82280145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64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FECF1-4205-E446-AD3C-F822801457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09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7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7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7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87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98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15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8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1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45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09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3D1910-7C3F-2C40-A6A2-702462B81096}" type="datetimeFigureOut">
              <a:rPr lang="de-DE" smtClean="0"/>
              <a:t>18.07.21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7BA018-0313-0041-A517-8F3B8E99E85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64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8B908-BFAA-1C42-A51E-46687A082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Revenue (</a:t>
            </a:r>
            <a:r>
              <a:rPr lang="de-DE" dirty="0" err="1"/>
              <a:t>related</a:t>
            </a:r>
            <a:r>
              <a:rPr lang="de-DE" dirty="0"/>
              <a:t>) Data at AAVAIL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FD80FE-9210-6242-BE47-D0C4A0D3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Key Take </a:t>
            </a:r>
            <a:r>
              <a:rPr lang="de-DE" dirty="0" err="1"/>
              <a:t>Aways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08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8EDA5-5186-FD4D-A1B2-4BFD3BF0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10 Countries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Total Revenue </a:t>
            </a:r>
            <a:r>
              <a:rPr lang="de-DE" dirty="0" err="1"/>
              <a:t>from</a:t>
            </a:r>
            <a:r>
              <a:rPr lang="de-DE" dirty="0"/>
              <a:t> 2017-11 </a:t>
            </a:r>
            <a:r>
              <a:rPr lang="de-DE" dirty="0" err="1"/>
              <a:t>to</a:t>
            </a:r>
            <a:r>
              <a:rPr lang="de-DE" dirty="0"/>
              <a:t> 2019-07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78A04-DCC6-2E40-AC18-62807F98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57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total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10 countries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3343551.644 $ (United </a:t>
            </a:r>
            <a:r>
              <a:rPr lang="de-DE" dirty="0" err="1"/>
              <a:t>Kingdom</a:t>
            </a:r>
            <a:r>
              <a:rPr lang="de-DE" dirty="0"/>
              <a:t>)  </a:t>
            </a:r>
            <a:r>
              <a:rPr lang="de-DE" dirty="0" err="1"/>
              <a:t>and</a:t>
            </a:r>
            <a:r>
              <a:rPr lang="de-DE" dirty="0"/>
              <a:t> 12296.78 $ (</a:t>
            </a:r>
            <a:r>
              <a:rPr lang="de-DE" dirty="0" err="1"/>
              <a:t>Netherlands</a:t>
            </a:r>
            <a:r>
              <a:rPr lang="de-DE" dirty="0"/>
              <a:t>).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A12E13-9696-D64C-8011-1BFD8049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956"/>
            <a:ext cx="6897666" cy="4138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398ED2-D0D5-384A-8F47-CD798F67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02" y="2180496"/>
            <a:ext cx="2160295" cy="32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97E07-2BC4-4E47-A8BC-B8AE7C1F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Streaming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Top 10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B1484-1756-CC41-9181-C37B1D89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68322"/>
            <a:ext cx="11029615" cy="3678303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spread</a:t>
            </a:r>
            <a:r>
              <a:rPr lang="de-DE" dirty="0"/>
              <a:t> in total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high </a:t>
            </a:r>
            <a:r>
              <a:rPr lang="de-DE" dirty="0" err="1"/>
              <a:t>variability</a:t>
            </a:r>
            <a:r>
              <a:rPr lang="de-DE" dirty="0"/>
              <a:t> in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. See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per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countries United </a:t>
            </a:r>
            <a:r>
              <a:rPr lang="de-DE" dirty="0" err="1"/>
              <a:t>Kingdom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France.</a:t>
            </a:r>
          </a:p>
          <a:p>
            <a:r>
              <a:rPr lang="de-DE" dirty="0"/>
              <a:t>The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30 </a:t>
            </a:r>
            <a:r>
              <a:rPr lang="de-DE" dirty="0" err="1"/>
              <a:t>days</a:t>
            </a:r>
            <a:r>
              <a:rPr lang="de-DE" dirty="0"/>
              <a:t> (</a:t>
            </a:r>
            <a:r>
              <a:rPr lang="de-DE" dirty="0" err="1"/>
              <a:t>organge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countries.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EC6EEF7-3127-444B-BADC-D0E57DEF25AB}"/>
              </a:ext>
            </a:extLst>
          </p:cNvPr>
          <p:cNvGrpSpPr/>
          <p:nvPr/>
        </p:nvGrpSpPr>
        <p:grpSpPr>
          <a:xfrm>
            <a:off x="-56326" y="2072199"/>
            <a:ext cx="12248326" cy="2954270"/>
            <a:chOff x="538095" y="2313062"/>
            <a:chExt cx="4286250" cy="103383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1A1D0D0-D086-6A42-898E-0C7993DFA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410" b="81226"/>
            <a:stretch/>
          </p:blipFill>
          <p:spPr>
            <a:xfrm>
              <a:off x="538095" y="2313062"/>
              <a:ext cx="4286250" cy="50509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F8BB862-551A-AE4D-95D5-CC989BEAA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047" b="58004"/>
            <a:stretch/>
          </p:blipFill>
          <p:spPr>
            <a:xfrm>
              <a:off x="538095" y="2801773"/>
              <a:ext cx="4286250" cy="545123"/>
            </a:xfrm>
            <a:prstGeom prst="rect">
              <a:avLst/>
            </a:prstGeom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5C6FE09D-4775-234C-AB4E-3C014EF72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00" t="87713" r="2700" b="9515"/>
          <a:stretch/>
        </p:blipFill>
        <p:spPr>
          <a:xfrm>
            <a:off x="-360647" y="5003333"/>
            <a:ext cx="12248326" cy="5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4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8E5E9-09C4-3B4E-AB93-3C743C7D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Normalised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Revenue per Country</a:t>
            </a:r>
            <a:br>
              <a:rPr lang="de-DE" dirty="0"/>
            </a:br>
            <a:r>
              <a:rPr lang="de-DE" sz="1000" dirty="0"/>
              <a:t>All Time </a:t>
            </a:r>
            <a:r>
              <a:rPr lang="de-DE" sz="1000" dirty="0" err="1"/>
              <a:t>series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percentages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Their</a:t>
            </a:r>
            <a:r>
              <a:rPr lang="de-DE" sz="1000" dirty="0"/>
              <a:t> First non-Zero Entry (</a:t>
            </a:r>
            <a:r>
              <a:rPr lang="de-DE" sz="1000" dirty="0" err="1"/>
              <a:t>Ignoring</a:t>
            </a:r>
            <a:r>
              <a:rPr lang="de-DE" sz="1000" dirty="0"/>
              <a:t> </a:t>
            </a:r>
            <a:r>
              <a:rPr lang="de-DE" sz="1000" dirty="0" err="1"/>
              <a:t>Missing</a:t>
            </a:r>
            <a:r>
              <a:rPr lang="de-DE" sz="1000" dirty="0"/>
              <a:t> Values)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C9106-55B5-334B-9D65-8B5C79D9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84012"/>
            <a:ext cx="11029615" cy="3678303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countries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variable </a:t>
            </a:r>
            <a:r>
              <a:rPr lang="de-DE" dirty="0" err="1"/>
              <a:t>over</a:t>
            </a:r>
            <a:r>
              <a:rPr lang="de-DE" dirty="0"/>
              <a:t> time, e.g., United </a:t>
            </a:r>
            <a:r>
              <a:rPr lang="de-DE" dirty="0" err="1"/>
              <a:t>Kingdom</a:t>
            </a:r>
            <a:r>
              <a:rPr lang="de-DE" dirty="0"/>
              <a:t>, Germany, </a:t>
            </a:r>
            <a:r>
              <a:rPr lang="de-DE" dirty="0" err="1"/>
              <a:t>and</a:t>
            </a:r>
            <a:r>
              <a:rPr lang="de-DE" dirty="0"/>
              <a:t> France in </a:t>
            </a:r>
            <a:r>
              <a:rPr lang="de-DE" dirty="0" err="1"/>
              <a:t>December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November 2018 </a:t>
            </a:r>
            <a:r>
              <a:rPr lang="de-DE" dirty="0" err="1"/>
              <a:t>or</a:t>
            </a:r>
            <a:r>
              <a:rPr lang="de-DE" dirty="0"/>
              <a:t> EIRE </a:t>
            </a:r>
            <a:r>
              <a:rPr lang="de-DE" dirty="0" err="1"/>
              <a:t>and</a:t>
            </a:r>
            <a:r>
              <a:rPr lang="de-DE" dirty="0"/>
              <a:t> Spain in </a:t>
            </a:r>
            <a:r>
              <a:rPr lang="de-DE" dirty="0" err="1"/>
              <a:t>December</a:t>
            </a:r>
            <a:r>
              <a:rPr lang="de-DE" dirty="0"/>
              <a:t> 2017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Janurary</a:t>
            </a:r>
            <a:r>
              <a:rPr lang="de-DE" dirty="0"/>
              <a:t> 2018</a:t>
            </a:r>
          </a:p>
          <a:p>
            <a:r>
              <a:rPr lang="de-DE" dirty="0"/>
              <a:t>The </a:t>
            </a:r>
            <a:r>
              <a:rPr lang="de-DE" dirty="0" err="1"/>
              <a:t>volatility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variable </a:t>
            </a:r>
            <a:r>
              <a:rPr lang="de-DE" dirty="0" err="1"/>
              <a:t>of</a:t>
            </a:r>
            <a:r>
              <a:rPr lang="de-DE" dirty="0"/>
              <a:t> Portugal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Norway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countries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527A46-6643-BD4D-89BC-0EC8A47F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79044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3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A23C3-0EEB-6B4F-9C54-31B10C5F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Partial </a:t>
            </a:r>
            <a:r>
              <a:rPr lang="de-DE" dirty="0" err="1"/>
              <a:t>Autocorrelation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Target Variable</a:t>
            </a:r>
            <a:br>
              <a:rPr lang="de-DE" dirty="0"/>
            </a:br>
            <a:r>
              <a:rPr lang="de-DE" sz="1000" dirty="0"/>
              <a:t>The Partial </a:t>
            </a:r>
            <a:r>
              <a:rPr lang="de-DE" sz="1000" dirty="0" err="1"/>
              <a:t>autocorrelation</a:t>
            </a:r>
            <a:r>
              <a:rPr lang="de-DE" sz="1000" dirty="0"/>
              <a:t> At lag K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correlation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Results</a:t>
            </a:r>
            <a:r>
              <a:rPr lang="de-DE" sz="1000" dirty="0"/>
              <a:t> after </a:t>
            </a:r>
            <a:r>
              <a:rPr lang="de-DE" sz="1000" dirty="0" err="1"/>
              <a:t>removing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effect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any</a:t>
            </a:r>
            <a:r>
              <a:rPr lang="de-DE" sz="1000" dirty="0"/>
              <a:t> </a:t>
            </a:r>
            <a:r>
              <a:rPr lang="de-DE" sz="1000" dirty="0" err="1"/>
              <a:t>correlations</a:t>
            </a:r>
            <a:r>
              <a:rPr lang="de-DE" sz="1000" dirty="0"/>
              <a:t> die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terms</a:t>
            </a:r>
            <a:r>
              <a:rPr lang="de-DE" sz="1000" dirty="0"/>
              <a:t> at </a:t>
            </a:r>
            <a:r>
              <a:rPr lang="de-DE" sz="1000" dirty="0" err="1"/>
              <a:t>shorter</a:t>
            </a:r>
            <a:r>
              <a:rPr lang="de-DE" sz="1000" dirty="0"/>
              <a:t> </a:t>
            </a:r>
            <a:r>
              <a:rPr lang="de-DE" sz="1000" dirty="0" err="1"/>
              <a:t>lags</a:t>
            </a:r>
            <a:r>
              <a:rPr lang="de-DE" sz="1000" dirty="0"/>
              <a:t> 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993798-6F24-9341-B077-52FE1F97F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8" t="7936" r="8766" b="8698"/>
          <a:stretch/>
        </p:blipFill>
        <p:spPr>
          <a:xfrm>
            <a:off x="773526" y="1889558"/>
            <a:ext cx="10644945" cy="352739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302960-716A-6642-97C9-62376F1A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68322"/>
            <a:ext cx="11029615" cy="3678303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countries </a:t>
            </a:r>
            <a:r>
              <a:rPr lang="de-DE" dirty="0" err="1"/>
              <a:t>the</a:t>
            </a:r>
            <a:r>
              <a:rPr lang="de-DE" dirty="0"/>
              <a:t> partial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large at time </a:t>
            </a:r>
            <a:r>
              <a:rPr lang="de-DE" dirty="0" err="1"/>
              <a:t>lags</a:t>
            </a:r>
            <a:r>
              <a:rPr lang="de-DE" dirty="0"/>
              <a:t> </a:t>
            </a:r>
            <a:r>
              <a:rPr lang="de-DE" dirty="0" err="1"/>
              <a:t>k</a:t>
            </a:r>
            <a:r>
              <a:rPr lang="de-DE" dirty="0"/>
              <a:t>=1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</a:t>
            </a:r>
            <a:r>
              <a:rPr lang="de-DE" dirty="0"/>
              <a:t>=31. The </a:t>
            </a:r>
            <a:r>
              <a:rPr lang="de-DE" dirty="0" err="1"/>
              <a:t>latter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periodicity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4170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{E68D7723-34F9-FF4A-8A18-F311005B8198}tf10001123</Template>
  <TotalTime>0</TotalTime>
  <Words>254</Words>
  <Application>Microsoft Macintosh PowerPoint</Application>
  <PresentationFormat>Breitbild</PresentationFormat>
  <Paragraphs>42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Dividende</vt:lpstr>
      <vt:lpstr>Analysis of Revenue (related) Data at AAVAIL</vt:lpstr>
      <vt:lpstr>Top 10 Countries with the Highest Total Revenue from 2017-11 to 2019-07</vt:lpstr>
      <vt:lpstr>Streaming Activity in the Top 10 Countries</vt:lpstr>
      <vt:lpstr>Normalised Monthly Revenue per Country All Time series are the percentages of Their First non-Zero Entry (Ignoring Missing Values)</vt:lpstr>
      <vt:lpstr>Partial Autocorrelation In the Target Variable The Partial autocorrelation At lag K is the correlation that Results after removing the effect of any correlations die to the terms at shorter lags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Revenue (related) Data at AAVAIL</dc:title>
  <dc:creator>Kirchner, Mirjam</dc:creator>
  <cp:lastModifiedBy>Kirchner, Mirjam</cp:lastModifiedBy>
  <cp:revision>12</cp:revision>
  <dcterms:created xsi:type="dcterms:W3CDTF">2021-07-04T17:19:23Z</dcterms:created>
  <dcterms:modified xsi:type="dcterms:W3CDTF">2021-07-18T14:59:34Z</dcterms:modified>
</cp:coreProperties>
</file>