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2"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87C1E-C1B3-4E8E-9F41-8350F306132E}" type="datetimeFigureOut">
              <a:rPr lang="it-IT" smtClean="0"/>
              <a:t>01/09/2021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16510-4AA9-477D-AEFF-DEF025D1F2FF}" type="slidenum">
              <a:rPr lang="it-IT" smtClean="0"/>
              <a:t>‹N›</a:t>
            </a:fld>
            <a:endParaRPr lang="it-IT"/>
          </a:p>
        </p:txBody>
      </p:sp>
    </p:spTree>
    <p:extLst>
      <p:ext uri="{BB962C8B-B14F-4D97-AF65-F5344CB8AC3E}">
        <p14:creationId xmlns:p14="http://schemas.microsoft.com/office/powerpoint/2010/main" val="414676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evitare errori di battitura durante un ipotetico inserimento</a:t>
            </a:r>
          </a:p>
        </p:txBody>
      </p:sp>
      <p:sp>
        <p:nvSpPr>
          <p:cNvPr id="4" name="Segnaposto numero diapositiva 3"/>
          <p:cNvSpPr>
            <a:spLocks noGrp="1"/>
          </p:cNvSpPr>
          <p:nvPr>
            <p:ph type="sldNum" sz="quarter" idx="5"/>
          </p:nvPr>
        </p:nvSpPr>
        <p:spPr/>
        <p:txBody>
          <a:bodyPr/>
          <a:lstStyle/>
          <a:p>
            <a:fld id="{4E016510-4AA9-477D-AEFF-DEF025D1F2FF}" type="slidenum">
              <a:rPr lang="it-IT" smtClean="0"/>
              <a:t>4</a:t>
            </a:fld>
            <a:endParaRPr lang="it-IT"/>
          </a:p>
        </p:txBody>
      </p:sp>
    </p:spTree>
    <p:extLst>
      <p:ext uri="{BB962C8B-B14F-4D97-AF65-F5344CB8AC3E}">
        <p14:creationId xmlns:p14="http://schemas.microsoft.com/office/powerpoint/2010/main" val="32907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compare </a:t>
            </a:r>
            <a:r>
              <a:rPr lang="it-IT" dirty="0" err="1"/>
              <a:t>min_articles</a:t>
            </a:r>
            <a:r>
              <a:rPr lang="it-IT" dirty="0"/>
              <a:t> perché si utilizza il max precedente</a:t>
            </a:r>
          </a:p>
        </p:txBody>
      </p:sp>
      <p:sp>
        <p:nvSpPr>
          <p:cNvPr id="4" name="Segnaposto numero diapositiva 3"/>
          <p:cNvSpPr>
            <a:spLocks noGrp="1"/>
          </p:cNvSpPr>
          <p:nvPr>
            <p:ph type="sldNum" sz="quarter" idx="5"/>
          </p:nvPr>
        </p:nvSpPr>
        <p:spPr/>
        <p:txBody>
          <a:bodyPr/>
          <a:lstStyle/>
          <a:p>
            <a:fld id="{4E016510-4AA9-477D-AEFF-DEF025D1F2FF}" type="slidenum">
              <a:rPr lang="it-IT" smtClean="0"/>
              <a:t>5</a:t>
            </a:fld>
            <a:endParaRPr lang="it-IT"/>
          </a:p>
        </p:txBody>
      </p:sp>
    </p:spTree>
    <p:extLst>
      <p:ext uri="{BB962C8B-B14F-4D97-AF65-F5344CB8AC3E}">
        <p14:creationId xmlns:p14="http://schemas.microsoft.com/office/powerpoint/2010/main" val="11086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6</a:t>
            </a:fld>
            <a:endParaRPr lang="it-IT"/>
          </a:p>
        </p:txBody>
      </p:sp>
    </p:spTree>
    <p:extLst>
      <p:ext uri="{BB962C8B-B14F-4D97-AF65-F5344CB8AC3E}">
        <p14:creationId xmlns:p14="http://schemas.microsoft.com/office/powerpoint/2010/main" val="386446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2C8676-BC61-4C9D-A4F3-DC2D56B9857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558EA86-8351-4329-B5BA-C1C402352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DD74425-B018-45E6-BD32-A7A24344786C}"/>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5" name="Segnaposto piè di pagina 4">
            <a:extLst>
              <a:ext uri="{FF2B5EF4-FFF2-40B4-BE49-F238E27FC236}">
                <a16:creationId xmlns:a16="http://schemas.microsoft.com/office/drawing/2014/main" id="{29DF2554-14CC-48C3-8761-B998C30A53F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F4A19B3-C1AB-497B-AFBB-878FF59EDAFE}"/>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35520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4F759D-E4C4-4A05-9CC0-9F8E8CB6B23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BF8AE2-1DF3-4A26-892E-009A2A5B58C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ACAAAD-933E-48D1-A005-1751BE9116D5}"/>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5" name="Segnaposto piè di pagina 4">
            <a:extLst>
              <a:ext uri="{FF2B5EF4-FFF2-40B4-BE49-F238E27FC236}">
                <a16:creationId xmlns:a16="http://schemas.microsoft.com/office/drawing/2014/main" id="{A54521B4-0C46-4DD2-A561-71ED27E1DFA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99D3544-AEAC-4350-A500-8C2636E87B6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14642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F1EC092-3313-4D59-883C-B19D8B65B62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734883-E146-4754-854E-AE8100CC3D9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876F7-4F58-41A9-81FB-70593252BCEA}"/>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5" name="Segnaposto piè di pagina 4">
            <a:extLst>
              <a:ext uri="{FF2B5EF4-FFF2-40B4-BE49-F238E27FC236}">
                <a16:creationId xmlns:a16="http://schemas.microsoft.com/office/drawing/2014/main" id="{F60B9B99-BC33-4928-BE73-C4977E24A2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651F86B-089D-4C7A-8442-7DD6053438D6}"/>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9276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18411-F659-40E7-A14F-85FA33BF34C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F8DD33-95AC-441D-8D1C-A1F3B9B8596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90A9DB2-8786-4780-AE7B-61A339BE8480}"/>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5" name="Segnaposto piè di pagina 4">
            <a:extLst>
              <a:ext uri="{FF2B5EF4-FFF2-40B4-BE49-F238E27FC236}">
                <a16:creationId xmlns:a16="http://schemas.microsoft.com/office/drawing/2014/main" id="{62554555-9A8D-4909-9142-E334D690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E35230-4BAC-4074-A68F-3E5E33B0C9E9}"/>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8033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21D1A-10F7-4B0F-837E-24BA39107AC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406E72F-AA33-4490-858C-B46BB3B71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DFD576A-8EB3-488A-B030-BEFA011BBEB7}"/>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5" name="Segnaposto piè di pagina 4">
            <a:extLst>
              <a:ext uri="{FF2B5EF4-FFF2-40B4-BE49-F238E27FC236}">
                <a16:creationId xmlns:a16="http://schemas.microsoft.com/office/drawing/2014/main" id="{CA07FA89-1F1D-4619-90AB-6012EF4FA6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550B23F-C3F0-4D0C-9422-F157D9BB49B8}"/>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283364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60C4E4-7B44-430B-A89A-ACF4DFA6918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C29941E-589E-46A1-9A0A-E18223176E8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8B1BA03-BF3A-4867-ADC3-796062544B1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2175282-B3ED-4A6C-8502-CDD042E82B32}"/>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6" name="Segnaposto piè di pagina 5">
            <a:extLst>
              <a:ext uri="{FF2B5EF4-FFF2-40B4-BE49-F238E27FC236}">
                <a16:creationId xmlns:a16="http://schemas.microsoft.com/office/drawing/2014/main" id="{50246AC4-4A70-4B26-B7E9-9273B2E7BB3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57F675F-39A3-4C6F-93E2-E7F916339B5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21984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9A1743-E9B7-41B5-86D6-85F3FA58FAC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36AD76-D7C3-4B9B-B471-14DFC8D00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C20DE41-8020-4155-98EF-87D53C99FFD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AF0EEF5-0F24-4A1F-98BC-D27EE0029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0BC515D-532F-49A9-BC24-5FD5C04EB46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DAE4B23-4A45-4B11-98BF-CAD797C476AC}"/>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8" name="Segnaposto piè di pagina 7">
            <a:extLst>
              <a:ext uri="{FF2B5EF4-FFF2-40B4-BE49-F238E27FC236}">
                <a16:creationId xmlns:a16="http://schemas.microsoft.com/office/drawing/2014/main" id="{BA4893C9-77B2-46AA-AEDD-C4B987BD30B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37F709A-4B89-404D-9879-8CD95183549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76618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20B38-A130-4E3B-A797-B816630B39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C92A551-64C8-4E7C-B3CC-DA6C547144F8}"/>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4" name="Segnaposto piè di pagina 3">
            <a:extLst>
              <a:ext uri="{FF2B5EF4-FFF2-40B4-BE49-F238E27FC236}">
                <a16:creationId xmlns:a16="http://schemas.microsoft.com/office/drawing/2014/main" id="{F770AE3D-F75C-47E2-9C7C-A4F0053E826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AD63446-945D-4C20-9E36-86C90A24CBBA}"/>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71274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433DE77-67C0-4753-80AD-31AFA6ABE1EA}"/>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3" name="Segnaposto piè di pagina 2">
            <a:extLst>
              <a:ext uri="{FF2B5EF4-FFF2-40B4-BE49-F238E27FC236}">
                <a16:creationId xmlns:a16="http://schemas.microsoft.com/office/drawing/2014/main" id="{99510AEE-F05F-4AD1-8E14-C532AA59DAA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F1632B6-C851-475C-95F4-D37064BFA14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53244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BE201-C6F7-46A8-99EC-71CDFC5FDC3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A75583-ECFB-468B-A833-24D2E4474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6B32C7D-E22A-4823-A25C-D014816F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C4894F2-AD26-4D1A-981D-D60D62A1C814}"/>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6" name="Segnaposto piè di pagina 5">
            <a:extLst>
              <a:ext uri="{FF2B5EF4-FFF2-40B4-BE49-F238E27FC236}">
                <a16:creationId xmlns:a16="http://schemas.microsoft.com/office/drawing/2014/main" id="{766F8216-5B8D-4B06-9FB3-BAE8EE255E9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4FB662-C4F7-4753-9302-928F32B1C564}"/>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85699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969DF8-85A1-4D32-B154-AFB306CA717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27D444-047D-435D-96F5-4783B56B0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B337DFE-7491-4E87-B1DF-55AC764E1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0FFDA2-2CF5-47B9-92FF-7EC40E6A9EA8}"/>
              </a:ext>
            </a:extLst>
          </p:cNvPr>
          <p:cNvSpPr>
            <a:spLocks noGrp="1"/>
          </p:cNvSpPr>
          <p:nvPr>
            <p:ph type="dt" sz="half" idx="10"/>
          </p:nvPr>
        </p:nvSpPr>
        <p:spPr/>
        <p:txBody>
          <a:bodyPr/>
          <a:lstStyle/>
          <a:p>
            <a:fld id="{81CCCD40-8C3B-459B-A00E-44E76280B17A}" type="datetimeFigureOut">
              <a:rPr lang="it-IT" smtClean="0"/>
              <a:t>01/09/2021</a:t>
            </a:fld>
            <a:endParaRPr lang="it-IT"/>
          </a:p>
        </p:txBody>
      </p:sp>
      <p:sp>
        <p:nvSpPr>
          <p:cNvPr id="6" name="Segnaposto piè di pagina 5">
            <a:extLst>
              <a:ext uri="{FF2B5EF4-FFF2-40B4-BE49-F238E27FC236}">
                <a16:creationId xmlns:a16="http://schemas.microsoft.com/office/drawing/2014/main" id="{200B70DC-017C-4A44-920A-9D471A59E6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29FE40F-883D-48EF-9B37-AD0C39D5CB53}"/>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68781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57F56E6-AF33-4769-A85A-2FE54E5C4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BC33C8E-BEAE-4F68-896B-1F2EE569C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5FD9DE-CFB6-4855-BEB8-AAF36328E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CCD40-8C3B-459B-A00E-44E76280B17A}" type="datetimeFigureOut">
              <a:rPr lang="it-IT" smtClean="0"/>
              <a:t>01/09/2021</a:t>
            </a:fld>
            <a:endParaRPr lang="it-IT"/>
          </a:p>
        </p:txBody>
      </p:sp>
      <p:sp>
        <p:nvSpPr>
          <p:cNvPr id="5" name="Segnaposto piè di pagina 4">
            <a:extLst>
              <a:ext uri="{FF2B5EF4-FFF2-40B4-BE49-F238E27FC236}">
                <a16:creationId xmlns:a16="http://schemas.microsoft.com/office/drawing/2014/main" id="{964E7CE4-9D5C-4F24-8BED-DA89F4308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6660F94-457E-4462-867D-86FE389D4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C292-B22E-4E58-8BA4-618CD59790AA}" type="slidenum">
              <a:rPr lang="it-IT" smtClean="0"/>
              <a:t>‹N›</a:t>
            </a:fld>
            <a:endParaRPr lang="it-IT"/>
          </a:p>
        </p:txBody>
      </p:sp>
    </p:spTree>
    <p:extLst>
      <p:ext uri="{BB962C8B-B14F-4D97-AF65-F5344CB8AC3E}">
        <p14:creationId xmlns:p14="http://schemas.microsoft.com/office/powerpoint/2010/main" val="338239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A932EE-A1A7-4850-A2CA-5DF442B98068}"/>
              </a:ext>
            </a:extLst>
          </p:cNvPr>
          <p:cNvSpPr>
            <a:spLocks noGrp="1"/>
          </p:cNvSpPr>
          <p:nvPr>
            <p:ph type="ctrTitle"/>
          </p:nvPr>
        </p:nvSpPr>
        <p:spPr/>
        <p:txBody>
          <a:bodyPr/>
          <a:lstStyle/>
          <a:p>
            <a:r>
              <a:rPr lang="it-IT" dirty="0"/>
              <a:t>ECommerce</a:t>
            </a:r>
          </a:p>
        </p:txBody>
      </p:sp>
      <p:sp>
        <p:nvSpPr>
          <p:cNvPr id="3" name="Sottotitolo 2">
            <a:extLst>
              <a:ext uri="{FF2B5EF4-FFF2-40B4-BE49-F238E27FC236}">
                <a16:creationId xmlns:a16="http://schemas.microsoft.com/office/drawing/2014/main" id="{F3467110-DBE9-4B71-98E4-6B906FBBA277}"/>
              </a:ext>
            </a:extLst>
          </p:cNvPr>
          <p:cNvSpPr>
            <a:spLocks noGrp="1"/>
          </p:cNvSpPr>
          <p:nvPr>
            <p:ph type="subTitle" idx="1"/>
          </p:nvPr>
        </p:nvSpPr>
        <p:spPr/>
        <p:txBody>
          <a:bodyPr/>
          <a:lstStyle/>
          <a:p>
            <a:r>
              <a:rPr lang="it-IT" dirty="0"/>
              <a:t>Mirko Andena</a:t>
            </a:r>
          </a:p>
        </p:txBody>
      </p:sp>
    </p:spTree>
    <p:extLst>
      <p:ext uri="{BB962C8B-B14F-4D97-AF65-F5344CB8AC3E}">
        <p14:creationId xmlns:p14="http://schemas.microsoft.com/office/powerpoint/2010/main" val="83638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it-IT" dirty="0"/>
              <a:t>Database: Dati da memorizzare</a:t>
            </a:r>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a:t>
            </a:r>
            <a:r>
              <a:rPr lang="it-IT" sz="1000" b="0" i="0" u="none" strike="noStrike" baseline="0" dirty="0">
                <a:solidFill>
                  <a:srgbClr val="000000"/>
                </a:solidFill>
                <a:highlight>
                  <a:srgbClr val="FFFF00"/>
                </a:highlight>
                <a:latin typeface="Calibri" panose="020F0502020204030204" pitchFamily="34" charset="0"/>
              </a:rPr>
              <a:t>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a:t>
            </a:r>
            <a:r>
              <a:rPr lang="it-IT" sz="1000" b="0" i="0" u="none" strike="noStrike" baseline="0" dirty="0">
                <a:solidFill>
                  <a:srgbClr val="000000"/>
                </a:solidFill>
                <a:latin typeface="Calibri" panose="020F0502020204030204" pitchFamily="34" charset="0"/>
              </a:rPr>
              <a:t>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a:t>
            </a:r>
            <a:r>
              <a:rPr lang="it-IT" sz="1000" b="0" i="0" u="none" strike="noStrike" baseline="0" dirty="0">
                <a:solidFill>
                  <a:srgbClr val="000000"/>
                </a:solidFill>
                <a:highlight>
                  <a:srgbClr val="FFFF00"/>
                </a:highlight>
                <a:latin typeface="Calibri" panose="020F0502020204030204" pitchFamily="34" charset="0"/>
              </a:rPr>
              <a:t>ultimi cinque prodotti visualizzati dall’utente.</a:t>
            </a:r>
            <a:r>
              <a:rPr lang="it-IT" sz="1000" b="0" i="0" u="none" strike="noStrike" baseline="0" dirty="0">
                <a:solidFill>
                  <a:srgbClr val="000000"/>
                </a:solidFill>
                <a:latin typeface="Calibri" panose="020F0502020204030204" pitchFamily="34" charset="0"/>
              </a:rPr>
              <a:t>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a:t>
            </a:r>
            <a:r>
              <a:rPr lang="it-IT" sz="1000" b="0" i="0" u="none" strike="noStrike" baseline="0" dirty="0">
                <a:solidFill>
                  <a:srgbClr val="000000"/>
                </a:solidFill>
                <a:highlight>
                  <a:srgbClr val="FFFF00"/>
                </a:highlight>
                <a:latin typeface="Calibri" panose="020F0502020204030204" pitchFamily="34" charset="0"/>
              </a:rPr>
              <a:t>Un ordine ha un codice, il nome del fornitore, l’elenco dei prodotti, un valore totale composto dalla somma del valore dei prodotti e delle spese di spedizione, una data di spedizione e l’indirizzo di spedizione dell’utente. </a:t>
            </a:r>
            <a:r>
              <a:rPr lang="it-IT" sz="1000" b="0" i="0" u="none" strike="noStrike" baseline="0" dirty="0">
                <a:solidFill>
                  <a:srgbClr val="000000"/>
                </a:solidFill>
                <a:latin typeface="Calibri" panose="020F0502020204030204" pitchFamily="34" charset="0"/>
              </a:rPr>
              <a:t>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Tree>
    <p:extLst>
      <p:ext uri="{BB962C8B-B14F-4D97-AF65-F5344CB8AC3E}">
        <p14:creationId xmlns:p14="http://schemas.microsoft.com/office/powerpoint/2010/main" val="351388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413EC-8F40-43F3-BD35-C2CC0EA5BF54}"/>
              </a:ext>
            </a:extLst>
          </p:cNvPr>
          <p:cNvSpPr>
            <a:spLocks noGrp="1"/>
          </p:cNvSpPr>
          <p:nvPr>
            <p:ph type="title"/>
          </p:nvPr>
        </p:nvSpPr>
        <p:spPr/>
        <p:txBody>
          <a:bodyPr/>
          <a:lstStyle/>
          <a:p>
            <a:r>
              <a:rPr lang="it-IT" dirty="0"/>
              <a:t>Database: Diagramma ER</a:t>
            </a:r>
          </a:p>
        </p:txBody>
      </p:sp>
      <p:pic>
        <p:nvPicPr>
          <p:cNvPr id="9" name="Segnaposto contenuto 8">
            <a:extLst>
              <a:ext uri="{FF2B5EF4-FFF2-40B4-BE49-F238E27FC236}">
                <a16:creationId xmlns:a16="http://schemas.microsoft.com/office/drawing/2014/main" id="{A8BA8FBF-E3E8-4146-B660-BED7CBA0F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5030"/>
            <a:ext cx="6059942" cy="4979096"/>
          </a:xfrm>
        </p:spPr>
      </p:pic>
    </p:spTree>
    <p:extLst>
      <p:ext uri="{BB962C8B-B14F-4D97-AF65-F5344CB8AC3E}">
        <p14:creationId xmlns:p14="http://schemas.microsoft.com/office/powerpoint/2010/main" val="411376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5763D-25B5-4957-B44B-E635B6F2DDAD}"/>
              </a:ext>
            </a:extLst>
          </p:cNvPr>
          <p:cNvSpPr>
            <a:spLocks noGrp="1"/>
          </p:cNvSpPr>
          <p:nvPr>
            <p:ph type="title"/>
          </p:nvPr>
        </p:nvSpPr>
        <p:spPr/>
        <p:txBody>
          <a:bodyPr/>
          <a:lstStyle/>
          <a:p>
            <a:r>
              <a:rPr lang="it-IT" dirty="0"/>
              <a:t>Database: Diagramma ER: Categorie</a:t>
            </a:r>
          </a:p>
        </p:txBody>
      </p:sp>
      <p:pic>
        <p:nvPicPr>
          <p:cNvPr id="5" name="Segnaposto contenuto 4">
            <a:extLst>
              <a:ext uri="{FF2B5EF4-FFF2-40B4-BE49-F238E27FC236}">
                <a16:creationId xmlns:a16="http://schemas.microsoft.com/office/drawing/2014/main" id="{839110E1-26DA-408D-809C-D9AE286537F4}"/>
              </a:ext>
            </a:extLst>
          </p:cNvPr>
          <p:cNvPicPr>
            <a:picLocks noGrp="1" noChangeAspect="1"/>
          </p:cNvPicPr>
          <p:nvPr>
            <p:ph idx="1"/>
          </p:nvPr>
        </p:nvPicPr>
        <p:blipFill>
          <a:blip r:embed="rId3"/>
          <a:stretch>
            <a:fillRect/>
          </a:stretch>
        </p:blipFill>
        <p:spPr>
          <a:xfrm>
            <a:off x="737955" y="1690688"/>
            <a:ext cx="7964011" cy="3248478"/>
          </a:xfrm>
        </p:spPr>
      </p:pic>
      <p:sp>
        <p:nvSpPr>
          <p:cNvPr id="6" name="CasellaDiTesto 5">
            <a:extLst>
              <a:ext uri="{FF2B5EF4-FFF2-40B4-BE49-F238E27FC236}">
                <a16:creationId xmlns:a16="http://schemas.microsoft.com/office/drawing/2014/main" id="{FD5605C7-CD42-4091-9CAA-5D16D7FCFF55}"/>
              </a:ext>
            </a:extLst>
          </p:cNvPr>
          <p:cNvSpPr txBox="1"/>
          <p:nvPr/>
        </p:nvSpPr>
        <p:spPr>
          <a:xfrm>
            <a:off x="1038687" y="5530788"/>
            <a:ext cx="2504083" cy="369332"/>
          </a:xfrm>
          <a:prstGeom prst="rect">
            <a:avLst/>
          </a:prstGeom>
          <a:noFill/>
        </p:spPr>
        <p:txBody>
          <a:bodyPr wrap="none" rtlCol="0">
            <a:spAutoFit/>
          </a:bodyPr>
          <a:lstStyle/>
          <a:p>
            <a:r>
              <a:rPr lang="it-IT" u="sng" dirty="0"/>
              <a:t>NO</a:t>
            </a:r>
            <a:r>
              <a:rPr lang="it-IT" dirty="0"/>
              <a:t> nome categoria, </a:t>
            </a:r>
            <a:r>
              <a:rPr lang="it-IT" u="sng" dirty="0"/>
              <a:t>SI</a:t>
            </a:r>
            <a:r>
              <a:rPr lang="it-IT" dirty="0"/>
              <a:t> id</a:t>
            </a:r>
          </a:p>
        </p:txBody>
      </p:sp>
    </p:spTree>
    <p:extLst>
      <p:ext uri="{BB962C8B-B14F-4D97-AF65-F5344CB8AC3E}">
        <p14:creationId xmlns:p14="http://schemas.microsoft.com/office/powerpoint/2010/main" val="419412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A1E2F9-8D72-4930-B361-DF9DB34D3A28}"/>
              </a:ext>
            </a:extLst>
          </p:cNvPr>
          <p:cNvSpPr>
            <a:spLocks noGrp="1"/>
          </p:cNvSpPr>
          <p:nvPr>
            <p:ph type="title"/>
          </p:nvPr>
        </p:nvSpPr>
        <p:spPr/>
        <p:txBody>
          <a:bodyPr/>
          <a:lstStyle/>
          <a:p>
            <a:r>
              <a:rPr lang="it-IT" dirty="0"/>
              <a:t>Database: Diagramma ER: </a:t>
            </a:r>
            <a:r>
              <a:rPr lang="it-IT" dirty="0" err="1"/>
              <a:t>Shipment</a:t>
            </a:r>
            <a:r>
              <a:rPr lang="it-IT" dirty="0"/>
              <a:t> range</a:t>
            </a:r>
          </a:p>
        </p:txBody>
      </p:sp>
      <p:pic>
        <p:nvPicPr>
          <p:cNvPr id="5" name="Segnaposto contenuto 4">
            <a:extLst>
              <a:ext uri="{FF2B5EF4-FFF2-40B4-BE49-F238E27FC236}">
                <a16:creationId xmlns:a16="http://schemas.microsoft.com/office/drawing/2014/main" id="{BC65B673-F3C4-4DC1-ACCD-3E26793D810F}"/>
              </a:ext>
            </a:extLst>
          </p:cNvPr>
          <p:cNvPicPr>
            <a:picLocks noGrp="1" noChangeAspect="1"/>
          </p:cNvPicPr>
          <p:nvPr>
            <p:ph idx="1"/>
          </p:nvPr>
        </p:nvPicPr>
        <p:blipFill>
          <a:blip r:embed="rId3"/>
          <a:stretch>
            <a:fillRect/>
          </a:stretch>
        </p:blipFill>
        <p:spPr>
          <a:xfrm>
            <a:off x="1223545" y="1690688"/>
            <a:ext cx="1417656" cy="4351338"/>
          </a:xfrm>
        </p:spPr>
      </p:pic>
      <p:graphicFrame>
        <p:nvGraphicFramePr>
          <p:cNvPr id="7" name="Tabella 7">
            <a:extLst>
              <a:ext uri="{FF2B5EF4-FFF2-40B4-BE49-F238E27FC236}">
                <a16:creationId xmlns:a16="http://schemas.microsoft.com/office/drawing/2014/main" id="{245F9C92-61FE-4F89-B146-E67AA4F3E020}"/>
              </a:ext>
            </a:extLst>
          </p:cNvPr>
          <p:cNvGraphicFramePr>
            <a:graphicFrameLocks noGrp="1"/>
          </p:cNvGraphicFramePr>
          <p:nvPr>
            <p:extLst>
              <p:ext uri="{D42A27DB-BD31-4B8C-83A1-F6EECF244321}">
                <p14:modId xmlns:p14="http://schemas.microsoft.com/office/powerpoint/2010/main" val="450473146"/>
              </p:ext>
            </p:extLst>
          </p:nvPr>
        </p:nvGraphicFramePr>
        <p:xfrm>
          <a:off x="3141956" y="1690688"/>
          <a:ext cx="5123156" cy="1483360"/>
        </p:xfrm>
        <a:graphic>
          <a:graphicData uri="http://schemas.openxmlformats.org/drawingml/2006/table">
            <a:tbl>
              <a:tblPr firstRow="1" bandRow="1">
                <a:tableStyleId>{5C22544A-7EE6-4342-B048-85BDC9FD1C3A}</a:tableStyleId>
              </a:tblPr>
              <a:tblGrid>
                <a:gridCol w="2561578">
                  <a:extLst>
                    <a:ext uri="{9D8B030D-6E8A-4147-A177-3AD203B41FA5}">
                      <a16:colId xmlns:a16="http://schemas.microsoft.com/office/drawing/2014/main" val="3541656899"/>
                    </a:ext>
                  </a:extLst>
                </a:gridCol>
                <a:gridCol w="2561578">
                  <a:extLst>
                    <a:ext uri="{9D8B030D-6E8A-4147-A177-3AD203B41FA5}">
                      <a16:colId xmlns:a16="http://schemas.microsoft.com/office/drawing/2014/main" val="3498918560"/>
                    </a:ext>
                  </a:extLst>
                </a:gridCol>
              </a:tblGrid>
              <a:tr h="370840">
                <a:tc>
                  <a:txBody>
                    <a:bodyPr/>
                    <a:lstStyle/>
                    <a:p>
                      <a:r>
                        <a:rPr lang="it-IT" dirty="0" err="1"/>
                        <a:t>Max_articles</a:t>
                      </a:r>
                      <a:endParaRPr lang="it-IT" dirty="0"/>
                    </a:p>
                  </a:txBody>
                  <a:tcPr/>
                </a:tc>
                <a:tc>
                  <a:txBody>
                    <a:bodyPr/>
                    <a:lstStyle/>
                    <a:p>
                      <a:r>
                        <a:rPr lang="it-IT" dirty="0"/>
                        <a:t>price</a:t>
                      </a:r>
                    </a:p>
                  </a:txBody>
                  <a:tcPr/>
                </a:tc>
                <a:extLst>
                  <a:ext uri="{0D108BD9-81ED-4DB2-BD59-A6C34878D82A}">
                    <a16:rowId xmlns:a16="http://schemas.microsoft.com/office/drawing/2014/main" val="3625101833"/>
                  </a:ext>
                </a:extLst>
              </a:tr>
              <a:tr h="370840">
                <a:tc>
                  <a:txBody>
                    <a:bodyPr/>
                    <a:lstStyle/>
                    <a:p>
                      <a:r>
                        <a:rPr lang="it-IT" dirty="0"/>
                        <a:t>3</a:t>
                      </a:r>
                    </a:p>
                  </a:txBody>
                  <a:tcPr/>
                </a:tc>
                <a:tc>
                  <a:txBody>
                    <a:bodyPr/>
                    <a:lstStyle/>
                    <a:p>
                      <a:r>
                        <a:rPr lang="it-IT" dirty="0"/>
                        <a:t>5</a:t>
                      </a:r>
                    </a:p>
                  </a:txBody>
                  <a:tcPr/>
                </a:tc>
                <a:extLst>
                  <a:ext uri="{0D108BD9-81ED-4DB2-BD59-A6C34878D82A}">
                    <a16:rowId xmlns:a16="http://schemas.microsoft.com/office/drawing/2014/main" val="3197129257"/>
                  </a:ext>
                </a:extLst>
              </a:tr>
              <a:tr h="370840">
                <a:tc>
                  <a:txBody>
                    <a:bodyPr/>
                    <a:lstStyle/>
                    <a:p>
                      <a:r>
                        <a:rPr lang="it-IT" dirty="0"/>
                        <a:t>7</a:t>
                      </a:r>
                    </a:p>
                  </a:txBody>
                  <a:tcPr/>
                </a:tc>
                <a:tc>
                  <a:txBody>
                    <a:bodyPr/>
                    <a:lstStyle/>
                    <a:p>
                      <a:r>
                        <a:rPr lang="it-IT" dirty="0"/>
                        <a:t>10</a:t>
                      </a:r>
                    </a:p>
                  </a:txBody>
                  <a:tcPr/>
                </a:tc>
                <a:extLst>
                  <a:ext uri="{0D108BD9-81ED-4DB2-BD59-A6C34878D82A}">
                    <a16:rowId xmlns:a16="http://schemas.microsoft.com/office/drawing/2014/main" val="988747274"/>
                  </a:ext>
                </a:extLst>
              </a:tr>
              <a:tr h="370840">
                <a:tc>
                  <a:txBody>
                    <a:bodyPr/>
                    <a:lstStyle/>
                    <a:p>
                      <a:r>
                        <a:rPr lang="it-IT" dirty="0" err="1"/>
                        <a:t>null</a:t>
                      </a:r>
                      <a:endParaRPr lang="it-IT" dirty="0"/>
                    </a:p>
                  </a:txBody>
                  <a:tcPr/>
                </a:tc>
                <a:tc>
                  <a:txBody>
                    <a:bodyPr/>
                    <a:lstStyle/>
                    <a:p>
                      <a:r>
                        <a:rPr lang="it-IT" dirty="0"/>
                        <a:t>15</a:t>
                      </a:r>
                    </a:p>
                  </a:txBody>
                  <a:tcPr/>
                </a:tc>
                <a:extLst>
                  <a:ext uri="{0D108BD9-81ED-4DB2-BD59-A6C34878D82A}">
                    <a16:rowId xmlns:a16="http://schemas.microsoft.com/office/drawing/2014/main" val="1526401345"/>
                  </a:ext>
                </a:extLst>
              </a:tr>
            </a:tbl>
          </a:graphicData>
        </a:graphic>
      </p:graphicFrame>
      <p:sp>
        <p:nvSpPr>
          <p:cNvPr id="8" name="CasellaDiTesto 7">
            <a:extLst>
              <a:ext uri="{FF2B5EF4-FFF2-40B4-BE49-F238E27FC236}">
                <a16:creationId xmlns:a16="http://schemas.microsoft.com/office/drawing/2014/main" id="{5FF20BF0-A6CC-47DA-A05A-E966965553DB}"/>
              </a:ext>
            </a:extLst>
          </p:cNvPr>
          <p:cNvSpPr txBox="1"/>
          <p:nvPr/>
        </p:nvSpPr>
        <p:spPr>
          <a:xfrm>
            <a:off x="3141956" y="3639845"/>
            <a:ext cx="5629182" cy="2585323"/>
          </a:xfrm>
          <a:prstGeom prst="rect">
            <a:avLst/>
          </a:prstGeom>
          <a:noFill/>
        </p:spPr>
        <p:txBody>
          <a:bodyPr wrap="square" rtlCol="0">
            <a:spAutoFit/>
          </a:bodyPr>
          <a:lstStyle/>
          <a:p>
            <a:r>
              <a:rPr lang="it-IT" dirty="0"/>
              <a:t>Come si legge?</a:t>
            </a:r>
          </a:p>
          <a:p>
            <a:endParaRPr lang="it-IT" dirty="0"/>
          </a:p>
          <a:p>
            <a:r>
              <a:rPr lang="it-IT" dirty="0"/>
              <a:t>Da 1 a 3 articoli -&gt; 5€</a:t>
            </a:r>
          </a:p>
          <a:p>
            <a:r>
              <a:rPr lang="it-IT" dirty="0"/>
              <a:t>Da 4 a 7 articoli -&gt; 10€</a:t>
            </a:r>
          </a:p>
          <a:p>
            <a:r>
              <a:rPr lang="it-IT" dirty="0"/>
              <a:t>Da 8 in su -&gt; 15€</a:t>
            </a:r>
          </a:p>
          <a:p>
            <a:endParaRPr lang="it-IT" dirty="0"/>
          </a:p>
          <a:p>
            <a:r>
              <a:rPr lang="it-IT" dirty="0"/>
              <a:t>Un algoritmo costruirà i vari range estraendo questi dati ordinati per </a:t>
            </a:r>
            <a:r>
              <a:rPr lang="it-IT" dirty="0" err="1"/>
              <a:t>max_articles</a:t>
            </a:r>
            <a:r>
              <a:rPr lang="it-IT" dirty="0"/>
              <a:t> e considerando il valore precedente + 1</a:t>
            </a:r>
          </a:p>
        </p:txBody>
      </p:sp>
    </p:spTree>
    <p:extLst>
      <p:ext uri="{BB962C8B-B14F-4D97-AF65-F5344CB8AC3E}">
        <p14:creationId xmlns:p14="http://schemas.microsoft.com/office/powerpoint/2010/main" val="11880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a:t>
            </a:r>
            <a:r>
              <a:rPr lang="it-IT" sz="1000" b="1" i="0" u="none" strike="noStrike" baseline="0" dirty="0">
                <a:solidFill>
                  <a:schemeClr val="accent2"/>
                </a:solidFill>
                <a:latin typeface="Calibri" panose="020F0502020204030204" pitchFamily="34" charset="0"/>
              </a:rPr>
              <a:t>login</a:t>
            </a:r>
            <a:r>
              <a:rPr lang="it-IT" sz="1000" b="1" i="0" u="none" strike="noStrike" baseline="0" dirty="0">
                <a:solidFill>
                  <a:srgbClr val="FF0000"/>
                </a:solidFill>
                <a:latin typeface="Calibri" panose="020F0502020204030204" pitchFamily="34" charset="0"/>
              </a:rPr>
              <a:t> </a:t>
            </a:r>
            <a:r>
              <a:rPr lang="it-IT" sz="1000" i="0" u="none" strike="noStrike" baseline="0" dirty="0">
                <a:latin typeface="Calibri" panose="020F0502020204030204" pitchFamily="34" charset="0"/>
              </a:rPr>
              <a:t>(pagina </a:t>
            </a:r>
            <a:r>
              <a:rPr lang="it-IT" sz="1000" b="1" i="0" u="none" strike="noStrike" baseline="0" dirty="0">
                <a:solidFill>
                  <a:srgbClr val="FF0000"/>
                </a:solidFill>
                <a:latin typeface="Calibri" panose="020F0502020204030204" pitchFamily="34" charset="0"/>
              </a:rPr>
              <a:t>LOGIN</a:t>
            </a:r>
            <a:r>
              <a:rPr lang="it-IT" sz="1000" i="0" u="none" strike="noStrike" baseline="0" dirty="0">
                <a:latin typeface="Calibri" panose="020F0502020204030204" pitchFamily="34" charset="0"/>
              </a:rPr>
              <a:t>)</a:t>
            </a:r>
            <a:r>
              <a:rPr lang="it-IT" sz="1000" i="0" u="none" strike="noStrike" baseline="0" dirty="0">
                <a:solidFill>
                  <a:srgbClr val="000000"/>
                </a:solidFill>
                <a:latin typeface="Calibri" panose="020F0502020204030204" pitchFamily="34" charset="0"/>
              </a:rPr>
              <a:t>, </a:t>
            </a:r>
            <a:r>
              <a:rPr lang="it-IT" sz="1000" b="0" i="0" u="none" strike="noStrike" baseline="0" dirty="0">
                <a:solidFill>
                  <a:srgbClr val="000000"/>
                </a:solidFill>
                <a:latin typeface="Calibri" panose="020F0502020204030204" pitchFamily="34" charset="0"/>
              </a:rPr>
              <a:t>l’utente accede a una pagina </a:t>
            </a:r>
            <a:r>
              <a:rPr lang="it-IT" sz="1000" b="1" i="0" u="none" strike="noStrike" baseline="0" dirty="0">
                <a:solidFill>
                  <a:srgbClr val="FF0000"/>
                </a:solidFill>
                <a:latin typeface="Calibri" panose="020F0502020204030204" pitchFamily="34" charset="0"/>
              </a:rPr>
              <a:t>HOME</a:t>
            </a:r>
            <a:r>
              <a:rPr lang="it-IT" sz="1000" b="0" i="0" u="none" strike="noStrike" baseline="0" dirty="0">
                <a:solidFill>
                  <a:srgbClr val="000000"/>
                </a:solidFill>
                <a:latin typeface="Calibri" panose="020F0502020204030204" pitchFamily="34" charset="0"/>
              </a:rPr>
              <a:t>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a:t>
            </a:r>
            <a:r>
              <a:rPr lang="it-IT" sz="1000" b="1" i="0" u="none" strike="noStrike" baseline="0" dirty="0">
                <a:solidFill>
                  <a:schemeClr val="accent2"/>
                </a:solidFill>
                <a:latin typeface="Calibri" panose="020F0502020204030204" pitchFamily="34" charset="0"/>
              </a:rPr>
              <a:t>L’utente può inserire una parola chiave di ricerca nel campo di input e premere INVIO.</a:t>
            </a:r>
            <a:r>
              <a:rPr lang="it-IT" sz="1000" b="0" i="0" u="none" strike="noStrike" baseline="0" dirty="0">
                <a:solidFill>
                  <a:srgbClr val="000000"/>
                </a:solidFill>
                <a:latin typeface="Calibri" panose="020F0502020204030204" pitchFamily="34" charset="0"/>
              </a:rPr>
              <a:t> A seguito dell’invio compare una pagina </a:t>
            </a:r>
            <a:r>
              <a:rPr lang="it-IT" sz="1000" b="1" i="0" u="none" strike="noStrike" baseline="0" dirty="0">
                <a:solidFill>
                  <a:srgbClr val="FF0000"/>
                </a:solidFill>
                <a:latin typeface="Calibri" panose="020F0502020204030204" pitchFamily="34" charset="0"/>
              </a:rPr>
              <a:t>RISULTATI</a:t>
            </a:r>
            <a:r>
              <a:rPr lang="it-IT" sz="1000" b="0" i="0" u="none" strike="noStrike" baseline="0" dirty="0">
                <a:solidFill>
                  <a:srgbClr val="000000"/>
                </a:solidFill>
                <a:latin typeface="Calibri" panose="020F0502020204030204" pitchFamily="34" charset="0"/>
              </a:rPr>
              <a:t>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a:t>
            </a:r>
            <a:r>
              <a:rPr lang="it-IT" sz="1000" b="1" u="none" strike="noStrike" baseline="0" dirty="0">
                <a:solidFill>
                  <a:schemeClr val="accent2"/>
                </a:solidFill>
                <a:latin typeface="Calibri" panose="020F0502020204030204" pitchFamily="34" charset="0"/>
              </a:rPr>
              <a:t>L’utente può selezionare mediante un click un elemento dell'elenco </a:t>
            </a:r>
            <a:r>
              <a:rPr lang="it-IT" sz="1000" b="0" i="0" u="none" strike="noStrike" baseline="0" dirty="0">
                <a:solidFill>
                  <a:srgbClr val="000000"/>
                </a:solidFill>
                <a:latin typeface="Calibri" panose="020F0502020204030204" pitchFamily="34" charset="0"/>
              </a:rPr>
              <a:t>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a:t>
            </a:r>
            <a:r>
              <a:rPr lang="it-IT" sz="1000" b="1" i="0" u="none" strike="noStrike" baseline="0" dirty="0">
                <a:solidFill>
                  <a:schemeClr val="accent2"/>
                </a:solidFill>
                <a:latin typeface="Calibri" panose="020F0502020204030204" pitchFamily="34" charset="0"/>
              </a:rPr>
              <a:t>campo di input intero (quantità) e un bottone METTI NEL CARRELLO</a:t>
            </a:r>
            <a:r>
              <a:rPr lang="it-IT" sz="1000" b="0" i="0" u="none" strike="noStrike" baseline="0" dirty="0">
                <a:solidFill>
                  <a:srgbClr val="000000"/>
                </a:solidFill>
                <a:latin typeface="Calibri" panose="020F0502020204030204" pitchFamily="34" charset="0"/>
              </a:rPr>
              <a:t>. L’inserimento nel carrello di una quantità maggiore di zero di prodotti comporta l’aggiornamento del contenuto del carrello e la visualizzazione della pagina </a:t>
            </a:r>
            <a:r>
              <a:rPr lang="it-IT" sz="1000" b="1" i="0" u="none" strike="noStrike" baseline="0" dirty="0">
                <a:solidFill>
                  <a:srgbClr val="FF0000"/>
                </a:solidFill>
                <a:latin typeface="Calibri" panose="020F0502020204030204" pitchFamily="34" charset="0"/>
              </a:rPr>
              <a:t>CARRELLO</a:t>
            </a:r>
            <a:r>
              <a:rPr lang="it-IT" sz="1000" b="0" i="0" u="none" strike="noStrike" baseline="0" dirty="0">
                <a:solidFill>
                  <a:srgbClr val="000000"/>
                </a:solidFill>
                <a:latin typeface="Calibri" panose="020F0502020204030204" pitchFamily="34" charset="0"/>
              </a:rPr>
              <a:t>. Questa mostra i prodotti inseriti, raggruppati per fornitore. Per ogni fornitore nel carrello si vedono la lista dei prodotti, il prezzo totale dei prodotti e il prezzo della spedizione calcolato in base alla politica del fornitore. Per ogni fornitore compare un </a:t>
            </a:r>
            <a:r>
              <a:rPr lang="it-IT" sz="1000" b="1" i="0" u="none" strike="noStrike" baseline="0" dirty="0">
                <a:solidFill>
                  <a:schemeClr val="accent2"/>
                </a:solidFill>
                <a:latin typeface="Calibri" panose="020F0502020204030204" pitchFamily="34" charset="0"/>
              </a:rPr>
              <a:t>bottone ORDINA</a:t>
            </a:r>
            <a:r>
              <a:rPr lang="it-IT" sz="1000" b="0" i="0" u="none" strike="noStrike" baseline="0" dirty="0">
                <a:solidFill>
                  <a:srgbClr val="000000"/>
                </a:solidFill>
                <a:latin typeface="Calibri" panose="020F0502020204030204" pitchFamily="34" charset="0"/>
              </a:rPr>
              <a:t>. Premere il bottone comporta l’eliminazione dei prodotti del fornitore dal carrello e la creazione di un ordine corrispondente.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a:t>
            </a:r>
            <a:r>
              <a:rPr lang="it-IT" sz="1000" i="0" u="none" strike="noStrike" baseline="0" dirty="0">
                <a:latin typeface="Calibri" panose="020F0502020204030204" pitchFamily="34" charset="0"/>
              </a:rPr>
              <a:t>.</a:t>
            </a:r>
            <a:r>
              <a:rPr lang="it-IT" sz="1000" b="1" i="0" u="none" strike="noStrike" baseline="0" dirty="0">
                <a:solidFill>
                  <a:schemeClr val="accent2"/>
                </a:solidFill>
                <a:latin typeface="Calibri" panose="020F0502020204030204" pitchFamily="34" charset="0"/>
              </a:rPr>
              <a:t> In ogni momento l’utente può accedere tramite il menu alla pagina HOME, ORDINI e CARRELLO</a:t>
            </a:r>
            <a:r>
              <a:rPr lang="it-IT" sz="1000" b="0" i="0" u="none" strike="noStrike" baseline="0" dirty="0">
                <a:solidFill>
                  <a:srgbClr val="000000"/>
                </a:solidFill>
                <a:latin typeface="Calibri" panose="020F0502020204030204" pitchFamily="34" charset="0"/>
              </a:rPr>
              <a:t>. La pagina </a:t>
            </a:r>
            <a:r>
              <a:rPr lang="it-IT" sz="1000" b="1" u="none" strike="noStrike" baseline="0" dirty="0">
                <a:solidFill>
                  <a:srgbClr val="FF0000"/>
                </a:solidFill>
                <a:latin typeface="Calibri" panose="020F0502020204030204" pitchFamily="34" charset="0"/>
              </a:rPr>
              <a:t>ORDINI</a:t>
            </a:r>
            <a:r>
              <a:rPr lang="it-IT" sz="1000" b="0" i="0" u="none" strike="noStrike" baseline="0" dirty="0">
                <a:solidFill>
                  <a:srgbClr val="000000"/>
                </a:solidFill>
                <a:latin typeface="Calibri" panose="020F0502020204030204" pitchFamily="34" charset="0"/>
              </a:rPr>
              <a:t> mostra l’elenco ordinato per data decrescente degli ordini con tutti i dati associati.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
        <p:nvSpPr>
          <p:cNvPr id="4" name="CasellaDiTesto 3">
            <a:extLst>
              <a:ext uri="{FF2B5EF4-FFF2-40B4-BE49-F238E27FC236}">
                <a16:creationId xmlns:a16="http://schemas.microsoft.com/office/drawing/2014/main" id="{AFAEFC21-1802-4FA7-B49C-8062F2691C01}"/>
              </a:ext>
            </a:extLst>
          </p:cNvPr>
          <p:cNvSpPr txBox="1"/>
          <p:nvPr/>
        </p:nvSpPr>
        <p:spPr>
          <a:xfrm>
            <a:off x="7954392" y="1109709"/>
            <a:ext cx="2210540" cy="276999"/>
          </a:xfrm>
          <a:prstGeom prst="rect">
            <a:avLst/>
          </a:prstGeom>
          <a:noFill/>
        </p:spPr>
        <p:txBody>
          <a:bodyPr wrap="square" rtlCol="0">
            <a:spAutoFit/>
          </a:bodyPr>
          <a:lstStyle/>
          <a:p>
            <a:r>
              <a:rPr lang="it-IT" sz="1200" b="1" dirty="0">
                <a:solidFill>
                  <a:srgbClr val="FF0000"/>
                </a:solidFill>
              </a:rPr>
              <a:t>PAGINE</a:t>
            </a:r>
            <a:r>
              <a:rPr lang="it-IT" sz="1200" dirty="0"/>
              <a:t>   </a:t>
            </a:r>
            <a:r>
              <a:rPr lang="it-IT" sz="1200" b="1" dirty="0">
                <a:solidFill>
                  <a:schemeClr val="accent2"/>
                </a:solidFill>
              </a:rPr>
              <a:t>AZIONI UTENTE</a:t>
            </a:r>
          </a:p>
        </p:txBody>
      </p:sp>
    </p:spTree>
    <p:extLst>
      <p:ext uri="{BB962C8B-B14F-4D97-AF65-F5344CB8AC3E}">
        <p14:creationId xmlns:p14="http://schemas.microsoft.com/office/powerpoint/2010/main" val="31310667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1583</Words>
  <Application>Microsoft Office PowerPoint</Application>
  <PresentationFormat>Widescreen</PresentationFormat>
  <Paragraphs>37</Paragraphs>
  <Slides>6</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vt:i4>
      </vt:variant>
    </vt:vector>
  </HeadingPairs>
  <TitlesOfParts>
    <vt:vector size="11" baseType="lpstr">
      <vt:lpstr>Arial</vt:lpstr>
      <vt:lpstr>Calibri</vt:lpstr>
      <vt:lpstr>Calibri Light</vt:lpstr>
      <vt:lpstr>Cambria</vt:lpstr>
      <vt:lpstr>Tema di Office</vt:lpstr>
      <vt:lpstr>ECommerce</vt:lpstr>
      <vt:lpstr>Database: Dati da memorizzare</vt:lpstr>
      <vt:lpstr>Database: Diagramma ER</vt:lpstr>
      <vt:lpstr>Database: Diagramma ER: Categorie</vt:lpstr>
      <vt:lpstr>Database: Diagramma ER: Shipment range</vt:lpstr>
      <vt:lpstr>Application requirements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Mirko Andena</dc:creator>
  <cp:lastModifiedBy>Mirko Andena</cp:lastModifiedBy>
  <cp:revision>3</cp:revision>
  <dcterms:created xsi:type="dcterms:W3CDTF">2021-09-01T09:03:42Z</dcterms:created>
  <dcterms:modified xsi:type="dcterms:W3CDTF">2021-09-01T16:05:36Z</dcterms:modified>
</cp:coreProperties>
</file>