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5"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87C1E-C1B3-4E8E-9F41-8350F306132E}" type="datetimeFigureOut">
              <a:rPr lang="it-IT" smtClean="0"/>
              <a:t>04/09/2021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16510-4AA9-477D-AEFF-DEF025D1F2FF}" type="slidenum">
              <a:rPr lang="it-IT" smtClean="0"/>
              <a:t>‹N›</a:t>
            </a:fld>
            <a:endParaRPr lang="it-IT" dirty="0"/>
          </a:p>
        </p:txBody>
      </p:sp>
    </p:spTree>
    <p:extLst>
      <p:ext uri="{BB962C8B-B14F-4D97-AF65-F5344CB8AC3E}">
        <p14:creationId xmlns:p14="http://schemas.microsoft.com/office/powerpoint/2010/main" val="414676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evitare errori di battitura durante un ipotetico inserimento</a:t>
            </a:r>
          </a:p>
        </p:txBody>
      </p:sp>
      <p:sp>
        <p:nvSpPr>
          <p:cNvPr id="4" name="Segnaposto numero diapositiva 3"/>
          <p:cNvSpPr>
            <a:spLocks noGrp="1"/>
          </p:cNvSpPr>
          <p:nvPr>
            <p:ph type="sldNum" sz="quarter" idx="5"/>
          </p:nvPr>
        </p:nvSpPr>
        <p:spPr/>
        <p:txBody>
          <a:bodyPr/>
          <a:lstStyle/>
          <a:p>
            <a:fld id="{4E016510-4AA9-477D-AEFF-DEF025D1F2FF}" type="slidenum">
              <a:rPr lang="it-IT" smtClean="0"/>
              <a:t>5</a:t>
            </a:fld>
            <a:endParaRPr lang="it-IT" dirty="0"/>
          </a:p>
        </p:txBody>
      </p:sp>
    </p:spTree>
    <p:extLst>
      <p:ext uri="{BB962C8B-B14F-4D97-AF65-F5344CB8AC3E}">
        <p14:creationId xmlns:p14="http://schemas.microsoft.com/office/powerpoint/2010/main" val="329076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compare min_articles perché si utilizza il max precedente</a:t>
            </a:r>
          </a:p>
        </p:txBody>
      </p:sp>
      <p:sp>
        <p:nvSpPr>
          <p:cNvPr id="4" name="Segnaposto numero diapositiva 3"/>
          <p:cNvSpPr>
            <a:spLocks noGrp="1"/>
          </p:cNvSpPr>
          <p:nvPr>
            <p:ph type="sldNum" sz="quarter" idx="5"/>
          </p:nvPr>
        </p:nvSpPr>
        <p:spPr/>
        <p:txBody>
          <a:bodyPr/>
          <a:lstStyle/>
          <a:p>
            <a:fld id="{4E016510-4AA9-477D-AEFF-DEF025D1F2FF}" type="slidenum">
              <a:rPr lang="it-IT" smtClean="0"/>
              <a:t>6</a:t>
            </a:fld>
            <a:endParaRPr lang="it-IT" dirty="0"/>
          </a:p>
        </p:txBody>
      </p:sp>
    </p:spTree>
    <p:extLst>
      <p:ext uri="{BB962C8B-B14F-4D97-AF65-F5344CB8AC3E}">
        <p14:creationId xmlns:p14="http://schemas.microsoft.com/office/powerpoint/2010/main" val="11086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7</a:t>
            </a:fld>
            <a:endParaRPr lang="it-IT" dirty="0"/>
          </a:p>
        </p:txBody>
      </p:sp>
    </p:spTree>
    <p:extLst>
      <p:ext uri="{BB962C8B-B14F-4D97-AF65-F5344CB8AC3E}">
        <p14:creationId xmlns:p14="http://schemas.microsoft.com/office/powerpoint/2010/main" val="386446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E016510-4AA9-477D-AEFF-DEF025D1F2FF}" type="slidenum">
              <a:rPr lang="it-IT" smtClean="0"/>
              <a:t>12</a:t>
            </a:fld>
            <a:endParaRPr lang="it-IT" dirty="0"/>
          </a:p>
        </p:txBody>
      </p:sp>
    </p:spTree>
    <p:extLst>
      <p:ext uri="{BB962C8B-B14F-4D97-AF65-F5344CB8AC3E}">
        <p14:creationId xmlns:p14="http://schemas.microsoft.com/office/powerpoint/2010/main" val="38504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2C8676-BC61-4C9D-A4F3-DC2D56B9857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558EA86-8351-4329-B5BA-C1C402352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DD74425-B018-45E6-BD32-A7A24344786C}"/>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5" name="Segnaposto piè di pagina 4">
            <a:extLst>
              <a:ext uri="{FF2B5EF4-FFF2-40B4-BE49-F238E27FC236}">
                <a16:creationId xmlns:a16="http://schemas.microsoft.com/office/drawing/2014/main" id="{29DF2554-14CC-48C3-8761-B998C30A53F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F4A19B3-C1AB-497B-AFBB-878FF59EDAFE}"/>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35520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4F759D-E4C4-4A05-9CC0-9F8E8CB6B23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BF8AE2-1DF3-4A26-892E-009A2A5B58C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ACAAAD-933E-48D1-A005-1751BE9116D5}"/>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5" name="Segnaposto piè di pagina 4">
            <a:extLst>
              <a:ext uri="{FF2B5EF4-FFF2-40B4-BE49-F238E27FC236}">
                <a16:creationId xmlns:a16="http://schemas.microsoft.com/office/drawing/2014/main" id="{A54521B4-0C46-4DD2-A561-71ED27E1DFA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99D3544-AEAC-4350-A500-8C2636E87B60}"/>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14642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F1EC092-3313-4D59-883C-B19D8B65B62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734883-E146-4754-854E-AE8100CC3D9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876F7-4F58-41A9-81FB-70593252BCEA}"/>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5" name="Segnaposto piè di pagina 4">
            <a:extLst>
              <a:ext uri="{FF2B5EF4-FFF2-40B4-BE49-F238E27FC236}">
                <a16:creationId xmlns:a16="http://schemas.microsoft.com/office/drawing/2014/main" id="{F60B9B99-BC33-4928-BE73-C4977E24A2B9}"/>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651F86B-089D-4C7A-8442-7DD6053438D6}"/>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92761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18411-F659-40E7-A14F-85FA33BF34C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F8DD33-95AC-441D-8D1C-A1F3B9B8596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90A9DB2-8786-4780-AE7B-61A339BE8480}"/>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5" name="Segnaposto piè di pagina 4">
            <a:extLst>
              <a:ext uri="{FF2B5EF4-FFF2-40B4-BE49-F238E27FC236}">
                <a16:creationId xmlns:a16="http://schemas.microsoft.com/office/drawing/2014/main" id="{62554555-9A8D-4909-9142-E334D690E17A}"/>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5E35230-4BAC-4074-A68F-3E5E33B0C9E9}"/>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80333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21D1A-10F7-4B0F-837E-24BA39107AC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406E72F-AA33-4490-858C-B46BB3B71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DFD576A-8EB3-488A-B030-BEFA011BBEB7}"/>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5" name="Segnaposto piè di pagina 4">
            <a:extLst>
              <a:ext uri="{FF2B5EF4-FFF2-40B4-BE49-F238E27FC236}">
                <a16:creationId xmlns:a16="http://schemas.microsoft.com/office/drawing/2014/main" id="{CA07FA89-1F1D-4619-90AB-6012EF4FA62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9550B23F-C3F0-4D0C-9422-F157D9BB49B8}"/>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283364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60C4E4-7B44-430B-A89A-ACF4DFA6918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C29941E-589E-46A1-9A0A-E18223176E8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8B1BA03-BF3A-4867-ADC3-796062544B1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2175282-B3ED-4A6C-8502-CDD042E82B32}"/>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6" name="Segnaposto piè di pagina 5">
            <a:extLst>
              <a:ext uri="{FF2B5EF4-FFF2-40B4-BE49-F238E27FC236}">
                <a16:creationId xmlns:a16="http://schemas.microsoft.com/office/drawing/2014/main" id="{50246AC4-4A70-4B26-B7E9-9273B2E7BB3D}"/>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57F675F-39A3-4C6F-93E2-E7F916339B50}"/>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21984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9A1743-E9B7-41B5-86D6-85F3FA58FAC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736AD76-D7C3-4B9B-B471-14DFC8D00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C20DE41-8020-4155-98EF-87D53C99FFD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AF0EEF5-0F24-4A1F-98BC-D27EE0029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0BC515D-532F-49A9-BC24-5FD5C04EB46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DAE4B23-4A45-4B11-98BF-CAD797C476AC}"/>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8" name="Segnaposto piè di pagina 7">
            <a:extLst>
              <a:ext uri="{FF2B5EF4-FFF2-40B4-BE49-F238E27FC236}">
                <a16:creationId xmlns:a16="http://schemas.microsoft.com/office/drawing/2014/main" id="{BA4893C9-77B2-46AA-AEDD-C4B987BD30B3}"/>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137F709A-4B89-404D-9879-8CD951835490}"/>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376618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320B38-A130-4E3B-A797-B816630B39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C92A551-64C8-4E7C-B3CC-DA6C547144F8}"/>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4" name="Segnaposto piè di pagina 3">
            <a:extLst>
              <a:ext uri="{FF2B5EF4-FFF2-40B4-BE49-F238E27FC236}">
                <a16:creationId xmlns:a16="http://schemas.microsoft.com/office/drawing/2014/main" id="{F770AE3D-F75C-47E2-9C7C-A4F0053E8267}"/>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0AD63446-945D-4C20-9E36-86C90A24CBBA}"/>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371274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433DE77-67C0-4753-80AD-31AFA6ABE1EA}"/>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3" name="Segnaposto piè di pagina 2">
            <a:extLst>
              <a:ext uri="{FF2B5EF4-FFF2-40B4-BE49-F238E27FC236}">
                <a16:creationId xmlns:a16="http://schemas.microsoft.com/office/drawing/2014/main" id="{99510AEE-F05F-4AD1-8E14-C532AA59DAAC}"/>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EF1632B6-C851-475C-95F4-D37064BFA140}"/>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53244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BE201-C6F7-46A8-99EC-71CDFC5FDC3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FA75583-ECFB-468B-A833-24D2E4474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6B32C7D-E22A-4823-A25C-D014816F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C4894F2-AD26-4D1A-981D-D60D62A1C814}"/>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6" name="Segnaposto piè di pagina 5">
            <a:extLst>
              <a:ext uri="{FF2B5EF4-FFF2-40B4-BE49-F238E27FC236}">
                <a16:creationId xmlns:a16="http://schemas.microsoft.com/office/drawing/2014/main" id="{766F8216-5B8D-4B06-9FB3-BAE8EE255E94}"/>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64FB662-C4F7-4753-9302-928F32B1C564}"/>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185699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969DF8-85A1-4D32-B154-AFB306CA717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27D444-047D-435D-96F5-4783B56B0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337DFE-7491-4E87-B1DF-55AC764E1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0FFDA2-2CF5-47B9-92FF-7EC40E6A9EA8}"/>
              </a:ext>
            </a:extLst>
          </p:cNvPr>
          <p:cNvSpPr>
            <a:spLocks noGrp="1"/>
          </p:cNvSpPr>
          <p:nvPr>
            <p:ph type="dt" sz="half" idx="10"/>
          </p:nvPr>
        </p:nvSpPr>
        <p:spPr/>
        <p:txBody>
          <a:bodyPr/>
          <a:lstStyle/>
          <a:p>
            <a:fld id="{81CCCD40-8C3B-459B-A00E-44E76280B17A}" type="datetimeFigureOut">
              <a:rPr lang="it-IT" smtClean="0"/>
              <a:t>04/09/2021</a:t>
            </a:fld>
            <a:endParaRPr lang="it-IT" dirty="0"/>
          </a:p>
        </p:txBody>
      </p:sp>
      <p:sp>
        <p:nvSpPr>
          <p:cNvPr id="6" name="Segnaposto piè di pagina 5">
            <a:extLst>
              <a:ext uri="{FF2B5EF4-FFF2-40B4-BE49-F238E27FC236}">
                <a16:creationId xmlns:a16="http://schemas.microsoft.com/office/drawing/2014/main" id="{200B70DC-017C-4A44-920A-9D471A59E6F0}"/>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729FE40F-883D-48EF-9B37-AD0C39D5CB53}"/>
              </a:ext>
            </a:extLst>
          </p:cNvPr>
          <p:cNvSpPr>
            <a:spLocks noGrp="1"/>
          </p:cNvSpPr>
          <p:nvPr>
            <p:ph type="sldNum" sz="quarter" idx="12"/>
          </p:nvPr>
        </p:nvSpPr>
        <p:spPr/>
        <p:txBody>
          <a:bodyPr/>
          <a:lstStyle/>
          <a:p>
            <a:fld id="{E6F7C292-B22E-4E58-8BA4-618CD59790AA}" type="slidenum">
              <a:rPr lang="it-IT" smtClean="0"/>
              <a:t>‹N›</a:t>
            </a:fld>
            <a:endParaRPr lang="it-IT" dirty="0"/>
          </a:p>
        </p:txBody>
      </p:sp>
    </p:spTree>
    <p:extLst>
      <p:ext uri="{BB962C8B-B14F-4D97-AF65-F5344CB8AC3E}">
        <p14:creationId xmlns:p14="http://schemas.microsoft.com/office/powerpoint/2010/main" val="368781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57F56E6-AF33-4769-A85A-2FE54E5C4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BC33C8E-BEAE-4F68-896B-1F2EE569C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5FD9DE-CFB6-4855-BEB8-AAF36328E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CCD40-8C3B-459B-A00E-44E76280B17A}" type="datetimeFigureOut">
              <a:rPr lang="it-IT" smtClean="0"/>
              <a:t>04/09/2021</a:t>
            </a:fld>
            <a:endParaRPr lang="it-IT" dirty="0"/>
          </a:p>
        </p:txBody>
      </p:sp>
      <p:sp>
        <p:nvSpPr>
          <p:cNvPr id="5" name="Segnaposto piè di pagina 4">
            <a:extLst>
              <a:ext uri="{FF2B5EF4-FFF2-40B4-BE49-F238E27FC236}">
                <a16:creationId xmlns:a16="http://schemas.microsoft.com/office/drawing/2014/main" id="{964E7CE4-9D5C-4F24-8BED-DA89F4308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16660F94-457E-4462-867D-86FE389D4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C292-B22E-4E58-8BA4-618CD59790AA}" type="slidenum">
              <a:rPr lang="it-IT" smtClean="0"/>
              <a:t>‹N›</a:t>
            </a:fld>
            <a:endParaRPr lang="it-IT" dirty="0"/>
          </a:p>
        </p:txBody>
      </p:sp>
    </p:spTree>
    <p:extLst>
      <p:ext uri="{BB962C8B-B14F-4D97-AF65-F5344CB8AC3E}">
        <p14:creationId xmlns:p14="http://schemas.microsoft.com/office/powerpoint/2010/main" val="338239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A932EE-A1A7-4850-A2CA-5DF442B98068}"/>
              </a:ext>
            </a:extLst>
          </p:cNvPr>
          <p:cNvSpPr>
            <a:spLocks noGrp="1"/>
          </p:cNvSpPr>
          <p:nvPr>
            <p:ph type="ctrTitle"/>
          </p:nvPr>
        </p:nvSpPr>
        <p:spPr/>
        <p:txBody>
          <a:bodyPr/>
          <a:lstStyle/>
          <a:p>
            <a:r>
              <a:rPr lang="it-IT" dirty="0"/>
              <a:t>ECommerce</a:t>
            </a:r>
          </a:p>
        </p:txBody>
      </p:sp>
      <p:sp>
        <p:nvSpPr>
          <p:cNvPr id="3" name="Sottotitolo 2">
            <a:extLst>
              <a:ext uri="{FF2B5EF4-FFF2-40B4-BE49-F238E27FC236}">
                <a16:creationId xmlns:a16="http://schemas.microsoft.com/office/drawing/2014/main" id="{F3467110-DBE9-4B71-98E4-6B906FBBA277}"/>
              </a:ext>
            </a:extLst>
          </p:cNvPr>
          <p:cNvSpPr>
            <a:spLocks noGrp="1"/>
          </p:cNvSpPr>
          <p:nvPr>
            <p:ph type="subTitle" idx="1"/>
          </p:nvPr>
        </p:nvSpPr>
        <p:spPr/>
        <p:txBody>
          <a:bodyPr/>
          <a:lstStyle/>
          <a:p>
            <a:r>
              <a:rPr lang="it-IT" dirty="0"/>
              <a:t>Mirko Andena</a:t>
            </a:r>
          </a:p>
        </p:txBody>
      </p:sp>
    </p:spTree>
    <p:extLst>
      <p:ext uri="{BB962C8B-B14F-4D97-AF65-F5344CB8AC3E}">
        <p14:creationId xmlns:p14="http://schemas.microsoft.com/office/powerpoint/2010/main" val="83638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3E041F-2189-4A00-B897-E467E06AF689}"/>
              </a:ext>
            </a:extLst>
          </p:cNvPr>
          <p:cNvSpPr>
            <a:spLocks noGrp="1"/>
          </p:cNvSpPr>
          <p:nvPr>
            <p:ph type="title"/>
          </p:nvPr>
        </p:nvSpPr>
        <p:spPr/>
        <p:txBody>
          <a:bodyPr/>
          <a:lstStyle/>
          <a:p>
            <a:r>
              <a:rPr lang="it-IT" dirty="0"/>
              <a:t>Code design: </a:t>
            </a:r>
            <a:r>
              <a:rPr lang="it-IT" b="0" dirty="0">
                <a:solidFill>
                  <a:srgbClr val="4EC9B0"/>
                </a:solidFill>
                <a:effectLst/>
                <a:latin typeface="Consolas" panose="020B0609020204030204" pitchFamily="49" charset="0"/>
              </a:rPr>
              <a:t>AuthenticatedServlet</a:t>
            </a:r>
            <a:r>
              <a:rPr lang="it-IT" dirty="0"/>
              <a:t> </a:t>
            </a:r>
          </a:p>
        </p:txBody>
      </p:sp>
      <p:sp>
        <p:nvSpPr>
          <p:cNvPr id="3" name="Segnaposto contenuto 2">
            <a:extLst>
              <a:ext uri="{FF2B5EF4-FFF2-40B4-BE49-F238E27FC236}">
                <a16:creationId xmlns:a16="http://schemas.microsoft.com/office/drawing/2014/main" id="{6B263D19-F797-45A3-9934-D61816237A9B}"/>
              </a:ext>
            </a:extLst>
          </p:cNvPr>
          <p:cNvSpPr>
            <a:spLocks noGrp="1"/>
          </p:cNvSpPr>
          <p:nvPr>
            <p:ph idx="1"/>
          </p:nvPr>
        </p:nvSpPr>
        <p:spPr/>
        <p:txBody>
          <a:bodyPr/>
          <a:lstStyle/>
          <a:p>
            <a:r>
              <a:rPr lang="it-IT" dirty="0"/>
              <a:t>Classe astratta che estende BaseServlet</a:t>
            </a:r>
          </a:p>
          <a:p>
            <a:r>
              <a:rPr lang="it-IT" dirty="0"/>
              <a:t>Prima delle chiamate get e post viene controllato se l’utente è loggato, altrimenti rimanda alla pagina di login</a:t>
            </a:r>
          </a:p>
          <a:p>
            <a:endParaRPr lang="it-IT" dirty="0"/>
          </a:p>
          <a:p>
            <a:pPr marL="0" indent="0">
              <a:buNone/>
            </a:pPr>
            <a:endParaRPr lang="it-IT" dirty="0"/>
          </a:p>
          <a:p>
            <a:pPr marL="0" indent="0">
              <a:buNone/>
            </a:pPr>
            <a:endParaRPr lang="it-IT" dirty="0"/>
          </a:p>
          <a:p>
            <a:pPr marL="0" indent="0">
              <a:buNone/>
            </a:pPr>
            <a:r>
              <a:rPr lang="it-IT" dirty="0"/>
              <a:t>Avrei potuto utilizzare un filtro, ma questa soluzione mi è venuta spontanea e mi lascia più libertà.</a:t>
            </a:r>
          </a:p>
        </p:txBody>
      </p:sp>
    </p:spTree>
    <p:extLst>
      <p:ext uri="{BB962C8B-B14F-4D97-AF65-F5344CB8AC3E}">
        <p14:creationId xmlns:p14="http://schemas.microsoft.com/office/powerpoint/2010/main" val="92376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FF7236-DE0C-4FBF-B311-59F69F4A71F7}"/>
              </a:ext>
            </a:extLst>
          </p:cNvPr>
          <p:cNvSpPr>
            <a:spLocks noGrp="1"/>
          </p:cNvSpPr>
          <p:nvPr>
            <p:ph type="title"/>
          </p:nvPr>
        </p:nvSpPr>
        <p:spPr/>
        <p:txBody>
          <a:bodyPr/>
          <a:lstStyle/>
          <a:p>
            <a:r>
              <a:rPr lang="it-IT" dirty="0"/>
              <a:t>Events: visualizzare la pagina Home</a:t>
            </a:r>
          </a:p>
        </p:txBody>
      </p:sp>
      <p:sp>
        <p:nvSpPr>
          <p:cNvPr id="6" name="CasellaDiTesto 5">
            <a:extLst>
              <a:ext uri="{FF2B5EF4-FFF2-40B4-BE49-F238E27FC236}">
                <a16:creationId xmlns:a16="http://schemas.microsoft.com/office/drawing/2014/main" id="{9D339629-CC44-4392-B770-89136AEEBDE2}"/>
              </a:ext>
            </a:extLst>
          </p:cNvPr>
          <p:cNvSpPr txBox="1"/>
          <p:nvPr/>
        </p:nvSpPr>
        <p:spPr>
          <a:xfrm>
            <a:off x="7732450" y="2001405"/>
            <a:ext cx="3268998" cy="738664"/>
          </a:xfrm>
          <a:prstGeom prst="rect">
            <a:avLst/>
          </a:prstGeom>
          <a:solidFill>
            <a:schemeClr val="accent2">
              <a:alpha val="46000"/>
            </a:schemeClr>
          </a:solidFill>
        </p:spPr>
        <p:txBody>
          <a:bodyPr wrap="square" rtlCol="0">
            <a:spAutoFit/>
          </a:bodyPr>
          <a:lstStyle/>
          <a:p>
            <a:r>
              <a:rPr lang="it-IT" sz="1400" dirty="0"/>
              <a:t>Dai diagrammi sono state omesse le interazioni con BaseServlet, AutenticatedServlet e Thymeleaf</a:t>
            </a:r>
          </a:p>
        </p:txBody>
      </p:sp>
      <p:sp>
        <p:nvSpPr>
          <p:cNvPr id="7" name="CasellaDiTesto 6">
            <a:extLst>
              <a:ext uri="{FF2B5EF4-FFF2-40B4-BE49-F238E27FC236}">
                <a16:creationId xmlns:a16="http://schemas.microsoft.com/office/drawing/2014/main" id="{E76B70A4-354D-4D90-BEBF-E7781C77F3B4}"/>
              </a:ext>
            </a:extLst>
          </p:cNvPr>
          <p:cNvSpPr txBox="1"/>
          <p:nvPr/>
        </p:nvSpPr>
        <p:spPr>
          <a:xfrm>
            <a:off x="7732450" y="3723673"/>
            <a:ext cx="2423604" cy="738664"/>
          </a:xfrm>
          <a:prstGeom prst="rect">
            <a:avLst/>
          </a:prstGeom>
          <a:solidFill>
            <a:schemeClr val="accent2">
              <a:alpha val="46000"/>
            </a:schemeClr>
          </a:solidFill>
        </p:spPr>
        <p:txBody>
          <a:bodyPr wrap="square" rtlCol="0">
            <a:spAutoFit/>
          </a:bodyPr>
          <a:lstStyle/>
          <a:p>
            <a:r>
              <a:rPr lang="it-IT" sz="1400" dirty="0"/>
              <a:t>È necessario che ci siano almeno 5 elementi con la categoria di default</a:t>
            </a:r>
          </a:p>
        </p:txBody>
      </p:sp>
      <p:pic>
        <p:nvPicPr>
          <p:cNvPr id="9" name="Segnaposto contenuto 8">
            <a:extLst>
              <a:ext uri="{FF2B5EF4-FFF2-40B4-BE49-F238E27FC236}">
                <a16:creationId xmlns:a16="http://schemas.microsoft.com/office/drawing/2014/main" id="{C70E380A-E762-427A-B8B6-58C151000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7878"/>
            <a:ext cx="3923052" cy="5394197"/>
          </a:xfrm>
        </p:spPr>
      </p:pic>
    </p:spTree>
    <p:extLst>
      <p:ext uri="{BB962C8B-B14F-4D97-AF65-F5344CB8AC3E}">
        <p14:creationId xmlns:p14="http://schemas.microsoft.com/office/powerpoint/2010/main" val="271520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8667FE-D60E-4D42-A956-9ACA5C4A74FE}"/>
              </a:ext>
            </a:extLst>
          </p:cNvPr>
          <p:cNvSpPr>
            <a:spLocks noGrp="1"/>
          </p:cNvSpPr>
          <p:nvPr>
            <p:ph type="title"/>
          </p:nvPr>
        </p:nvSpPr>
        <p:spPr/>
        <p:txBody>
          <a:bodyPr/>
          <a:lstStyle/>
          <a:p>
            <a:r>
              <a:rPr lang="it-IT" dirty="0"/>
              <a:t>Events: ricerca di un articolo</a:t>
            </a:r>
          </a:p>
        </p:txBody>
      </p:sp>
      <p:sp>
        <p:nvSpPr>
          <p:cNvPr id="6" name="CasellaDiTesto 5">
            <a:extLst>
              <a:ext uri="{FF2B5EF4-FFF2-40B4-BE49-F238E27FC236}">
                <a16:creationId xmlns:a16="http://schemas.microsoft.com/office/drawing/2014/main" id="{DF53B882-DF3A-4D51-8BAD-60EC6AA6B854}"/>
              </a:ext>
            </a:extLst>
          </p:cNvPr>
          <p:cNvSpPr txBox="1"/>
          <p:nvPr/>
        </p:nvSpPr>
        <p:spPr>
          <a:xfrm>
            <a:off x="7474998" y="2116814"/>
            <a:ext cx="4181383" cy="1600438"/>
          </a:xfrm>
          <a:prstGeom prst="rect">
            <a:avLst/>
          </a:prstGeom>
          <a:solidFill>
            <a:schemeClr val="accent2">
              <a:alpha val="46000"/>
            </a:schemeClr>
          </a:solidFill>
        </p:spPr>
        <p:txBody>
          <a:bodyPr wrap="square" rtlCol="0">
            <a:spAutoFit/>
          </a:bodyPr>
          <a:lstStyle/>
          <a:p>
            <a:r>
              <a:rPr lang="it-IT" sz="1400" dirty="0"/>
              <a:t>Avrei potuto fare 2 servlet diverse.</a:t>
            </a:r>
          </a:p>
          <a:p>
            <a:endParaRPr lang="it-IT" sz="1400" dirty="0"/>
          </a:p>
          <a:p>
            <a:r>
              <a:rPr lang="it-IT" sz="1400" dirty="0"/>
              <a:t>Search gestisce 2 interazioni diverse:</a:t>
            </a:r>
          </a:p>
          <a:p>
            <a:pPr marL="285750" indent="-285750">
              <a:buFont typeface="Arial" panose="020B0604020202020204" pitchFamily="34" charset="0"/>
              <a:buChar char="•"/>
            </a:pPr>
            <a:r>
              <a:rPr lang="it-IT" sz="1400" dirty="0"/>
              <a:t>se search_string != null cerca e restituisce gli articoli che matchano</a:t>
            </a:r>
          </a:p>
          <a:p>
            <a:pPr marL="285750" indent="-285750">
              <a:buFont typeface="Arial" panose="020B0604020202020204" pitchFamily="34" charset="0"/>
              <a:buChar char="•"/>
            </a:pPr>
            <a:r>
              <a:rPr lang="it-IT" sz="1400" dirty="0"/>
              <a:t>se selected_article != null cerca e restituisce l’articolo richiesto</a:t>
            </a:r>
          </a:p>
        </p:txBody>
      </p:sp>
      <p:pic>
        <p:nvPicPr>
          <p:cNvPr id="8" name="Segnaposto contenuto 7">
            <a:extLst>
              <a:ext uri="{FF2B5EF4-FFF2-40B4-BE49-F238E27FC236}">
                <a16:creationId xmlns:a16="http://schemas.microsoft.com/office/drawing/2014/main" id="{214A23A5-26B6-4DD3-B69B-4E858E13CF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36821"/>
            <a:ext cx="5294497" cy="5543824"/>
          </a:xfrm>
        </p:spPr>
      </p:pic>
    </p:spTree>
    <p:extLst>
      <p:ext uri="{BB962C8B-B14F-4D97-AF65-F5344CB8AC3E}">
        <p14:creationId xmlns:p14="http://schemas.microsoft.com/office/powerpoint/2010/main" val="1484026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E32124-D320-496C-989E-B993077F6B4F}"/>
              </a:ext>
            </a:extLst>
          </p:cNvPr>
          <p:cNvSpPr>
            <a:spLocks noGrp="1"/>
          </p:cNvSpPr>
          <p:nvPr>
            <p:ph type="title"/>
          </p:nvPr>
        </p:nvSpPr>
        <p:spPr/>
        <p:txBody>
          <a:bodyPr/>
          <a:lstStyle/>
          <a:p>
            <a:r>
              <a:rPr lang="it-IT" dirty="0"/>
              <a:t>Events: aggiungere al carrello</a:t>
            </a:r>
          </a:p>
        </p:txBody>
      </p:sp>
      <p:pic>
        <p:nvPicPr>
          <p:cNvPr id="5" name="Segnaposto contenuto 4">
            <a:extLst>
              <a:ext uri="{FF2B5EF4-FFF2-40B4-BE49-F238E27FC236}">
                <a16:creationId xmlns:a16="http://schemas.microsoft.com/office/drawing/2014/main" id="{2FF15036-1290-489C-B31C-96D766C42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87262"/>
            <a:ext cx="9066278" cy="5357674"/>
          </a:xfrm>
        </p:spPr>
      </p:pic>
      <p:sp>
        <p:nvSpPr>
          <p:cNvPr id="6" name="CasellaDiTesto 5">
            <a:extLst>
              <a:ext uri="{FF2B5EF4-FFF2-40B4-BE49-F238E27FC236}">
                <a16:creationId xmlns:a16="http://schemas.microsoft.com/office/drawing/2014/main" id="{0F6A0666-A40F-46F8-B792-335034111DC5}"/>
              </a:ext>
            </a:extLst>
          </p:cNvPr>
          <p:cNvSpPr txBox="1"/>
          <p:nvPr/>
        </p:nvSpPr>
        <p:spPr>
          <a:xfrm>
            <a:off x="8744505" y="1321356"/>
            <a:ext cx="3268998" cy="523220"/>
          </a:xfrm>
          <a:prstGeom prst="rect">
            <a:avLst/>
          </a:prstGeom>
          <a:solidFill>
            <a:schemeClr val="accent2">
              <a:alpha val="46000"/>
            </a:schemeClr>
          </a:solidFill>
        </p:spPr>
        <p:txBody>
          <a:bodyPr wrap="square" rtlCol="0">
            <a:spAutoFit/>
          </a:bodyPr>
          <a:lstStyle/>
          <a:p>
            <a:r>
              <a:rPr lang="it-IT" sz="1400" dirty="0"/>
              <a:t>Purchase: Article, price, quantity</a:t>
            </a:r>
          </a:p>
          <a:p>
            <a:r>
              <a:rPr lang="it-IT" sz="1400" dirty="0"/>
              <a:t>SellerCart: Seller, List&lt;Purchase&gt;</a:t>
            </a:r>
          </a:p>
        </p:txBody>
      </p:sp>
      <p:sp>
        <p:nvSpPr>
          <p:cNvPr id="7" name="CasellaDiTesto 6">
            <a:extLst>
              <a:ext uri="{FF2B5EF4-FFF2-40B4-BE49-F238E27FC236}">
                <a16:creationId xmlns:a16="http://schemas.microsoft.com/office/drawing/2014/main" id="{43DB0C7F-9865-4F4C-9B1E-E3E3FF6C0F7B}"/>
              </a:ext>
            </a:extLst>
          </p:cNvPr>
          <p:cNvSpPr txBox="1"/>
          <p:nvPr/>
        </p:nvSpPr>
        <p:spPr>
          <a:xfrm>
            <a:off x="10244830" y="4540418"/>
            <a:ext cx="1564485" cy="1384995"/>
          </a:xfrm>
          <a:prstGeom prst="rect">
            <a:avLst/>
          </a:prstGeom>
          <a:solidFill>
            <a:schemeClr val="accent2">
              <a:alpha val="46000"/>
            </a:schemeClr>
          </a:solidFill>
        </p:spPr>
        <p:txBody>
          <a:bodyPr wrap="square" rtlCol="0">
            <a:spAutoFit/>
          </a:bodyPr>
          <a:lstStyle/>
          <a:p>
            <a:r>
              <a:rPr lang="it-IT" sz="1400" dirty="0"/>
              <a:t>Ovviamente se esiste già il purchase viene soltanto incrementata la quantità</a:t>
            </a:r>
          </a:p>
        </p:txBody>
      </p:sp>
    </p:spTree>
    <p:extLst>
      <p:ext uri="{BB962C8B-B14F-4D97-AF65-F5344CB8AC3E}">
        <p14:creationId xmlns:p14="http://schemas.microsoft.com/office/powerpoint/2010/main" val="331612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2A54BF-510D-4316-A79F-2632CA976F49}"/>
              </a:ext>
            </a:extLst>
          </p:cNvPr>
          <p:cNvSpPr>
            <a:spLocks noGrp="1"/>
          </p:cNvSpPr>
          <p:nvPr>
            <p:ph type="title"/>
          </p:nvPr>
        </p:nvSpPr>
        <p:spPr/>
        <p:txBody>
          <a:bodyPr/>
          <a:lstStyle/>
          <a:p>
            <a:r>
              <a:rPr lang="it-IT" dirty="0"/>
              <a:t>RIA: specifiche</a:t>
            </a:r>
          </a:p>
        </p:txBody>
      </p:sp>
      <p:sp>
        <p:nvSpPr>
          <p:cNvPr id="3" name="Segnaposto contenuto 2">
            <a:extLst>
              <a:ext uri="{FF2B5EF4-FFF2-40B4-BE49-F238E27FC236}">
                <a16:creationId xmlns:a16="http://schemas.microsoft.com/office/drawing/2014/main" id="{FD148C6A-F804-4538-A314-D8838FB74FBB}"/>
              </a:ext>
            </a:extLst>
          </p:cNvPr>
          <p:cNvSpPr>
            <a:spLocks noGrp="1"/>
          </p:cNvSpPr>
          <p:nvPr>
            <p:ph idx="1"/>
          </p:nvPr>
        </p:nvSpPr>
        <p:spPr/>
        <p:txBody>
          <a:bodyPr/>
          <a:lstStyle/>
          <a:p>
            <a:r>
              <a:rPr lang="it-IT" sz="1800" b="0" i="0" u="none" strike="noStrike" baseline="0" dirty="0">
                <a:solidFill>
                  <a:srgbClr val="000000"/>
                </a:solidFill>
                <a:latin typeface="Times New Roman" panose="02020603050405020304" pitchFamily="18" charset="0"/>
              </a:rPr>
              <a:t>Dopo il login dell’utente, l’intera applicazione è realizzata con un’unica pagina. </a:t>
            </a:r>
          </a:p>
          <a:p>
            <a:r>
              <a:rPr lang="it-IT" sz="1800" b="0" i="0" u="none" strike="noStrike" baseline="0" dirty="0">
                <a:solidFill>
                  <a:srgbClr val="000000"/>
                </a:solidFill>
                <a:latin typeface="Calibri" panose="020F0502020204030204" pitchFamily="34" charset="0"/>
              </a:rPr>
              <a:t>Ogni interazione dell’utente è gestita senza ricaricare completamente la pagina, ma produce l’invocazione asincrona del server e l’eventuale modifica del contenuto da aggiornare a seguito dell’evento. </a:t>
            </a:r>
            <a:endParaRPr lang="it-IT" sz="1800" b="0" i="0" u="none" strike="noStrike" baseline="0" dirty="0">
              <a:solidFill>
                <a:srgbClr val="000000"/>
              </a:solidFill>
              <a:latin typeface="Times New Roman" panose="02020603050405020304" pitchFamily="18" charset="0"/>
            </a:endParaRPr>
          </a:p>
          <a:p>
            <a:r>
              <a:rPr lang="it-IT" sz="1800" b="0" i="0" u="none" strike="noStrike" baseline="0" dirty="0">
                <a:solidFill>
                  <a:srgbClr val="000000"/>
                </a:solidFill>
                <a:latin typeface="Times New Roman" panose="02020603050405020304" pitchFamily="18" charset="0"/>
              </a:rPr>
              <a:t>L’applicazione memorizza il contenuto del carrello a lato client. </a:t>
            </a:r>
          </a:p>
          <a:p>
            <a:r>
              <a:rPr lang="it-IT" sz="1800" dirty="0">
                <a:solidFill>
                  <a:srgbClr val="000000"/>
                </a:solidFill>
                <a:latin typeface="Times New Roman" panose="02020603050405020304" pitchFamily="18" charset="0"/>
              </a:rPr>
              <a:t>N</a:t>
            </a:r>
            <a:r>
              <a:rPr lang="it-IT" sz="1800" b="0" i="0" u="none" strike="noStrike" baseline="0" dirty="0">
                <a:solidFill>
                  <a:srgbClr val="000000"/>
                </a:solidFill>
                <a:latin typeface="Calibri" panose="020F0502020204030204" pitchFamily="34" charset="0"/>
              </a:rPr>
              <a:t>ella pagina RISULTATI l’elenco dettagliato dei prodotti già nel carrello da parte di un fornitore compare mediante una finestra sovrapposta quando si passa con il mouse sopra il numero che indica quanti prodotti del medesimo fornitore sono già nel carrello. </a:t>
            </a:r>
            <a:endParaRPr lang="it-IT" dirty="0"/>
          </a:p>
        </p:txBody>
      </p:sp>
    </p:spTree>
    <p:extLst>
      <p:ext uri="{BB962C8B-B14F-4D97-AF65-F5344CB8AC3E}">
        <p14:creationId xmlns:p14="http://schemas.microsoft.com/office/powerpoint/2010/main" val="155639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2A54BF-510D-4316-A79F-2632CA976F49}"/>
              </a:ext>
            </a:extLst>
          </p:cNvPr>
          <p:cNvSpPr>
            <a:spLocks noGrp="1"/>
          </p:cNvSpPr>
          <p:nvPr>
            <p:ph type="title"/>
          </p:nvPr>
        </p:nvSpPr>
        <p:spPr/>
        <p:txBody>
          <a:bodyPr/>
          <a:lstStyle/>
          <a:p>
            <a:r>
              <a:rPr lang="it-IT" dirty="0"/>
              <a:t>RIA: single page</a:t>
            </a:r>
          </a:p>
        </p:txBody>
      </p:sp>
      <p:sp>
        <p:nvSpPr>
          <p:cNvPr id="3" name="Segnaposto contenuto 2">
            <a:extLst>
              <a:ext uri="{FF2B5EF4-FFF2-40B4-BE49-F238E27FC236}">
                <a16:creationId xmlns:a16="http://schemas.microsoft.com/office/drawing/2014/main" id="{FD148C6A-F804-4538-A314-D8838FB74FBB}"/>
              </a:ext>
            </a:extLst>
          </p:cNvPr>
          <p:cNvSpPr>
            <a:spLocks noGrp="1"/>
          </p:cNvSpPr>
          <p:nvPr>
            <p:ph idx="1"/>
          </p:nvPr>
        </p:nvSpPr>
        <p:spPr/>
        <p:txBody>
          <a:bodyPr/>
          <a:lstStyle/>
          <a:p>
            <a:r>
              <a:rPr lang="it-IT" sz="1800" b="0" i="0" u="none" strike="noStrike" baseline="0" dirty="0">
                <a:solidFill>
                  <a:srgbClr val="000000"/>
                </a:solidFill>
                <a:latin typeface="Times New Roman" panose="02020603050405020304" pitchFamily="18" charset="0"/>
              </a:rPr>
              <a:t>Dopo il login dell’utente, l’intera applicazione è realizzata con un’unica pagina. </a:t>
            </a:r>
          </a:p>
          <a:p>
            <a:endParaRPr lang="it-IT" sz="1800" dirty="0">
              <a:solidFill>
                <a:srgbClr val="000000"/>
              </a:solidFill>
              <a:latin typeface="Times New Roman" panose="02020603050405020304" pitchFamily="18" charset="0"/>
            </a:endParaRPr>
          </a:p>
          <a:p>
            <a:pPr marL="0" indent="0">
              <a:buNone/>
            </a:pPr>
            <a:endParaRPr lang="it-IT" sz="1800" b="0" i="0" u="none" strike="noStrike" baseline="0" dirty="0">
              <a:solidFill>
                <a:srgbClr val="000000"/>
              </a:solidFill>
              <a:latin typeface="Times New Roman" panose="02020603050405020304" pitchFamily="18" charset="0"/>
            </a:endParaRPr>
          </a:p>
        </p:txBody>
      </p:sp>
      <p:pic>
        <p:nvPicPr>
          <p:cNvPr id="5" name="Immagine 4">
            <a:extLst>
              <a:ext uri="{FF2B5EF4-FFF2-40B4-BE49-F238E27FC236}">
                <a16:creationId xmlns:a16="http://schemas.microsoft.com/office/drawing/2014/main" id="{E33F287E-082C-48A0-92C9-BD1A9F6CDA31}"/>
              </a:ext>
            </a:extLst>
          </p:cNvPr>
          <p:cNvPicPr>
            <a:picLocks noChangeAspect="1"/>
          </p:cNvPicPr>
          <p:nvPr/>
        </p:nvPicPr>
        <p:blipFill>
          <a:blip r:embed="rId2"/>
          <a:stretch>
            <a:fillRect/>
          </a:stretch>
        </p:blipFill>
        <p:spPr>
          <a:xfrm>
            <a:off x="838200" y="2297429"/>
            <a:ext cx="4377749" cy="4383017"/>
          </a:xfrm>
          <a:prstGeom prst="rect">
            <a:avLst/>
          </a:prstGeom>
        </p:spPr>
      </p:pic>
      <p:pic>
        <p:nvPicPr>
          <p:cNvPr id="7" name="Immagine 6">
            <a:extLst>
              <a:ext uri="{FF2B5EF4-FFF2-40B4-BE49-F238E27FC236}">
                <a16:creationId xmlns:a16="http://schemas.microsoft.com/office/drawing/2014/main" id="{3F8A0E37-E890-42B9-B4D3-29AA16491A47}"/>
              </a:ext>
            </a:extLst>
          </p:cNvPr>
          <p:cNvPicPr>
            <a:picLocks noChangeAspect="1"/>
          </p:cNvPicPr>
          <p:nvPr/>
        </p:nvPicPr>
        <p:blipFill>
          <a:blip r:embed="rId3"/>
          <a:stretch>
            <a:fillRect/>
          </a:stretch>
        </p:blipFill>
        <p:spPr>
          <a:xfrm>
            <a:off x="5465057" y="2297429"/>
            <a:ext cx="3607922" cy="4395105"/>
          </a:xfrm>
          <a:prstGeom prst="rect">
            <a:avLst/>
          </a:prstGeom>
        </p:spPr>
      </p:pic>
      <p:sp>
        <p:nvSpPr>
          <p:cNvPr id="10" name="CasellaDiTesto 9">
            <a:extLst>
              <a:ext uri="{FF2B5EF4-FFF2-40B4-BE49-F238E27FC236}">
                <a16:creationId xmlns:a16="http://schemas.microsoft.com/office/drawing/2014/main" id="{B5791059-59C4-4888-B063-C2EEB00BBEC1}"/>
              </a:ext>
            </a:extLst>
          </p:cNvPr>
          <p:cNvSpPr txBox="1"/>
          <p:nvPr/>
        </p:nvSpPr>
        <p:spPr>
          <a:xfrm>
            <a:off x="9605432" y="2297429"/>
            <a:ext cx="1997476" cy="1169551"/>
          </a:xfrm>
          <a:prstGeom prst="rect">
            <a:avLst/>
          </a:prstGeom>
          <a:solidFill>
            <a:schemeClr val="accent2">
              <a:alpha val="46000"/>
            </a:schemeClr>
          </a:solidFill>
        </p:spPr>
        <p:txBody>
          <a:bodyPr wrap="square" rtlCol="0">
            <a:spAutoFit/>
          </a:bodyPr>
          <a:lstStyle/>
          <a:p>
            <a:r>
              <a:rPr lang="it-IT" sz="1400" dirty="0"/>
              <a:t>WebSite contiene la lista delle pagine e le visualizza/nasconde quando viene richiesta una pagina specifica</a:t>
            </a:r>
          </a:p>
        </p:txBody>
      </p:sp>
      <p:sp>
        <p:nvSpPr>
          <p:cNvPr id="17" name="CasellaDiTesto 16">
            <a:extLst>
              <a:ext uri="{FF2B5EF4-FFF2-40B4-BE49-F238E27FC236}">
                <a16:creationId xmlns:a16="http://schemas.microsoft.com/office/drawing/2014/main" id="{924D8A4C-93C2-4DBF-AF01-1083590AF0E8}"/>
              </a:ext>
            </a:extLst>
          </p:cNvPr>
          <p:cNvSpPr txBox="1"/>
          <p:nvPr/>
        </p:nvSpPr>
        <p:spPr>
          <a:xfrm>
            <a:off x="9622551" y="3719336"/>
            <a:ext cx="1997476" cy="954107"/>
          </a:xfrm>
          <a:prstGeom prst="rect">
            <a:avLst/>
          </a:prstGeom>
          <a:solidFill>
            <a:schemeClr val="accent2">
              <a:alpha val="46000"/>
            </a:schemeClr>
          </a:solidFill>
        </p:spPr>
        <p:txBody>
          <a:bodyPr wrap="square" rtlCol="0">
            <a:spAutoFit/>
          </a:bodyPr>
          <a:lstStyle/>
          <a:p>
            <a:r>
              <a:rPr lang="it-IT" sz="1400" dirty="0"/>
              <a:t>Ogni pagina ha i metodi:</a:t>
            </a:r>
          </a:p>
          <a:p>
            <a:pPr marL="285750" indent="-285750">
              <a:buFont typeface="Arial" panose="020B0604020202020204" pitchFamily="34" charset="0"/>
              <a:buChar char="•"/>
            </a:pPr>
            <a:r>
              <a:rPr lang="it-IT" sz="1400" dirty="0"/>
              <a:t>Show</a:t>
            </a:r>
          </a:p>
          <a:p>
            <a:pPr marL="285750" indent="-285750">
              <a:buFont typeface="Arial" panose="020B0604020202020204" pitchFamily="34" charset="0"/>
              <a:buChar char="•"/>
            </a:pPr>
            <a:r>
              <a:rPr lang="it-IT" sz="1400" dirty="0"/>
              <a:t>Hide</a:t>
            </a:r>
          </a:p>
          <a:p>
            <a:pPr marL="285750" indent="-285750">
              <a:buFont typeface="Arial" panose="020B0604020202020204" pitchFamily="34" charset="0"/>
              <a:buChar char="•"/>
            </a:pPr>
            <a:r>
              <a:rPr lang="it-IT" sz="1400" dirty="0"/>
              <a:t>Load</a:t>
            </a:r>
          </a:p>
        </p:txBody>
      </p:sp>
    </p:spTree>
    <p:extLst>
      <p:ext uri="{BB962C8B-B14F-4D97-AF65-F5344CB8AC3E}">
        <p14:creationId xmlns:p14="http://schemas.microsoft.com/office/powerpoint/2010/main" val="384455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E9297-03DB-40BE-8EDF-9B3C91E61CDE}"/>
              </a:ext>
            </a:extLst>
          </p:cNvPr>
          <p:cNvSpPr>
            <a:spLocks noGrp="1"/>
          </p:cNvSpPr>
          <p:nvPr>
            <p:ph type="title"/>
          </p:nvPr>
        </p:nvSpPr>
        <p:spPr/>
        <p:txBody>
          <a:bodyPr/>
          <a:lstStyle/>
          <a:p>
            <a:r>
              <a:rPr lang="it-IT" dirty="0"/>
              <a:t>RIA: la vera challenge</a:t>
            </a:r>
          </a:p>
        </p:txBody>
      </p:sp>
      <p:sp>
        <p:nvSpPr>
          <p:cNvPr id="3" name="Segnaposto contenuto 2">
            <a:extLst>
              <a:ext uri="{FF2B5EF4-FFF2-40B4-BE49-F238E27FC236}">
                <a16:creationId xmlns:a16="http://schemas.microsoft.com/office/drawing/2014/main" id="{88EAE2FA-9DE8-42AB-9F08-4A5627F164FC}"/>
              </a:ext>
            </a:extLst>
          </p:cNvPr>
          <p:cNvSpPr>
            <a:spLocks noGrp="1"/>
          </p:cNvSpPr>
          <p:nvPr>
            <p:ph idx="1"/>
          </p:nvPr>
        </p:nvSpPr>
        <p:spPr/>
        <p:txBody>
          <a:bodyPr/>
          <a:lstStyle/>
          <a:p>
            <a:pPr marL="0" indent="0">
              <a:buNone/>
            </a:pPr>
            <a:r>
              <a:rPr lang="it-IT" dirty="0"/>
              <a:t>Trovare un modo (riutilizzabile) di creare il codice HTML contenente i dati da visualizzare e inizializzarne i bottoni</a:t>
            </a:r>
          </a:p>
          <a:p>
            <a:pPr marL="0" indent="0">
              <a:buNone/>
            </a:pPr>
            <a:endParaRPr lang="it-IT" dirty="0"/>
          </a:p>
          <a:p>
            <a:pPr marL="0" indent="0">
              <a:buNone/>
            </a:pPr>
            <a:r>
              <a:rPr lang="it-IT" dirty="0"/>
              <a:t>… e che replicasse il tutto per ogni elemento di una lista di dati (come ad esempio articoli)</a:t>
            </a:r>
          </a:p>
          <a:p>
            <a:pPr marL="0" indent="0">
              <a:buNone/>
            </a:pPr>
            <a:endParaRPr lang="it-IT" dirty="0"/>
          </a:p>
          <a:p>
            <a:pPr marL="0" indent="0" algn="ctr">
              <a:buNone/>
            </a:pPr>
            <a:endParaRPr lang="it-IT" dirty="0"/>
          </a:p>
          <a:p>
            <a:pPr marL="0" indent="0" algn="ctr">
              <a:buNone/>
            </a:pPr>
            <a:r>
              <a:rPr lang="it-IT" dirty="0">
                <a:highlight>
                  <a:srgbClr val="FFFF00"/>
                </a:highlight>
              </a:rPr>
              <a:t>TEMPLATE</a:t>
            </a:r>
          </a:p>
        </p:txBody>
      </p:sp>
    </p:spTree>
    <p:extLst>
      <p:ext uri="{BB962C8B-B14F-4D97-AF65-F5344CB8AC3E}">
        <p14:creationId xmlns:p14="http://schemas.microsoft.com/office/powerpoint/2010/main" val="167415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ECF32E-55DB-49EA-9C09-8174FF135FFC}"/>
              </a:ext>
            </a:extLst>
          </p:cNvPr>
          <p:cNvSpPr>
            <a:spLocks noGrp="1"/>
          </p:cNvSpPr>
          <p:nvPr>
            <p:ph type="title"/>
          </p:nvPr>
        </p:nvSpPr>
        <p:spPr/>
        <p:txBody>
          <a:bodyPr/>
          <a:lstStyle/>
          <a:p>
            <a:r>
              <a:rPr lang="it-IT" dirty="0"/>
              <a:t>RIA: template </a:t>
            </a:r>
          </a:p>
        </p:txBody>
      </p:sp>
      <p:sp>
        <p:nvSpPr>
          <p:cNvPr id="3" name="Segnaposto contenuto 2">
            <a:extLst>
              <a:ext uri="{FF2B5EF4-FFF2-40B4-BE49-F238E27FC236}">
                <a16:creationId xmlns:a16="http://schemas.microsoft.com/office/drawing/2014/main" id="{3C398454-2929-499B-92FE-B8E1C2A41461}"/>
              </a:ext>
            </a:extLst>
          </p:cNvPr>
          <p:cNvSpPr>
            <a:spLocks noGrp="1"/>
          </p:cNvSpPr>
          <p:nvPr>
            <p:ph idx="1"/>
          </p:nvPr>
        </p:nvSpPr>
        <p:spPr/>
        <p:txBody>
          <a:bodyPr/>
          <a:lstStyle/>
          <a:p>
            <a:pPr marL="0" indent="0">
              <a:buNone/>
            </a:pPr>
            <a:r>
              <a:rPr lang="it-IT" dirty="0"/>
              <a:t>La servlet manda un template HTML per ogni tipo di elemento da visualizzare (articolo, venditore, sellerCart, purchase, ordine …)</a:t>
            </a:r>
          </a:p>
          <a:p>
            <a:endParaRPr lang="it-IT" dirty="0"/>
          </a:p>
        </p:txBody>
      </p:sp>
      <p:pic>
        <p:nvPicPr>
          <p:cNvPr id="5" name="Immagine 4">
            <a:extLst>
              <a:ext uri="{FF2B5EF4-FFF2-40B4-BE49-F238E27FC236}">
                <a16:creationId xmlns:a16="http://schemas.microsoft.com/office/drawing/2014/main" id="{E0CC2AA3-6A63-4045-8E27-207E2CF09063}"/>
              </a:ext>
            </a:extLst>
          </p:cNvPr>
          <p:cNvPicPr>
            <a:picLocks noChangeAspect="1"/>
          </p:cNvPicPr>
          <p:nvPr/>
        </p:nvPicPr>
        <p:blipFill>
          <a:blip r:embed="rId2"/>
          <a:stretch>
            <a:fillRect/>
          </a:stretch>
        </p:blipFill>
        <p:spPr>
          <a:xfrm>
            <a:off x="838200" y="2731761"/>
            <a:ext cx="5946076" cy="3984196"/>
          </a:xfrm>
          <a:prstGeom prst="rect">
            <a:avLst/>
          </a:prstGeom>
        </p:spPr>
      </p:pic>
      <p:sp>
        <p:nvSpPr>
          <p:cNvPr id="6" name="CasellaDiTesto 5">
            <a:extLst>
              <a:ext uri="{FF2B5EF4-FFF2-40B4-BE49-F238E27FC236}">
                <a16:creationId xmlns:a16="http://schemas.microsoft.com/office/drawing/2014/main" id="{9348A245-3730-4AB5-959B-10A4F1A2333A}"/>
              </a:ext>
            </a:extLst>
          </p:cNvPr>
          <p:cNvSpPr txBox="1"/>
          <p:nvPr/>
        </p:nvSpPr>
        <p:spPr>
          <a:xfrm>
            <a:off x="7785508" y="3043153"/>
            <a:ext cx="3391477" cy="954107"/>
          </a:xfrm>
          <a:prstGeom prst="rect">
            <a:avLst/>
          </a:prstGeom>
          <a:solidFill>
            <a:schemeClr val="accent2">
              <a:alpha val="46000"/>
            </a:schemeClr>
          </a:solidFill>
        </p:spPr>
        <p:txBody>
          <a:bodyPr wrap="square" rtlCol="0">
            <a:spAutoFit/>
          </a:bodyPr>
          <a:lstStyle/>
          <a:p>
            <a:r>
              <a:rPr lang="it-IT" sz="1400" dirty="0"/>
              <a:t>È necessario che ogni elemento div in cui bisognerà inserire del testo abbia un id</a:t>
            </a:r>
          </a:p>
          <a:p>
            <a:endParaRPr lang="it-IT" sz="1400" dirty="0"/>
          </a:p>
          <a:p>
            <a:r>
              <a:rPr lang="it-IT" sz="1400" dirty="0"/>
              <a:t>(come ogni bottone, immagine, input, …)</a:t>
            </a:r>
          </a:p>
        </p:txBody>
      </p:sp>
    </p:spTree>
    <p:extLst>
      <p:ext uri="{BB962C8B-B14F-4D97-AF65-F5344CB8AC3E}">
        <p14:creationId xmlns:p14="http://schemas.microsoft.com/office/powerpoint/2010/main" val="559707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A55E1F-954A-4614-A3CD-9AEE41BCF160}"/>
              </a:ext>
            </a:extLst>
          </p:cNvPr>
          <p:cNvSpPr>
            <a:spLocks noGrp="1"/>
          </p:cNvSpPr>
          <p:nvPr>
            <p:ph type="title"/>
          </p:nvPr>
        </p:nvSpPr>
        <p:spPr/>
        <p:txBody>
          <a:bodyPr/>
          <a:lstStyle/>
          <a:p>
            <a:r>
              <a:rPr lang="it-IT" dirty="0"/>
              <a:t>RIA: templateManager.js</a:t>
            </a:r>
          </a:p>
        </p:txBody>
      </p:sp>
      <p:sp>
        <p:nvSpPr>
          <p:cNvPr id="3" name="Segnaposto contenuto 2">
            <a:extLst>
              <a:ext uri="{FF2B5EF4-FFF2-40B4-BE49-F238E27FC236}">
                <a16:creationId xmlns:a16="http://schemas.microsoft.com/office/drawing/2014/main" id="{08F0FC79-0E32-4FC2-A521-150E6C0DDC51}"/>
              </a:ext>
            </a:extLst>
          </p:cNvPr>
          <p:cNvSpPr>
            <a:spLocks noGrp="1"/>
          </p:cNvSpPr>
          <p:nvPr>
            <p:ph idx="1"/>
          </p:nvPr>
        </p:nvSpPr>
        <p:spPr/>
        <p:txBody>
          <a:bodyPr/>
          <a:lstStyle/>
          <a:p>
            <a:r>
              <a:rPr lang="it-IT" dirty="0"/>
              <a:t>La classe TemplateManager crea un clone del template per ogni elemento della lista di elementi da mostrare.</a:t>
            </a:r>
          </a:p>
          <a:p>
            <a:r>
              <a:rPr lang="it-IT" dirty="0"/>
              <a:t>Vengono inseriti i valori grazie ad un oggetto contenente per ogni attributo (name, category, description, …) l’id del componente</a:t>
            </a:r>
          </a:p>
          <a:p>
            <a:r>
              <a:rPr lang="it-IT" dirty="0"/>
              <a:t>Se un attributo è a sua volta una lista, può essere caricato un altro template. (ad esempio i venditori di un articolo)</a:t>
            </a:r>
          </a:p>
          <a:p>
            <a:r>
              <a:rPr lang="it-IT" dirty="0"/>
              <a:t>Alla fine tutti i template vengono concatenati e inseriti nella pagina</a:t>
            </a:r>
          </a:p>
          <a:p>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2154421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A9BF05D-749F-458E-9E21-7056B744E8D0}"/>
              </a:ext>
            </a:extLst>
          </p:cNvPr>
          <p:cNvSpPr>
            <a:spLocks noGrp="1"/>
          </p:cNvSpPr>
          <p:nvPr>
            <p:ph idx="1"/>
          </p:nvPr>
        </p:nvSpPr>
        <p:spPr>
          <a:xfrm>
            <a:off x="758301" y="3224813"/>
            <a:ext cx="10515600" cy="408373"/>
          </a:xfrm>
        </p:spPr>
        <p:txBody>
          <a:bodyPr>
            <a:normAutofit fontScale="92500" lnSpcReduction="20000"/>
          </a:bodyPr>
          <a:lstStyle/>
          <a:p>
            <a:pPr marL="0" indent="0" algn="ctr">
              <a:buNone/>
            </a:pPr>
            <a:r>
              <a:rPr lang="it-IT" dirty="0"/>
              <a:t>https://github.com/MirkoAndena/ECommerce</a:t>
            </a:r>
          </a:p>
        </p:txBody>
      </p:sp>
    </p:spTree>
    <p:extLst>
      <p:ext uri="{BB962C8B-B14F-4D97-AF65-F5344CB8AC3E}">
        <p14:creationId xmlns:p14="http://schemas.microsoft.com/office/powerpoint/2010/main" val="275717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F5384-AC1A-448D-B06F-59993DE13A32}"/>
              </a:ext>
            </a:extLst>
          </p:cNvPr>
          <p:cNvSpPr>
            <a:spLocks noGrp="1"/>
          </p:cNvSpPr>
          <p:nvPr>
            <p:ph type="title"/>
          </p:nvPr>
        </p:nvSpPr>
        <p:spPr/>
        <p:txBody>
          <a:bodyPr/>
          <a:lstStyle/>
          <a:p>
            <a:r>
              <a:rPr lang="it-IT" dirty="0"/>
              <a:t>Sommario</a:t>
            </a:r>
          </a:p>
        </p:txBody>
      </p:sp>
      <p:sp>
        <p:nvSpPr>
          <p:cNvPr id="3" name="Segnaposto contenuto 2">
            <a:extLst>
              <a:ext uri="{FF2B5EF4-FFF2-40B4-BE49-F238E27FC236}">
                <a16:creationId xmlns:a16="http://schemas.microsoft.com/office/drawing/2014/main" id="{E22202A0-2DC7-4D13-A0E6-8619850C09A3}"/>
              </a:ext>
            </a:extLst>
          </p:cNvPr>
          <p:cNvSpPr>
            <a:spLocks noGrp="1"/>
          </p:cNvSpPr>
          <p:nvPr>
            <p:ph idx="1"/>
          </p:nvPr>
        </p:nvSpPr>
        <p:spPr/>
        <p:txBody>
          <a:bodyPr>
            <a:normAutofit fontScale="55000" lnSpcReduction="20000"/>
          </a:bodyPr>
          <a:lstStyle/>
          <a:p>
            <a:r>
              <a:rPr lang="it-IT" dirty="0"/>
              <a:t>Database</a:t>
            </a:r>
          </a:p>
          <a:p>
            <a:pPr lvl="1"/>
            <a:r>
              <a:rPr lang="it-IT" dirty="0"/>
              <a:t>Dati da memorizzare</a:t>
            </a:r>
          </a:p>
          <a:p>
            <a:pPr lvl="1"/>
            <a:r>
              <a:rPr lang="it-IT" dirty="0"/>
              <a:t>Diagramma ER</a:t>
            </a:r>
          </a:p>
          <a:p>
            <a:pPr lvl="2"/>
            <a:r>
              <a:rPr lang="it-IT" dirty="0"/>
              <a:t>Categorie</a:t>
            </a:r>
          </a:p>
          <a:p>
            <a:pPr lvl="2"/>
            <a:r>
              <a:rPr lang="it-IT" dirty="0"/>
              <a:t>Shipment range</a:t>
            </a:r>
          </a:p>
          <a:p>
            <a:r>
              <a:rPr lang="it-IT" dirty="0"/>
              <a:t>Application Requirements analysis</a:t>
            </a:r>
          </a:p>
          <a:p>
            <a:r>
              <a:rPr lang="it-IT" dirty="0"/>
              <a:t>Application Design</a:t>
            </a:r>
          </a:p>
          <a:p>
            <a:r>
              <a:rPr lang="it-IT" dirty="0"/>
              <a:t>Code design</a:t>
            </a:r>
          </a:p>
          <a:p>
            <a:pPr lvl="1"/>
            <a:r>
              <a:rPr lang="it-IT" dirty="0"/>
              <a:t>BaseServlet</a:t>
            </a:r>
          </a:p>
          <a:p>
            <a:pPr lvl="1"/>
            <a:r>
              <a:rPr lang="it-IT" dirty="0"/>
              <a:t>AuthenticatedServlet</a:t>
            </a:r>
          </a:p>
          <a:p>
            <a:r>
              <a:rPr lang="it-IT" dirty="0"/>
              <a:t>Events</a:t>
            </a:r>
          </a:p>
          <a:p>
            <a:pPr lvl="1"/>
            <a:r>
              <a:rPr lang="it-IT" dirty="0"/>
              <a:t>Visualizzare la pagina Home</a:t>
            </a:r>
          </a:p>
          <a:p>
            <a:pPr lvl="1"/>
            <a:r>
              <a:rPr lang="it-IT" dirty="0"/>
              <a:t>Ricerca di un articolo</a:t>
            </a:r>
          </a:p>
          <a:p>
            <a:pPr lvl="1"/>
            <a:r>
              <a:rPr lang="it-IT" dirty="0"/>
              <a:t>Aggiungere al carrello</a:t>
            </a:r>
          </a:p>
          <a:p>
            <a:r>
              <a:rPr lang="it-IT" dirty="0"/>
              <a:t>Ria</a:t>
            </a:r>
          </a:p>
          <a:p>
            <a:pPr lvl="1"/>
            <a:r>
              <a:rPr lang="it-IT" dirty="0"/>
              <a:t>Specifiche</a:t>
            </a:r>
          </a:p>
          <a:p>
            <a:pPr lvl="1"/>
            <a:r>
              <a:rPr lang="it-IT" dirty="0"/>
              <a:t>La vera challenge</a:t>
            </a:r>
          </a:p>
          <a:p>
            <a:pPr lvl="1"/>
            <a:r>
              <a:rPr lang="it-IT" dirty="0"/>
              <a:t>Template</a:t>
            </a:r>
          </a:p>
          <a:p>
            <a:pPr lvl="1"/>
            <a:r>
              <a:rPr lang="it-IT" dirty="0"/>
              <a:t>TemplateManager.js</a:t>
            </a:r>
          </a:p>
        </p:txBody>
      </p:sp>
    </p:spTree>
    <p:extLst>
      <p:ext uri="{BB962C8B-B14F-4D97-AF65-F5344CB8AC3E}">
        <p14:creationId xmlns:p14="http://schemas.microsoft.com/office/powerpoint/2010/main" val="228393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it-IT" dirty="0"/>
              <a:t>Database: Dati da memorizzare</a:t>
            </a:r>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a:t>
            </a:r>
            <a:r>
              <a:rPr lang="it-IT" sz="1000" b="0" i="0" u="none" strike="noStrike" baseline="0" dirty="0">
                <a:solidFill>
                  <a:srgbClr val="000000"/>
                </a:solidFill>
                <a:highlight>
                  <a:srgbClr val="FFFF00"/>
                </a:highlight>
                <a:latin typeface="Calibri" panose="020F0502020204030204" pitchFamily="34" charset="0"/>
              </a:rPr>
              <a:t>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a:t>
            </a:r>
            <a:r>
              <a:rPr lang="it-IT" sz="1000" b="0" i="0" u="none" strike="noStrike" baseline="0" dirty="0">
                <a:solidFill>
                  <a:srgbClr val="000000"/>
                </a:solidFill>
                <a:latin typeface="Calibri" panose="020F0502020204030204" pitchFamily="34" charset="0"/>
              </a:rPr>
              <a:t>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a:t>
            </a:r>
            <a:r>
              <a:rPr lang="it-IT" sz="1000" b="0" i="0" u="none" strike="noStrike" baseline="0" dirty="0">
                <a:solidFill>
                  <a:srgbClr val="000000"/>
                </a:solidFill>
                <a:highlight>
                  <a:srgbClr val="FFFF00"/>
                </a:highlight>
                <a:latin typeface="Calibri" panose="020F0502020204030204" pitchFamily="34" charset="0"/>
              </a:rPr>
              <a:t>ultimi cinque prodotti visualizzati dall’utente.</a:t>
            </a:r>
            <a:r>
              <a:rPr lang="it-IT" sz="1000" b="0" i="0" u="none" strike="noStrike" baseline="0" dirty="0">
                <a:solidFill>
                  <a:srgbClr val="000000"/>
                </a:solidFill>
                <a:latin typeface="Calibri" panose="020F0502020204030204" pitchFamily="34" charset="0"/>
              </a:rPr>
              <a:t>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a:t>
            </a:r>
            <a:r>
              <a:rPr lang="it-IT" sz="1000" b="0" i="0" u="none" strike="noStrike" baseline="0" dirty="0">
                <a:solidFill>
                  <a:srgbClr val="000000"/>
                </a:solidFill>
                <a:highlight>
                  <a:srgbClr val="FFFF00"/>
                </a:highlight>
                <a:latin typeface="Calibri" panose="020F0502020204030204" pitchFamily="34" charset="0"/>
              </a:rPr>
              <a:t>Un ordine ha un codice, il nome del fornitore, l’elenco dei prodotti, un valore totale composto dalla somma del valore dei prodotti e delle spese di spedizione, una data di spedizione e l’indirizzo di spedizione dell’utente. </a:t>
            </a:r>
            <a:r>
              <a:rPr lang="it-IT" sz="1000" b="0" i="0" u="none" strike="noStrike" baseline="0" dirty="0">
                <a:solidFill>
                  <a:srgbClr val="000000"/>
                </a:solidFill>
                <a:latin typeface="Calibri" panose="020F0502020204030204" pitchFamily="34" charset="0"/>
              </a:rPr>
              <a:t>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Tree>
    <p:extLst>
      <p:ext uri="{BB962C8B-B14F-4D97-AF65-F5344CB8AC3E}">
        <p14:creationId xmlns:p14="http://schemas.microsoft.com/office/powerpoint/2010/main" val="351388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413EC-8F40-43F3-BD35-C2CC0EA5BF54}"/>
              </a:ext>
            </a:extLst>
          </p:cNvPr>
          <p:cNvSpPr>
            <a:spLocks noGrp="1"/>
          </p:cNvSpPr>
          <p:nvPr>
            <p:ph type="title"/>
          </p:nvPr>
        </p:nvSpPr>
        <p:spPr/>
        <p:txBody>
          <a:bodyPr/>
          <a:lstStyle/>
          <a:p>
            <a:r>
              <a:rPr lang="it-IT" dirty="0"/>
              <a:t>Database: Diagramma ER</a:t>
            </a:r>
          </a:p>
        </p:txBody>
      </p:sp>
      <p:pic>
        <p:nvPicPr>
          <p:cNvPr id="9" name="Segnaposto contenuto 8">
            <a:extLst>
              <a:ext uri="{FF2B5EF4-FFF2-40B4-BE49-F238E27FC236}">
                <a16:creationId xmlns:a16="http://schemas.microsoft.com/office/drawing/2014/main" id="{A8BA8FBF-E3E8-4146-B660-BED7CBA0F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5030"/>
            <a:ext cx="6059942" cy="4979096"/>
          </a:xfrm>
        </p:spPr>
      </p:pic>
    </p:spTree>
    <p:extLst>
      <p:ext uri="{BB962C8B-B14F-4D97-AF65-F5344CB8AC3E}">
        <p14:creationId xmlns:p14="http://schemas.microsoft.com/office/powerpoint/2010/main" val="411376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5763D-25B5-4957-B44B-E635B6F2DDAD}"/>
              </a:ext>
            </a:extLst>
          </p:cNvPr>
          <p:cNvSpPr>
            <a:spLocks noGrp="1"/>
          </p:cNvSpPr>
          <p:nvPr>
            <p:ph type="title"/>
          </p:nvPr>
        </p:nvSpPr>
        <p:spPr/>
        <p:txBody>
          <a:bodyPr/>
          <a:lstStyle/>
          <a:p>
            <a:r>
              <a:rPr lang="it-IT" dirty="0"/>
              <a:t>Database: Diagramma ER: Categorie</a:t>
            </a:r>
          </a:p>
        </p:txBody>
      </p:sp>
      <p:pic>
        <p:nvPicPr>
          <p:cNvPr id="5" name="Segnaposto contenuto 4">
            <a:extLst>
              <a:ext uri="{FF2B5EF4-FFF2-40B4-BE49-F238E27FC236}">
                <a16:creationId xmlns:a16="http://schemas.microsoft.com/office/drawing/2014/main" id="{839110E1-26DA-408D-809C-D9AE286537F4}"/>
              </a:ext>
            </a:extLst>
          </p:cNvPr>
          <p:cNvPicPr>
            <a:picLocks noGrp="1" noChangeAspect="1"/>
          </p:cNvPicPr>
          <p:nvPr>
            <p:ph idx="1"/>
          </p:nvPr>
        </p:nvPicPr>
        <p:blipFill>
          <a:blip r:embed="rId3"/>
          <a:stretch>
            <a:fillRect/>
          </a:stretch>
        </p:blipFill>
        <p:spPr>
          <a:xfrm>
            <a:off x="737955" y="1690688"/>
            <a:ext cx="7964011" cy="3248478"/>
          </a:xfrm>
        </p:spPr>
      </p:pic>
      <p:sp>
        <p:nvSpPr>
          <p:cNvPr id="6" name="CasellaDiTesto 5">
            <a:extLst>
              <a:ext uri="{FF2B5EF4-FFF2-40B4-BE49-F238E27FC236}">
                <a16:creationId xmlns:a16="http://schemas.microsoft.com/office/drawing/2014/main" id="{FD5605C7-CD42-4091-9CAA-5D16D7FCFF55}"/>
              </a:ext>
            </a:extLst>
          </p:cNvPr>
          <p:cNvSpPr txBox="1"/>
          <p:nvPr/>
        </p:nvSpPr>
        <p:spPr>
          <a:xfrm>
            <a:off x="1038687" y="5530788"/>
            <a:ext cx="2504083" cy="369332"/>
          </a:xfrm>
          <a:prstGeom prst="rect">
            <a:avLst/>
          </a:prstGeom>
          <a:noFill/>
        </p:spPr>
        <p:txBody>
          <a:bodyPr wrap="none" rtlCol="0">
            <a:spAutoFit/>
          </a:bodyPr>
          <a:lstStyle/>
          <a:p>
            <a:r>
              <a:rPr lang="it-IT" u="sng" dirty="0"/>
              <a:t>NO</a:t>
            </a:r>
            <a:r>
              <a:rPr lang="it-IT" dirty="0"/>
              <a:t> nome categoria, </a:t>
            </a:r>
            <a:r>
              <a:rPr lang="it-IT" u="sng" dirty="0"/>
              <a:t>SI</a:t>
            </a:r>
            <a:r>
              <a:rPr lang="it-IT" dirty="0"/>
              <a:t> id</a:t>
            </a:r>
          </a:p>
        </p:txBody>
      </p:sp>
    </p:spTree>
    <p:extLst>
      <p:ext uri="{BB962C8B-B14F-4D97-AF65-F5344CB8AC3E}">
        <p14:creationId xmlns:p14="http://schemas.microsoft.com/office/powerpoint/2010/main" val="419412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A1E2F9-8D72-4930-B361-DF9DB34D3A28}"/>
              </a:ext>
            </a:extLst>
          </p:cNvPr>
          <p:cNvSpPr>
            <a:spLocks noGrp="1"/>
          </p:cNvSpPr>
          <p:nvPr>
            <p:ph type="title"/>
          </p:nvPr>
        </p:nvSpPr>
        <p:spPr/>
        <p:txBody>
          <a:bodyPr/>
          <a:lstStyle/>
          <a:p>
            <a:r>
              <a:rPr lang="it-IT" dirty="0"/>
              <a:t>Database: Diagramma ER: Shipment range</a:t>
            </a:r>
          </a:p>
        </p:txBody>
      </p:sp>
      <p:pic>
        <p:nvPicPr>
          <p:cNvPr id="5" name="Segnaposto contenuto 4">
            <a:extLst>
              <a:ext uri="{FF2B5EF4-FFF2-40B4-BE49-F238E27FC236}">
                <a16:creationId xmlns:a16="http://schemas.microsoft.com/office/drawing/2014/main" id="{BC65B673-F3C4-4DC1-ACCD-3E26793D810F}"/>
              </a:ext>
            </a:extLst>
          </p:cNvPr>
          <p:cNvPicPr>
            <a:picLocks noGrp="1" noChangeAspect="1"/>
          </p:cNvPicPr>
          <p:nvPr>
            <p:ph idx="1"/>
          </p:nvPr>
        </p:nvPicPr>
        <p:blipFill>
          <a:blip r:embed="rId3"/>
          <a:stretch>
            <a:fillRect/>
          </a:stretch>
        </p:blipFill>
        <p:spPr>
          <a:xfrm>
            <a:off x="1223545" y="1690688"/>
            <a:ext cx="1417656" cy="4351338"/>
          </a:xfrm>
        </p:spPr>
      </p:pic>
      <p:graphicFrame>
        <p:nvGraphicFramePr>
          <p:cNvPr id="7" name="Tabella 7">
            <a:extLst>
              <a:ext uri="{FF2B5EF4-FFF2-40B4-BE49-F238E27FC236}">
                <a16:creationId xmlns:a16="http://schemas.microsoft.com/office/drawing/2014/main" id="{245F9C92-61FE-4F89-B146-E67AA4F3E020}"/>
              </a:ext>
            </a:extLst>
          </p:cNvPr>
          <p:cNvGraphicFramePr>
            <a:graphicFrameLocks noGrp="1"/>
          </p:cNvGraphicFramePr>
          <p:nvPr>
            <p:extLst>
              <p:ext uri="{D42A27DB-BD31-4B8C-83A1-F6EECF244321}">
                <p14:modId xmlns:p14="http://schemas.microsoft.com/office/powerpoint/2010/main" val="450473146"/>
              </p:ext>
            </p:extLst>
          </p:nvPr>
        </p:nvGraphicFramePr>
        <p:xfrm>
          <a:off x="3141956" y="1690688"/>
          <a:ext cx="5123156" cy="1483360"/>
        </p:xfrm>
        <a:graphic>
          <a:graphicData uri="http://schemas.openxmlformats.org/drawingml/2006/table">
            <a:tbl>
              <a:tblPr firstRow="1" bandRow="1">
                <a:tableStyleId>{5C22544A-7EE6-4342-B048-85BDC9FD1C3A}</a:tableStyleId>
              </a:tblPr>
              <a:tblGrid>
                <a:gridCol w="2561578">
                  <a:extLst>
                    <a:ext uri="{9D8B030D-6E8A-4147-A177-3AD203B41FA5}">
                      <a16:colId xmlns:a16="http://schemas.microsoft.com/office/drawing/2014/main" val="3541656899"/>
                    </a:ext>
                  </a:extLst>
                </a:gridCol>
                <a:gridCol w="2561578">
                  <a:extLst>
                    <a:ext uri="{9D8B030D-6E8A-4147-A177-3AD203B41FA5}">
                      <a16:colId xmlns:a16="http://schemas.microsoft.com/office/drawing/2014/main" val="3498918560"/>
                    </a:ext>
                  </a:extLst>
                </a:gridCol>
              </a:tblGrid>
              <a:tr h="370840">
                <a:tc>
                  <a:txBody>
                    <a:bodyPr/>
                    <a:lstStyle/>
                    <a:p>
                      <a:r>
                        <a:rPr lang="it-IT" dirty="0"/>
                        <a:t>Max_articles</a:t>
                      </a:r>
                    </a:p>
                  </a:txBody>
                  <a:tcPr/>
                </a:tc>
                <a:tc>
                  <a:txBody>
                    <a:bodyPr/>
                    <a:lstStyle/>
                    <a:p>
                      <a:r>
                        <a:rPr lang="it-IT" dirty="0"/>
                        <a:t>price</a:t>
                      </a:r>
                    </a:p>
                  </a:txBody>
                  <a:tcPr/>
                </a:tc>
                <a:extLst>
                  <a:ext uri="{0D108BD9-81ED-4DB2-BD59-A6C34878D82A}">
                    <a16:rowId xmlns:a16="http://schemas.microsoft.com/office/drawing/2014/main" val="3625101833"/>
                  </a:ext>
                </a:extLst>
              </a:tr>
              <a:tr h="370840">
                <a:tc>
                  <a:txBody>
                    <a:bodyPr/>
                    <a:lstStyle/>
                    <a:p>
                      <a:r>
                        <a:rPr lang="it-IT" dirty="0"/>
                        <a:t>3</a:t>
                      </a:r>
                    </a:p>
                  </a:txBody>
                  <a:tcPr/>
                </a:tc>
                <a:tc>
                  <a:txBody>
                    <a:bodyPr/>
                    <a:lstStyle/>
                    <a:p>
                      <a:r>
                        <a:rPr lang="it-IT" dirty="0"/>
                        <a:t>5</a:t>
                      </a:r>
                    </a:p>
                  </a:txBody>
                  <a:tcPr/>
                </a:tc>
                <a:extLst>
                  <a:ext uri="{0D108BD9-81ED-4DB2-BD59-A6C34878D82A}">
                    <a16:rowId xmlns:a16="http://schemas.microsoft.com/office/drawing/2014/main" val="3197129257"/>
                  </a:ext>
                </a:extLst>
              </a:tr>
              <a:tr h="370840">
                <a:tc>
                  <a:txBody>
                    <a:bodyPr/>
                    <a:lstStyle/>
                    <a:p>
                      <a:r>
                        <a:rPr lang="it-IT" dirty="0"/>
                        <a:t>7</a:t>
                      </a:r>
                    </a:p>
                  </a:txBody>
                  <a:tcPr/>
                </a:tc>
                <a:tc>
                  <a:txBody>
                    <a:bodyPr/>
                    <a:lstStyle/>
                    <a:p>
                      <a:r>
                        <a:rPr lang="it-IT" dirty="0"/>
                        <a:t>10</a:t>
                      </a:r>
                    </a:p>
                  </a:txBody>
                  <a:tcPr/>
                </a:tc>
                <a:extLst>
                  <a:ext uri="{0D108BD9-81ED-4DB2-BD59-A6C34878D82A}">
                    <a16:rowId xmlns:a16="http://schemas.microsoft.com/office/drawing/2014/main" val="988747274"/>
                  </a:ext>
                </a:extLst>
              </a:tr>
              <a:tr h="370840">
                <a:tc>
                  <a:txBody>
                    <a:bodyPr/>
                    <a:lstStyle/>
                    <a:p>
                      <a:r>
                        <a:rPr lang="it-IT" dirty="0"/>
                        <a:t>null</a:t>
                      </a:r>
                    </a:p>
                  </a:txBody>
                  <a:tcPr/>
                </a:tc>
                <a:tc>
                  <a:txBody>
                    <a:bodyPr/>
                    <a:lstStyle/>
                    <a:p>
                      <a:r>
                        <a:rPr lang="it-IT" dirty="0"/>
                        <a:t>15</a:t>
                      </a:r>
                    </a:p>
                  </a:txBody>
                  <a:tcPr/>
                </a:tc>
                <a:extLst>
                  <a:ext uri="{0D108BD9-81ED-4DB2-BD59-A6C34878D82A}">
                    <a16:rowId xmlns:a16="http://schemas.microsoft.com/office/drawing/2014/main" val="1526401345"/>
                  </a:ext>
                </a:extLst>
              </a:tr>
            </a:tbl>
          </a:graphicData>
        </a:graphic>
      </p:graphicFrame>
      <p:sp>
        <p:nvSpPr>
          <p:cNvPr id="8" name="CasellaDiTesto 7">
            <a:extLst>
              <a:ext uri="{FF2B5EF4-FFF2-40B4-BE49-F238E27FC236}">
                <a16:creationId xmlns:a16="http://schemas.microsoft.com/office/drawing/2014/main" id="{5FF20BF0-A6CC-47DA-A05A-E966965553DB}"/>
              </a:ext>
            </a:extLst>
          </p:cNvPr>
          <p:cNvSpPr txBox="1"/>
          <p:nvPr/>
        </p:nvSpPr>
        <p:spPr>
          <a:xfrm>
            <a:off x="3141956" y="3639845"/>
            <a:ext cx="5629182" cy="2585323"/>
          </a:xfrm>
          <a:prstGeom prst="rect">
            <a:avLst/>
          </a:prstGeom>
          <a:noFill/>
        </p:spPr>
        <p:txBody>
          <a:bodyPr wrap="square" rtlCol="0">
            <a:spAutoFit/>
          </a:bodyPr>
          <a:lstStyle/>
          <a:p>
            <a:r>
              <a:rPr lang="it-IT" dirty="0"/>
              <a:t>Come si legge?</a:t>
            </a:r>
          </a:p>
          <a:p>
            <a:endParaRPr lang="it-IT" dirty="0"/>
          </a:p>
          <a:p>
            <a:r>
              <a:rPr lang="it-IT" dirty="0"/>
              <a:t>Da 1 a 3 articoli -&gt; 5€</a:t>
            </a:r>
          </a:p>
          <a:p>
            <a:r>
              <a:rPr lang="it-IT" dirty="0"/>
              <a:t>Da 4 a 7 articoli -&gt; 10€</a:t>
            </a:r>
          </a:p>
          <a:p>
            <a:r>
              <a:rPr lang="it-IT" dirty="0"/>
              <a:t>Da 8 in su -&gt; 15€</a:t>
            </a:r>
          </a:p>
          <a:p>
            <a:endParaRPr lang="it-IT" dirty="0"/>
          </a:p>
          <a:p>
            <a:r>
              <a:rPr lang="it-IT" dirty="0"/>
              <a:t>Un algoritmo costruirà i vari range estraendo questi dati ordinati per max_articles e considerando il valore precedente + 1</a:t>
            </a:r>
          </a:p>
        </p:txBody>
      </p:sp>
    </p:spTree>
    <p:extLst>
      <p:ext uri="{BB962C8B-B14F-4D97-AF65-F5344CB8AC3E}">
        <p14:creationId xmlns:p14="http://schemas.microsoft.com/office/powerpoint/2010/main" val="11880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1B8F0-30A8-4368-BE1A-355BDED4CDEA}"/>
              </a:ext>
            </a:extLst>
          </p:cNvPr>
          <p:cNvSpPr>
            <a:spLocks noGrp="1"/>
          </p:cNvSpPr>
          <p:nvPr>
            <p:ph type="title"/>
          </p:nvPr>
        </p:nvSpPr>
        <p:spPr>
          <a:xfrm>
            <a:off x="838200" y="267471"/>
            <a:ext cx="10515600" cy="753461"/>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73A677A7-D6B4-40B8-AD97-2BA98D5DA8E5}"/>
              </a:ext>
            </a:extLst>
          </p:cNvPr>
          <p:cNvSpPr>
            <a:spLocks noGrp="1"/>
          </p:cNvSpPr>
          <p:nvPr>
            <p:ph idx="1"/>
          </p:nvPr>
        </p:nvSpPr>
        <p:spPr>
          <a:xfrm>
            <a:off x="838200" y="1225118"/>
            <a:ext cx="10515600" cy="5267757"/>
          </a:xfrm>
        </p:spPr>
        <p:txBody>
          <a:bodyPr>
            <a:normAutofit lnSpcReduction="10000"/>
          </a:bodyPr>
          <a:lstStyle/>
          <a:p>
            <a:pPr marL="0" indent="0">
              <a:lnSpc>
                <a:spcPct val="140000"/>
              </a:lnSpc>
              <a:buNone/>
            </a:pPr>
            <a:r>
              <a:rPr lang="it-IT" sz="1000" b="0" i="0" u="none" strike="noStrike" baseline="0" dirty="0">
                <a:solidFill>
                  <a:srgbClr val="000000"/>
                </a:solidFill>
                <a:latin typeface="Cambria" panose="02040503050406030204" pitchFamily="18" charset="0"/>
              </a:rPr>
              <a:t> Esercizio 5: carrello con più fornitori e ordine </a:t>
            </a:r>
          </a:p>
          <a:p>
            <a:pPr marL="0" indent="0">
              <a:lnSpc>
                <a:spcPct val="140000"/>
              </a:lnSpc>
              <a:buNone/>
            </a:pPr>
            <a:r>
              <a:rPr lang="it-IT" sz="1000" b="0" i="0" u="none" strike="noStrike" baseline="0" dirty="0">
                <a:solidFill>
                  <a:srgbClr val="000000"/>
                </a:solidFill>
                <a:latin typeface="Cambria" panose="02040503050406030204" pitchFamily="18" charset="0"/>
              </a:rPr>
              <a:t>Versione HTML pura </a:t>
            </a:r>
          </a:p>
          <a:p>
            <a:pPr marL="0" indent="0">
              <a:lnSpc>
                <a:spcPct val="140000"/>
              </a:lnSpc>
              <a:buNone/>
            </a:pPr>
            <a:r>
              <a:rPr lang="it-IT" sz="1000" b="0" i="0" u="none" strike="noStrike" baseline="0" dirty="0">
                <a:solidFill>
                  <a:srgbClr val="000000"/>
                </a:solidFill>
                <a:latin typeface="Calibri" panose="020F0502020204030204" pitchFamily="34" charset="0"/>
              </a:rPr>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a:t>
            </a:r>
            <a:r>
              <a:rPr lang="it-IT" sz="1000" b="1" i="0" u="none" strike="noStrike" baseline="0" dirty="0">
                <a:solidFill>
                  <a:schemeClr val="accent2"/>
                </a:solidFill>
                <a:latin typeface="Calibri" panose="020F0502020204030204" pitchFamily="34" charset="0"/>
              </a:rPr>
              <a:t>login</a:t>
            </a:r>
            <a:r>
              <a:rPr lang="it-IT" sz="1000" b="1" i="0" u="none" strike="noStrike" baseline="0" dirty="0">
                <a:solidFill>
                  <a:srgbClr val="FF0000"/>
                </a:solidFill>
                <a:latin typeface="Calibri" panose="020F0502020204030204" pitchFamily="34" charset="0"/>
              </a:rPr>
              <a:t> </a:t>
            </a:r>
            <a:r>
              <a:rPr lang="it-IT" sz="1000" i="0" u="none" strike="noStrike" baseline="0" dirty="0">
                <a:latin typeface="Calibri" panose="020F0502020204030204" pitchFamily="34" charset="0"/>
              </a:rPr>
              <a:t>(pagina </a:t>
            </a:r>
            <a:r>
              <a:rPr lang="it-IT" sz="1000" b="1" i="0" u="none" strike="noStrike" baseline="0" dirty="0">
                <a:solidFill>
                  <a:srgbClr val="FF0000"/>
                </a:solidFill>
                <a:latin typeface="Calibri" panose="020F0502020204030204" pitchFamily="34" charset="0"/>
              </a:rPr>
              <a:t>LOGIN</a:t>
            </a:r>
            <a:r>
              <a:rPr lang="it-IT" sz="1000" i="0" u="none" strike="noStrike" baseline="0" dirty="0">
                <a:latin typeface="Calibri" panose="020F0502020204030204" pitchFamily="34" charset="0"/>
              </a:rPr>
              <a:t>)</a:t>
            </a:r>
            <a:r>
              <a:rPr lang="it-IT" sz="1000" i="0" u="none" strike="noStrike" baseline="0" dirty="0">
                <a:solidFill>
                  <a:srgbClr val="000000"/>
                </a:solidFill>
                <a:latin typeface="Calibri" panose="020F0502020204030204" pitchFamily="34" charset="0"/>
              </a:rPr>
              <a:t>, </a:t>
            </a:r>
            <a:r>
              <a:rPr lang="it-IT" sz="1000" b="0" i="0" u="none" strike="noStrike" baseline="0" dirty="0">
                <a:solidFill>
                  <a:srgbClr val="000000"/>
                </a:solidFill>
                <a:latin typeface="Calibri" panose="020F0502020204030204" pitchFamily="34" charset="0"/>
              </a:rPr>
              <a:t>l’utente accede a una pagina </a:t>
            </a:r>
            <a:r>
              <a:rPr lang="it-IT" sz="1000" b="1" i="0" u="none" strike="noStrike" baseline="0" dirty="0">
                <a:solidFill>
                  <a:srgbClr val="FF0000"/>
                </a:solidFill>
                <a:latin typeface="Calibri" panose="020F0502020204030204" pitchFamily="34" charset="0"/>
              </a:rPr>
              <a:t>HOME</a:t>
            </a:r>
            <a:r>
              <a:rPr lang="it-IT" sz="1000" b="0" i="0" u="none" strike="noStrike" baseline="0" dirty="0">
                <a:solidFill>
                  <a:srgbClr val="000000"/>
                </a:solidFill>
                <a:latin typeface="Calibri" panose="020F0502020204030204" pitchFamily="34" charset="0"/>
              </a:rPr>
              <a:t> che mostra (come tutte le altre pagine) un menù con </a:t>
            </a:r>
            <a:r>
              <a:rPr lang="it-IT" sz="1000" b="1" i="0" u="none" strike="noStrike" baseline="0" dirty="0">
                <a:solidFill>
                  <a:schemeClr val="accent6"/>
                </a:solidFill>
                <a:latin typeface="Calibri" panose="020F0502020204030204" pitchFamily="34" charset="0"/>
              </a:rPr>
              <a:t>i link HOME, CARRELLO, ORDINI, un campo di ricerca e una lista degli ultimi cinque prodotti visualizzati dall’utente. Se l’utente non ha visualizzato almeno cinque prodotti, la lista è completata con prodotti in offerta scelti a caso in una categoria di default</a:t>
            </a:r>
            <a:r>
              <a:rPr lang="it-IT" sz="1000" b="0" i="0" u="none" strike="noStrike" baseline="0" dirty="0">
                <a:solidFill>
                  <a:srgbClr val="000000"/>
                </a:solidFill>
                <a:latin typeface="Calibri" panose="020F0502020204030204" pitchFamily="34" charset="0"/>
              </a:rPr>
              <a:t>. </a:t>
            </a:r>
            <a:r>
              <a:rPr lang="it-IT" sz="1000" b="1" i="0" u="none" strike="noStrike" baseline="0" dirty="0">
                <a:solidFill>
                  <a:schemeClr val="accent2"/>
                </a:solidFill>
                <a:latin typeface="Calibri" panose="020F0502020204030204" pitchFamily="34" charset="0"/>
              </a:rPr>
              <a:t>L’utente può inserire una parola chiave di ricerca nel campo di input e premere INVIO.</a:t>
            </a:r>
            <a:r>
              <a:rPr lang="it-IT" sz="1000" b="0" i="0" u="none" strike="noStrike" baseline="0" dirty="0">
                <a:solidFill>
                  <a:srgbClr val="000000"/>
                </a:solidFill>
                <a:latin typeface="Calibri" panose="020F0502020204030204" pitchFamily="34" charset="0"/>
              </a:rPr>
              <a:t> A seguito dell’invio compare una pagina </a:t>
            </a:r>
            <a:r>
              <a:rPr lang="it-IT" sz="1000" b="1" i="0" u="none" strike="noStrike" baseline="0" dirty="0">
                <a:solidFill>
                  <a:srgbClr val="FF0000"/>
                </a:solidFill>
                <a:latin typeface="Calibri" panose="020F0502020204030204" pitchFamily="34" charset="0"/>
              </a:rPr>
              <a:t>RISULTATI</a:t>
            </a:r>
            <a:r>
              <a:rPr lang="it-IT" sz="1000" b="0" i="0" u="none" strike="noStrike" baseline="0" dirty="0">
                <a:solidFill>
                  <a:srgbClr val="000000"/>
                </a:solidFill>
                <a:latin typeface="Calibri" panose="020F0502020204030204" pitchFamily="34" charset="0"/>
              </a:rPr>
              <a:t> con prodotti che contengono la chiave di ricerca nel nome o nella descrizione. </a:t>
            </a:r>
            <a:r>
              <a:rPr lang="it-IT" sz="1000" b="0" i="0" u="none" strike="noStrike" baseline="0" dirty="0">
                <a:solidFill>
                  <a:schemeClr val="accent6"/>
                </a:solidFill>
                <a:latin typeface="Calibri" panose="020F0502020204030204" pitchFamily="34" charset="0"/>
              </a:rPr>
              <a:t>L’elenco mostra solo il codice, il nome del prodotto e il prezzo minimo di vendita del prodotto da parte dei fornitori che lo vendono </a:t>
            </a:r>
            <a:r>
              <a:rPr lang="it-IT" sz="1000" b="0" i="0" u="none" strike="noStrike" baseline="0" dirty="0">
                <a:solidFill>
                  <a:srgbClr val="000000"/>
                </a:solidFill>
                <a:latin typeface="Calibri" panose="020F0502020204030204" pitchFamily="34" charset="0"/>
              </a:rPr>
              <a:t>(lo stesso prodotto può essere venduto da diversi fornitori a prezzi diversi e l’elenco mostra il minimo valore di tali prezzi). </a:t>
            </a:r>
            <a:r>
              <a:rPr lang="it-IT" sz="1000" b="0" i="0" u="none" strike="noStrike" baseline="0" dirty="0">
                <a:solidFill>
                  <a:schemeClr val="accent6"/>
                </a:solidFill>
                <a:latin typeface="Calibri" panose="020F0502020204030204" pitchFamily="34" charset="0"/>
              </a:rPr>
              <a:t>L’elenco è ordinato in modo crescente in base al prezzo minimo di vendita del prodotto da parte dei fornitori che lo offrono</a:t>
            </a:r>
            <a:r>
              <a:rPr lang="it-IT" sz="1000" b="0" i="0" u="none" strike="noStrike" baseline="0" dirty="0">
                <a:solidFill>
                  <a:srgbClr val="000000"/>
                </a:solidFill>
                <a:latin typeface="Calibri" panose="020F0502020204030204" pitchFamily="34" charset="0"/>
              </a:rPr>
              <a:t>. </a:t>
            </a:r>
            <a:r>
              <a:rPr lang="it-IT" sz="1000" b="1" u="none" strike="noStrike" baseline="0" dirty="0">
                <a:solidFill>
                  <a:schemeClr val="accent2"/>
                </a:solidFill>
                <a:latin typeface="Calibri" panose="020F0502020204030204" pitchFamily="34" charset="0"/>
              </a:rPr>
              <a:t>L’utente può selezionare mediante un click un elemento dell'elenco </a:t>
            </a:r>
            <a:r>
              <a:rPr lang="it-IT" sz="1000" b="0" i="0" u="none" strike="noStrike" baseline="0" dirty="0">
                <a:solidFill>
                  <a:srgbClr val="000000"/>
                </a:solidFill>
                <a:latin typeface="Calibri" panose="020F0502020204030204" pitchFamily="34" charset="0"/>
              </a:rPr>
              <a:t>e </a:t>
            </a:r>
            <a:r>
              <a:rPr lang="it-IT" sz="1000" b="0" i="0" u="none" strike="noStrike" baseline="0" dirty="0">
                <a:solidFill>
                  <a:schemeClr val="accent6"/>
                </a:solidFill>
                <a:latin typeface="Calibri" panose="020F0502020204030204" pitchFamily="34" charset="0"/>
              </a:rPr>
              <a:t>visualizzare nella stessa pagina i dati completi e l’elenco dei fornitori che lo vendono a vari prezzi </a:t>
            </a:r>
            <a:r>
              <a:rPr lang="it-IT" sz="1000" b="0" i="0" u="none" strike="noStrike" baseline="0" dirty="0">
                <a:solidFill>
                  <a:srgbClr val="000000"/>
                </a:solidFill>
                <a:latin typeface="Calibri" panose="020F0502020204030204" pitchFamily="34" charset="0"/>
              </a:rPr>
              <a:t>(questa azione rende il prodotto “visualizzato”). Per ogni fornitore in tale elenco compaiono: nome, valutazione, prezzo unitario, fasce di spesa di spedizione, importo minimo della spedizione gratuita e il numero dei prodotti e valore totale degli dei prodotti di quel fornitore che l’utente ha già messo nel carrello. Accanto all’offerta di ciascun fornitore compare un </a:t>
            </a:r>
            <a:r>
              <a:rPr lang="it-IT" sz="1000" b="1" i="0" u="none" strike="noStrike" baseline="0" dirty="0">
                <a:solidFill>
                  <a:schemeClr val="accent2"/>
                </a:solidFill>
                <a:latin typeface="Calibri" panose="020F0502020204030204" pitchFamily="34" charset="0"/>
              </a:rPr>
              <a:t>campo di input intero (quantità) e un bottone METTI NEL CARRELLO</a:t>
            </a:r>
            <a:r>
              <a:rPr lang="it-IT" sz="1000" b="0" i="0" u="none" strike="noStrike" baseline="0" dirty="0">
                <a:solidFill>
                  <a:srgbClr val="000000"/>
                </a:solidFill>
                <a:latin typeface="Calibri" panose="020F0502020204030204" pitchFamily="34" charset="0"/>
              </a:rPr>
              <a:t>. L’inserimento nel carrello di una quantità maggiore di zero di prodotti comporta l’aggiornamento del contenuto del carrello e la visualizzazione della pagina </a:t>
            </a:r>
            <a:r>
              <a:rPr lang="it-IT" sz="1000" b="1" i="0" u="none" strike="noStrike" baseline="0" dirty="0">
                <a:solidFill>
                  <a:srgbClr val="FF0000"/>
                </a:solidFill>
                <a:latin typeface="Calibri" panose="020F0502020204030204" pitchFamily="34" charset="0"/>
              </a:rPr>
              <a:t>CARRELLO</a:t>
            </a:r>
            <a:r>
              <a:rPr lang="it-IT" sz="1000" b="0" i="0" u="none" strike="noStrike" baseline="0" dirty="0">
                <a:solidFill>
                  <a:srgbClr val="000000"/>
                </a:solidFill>
                <a:latin typeface="Calibri" panose="020F0502020204030204" pitchFamily="34" charset="0"/>
              </a:rPr>
              <a:t>. </a:t>
            </a:r>
            <a:r>
              <a:rPr lang="it-IT" sz="1000" b="0" i="0" u="none" strike="noStrike" baseline="0" dirty="0">
                <a:solidFill>
                  <a:schemeClr val="accent6"/>
                </a:solidFill>
                <a:latin typeface="Calibri" panose="020F0502020204030204" pitchFamily="34" charset="0"/>
              </a:rPr>
              <a:t>Questa mostra i prodotti inseriti, raggruppati per fornitore. Per ogni fornitore nel carrello si vedono la lista dei prodotti, il prezzo totale dei prodotti e il prezzo della spedizione calcolato in base alla politica del fornitore</a:t>
            </a:r>
            <a:r>
              <a:rPr lang="it-IT" sz="1000" b="0" i="0" u="none" strike="noStrike" baseline="0" dirty="0">
                <a:solidFill>
                  <a:srgbClr val="000000"/>
                </a:solidFill>
                <a:latin typeface="Calibri" panose="020F0502020204030204" pitchFamily="34" charset="0"/>
              </a:rPr>
              <a:t>. Per ogni fornitore compare un </a:t>
            </a:r>
            <a:r>
              <a:rPr lang="it-IT" sz="1000" b="1" i="0" u="none" strike="noStrike" baseline="0" dirty="0">
                <a:solidFill>
                  <a:schemeClr val="accent2"/>
                </a:solidFill>
                <a:latin typeface="Calibri" panose="020F0502020204030204" pitchFamily="34" charset="0"/>
              </a:rPr>
              <a:t>bottone ORDINA</a:t>
            </a:r>
            <a:r>
              <a:rPr lang="it-IT" sz="1000" b="0" i="0" u="none" strike="noStrike" baseline="0" dirty="0">
                <a:solidFill>
                  <a:srgbClr val="000000"/>
                </a:solidFill>
                <a:latin typeface="Calibri" panose="020F0502020204030204" pitchFamily="34" charset="0"/>
              </a:rPr>
              <a:t>. Premere il bottone comporta l’eliminazione dei prodotti del fornitore dal carrello e la creazione di un ordine corrispondente.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a:t>
            </a:r>
            <a:r>
              <a:rPr lang="it-IT" sz="1000" i="0" u="none" strike="noStrike" baseline="0" dirty="0">
                <a:latin typeface="Calibri" panose="020F0502020204030204" pitchFamily="34" charset="0"/>
              </a:rPr>
              <a:t>.</a:t>
            </a:r>
            <a:r>
              <a:rPr lang="it-IT" sz="1000" b="1" i="0" u="none" strike="noStrike" baseline="0" dirty="0">
                <a:solidFill>
                  <a:schemeClr val="accent2"/>
                </a:solidFill>
                <a:latin typeface="Calibri" panose="020F0502020204030204" pitchFamily="34" charset="0"/>
              </a:rPr>
              <a:t> In ogni momento l’utente può accedere tramite il menu alla pagina HOME, ORDINI e CARRELLO</a:t>
            </a:r>
            <a:r>
              <a:rPr lang="it-IT" sz="1000" b="0" i="0" u="none" strike="noStrike" baseline="0" dirty="0">
                <a:solidFill>
                  <a:srgbClr val="000000"/>
                </a:solidFill>
                <a:latin typeface="Calibri" panose="020F0502020204030204" pitchFamily="34" charset="0"/>
              </a:rPr>
              <a:t>. La pagina </a:t>
            </a:r>
            <a:r>
              <a:rPr lang="it-IT" sz="1000" b="1" u="none" strike="noStrike" baseline="0" dirty="0">
                <a:solidFill>
                  <a:srgbClr val="FF0000"/>
                </a:solidFill>
                <a:latin typeface="Calibri" panose="020F0502020204030204" pitchFamily="34" charset="0"/>
              </a:rPr>
              <a:t>ORDINI</a:t>
            </a:r>
            <a:r>
              <a:rPr lang="it-IT" sz="1000" b="0" i="0" u="none" strike="noStrike" baseline="0" dirty="0">
                <a:solidFill>
                  <a:srgbClr val="000000"/>
                </a:solidFill>
                <a:latin typeface="Calibri" panose="020F0502020204030204" pitchFamily="34" charset="0"/>
              </a:rPr>
              <a:t> </a:t>
            </a:r>
            <a:r>
              <a:rPr lang="it-IT" sz="1000" b="0" i="0" u="none" strike="noStrike" baseline="0" dirty="0">
                <a:solidFill>
                  <a:schemeClr val="accent6"/>
                </a:solidFill>
                <a:latin typeface="Calibri" panose="020F0502020204030204" pitchFamily="34" charset="0"/>
              </a:rPr>
              <a:t>mostra l’elenco ordinato per data decrescente degli ordini con tutti i dati associati</a:t>
            </a:r>
            <a:r>
              <a:rPr lang="it-IT" sz="1000" b="0" i="0" u="none" strike="noStrike" baseline="0" dirty="0">
                <a:solidFill>
                  <a:srgbClr val="000000"/>
                </a:solidFill>
                <a:latin typeface="Calibri" panose="020F0502020204030204" pitchFamily="34" charset="0"/>
              </a:rPr>
              <a:t>. </a:t>
            </a:r>
            <a:endParaRPr lang="it-IT" sz="1000" b="0" i="0" u="none" strike="noStrike" baseline="0" dirty="0">
              <a:solidFill>
                <a:srgbClr val="000000"/>
              </a:solidFill>
              <a:latin typeface="Cambria" panose="02040503050406030204" pitchFamily="18" charset="0"/>
            </a:endParaRPr>
          </a:p>
          <a:p>
            <a:pPr marL="0" indent="0">
              <a:lnSpc>
                <a:spcPct val="140000"/>
              </a:lnSpc>
              <a:buNone/>
            </a:pPr>
            <a:r>
              <a:rPr lang="it-IT" sz="1000" b="0" i="0" u="none" strike="noStrike" baseline="0" dirty="0">
                <a:solidFill>
                  <a:srgbClr val="000000"/>
                </a:solidFill>
                <a:latin typeface="Calibri" panose="020F0502020204030204" pitchFamily="34" charset="0"/>
              </a:rPr>
              <a:t>L’applicazione NON salva il carrello nella base di dati ma solo gli ordini. </a:t>
            </a:r>
            <a:endParaRPr lang="it-IT" sz="1400" dirty="0"/>
          </a:p>
        </p:txBody>
      </p:sp>
      <p:sp>
        <p:nvSpPr>
          <p:cNvPr id="4" name="CasellaDiTesto 3">
            <a:extLst>
              <a:ext uri="{FF2B5EF4-FFF2-40B4-BE49-F238E27FC236}">
                <a16:creationId xmlns:a16="http://schemas.microsoft.com/office/drawing/2014/main" id="{AFAEFC21-1802-4FA7-B49C-8062F2691C01}"/>
              </a:ext>
            </a:extLst>
          </p:cNvPr>
          <p:cNvSpPr txBox="1"/>
          <p:nvPr/>
        </p:nvSpPr>
        <p:spPr>
          <a:xfrm>
            <a:off x="7954392" y="1109709"/>
            <a:ext cx="3977196" cy="276999"/>
          </a:xfrm>
          <a:prstGeom prst="rect">
            <a:avLst/>
          </a:prstGeom>
          <a:noFill/>
        </p:spPr>
        <p:txBody>
          <a:bodyPr wrap="square" rtlCol="0">
            <a:spAutoFit/>
          </a:bodyPr>
          <a:lstStyle/>
          <a:p>
            <a:r>
              <a:rPr lang="it-IT" sz="1200" b="1" dirty="0">
                <a:solidFill>
                  <a:srgbClr val="FF0000"/>
                </a:solidFill>
              </a:rPr>
              <a:t>PAGINE</a:t>
            </a:r>
            <a:r>
              <a:rPr lang="it-IT" sz="1200" dirty="0"/>
              <a:t>   </a:t>
            </a:r>
            <a:r>
              <a:rPr lang="it-IT" sz="1200" b="1" dirty="0">
                <a:solidFill>
                  <a:schemeClr val="accent2"/>
                </a:solidFill>
              </a:rPr>
              <a:t>EVENTI   </a:t>
            </a:r>
            <a:r>
              <a:rPr lang="it-IT" sz="1200" b="1" dirty="0">
                <a:solidFill>
                  <a:schemeClr val="accent6"/>
                </a:solidFill>
              </a:rPr>
              <a:t>VIEW COMPONENTS</a:t>
            </a:r>
          </a:p>
        </p:txBody>
      </p:sp>
    </p:spTree>
    <p:extLst>
      <p:ext uri="{BB962C8B-B14F-4D97-AF65-F5344CB8AC3E}">
        <p14:creationId xmlns:p14="http://schemas.microsoft.com/office/powerpoint/2010/main" val="31310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6615FD-52B0-4ED0-8D60-72F2B5F1F1E6}"/>
              </a:ext>
            </a:extLst>
          </p:cNvPr>
          <p:cNvSpPr>
            <a:spLocks noGrp="1"/>
          </p:cNvSpPr>
          <p:nvPr>
            <p:ph type="title"/>
          </p:nvPr>
        </p:nvSpPr>
        <p:spPr/>
        <p:txBody>
          <a:bodyPr/>
          <a:lstStyle/>
          <a:p>
            <a:r>
              <a:rPr lang="it-IT" dirty="0"/>
              <a:t>Application design</a:t>
            </a:r>
          </a:p>
        </p:txBody>
      </p:sp>
      <p:sp>
        <p:nvSpPr>
          <p:cNvPr id="10" name="CasellaDiTesto 9">
            <a:extLst>
              <a:ext uri="{FF2B5EF4-FFF2-40B4-BE49-F238E27FC236}">
                <a16:creationId xmlns:a16="http://schemas.microsoft.com/office/drawing/2014/main" id="{76EDC312-CAC4-4CA6-B0C9-4E17FB55C611}"/>
              </a:ext>
            </a:extLst>
          </p:cNvPr>
          <p:cNvSpPr txBox="1"/>
          <p:nvPr/>
        </p:nvSpPr>
        <p:spPr>
          <a:xfrm>
            <a:off x="8993080" y="1522011"/>
            <a:ext cx="2423604" cy="1169551"/>
          </a:xfrm>
          <a:prstGeom prst="rect">
            <a:avLst/>
          </a:prstGeom>
          <a:solidFill>
            <a:schemeClr val="accent2">
              <a:alpha val="46000"/>
            </a:schemeClr>
          </a:solidFill>
        </p:spPr>
        <p:txBody>
          <a:bodyPr wrap="square" rtlCol="0">
            <a:spAutoFit/>
          </a:bodyPr>
          <a:lstStyle/>
          <a:p>
            <a:r>
              <a:rPr lang="it-IT" sz="1400" dirty="0"/>
              <a:t>In ogni pagina viene controllato se l’utente è ancora loggato, altrimenti viene reindirizzato alla pagina di login</a:t>
            </a:r>
          </a:p>
        </p:txBody>
      </p:sp>
      <p:sp>
        <p:nvSpPr>
          <p:cNvPr id="13" name="CasellaDiTesto 12">
            <a:extLst>
              <a:ext uri="{FF2B5EF4-FFF2-40B4-BE49-F238E27FC236}">
                <a16:creationId xmlns:a16="http://schemas.microsoft.com/office/drawing/2014/main" id="{EBC1D94A-DAB6-48B2-9DD7-BF76E11A8683}"/>
              </a:ext>
            </a:extLst>
          </p:cNvPr>
          <p:cNvSpPr txBox="1"/>
          <p:nvPr/>
        </p:nvSpPr>
        <p:spPr>
          <a:xfrm>
            <a:off x="8993080" y="3429000"/>
            <a:ext cx="2423604" cy="1169551"/>
          </a:xfrm>
          <a:prstGeom prst="rect">
            <a:avLst/>
          </a:prstGeom>
          <a:solidFill>
            <a:schemeClr val="accent2">
              <a:alpha val="46000"/>
            </a:schemeClr>
          </a:solidFill>
        </p:spPr>
        <p:txBody>
          <a:bodyPr wrap="square" rtlCol="0">
            <a:spAutoFit/>
          </a:bodyPr>
          <a:lstStyle/>
          <a:p>
            <a:r>
              <a:rPr lang="it-IT" sz="1400" dirty="0"/>
              <a:t>Aggiungendo un elemento al carrello, il totale viene aggiornato in base alle politiche di spedizione del venditore</a:t>
            </a:r>
          </a:p>
        </p:txBody>
      </p:sp>
      <p:pic>
        <p:nvPicPr>
          <p:cNvPr id="17" name="Segnaposto contenuto 16">
            <a:extLst>
              <a:ext uri="{FF2B5EF4-FFF2-40B4-BE49-F238E27FC236}">
                <a16:creationId xmlns:a16="http://schemas.microsoft.com/office/drawing/2014/main" id="{8293D5BB-8650-4D6E-9317-5F028B654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74" y="1503742"/>
            <a:ext cx="8868459" cy="4989133"/>
          </a:xfrm>
        </p:spPr>
      </p:pic>
    </p:spTree>
    <p:extLst>
      <p:ext uri="{BB962C8B-B14F-4D97-AF65-F5344CB8AC3E}">
        <p14:creationId xmlns:p14="http://schemas.microsoft.com/office/powerpoint/2010/main" val="193684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80B599-CE64-4711-8F1D-80DAFFC58FF6}"/>
              </a:ext>
            </a:extLst>
          </p:cNvPr>
          <p:cNvSpPr>
            <a:spLocks noGrp="1"/>
          </p:cNvSpPr>
          <p:nvPr>
            <p:ph type="title"/>
          </p:nvPr>
        </p:nvSpPr>
        <p:spPr/>
        <p:txBody>
          <a:bodyPr/>
          <a:lstStyle/>
          <a:p>
            <a:r>
              <a:rPr lang="it-IT" dirty="0"/>
              <a:t>Code design: </a:t>
            </a:r>
            <a:r>
              <a:rPr lang="it-IT" b="0" dirty="0">
                <a:solidFill>
                  <a:srgbClr val="4EC9B0"/>
                </a:solidFill>
                <a:effectLst/>
                <a:latin typeface="Consolas" panose="020B0609020204030204" pitchFamily="49" charset="0"/>
              </a:rPr>
              <a:t>BaseServlet</a:t>
            </a:r>
            <a:endParaRPr lang="it-IT" dirty="0"/>
          </a:p>
        </p:txBody>
      </p:sp>
      <p:sp>
        <p:nvSpPr>
          <p:cNvPr id="3" name="Segnaposto contenuto 2">
            <a:extLst>
              <a:ext uri="{FF2B5EF4-FFF2-40B4-BE49-F238E27FC236}">
                <a16:creationId xmlns:a16="http://schemas.microsoft.com/office/drawing/2014/main" id="{B1B7C1A5-B5B2-4EF5-8676-9B875859CFEB}"/>
              </a:ext>
            </a:extLst>
          </p:cNvPr>
          <p:cNvSpPr>
            <a:spLocks noGrp="1"/>
          </p:cNvSpPr>
          <p:nvPr>
            <p:ph idx="1"/>
          </p:nvPr>
        </p:nvSpPr>
        <p:spPr/>
        <p:txBody>
          <a:bodyPr/>
          <a:lstStyle/>
          <a:p>
            <a:r>
              <a:rPr lang="it-IT" dirty="0"/>
              <a:t>Classe astratta che estende HttpServlet</a:t>
            </a:r>
          </a:p>
          <a:p>
            <a:r>
              <a:rPr lang="it-IT" dirty="0"/>
              <a:t>Inizializza Thymeleaf e la connessione al DB (chiudendola al destroy)</a:t>
            </a:r>
          </a:p>
          <a:p>
            <a:r>
              <a:rPr lang="it-IT" dirty="0"/>
              <a:t>Se i metodi get e post scatenano eccezione, rimanda al login</a:t>
            </a:r>
          </a:p>
          <a:p>
            <a:endParaRPr lang="it-IT" dirty="0"/>
          </a:p>
          <a:p>
            <a:pPr marL="0" indent="0">
              <a:buNone/>
            </a:pPr>
            <a:endParaRPr lang="it-IT" dirty="0"/>
          </a:p>
          <a:p>
            <a:pPr marL="0" indent="0">
              <a:buNone/>
            </a:pPr>
            <a:r>
              <a:rPr lang="it-IT" dirty="0"/>
              <a:t>In questo modo nelle servlet posso dimenticarmi del database e creare solo i DAO che servono</a:t>
            </a:r>
          </a:p>
        </p:txBody>
      </p:sp>
    </p:spTree>
    <p:extLst>
      <p:ext uri="{BB962C8B-B14F-4D97-AF65-F5344CB8AC3E}">
        <p14:creationId xmlns:p14="http://schemas.microsoft.com/office/powerpoint/2010/main" val="174204778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2193</Words>
  <Application>Microsoft Office PowerPoint</Application>
  <PresentationFormat>Widescreen</PresentationFormat>
  <Paragraphs>119</Paragraphs>
  <Slides>19</Slides>
  <Notes>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19</vt:i4>
      </vt:variant>
    </vt:vector>
  </HeadingPairs>
  <TitlesOfParts>
    <vt:vector size="26" baseType="lpstr">
      <vt:lpstr>Arial</vt:lpstr>
      <vt:lpstr>Calibri</vt:lpstr>
      <vt:lpstr>Calibri Light</vt:lpstr>
      <vt:lpstr>Cambria</vt:lpstr>
      <vt:lpstr>Consolas</vt:lpstr>
      <vt:lpstr>Times New Roman</vt:lpstr>
      <vt:lpstr>Tema di Office</vt:lpstr>
      <vt:lpstr>ECommerce</vt:lpstr>
      <vt:lpstr>Sommario</vt:lpstr>
      <vt:lpstr>Database: Dati da memorizzare</vt:lpstr>
      <vt:lpstr>Database: Diagramma ER</vt:lpstr>
      <vt:lpstr>Database: Diagramma ER: Categorie</vt:lpstr>
      <vt:lpstr>Database: Diagramma ER: Shipment range</vt:lpstr>
      <vt:lpstr>Application requirements analysis</vt:lpstr>
      <vt:lpstr>Application design</vt:lpstr>
      <vt:lpstr>Code design: BaseServlet</vt:lpstr>
      <vt:lpstr>Code design: AuthenticatedServlet </vt:lpstr>
      <vt:lpstr>Events: visualizzare la pagina Home</vt:lpstr>
      <vt:lpstr>Events: ricerca di un articolo</vt:lpstr>
      <vt:lpstr>Events: aggiungere al carrello</vt:lpstr>
      <vt:lpstr>RIA: specifiche</vt:lpstr>
      <vt:lpstr>RIA: single page</vt:lpstr>
      <vt:lpstr>RIA: la vera challenge</vt:lpstr>
      <vt:lpstr>RIA: template </vt:lpstr>
      <vt:lpstr>RIA: templateManager.js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Mirko Andena</dc:creator>
  <cp:lastModifiedBy>Mirko Andena</cp:lastModifiedBy>
  <cp:revision>12</cp:revision>
  <dcterms:created xsi:type="dcterms:W3CDTF">2021-09-01T09:03:42Z</dcterms:created>
  <dcterms:modified xsi:type="dcterms:W3CDTF">2021-09-04T13:47:17Z</dcterms:modified>
</cp:coreProperties>
</file>