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4fee269a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84fee269a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84fee269a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84fee269a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4fee269a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4fee269a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908278cf0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908278cf0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908278cf0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908278cf0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8908278cf0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8908278cf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84fee269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84fee269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84fee269a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84fee269a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8908278cf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8908278cf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84fee269a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84fee269a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84fee269a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84fee269a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8908278cf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8908278cf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8908278cf0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8908278cf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36050" y="1588948"/>
            <a:ext cx="8520600" cy="138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 Mono"/>
              <a:buNone/>
              <a:defRPr sz="41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None/>
              <a:defRPr sz="4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36050" y="3064472"/>
            <a:ext cx="85206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BEE00"/>
              </a:buClr>
              <a:buSzPts val="2500"/>
              <a:buNone/>
              <a:defRPr sz="2500">
                <a:solidFill>
                  <a:srgbClr val="4BEE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13" name="Google Shape;13;p2" title="Copertina_loghi.png"/>
          <p:cNvPicPr preferRelativeResize="0"/>
          <p:nvPr/>
        </p:nvPicPr>
        <p:blipFill rotWithShape="1">
          <a:blip r:embed="rId2">
            <a:alphaModFix/>
          </a:blip>
          <a:srcRect b="37197" l="0" r="0" t="30135"/>
          <a:stretch/>
        </p:blipFill>
        <p:spPr>
          <a:xfrm>
            <a:off x="2897736" y="-878"/>
            <a:ext cx="3348524" cy="109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 title="Copertina_loghi.png"/>
          <p:cNvPicPr preferRelativeResize="0"/>
          <p:nvPr/>
        </p:nvPicPr>
        <p:blipFill rotWithShape="1">
          <a:blip r:embed="rId2">
            <a:alphaModFix/>
          </a:blip>
          <a:srcRect b="23471" l="0" r="0" t="68876"/>
          <a:stretch/>
        </p:blipFill>
        <p:spPr>
          <a:xfrm>
            <a:off x="2793913" y="1044288"/>
            <a:ext cx="3556165" cy="27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 title="Copertina_loghi.png"/>
          <p:cNvPicPr preferRelativeResize="0"/>
          <p:nvPr/>
        </p:nvPicPr>
        <p:blipFill rotWithShape="1">
          <a:blip r:embed="rId2">
            <a:alphaModFix/>
          </a:blip>
          <a:srcRect b="85965" l="5165" r="74713" t="4328"/>
          <a:stretch/>
        </p:blipFill>
        <p:spPr>
          <a:xfrm>
            <a:off x="121750" y="60879"/>
            <a:ext cx="1034951" cy="4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 title="Copertina_loghi.png"/>
          <p:cNvPicPr preferRelativeResize="0"/>
          <p:nvPr/>
        </p:nvPicPr>
        <p:blipFill rotWithShape="1">
          <a:blip r:embed="rId2">
            <a:alphaModFix/>
          </a:blip>
          <a:srcRect b="5857" l="0" r="0" t="78733"/>
          <a:stretch/>
        </p:blipFill>
        <p:spPr>
          <a:xfrm>
            <a:off x="2000250" y="4349455"/>
            <a:ext cx="5143500" cy="792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 title="Copertina_loghi.png"/>
          <p:cNvPicPr preferRelativeResize="0"/>
          <p:nvPr/>
        </p:nvPicPr>
        <p:blipFill rotWithShape="1">
          <a:blip r:embed="rId2">
            <a:alphaModFix/>
          </a:blip>
          <a:srcRect b="85729" l="66236" r="7013" t="4565"/>
          <a:stretch/>
        </p:blipFill>
        <p:spPr>
          <a:xfrm>
            <a:off x="7719447" y="48699"/>
            <a:ext cx="1375850" cy="4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311700" y="812900"/>
            <a:ext cx="8520600" cy="26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61" name="Google Shape;61;p11" title="logo.png"/>
          <p:cNvPicPr preferRelativeResize="0"/>
          <p:nvPr/>
        </p:nvPicPr>
        <p:blipFill rotWithShape="1">
          <a:blip r:embed="rId2">
            <a:alphaModFix/>
          </a:blip>
          <a:srcRect b="36483" l="0" r="0" t="39690"/>
          <a:stretch/>
        </p:blipFill>
        <p:spPr>
          <a:xfrm>
            <a:off x="149550" y="4568874"/>
            <a:ext cx="1651995" cy="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64" name="Google Shape;64;p12" title="logo.png"/>
          <p:cNvPicPr preferRelativeResize="0"/>
          <p:nvPr/>
        </p:nvPicPr>
        <p:blipFill rotWithShape="1">
          <a:blip r:embed="rId2">
            <a:alphaModFix/>
          </a:blip>
          <a:srcRect b="36483" l="0" r="0" t="39690"/>
          <a:stretch/>
        </p:blipFill>
        <p:spPr>
          <a:xfrm>
            <a:off x="149550" y="4568874"/>
            <a:ext cx="1651995" cy="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1" name="Google Shape;21;p3" title="logo.png"/>
          <p:cNvPicPr preferRelativeResize="0"/>
          <p:nvPr/>
        </p:nvPicPr>
        <p:blipFill rotWithShape="1">
          <a:blip r:embed="rId2">
            <a:alphaModFix/>
          </a:blip>
          <a:srcRect b="36483" l="0" r="0" t="39690"/>
          <a:stretch/>
        </p:blipFill>
        <p:spPr>
          <a:xfrm>
            <a:off x="149550" y="4568874"/>
            <a:ext cx="1651995" cy="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BEE00"/>
              </a:buClr>
              <a:buSzPts val="2100"/>
              <a:buFont typeface="Roboto Mono"/>
              <a:buNone/>
              <a:defRPr b="1" sz="2100">
                <a:solidFill>
                  <a:srgbClr val="4BEE00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BEE00"/>
              </a:buClr>
              <a:buSzPts val="2800"/>
              <a:buNone/>
              <a:defRPr>
                <a:solidFill>
                  <a:srgbClr val="4BEE0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BEE00"/>
              </a:buClr>
              <a:buSzPts val="2800"/>
              <a:buNone/>
              <a:defRPr>
                <a:solidFill>
                  <a:srgbClr val="4BEE0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BEE00"/>
              </a:buClr>
              <a:buSzPts val="2800"/>
              <a:buNone/>
              <a:defRPr>
                <a:solidFill>
                  <a:srgbClr val="4BEE0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BEE00"/>
              </a:buClr>
              <a:buSzPts val="2800"/>
              <a:buNone/>
              <a:defRPr>
                <a:solidFill>
                  <a:srgbClr val="4BEE0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BEE00"/>
              </a:buClr>
              <a:buSzPts val="2800"/>
              <a:buNone/>
              <a:defRPr>
                <a:solidFill>
                  <a:srgbClr val="4BEE0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BEE00"/>
              </a:buClr>
              <a:buSzPts val="2800"/>
              <a:buNone/>
              <a:defRPr>
                <a:solidFill>
                  <a:srgbClr val="4BEE0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BEE00"/>
              </a:buClr>
              <a:buSzPts val="2800"/>
              <a:buNone/>
              <a:defRPr>
                <a:solidFill>
                  <a:srgbClr val="4BEE0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BEE00"/>
              </a:buClr>
              <a:buSzPts val="2800"/>
              <a:buNone/>
              <a:defRPr>
                <a:solidFill>
                  <a:srgbClr val="4BEE00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26" name="Google Shape;26;p4" title="logo.png"/>
          <p:cNvPicPr preferRelativeResize="0"/>
          <p:nvPr/>
        </p:nvPicPr>
        <p:blipFill rotWithShape="1">
          <a:blip r:embed="rId2">
            <a:alphaModFix/>
          </a:blip>
          <a:srcRect b="36483" l="0" r="0" t="39690"/>
          <a:stretch/>
        </p:blipFill>
        <p:spPr>
          <a:xfrm>
            <a:off x="149550" y="4568874"/>
            <a:ext cx="1651995" cy="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442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411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2" name="Google Shape;32;p5" title="logo.png"/>
          <p:cNvPicPr preferRelativeResize="0"/>
          <p:nvPr/>
        </p:nvPicPr>
        <p:blipFill rotWithShape="1">
          <a:blip r:embed="rId2">
            <a:alphaModFix/>
          </a:blip>
          <a:srcRect b="36483" l="0" r="0" t="39690"/>
          <a:stretch/>
        </p:blipFill>
        <p:spPr>
          <a:xfrm>
            <a:off x="149550" y="4568874"/>
            <a:ext cx="1651995" cy="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36" name="Google Shape;36;p6" title="logo.png"/>
          <p:cNvPicPr preferRelativeResize="0"/>
          <p:nvPr/>
        </p:nvPicPr>
        <p:blipFill rotWithShape="1">
          <a:blip r:embed="rId2">
            <a:alphaModFix/>
          </a:blip>
          <a:srcRect b="36483" l="0" r="0" t="39690"/>
          <a:stretch/>
        </p:blipFill>
        <p:spPr>
          <a:xfrm>
            <a:off x="149550" y="4568874"/>
            <a:ext cx="1651995" cy="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389600"/>
            <a:ext cx="7497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41" name="Google Shape;41;p7" title="logo.png"/>
          <p:cNvPicPr preferRelativeResize="0"/>
          <p:nvPr/>
        </p:nvPicPr>
        <p:blipFill rotWithShape="1">
          <a:blip r:embed="rId2">
            <a:alphaModFix/>
          </a:blip>
          <a:srcRect b="36483" l="0" r="0" t="39690"/>
          <a:stretch/>
        </p:blipFill>
        <p:spPr>
          <a:xfrm>
            <a:off x="149550" y="4568874"/>
            <a:ext cx="1651995" cy="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50150"/>
            <a:ext cx="8206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 Mono"/>
              <a:buNone/>
              <a:defRPr sz="4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45" name="Google Shape;45;p8" title="logo.png"/>
          <p:cNvPicPr preferRelativeResize="0"/>
          <p:nvPr/>
        </p:nvPicPr>
        <p:blipFill rotWithShape="1">
          <a:blip r:embed="rId2">
            <a:alphaModFix/>
          </a:blip>
          <a:srcRect b="36483" l="0" r="0" t="39690"/>
          <a:stretch/>
        </p:blipFill>
        <p:spPr>
          <a:xfrm>
            <a:off x="149550" y="4568874"/>
            <a:ext cx="1651995" cy="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2" name="Google Shape;52;p9" title="logo.png"/>
          <p:cNvPicPr preferRelativeResize="0"/>
          <p:nvPr/>
        </p:nvPicPr>
        <p:blipFill rotWithShape="1">
          <a:blip r:embed="rId2">
            <a:alphaModFix/>
          </a:blip>
          <a:srcRect b="36483" l="0" r="0" t="39690"/>
          <a:stretch/>
        </p:blipFill>
        <p:spPr>
          <a:xfrm>
            <a:off x="149550" y="4568874"/>
            <a:ext cx="1651995" cy="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6" name="Google Shape;56;p10" title="logo.png"/>
          <p:cNvPicPr preferRelativeResize="0"/>
          <p:nvPr/>
        </p:nvPicPr>
        <p:blipFill rotWithShape="1">
          <a:blip r:embed="rId2">
            <a:alphaModFix/>
          </a:blip>
          <a:srcRect b="36483" l="0" r="0" t="39690"/>
          <a:stretch/>
        </p:blipFill>
        <p:spPr>
          <a:xfrm>
            <a:off x="149550" y="4568874"/>
            <a:ext cx="1651995" cy="393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Mono"/>
              <a:buChar char="●"/>
              <a:defRPr sz="18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●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○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Mono"/>
              <a:buChar char="■"/>
              <a:def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336050" y="2845375"/>
            <a:ext cx="8520600" cy="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3000"/>
              <a:t>Team 9</a:t>
            </a:r>
            <a:r>
              <a:rPr lang="it" sz="3000"/>
              <a:t>, Emanuele, Marina, Mirko</a:t>
            </a:r>
            <a:endParaRPr sz="3000"/>
          </a:p>
        </p:txBody>
      </p:sp>
      <p:pic>
        <p:nvPicPr>
          <p:cNvPr id="70" name="Google Shape;70;p13" title="spaice-high-resolution-logo-transparen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375" y="2066225"/>
            <a:ext cx="2415950" cy="77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4. Demo &amp; User Experience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264725" y="917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700"/>
              <a:t>📷 </a:t>
            </a:r>
            <a:r>
              <a:rPr b="1" lang="it" sz="1700"/>
              <a:t>Screenshot</a:t>
            </a:r>
            <a:r>
              <a:rPr lang="it" sz="1700"/>
              <a:t> or </a:t>
            </a:r>
            <a:r>
              <a:rPr b="1" lang="it" sz="1700"/>
              <a:t>mockup</a:t>
            </a:r>
            <a:r>
              <a:rPr lang="it" sz="1700"/>
              <a:t> of the demo</a:t>
            </a:r>
            <a:endParaRPr sz="1700"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163" y="1467600"/>
            <a:ext cx="5071725" cy="31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4. Demo &amp; User Experience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264725" y="917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700"/>
              <a:t>📷 </a:t>
            </a:r>
            <a:r>
              <a:rPr b="1" lang="it" sz="1700"/>
              <a:t>Screenshot</a:t>
            </a:r>
            <a:r>
              <a:rPr lang="it" sz="1700"/>
              <a:t> or </a:t>
            </a:r>
            <a:r>
              <a:rPr b="1" lang="it" sz="1700"/>
              <a:t>mockup</a:t>
            </a:r>
            <a:r>
              <a:rPr lang="it" sz="1700"/>
              <a:t> of the demo</a:t>
            </a:r>
            <a:endParaRPr sz="1700"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175" y="1735963"/>
            <a:ext cx="5581650" cy="235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4. Demo &amp; User Experience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264725" y="917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700"/>
              <a:t>📷 </a:t>
            </a:r>
            <a:r>
              <a:rPr b="1" lang="it" sz="1700"/>
              <a:t>Screenshot</a:t>
            </a:r>
            <a:r>
              <a:rPr lang="it" sz="1700"/>
              <a:t> or </a:t>
            </a:r>
            <a:r>
              <a:rPr b="1" lang="it" sz="1700"/>
              <a:t>mockup</a:t>
            </a:r>
            <a:r>
              <a:rPr lang="it" sz="1700"/>
              <a:t> of the demo</a:t>
            </a:r>
            <a:endParaRPr sz="1700"/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0050" y="1557838"/>
            <a:ext cx="340995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5. </a:t>
            </a:r>
            <a:r>
              <a:rPr lang="it"/>
              <a:t>Impact &amp; Next Steps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700"/>
              <a:t>🌟 </a:t>
            </a:r>
            <a:r>
              <a:rPr b="1" lang="it" sz="1700"/>
              <a:t>Innovation</a:t>
            </a:r>
            <a:r>
              <a:rPr lang="it" sz="1700"/>
              <a:t> &amp; </a:t>
            </a:r>
            <a:r>
              <a:rPr b="1" lang="it" sz="1700"/>
              <a:t>originality</a:t>
            </a:r>
            <a:r>
              <a:rPr lang="it" sz="1700"/>
              <a:t>: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700"/>
              <a:t>🚀 </a:t>
            </a:r>
            <a:r>
              <a:rPr b="1" lang="it" sz="1700"/>
              <a:t>Future potential</a:t>
            </a:r>
            <a:r>
              <a:rPr lang="it" sz="1700"/>
              <a:t>: multiple &amp; more practical gesture classification for real world user use, bigger/better datasets,use of 2 niclas for true 3D space imaging, broader application for multiple </a:t>
            </a:r>
            <a:r>
              <a:rPr lang="it" sz="1700"/>
              <a:t>industries</a:t>
            </a:r>
            <a:r>
              <a:rPr lang="it" sz="1700"/>
              <a:t>, like education, medicine etc. 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490250" y="450150"/>
            <a:ext cx="8206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That’s a wrap!</a:t>
            </a:r>
            <a:r>
              <a:rPr b="1" lang="it" sz="4600"/>
              <a:t>🌮</a:t>
            </a:r>
            <a:r>
              <a:rPr lang="it"/>
              <a:t>  </a:t>
            </a:r>
            <a:br>
              <a:rPr lang="it"/>
            </a:br>
            <a:r>
              <a:rPr lang="it">
                <a:solidFill>
                  <a:srgbClr val="4BEE00"/>
                </a:solidFill>
              </a:rPr>
              <a:t>Thanks</a:t>
            </a:r>
            <a:r>
              <a:rPr lang="it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1. </a:t>
            </a:r>
            <a:r>
              <a:rPr lang="it"/>
              <a:t>Project Overview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152475"/>
            <a:ext cx="760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it" sz="1700"/>
              <a:t>👀 </a:t>
            </a:r>
            <a:r>
              <a:rPr b="1" lang="it" sz="1700"/>
              <a:t>Goal</a:t>
            </a:r>
            <a:r>
              <a:rPr lang="it" sz="1700"/>
              <a:t> (what it does, for whom)</a:t>
            </a:r>
            <a:endParaRPr sz="1700"/>
          </a:p>
          <a:p>
            <a:pPr indent="-32035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 sz="1700"/>
              <a:t>Interactive Computer Vision - Detects object movement and user gestures on a 3D space</a:t>
            </a:r>
            <a:endParaRPr sz="1700"/>
          </a:p>
          <a:p>
            <a:pPr indent="-32035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1700"/>
              <a:t>The goal is a more user friendly/gamified way for the user interacting with their space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/>
              <a:t> 🎯</a:t>
            </a:r>
            <a:r>
              <a:rPr b="1" lang="it" sz="1700"/>
              <a:t>Use case in brief</a:t>
            </a:r>
            <a:r>
              <a:rPr lang="it" sz="1700"/>
              <a:t>: why it matters</a:t>
            </a:r>
            <a:endParaRPr sz="1700"/>
          </a:p>
          <a:p>
            <a:pPr indent="-32035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 sz="1700"/>
              <a:t>More enriching and interactive way of interacting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/>
              <a:t>with museum exhibits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1. Project Overview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🖼️ </a:t>
            </a:r>
            <a:r>
              <a:rPr b="1" lang="it" sz="1700"/>
              <a:t>Visual</a:t>
            </a:r>
            <a:r>
              <a:rPr lang="it" sz="1700"/>
              <a:t>: simple mockup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it" sz="1700"/>
              <a:t>Small demo: the user moves an item around the space, avoiding the “trapped” space and landing on the correct block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" sz="1700"/>
              <a:t>Bigger demo: The user interacts with a game exhibit menu, where they use 3 gestures to navigate. One to select, one to confirm and one to return back. On the menu there are the following options: Information about the </a:t>
            </a:r>
            <a:r>
              <a:rPr lang="it" sz="1700"/>
              <a:t>exhibit</a:t>
            </a:r>
            <a:r>
              <a:rPr lang="it" sz="1700"/>
              <a:t>, game instructions and the option to play the game, which starts the 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1. Project Overview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🖼️ </a:t>
            </a:r>
            <a:r>
              <a:rPr b="1" lang="it" sz="1700"/>
              <a:t>Visual</a:t>
            </a:r>
            <a:r>
              <a:rPr lang="it" sz="1700"/>
              <a:t>: simple mockup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t/>
            </a:r>
            <a:endParaRPr sz="1700"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950" y="1668575"/>
            <a:ext cx="4482751" cy="26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2. </a:t>
            </a:r>
            <a:r>
              <a:rPr lang="it"/>
              <a:t>Dataset &amp; Model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700"/>
              <a:t>📊 </a:t>
            </a:r>
            <a:r>
              <a:rPr b="1" lang="it" sz="1700"/>
              <a:t>Dataset</a:t>
            </a:r>
            <a:r>
              <a:rPr lang="it" sz="1700"/>
              <a:t>: 2 Datasets: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it" sz="1700"/>
              <a:t>1st Dataset for Object Detection: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it" sz="1700"/>
              <a:t>5 classes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it" sz="1700"/>
              <a:t>Training 5348 items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it" sz="1700"/>
              <a:t>Validation 1505 items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it" sz="1700"/>
              <a:t>Focoos pre-trained detector (COCO)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" sz="1700"/>
              <a:t>2nd Dataset for Gesture Classification: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it" sz="1700"/>
              <a:t>3 classes ~150 pictures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it" sz="1700"/>
              <a:t>Captured with Nicla at 96×96, balanced;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2. Dataset &amp; Model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700"/>
              <a:t>🧠 </a:t>
            </a:r>
            <a:r>
              <a:rPr b="1" lang="it" sz="1700"/>
              <a:t>Model architecture</a:t>
            </a:r>
            <a:r>
              <a:rPr lang="it" sz="1700"/>
              <a:t>: 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it" sz="1700"/>
              <a:t>1st Model for Object Detection: 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it" sz="1700"/>
              <a:t>fai-detr-m-coco Focoos detection (cloud/SDK) → outputs label, x, y.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it" sz="1700"/>
              <a:t>2nd Model for Gesture Classification: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it" sz="1700"/>
              <a:t>fai-cls-n-coco compact CNN 96×96 RGB, with this parameters: resolution: 96, crop_size: 96, scale_ratio: 0.3, square: 1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2. Dataset &amp; Model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700"/>
              <a:t>⚖️ </a:t>
            </a:r>
            <a:r>
              <a:rPr b="1" lang="it" sz="1700"/>
              <a:t>Trade-offs</a:t>
            </a:r>
            <a:r>
              <a:rPr lang="it" sz="1700"/>
              <a:t>: low accuracy on nicla, memory restrictions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/>
              <a:t>💡 </a:t>
            </a:r>
            <a:r>
              <a:rPr b="1" lang="it" sz="1700"/>
              <a:t>Reasoning</a:t>
            </a:r>
            <a:r>
              <a:rPr lang="it" sz="1700"/>
              <a:t>: why this setup is suitable for edge deployment: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it" sz="1700"/>
              <a:t>tiny 96×96 classifier, INT8, weights in QSPI/XIP; fits memory and runs real-time on Nicla.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3. </a:t>
            </a:r>
            <a:r>
              <a:rPr lang="it"/>
              <a:t>Deployment Pipeline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🔧 </a:t>
            </a:r>
            <a:r>
              <a:rPr b="1" lang="it" sz="1700"/>
              <a:t>Pipeline steps</a:t>
            </a:r>
            <a:endParaRPr b="1"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it" sz="1700"/>
              <a:t>Cloud Model training,local build and quantization,build of the arduino library, uploading firmware into arduino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700"/>
              <a:t>⚡ </a:t>
            </a:r>
            <a:r>
              <a:rPr b="1" lang="it" sz="1700"/>
              <a:t>Performance</a:t>
            </a:r>
            <a:r>
              <a:rPr lang="it" sz="1700"/>
              <a:t>: </a:t>
            </a:r>
            <a:r>
              <a:rPr lang="it" sz="1700"/>
              <a:t>frame rate: 0.8 fps </a:t>
            </a:r>
            <a:r>
              <a:rPr lang="it" sz="1700"/>
              <a:t>, latency: 1 second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4. </a:t>
            </a:r>
            <a:r>
              <a:rPr lang="it"/>
              <a:t>Demo &amp; User Experience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873700"/>
            <a:ext cx="8520600" cy="36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700"/>
              <a:t>🌐 </a:t>
            </a:r>
            <a:r>
              <a:rPr b="1" lang="it" sz="1700"/>
              <a:t>Integration</a:t>
            </a:r>
            <a:r>
              <a:rPr lang="it" sz="1700"/>
              <a:t>: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700"/>
              <a:t>👤 </a:t>
            </a:r>
            <a:r>
              <a:rPr b="1" lang="it" sz="1700"/>
              <a:t>UX</a:t>
            </a:r>
            <a:r>
              <a:rPr lang="it" sz="1700"/>
              <a:t>: The goal is a more gamified/user friendly interface</a:t>
            </a:r>
            <a:endParaRPr sz="1700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3400" y="445025"/>
            <a:ext cx="3240925" cy="307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ny_Hack_Deck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