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7" r:id="rId5"/>
    <p:sldId id="264" r:id="rId6"/>
    <p:sldId id="268" r:id="rId7"/>
    <p:sldId id="258" r:id="rId8"/>
    <p:sldId id="274" r:id="rId9"/>
    <p:sldId id="287" r:id="rId10"/>
    <p:sldId id="288" r:id="rId11"/>
    <p:sldId id="289" r:id="rId12"/>
    <p:sldId id="291" r:id="rId13"/>
    <p:sldId id="290" r:id="rId14"/>
    <p:sldId id="292" r:id="rId15"/>
    <p:sldId id="293" r:id="rId16"/>
    <p:sldId id="294" r:id="rId17"/>
    <p:sldId id="295" r:id="rId18"/>
    <p:sldId id="296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9CCF1-171D-4AF8-9C1E-B67282B53EC5}" v="3" dt="2025-08-06T06:05:39.579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879" autoAdjust="0"/>
  </p:normalViewPr>
  <p:slideViewPr>
    <p:cSldViewPr showGuides="1">
      <p:cViewPr varScale="1">
        <p:scale>
          <a:sx n="97" d="100"/>
          <a:sy n="97" d="100"/>
        </p:scale>
        <p:origin x="1122" y="30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3" d="100"/>
          <a:sy n="73" d="100"/>
        </p:scale>
        <p:origin x="2126" y="2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8/6/2025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8/6/2025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circles on a black background&#10;&#10;Description automatically generated">
            <a:extLst>
              <a:ext uri="{FF2B5EF4-FFF2-40B4-BE49-F238E27FC236}">
                <a16:creationId xmlns:a16="http://schemas.microsoft.com/office/drawing/2014/main" id="{05185B01-840C-72E0-FF30-8EE18CFC55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4" r="4105" b="14441"/>
          <a:stretch/>
        </p:blipFill>
        <p:spPr>
          <a:xfrm>
            <a:off x="3275012" y="0"/>
            <a:ext cx="8913812" cy="68674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295400"/>
            <a:ext cx="10287000" cy="38862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5FDDB8-B25B-0452-0EE6-99D1F0280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 anchor="t">
            <a:normAutofit/>
          </a:bodyPr>
          <a:lstStyle>
            <a:lvl1pPr marL="45720" indent="0" algn="l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29F0C076-A364-A8D3-F322-AC2A18341617}"/>
              </a:ext>
            </a:extLst>
          </p:cNvPr>
          <p:cNvSpPr/>
          <p:nvPr userDrawn="1"/>
        </p:nvSpPr>
        <p:spPr>
          <a:xfrm>
            <a:off x="10975566" y="4987103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921F5FF9-DFA3-CF00-B31A-21C261392B15}"/>
              </a:ext>
            </a:extLst>
          </p:cNvPr>
          <p:cNvSpPr/>
          <p:nvPr userDrawn="1"/>
        </p:nvSpPr>
        <p:spPr>
          <a:xfrm>
            <a:off x="10118724" y="3581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2E1990-ECE7-FA08-4966-BE3109399672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D9EB0-EE8E-A9E8-9583-2D924EFA65AF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C00260-F255-D312-3E7C-329EECDF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C7904-6373-06D6-713A-79D78DD61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583D396-7FDF-332F-BEA4-791452AB1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57FA249-0BE5-21BF-D816-85FBE6C4B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FD06F443-9595-7420-13F2-7AF883FDE5E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293811" y="2743200"/>
            <a:ext cx="10134601" cy="35052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917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6A45E1A-7551-6F54-D038-074B58A3B73E}"/>
              </a:ext>
            </a:extLst>
          </p:cNvPr>
          <p:cNvSpPr/>
          <p:nvPr userDrawn="1"/>
        </p:nvSpPr>
        <p:spPr>
          <a:xfrm>
            <a:off x="7026044" y="0"/>
            <a:ext cx="4461334" cy="1981200"/>
          </a:xfrm>
          <a:custGeom>
            <a:avLst/>
            <a:gdLst>
              <a:gd name="connsiteX0" fmla="*/ 0 w 4461334"/>
              <a:gd name="connsiteY0" fmla="*/ 0 h 1981200"/>
              <a:gd name="connsiteX1" fmla="*/ 4461334 w 4461334"/>
              <a:gd name="connsiteY1" fmla="*/ 0 h 1981200"/>
              <a:gd name="connsiteX2" fmla="*/ 4432897 w 4461334"/>
              <a:gd name="connsiteY2" fmla="*/ 186331 h 1981200"/>
              <a:gd name="connsiteX3" fmla="*/ 2230667 w 4461334"/>
              <a:gd name="connsiteY3" fmla="*/ 1981200 h 1981200"/>
              <a:gd name="connsiteX4" fmla="*/ 28437 w 4461334"/>
              <a:gd name="connsiteY4" fmla="*/ 186331 h 1981200"/>
              <a:gd name="connsiteX5" fmla="*/ 0 w 4461334"/>
              <a:gd name="connsiteY5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1334" h="1981200">
                <a:moveTo>
                  <a:pt x="0" y="0"/>
                </a:moveTo>
                <a:lnTo>
                  <a:pt x="4461334" y="0"/>
                </a:lnTo>
                <a:lnTo>
                  <a:pt x="4432897" y="186331"/>
                </a:lnTo>
                <a:cubicBezTo>
                  <a:pt x="4223288" y="1210661"/>
                  <a:pt x="3316962" y="1981200"/>
                  <a:pt x="2230667" y="1981200"/>
                </a:cubicBezTo>
                <a:cubicBezTo>
                  <a:pt x="1144372" y="1981200"/>
                  <a:pt x="238046" y="1210661"/>
                  <a:pt x="28437" y="186331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049F4FA0-ECA1-9CE1-60CD-491656F225D3}"/>
              </a:ext>
            </a:extLst>
          </p:cNvPr>
          <p:cNvSpPr/>
          <p:nvPr userDrawn="1"/>
        </p:nvSpPr>
        <p:spPr>
          <a:xfrm>
            <a:off x="6683143" y="1397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E0F6845B-3635-28EA-BA6E-5535FE48E8B0}"/>
              </a:ext>
            </a:extLst>
          </p:cNvPr>
          <p:cNvSpPr/>
          <p:nvPr userDrawn="1"/>
        </p:nvSpPr>
        <p:spPr>
          <a:xfrm>
            <a:off x="11085513" y="5638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5BD44-F42D-3B65-BB68-E5C76C4E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F22956-4B4B-B972-CE6C-282D1D59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C319E7A6-A7BC-1FD9-6936-D83244A408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80FD49-43D5-4D47-7DA7-BF05B579F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438400"/>
            <a:ext cx="4911725" cy="4114799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09E2F69-D76D-62CD-4B4B-52AB2F720DE4}"/>
              </a:ext>
            </a:extLst>
          </p:cNvPr>
          <p:cNvSpPr/>
          <p:nvPr userDrawn="1"/>
        </p:nvSpPr>
        <p:spPr>
          <a:xfrm>
            <a:off x="9958158" y="0"/>
            <a:ext cx="2230666" cy="1981200"/>
          </a:xfrm>
          <a:custGeom>
            <a:avLst/>
            <a:gdLst>
              <a:gd name="connsiteX0" fmla="*/ 0 w 2230666"/>
              <a:gd name="connsiteY0" fmla="*/ 0 h 1981200"/>
              <a:gd name="connsiteX1" fmla="*/ 2230666 w 2230666"/>
              <a:gd name="connsiteY1" fmla="*/ 0 h 1981200"/>
              <a:gd name="connsiteX2" fmla="*/ 2230666 w 2230666"/>
              <a:gd name="connsiteY2" fmla="*/ 1981200 h 1981200"/>
              <a:gd name="connsiteX3" fmla="*/ 2029222 w 2230666"/>
              <a:gd name="connsiteY3" fmla="*/ 1972296 h 1981200"/>
              <a:gd name="connsiteX4" fmla="*/ 28437 w 2230666"/>
              <a:gd name="connsiteY4" fmla="*/ 186331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0666" h="1981200">
                <a:moveTo>
                  <a:pt x="0" y="0"/>
                </a:moveTo>
                <a:lnTo>
                  <a:pt x="2230666" y="0"/>
                </a:lnTo>
                <a:lnTo>
                  <a:pt x="2230666" y="1981200"/>
                </a:lnTo>
                <a:lnTo>
                  <a:pt x="2029222" y="1972296"/>
                </a:lnTo>
                <a:cubicBezTo>
                  <a:pt x="1033803" y="1883891"/>
                  <a:pt x="224946" y="1146640"/>
                  <a:pt x="28437" y="186331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5C97BE-6AF8-5928-B560-739552D148BA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A0041296-BAB4-9340-D4A7-59FD619AC52B}"/>
              </a:ext>
            </a:extLst>
          </p:cNvPr>
          <p:cNvSpPr/>
          <p:nvPr userDrawn="1"/>
        </p:nvSpPr>
        <p:spPr>
          <a:xfrm>
            <a:off x="7847012" y="3810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FABB0BB-C379-786D-46F1-DEB6A507EA80}"/>
              </a:ext>
            </a:extLst>
          </p:cNvPr>
          <p:cNvSpPr/>
          <p:nvPr userDrawn="1"/>
        </p:nvSpPr>
        <p:spPr>
          <a:xfrm>
            <a:off x="8559685" y="10668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BDC478-129E-9690-F10A-A1F679AB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BD29393-4996-16FE-FC38-2447AE81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2FB2C37F-01F4-8BDA-35AA-8F8EBC5540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F45931A-8732-7A9F-4CEE-22AA3831A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1B92F8-C070-2CE8-09EC-DAB8F879C21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93812" y="2286000"/>
            <a:ext cx="4911725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A79808F-B1FF-C536-B44F-59CEA545BFD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16689" y="2286000"/>
            <a:ext cx="4911725" cy="4267200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lnSpc>
                <a:spcPct val="110000"/>
              </a:lnSpc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>
              <a:lnSpc>
                <a:spcPct val="110000"/>
              </a:lnSpc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542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FB068A-9EE1-FCD9-54F9-D1322A68868B}"/>
              </a:ext>
            </a:extLst>
          </p:cNvPr>
          <p:cNvSpPr/>
          <p:nvPr userDrawn="1"/>
        </p:nvSpPr>
        <p:spPr>
          <a:xfrm>
            <a:off x="2132012" y="0"/>
            <a:ext cx="7924800" cy="6858000"/>
          </a:xfrm>
          <a:custGeom>
            <a:avLst/>
            <a:gdLst>
              <a:gd name="connsiteX0" fmla="*/ 1982890 w 7924800"/>
              <a:gd name="connsiteY0" fmla="*/ 0 h 6858000"/>
              <a:gd name="connsiteX1" fmla="*/ 5941911 w 7924800"/>
              <a:gd name="connsiteY1" fmla="*/ 0 h 6858000"/>
              <a:gd name="connsiteX2" fmla="*/ 6177816 w 7924800"/>
              <a:gd name="connsiteY2" fmla="*/ 143316 h 6858000"/>
              <a:gd name="connsiteX3" fmla="*/ 7924800 w 7924800"/>
              <a:gd name="connsiteY3" fmla="*/ 3429000 h 6858000"/>
              <a:gd name="connsiteX4" fmla="*/ 6017049 w 7924800"/>
              <a:gd name="connsiteY4" fmla="*/ 6817750 h 6858000"/>
              <a:gd name="connsiteX5" fmla="*/ 5947047 w 7924800"/>
              <a:gd name="connsiteY5" fmla="*/ 6858000 h 6858000"/>
              <a:gd name="connsiteX6" fmla="*/ 1977753 w 7924800"/>
              <a:gd name="connsiteY6" fmla="*/ 6858000 h 6858000"/>
              <a:gd name="connsiteX7" fmla="*/ 1907752 w 7924800"/>
              <a:gd name="connsiteY7" fmla="*/ 6817750 h 6858000"/>
              <a:gd name="connsiteX8" fmla="*/ 0 w 7924800"/>
              <a:gd name="connsiteY8" fmla="*/ 3429000 h 6858000"/>
              <a:gd name="connsiteX9" fmla="*/ 1746985 w 7924800"/>
              <a:gd name="connsiteY9" fmla="*/ 1433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24800" h="6858000">
                <a:moveTo>
                  <a:pt x="1982890" y="0"/>
                </a:moveTo>
                <a:lnTo>
                  <a:pt x="5941911" y="0"/>
                </a:lnTo>
                <a:lnTo>
                  <a:pt x="6177816" y="143316"/>
                </a:lnTo>
                <a:cubicBezTo>
                  <a:pt x="7231821" y="855388"/>
                  <a:pt x="7924800" y="2061267"/>
                  <a:pt x="7924800" y="3429000"/>
                </a:cubicBezTo>
                <a:cubicBezTo>
                  <a:pt x="7924800" y="4865120"/>
                  <a:pt x="7160790" y="6122796"/>
                  <a:pt x="6017049" y="6817750"/>
                </a:cubicBezTo>
                <a:lnTo>
                  <a:pt x="5947047" y="6858000"/>
                </a:lnTo>
                <a:lnTo>
                  <a:pt x="1977753" y="6858000"/>
                </a:lnTo>
                <a:lnTo>
                  <a:pt x="1907752" y="6817750"/>
                </a:lnTo>
                <a:cubicBezTo>
                  <a:pt x="764010" y="6122796"/>
                  <a:pt x="0" y="4865120"/>
                  <a:pt x="0" y="3429000"/>
                </a:cubicBezTo>
                <a:cubicBezTo>
                  <a:pt x="0" y="2061267"/>
                  <a:pt x="692980" y="855388"/>
                  <a:pt x="1746985" y="14331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7599E9-7877-89FF-8C57-FEF4C3C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22A2F27B-8DDF-057C-B969-50B4B8C3D2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247900"/>
            <a:ext cx="4443413" cy="240030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36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7777CD-9A1F-DEEA-2595-9E892C952556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4D3028-A414-148B-F10C-466ED585BCD9}"/>
              </a:ext>
            </a:extLst>
          </p:cNvPr>
          <p:cNvSpPr/>
          <p:nvPr userDrawn="1"/>
        </p:nvSpPr>
        <p:spPr>
          <a:xfrm>
            <a:off x="-1" y="1586"/>
            <a:ext cx="3428208" cy="6856414"/>
          </a:xfrm>
          <a:custGeom>
            <a:avLst/>
            <a:gdLst>
              <a:gd name="connsiteX0" fmla="*/ 1 w 3428208"/>
              <a:gd name="connsiteY0" fmla="*/ 0 h 6856414"/>
              <a:gd name="connsiteX1" fmla="*/ 3428208 w 3428208"/>
              <a:gd name="connsiteY1" fmla="*/ 3428207 h 6856414"/>
              <a:gd name="connsiteX2" fmla="*/ 1 w 3428208"/>
              <a:gd name="connsiteY2" fmla="*/ 6856414 h 6856414"/>
              <a:gd name="connsiteX3" fmla="*/ 0 w 3428208"/>
              <a:gd name="connsiteY3" fmla="*/ 6856414 h 6856414"/>
              <a:gd name="connsiteX4" fmla="*/ 0 w 3428208"/>
              <a:gd name="connsiteY4" fmla="*/ 0 h 6856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8208" h="6856414">
                <a:moveTo>
                  <a:pt x="1" y="0"/>
                </a:moveTo>
                <a:cubicBezTo>
                  <a:pt x="1893347" y="0"/>
                  <a:pt x="3428208" y="1534861"/>
                  <a:pt x="3428208" y="3428207"/>
                </a:cubicBezTo>
                <a:cubicBezTo>
                  <a:pt x="3428208" y="5321553"/>
                  <a:pt x="1893347" y="6856414"/>
                  <a:pt x="1" y="6856414"/>
                </a:cubicBezTo>
                <a:lnTo>
                  <a:pt x="0" y="685641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B111F7-2027-1E41-1C02-BA5AA37E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defRPr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anchor="ctr"/>
          <a:lstStyle>
            <a:lvl1pPr marL="457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657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59436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77724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96012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02A1E7CF-4DB4-D31C-D6AA-D368DA17CD5F}"/>
              </a:ext>
            </a:extLst>
          </p:cNvPr>
          <p:cNvSpPr/>
          <p:nvPr userDrawn="1"/>
        </p:nvSpPr>
        <p:spPr>
          <a:xfrm>
            <a:off x="4837509" y="9144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E47E8503-C2AB-07F1-FD1F-A529E414E168}"/>
              </a:ext>
            </a:extLst>
          </p:cNvPr>
          <p:cNvSpPr/>
          <p:nvPr userDrawn="1"/>
        </p:nvSpPr>
        <p:spPr>
          <a:xfrm>
            <a:off x="3085307" y="56959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020F553-E264-0059-F1EB-47039048DC6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 with Phone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5C0889D-74A2-974C-BB02-FA1F7BE369E2}"/>
              </a:ext>
            </a:extLst>
          </p:cNvPr>
          <p:cNvSpPr/>
          <p:nvPr userDrawn="1"/>
        </p:nvSpPr>
        <p:spPr>
          <a:xfrm>
            <a:off x="6704012" y="1148418"/>
            <a:ext cx="4561165" cy="4561165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DAE856D-3749-4D3B-9F33-A46528589F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2079" y="598170"/>
            <a:ext cx="3096221" cy="5661660"/>
          </a:xfrm>
          <a:prstGeom prst="rect">
            <a:avLst/>
          </a:prstGeom>
        </p:spPr>
      </p:pic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10818812" y="535307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71314FF-EA0B-8DDE-B558-885A876FB0D5}"/>
              </a:ext>
            </a:extLst>
          </p:cNvPr>
          <p:cNvSpPr/>
          <p:nvPr userDrawn="1"/>
        </p:nvSpPr>
        <p:spPr>
          <a:xfrm>
            <a:off x="6335910" y="805517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6372818" cy="403860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EEFF6782-6ABD-DEB0-6FD1-1263A546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012" y="4876800"/>
            <a:ext cx="6372817" cy="1104898"/>
          </a:xfrm>
        </p:spPr>
        <p:txBody>
          <a:bodyPr anchor="t">
            <a:normAutofit/>
          </a:bodyPr>
          <a:lstStyle>
            <a:lvl1pPr marL="45720" indent="0" algn="l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BA3F629-2405-DC90-C212-6F3D52B95D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5046" y="883471"/>
            <a:ext cx="2439096" cy="5091059"/>
          </a:xfrm>
          <a:custGeom>
            <a:avLst/>
            <a:gdLst>
              <a:gd name="connsiteX0" fmla="*/ 340815 w 2439096"/>
              <a:gd name="connsiteY0" fmla="*/ 0 h 5091059"/>
              <a:gd name="connsiteX1" fmla="*/ 2098281 w 2439096"/>
              <a:gd name="connsiteY1" fmla="*/ 0 h 5091059"/>
              <a:gd name="connsiteX2" fmla="*/ 2439096 w 2439096"/>
              <a:gd name="connsiteY2" fmla="*/ 340815 h 5091059"/>
              <a:gd name="connsiteX3" fmla="*/ 2439096 w 2439096"/>
              <a:gd name="connsiteY3" fmla="*/ 495300 h 5091059"/>
              <a:gd name="connsiteX4" fmla="*/ 2439096 w 2439096"/>
              <a:gd name="connsiteY4" fmla="*/ 4750244 h 5091059"/>
              <a:gd name="connsiteX5" fmla="*/ 2098281 w 2439096"/>
              <a:gd name="connsiteY5" fmla="*/ 5091059 h 5091059"/>
              <a:gd name="connsiteX6" fmla="*/ 340815 w 2439096"/>
              <a:gd name="connsiteY6" fmla="*/ 5091059 h 5091059"/>
              <a:gd name="connsiteX7" fmla="*/ 0 w 2439096"/>
              <a:gd name="connsiteY7" fmla="*/ 4750244 h 5091059"/>
              <a:gd name="connsiteX8" fmla="*/ 0 w 2439096"/>
              <a:gd name="connsiteY8" fmla="*/ 495300 h 5091059"/>
              <a:gd name="connsiteX9" fmla="*/ 0 w 2439096"/>
              <a:gd name="connsiteY9" fmla="*/ 340815 h 5091059"/>
              <a:gd name="connsiteX10" fmla="*/ 340815 w 2439096"/>
              <a:gd name="connsiteY10" fmla="*/ 0 h 5091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9096" h="5091059">
                <a:moveTo>
                  <a:pt x="340815" y="0"/>
                </a:moveTo>
                <a:lnTo>
                  <a:pt x="2098281" y="0"/>
                </a:lnTo>
                <a:cubicBezTo>
                  <a:pt x="2286508" y="0"/>
                  <a:pt x="2439096" y="152588"/>
                  <a:pt x="2439096" y="340815"/>
                </a:cubicBezTo>
                <a:lnTo>
                  <a:pt x="2439096" y="495300"/>
                </a:lnTo>
                <a:lnTo>
                  <a:pt x="2439096" y="4750244"/>
                </a:lnTo>
                <a:cubicBezTo>
                  <a:pt x="2439096" y="4938471"/>
                  <a:pt x="2286508" y="5091059"/>
                  <a:pt x="2098281" y="5091059"/>
                </a:cubicBezTo>
                <a:lnTo>
                  <a:pt x="340815" y="5091059"/>
                </a:lnTo>
                <a:cubicBezTo>
                  <a:pt x="152588" y="5091059"/>
                  <a:pt x="0" y="4938471"/>
                  <a:pt x="0" y="4750244"/>
                </a:cubicBezTo>
                <a:lnTo>
                  <a:pt x="0" y="495300"/>
                </a:lnTo>
                <a:lnTo>
                  <a:pt x="0" y="340815"/>
                </a:lnTo>
                <a:cubicBezTo>
                  <a:pt x="0" y="152588"/>
                  <a:pt x="152588" y="0"/>
                  <a:pt x="34081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473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C3968AF-EB74-3889-A3BA-E759CFD47B12}"/>
              </a:ext>
            </a:extLst>
          </p:cNvPr>
          <p:cNvSpPr/>
          <p:nvPr userDrawn="1"/>
        </p:nvSpPr>
        <p:spPr>
          <a:xfrm>
            <a:off x="3275012" y="609600"/>
            <a:ext cx="5638800" cy="5638800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A409372-199C-2F3B-65CD-ADC2E45B43B7}"/>
              </a:ext>
            </a:extLst>
          </p:cNvPr>
          <p:cNvSpPr/>
          <p:nvPr userDrawn="1"/>
        </p:nvSpPr>
        <p:spPr>
          <a:xfrm>
            <a:off x="5561012" y="2022021"/>
            <a:ext cx="838200" cy="2813960"/>
          </a:xfrm>
          <a:prstGeom prst="leftBrace">
            <a:avLst>
              <a:gd name="adj1" fmla="val 34932"/>
              <a:gd name="adj2" fmla="val 50000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66838CB-A9BC-715A-18FE-06CCE4A9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495300"/>
            <a:ext cx="4572000" cy="58674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54B8043-D1DD-E2EA-772B-D8D38CD37D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68305" y="2022021"/>
            <a:ext cx="4443413" cy="2813960"/>
          </a:xfrm>
        </p:spPr>
        <p:txBody>
          <a:bodyPr anchor="ctr">
            <a:normAutofit/>
          </a:bodyPr>
          <a:lstStyle>
            <a:lvl1pPr marL="4572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9436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7724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601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anose="020B0604020202020204" pitchFamily="34" charset="0"/>
              <a:buChar char="•"/>
              <a:defRPr lang="en-US" sz="2000" kern="1200" spc="3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2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4264E2-719A-1CB0-CD0C-B90AD51C2384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A96460A-640C-6025-AAB5-344AB2A405D1}"/>
              </a:ext>
            </a:extLst>
          </p:cNvPr>
          <p:cNvSpPr/>
          <p:nvPr userDrawn="1"/>
        </p:nvSpPr>
        <p:spPr>
          <a:xfrm>
            <a:off x="8151812" y="567055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60D2C4-E19C-088F-24AA-92F46287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08F9375-0CED-7A7E-FAD2-5469CE00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Footer Placeholder 4">
            <a:extLst>
              <a:ext uri="{FF2B5EF4-FFF2-40B4-BE49-F238E27FC236}">
                <a16:creationId xmlns:a16="http://schemas.microsoft.com/office/drawing/2014/main" id="{C1791A8D-D5A1-DB56-D6C5-A82DB0F26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E9D901E-58D4-3C47-262B-EA276B7F1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42672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Font typeface="Arial" panose="020B0604020202020204" pitchFamily="34" charset="0"/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6C1A7B9-E319-130B-0CC8-DCB01B51A087}"/>
              </a:ext>
            </a:extLst>
          </p:cNvPr>
          <p:cNvSpPr/>
          <p:nvPr userDrawn="1"/>
        </p:nvSpPr>
        <p:spPr>
          <a:xfrm>
            <a:off x="7351712" y="4419600"/>
            <a:ext cx="685800" cy="685800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652475-9C37-D778-F6B2-DE9F50F8571A}"/>
              </a:ext>
            </a:extLst>
          </p:cNvPr>
          <p:cNvSpPr/>
          <p:nvPr userDrawn="1"/>
        </p:nvSpPr>
        <p:spPr>
          <a:xfrm>
            <a:off x="8609012" y="-21999"/>
            <a:ext cx="3579812" cy="6901998"/>
          </a:xfrm>
          <a:custGeom>
            <a:avLst/>
            <a:gdLst>
              <a:gd name="connsiteX0" fmla="*/ 3450999 w 3579812"/>
              <a:gd name="connsiteY0" fmla="*/ 0 h 6901998"/>
              <a:gd name="connsiteX1" fmla="*/ 3579812 w 3579812"/>
              <a:gd name="connsiteY1" fmla="*/ 3257 h 6901998"/>
              <a:gd name="connsiteX2" fmla="*/ 3579812 w 3579812"/>
              <a:gd name="connsiteY2" fmla="*/ 6898741 h 6901998"/>
              <a:gd name="connsiteX3" fmla="*/ 3450999 w 3579812"/>
              <a:gd name="connsiteY3" fmla="*/ 6901998 h 6901998"/>
              <a:gd name="connsiteX4" fmla="*/ 0 w 3579812"/>
              <a:gd name="connsiteY4" fmla="*/ 3450999 h 6901998"/>
              <a:gd name="connsiteX5" fmla="*/ 3450999 w 3579812"/>
              <a:gd name="connsiteY5" fmla="*/ 0 h 6901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79812" h="6901998">
                <a:moveTo>
                  <a:pt x="3450999" y="0"/>
                </a:moveTo>
                <a:lnTo>
                  <a:pt x="3579812" y="3257"/>
                </a:lnTo>
                <a:lnTo>
                  <a:pt x="3579812" y="6898741"/>
                </a:lnTo>
                <a:lnTo>
                  <a:pt x="3450999" y="6901998"/>
                </a:lnTo>
                <a:cubicBezTo>
                  <a:pt x="1545065" y="6901998"/>
                  <a:pt x="0" y="5356933"/>
                  <a:pt x="0" y="3450999"/>
                </a:cubicBezTo>
                <a:cubicBezTo>
                  <a:pt x="0" y="1545065"/>
                  <a:pt x="1545065" y="0"/>
                  <a:pt x="3450999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Computer Monit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704012" y="838202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7F2A9A7-1093-A563-8A0E-4C8DB0E669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2112" y="1752600"/>
            <a:ext cx="4951066" cy="3810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657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0">
              <a:lnSpc>
                <a:spcPct val="110000"/>
              </a:lnSpc>
              <a:buNone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0">
              <a:lnSpc>
                <a:spcPct val="110000"/>
              </a:lnSpc>
              <a:buNone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1F5E297-E771-7AE4-7311-0874043A4B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45945" y="2057400"/>
            <a:ext cx="4343400" cy="2688336"/>
          </a:xfrm>
          <a:custGeom>
            <a:avLst/>
            <a:gdLst>
              <a:gd name="connsiteX0" fmla="*/ 25620 w 4343400"/>
              <a:gd name="connsiteY0" fmla="*/ 0 h 2688336"/>
              <a:gd name="connsiteX1" fmla="*/ 4317780 w 4343400"/>
              <a:gd name="connsiteY1" fmla="*/ 0 h 2688336"/>
              <a:gd name="connsiteX2" fmla="*/ 4343400 w 4343400"/>
              <a:gd name="connsiteY2" fmla="*/ 25620 h 2688336"/>
              <a:gd name="connsiteX3" fmla="*/ 4343400 w 4343400"/>
              <a:gd name="connsiteY3" fmla="*/ 2662716 h 2688336"/>
              <a:gd name="connsiteX4" fmla="*/ 4317780 w 4343400"/>
              <a:gd name="connsiteY4" fmla="*/ 2688336 h 2688336"/>
              <a:gd name="connsiteX5" fmla="*/ 25620 w 4343400"/>
              <a:gd name="connsiteY5" fmla="*/ 2688336 h 2688336"/>
              <a:gd name="connsiteX6" fmla="*/ 0 w 4343400"/>
              <a:gd name="connsiteY6" fmla="*/ 2662716 h 2688336"/>
              <a:gd name="connsiteX7" fmla="*/ 0 w 4343400"/>
              <a:gd name="connsiteY7" fmla="*/ 25620 h 2688336"/>
              <a:gd name="connsiteX8" fmla="*/ 25620 w 4343400"/>
              <a:gd name="connsiteY8" fmla="*/ 0 h 268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3400" h="2688336">
                <a:moveTo>
                  <a:pt x="25620" y="0"/>
                </a:moveTo>
                <a:lnTo>
                  <a:pt x="4317780" y="0"/>
                </a:lnTo>
                <a:cubicBezTo>
                  <a:pt x="4331930" y="0"/>
                  <a:pt x="4343400" y="11470"/>
                  <a:pt x="4343400" y="25620"/>
                </a:cubicBezTo>
                <a:lnTo>
                  <a:pt x="4343400" y="2662716"/>
                </a:lnTo>
                <a:cubicBezTo>
                  <a:pt x="4343400" y="2676866"/>
                  <a:pt x="4331930" y="2688336"/>
                  <a:pt x="4317780" y="2688336"/>
                </a:cubicBezTo>
                <a:lnTo>
                  <a:pt x="25620" y="2688336"/>
                </a:lnTo>
                <a:cubicBezTo>
                  <a:pt x="11470" y="2688336"/>
                  <a:pt x="0" y="2676866"/>
                  <a:pt x="0" y="2662716"/>
                </a:cubicBezTo>
                <a:lnTo>
                  <a:pt x="0" y="25620"/>
                </a:lnTo>
                <a:cubicBezTo>
                  <a:pt x="0" y="11470"/>
                  <a:pt x="11470" y="0"/>
                  <a:pt x="2562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2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761B-B29B-1C47-FAE9-6E0FA15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5800"/>
            <a:ext cx="5687336" cy="528873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9D098DB9-0987-4850-3A4E-90EECD01BFED}"/>
              </a:ext>
            </a:extLst>
          </p:cNvPr>
          <p:cNvSpPr/>
          <p:nvPr userDrawn="1"/>
        </p:nvSpPr>
        <p:spPr>
          <a:xfrm>
            <a:off x="7130149" y="39694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20F41B-7946-84A8-649E-B8D239441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" r="42412"/>
          <a:stretch/>
        </p:blipFill>
        <p:spPr>
          <a:xfrm>
            <a:off x="7134779" y="533400"/>
            <a:ext cx="5054045" cy="5588000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D3F324A7-F228-C486-182B-84D6C27A93B8}"/>
              </a:ext>
            </a:extLst>
          </p:cNvPr>
          <p:cNvSpPr/>
          <p:nvPr userDrawn="1"/>
        </p:nvSpPr>
        <p:spPr>
          <a:xfrm>
            <a:off x="6368151" y="2407337"/>
            <a:ext cx="640662" cy="640662"/>
          </a:xfrm>
          <a:prstGeom prst="plus">
            <a:avLst>
              <a:gd name="adj" fmla="val 39796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Picture Placeholder 20">
            <a:extLst>
              <a:ext uri="{FF2B5EF4-FFF2-40B4-BE49-F238E27FC236}">
                <a16:creationId xmlns:a16="http://schemas.microsoft.com/office/drawing/2014/main" id="{0EE33DD4-E993-7039-2B48-6FAFAE32A9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9745" y="990600"/>
            <a:ext cx="4069080" cy="4384979"/>
          </a:xfrm>
          <a:custGeom>
            <a:avLst/>
            <a:gdLst>
              <a:gd name="connsiteX0" fmla="*/ 3553733 w 4390346"/>
              <a:gd name="connsiteY0" fmla="*/ 0 h 4693920"/>
              <a:gd name="connsiteX1" fmla="*/ 4390346 w 4390346"/>
              <a:gd name="connsiteY1" fmla="*/ 0 h 4693920"/>
              <a:gd name="connsiteX2" fmla="*/ 4390346 w 4390346"/>
              <a:gd name="connsiteY2" fmla="*/ 4690872 h 4693920"/>
              <a:gd name="connsiteX3" fmla="*/ 3721482 w 4390346"/>
              <a:gd name="connsiteY3" fmla="*/ 4690872 h 4693920"/>
              <a:gd name="connsiteX4" fmla="*/ 3721482 w 4390346"/>
              <a:gd name="connsiteY4" fmla="*/ 4693920 h 4693920"/>
              <a:gd name="connsiteX5" fmla="*/ 197252 w 4390346"/>
              <a:gd name="connsiteY5" fmla="*/ 4693920 h 4693920"/>
              <a:gd name="connsiteX6" fmla="*/ 167017 w 4390346"/>
              <a:gd name="connsiteY6" fmla="*/ 4690872 h 4693920"/>
              <a:gd name="connsiteX7" fmla="*/ 0 w 4390346"/>
              <a:gd name="connsiteY7" fmla="*/ 4690872 h 4693920"/>
              <a:gd name="connsiteX8" fmla="*/ 0 w 4390346"/>
              <a:gd name="connsiteY8" fmla="*/ 4232970 h 4693920"/>
              <a:gd name="connsiteX9" fmla="*/ 1 w 4390346"/>
              <a:gd name="connsiteY9" fmla="*/ 4232970 h 4693920"/>
              <a:gd name="connsiteX10" fmla="*/ 1 w 4390346"/>
              <a:gd name="connsiteY10" fmla="*/ 200299 h 4693920"/>
              <a:gd name="connsiteX11" fmla="*/ 197252 w 4390346"/>
              <a:gd name="connsiteY11" fmla="*/ 3048 h 4693920"/>
              <a:gd name="connsiteX12" fmla="*/ 3553733 w 4390346"/>
              <a:gd name="connsiteY12" fmla="*/ 3048 h 469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0346" h="4693920">
                <a:moveTo>
                  <a:pt x="3553733" y="0"/>
                </a:moveTo>
                <a:lnTo>
                  <a:pt x="4390346" y="0"/>
                </a:lnTo>
                <a:lnTo>
                  <a:pt x="4390346" y="4690872"/>
                </a:lnTo>
                <a:lnTo>
                  <a:pt x="3721482" y="4690872"/>
                </a:lnTo>
                <a:lnTo>
                  <a:pt x="3721482" y="4693920"/>
                </a:lnTo>
                <a:lnTo>
                  <a:pt x="197252" y="4693920"/>
                </a:lnTo>
                <a:lnTo>
                  <a:pt x="167017" y="4690872"/>
                </a:lnTo>
                <a:lnTo>
                  <a:pt x="0" y="4690872"/>
                </a:lnTo>
                <a:lnTo>
                  <a:pt x="0" y="4232970"/>
                </a:lnTo>
                <a:lnTo>
                  <a:pt x="1" y="4232970"/>
                </a:lnTo>
                <a:lnTo>
                  <a:pt x="1" y="200299"/>
                </a:lnTo>
                <a:cubicBezTo>
                  <a:pt x="1" y="91360"/>
                  <a:pt x="88313" y="3048"/>
                  <a:pt x="197252" y="3048"/>
                </a:cubicBezTo>
                <a:lnTo>
                  <a:pt x="3553733" y="304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4572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647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Acc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D5A8CDC-7BE6-361B-2965-88F977B1F050}"/>
              </a:ext>
            </a:extLst>
          </p:cNvPr>
          <p:cNvSpPr/>
          <p:nvPr userDrawn="1"/>
        </p:nvSpPr>
        <p:spPr>
          <a:xfrm>
            <a:off x="6361114" y="1317171"/>
            <a:ext cx="5029198" cy="5029198"/>
          </a:xfrm>
          <a:prstGeom prst="ellipse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0"/>
                </a:schemeClr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33147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6515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88011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1062990" indent="-28575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245870" indent="-28575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0B2A3A-FF4C-298C-0165-DB61E8935F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4413" y="2286000"/>
            <a:ext cx="556260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93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C13E5D-0B96-580C-032F-0323F5B935D3}"/>
              </a:ext>
            </a:extLst>
          </p:cNvPr>
          <p:cNvSpPr/>
          <p:nvPr userDrawn="1"/>
        </p:nvSpPr>
        <p:spPr>
          <a:xfrm>
            <a:off x="0" y="0"/>
            <a:ext cx="760412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374C0-ECC0-0DB1-D167-0EF643B5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914900" cy="1447800"/>
          </a:xfrm>
        </p:spPr>
        <p:txBody>
          <a:bodyPr anchor="t">
            <a:normAutofit/>
          </a:bodyPr>
          <a:lstStyle>
            <a:lvl1pPr>
              <a:defRPr sz="32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465CD4-231A-6C85-3D9B-E21738DB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>
            <a:lvl1pPr algn="ctr">
              <a:defRPr sz="2400" b="1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A583352B-64D3-C6FC-B554-91866CBE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1829595" y="2591593"/>
            <a:ext cx="44196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0" kern="1200" spc="1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7C9D80-85BC-5E0B-E24A-6217CFE72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229393" y="5258593"/>
            <a:ext cx="1219200" cy="760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0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038AE2-F2EF-FEA5-D6B4-5C539A252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274" y="2286000"/>
            <a:ext cx="4572000" cy="3962400"/>
          </a:xfrm>
        </p:spPr>
        <p:txBody>
          <a:bodyPr>
            <a:normAutofit/>
          </a:bodyPr>
          <a:lstStyle>
            <a:lvl1pPr marL="45720" indent="0">
              <a:lnSpc>
                <a:spcPct val="110000"/>
              </a:lnSpc>
              <a:buNone/>
              <a:defRPr lang="en-US" sz="1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331470" indent="-285750">
              <a:lnSpc>
                <a:spcPct val="11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59436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77240" indent="-228600">
              <a:lnSpc>
                <a:spcPct val="110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960120" indent="-228600">
              <a:lnSpc>
                <a:spcPct val="110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EA47FDD-142D-1BE6-8057-A6CC1A71222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94413" y="2286000"/>
            <a:ext cx="5558794" cy="3962400"/>
          </a:xfrm>
        </p:spPr>
        <p:txBody>
          <a:bodyPr/>
          <a:lstStyle>
            <a:lvl1pPr marL="4572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94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2" r:id="rId2"/>
    <p:sldLayoutId id="2147483695" r:id="rId3"/>
    <p:sldLayoutId id="2147483685" r:id="rId4"/>
    <p:sldLayoutId id="2147483662" r:id="rId5"/>
    <p:sldLayoutId id="2147483682" r:id="rId6"/>
    <p:sldLayoutId id="2147483696" r:id="rId7"/>
    <p:sldLayoutId id="2147483693" r:id="rId8"/>
    <p:sldLayoutId id="2147483692" r:id="rId9"/>
    <p:sldLayoutId id="2147483676" r:id="rId10"/>
    <p:sldLayoutId id="2147483665" r:id="rId11"/>
    <p:sldLayoutId id="2147483688" r:id="rId12"/>
    <p:sldLayoutId id="214748368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110000"/>
                <a:satMod val="105000"/>
                <a:tint val="67000"/>
                <a:alpha val="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4212" y="0"/>
            <a:ext cx="10287000" cy="3886200"/>
          </a:xfrm>
        </p:spPr>
        <p:txBody>
          <a:bodyPr anchor="b">
            <a:normAutofit/>
          </a:bodyPr>
          <a:lstStyle/>
          <a:p>
            <a:r>
              <a:rPr lang="fi-FI" dirty="0"/>
              <a:t>S</a:t>
            </a:r>
            <a:r>
              <a:rPr lang="en-US" dirty="0"/>
              <a:t>ales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84212" y="5600700"/>
            <a:ext cx="10287000" cy="533400"/>
          </a:xfrm>
        </p:spPr>
        <p:txBody>
          <a:bodyPr>
            <a:normAutofit/>
          </a:bodyPr>
          <a:lstStyle/>
          <a:p>
            <a:pPr algn="r"/>
            <a:r>
              <a:rPr lang="fi-FI" dirty="0"/>
              <a:t>M</a:t>
            </a:r>
            <a:r>
              <a:rPr lang="en-US" dirty="0" err="1"/>
              <a:t>irko</a:t>
            </a:r>
            <a:r>
              <a:rPr lang="en-US" dirty="0"/>
              <a:t> Laine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B07D9-FCAD-F3F8-05C8-1400F794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7351-0C38-68CE-2906-D1A5C659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6096000" cy="533400"/>
          </a:xfrm>
        </p:spPr>
        <p:txBody>
          <a:bodyPr anchor="t">
            <a:normAutofit fontScale="90000"/>
          </a:bodyPr>
          <a:lstStyle/>
          <a:p>
            <a:r>
              <a:rPr lang="fi-FI" dirty="0" err="1"/>
              <a:t>Descriptive</a:t>
            </a:r>
            <a:r>
              <a:rPr lang="fi-FI" dirty="0"/>
              <a:t> Analysis – </a:t>
            </a:r>
            <a:r>
              <a:rPr lang="fi-FI" dirty="0" err="1"/>
              <a:t>Quantity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AE44C62-F1CD-710A-1E51-8ED71869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6CAFD8-54DB-6D6E-C5A9-54471050AA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84212" y="1371600"/>
            <a:ext cx="5791200" cy="2971800"/>
          </a:xfrm>
        </p:spPr>
        <p:txBody>
          <a:bodyPr vert="horz" lIns="91416" tIns="45708" rIns="91416" bIns="45708" rtlCol="0" anchor="t">
            <a:normAutofit lnSpcReduction="10000"/>
          </a:bodyPr>
          <a:lstStyle/>
          <a:p>
            <a:pPr marL="45720" indent="0">
              <a:buNone/>
            </a:pPr>
            <a:r>
              <a:rPr lang="en-US" sz="1400" b="1" noProof="0" dirty="0"/>
              <a:t>Key Metrics:</a:t>
            </a:r>
          </a:p>
          <a:p>
            <a:r>
              <a:rPr lang="en-US" sz="1400" noProof="0" dirty="0"/>
              <a:t>Mean Quantity (Units/Order): 463</a:t>
            </a:r>
          </a:p>
          <a:p>
            <a:r>
              <a:rPr lang="en-US" sz="1400" dirty="0"/>
              <a:t>Median: 547</a:t>
            </a:r>
          </a:p>
          <a:p>
            <a:r>
              <a:rPr lang="en-US" sz="1400" noProof="0" dirty="0" err="1"/>
              <a:t>Minimun</a:t>
            </a:r>
            <a:r>
              <a:rPr lang="en-US" sz="1400" noProof="0" dirty="0"/>
              <a:t>: 201</a:t>
            </a:r>
          </a:p>
          <a:p>
            <a:r>
              <a:rPr lang="en-US" sz="1400" dirty="0"/>
              <a:t>Maximum: 755</a:t>
            </a:r>
          </a:p>
          <a:p>
            <a:r>
              <a:rPr lang="en-US" sz="1400" noProof="0" dirty="0"/>
              <a:t>Standard deviation: 214.57</a:t>
            </a:r>
          </a:p>
          <a:p>
            <a:r>
              <a:rPr lang="en-US" sz="1400" dirty="0"/>
              <a:t>Sample size: 262 orders</a:t>
            </a:r>
            <a:endParaRPr lang="en-US" sz="1400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1765B0-E8D6-8189-26AA-A9C6FFB2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7" r="1828"/>
          <a:stretch>
            <a:fillRect/>
          </a:stretch>
        </p:blipFill>
        <p:spPr>
          <a:xfrm>
            <a:off x="8690999" y="990600"/>
            <a:ext cx="2819400" cy="4572000"/>
          </a:xfrm>
          <a:prstGeom prst="rect">
            <a:avLst/>
          </a:prstGeom>
        </p:spPr>
      </p:pic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2A0D050F-8487-6BF3-3412-C6A339B07208}"/>
              </a:ext>
            </a:extLst>
          </p:cNvPr>
          <p:cNvSpPr txBox="1">
            <a:spLocks/>
          </p:cNvSpPr>
          <p:nvPr/>
        </p:nvSpPr>
        <p:spPr>
          <a:xfrm>
            <a:off x="684212" y="4495800"/>
            <a:ext cx="7924800" cy="2095500"/>
          </a:xfrm>
          <a:prstGeom prst="rect">
            <a:avLst/>
          </a:prstGeom>
        </p:spPr>
        <p:txBody>
          <a:bodyPr vert="horz" lIns="91416" tIns="45708" rIns="91416" bIns="45708" rtlCol="0" anchor="t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en-US" sz="1400" b="1" dirty="0"/>
              <a:t>Key Insights:</a:t>
            </a:r>
          </a:p>
          <a:p>
            <a:r>
              <a:rPr lang="en-US" sz="1400" b="1" dirty="0"/>
              <a:t>High variability in order size</a:t>
            </a:r>
            <a:r>
              <a:rPr lang="en-US" sz="1400" dirty="0"/>
              <a:t>: With a wide range of 554 units (min201,max 755), sales quantities vary significantly by product or transaction.</a:t>
            </a:r>
          </a:p>
          <a:p>
            <a:r>
              <a:rPr lang="en-US" sz="1400" b="1" dirty="0"/>
              <a:t>Left-skewed distribution:</a:t>
            </a:r>
            <a:r>
              <a:rPr lang="en-US" sz="1400" dirty="0"/>
              <a:t> The median (547) is higher than the mean (463), indicating more smaller-sized orders pulling the average down.</a:t>
            </a:r>
          </a:p>
          <a:p>
            <a:r>
              <a:rPr lang="en-US" sz="1400" b="1" dirty="0"/>
              <a:t>Bulk sales opportunities:</a:t>
            </a:r>
            <a:r>
              <a:rPr lang="en-US" sz="1400" dirty="0"/>
              <a:t> High maximum values suggest that some product categories (likely beverages or gift-card promotions) move in bulk.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8368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25239-9C7F-F544-99A4-8B0B3645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A1CC-6D60-1BF9-8203-508A1588F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5410200" cy="533400"/>
          </a:xfrm>
        </p:spPr>
        <p:txBody>
          <a:bodyPr anchor="t">
            <a:normAutofit/>
          </a:bodyPr>
          <a:lstStyle/>
          <a:p>
            <a:r>
              <a:rPr lang="fi-FI" dirty="0"/>
              <a:t>Box &amp; </a:t>
            </a:r>
            <a:r>
              <a:rPr lang="fi-FI" dirty="0" err="1"/>
              <a:t>Whisker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DBF1A49-CC99-6034-70FF-186CA59A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6C1E6B9-0CF3-F3B3-1B1F-AA4CC562CEC8}"/>
              </a:ext>
            </a:extLst>
          </p:cNvPr>
          <p:cNvSpPr txBox="1">
            <a:spLocks/>
          </p:cNvSpPr>
          <p:nvPr/>
        </p:nvSpPr>
        <p:spPr>
          <a:xfrm>
            <a:off x="787400" y="1143000"/>
            <a:ext cx="8583612" cy="1981200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200" b="1" dirty="0"/>
              <a:t>This box &amp; whisker plot visualizes the distribution of product prices handled by each sales manager. It highlights:</a:t>
            </a:r>
          </a:p>
          <a:p>
            <a:r>
              <a:rPr lang="en-US" sz="1200" dirty="0"/>
              <a:t>Median prices</a:t>
            </a:r>
          </a:p>
          <a:p>
            <a:r>
              <a:rPr lang="en-US" sz="1200" dirty="0"/>
              <a:t>Price ranges (interquartile spread)</a:t>
            </a:r>
          </a:p>
          <a:p>
            <a:r>
              <a:rPr lang="en-US" sz="1200" dirty="0"/>
              <a:t>Outliers (extreme high/low-priced transactions)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9C294-D84C-EABF-47B5-0B6DF14A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20" r="2807" b="-147"/>
          <a:stretch>
            <a:fillRect/>
          </a:stretch>
        </p:blipFill>
        <p:spPr>
          <a:xfrm>
            <a:off x="2955774" y="3000375"/>
            <a:ext cx="627727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38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B68EE-EB0D-11B4-3943-FEB9B0538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45FB-EF20-72EC-91C1-ABEF4ECC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5410200" cy="533400"/>
          </a:xfrm>
        </p:spPr>
        <p:txBody>
          <a:bodyPr anchor="t">
            <a:normAutofit/>
          </a:bodyPr>
          <a:lstStyle/>
          <a:p>
            <a:r>
              <a:rPr lang="fi-FI" dirty="0"/>
              <a:t>Box &amp; </a:t>
            </a:r>
            <a:r>
              <a:rPr lang="fi-FI" dirty="0" err="1"/>
              <a:t>Whisker</a:t>
            </a:r>
            <a:r>
              <a:rPr lang="fi-FI" dirty="0"/>
              <a:t> </a:t>
            </a:r>
            <a:r>
              <a:rPr lang="fi-FI" dirty="0" err="1"/>
              <a:t>cont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4802A44-84D9-E486-CFB7-C5DD6CD2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4A793A7A-22B8-8E44-67BD-673C2BD097E5}"/>
              </a:ext>
            </a:extLst>
          </p:cNvPr>
          <p:cNvSpPr txBox="1">
            <a:spLocks/>
          </p:cNvSpPr>
          <p:nvPr/>
        </p:nvSpPr>
        <p:spPr>
          <a:xfrm>
            <a:off x="768350" y="1219200"/>
            <a:ext cx="8297862" cy="3200400"/>
          </a:xfrm>
          <a:prstGeom prst="rect">
            <a:avLst/>
          </a:prstGeom>
        </p:spPr>
        <p:txBody>
          <a:bodyPr vert="horz" lIns="91416" tIns="45708" rIns="91416" bIns="45708" rtlCol="0" anchor="t">
            <a:normAutofit lnSpcReduction="10000"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500" b="1" dirty="0"/>
              <a:t>Key Insights:</a:t>
            </a:r>
          </a:p>
          <a:p>
            <a:r>
              <a:rPr lang="en-US" sz="1100" dirty="0"/>
              <a:t> </a:t>
            </a:r>
            <a:r>
              <a:rPr lang="en-US" sz="1100" b="1" dirty="0"/>
              <a:t>Joao Silva stands out with the widest price range and multiple high-value outliers.</a:t>
            </a:r>
            <a:endParaRPr lang="en-US" sz="1100" dirty="0"/>
          </a:p>
          <a:p>
            <a:pPr lvl="1"/>
            <a:r>
              <a:rPr lang="en-US" sz="1100" dirty="0"/>
              <a:t>His pricing spread extends above €30, indicating sales of premium or high-ticket items (e.g., burgers with extras or high-value bundles).</a:t>
            </a:r>
          </a:p>
          <a:p>
            <a:pPr lvl="1"/>
            <a:r>
              <a:rPr lang="en-US" sz="1100" dirty="0"/>
              <a:t>Suggests flexibility in pricing or access to higher-tier customers.</a:t>
            </a:r>
          </a:p>
          <a:p>
            <a:r>
              <a:rPr lang="en-US" sz="1100" b="1" dirty="0"/>
              <a:t>Tom Jackson, Pablo Perez, Walter Muller, and Remy Monet show more consistent and tighter pricing ranges.</a:t>
            </a:r>
            <a:endParaRPr lang="en-US" sz="1100" dirty="0"/>
          </a:p>
          <a:p>
            <a:pPr lvl="1"/>
            <a:r>
              <a:rPr lang="en-US" sz="1100" dirty="0"/>
              <a:t>Their price bands are mostly between </a:t>
            </a:r>
            <a:r>
              <a:rPr lang="en-US" sz="1100" b="1" dirty="0"/>
              <a:t>€3 and €13</a:t>
            </a:r>
            <a:r>
              <a:rPr lang="en-US" sz="1100" dirty="0"/>
              <a:t>, with fewer outliers.</a:t>
            </a:r>
          </a:p>
          <a:p>
            <a:pPr lvl="1"/>
            <a:r>
              <a:rPr lang="en-US" sz="1100" dirty="0"/>
              <a:t>Reflects standardized pricing or product focus on core, lower-to-mid-tier items (e.g., fries, beverages, sandwiches).</a:t>
            </a:r>
          </a:p>
          <a:p>
            <a:r>
              <a:rPr lang="en-US" sz="1100" b="1" dirty="0"/>
              <a:t>Pablo Perez and Walter Muller have similar median prices (~€7–€9)</a:t>
            </a:r>
            <a:r>
              <a:rPr lang="en-US" sz="1100" dirty="0"/>
              <a:t>, indicating consistent mid-range sales strategy in their regions.</a:t>
            </a:r>
          </a:p>
          <a:p>
            <a:endParaRPr lang="en-US" sz="1100" dirty="0"/>
          </a:p>
          <a:p>
            <a:endParaRPr lang="en-US" sz="11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DC754-EC94-2860-2BD1-326ADFB5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12" y="2286000"/>
            <a:ext cx="3427413" cy="1779258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B899DD-133C-D3B9-21F4-BA7D2F4A9EAC}"/>
              </a:ext>
            </a:extLst>
          </p:cNvPr>
          <p:cNvSpPr txBox="1">
            <a:spLocks/>
          </p:cNvSpPr>
          <p:nvPr/>
        </p:nvSpPr>
        <p:spPr>
          <a:xfrm>
            <a:off x="2054225" y="10287000"/>
            <a:ext cx="8297862" cy="3200400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B30BE-0835-3026-9433-C72AE0A15E1D}"/>
              </a:ext>
            </a:extLst>
          </p:cNvPr>
          <p:cNvSpPr txBox="1"/>
          <p:nvPr/>
        </p:nvSpPr>
        <p:spPr>
          <a:xfrm>
            <a:off x="760413" y="4964430"/>
            <a:ext cx="9220200" cy="196977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+mj-lt"/>
              </a:rPr>
              <a:t>Strategic Implications: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+mj-lt"/>
              </a:rPr>
              <a:t>Joao Silva may be operating in a market or customer segment with higher price elasticity or premium offerings.</a:t>
            </a:r>
            <a:br>
              <a:rPr lang="en-US" altLang="en-US" sz="1400" dirty="0">
                <a:latin typeface="+mj-lt"/>
              </a:rPr>
            </a:br>
            <a:r>
              <a:rPr lang="en-US" altLang="en-US" sz="1400" dirty="0">
                <a:latin typeface="+mj-lt"/>
              </a:rPr>
              <a:t>His approach could be studied for upsell strategies or replicated in other regions to boost average transaction value.</a:t>
            </a:r>
            <a:br>
              <a:rPr lang="en-US" altLang="en-US" sz="1400" dirty="0">
                <a:latin typeface="+mj-lt"/>
              </a:rPr>
            </a:br>
            <a:r>
              <a:rPr lang="en-US" altLang="en-US" sz="1400" dirty="0">
                <a:latin typeface="+mj-lt"/>
              </a:rPr>
              <a:t>Meanwhile, consistency from other managers supports operational control — but could also signal missed upsell opportunities.</a:t>
            </a:r>
          </a:p>
          <a:p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5673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47165-403E-5CA8-9044-716A2D4A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55AC7-649C-B8A2-7073-163BE9AD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86380"/>
            <a:ext cx="10515600" cy="75182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Interpreting Joao Silva’s Outliers: Good or Concerning?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F7F025B-0110-796B-C176-936A259B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ED2783F-6BD8-214F-810E-4C0841237B27}"/>
              </a:ext>
            </a:extLst>
          </p:cNvPr>
          <p:cNvSpPr txBox="1">
            <a:spLocks/>
          </p:cNvSpPr>
          <p:nvPr/>
        </p:nvSpPr>
        <p:spPr>
          <a:xfrm>
            <a:off x="760413" y="838200"/>
            <a:ext cx="3725862" cy="4038600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100" b="1" dirty="0"/>
              <a:t>Reasons it could be good (opportunity-driven):</a:t>
            </a:r>
          </a:p>
          <a:p>
            <a:r>
              <a:rPr lang="en-US" sz="1100" b="1" dirty="0"/>
              <a:t>High-ticket sales = more revenue per transaction</a:t>
            </a:r>
            <a:br>
              <a:rPr lang="en-US" sz="1100" dirty="0"/>
            </a:br>
            <a:r>
              <a:rPr lang="en-US" sz="1100" dirty="0"/>
              <a:t>Joao’s wide range and high outliers may reflect successful upselling, bundle deals, or sales of premium products.</a:t>
            </a:r>
          </a:p>
          <a:p>
            <a:r>
              <a:rPr lang="en-US" sz="1100" b="1" dirty="0"/>
              <a:t>Market-specific conditions</a:t>
            </a:r>
            <a:br>
              <a:rPr lang="en-US" sz="1100" dirty="0"/>
            </a:br>
            <a:r>
              <a:rPr lang="en-US" sz="1100" dirty="0"/>
              <a:t>He might be selling in a region (e.g., Lisbon) where consumers are willing to pay more — localized pricing could be strategic, not accidental.</a:t>
            </a:r>
          </a:p>
          <a:p>
            <a:r>
              <a:rPr lang="en-US" sz="1100" b="1" dirty="0"/>
              <a:t>Targeting different customer segments</a:t>
            </a:r>
            <a:br>
              <a:rPr lang="en-US" sz="1100" dirty="0"/>
            </a:br>
            <a:r>
              <a:rPr lang="en-US" sz="1100" dirty="0"/>
              <a:t>Joao might be reaching corporate or bulk buyers, who purchase large orders at higher prices — a sign of </a:t>
            </a:r>
            <a:r>
              <a:rPr lang="en-US" sz="1100" b="1" dirty="0"/>
              <a:t>strong relationship management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endParaRPr lang="en-US" sz="11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D388B8-607A-8E09-C40D-C64BD5FE1C96}"/>
              </a:ext>
            </a:extLst>
          </p:cNvPr>
          <p:cNvSpPr txBox="1">
            <a:spLocks/>
          </p:cNvSpPr>
          <p:nvPr/>
        </p:nvSpPr>
        <p:spPr>
          <a:xfrm>
            <a:off x="2054225" y="10287000"/>
            <a:ext cx="8297862" cy="3200400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D9EAC9-A3D2-4830-5CEA-33D670D17CC2}"/>
              </a:ext>
            </a:extLst>
          </p:cNvPr>
          <p:cNvSpPr txBox="1"/>
          <p:nvPr/>
        </p:nvSpPr>
        <p:spPr>
          <a:xfrm>
            <a:off x="535044" y="4908872"/>
            <a:ext cx="10972799" cy="181588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Investigate, not penalize.</a:t>
            </a:r>
            <a:br>
              <a:rPr lang="en-US" altLang="en-US" sz="1400" dirty="0"/>
            </a:br>
            <a:r>
              <a:rPr lang="en-US" altLang="en-US" sz="1400" dirty="0"/>
              <a:t>→ Joao’s performance is strong — </a:t>
            </a:r>
            <a:r>
              <a:rPr lang="en-US" altLang="en-US" sz="1400" b="1" dirty="0"/>
              <a:t>€283,555</a:t>
            </a:r>
            <a:r>
              <a:rPr lang="en-US" altLang="en-US" sz="1400" dirty="0"/>
              <a:t> in revenue — so his outliers might represent innovation, not misconduct.</a:t>
            </a:r>
            <a:br>
              <a:rPr lang="en-US" altLang="en-US" sz="1400" dirty="0"/>
            </a:br>
            <a:r>
              <a:rPr lang="en-US" altLang="en-US" sz="1400" dirty="0"/>
              <a:t>But it’s wise to: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 Audit a sample of his high-priced orders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 Check if products sold match intended pricing tiers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 Understand whether this variance aligns with business strategy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  <a:p>
            <a:endParaRPr lang="en-US" sz="14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C22FCEF-0C85-04D5-5EAD-2BF2C05873F4}"/>
              </a:ext>
            </a:extLst>
          </p:cNvPr>
          <p:cNvSpPr txBox="1">
            <a:spLocks/>
          </p:cNvSpPr>
          <p:nvPr/>
        </p:nvSpPr>
        <p:spPr>
          <a:xfrm>
            <a:off x="4822854" y="835186"/>
            <a:ext cx="3725862" cy="4038600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100" b="1" dirty="0"/>
              <a:t>But it could also be a risk (inconsistency-driven):</a:t>
            </a:r>
          </a:p>
          <a:p>
            <a:r>
              <a:rPr lang="en-US" sz="1100" b="1" dirty="0"/>
              <a:t>Lack of pricing discipline</a:t>
            </a:r>
            <a:br>
              <a:rPr lang="en-US" sz="1100" dirty="0"/>
            </a:br>
            <a:r>
              <a:rPr lang="en-US" sz="1100" dirty="0"/>
              <a:t>Too many outliers might indicate inconsistency or lack of adherence to standard pricing policy — hurting brand trust or fairness.</a:t>
            </a:r>
          </a:p>
          <a:p>
            <a:r>
              <a:rPr lang="en-US" sz="1100" b="1" dirty="0"/>
              <a:t>Customer dissatisfaction risk</a:t>
            </a:r>
            <a:br>
              <a:rPr lang="en-US" sz="1100" dirty="0"/>
            </a:br>
            <a:r>
              <a:rPr lang="en-US" sz="1100" dirty="0"/>
              <a:t>If two customers buy the same product at very different prices, it may lead to negative word of mouth or complaints.</a:t>
            </a:r>
          </a:p>
          <a:p>
            <a:r>
              <a:rPr lang="en-US" sz="1100" b="1" dirty="0"/>
              <a:t>Data entry or system issues</a:t>
            </a:r>
            <a:br>
              <a:rPr lang="en-US" sz="1100" dirty="0"/>
            </a:br>
            <a:r>
              <a:rPr lang="en-US" sz="1100" dirty="0"/>
              <a:t>Outliers can sometimes reflect errors (e.g., decimal typos — €299 instead of €2.99), which can inflate reporting inaccurately.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7302E4-579A-61A1-982E-8F2ED958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343" y="1061835"/>
            <a:ext cx="809738" cy="290553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63815D-E1C9-9C9B-94F7-A0F98D22F283}"/>
              </a:ext>
            </a:extLst>
          </p:cNvPr>
          <p:cNvSpPr/>
          <p:nvPr/>
        </p:nvSpPr>
        <p:spPr>
          <a:xfrm>
            <a:off x="9599612" y="990600"/>
            <a:ext cx="1219200" cy="3048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F84F2-BFAF-EA3E-03DA-10F3C31E1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1E4E-1930-186B-C16B-7BABB156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43" y="572683"/>
            <a:ext cx="10515600" cy="751820"/>
          </a:xfrm>
        </p:spPr>
        <p:txBody>
          <a:bodyPr anchor="t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DCAB681-DDC0-EE37-93D5-F97FE1EC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3D5A4C11-A7ED-D7C2-FC70-8DE97EB1131E}"/>
              </a:ext>
            </a:extLst>
          </p:cNvPr>
          <p:cNvSpPr txBox="1">
            <a:spLocks/>
          </p:cNvSpPr>
          <p:nvPr/>
        </p:nvSpPr>
        <p:spPr>
          <a:xfrm>
            <a:off x="760413" y="1378697"/>
            <a:ext cx="4571999" cy="2923599"/>
          </a:xfrm>
          <a:prstGeom prst="rect">
            <a:avLst/>
          </a:prstGeom>
        </p:spPr>
        <p:txBody>
          <a:bodyPr vert="horz" lIns="91416" tIns="45708" rIns="91416" bIns="45708" rtlCol="0" anchor="t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100" b="1" dirty="0"/>
              <a:t>Key Takeaways</a:t>
            </a:r>
          </a:p>
          <a:p>
            <a:r>
              <a:rPr lang="en-US" sz="1100" b="1" dirty="0"/>
              <a:t>Revenue leadership is not volume-driven</a:t>
            </a:r>
            <a:r>
              <a:rPr lang="en-US" sz="1100" dirty="0"/>
              <a:t>: While </a:t>
            </a:r>
            <a:r>
              <a:rPr lang="en-US" sz="1100" i="1" dirty="0"/>
              <a:t>beverages</a:t>
            </a:r>
            <a:r>
              <a:rPr lang="en-US" sz="1100" dirty="0"/>
              <a:t> lead in unit sales, </a:t>
            </a:r>
            <a:r>
              <a:rPr lang="en-US" sz="1100" i="1" dirty="0"/>
              <a:t>burgers</a:t>
            </a:r>
            <a:r>
              <a:rPr lang="en-US" sz="1100" dirty="0"/>
              <a:t> deliver the highest revenue, underscoring the importance of focusing on high-margin products.</a:t>
            </a:r>
          </a:p>
          <a:p>
            <a:r>
              <a:rPr lang="en-US" sz="1100" b="1" dirty="0"/>
              <a:t>Top performers drive disproportionate impact</a:t>
            </a:r>
            <a:r>
              <a:rPr lang="en-US" sz="1100" dirty="0"/>
              <a:t>: </a:t>
            </a:r>
            <a:r>
              <a:rPr lang="en-US" sz="1100" i="1" dirty="0"/>
              <a:t>Joao Silva</a:t>
            </a:r>
            <a:r>
              <a:rPr lang="en-US" sz="1100" dirty="0"/>
              <a:t> and </a:t>
            </a:r>
            <a:r>
              <a:rPr lang="en-US" sz="1100" i="1" dirty="0"/>
              <a:t>Pablo Perez</a:t>
            </a:r>
            <a:r>
              <a:rPr lang="en-US" sz="1100" dirty="0"/>
              <a:t> account for a significant share of total sales, with Joao’s pricing flexibility offering both opportunity and risk.</a:t>
            </a:r>
          </a:p>
          <a:p>
            <a:r>
              <a:rPr lang="en-US" sz="1100" b="1" dirty="0"/>
              <a:t>Price dispersion signals varied customer targeting</a:t>
            </a:r>
            <a:r>
              <a:rPr lang="en-US" sz="1100" dirty="0"/>
              <a:t>: Joao’s wide price range suggests potential for premium sales strategies, while other managers reflect tighter, more standardized pricing.</a:t>
            </a:r>
          </a:p>
          <a:p>
            <a:r>
              <a:rPr lang="en-US" sz="1100" b="1" dirty="0"/>
              <a:t>Descriptive analytics reveals growth levers</a:t>
            </a:r>
            <a:r>
              <a:rPr lang="en-US" sz="1100" dirty="0"/>
              <a:t>: High variability in order size and product pricing supports the case for tailored pricing, bundling, and segmentation strategies.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916707-54C2-A401-B017-5F2D453E14B7}"/>
              </a:ext>
            </a:extLst>
          </p:cNvPr>
          <p:cNvSpPr txBox="1">
            <a:spLocks/>
          </p:cNvSpPr>
          <p:nvPr/>
        </p:nvSpPr>
        <p:spPr>
          <a:xfrm>
            <a:off x="2054225" y="10287000"/>
            <a:ext cx="8297862" cy="3200400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E3200-1755-4BBF-BAEA-C4741A77799A}"/>
              </a:ext>
            </a:extLst>
          </p:cNvPr>
          <p:cNvSpPr txBox="1"/>
          <p:nvPr/>
        </p:nvSpPr>
        <p:spPr>
          <a:xfrm>
            <a:off x="-1373188" y="4648200"/>
            <a:ext cx="10972799" cy="116955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1400" b="1" dirty="0"/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Conduct a pricing audit on high outliers to validate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Launch a pilot upsell strategy using Joao Silva’s sales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tailored sales playbooks for underperforming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Integrate sales manager KPIs into ongoing dashboard reporting.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4FA467E-20FA-4720-E817-5CE6ED162791}"/>
              </a:ext>
            </a:extLst>
          </p:cNvPr>
          <p:cNvSpPr txBox="1">
            <a:spLocks/>
          </p:cNvSpPr>
          <p:nvPr/>
        </p:nvSpPr>
        <p:spPr>
          <a:xfrm>
            <a:off x="5789612" y="1378697"/>
            <a:ext cx="5787970" cy="2977793"/>
          </a:xfrm>
          <a:prstGeom prst="rect">
            <a:avLst/>
          </a:prstGeom>
        </p:spPr>
        <p:txBody>
          <a:bodyPr vert="horz" lIns="91416" tIns="45708" rIns="91416" bIns="45708" rtlCol="0" anchor="t">
            <a:normAutofit fontScale="92500" lnSpcReduction="20000"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100" b="1" dirty="0"/>
              <a:t>Strategic Recommendations</a:t>
            </a:r>
          </a:p>
          <a:p>
            <a:pPr>
              <a:buFont typeface="+mj-lt"/>
              <a:buAutoNum type="arabicPeriod"/>
            </a:pPr>
            <a:r>
              <a:rPr lang="en-US" sz="1100" b="1" dirty="0"/>
              <a:t>Double down on premium and high-margin categories</a:t>
            </a:r>
            <a:br>
              <a:rPr lang="en-US" sz="1100" dirty="0"/>
            </a:br>
            <a:r>
              <a:rPr lang="en-US" sz="1100" dirty="0"/>
              <a:t>Prioritize </a:t>
            </a:r>
            <a:r>
              <a:rPr lang="en-US" sz="1100" i="1" dirty="0"/>
              <a:t>burgers</a:t>
            </a:r>
            <a:r>
              <a:rPr lang="en-US" sz="1100" dirty="0"/>
              <a:t> and </a:t>
            </a:r>
            <a:r>
              <a:rPr lang="en-US" sz="1100" i="1" dirty="0"/>
              <a:t>chicken sandwiches</a:t>
            </a:r>
            <a:r>
              <a:rPr lang="en-US" sz="1100" dirty="0"/>
              <a:t> in marketing, menu design, and sales incentives.</a:t>
            </a:r>
          </a:p>
          <a:p>
            <a:pPr>
              <a:buFont typeface="+mj-lt"/>
              <a:buAutoNum type="arabicPeriod"/>
            </a:pPr>
            <a:r>
              <a:rPr lang="en-US" sz="1100" b="1" dirty="0"/>
              <a:t>Replicate high-performing manager practices</a:t>
            </a:r>
            <a:br>
              <a:rPr lang="en-US" sz="1100" dirty="0"/>
            </a:br>
            <a:r>
              <a:rPr lang="en-US" sz="1100" dirty="0"/>
              <a:t>Analyze Joao Silva’s and Pablo Perez’s tactics — apply learnings in lower-performing regions (e.g., Germany, France).</a:t>
            </a:r>
          </a:p>
          <a:p>
            <a:pPr>
              <a:buFont typeface="+mj-lt"/>
              <a:buAutoNum type="arabicPeriod"/>
            </a:pPr>
            <a:r>
              <a:rPr lang="en-US" sz="1100" b="1" dirty="0"/>
              <a:t>Investigate and refine pricing strategy</a:t>
            </a:r>
            <a:br>
              <a:rPr lang="en-US" sz="1100" dirty="0"/>
            </a:br>
            <a:r>
              <a:rPr lang="en-US" sz="1100" dirty="0"/>
              <a:t>Audit high-priced transactions for consistency and intentionality. Consider implementing guardrails or dynamic pricing models.</a:t>
            </a:r>
          </a:p>
          <a:p>
            <a:pPr>
              <a:buFont typeface="+mj-lt"/>
              <a:buAutoNum type="arabicPeriod"/>
            </a:pPr>
            <a:r>
              <a:rPr lang="en-US" sz="1100" b="1" dirty="0"/>
              <a:t>Leverage data to enable regional customization</a:t>
            </a:r>
            <a:br>
              <a:rPr lang="en-US" sz="1100" dirty="0"/>
            </a:br>
            <a:r>
              <a:rPr lang="en-US" sz="1100" dirty="0"/>
              <a:t>Deploy city- and manager-level dashboards to empower local decision-making with real-time insights.</a:t>
            </a:r>
          </a:p>
        </p:txBody>
      </p:sp>
    </p:spTree>
    <p:extLst>
      <p:ext uri="{BB962C8B-B14F-4D97-AF65-F5344CB8AC3E}">
        <p14:creationId xmlns:p14="http://schemas.microsoft.com/office/powerpoint/2010/main" val="1436592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A12EA-5C9A-B83E-E918-E9CDD33DF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2" y="27039"/>
            <a:ext cx="10287000" cy="38862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6607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B68A17-565E-5F07-D76E-981C2E3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723900"/>
            <a:ext cx="4114800" cy="52959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2" y="1981200"/>
            <a:ext cx="4114800" cy="2854781"/>
          </a:xfrm>
        </p:spPr>
        <p:txBody>
          <a:bodyPr vert="horz" lIns="91416" tIns="45708" rIns="91416" bIns="45708" rtlCol="0" anchor="ctr">
            <a:normAutofit fontScale="850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Executive summary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Dashboard overview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Product analysis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Manager </a:t>
            </a:r>
            <a:r>
              <a:rPr lang="fi-FI" dirty="0"/>
              <a:t>&amp; </a:t>
            </a:r>
            <a:r>
              <a:rPr lang="fi-FI" dirty="0" err="1"/>
              <a:t>Region</a:t>
            </a:r>
            <a:r>
              <a:rPr lang="fi-FI" dirty="0"/>
              <a:t> </a:t>
            </a:r>
            <a:r>
              <a:rPr lang="fi-FI" dirty="0" err="1"/>
              <a:t>insights</a:t>
            </a:r>
            <a:endParaRPr lang="en-US" dirty="0"/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Descriptive analysis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Box &amp; Whisker plot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343400" cy="609600"/>
          </a:xfrm>
        </p:spPr>
        <p:txBody>
          <a:bodyPr anchor="t">
            <a:normAutofit/>
          </a:bodyPr>
          <a:lstStyle/>
          <a:p>
            <a:r>
              <a:rPr lang="fi-FI" dirty="0"/>
              <a:t>E</a:t>
            </a:r>
            <a:r>
              <a:rPr lang="en-US" dirty="0" err="1"/>
              <a:t>xecutive</a:t>
            </a:r>
            <a:r>
              <a:rPr lang="en-US" dirty="0"/>
              <a:t>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4D93-77B3-30E7-82AA-970D214A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03CD5FD-27C3-4342-BE41-F411CB8D693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97699648"/>
              </p:ext>
            </p:extLst>
          </p:nvPr>
        </p:nvGraphicFramePr>
        <p:xfrm>
          <a:off x="1293812" y="1402116"/>
          <a:ext cx="8839200" cy="48005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938472">
                <a:tc>
                  <a:txBody>
                    <a:bodyPr/>
                    <a:lstStyle/>
                    <a:p>
                      <a:pPr algn="ctr"/>
                      <a:r>
                        <a:rPr lang="fi-FI" sz="1800" dirty="0"/>
                        <a:t>K</a:t>
                      </a:r>
                      <a:r>
                        <a:rPr lang="en-US" sz="1800" dirty="0" err="1"/>
                        <a:t>ey</a:t>
                      </a:r>
                      <a:r>
                        <a:rPr lang="en-US" sz="1800" dirty="0"/>
                        <a:t> Metric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err="1"/>
                        <a:t>Units</a:t>
                      </a:r>
                      <a:endParaRPr lang="en-US" sz="1800" b="1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25648">
                <a:tc>
                  <a:txBody>
                    <a:bodyPr/>
                    <a:lstStyle/>
                    <a:p>
                      <a:pPr algn="ctr"/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Total </a:t>
                      </a:r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Revenue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812 135€</a:t>
                      </a:r>
                      <a:endParaRPr lang="en-US" sz="1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6906">
                <a:tc>
                  <a:txBody>
                    <a:bodyPr/>
                    <a:lstStyle/>
                    <a:p>
                      <a:pPr algn="ctr"/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est</a:t>
                      </a: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Selling Manager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Joao</a:t>
                      </a:r>
                      <a:r>
                        <a:rPr lang="fi-FI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Silva 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– 283 555€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6906">
                <a:tc>
                  <a:txBody>
                    <a:bodyPr/>
                    <a:lstStyle/>
                    <a:p>
                      <a:pPr algn="ctr"/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       B</a:t>
                      </a:r>
                      <a:r>
                        <a:rPr lang="en-US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est</a:t>
                      </a: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Revenue Generator Product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Burgers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– 392 000€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6906">
                <a:tc>
                  <a:txBody>
                    <a:bodyPr/>
                    <a:lstStyle/>
                    <a:p>
                      <a:pPr algn="ctr"/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</a:t>
                      </a:r>
                      <a:r>
                        <a:rPr lang="en-US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est</a:t>
                      </a:r>
                      <a:r>
                        <a:rPr lang="en-US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Selling Product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Beverages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– 35 666 </a:t>
                      </a:r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units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625648">
                <a:tc>
                  <a:txBody>
                    <a:bodyPr/>
                    <a:lstStyle/>
                    <a:p>
                      <a:pPr algn="ctr"/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Overall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Sales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Volume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118 539 </a:t>
                      </a:r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units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sold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across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all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products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40179365"/>
                  </a:ext>
                </a:extLst>
              </a:tr>
              <a:tr h="625648">
                <a:tc>
                  <a:txBody>
                    <a:bodyPr/>
                    <a:lstStyle/>
                    <a:p>
                      <a:pPr algn="ctr"/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Dominant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fi-FI" sz="180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Payment</a:t>
                      </a:r>
                      <a:r>
                        <a:rPr lang="fi-FI" sz="180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Method</a:t>
                      </a:r>
                      <a:endParaRPr lang="en-US" sz="1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8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Credit Card </a:t>
                      </a:r>
                      <a:r>
                        <a:rPr lang="fi-FI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– </a:t>
                      </a:r>
                      <a:r>
                        <a:rPr lang="fi-FI" sz="1800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Used</a:t>
                      </a:r>
                      <a:r>
                        <a:rPr lang="fi-FI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in 49.72% of </a:t>
                      </a:r>
                      <a:r>
                        <a:rPr lang="fi-FI" sz="1800" b="0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transactions</a:t>
                      </a:r>
                      <a:endParaRPr lang="en-US" sz="1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46965292"/>
                  </a:ext>
                </a:extLst>
              </a:tr>
            </a:tbl>
          </a:graphicData>
        </a:graphic>
      </p:graphicFrame>
      <p:pic>
        <p:nvPicPr>
          <p:cNvPr id="6" name="Graphic 5" descr="Money with solid fill">
            <a:extLst>
              <a:ext uri="{FF2B5EF4-FFF2-40B4-BE49-F238E27FC236}">
                <a16:creationId xmlns:a16="http://schemas.microsoft.com/office/drawing/2014/main" id="{B9BCAE5B-F7A6-06AC-F094-7A55F351A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7024" y="2286000"/>
            <a:ext cx="636234" cy="636234"/>
          </a:xfrm>
          <a:prstGeom prst="rect">
            <a:avLst/>
          </a:prstGeom>
        </p:spPr>
      </p:pic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79030C6A-2723-D12E-1C05-1BCC5F022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98612" y="2971800"/>
            <a:ext cx="609600" cy="609600"/>
          </a:xfrm>
          <a:prstGeom prst="rect">
            <a:avLst/>
          </a:prstGeom>
        </p:spPr>
      </p:pic>
      <p:pic>
        <p:nvPicPr>
          <p:cNvPr id="10" name="Graphic 9" descr="Burger and drink with solid fill">
            <a:extLst>
              <a:ext uri="{FF2B5EF4-FFF2-40B4-BE49-F238E27FC236}">
                <a16:creationId xmlns:a16="http://schemas.microsoft.com/office/drawing/2014/main" id="{EF57A2C0-FA97-DCBF-7883-92372AA687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16024" y="3554767"/>
            <a:ext cx="762000" cy="762000"/>
          </a:xfrm>
          <a:prstGeom prst="rect">
            <a:avLst/>
          </a:prstGeom>
        </p:spPr>
      </p:pic>
      <p:pic>
        <p:nvPicPr>
          <p:cNvPr id="12" name="Graphic 11" descr="Bottle with solid fill">
            <a:extLst>
              <a:ext uri="{FF2B5EF4-FFF2-40B4-BE49-F238E27FC236}">
                <a16:creationId xmlns:a16="http://schemas.microsoft.com/office/drawing/2014/main" id="{A59D5DB9-ACFC-1C1E-8E8C-EF7EE050DE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23658" y="4282429"/>
            <a:ext cx="609600" cy="609600"/>
          </a:xfrm>
          <a:prstGeom prst="rect">
            <a:avLst/>
          </a:prstGeom>
        </p:spPr>
      </p:pic>
      <p:pic>
        <p:nvPicPr>
          <p:cNvPr id="14" name="Graphic 13" descr="Register with solid fill">
            <a:extLst>
              <a:ext uri="{FF2B5EF4-FFF2-40B4-BE49-F238E27FC236}">
                <a16:creationId xmlns:a16="http://schemas.microsoft.com/office/drawing/2014/main" id="{07E247FA-AFA8-731D-9CA7-ACFE97C04D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2412" y="4916812"/>
            <a:ext cx="685800" cy="685800"/>
          </a:xfrm>
          <a:prstGeom prst="rect">
            <a:avLst/>
          </a:prstGeom>
        </p:spPr>
      </p:pic>
      <p:pic>
        <p:nvPicPr>
          <p:cNvPr id="16" name="Graphic 15" descr="Credit card with solid fill">
            <a:extLst>
              <a:ext uri="{FF2B5EF4-FFF2-40B4-BE49-F238E27FC236}">
                <a16:creationId xmlns:a16="http://schemas.microsoft.com/office/drawing/2014/main" id="{6691D4A4-B2F0-38B1-A885-DB9003FFB0E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5541" y="560261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9525"/>
            <a:ext cx="4876800" cy="609600"/>
          </a:xfrm>
        </p:spPr>
        <p:txBody>
          <a:bodyPr anchor="t">
            <a:normAutofit/>
          </a:bodyPr>
          <a:lstStyle/>
          <a:p>
            <a:r>
              <a:rPr lang="en-US" dirty="0"/>
              <a:t>Dashboard Overview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B95A416-05FC-CE36-FB78-577BDA37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4953000"/>
            <a:ext cx="10515600" cy="183832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31470" indent="-285750">
              <a:buFont typeface="Arial" panose="020B0604020202020204" pitchFamily="34" charset="0"/>
              <a:buChar char="•"/>
            </a:pPr>
            <a:r>
              <a:rPr lang="fi-FI" b="1" dirty="0" err="1"/>
              <a:t>Burgers</a:t>
            </a:r>
            <a:r>
              <a:rPr lang="fi-FI" b="1" dirty="0"/>
              <a:t> </a:t>
            </a:r>
            <a:r>
              <a:rPr lang="fi-FI" b="1" dirty="0" err="1"/>
              <a:t>Generate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highest</a:t>
            </a:r>
            <a:r>
              <a:rPr lang="fi-FI" b="1" dirty="0"/>
              <a:t> </a:t>
            </a:r>
            <a:r>
              <a:rPr lang="fi-FI" b="1" dirty="0" err="1"/>
              <a:t>revenue</a:t>
            </a:r>
            <a:r>
              <a:rPr lang="fi-FI" b="1" dirty="0"/>
              <a:t> – </a:t>
            </a:r>
            <a:r>
              <a:rPr lang="fi-FI" b="1" dirty="0" err="1"/>
              <a:t>Totaling</a:t>
            </a:r>
            <a:r>
              <a:rPr lang="fi-FI" b="1" dirty="0"/>
              <a:t> 392 000€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fi-FI" b="1" dirty="0" err="1"/>
              <a:t>Beverages</a:t>
            </a:r>
            <a:r>
              <a:rPr lang="fi-FI" b="1" dirty="0"/>
              <a:t> </a:t>
            </a:r>
            <a:r>
              <a:rPr lang="fi-FI" b="1" dirty="0" err="1"/>
              <a:t>are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best-selling</a:t>
            </a:r>
            <a:r>
              <a:rPr lang="fi-FI" b="1" dirty="0"/>
              <a:t> </a:t>
            </a:r>
            <a:r>
              <a:rPr lang="fi-FI" b="1" dirty="0" err="1"/>
              <a:t>product</a:t>
            </a:r>
            <a:r>
              <a:rPr lang="fi-FI" b="1" dirty="0"/>
              <a:t> – 35 666 </a:t>
            </a:r>
            <a:r>
              <a:rPr lang="fi-FI" b="1" dirty="0" err="1"/>
              <a:t>units</a:t>
            </a:r>
            <a:r>
              <a:rPr lang="fi-FI" b="1" dirty="0"/>
              <a:t> </a:t>
            </a:r>
            <a:r>
              <a:rPr lang="fi-FI" b="1" dirty="0" err="1"/>
              <a:t>sold</a:t>
            </a:r>
            <a:endParaRPr lang="fi-FI" b="1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fi-FI" b="1" dirty="0"/>
              <a:t>Credit Card is </a:t>
            </a:r>
            <a:r>
              <a:rPr lang="fi-FI" b="1" dirty="0" err="1"/>
              <a:t>the</a:t>
            </a:r>
            <a:r>
              <a:rPr lang="fi-FI" b="1" dirty="0"/>
              <a:t> top </a:t>
            </a:r>
            <a:r>
              <a:rPr lang="fi-FI" b="1" dirty="0" err="1"/>
              <a:t>payment</a:t>
            </a:r>
            <a:r>
              <a:rPr lang="fi-FI" b="1" dirty="0"/>
              <a:t> </a:t>
            </a:r>
            <a:r>
              <a:rPr lang="fi-FI" b="1" dirty="0" err="1"/>
              <a:t>method</a:t>
            </a:r>
            <a:r>
              <a:rPr lang="fi-FI" b="1" dirty="0"/>
              <a:t> – </a:t>
            </a:r>
            <a:r>
              <a:rPr lang="fi-FI" b="1" dirty="0" err="1"/>
              <a:t>used</a:t>
            </a:r>
            <a:r>
              <a:rPr lang="fi-FI" b="1" dirty="0"/>
              <a:t> in 49.72% of </a:t>
            </a:r>
            <a:r>
              <a:rPr lang="fi-FI" b="1" dirty="0" err="1"/>
              <a:t>all</a:t>
            </a:r>
            <a:r>
              <a:rPr lang="fi-FI" b="1" dirty="0"/>
              <a:t> </a:t>
            </a:r>
            <a:r>
              <a:rPr lang="fi-FI" b="1" dirty="0" err="1"/>
              <a:t>transactions</a:t>
            </a:r>
            <a:endParaRPr lang="fi-FI" b="1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b="1" dirty="0"/>
              <a:t>Portugal, Lisbon ranks as the most profitable location for manager Joao Silva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850D6C-97A3-288E-7D25-E53E4C7B8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3" y="507964"/>
            <a:ext cx="9829800" cy="444503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7323510-8734-D1B1-704A-841CD49F5886}"/>
              </a:ext>
            </a:extLst>
          </p:cNvPr>
          <p:cNvSpPr/>
          <p:nvPr/>
        </p:nvSpPr>
        <p:spPr>
          <a:xfrm>
            <a:off x="6475412" y="962024"/>
            <a:ext cx="1524000" cy="10191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3B67AD6-2FF7-8FD6-36AF-77B6098B8B36}"/>
              </a:ext>
            </a:extLst>
          </p:cNvPr>
          <p:cNvSpPr/>
          <p:nvPr/>
        </p:nvSpPr>
        <p:spPr>
          <a:xfrm>
            <a:off x="949325" y="1325542"/>
            <a:ext cx="1905000" cy="292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F13435-D324-B615-2135-8FD9AA302CAE}"/>
              </a:ext>
            </a:extLst>
          </p:cNvPr>
          <p:cNvSpPr/>
          <p:nvPr/>
        </p:nvSpPr>
        <p:spPr>
          <a:xfrm>
            <a:off x="3427412" y="2533595"/>
            <a:ext cx="2217738" cy="292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DCCA70-BACD-179B-1BF5-04B895C99BDE}"/>
              </a:ext>
            </a:extLst>
          </p:cNvPr>
          <p:cNvSpPr/>
          <p:nvPr/>
        </p:nvSpPr>
        <p:spPr>
          <a:xfrm>
            <a:off x="949325" y="3962400"/>
            <a:ext cx="1828800" cy="292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114800" cy="533400"/>
          </a:xfrm>
        </p:spPr>
        <p:txBody>
          <a:bodyPr anchor="t"/>
          <a:lstStyle/>
          <a:p>
            <a:r>
              <a:rPr lang="fi-FI" dirty="0"/>
              <a:t>P</a:t>
            </a:r>
            <a:r>
              <a:rPr lang="en-US" dirty="0" err="1"/>
              <a:t>roduct</a:t>
            </a:r>
            <a:r>
              <a:rPr lang="en-US" dirty="0"/>
              <a:t> Analysis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A555B0A-8433-E13F-E91D-38D1D51F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65212" y="1219200"/>
            <a:ext cx="8915400" cy="3809999"/>
          </a:xfrm>
        </p:spPr>
        <p:txBody>
          <a:bodyPr vert="horz" lIns="91416" tIns="45708" rIns="91416" bIns="45708" rtlCol="0" anchor="t">
            <a:noAutofit/>
          </a:bodyPr>
          <a:lstStyle/>
          <a:p>
            <a:pPr marL="45720" indent="0">
              <a:buNone/>
            </a:pPr>
            <a:r>
              <a:rPr lang="en-US" sz="1500" b="1" dirty="0"/>
              <a:t>Key Insights:</a:t>
            </a:r>
          </a:p>
          <a:p>
            <a:r>
              <a:rPr lang="en-US" sz="1500" dirty="0"/>
              <a:t>Volume does not equal value:</a:t>
            </a:r>
          </a:p>
          <a:p>
            <a:pPr marL="594360" lvl="2" indent="0">
              <a:buNone/>
            </a:pPr>
            <a:r>
              <a:rPr lang="en-US" sz="1500" dirty="0"/>
              <a:t>While beverages lead in units sold (35 666 units), burgers drive significantly more revenue (392 000€), making them the top contributor to total sales.</a:t>
            </a:r>
          </a:p>
          <a:p>
            <a:pPr marL="377190" indent="-285750"/>
            <a:r>
              <a:rPr lang="en-US" sz="1500" dirty="0"/>
              <a:t>High-margin products stand out despite lower volume:</a:t>
            </a:r>
          </a:p>
          <a:p>
            <a:pPr marL="411480" lvl="1" indent="0">
              <a:buNone/>
            </a:pPr>
            <a:r>
              <a:rPr lang="en-US" sz="1500" dirty="0"/>
              <a:t>Chicken sandwiches generate 115 139€ revenue with just 11 184 units sold, highlighting a strong average price and solid margin.</a:t>
            </a:r>
          </a:p>
          <a:p>
            <a:pPr marL="377190" indent="-285750"/>
            <a:r>
              <a:rPr lang="en-US" sz="1500" dirty="0"/>
              <a:t>Fries outperform in volume, underperform in revenue:</a:t>
            </a:r>
          </a:p>
          <a:p>
            <a:pPr marL="411480" lvl="1" indent="0">
              <a:buNone/>
            </a:pPr>
            <a:r>
              <a:rPr lang="en-US" sz="1500" dirty="0"/>
              <a:t>With over 32 000 units sold, fries rank second in quantity but fall behind in revenue (125 802€), suggesting possible price sensitivity or lower unit value.</a:t>
            </a:r>
          </a:p>
          <a:p>
            <a:pPr marL="377190" indent="-285750"/>
            <a:r>
              <a:rPr lang="en-US" sz="1500" dirty="0"/>
              <a:t>Diversification opportunity in “Sides &amp; Other”:</a:t>
            </a:r>
          </a:p>
          <a:p>
            <a:pPr marL="697230" lvl="1" indent="-285750"/>
            <a:r>
              <a:rPr lang="en-US" sz="1500" dirty="0"/>
              <a:t>Despite modest volumes (10 050 units) and lowers product-line revenue (53 456€), this category represents a potential are for targeted upsell or bundling strategies.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CE94A-9C1E-BE0B-DA9D-6DAADC4512D9}"/>
              </a:ext>
            </a:extLst>
          </p:cNvPr>
          <p:cNvSpPr/>
          <p:nvPr/>
        </p:nvSpPr>
        <p:spPr>
          <a:xfrm>
            <a:off x="989012" y="1219200"/>
            <a:ext cx="9372600" cy="4953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3F188-326E-6E37-A420-7322F45A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D3F0-BDC7-CA27-BBCB-182F59924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114800" cy="533400"/>
          </a:xfrm>
        </p:spPr>
        <p:txBody>
          <a:bodyPr anchor="t">
            <a:normAutofit fontScale="90000"/>
          </a:bodyPr>
          <a:lstStyle/>
          <a:p>
            <a:r>
              <a:rPr lang="fi-FI" dirty="0"/>
              <a:t>P</a:t>
            </a:r>
            <a:r>
              <a:rPr lang="en-US" dirty="0" err="1"/>
              <a:t>roduct</a:t>
            </a:r>
            <a:r>
              <a:rPr lang="en-US" dirty="0"/>
              <a:t> Analysis cont.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917BBD6-7C4C-27DC-9634-B68FFDBA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12E125-DC02-0E37-B244-E4D246E70FF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41412" y="1981200"/>
            <a:ext cx="10287000" cy="3429000"/>
          </a:xfrm>
        </p:spPr>
        <p:txBody>
          <a:bodyPr vert="horz" lIns="91416" tIns="45708" rIns="91416" bIns="45708" rtlCol="0" anchor="t">
            <a:normAutofit/>
          </a:bodyPr>
          <a:lstStyle/>
          <a:p>
            <a:pPr marL="45720" indent="0">
              <a:buNone/>
            </a:pPr>
            <a:r>
              <a:rPr lang="fi-FI" b="1" dirty="0"/>
              <a:t>S</a:t>
            </a:r>
            <a:r>
              <a:rPr lang="en-US" b="1" dirty="0" err="1"/>
              <a:t>trategic</a:t>
            </a:r>
            <a:r>
              <a:rPr lang="en-US" b="1" dirty="0"/>
              <a:t> implication:</a:t>
            </a:r>
          </a:p>
          <a:p>
            <a:pPr marL="45720" indent="0">
              <a:buNone/>
            </a:pPr>
            <a:r>
              <a:rPr lang="en-US" dirty="0"/>
              <a:t>The business should prioritize revenue efficiency, not just unit movement. Expanding focus on high-price, high-margin items like burgers and chicken sandwiches could maximize profitability. Simultaneously, evaluating pricing or bundling strategies for high-volume, low-revenue items (fires, sides) may unlock further grow.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573761-B999-3EB4-C736-0A7AB472AC27}"/>
              </a:ext>
            </a:extLst>
          </p:cNvPr>
          <p:cNvSpPr/>
          <p:nvPr/>
        </p:nvSpPr>
        <p:spPr>
          <a:xfrm>
            <a:off x="989012" y="1828800"/>
            <a:ext cx="10744200" cy="2133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741D6-A9C6-7823-C0DB-4B146A913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92D6-EE4C-1693-4101-F4654D581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114800" cy="533400"/>
          </a:xfrm>
        </p:spPr>
        <p:txBody>
          <a:bodyPr anchor="t">
            <a:normAutofit fontScale="90000"/>
          </a:bodyPr>
          <a:lstStyle/>
          <a:p>
            <a:r>
              <a:rPr lang="fi-FI" dirty="0" err="1"/>
              <a:t>Sales</a:t>
            </a:r>
            <a:r>
              <a:rPr lang="fi-FI" dirty="0"/>
              <a:t> Performance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Manager</a:t>
            </a:r>
            <a:r>
              <a:rPr lang="fi-FI" dirty="0"/>
              <a:t> and </a:t>
            </a:r>
            <a:r>
              <a:rPr lang="fi-FI" dirty="0" err="1"/>
              <a:t>Region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E4C7461-6E25-8110-FC18-E11A24D9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2FF23E-0759-F06D-DD55-9ED2F1F3ADB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41412" y="1981200"/>
            <a:ext cx="10287000" cy="3429000"/>
          </a:xfrm>
        </p:spPr>
        <p:txBody>
          <a:bodyPr vert="horz" lIns="91416" tIns="45708" rIns="91416" bIns="45708" rtlCol="0" anchor="t">
            <a:normAutofit fontScale="92500" lnSpcReduction="10000"/>
          </a:bodyPr>
          <a:lstStyle/>
          <a:p>
            <a:pPr marL="45720" indent="0">
              <a:buNone/>
            </a:pPr>
            <a:r>
              <a:rPr lang="fi-FI" b="1" dirty="0"/>
              <a:t>Key </a:t>
            </a:r>
            <a:r>
              <a:rPr lang="fi-FI" b="1" dirty="0" err="1"/>
              <a:t>Insights</a:t>
            </a:r>
            <a:r>
              <a:rPr lang="fi-FI" b="1" dirty="0"/>
              <a:t>: </a:t>
            </a:r>
          </a:p>
          <a:p>
            <a:r>
              <a:rPr lang="fi-FI" b="1" dirty="0" err="1"/>
              <a:t>Joao</a:t>
            </a:r>
            <a:r>
              <a:rPr lang="fi-FI" b="1" dirty="0"/>
              <a:t> Silva </a:t>
            </a:r>
            <a:r>
              <a:rPr lang="fi-FI" dirty="0"/>
              <a:t>is </a:t>
            </a:r>
            <a:r>
              <a:rPr lang="fi-FI" dirty="0" err="1"/>
              <a:t>the</a:t>
            </a:r>
            <a:r>
              <a:rPr lang="fi-FI" dirty="0"/>
              <a:t> top-</a:t>
            </a:r>
            <a:r>
              <a:rPr lang="fi-FI" dirty="0" err="1"/>
              <a:t>performing</a:t>
            </a:r>
            <a:r>
              <a:rPr lang="fi-FI" dirty="0"/>
              <a:t> </a:t>
            </a:r>
            <a:r>
              <a:rPr lang="fi-FI" dirty="0" err="1"/>
              <a:t>manager</a:t>
            </a:r>
            <a:r>
              <a:rPr lang="fi-FI" dirty="0"/>
              <a:t>, </a:t>
            </a:r>
            <a:r>
              <a:rPr lang="fi-FI" dirty="0" err="1"/>
              <a:t>generating</a:t>
            </a:r>
            <a:r>
              <a:rPr lang="fi-FI" dirty="0"/>
              <a:t> 28</a:t>
            </a:r>
            <a:r>
              <a:rPr lang="en-US" dirty="0"/>
              <a:t>3 555€ in total sales, which is nearby double the next highest performer.</a:t>
            </a:r>
          </a:p>
          <a:p>
            <a:r>
              <a:rPr lang="en-US" b="1" dirty="0"/>
              <a:t>Pablo Perez </a:t>
            </a:r>
            <a:r>
              <a:rPr lang="en-US" dirty="0"/>
              <a:t>leads the Spanish market with 136 430€ in revenue, locating in Madrid. His performance accounts for a strong share of local revenue.</a:t>
            </a:r>
          </a:p>
          <a:p>
            <a:r>
              <a:rPr lang="fi-FI" b="1" dirty="0" err="1"/>
              <a:t>Regional</a:t>
            </a:r>
            <a:r>
              <a:rPr lang="fi-FI" b="1" dirty="0"/>
              <a:t> </a:t>
            </a:r>
            <a:r>
              <a:rPr lang="fi-FI" b="1" dirty="0" err="1"/>
              <a:t>leaderboards</a:t>
            </a:r>
            <a:r>
              <a:rPr lang="fi-FI" b="1" dirty="0"/>
              <a:t> show </a:t>
            </a:r>
            <a:r>
              <a:rPr lang="fi-FI" b="1" dirty="0" err="1"/>
              <a:t>opportunity</a:t>
            </a:r>
            <a:r>
              <a:rPr lang="fi-FI" b="1" dirty="0"/>
              <a:t> </a:t>
            </a:r>
            <a:r>
              <a:rPr lang="fi-FI" b="1" dirty="0" err="1"/>
              <a:t>gaps</a:t>
            </a:r>
            <a:r>
              <a:rPr lang="fi-FI" b="1" dirty="0"/>
              <a:t>:</a:t>
            </a:r>
          </a:p>
          <a:p>
            <a:pPr lvl="1"/>
            <a:r>
              <a:rPr lang="fi-FI" b="1" dirty="0"/>
              <a:t>Tom Jackson </a:t>
            </a:r>
            <a:r>
              <a:rPr lang="fi-FI" dirty="0" err="1"/>
              <a:t>dominates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UK market </a:t>
            </a:r>
            <a:r>
              <a:rPr lang="fi-FI" dirty="0" err="1"/>
              <a:t>with</a:t>
            </a:r>
            <a:r>
              <a:rPr lang="fi-FI" dirty="0"/>
              <a:t> 211 523€.</a:t>
            </a:r>
          </a:p>
          <a:p>
            <a:pPr lvl="1"/>
            <a:r>
              <a:rPr lang="fi-FI" b="1" dirty="0" err="1"/>
              <a:t>Remy</a:t>
            </a:r>
            <a:r>
              <a:rPr lang="fi-FI" b="1" dirty="0"/>
              <a:t> Monet </a:t>
            </a:r>
            <a:r>
              <a:rPr lang="fi-FI" dirty="0"/>
              <a:t>and </a:t>
            </a:r>
            <a:r>
              <a:rPr lang="fi-FI" b="1" dirty="0"/>
              <a:t>Walter </a:t>
            </a:r>
            <a:r>
              <a:rPr lang="fi-FI" b="1" dirty="0" err="1"/>
              <a:t>Muller</a:t>
            </a:r>
            <a:r>
              <a:rPr lang="fi-FI" b="1" dirty="0"/>
              <a:t> </a:t>
            </a:r>
            <a:r>
              <a:rPr lang="fi-FI" dirty="0" err="1"/>
              <a:t>trail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79 928€ and 100 699€ </a:t>
            </a:r>
            <a:r>
              <a:rPr lang="fi-FI" dirty="0" err="1"/>
              <a:t>respectively</a:t>
            </a:r>
            <a:r>
              <a:rPr lang="fi-FI" dirty="0"/>
              <a:t>, </a:t>
            </a:r>
            <a:r>
              <a:rPr lang="fi-FI" dirty="0" err="1"/>
              <a:t>indicating</a:t>
            </a:r>
            <a:r>
              <a:rPr lang="fi-FI" dirty="0"/>
              <a:t> </a:t>
            </a:r>
            <a:r>
              <a:rPr lang="fi-FI" dirty="0" err="1"/>
              <a:t>potential</a:t>
            </a:r>
            <a:r>
              <a:rPr lang="fi-FI" dirty="0"/>
              <a:t> for </a:t>
            </a:r>
            <a:r>
              <a:rPr lang="fi-FI" dirty="0" err="1"/>
              <a:t>targeted</a:t>
            </a:r>
            <a:r>
              <a:rPr lang="fi-FI" dirty="0"/>
              <a:t> </a:t>
            </a:r>
            <a:r>
              <a:rPr lang="fi-FI" dirty="0" err="1"/>
              <a:t>support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strategic</a:t>
            </a:r>
            <a:r>
              <a:rPr lang="fi-FI" dirty="0"/>
              <a:t> </a:t>
            </a:r>
            <a:r>
              <a:rPr lang="fi-FI" dirty="0" err="1"/>
              <a:t>repositioning</a:t>
            </a:r>
            <a:r>
              <a:rPr lang="fi-FI" dirty="0"/>
              <a:t>.</a:t>
            </a:r>
            <a:endParaRPr lang="fi-FI" b="1" dirty="0"/>
          </a:p>
        </p:txBody>
      </p:sp>
    </p:spTree>
    <p:extLst>
      <p:ext uri="{BB962C8B-B14F-4D97-AF65-F5344CB8AC3E}">
        <p14:creationId xmlns:p14="http://schemas.microsoft.com/office/powerpoint/2010/main" val="2068656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9C63-5F94-D1B9-5140-7774489F0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672A0-E9D4-E2C6-389F-396864A1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4114800" cy="533400"/>
          </a:xfrm>
        </p:spPr>
        <p:txBody>
          <a:bodyPr anchor="t">
            <a:normAutofit fontScale="90000"/>
          </a:bodyPr>
          <a:lstStyle/>
          <a:p>
            <a:r>
              <a:rPr lang="fi-FI" dirty="0" err="1"/>
              <a:t>Sales</a:t>
            </a:r>
            <a:r>
              <a:rPr lang="fi-FI" dirty="0"/>
              <a:t> Performance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Manager</a:t>
            </a:r>
            <a:r>
              <a:rPr lang="fi-FI" dirty="0"/>
              <a:t> and </a:t>
            </a:r>
            <a:r>
              <a:rPr lang="fi-FI" dirty="0" err="1"/>
              <a:t>Region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18A319C1-4674-C224-D851-5B6E1DA3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C5391E-0E59-880C-6D1B-2EF1EBD831F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41412" y="1981200"/>
            <a:ext cx="10287000" cy="3429000"/>
          </a:xfrm>
        </p:spPr>
        <p:txBody>
          <a:bodyPr vert="horz" lIns="91416" tIns="45708" rIns="91416" bIns="45708" rtlCol="0" anchor="t">
            <a:normAutofit/>
          </a:bodyPr>
          <a:lstStyle/>
          <a:p>
            <a:pPr marL="45720" indent="0">
              <a:buNone/>
            </a:pPr>
            <a:r>
              <a:rPr lang="en-US" b="1" noProof="0" dirty="0"/>
              <a:t>Strategic implication:</a:t>
            </a:r>
          </a:p>
          <a:p>
            <a:pPr marL="45720" indent="0">
              <a:buNone/>
            </a:pPr>
            <a:r>
              <a:rPr lang="en-US" noProof="0" dirty="0"/>
              <a:t>Top performers like Joao Silva and Pablo Perez are driving a significant share of total revenue.</a:t>
            </a:r>
          </a:p>
          <a:p>
            <a:pPr marL="45720" indent="0">
              <a:buNone/>
            </a:pPr>
            <a:r>
              <a:rPr lang="en-US" noProof="0" dirty="0"/>
              <a:t>Consider replicating their sales practices, product focus, or customer engagement strategies in lower-performing regions. City-level targeting could enhance localized performance in underperforming markets.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5D2347-5487-4EA6-5E73-614537753ACE}"/>
              </a:ext>
            </a:extLst>
          </p:cNvPr>
          <p:cNvSpPr/>
          <p:nvPr/>
        </p:nvSpPr>
        <p:spPr>
          <a:xfrm>
            <a:off x="989011" y="1828800"/>
            <a:ext cx="10210801" cy="2590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08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EDEA5-2EFA-A7C1-D652-A5F24C90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3988-9542-8A93-68B0-16180322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609600"/>
            <a:ext cx="6172200" cy="533400"/>
          </a:xfrm>
        </p:spPr>
        <p:txBody>
          <a:bodyPr anchor="t">
            <a:normAutofit fontScale="90000"/>
          </a:bodyPr>
          <a:lstStyle/>
          <a:p>
            <a:r>
              <a:rPr lang="fi-FI" dirty="0" err="1"/>
              <a:t>Descriptive</a:t>
            </a:r>
            <a:r>
              <a:rPr lang="fi-FI" dirty="0"/>
              <a:t> Analysis – Price</a:t>
            </a:r>
            <a:br>
              <a:rPr lang="fi-FI" dirty="0"/>
            </a:b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C59F031-45D5-2D5B-D587-F71CF54F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09600"/>
            <a:ext cx="760412" cy="381000"/>
          </a:xfrm>
        </p:spPr>
        <p:txBody>
          <a:bodyPr/>
          <a:lstStyle/>
          <a:p>
            <a:fld id="{AAEAE4A8-A6E5-453E-B946-FB774B73F48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D4441-6B00-0179-16F1-A8B800ACDB3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9011" y="1066800"/>
            <a:ext cx="7467601" cy="2971800"/>
          </a:xfrm>
        </p:spPr>
        <p:txBody>
          <a:bodyPr vert="horz" lIns="91416" tIns="45708" rIns="91416" bIns="45708" rtlCol="0" anchor="t">
            <a:normAutofit lnSpcReduction="10000"/>
          </a:bodyPr>
          <a:lstStyle/>
          <a:p>
            <a:pPr marL="45720" indent="0">
              <a:buNone/>
            </a:pPr>
            <a:r>
              <a:rPr lang="fi-FI" sz="1400" b="1" noProof="0" dirty="0"/>
              <a:t>Key </a:t>
            </a:r>
            <a:r>
              <a:rPr lang="fi-FI" sz="1400" b="1" noProof="0" dirty="0" err="1"/>
              <a:t>Metrics</a:t>
            </a:r>
            <a:r>
              <a:rPr lang="fi-FI" sz="1400" b="1" noProof="0" dirty="0"/>
              <a:t>:</a:t>
            </a:r>
          </a:p>
          <a:p>
            <a:r>
              <a:rPr lang="fi-FI" sz="1400" dirty="0"/>
              <a:t>Mean </a:t>
            </a:r>
            <a:r>
              <a:rPr lang="fi-FI" sz="1400" dirty="0" err="1"/>
              <a:t>price</a:t>
            </a:r>
            <a:r>
              <a:rPr lang="fi-FI" sz="1400" dirty="0"/>
              <a:t>: 7,27€</a:t>
            </a:r>
          </a:p>
          <a:p>
            <a:r>
              <a:rPr lang="fi-FI" sz="1400" noProof="0" dirty="0"/>
              <a:t>Median </a:t>
            </a:r>
            <a:r>
              <a:rPr lang="fi-FI" sz="1400" noProof="0" dirty="0" err="1"/>
              <a:t>price</a:t>
            </a:r>
            <a:r>
              <a:rPr lang="fi-FI" sz="1400" noProof="0" dirty="0"/>
              <a:t>: 4.99€</a:t>
            </a:r>
          </a:p>
          <a:p>
            <a:r>
              <a:rPr lang="fi-FI" sz="1400" dirty="0" err="1"/>
              <a:t>Minimum</a:t>
            </a:r>
            <a:r>
              <a:rPr lang="fi-FI" sz="1400" dirty="0"/>
              <a:t>: 2.95€</a:t>
            </a:r>
          </a:p>
          <a:p>
            <a:r>
              <a:rPr lang="fi-FI" sz="1400" noProof="0" dirty="0"/>
              <a:t>Maximum: 33.22€</a:t>
            </a:r>
          </a:p>
          <a:p>
            <a:r>
              <a:rPr lang="fi-FI" sz="1400" dirty="0"/>
              <a:t>Standard </a:t>
            </a:r>
            <a:r>
              <a:rPr lang="fi-FI" sz="1400" dirty="0" err="1"/>
              <a:t>deviation</a:t>
            </a:r>
            <a:r>
              <a:rPr lang="fi-FI" sz="1400" dirty="0"/>
              <a:t>: 4.85€</a:t>
            </a:r>
          </a:p>
          <a:p>
            <a:r>
              <a:rPr lang="en-US" sz="1400" noProof="0" dirty="0"/>
              <a:t>Sample size: 262 transactions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0F9035A-6822-C79A-23D5-9C2DAB7BC932}"/>
              </a:ext>
            </a:extLst>
          </p:cNvPr>
          <p:cNvSpPr txBox="1">
            <a:spLocks/>
          </p:cNvSpPr>
          <p:nvPr/>
        </p:nvSpPr>
        <p:spPr>
          <a:xfrm>
            <a:off x="912812" y="4114800"/>
            <a:ext cx="7391401" cy="4419600"/>
          </a:xfrm>
          <a:prstGeom prst="rect">
            <a:avLst/>
          </a:prstGeom>
        </p:spPr>
        <p:txBody>
          <a:bodyPr vert="horz" lIns="91416" tIns="45708" rIns="91416" bIns="45708" rtlCol="0" anchor="t">
            <a:normAutofit/>
          </a:bodyPr>
          <a:lstStyle>
            <a:lvl1pPr marL="274320" indent="-2286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1pPr>
            <a:lvl2pPr marL="59436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2pPr>
            <a:lvl3pPr marL="77724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960120" indent="-18288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4pPr>
            <a:lvl5pPr marL="1097280" indent="-13716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lt"/>
                <a:cs typeface="+mn-lt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Arial" pitchFamily="34" charset="0"/>
              <a:buNone/>
            </a:pPr>
            <a:r>
              <a:rPr lang="fi-FI" sz="1400" b="1" dirty="0"/>
              <a:t>Key </a:t>
            </a:r>
            <a:r>
              <a:rPr lang="fi-FI" sz="1400" b="1" dirty="0" err="1"/>
              <a:t>Insights</a:t>
            </a:r>
            <a:r>
              <a:rPr lang="fi-FI" sz="1400" b="1" dirty="0"/>
              <a:t>:</a:t>
            </a:r>
          </a:p>
          <a:p>
            <a:r>
              <a:rPr lang="fi-FI" sz="1400" b="1" dirty="0" err="1"/>
              <a:t>Large</a:t>
            </a:r>
            <a:r>
              <a:rPr lang="fi-FI" sz="1400" b="1" dirty="0"/>
              <a:t> </a:t>
            </a:r>
            <a:r>
              <a:rPr lang="fi-FI" sz="1400" b="1" dirty="0" err="1"/>
              <a:t>price</a:t>
            </a:r>
            <a:r>
              <a:rPr lang="fi-FI" sz="1400" b="1" dirty="0"/>
              <a:t> </a:t>
            </a:r>
            <a:r>
              <a:rPr lang="fi-FI" sz="1400" b="1" dirty="0" err="1"/>
              <a:t>spread</a:t>
            </a:r>
            <a:r>
              <a:rPr lang="fi-FI" sz="1400" dirty="0"/>
              <a:t>: </a:t>
            </a:r>
            <a:r>
              <a:rPr lang="fi-FI" sz="1400" dirty="0" err="1"/>
              <a:t>From</a:t>
            </a:r>
            <a:r>
              <a:rPr lang="fi-FI" sz="1400" dirty="0"/>
              <a:t> 2.95€ to 33.22€ </a:t>
            </a:r>
            <a:r>
              <a:rPr lang="fi-FI" sz="1400" dirty="0" err="1"/>
              <a:t>indicating</a:t>
            </a:r>
            <a:r>
              <a:rPr lang="fi-FI" sz="1400" dirty="0"/>
              <a:t> a mix of </a:t>
            </a:r>
            <a:r>
              <a:rPr lang="fi-FI" sz="1400" dirty="0" err="1"/>
              <a:t>low-cost</a:t>
            </a:r>
            <a:r>
              <a:rPr lang="fi-FI" sz="1400" dirty="0"/>
              <a:t> </a:t>
            </a:r>
            <a:r>
              <a:rPr lang="fi-FI" sz="1400" dirty="0" err="1"/>
              <a:t>items</a:t>
            </a:r>
            <a:r>
              <a:rPr lang="fi-FI" sz="1400" dirty="0"/>
              <a:t> (e.g., </a:t>
            </a:r>
            <a:r>
              <a:rPr lang="fi-FI" sz="1400" dirty="0" err="1"/>
              <a:t>fries</a:t>
            </a:r>
            <a:r>
              <a:rPr lang="fi-FI" sz="1400" dirty="0"/>
              <a:t>, </a:t>
            </a:r>
            <a:r>
              <a:rPr lang="fi-FI" sz="1400" dirty="0" err="1"/>
              <a:t>beverages</a:t>
            </a:r>
            <a:r>
              <a:rPr lang="fi-FI" sz="1400" dirty="0"/>
              <a:t>) and </a:t>
            </a:r>
            <a:r>
              <a:rPr lang="fi-FI" sz="1400" dirty="0" err="1"/>
              <a:t>premium</a:t>
            </a:r>
            <a:r>
              <a:rPr lang="fi-FI" sz="1400" dirty="0"/>
              <a:t> </a:t>
            </a:r>
            <a:r>
              <a:rPr lang="fi-FI" sz="1400" dirty="0" err="1"/>
              <a:t>options</a:t>
            </a:r>
            <a:r>
              <a:rPr lang="fi-FI" sz="1400" dirty="0"/>
              <a:t> (e.g., </a:t>
            </a:r>
            <a:r>
              <a:rPr lang="fi-FI" sz="1400" dirty="0" err="1"/>
              <a:t>burgers</a:t>
            </a:r>
            <a:r>
              <a:rPr lang="fi-FI" sz="1400" dirty="0"/>
              <a:t>).</a:t>
            </a:r>
          </a:p>
          <a:p>
            <a:r>
              <a:rPr lang="fi-FI" sz="1400" b="1" dirty="0" err="1"/>
              <a:t>Right-skewed</a:t>
            </a:r>
            <a:r>
              <a:rPr lang="fi-FI" sz="1400" b="1" dirty="0"/>
              <a:t> </a:t>
            </a:r>
            <a:r>
              <a:rPr lang="fi-FI" sz="1400" b="1" dirty="0" err="1"/>
              <a:t>distribtion</a:t>
            </a:r>
            <a:r>
              <a:rPr lang="fi-FI" sz="1400" dirty="0"/>
              <a:t>: </a:t>
            </a:r>
            <a:r>
              <a:rPr lang="fi-FI" sz="1400" dirty="0" err="1"/>
              <a:t>Meand</a:t>
            </a:r>
            <a:r>
              <a:rPr lang="fi-FI" sz="1400" dirty="0"/>
              <a:t> (7.27€) is </a:t>
            </a:r>
            <a:r>
              <a:rPr lang="fi-FI" sz="1400" dirty="0" err="1"/>
              <a:t>noticeably</a:t>
            </a:r>
            <a:r>
              <a:rPr lang="fi-FI" sz="1400" dirty="0"/>
              <a:t> </a:t>
            </a:r>
            <a:r>
              <a:rPr lang="fi-FI" sz="1400" dirty="0" err="1"/>
              <a:t>higher</a:t>
            </a:r>
            <a:r>
              <a:rPr lang="fi-FI" sz="1400" dirty="0"/>
              <a:t> </a:t>
            </a:r>
            <a:r>
              <a:rPr lang="fi-FI" sz="1400" dirty="0" err="1"/>
              <a:t>than</a:t>
            </a:r>
            <a:r>
              <a:rPr lang="fi-FI" sz="1400" dirty="0"/>
              <a:t> </a:t>
            </a:r>
            <a:r>
              <a:rPr lang="fi-FI" sz="1400" dirty="0" err="1"/>
              <a:t>the</a:t>
            </a:r>
            <a:r>
              <a:rPr lang="fi-FI" sz="1400" dirty="0"/>
              <a:t> median (4.99€), </a:t>
            </a:r>
            <a:r>
              <a:rPr lang="fi-FI" sz="1400" dirty="0" err="1"/>
              <a:t>suggesting</a:t>
            </a:r>
            <a:r>
              <a:rPr lang="fi-FI" sz="1400" dirty="0"/>
              <a:t> </a:t>
            </a:r>
            <a:r>
              <a:rPr lang="fi-FI" sz="1400" dirty="0" err="1"/>
              <a:t>the</a:t>
            </a:r>
            <a:r>
              <a:rPr lang="fi-FI" sz="1400" dirty="0"/>
              <a:t> </a:t>
            </a:r>
            <a:r>
              <a:rPr lang="fi-FI" sz="1400" dirty="0" err="1"/>
              <a:t>presence</a:t>
            </a:r>
            <a:r>
              <a:rPr lang="fi-FI" sz="1400" dirty="0"/>
              <a:t> of </a:t>
            </a:r>
            <a:r>
              <a:rPr lang="fi-FI" sz="1400" dirty="0" err="1"/>
              <a:t>high-priced</a:t>
            </a:r>
            <a:r>
              <a:rPr lang="fi-FI" sz="1400" dirty="0"/>
              <a:t> </a:t>
            </a:r>
            <a:r>
              <a:rPr lang="fi-FI" sz="1400" dirty="0" err="1"/>
              <a:t>outliers</a:t>
            </a:r>
            <a:r>
              <a:rPr lang="fi-FI" sz="1400" dirty="0"/>
              <a:t>.</a:t>
            </a:r>
          </a:p>
          <a:p>
            <a:r>
              <a:rPr lang="fi-FI" sz="1400" b="1" dirty="0" err="1"/>
              <a:t>Moderate</a:t>
            </a:r>
            <a:r>
              <a:rPr lang="fi-FI" sz="1400" b="1" dirty="0"/>
              <a:t> </a:t>
            </a:r>
            <a:r>
              <a:rPr lang="fi-FI" sz="1400" b="1" dirty="0" err="1"/>
              <a:t>price</a:t>
            </a:r>
            <a:r>
              <a:rPr lang="fi-FI" sz="1400" b="1" dirty="0"/>
              <a:t> </a:t>
            </a:r>
            <a:r>
              <a:rPr lang="fi-FI" sz="1400" b="1" dirty="0" err="1"/>
              <a:t>volatility</a:t>
            </a:r>
            <a:r>
              <a:rPr lang="fi-FI" sz="1400" dirty="0"/>
              <a:t>: A </a:t>
            </a:r>
            <a:r>
              <a:rPr lang="fi-FI" sz="1400" dirty="0" err="1"/>
              <a:t>standard</a:t>
            </a:r>
            <a:r>
              <a:rPr lang="fi-FI" sz="1400" dirty="0"/>
              <a:t> </a:t>
            </a:r>
            <a:r>
              <a:rPr lang="fi-FI" sz="1400" dirty="0" err="1"/>
              <a:t>deviation</a:t>
            </a:r>
            <a:r>
              <a:rPr lang="fi-FI" sz="1400" dirty="0"/>
              <a:t> of 4.85€ </a:t>
            </a:r>
            <a:r>
              <a:rPr lang="fi-FI" sz="1400" dirty="0" err="1"/>
              <a:t>implies</a:t>
            </a:r>
            <a:r>
              <a:rPr lang="fi-FI" sz="1400" dirty="0"/>
              <a:t> a </a:t>
            </a:r>
            <a:r>
              <a:rPr lang="fi-FI" sz="1400" dirty="0" err="1"/>
              <a:t>wide</a:t>
            </a:r>
            <a:r>
              <a:rPr lang="fi-FI" sz="1400" dirty="0"/>
              <a:t> </a:t>
            </a:r>
            <a:r>
              <a:rPr lang="fi-FI" sz="1400" dirty="0" err="1"/>
              <a:t>variety</a:t>
            </a:r>
            <a:r>
              <a:rPr lang="fi-FI" sz="1400" dirty="0"/>
              <a:t> in </a:t>
            </a:r>
            <a:r>
              <a:rPr lang="fi-FI" sz="1400" dirty="0" err="1"/>
              <a:t>product</a:t>
            </a:r>
            <a:r>
              <a:rPr lang="fi-FI" sz="1400" dirty="0"/>
              <a:t> </a:t>
            </a:r>
            <a:r>
              <a:rPr lang="fi-FI" sz="1400" dirty="0" err="1"/>
              <a:t>pricing</a:t>
            </a:r>
            <a:r>
              <a:rPr lang="fi-FI" sz="1400" dirty="0"/>
              <a:t> </a:t>
            </a:r>
            <a:r>
              <a:rPr lang="fi-FI" sz="1400" dirty="0" err="1"/>
              <a:t>across</a:t>
            </a:r>
            <a:r>
              <a:rPr lang="fi-FI" sz="1400" dirty="0"/>
              <a:t> </a:t>
            </a:r>
            <a:r>
              <a:rPr lang="fi-FI" sz="1400" dirty="0" err="1"/>
              <a:t>categories</a:t>
            </a:r>
            <a:r>
              <a:rPr lang="fi-FI" sz="1400" dirty="0"/>
              <a:t>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8173C73-6AF0-F60D-F7DB-6BF780929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506953"/>
              </p:ext>
            </p:extLst>
          </p:nvPr>
        </p:nvGraphicFramePr>
        <p:xfrm>
          <a:off x="8580079" y="1274978"/>
          <a:ext cx="2733675" cy="4308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19200" imgH="2866900" progId="Excel.Sheet.12">
                  <p:embed/>
                </p:oleObj>
              </mc:Choice>
              <mc:Fallback>
                <p:oleObj name="Worksheet" r:id="rId2" imgW="1819200" imgH="286690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8173C73-6AF0-F60D-F7DB-6BF7809293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0079" y="1274978"/>
                        <a:ext cx="2733675" cy="4308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7580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4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E1EAED"/>
      </a:accent6>
      <a:hlink>
        <a:srgbClr val="9454C3"/>
      </a:hlink>
      <a:folHlink>
        <a:srgbClr val="3EBBF0"/>
      </a:folHlink>
    </a:clrScheme>
    <a:fontScheme name="Custom 30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63_win32_LW_V7.potx" id="{B4376E67-A46A-4922-AE0D-3354FC109E20}" vid="{F49CC2A7-BC98-4F28-8A83-D1D23E8024B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ca3d020-92e5-4b01-b88f-a98ef96d6891" xsi:nil="true"/>
    <_activity xmlns="9ca3d020-92e5-4b01-b88f-a98ef96d689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65E698B849D54CB5A321A870C4C09B" ma:contentTypeVersion="12" ma:contentTypeDescription="Create a new document." ma:contentTypeScope="" ma:versionID="85d49eda2b5f14da3877fc33505b4f01">
  <xsd:schema xmlns:xsd="http://www.w3.org/2001/XMLSchema" xmlns:xs="http://www.w3.org/2001/XMLSchema" xmlns:p="http://schemas.microsoft.com/office/2006/metadata/properties" xmlns:ns3="9ca3d020-92e5-4b01-b88f-a98ef96d6891" targetNamespace="http://schemas.microsoft.com/office/2006/metadata/properties" ma:root="true" ma:fieldsID="dcf595d1cbf14877a6997d2536def3d3" ns3:_="">
    <xsd:import namespace="9ca3d020-92e5-4b01-b88f-a98ef96d68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3d020-92e5-4b01-b88f-a98ef96d6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37B52A-9EC8-4B7A-85C4-31F7EAFE40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050606-E255-48B6-AE23-CE03A589EB22}">
  <ds:schemaRefs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ca3d020-92e5-4b01-b88f-a98ef96d6891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E9E4F0C-B028-4F96-BA4B-AD3AAA174F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a3d020-92e5-4b01-b88f-a98ef96d6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8556</TotalTime>
  <Words>1510</Words>
  <Application>Microsoft Office PowerPoint</Application>
  <PresentationFormat>Custom</PresentationFormat>
  <Paragraphs>137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Palatino Linotype</vt:lpstr>
      <vt:lpstr>Custom</vt:lpstr>
      <vt:lpstr>Worksheet</vt:lpstr>
      <vt:lpstr>Sales Performance Analysis</vt:lpstr>
      <vt:lpstr>Agenda</vt:lpstr>
      <vt:lpstr>Executive Summary</vt:lpstr>
      <vt:lpstr>Dashboard Overview</vt:lpstr>
      <vt:lpstr>Product Analysis</vt:lpstr>
      <vt:lpstr>Product Analysis cont.</vt:lpstr>
      <vt:lpstr>Sales Performance by Manager and Region</vt:lpstr>
      <vt:lpstr>Sales Performance by Manager and Region</vt:lpstr>
      <vt:lpstr>Descriptive Analysis – Price </vt:lpstr>
      <vt:lpstr>Descriptive Analysis – Quantity</vt:lpstr>
      <vt:lpstr>Box &amp; Whisker</vt:lpstr>
      <vt:lpstr>Box &amp; Whisker cont.</vt:lpstr>
      <vt:lpstr>Interpreting Joao Silva’s Outliers: Good or Concerning?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Laine Mirko</dc:creator>
  <cp:lastModifiedBy>Laine Mirko</cp:lastModifiedBy>
  <cp:revision>4</cp:revision>
  <dcterms:created xsi:type="dcterms:W3CDTF">2025-07-30T14:37:21Z</dcterms:created>
  <dcterms:modified xsi:type="dcterms:W3CDTF">2025-08-06T06:07:18Z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0x0101001A65E698B849D54CB5A321A870C4C09B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ediaServiceImageTags">
    <vt:lpwstr/>
  </property>
</Properties>
</file>