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8F31A-5771-4517-A30E-066496DC9FC5}" v="4" dt="2025-08-05T13:10:18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6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899681" cy="1325880"/>
          </a:xfrm>
        </p:spPr>
        <p:txBody>
          <a:bodyPr/>
          <a:lstStyle/>
          <a:p>
            <a:r>
              <a:rPr lang="en-US" dirty="0"/>
              <a:t>Shoe Brand 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Mirko Laine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1112178"/>
            <a:ext cx="7781544" cy="859055"/>
          </a:xfrm>
        </p:spPr>
        <p:txBody>
          <a:bodyPr/>
          <a:lstStyle/>
          <a:p>
            <a:r>
              <a:rPr lang="fi-FI" dirty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4" y="2217162"/>
            <a:ext cx="8540751" cy="276441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Key Metrics</a:t>
            </a:r>
          </a:p>
          <a:p>
            <a:pPr marL="342900" indent="-342900">
              <a:buAutoNum type="arabicPeriod"/>
            </a:pPr>
            <a:r>
              <a:rPr lang="en-US" sz="2800" dirty="0"/>
              <a:t>Brand Profitability and Costs</a:t>
            </a:r>
          </a:p>
          <a:p>
            <a:pPr marL="342900" indent="-342900">
              <a:buAutoNum type="arabicPeriod"/>
            </a:pPr>
            <a:r>
              <a:rPr lang="en-US" sz="2800" dirty="0"/>
              <a:t>Revenue Development and Market Share</a:t>
            </a:r>
          </a:p>
          <a:p>
            <a:pPr marL="342900" indent="-342900">
              <a:buAutoNum type="arabicPeriod"/>
            </a:pPr>
            <a:r>
              <a:rPr lang="en-US" sz="2800" dirty="0"/>
              <a:t>Dashboard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</a:t>
            </a:r>
            <a:r>
              <a:rPr lang="en-US" dirty="0" err="1"/>
              <a:t>ntroduction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presentation provides a comprehensive overview of the sales, profitability and market shares of six well-known shoe brands.</a:t>
            </a:r>
          </a:p>
          <a:p>
            <a:r>
              <a:rPr lang="en-US" dirty="0"/>
              <a:t>The goal of the overview is to highlight business critical insights into brand performance across different time periods and sales channels using data.</a:t>
            </a:r>
          </a:p>
          <a:p>
            <a:r>
              <a:rPr lang="en-US" b="1" dirty="0"/>
              <a:t>The Analysis includes:</a:t>
            </a:r>
          </a:p>
          <a:p>
            <a:pPr lvl="1"/>
            <a:r>
              <a:rPr lang="en-US" dirty="0"/>
              <a:t>Sales revenue and profit</a:t>
            </a:r>
          </a:p>
          <a:p>
            <a:pPr lvl="1"/>
            <a:r>
              <a:rPr lang="en-US" dirty="0"/>
              <a:t>Sales volumes and average price</a:t>
            </a:r>
          </a:p>
          <a:p>
            <a:pPr lvl="1"/>
            <a:r>
              <a:rPr lang="en-US" dirty="0"/>
              <a:t>Market shares</a:t>
            </a:r>
          </a:p>
          <a:p>
            <a:pPr lvl="1"/>
            <a:r>
              <a:rPr lang="en-US" dirty="0"/>
              <a:t>Brand-specific costs and margins</a:t>
            </a:r>
          </a:p>
          <a:p>
            <a:pPr lvl="1"/>
            <a:r>
              <a:rPr lang="en-US" dirty="0"/>
              <a:t>Revenue development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647F99C-0D65-8F87-7E73-0233FB6C2DD8}"/>
              </a:ext>
            </a:extLst>
          </p:cNvPr>
          <p:cNvSpPr txBox="1">
            <a:spLocks/>
          </p:cNvSpPr>
          <p:nvPr/>
        </p:nvSpPr>
        <p:spPr>
          <a:xfrm>
            <a:off x="7162800" y="3082710"/>
            <a:ext cx="5889625" cy="2965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Tools used:</a:t>
            </a:r>
          </a:p>
          <a:p>
            <a:pPr lvl="1"/>
            <a:r>
              <a:rPr lang="en-US" dirty="0"/>
              <a:t>Microsoft Excel</a:t>
            </a:r>
          </a:p>
          <a:p>
            <a:pPr lvl="1"/>
            <a:r>
              <a:rPr lang="en-US" dirty="0"/>
              <a:t>Pivot tables</a:t>
            </a:r>
          </a:p>
          <a:p>
            <a:pPr lvl="1"/>
            <a:r>
              <a:rPr lang="en-US" dirty="0"/>
              <a:t>Charts</a:t>
            </a:r>
          </a:p>
          <a:p>
            <a:pPr lvl="1"/>
            <a:r>
              <a:rPr lang="en-US" dirty="0"/>
              <a:t>Slicers</a:t>
            </a:r>
          </a:p>
          <a:p>
            <a:pPr lvl="1"/>
            <a:r>
              <a:rPr lang="en-US" dirty="0"/>
              <a:t>Visual Dashboard structure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AB17-4196-2A9D-6845-42AF8B5B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46305A-6E2B-12D8-86F6-D29B521D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Key </a:t>
            </a:r>
            <a:r>
              <a:rPr lang="fi-FI" dirty="0" err="1"/>
              <a:t>Metrics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134D7-7812-6B72-DAC5-8CA80588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0510FCE-64FD-B4BA-49B2-623EBA8D5B73}"/>
              </a:ext>
            </a:extLst>
          </p:cNvPr>
          <p:cNvSpPr txBox="1">
            <a:spLocks/>
          </p:cNvSpPr>
          <p:nvPr/>
        </p:nvSpPr>
        <p:spPr>
          <a:xfrm>
            <a:off x="5143500" y="3067974"/>
            <a:ext cx="5889625" cy="2965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/>
              <a:t>T</a:t>
            </a:r>
            <a:r>
              <a:rPr lang="en-US" b="1" dirty="0"/>
              <a:t>he market demonstrates strong profitability, with more than half of the total revenue converting into profit.</a:t>
            </a:r>
          </a:p>
          <a:p>
            <a:pPr marL="0" indent="0">
              <a:buNone/>
            </a:pPr>
            <a:r>
              <a:rPr lang="en-US" b="1" dirty="0"/>
              <a:t>This high profit margin indicates efficient cost management and a healthy business structure.</a:t>
            </a:r>
          </a:p>
          <a:p>
            <a:pPr marL="0" indent="0">
              <a:buNone/>
            </a:pPr>
            <a:r>
              <a:rPr lang="en-US" b="1" dirty="0"/>
              <a:t>Meanwhile, the average price per pair remains moderate (45€), suggesting that the business model is driven by high sales volumes rather than premium pricing. This points to a strategy focused on scale and accessibility across multiple brands and distribution channel.</a:t>
            </a:r>
          </a:p>
        </p:txBody>
      </p:sp>
      <p:pic>
        <p:nvPicPr>
          <p:cNvPr id="11" name="Graphic 10" descr="Piggy Bank with solid fill">
            <a:extLst>
              <a:ext uri="{FF2B5EF4-FFF2-40B4-BE49-F238E27FC236}">
                <a16:creationId xmlns:a16="http://schemas.microsoft.com/office/drawing/2014/main" id="{434BD832-292E-D983-2141-2E9772B2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50" y="1285875"/>
            <a:ext cx="914400" cy="914400"/>
          </a:xfrm>
          <a:prstGeom prst="rect">
            <a:avLst/>
          </a:prstGeom>
        </p:spPr>
      </p:pic>
      <p:pic>
        <p:nvPicPr>
          <p:cNvPr id="13" name="Graphic 12" descr="Shoe with solid fill">
            <a:extLst>
              <a:ext uri="{FF2B5EF4-FFF2-40B4-BE49-F238E27FC236}">
                <a16:creationId xmlns:a16="http://schemas.microsoft.com/office/drawing/2014/main" id="{FBE06F79-3FE2-4BBF-B8F3-54E4E9B1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950" y="2106006"/>
            <a:ext cx="914400" cy="914400"/>
          </a:xfrm>
          <a:prstGeom prst="rect">
            <a:avLst/>
          </a:prstGeom>
        </p:spPr>
      </p:pic>
      <p:pic>
        <p:nvPicPr>
          <p:cNvPr id="15" name="Graphic 14" descr="Bar graph with upward trend with solid fill">
            <a:extLst>
              <a:ext uri="{FF2B5EF4-FFF2-40B4-BE49-F238E27FC236}">
                <a16:creationId xmlns:a16="http://schemas.microsoft.com/office/drawing/2014/main" id="{E87BC893-1F4D-B84B-9352-493066AB2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997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DB01A8C3-3001-CB0F-C9D1-4EB277DF0F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997" y="3840537"/>
            <a:ext cx="914400" cy="914400"/>
          </a:xfrm>
          <a:prstGeom prst="rect">
            <a:avLst/>
          </a:prstGeom>
        </p:spPr>
      </p:pic>
      <p:pic>
        <p:nvPicPr>
          <p:cNvPr id="19" name="Graphic 18" descr="Upward trend with solid fill">
            <a:extLst>
              <a:ext uri="{FF2B5EF4-FFF2-40B4-BE49-F238E27FC236}">
                <a16:creationId xmlns:a16="http://schemas.microsoft.com/office/drawing/2014/main" id="{11A747CD-C3AC-EEB5-B40A-8E167B4F0D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997" y="485185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2ECB97-396C-4B6D-B99D-60CEC9ADC07B}"/>
              </a:ext>
            </a:extLst>
          </p:cNvPr>
          <p:cNvSpPr txBox="1"/>
          <p:nvPr/>
        </p:nvSpPr>
        <p:spPr>
          <a:xfrm>
            <a:off x="1914525" y="1514475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Total </a:t>
            </a:r>
            <a:r>
              <a:rPr lang="fi-FI" dirty="0" err="1">
                <a:solidFill>
                  <a:schemeClr val="bg1"/>
                </a:solidFill>
              </a:rPr>
              <a:t>Revenue</a:t>
            </a:r>
            <a:r>
              <a:rPr lang="fi-FI" dirty="0">
                <a:solidFill>
                  <a:schemeClr val="bg1"/>
                </a:solidFill>
              </a:rPr>
              <a:t>: 120 131 818 €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0F174-1734-B6D0-854D-9639A69A8992}"/>
              </a:ext>
            </a:extLst>
          </p:cNvPr>
          <p:cNvSpPr txBox="1"/>
          <p:nvPr/>
        </p:nvSpPr>
        <p:spPr>
          <a:xfrm>
            <a:off x="1914525" y="237854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Units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Sold</a:t>
            </a:r>
            <a:r>
              <a:rPr lang="fi-FI" dirty="0">
                <a:solidFill>
                  <a:schemeClr val="bg1"/>
                </a:solidFill>
              </a:rPr>
              <a:t>: 2 477 947 </a:t>
            </a:r>
            <a:r>
              <a:rPr lang="fi-FI" dirty="0" err="1">
                <a:solidFill>
                  <a:schemeClr val="bg1"/>
                </a:solidFill>
              </a:rPr>
              <a:t>pairs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2B5248-0081-750F-229A-29960931B6A6}"/>
              </a:ext>
            </a:extLst>
          </p:cNvPr>
          <p:cNvSpPr txBox="1"/>
          <p:nvPr/>
        </p:nvSpPr>
        <p:spPr>
          <a:xfrm>
            <a:off x="1914525" y="3242605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Average</a:t>
            </a:r>
            <a:r>
              <a:rPr lang="fi-FI" dirty="0">
                <a:solidFill>
                  <a:schemeClr val="bg1"/>
                </a:solidFill>
              </a:rPr>
              <a:t> Price / </a:t>
            </a:r>
            <a:r>
              <a:rPr lang="fi-FI" dirty="0" err="1">
                <a:solidFill>
                  <a:schemeClr val="bg1"/>
                </a:solidFill>
              </a:rPr>
              <a:t>pair</a:t>
            </a:r>
            <a:r>
              <a:rPr lang="fi-FI" dirty="0">
                <a:solidFill>
                  <a:schemeClr val="bg1"/>
                </a:solidFill>
              </a:rPr>
              <a:t>: 45 €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6BB9A-8862-B8F0-BA99-298471FCD59E}"/>
              </a:ext>
            </a:extLst>
          </p:cNvPr>
          <p:cNvSpPr txBox="1"/>
          <p:nvPr/>
        </p:nvSpPr>
        <p:spPr>
          <a:xfrm>
            <a:off x="1914525" y="4181475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Total </a:t>
            </a:r>
            <a:r>
              <a:rPr lang="fi-FI" dirty="0" err="1">
                <a:solidFill>
                  <a:schemeClr val="bg1"/>
                </a:solidFill>
              </a:rPr>
              <a:t>Profit</a:t>
            </a:r>
            <a:r>
              <a:rPr lang="fi-FI" dirty="0">
                <a:solidFill>
                  <a:schemeClr val="bg1"/>
                </a:solidFill>
              </a:rPr>
              <a:t>: 61 286 730 €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8FC12-FABB-B515-159F-FC9EF732041A}"/>
              </a:ext>
            </a:extLst>
          </p:cNvPr>
          <p:cNvSpPr txBox="1"/>
          <p:nvPr/>
        </p:nvSpPr>
        <p:spPr>
          <a:xfrm>
            <a:off x="1927472" y="5124387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Profit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Margin</a:t>
            </a:r>
            <a:r>
              <a:rPr lang="fi-FI" dirty="0">
                <a:solidFill>
                  <a:schemeClr val="bg1"/>
                </a:solidFill>
              </a:rPr>
              <a:t>: 51,02%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4D0C-116D-72C3-6060-D8889B77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E88AC-967C-BADD-4B73-531AEEA1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46997"/>
            <a:ext cx="11214100" cy="867930"/>
          </a:xfrm>
        </p:spPr>
        <p:txBody>
          <a:bodyPr/>
          <a:lstStyle/>
          <a:p>
            <a:r>
              <a:rPr lang="fi-FI" sz="2800" dirty="0" err="1"/>
              <a:t>Brand</a:t>
            </a:r>
            <a:r>
              <a:rPr lang="fi-FI" sz="2800" dirty="0"/>
              <a:t> </a:t>
            </a:r>
            <a:r>
              <a:rPr lang="fi-FI" sz="2800" dirty="0" err="1"/>
              <a:t>Profitability</a:t>
            </a:r>
            <a:r>
              <a:rPr lang="fi-FI" sz="2800" dirty="0"/>
              <a:t> and </a:t>
            </a:r>
            <a:r>
              <a:rPr lang="fi-FI" sz="2800" dirty="0" err="1"/>
              <a:t>Costs</a:t>
            </a:r>
            <a:r>
              <a:rPr lang="fi-FI" sz="2800" dirty="0"/>
              <a:t> – </a:t>
            </a:r>
            <a:r>
              <a:rPr lang="fi-FI" sz="2800" dirty="0" err="1"/>
              <a:t>Who</a:t>
            </a:r>
            <a:r>
              <a:rPr lang="fi-FI" sz="2800" dirty="0"/>
              <a:t> </a:t>
            </a:r>
            <a:r>
              <a:rPr lang="fi-FI" sz="2800" dirty="0" err="1"/>
              <a:t>Generates</a:t>
            </a:r>
            <a:r>
              <a:rPr lang="fi-FI" sz="2800" dirty="0"/>
              <a:t>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Highest</a:t>
            </a:r>
            <a:r>
              <a:rPr lang="fi-FI" sz="2800" dirty="0"/>
              <a:t> </a:t>
            </a:r>
            <a:r>
              <a:rPr lang="fi-FI" sz="2800" dirty="0" err="1"/>
              <a:t>Profits</a:t>
            </a:r>
            <a:r>
              <a:rPr lang="fi-FI" sz="2800" dirty="0"/>
              <a:t> and at </a:t>
            </a:r>
            <a:r>
              <a:rPr lang="fi-FI" sz="2800" dirty="0" err="1"/>
              <a:t>What</a:t>
            </a:r>
            <a:r>
              <a:rPr lang="fi-FI" sz="2800" dirty="0"/>
              <a:t> </a:t>
            </a:r>
            <a:r>
              <a:rPr lang="fi-FI" sz="2800" dirty="0" err="1"/>
              <a:t>Expense</a:t>
            </a:r>
            <a:r>
              <a:rPr lang="fi-FI" sz="2800" dirty="0"/>
              <a:t>?</a:t>
            </a:r>
            <a:endParaRPr 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AB3E92-0ABC-D741-E407-354CB7FE0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10855"/>
            <a:ext cx="4803776" cy="2232240"/>
          </a:xfrm>
        </p:spPr>
        <p:txBody>
          <a:bodyPr/>
          <a:lstStyle/>
          <a:p>
            <a:r>
              <a:rPr lang="fi-FI" sz="1400" dirty="0"/>
              <a:t>N</a:t>
            </a:r>
            <a:r>
              <a:rPr lang="en-US" sz="1400" dirty="0" err="1"/>
              <a:t>ike</a:t>
            </a:r>
            <a:r>
              <a:rPr lang="en-US" sz="1400" dirty="0"/>
              <a:t> emerges at the most profitable brand, achieving a total profit of 14.1 € million. While it also incurs the highest expenses at 13.5 € million, its ability to maintain a strong profit margin of 51.03% demonstrates operational efficiency and pricing power.</a:t>
            </a:r>
          </a:p>
          <a:p>
            <a:r>
              <a:rPr lang="en-US" sz="1400" dirty="0"/>
              <a:t>Salomon and Adidas also show robust profitability, each generating over 10 € million in profit. Their margins reflect a healthy balance between revenue and cost management, positioning them as strong competitors in the market.</a:t>
            </a:r>
          </a:p>
          <a:p>
            <a:r>
              <a:rPr lang="en-US" sz="1400" dirty="0"/>
              <a:t>Asics, on the other hand, reports lower absolute profits compared to the top brands. However, this is accompanied by significantly lower expenses, suggesting a leaner cost structure and potentially a more value-oriented market strategy.</a:t>
            </a:r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2418D-BED4-CC92-151A-4A0C11B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35E921D-77F2-CAE3-99C9-0926450EDB69}"/>
              </a:ext>
            </a:extLst>
          </p:cNvPr>
          <p:cNvSpPr txBox="1">
            <a:spLocks/>
          </p:cNvSpPr>
          <p:nvPr/>
        </p:nvSpPr>
        <p:spPr>
          <a:xfrm>
            <a:off x="615950" y="5047888"/>
            <a:ext cx="5013325" cy="126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b="1" dirty="0"/>
              <a:t>T</a:t>
            </a:r>
            <a:r>
              <a:rPr lang="en-US" b="1" dirty="0" err="1"/>
              <a:t>hese</a:t>
            </a:r>
            <a:r>
              <a:rPr lang="en-US" b="1" dirty="0"/>
              <a:t> findings reveal how different brands adopt distinct business strategies. Some emphasizing scale and premium pricing, others focusing on cost control and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2FCF-9949-15CD-3583-3F680B23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99" y="699676"/>
            <a:ext cx="4524839" cy="2002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C85FD-1486-CE43-294C-CF23A55E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15" y="2822008"/>
            <a:ext cx="4957052" cy="1797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BEB53-D90E-2041-0874-0C826B8B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623" y="4768297"/>
            <a:ext cx="5734214" cy="18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75BBD-D140-7741-439D-C776F670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097CB2-FBB0-8990-09E5-5CEFA21B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Revenue</a:t>
            </a:r>
            <a:r>
              <a:rPr lang="fi-FI" dirty="0"/>
              <a:t> </a:t>
            </a:r>
            <a:r>
              <a:rPr lang="fi-FI" dirty="0" err="1"/>
              <a:t>Development</a:t>
            </a:r>
            <a:r>
              <a:rPr lang="fi-FI" dirty="0"/>
              <a:t> and Market </a:t>
            </a:r>
            <a:r>
              <a:rPr lang="fi-FI" dirty="0" err="1"/>
              <a:t>Share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58DF1F-91D4-980D-23B0-7ABD41328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1803615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 show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brand’s</a:t>
            </a:r>
            <a:r>
              <a:rPr lang="fi-FI" dirty="0"/>
              <a:t> </a:t>
            </a:r>
            <a:r>
              <a:rPr lang="fi-FI" dirty="0" err="1"/>
              <a:t>revenue</a:t>
            </a:r>
            <a:r>
              <a:rPr lang="fi-FI" dirty="0"/>
              <a:t> </a:t>
            </a:r>
            <a:r>
              <a:rPr lang="fi-FI" dirty="0" err="1"/>
              <a:t>evolved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positioned</a:t>
            </a:r>
            <a:r>
              <a:rPr lang="fi-FI" dirty="0"/>
              <a:t> </a:t>
            </a:r>
            <a:r>
              <a:rPr lang="fi-FI" dirty="0" err="1"/>
              <a:t>themselves</a:t>
            </a:r>
            <a:r>
              <a:rPr lang="fi-FI" dirty="0"/>
              <a:t> in </a:t>
            </a:r>
            <a:r>
              <a:rPr lang="fi-FI" dirty="0" err="1"/>
              <a:t>terms</a:t>
            </a:r>
            <a:r>
              <a:rPr lang="fi-FI" dirty="0"/>
              <a:t> of market </a:t>
            </a:r>
            <a:r>
              <a:rPr lang="fi-FI" dirty="0" err="1"/>
              <a:t>share</a:t>
            </a:r>
            <a:r>
              <a:rPr lang="fi-FI" dirty="0"/>
              <a:t>.</a:t>
            </a:r>
          </a:p>
          <a:p>
            <a:r>
              <a:rPr lang="fi-FI" b="1" dirty="0" err="1"/>
              <a:t>Revenue</a:t>
            </a:r>
            <a:r>
              <a:rPr lang="fi-FI" b="1" dirty="0"/>
              <a:t> </a:t>
            </a:r>
            <a:r>
              <a:rPr lang="fi-FI" b="1" dirty="0" err="1"/>
              <a:t>Trends</a:t>
            </a:r>
            <a:r>
              <a:rPr lang="fi-FI" b="1" dirty="0"/>
              <a:t> </a:t>
            </a:r>
            <a:r>
              <a:rPr lang="fi-FI" b="1" dirty="0" err="1"/>
              <a:t>Over</a:t>
            </a:r>
            <a:r>
              <a:rPr lang="fi-FI" b="1" dirty="0"/>
              <a:t> Time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</a:t>
            </a:r>
            <a:r>
              <a:rPr lang="fi-FI" dirty="0" err="1"/>
              <a:t>illustrates</a:t>
            </a:r>
            <a:r>
              <a:rPr lang="fi-FI" dirty="0"/>
              <a:t> </a:t>
            </a:r>
            <a:r>
              <a:rPr lang="fi-FI" dirty="0" err="1"/>
              <a:t>brand-specific</a:t>
            </a:r>
            <a:r>
              <a:rPr lang="fi-FI" dirty="0"/>
              <a:t> </a:t>
            </a:r>
            <a:r>
              <a:rPr lang="fi-FI" dirty="0" err="1"/>
              <a:t>revenue</a:t>
            </a:r>
            <a:r>
              <a:rPr lang="fi-FI" dirty="0"/>
              <a:t> progression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early</a:t>
            </a:r>
            <a:r>
              <a:rPr lang="fi-FI" dirty="0"/>
              <a:t> 2022 </a:t>
            </a:r>
            <a:r>
              <a:rPr lang="fi-FI" dirty="0" err="1"/>
              <a:t>thorough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of 2023. </a:t>
            </a:r>
            <a:r>
              <a:rPr lang="fi-FI" dirty="0" err="1"/>
              <a:t>Noticeable</a:t>
            </a:r>
            <a:r>
              <a:rPr lang="fi-FI" dirty="0"/>
              <a:t> </a:t>
            </a:r>
            <a:r>
              <a:rPr lang="fi-FI" dirty="0" err="1"/>
              <a:t>seasonal</a:t>
            </a:r>
            <a:r>
              <a:rPr lang="fi-FI" dirty="0"/>
              <a:t> </a:t>
            </a:r>
            <a:r>
              <a:rPr lang="fi-FI" dirty="0" err="1"/>
              <a:t>peaks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visible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major</a:t>
            </a:r>
            <a:r>
              <a:rPr lang="fi-FI" dirty="0"/>
              <a:t> </a:t>
            </a:r>
            <a:r>
              <a:rPr lang="fi-FI" dirty="0" err="1"/>
              <a:t>retail</a:t>
            </a:r>
            <a:r>
              <a:rPr lang="fi-FI" dirty="0"/>
              <a:t> </a:t>
            </a:r>
            <a:r>
              <a:rPr lang="fi-FI" dirty="0" err="1"/>
              <a:t>months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June</a:t>
            </a:r>
            <a:r>
              <a:rPr lang="fi-FI" dirty="0"/>
              <a:t>, August and </a:t>
            </a:r>
            <a:r>
              <a:rPr lang="fi-FI" dirty="0" err="1"/>
              <a:t>December</a:t>
            </a:r>
            <a:r>
              <a:rPr lang="fi-FI" dirty="0"/>
              <a:t>, </a:t>
            </a:r>
            <a:r>
              <a:rPr lang="fi-FI" dirty="0" err="1"/>
              <a:t>likely</a:t>
            </a:r>
            <a:r>
              <a:rPr lang="fi-FI" dirty="0"/>
              <a:t> </a:t>
            </a:r>
            <a:r>
              <a:rPr lang="fi-FI" dirty="0" err="1"/>
              <a:t>reflecting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</a:t>
            </a:r>
            <a:r>
              <a:rPr lang="fi-FI" dirty="0" err="1"/>
              <a:t>campaigns</a:t>
            </a:r>
            <a:r>
              <a:rPr lang="fi-FI" dirty="0"/>
              <a:t> and </a:t>
            </a:r>
            <a:r>
              <a:rPr lang="fi-FI" dirty="0" err="1"/>
              <a:t>holiday</a:t>
            </a:r>
            <a:r>
              <a:rPr lang="fi-FI" dirty="0"/>
              <a:t> </a:t>
            </a:r>
            <a:r>
              <a:rPr lang="fi-FI" dirty="0" err="1"/>
              <a:t>demand</a:t>
            </a:r>
            <a:r>
              <a:rPr lang="fi-FI" dirty="0"/>
              <a:t>. Nike and Salomon show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strongest</a:t>
            </a:r>
            <a:r>
              <a:rPr lang="fi-FI" dirty="0"/>
              <a:t> </a:t>
            </a:r>
            <a:r>
              <a:rPr lang="fi-FI" dirty="0" err="1"/>
              <a:t>upward</a:t>
            </a:r>
            <a:r>
              <a:rPr lang="fi-FI" dirty="0"/>
              <a:t> </a:t>
            </a:r>
            <a:r>
              <a:rPr lang="fi-FI" dirty="0" err="1"/>
              <a:t>trends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in 2023, </a:t>
            </a:r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smaller</a:t>
            </a:r>
            <a:r>
              <a:rPr lang="fi-FI" dirty="0"/>
              <a:t> </a:t>
            </a:r>
            <a:r>
              <a:rPr lang="fi-FI" dirty="0" err="1"/>
              <a:t>brands</a:t>
            </a:r>
            <a:r>
              <a:rPr lang="fi-FI" dirty="0"/>
              <a:t> </a:t>
            </a:r>
            <a:r>
              <a:rPr lang="fi-FI" dirty="0" err="1"/>
              <a:t>maintain</a:t>
            </a:r>
            <a:r>
              <a:rPr lang="fi-FI" dirty="0"/>
              <a:t> </a:t>
            </a:r>
            <a:r>
              <a:rPr lang="fi-FI" dirty="0" err="1"/>
              <a:t>steadier</a:t>
            </a:r>
            <a:r>
              <a:rPr lang="fi-FI" dirty="0"/>
              <a:t> </a:t>
            </a:r>
            <a:r>
              <a:rPr lang="fi-FI" dirty="0" err="1"/>
              <a:t>revenue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.</a:t>
            </a:r>
            <a:endParaRPr lang="fi-FI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36F04F-3770-9973-EB75-0B1338FA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EE682-6498-7643-C3C0-5805D3A4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57" y="3403261"/>
            <a:ext cx="8043394" cy="32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AF8CE-88BB-FF22-77AF-E6B091FFE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9E6F36-0BA5-3012-AF0C-720B9CC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Market </a:t>
            </a:r>
            <a:r>
              <a:rPr lang="fi-FI" dirty="0" err="1"/>
              <a:t>Share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24B24A-D6CA-B603-7F7F-86C0DEC11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698322"/>
            <a:ext cx="11214100" cy="1803615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 show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positioned</a:t>
            </a:r>
            <a:r>
              <a:rPr lang="fi-FI" dirty="0"/>
              <a:t> </a:t>
            </a:r>
            <a:r>
              <a:rPr lang="fi-FI" dirty="0" err="1"/>
              <a:t>themselves</a:t>
            </a:r>
            <a:r>
              <a:rPr lang="fi-FI" dirty="0"/>
              <a:t> in </a:t>
            </a:r>
            <a:r>
              <a:rPr lang="fi-FI" dirty="0" err="1"/>
              <a:t>terms</a:t>
            </a:r>
            <a:r>
              <a:rPr lang="fi-FI" dirty="0"/>
              <a:t> of market </a:t>
            </a:r>
            <a:r>
              <a:rPr lang="fi-FI" dirty="0" err="1"/>
              <a:t>share</a:t>
            </a:r>
            <a:r>
              <a:rPr lang="fi-FI" dirty="0"/>
              <a:t>.</a:t>
            </a:r>
          </a:p>
          <a:p>
            <a:r>
              <a:rPr lang="fi-FI" b="1" dirty="0"/>
              <a:t>Market </a:t>
            </a:r>
            <a:r>
              <a:rPr lang="fi-FI" b="1" dirty="0" err="1"/>
              <a:t>Share</a:t>
            </a:r>
            <a:r>
              <a:rPr lang="fi-FI" b="1" dirty="0"/>
              <a:t> </a:t>
            </a:r>
            <a:r>
              <a:rPr lang="fi-FI" b="1" dirty="0" err="1"/>
              <a:t>Breakdown</a:t>
            </a:r>
            <a:endParaRPr lang="fi-FI" b="1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pie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</a:t>
            </a:r>
            <a:r>
              <a:rPr lang="fi-FI" dirty="0" err="1"/>
              <a:t>highlights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market </a:t>
            </a:r>
            <a:r>
              <a:rPr lang="fi-FI" dirty="0" err="1"/>
              <a:t>share</a:t>
            </a:r>
            <a:r>
              <a:rPr lang="fi-FI" dirty="0"/>
              <a:t> </a:t>
            </a:r>
            <a:r>
              <a:rPr lang="fi-FI" dirty="0" err="1"/>
              <a:t>distribution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brand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Nike </a:t>
            </a:r>
            <a:r>
              <a:rPr lang="fi-FI" dirty="0" err="1"/>
              <a:t>holds</a:t>
            </a:r>
            <a:r>
              <a:rPr lang="fi-FI" dirty="0"/>
              <a:t> a </a:t>
            </a:r>
            <a:r>
              <a:rPr lang="fi-FI" dirty="0" err="1"/>
              <a:t>commanding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approximately</a:t>
            </a:r>
            <a:r>
              <a:rPr lang="fi-FI" dirty="0"/>
              <a:t> 24%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market.</a:t>
            </a:r>
          </a:p>
          <a:p>
            <a:pPr lvl="1"/>
            <a:r>
              <a:rPr lang="fi-FI" dirty="0"/>
              <a:t>Adidas, </a:t>
            </a:r>
            <a:r>
              <a:rPr lang="fi-FI" dirty="0" err="1"/>
              <a:t>Puma</a:t>
            </a:r>
            <a:r>
              <a:rPr lang="fi-FI" dirty="0"/>
              <a:t> and Salomon </a:t>
            </a:r>
            <a:r>
              <a:rPr lang="fi-FI" dirty="0" err="1"/>
              <a:t>follow</a:t>
            </a:r>
            <a:r>
              <a:rPr lang="fi-FI" dirty="0"/>
              <a:t>,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capturing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15%, </a:t>
            </a:r>
            <a:r>
              <a:rPr lang="fi-FI" dirty="0" err="1"/>
              <a:t>showing</a:t>
            </a:r>
            <a:r>
              <a:rPr lang="fi-FI" dirty="0"/>
              <a:t> </a:t>
            </a:r>
            <a:r>
              <a:rPr lang="fi-FI" dirty="0" err="1"/>
              <a:t>competitive</a:t>
            </a:r>
            <a:r>
              <a:rPr lang="fi-FI" dirty="0"/>
              <a:t> </a:t>
            </a:r>
            <a:r>
              <a:rPr lang="fi-FI" dirty="0" err="1"/>
              <a:t>strength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Smaller</a:t>
            </a:r>
            <a:r>
              <a:rPr lang="fi-FI" dirty="0"/>
              <a:t> </a:t>
            </a:r>
            <a:r>
              <a:rPr lang="fi-FI" dirty="0" err="1"/>
              <a:t>players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Asics and New </a:t>
            </a:r>
            <a:r>
              <a:rPr lang="fi-FI" dirty="0" err="1"/>
              <a:t>Balance</a:t>
            </a:r>
            <a:r>
              <a:rPr lang="fi-FI" dirty="0"/>
              <a:t> </a:t>
            </a:r>
            <a:r>
              <a:rPr lang="fi-FI" dirty="0" err="1"/>
              <a:t>maintain</a:t>
            </a:r>
            <a:r>
              <a:rPr lang="fi-FI" dirty="0"/>
              <a:t> </a:t>
            </a:r>
            <a:r>
              <a:rPr lang="fi-FI" dirty="0" err="1"/>
              <a:t>niche</a:t>
            </a:r>
            <a:r>
              <a:rPr lang="fi-FI" dirty="0"/>
              <a:t> positions.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B4B2C-5D19-8746-A658-FDB85F66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8A56F0F-CEDD-16E5-1B53-ADD7F26F9A0A}"/>
              </a:ext>
            </a:extLst>
          </p:cNvPr>
          <p:cNvSpPr txBox="1">
            <a:spLocks/>
          </p:cNvSpPr>
          <p:nvPr/>
        </p:nvSpPr>
        <p:spPr>
          <a:xfrm>
            <a:off x="377825" y="4154865"/>
            <a:ext cx="8328025" cy="153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b="1" dirty="0"/>
              <a:t>I</a:t>
            </a:r>
            <a:r>
              <a:rPr lang="en-US" b="1" dirty="0" err="1"/>
              <a:t>nsights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Brands that combine strong seasonal revenue </a:t>
            </a:r>
            <a:r>
              <a:rPr lang="en-US" b="1" dirty="0" err="1"/>
              <a:t>spikses</a:t>
            </a:r>
            <a:r>
              <a:rPr lang="en-US" b="1" dirty="0"/>
              <a:t> with sustained year-round presence (like Nike and Adidas) are better positioned to capture and defend market share. This suggests success in both promotions and long-term customer loyalty.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386A-914F-4724-1D64-533048E8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333" y="1698322"/>
            <a:ext cx="28102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64F30-2A7D-45AA-108B-99BA6C207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797E41-1B76-B89D-F16C-A6026708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Conclusion: Strategic Insights for Brand Portfolio Optimization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943AFC-601A-22B6-1869-F08CC4993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698322"/>
            <a:ext cx="11214100" cy="18036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Takeaways:</a:t>
            </a:r>
          </a:p>
          <a:p>
            <a:r>
              <a:rPr lang="en-US" b="1" dirty="0"/>
              <a:t>High market profitability (51.02% margin)</a:t>
            </a:r>
            <a:r>
              <a:rPr lang="en-US" dirty="0"/>
              <a:t> reflects strong cost control and volume-driven growth.</a:t>
            </a:r>
          </a:p>
          <a:p>
            <a:r>
              <a:rPr lang="en-US" b="1" dirty="0"/>
              <a:t>Nike leads in profit (€14.1M) and cost (€13.5M)</a:t>
            </a:r>
            <a:r>
              <a:rPr lang="en-US" dirty="0"/>
              <a:t> — but maintains balance through efficient scaling and brand strength.</a:t>
            </a:r>
          </a:p>
          <a:p>
            <a:r>
              <a:rPr lang="en-US" b="1" dirty="0"/>
              <a:t>Revenue seasonality is evident</a:t>
            </a:r>
            <a:r>
              <a:rPr lang="en-US" dirty="0"/>
              <a:t>, with spikes aligning to promotional months (e.g., June, December).</a:t>
            </a:r>
          </a:p>
          <a:p>
            <a:r>
              <a:rPr lang="en-US" b="1" dirty="0"/>
              <a:t>Market share concentration</a:t>
            </a:r>
            <a:r>
              <a:rPr lang="en-US" dirty="0"/>
              <a:t> among top brands (Nike, Adidas, Salomon) indicates maturity but also margin pressure from competition.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C0873-DC3D-3EF9-17CA-9636BFF3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0273970-2331-6705-3D4D-505F86AA2D0F}"/>
              </a:ext>
            </a:extLst>
          </p:cNvPr>
          <p:cNvSpPr txBox="1">
            <a:spLocks/>
          </p:cNvSpPr>
          <p:nvPr/>
        </p:nvSpPr>
        <p:spPr>
          <a:xfrm>
            <a:off x="377825" y="3881487"/>
            <a:ext cx="10670389" cy="2038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Strategic Implications: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Double down on high-performing brands</a:t>
            </a:r>
            <a:r>
              <a:rPr lang="en-US" dirty="0"/>
              <a:t> like Nike and Salomon — optimize pricing and campaign timing.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Monitor cost efficiency in leaner brands</a:t>
            </a:r>
            <a:r>
              <a:rPr lang="en-US" dirty="0"/>
              <a:t> (e.g., Asics) — potential for margin improvement without large spend.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Leverage seasonal peaks</a:t>
            </a:r>
            <a:r>
              <a:rPr lang="en-US" dirty="0"/>
              <a:t> with campaign playbooks, inventory readiness, and channel alignment.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Explore premium product strategies</a:t>
            </a:r>
            <a:r>
              <a:rPr lang="en-US" dirty="0"/>
              <a:t> for brands with pricing power and scale.</a:t>
            </a:r>
          </a:p>
        </p:txBody>
      </p:sp>
    </p:spTree>
    <p:extLst>
      <p:ext uri="{BB962C8B-B14F-4D97-AF65-F5344CB8AC3E}">
        <p14:creationId xmlns:p14="http://schemas.microsoft.com/office/powerpoint/2010/main" val="15150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564" y="2807208"/>
            <a:ext cx="4945598" cy="1243584"/>
          </a:xfrm>
        </p:spPr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ca3d020-92e5-4b01-b88f-a98ef96d6891" xsi:nil="true"/>
    <_activity xmlns="9ca3d020-92e5-4b01-b88f-a98ef96d689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65E698B849D54CB5A321A870C4C09B" ma:contentTypeVersion="12" ma:contentTypeDescription="Create a new document." ma:contentTypeScope="" ma:versionID="85d49eda2b5f14da3877fc33505b4f01">
  <xsd:schema xmlns:xsd="http://www.w3.org/2001/XMLSchema" xmlns:xs="http://www.w3.org/2001/XMLSchema" xmlns:p="http://schemas.microsoft.com/office/2006/metadata/properties" xmlns:ns3="9ca3d020-92e5-4b01-b88f-a98ef96d6891" targetNamespace="http://schemas.microsoft.com/office/2006/metadata/properties" ma:root="true" ma:fieldsID="dcf595d1cbf14877a6997d2536def3d3" ns3:_="">
    <xsd:import namespace="9ca3d020-92e5-4b01-b88f-a98ef96d6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3d020-92e5-4b01-b88f-a98ef96d6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ca3d020-92e5-4b01-b88f-a98ef96d6891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4CC143-EF73-4038-8F7F-8CBFF92FF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3d020-92e5-4b01-b88f-a98ef96d6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8492</TotalTime>
  <Words>757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Shoe Brand Sales Performance Analysis</vt:lpstr>
      <vt:lpstr>Agenda</vt:lpstr>
      <vt:lpstr>Introduction</vt:lpstr>
      <vt:lpstr>Key Metrics</vt:lpstr>
      <vt:lpstr>Brand Profitability and Costs – Who Generates the Highest Profits and at What Expense?</vt:lpstr>
      <vt:lpstr>Revenue Development and Market Share</vt:lpstr>
      <vt:lpstr>Market Share</vt:lpstr>
      <vt:lpstr>Conclusion: Strategic Insights for Brand Portfolio Optimization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Laine Mirko</dc:creator>
  <cp:lastModifiedBy>Laine Mirko</cp:lastModifiedBy>
  <cp:revision>4</cp:revision>
  <dcterms:created xsi:type="dcterms:W3CDTF">2025-07-28T13:01:06Z</dcterms:created>
  <dcterms:modified xsi:type="dcterms:W3CDTF">2025-08-06T06:10:44Z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0x0101001A65E698B849D54CB5A321A870C4C09B</vt:lpwstr>
  </property>
</Properties>
</file>