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60" r:id="rId3"/>
    <p:sldId id="267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170" y="8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48002-315D-49B1-B10F-137139C4BF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4896" y="1122363"/>
            <a:ext cx="7276733" cy="3381398"/>
          </a:xfrm>
        </p:spPr>
        <p:txBody>
          <a:bodyPr anchor="b">
            <a:normAutofit/>
          </a:bodyPr>
          <a:lstStyle>
            <a:lvl1pPr algn="l">
              <a:defRPr sz="4800" cap="none" spc="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4535E0-4D9C-4DCA-8569-64503C5DC1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4894" y="4612942"/>
            <a:ext cx="7276733" cy="1181683"/>
          </a:xfrm>
        </p:spPr>
        <p:txBody>
          <a:bodyPr>
            <a:normAutofit/>
          </a:bodyPr>
          <a:lstStyle>
            <a:lvl1pPr marL="0" indent="0" algn="l">
              <a:buNone/>
              <a:defRPr sz="18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83B68-70CF-4A98-948C-6EA4BD68D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C2EF9-7F83-4AD3-B3F6-B9D4618D6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1B751B-3464-41CD-B728-A72BB191E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249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B5731-248B-49C2-93DE-8A3260C9F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D4D5C5-3D5A-4F3D-8A08-7053DACF1F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9E5372-3FC6-4227-B2DD-6CB24E651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1B1B1-B637-4E46-B64C-F082B54C2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567AD-4B78-41F6-B814-726D4BD4C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609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674D5E-67E6-4C23-B80A-0C66B53315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76299"/>
            <a:ext cx="2628900" cy="5181601"/>
          </a:xfrm>
        </p:spPr>
        <p:txBody>
          <a:bodyPr vert="eaVert"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FEFF2A-08E8-447D-85C7-7D5A9C422C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76299"/>
            <a:ext cx="7734300" cy="51816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0030D-E580-4B0C-B5A8-2C8A094D9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2DCAEB-1B6E-492E-918E-47179AF48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AE4A38-A745-436E-9E33-63B9F81C0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397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BFD42-94A9-4345-AF38-7D562B502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4C458-A63B-4032-B4EC-732DAC188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855B5-7F2F-408B-800D-92CB34B99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203412-EA6B-43CA-8B3A-F502587CB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46E9EE-F895-4ECE-B4B2-586D65ED8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406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8193F-AFAD-4A9A-B0EF-530DFB19D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49" y="876299"/>
            <a:ext cx="7876722" cy="371316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D1BBE4-9FC1-4F89-B120-1C49D816FD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46170"/>
            <a:ext cx="6781301" cy="104845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530A6B-E3FD-4920-8128-C263CA1D6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166B85-0649-47DB-AD69-458D8F600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B25931-A293-42E9-BDF5-B2AE121D7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160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5262B-ECD6-47BB-A6F1-92A6033E9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B8779-51E9-44D1-9F7B-28F3C6D3C4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48474" y="2080517"/>
            <a:ext cx="4970124" cy="397738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E8BFB-5295-4C5E-9CB1-E276E9D0E5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0899" y="2080517"/>
            <a:ext cx="4970124" cy="39773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5E22BF-1819-4301-B699-EF5A2F4D9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00A2DF-39DE-49C3-A213-3E8423C7A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55D3A8-238B-4A68-A9F9-672D2F060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861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7D468-D010-4225-B024-DCEF543BC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71955"/>
            <a:ext cx="10441236" cy="139835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3D60A0-FCAB-425A-9ECD-94CDE4F472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926" y="1983242"/>
            <a:ext cx="5007110" cy="814387"/>
          </a:xfrm>
        </p:spPr>
        <p:txBody>
          <a:bodyPr anchor="b">
            <a:normAutofit/>
          </a:bodyPr>
          <a:lstStyle>
            <a:lvl1pPr marL="0" indent="0">
              <a:lnSpc>
                <a:spcPct val="110000"/>
              </a:lnSpc>
              <a:buNone/>
              <a:defRPr sz="2000" b="0" cap="all" spc="14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6F986B-07CB-4FB0-9419-2AAB318B8A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50063" y="2813959"/>
            <a:ext cx="5007110" cy="324394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A9D784-7968-4E8B-B704-E42EE8F187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49255" y="1983242"/>
            <a:ext cx="5031769" cy="814387"/>
          </a:xfrm>
        </p:spPr>
        <p:txBody>
          <a:bodyPr anchor="b">
            <a:normAutofit/>
          </a:bodyPr>
          <a:lstStyle>
            <a:lvl1pPr marL="0" indent="0">
              <a:lnSpc>
                <a:spcPct val="110000"/>
              </a:lnSpc>
              <a:buNone/>
              <a:defRPr sz="2000" b="0" cap="all" spc="14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45754F-08D1-4593-988F-95F0ED1A01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49255" y="2813959"/>
            <a:ext cx="5031769" cy="324394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ED2E61-83B4-4C8F-BBFE-D95920342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80C136-A664-4013-8073-B0C6BDEF8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AE9547-8EE7-461B-9E99-484B11E91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298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2E667-0EFA-4EE6-8E4D-20805309A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759" y="895440"/>
            <a:ext cx="10138451" cy="1832349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EE4825-BB8C-4567-B407-B4452409D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838892-25DB-4A4E-9D43-6058C45C5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C3DDDA-48EF-4B42-9980-4762AF509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039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EFA7D9-6801-4DD0-8D7D-505212F46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6FA3EA-1519-4178-AC3A-231A5BAA7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423DBE-6FD6-4D60-8336-7843B4BD3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782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2D9AE-CA1A-4751-9B33-0AC09CE62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996948"/>
            <a:ext cx="3046410" cy="1479551"/>
          </a:xfrm>
        </p:spPr>
        <p:txBody>
          <a:bodyPr anchor="t">
            <a:normAutofit/>
          </a:bodyPr>
          <a:lstStyle>
            <a:lvl1pPr>
              <a:lnSpc>
                <a:spcPct val="110000"/>
              </a:lnSpc>
              <a:defRPr sz="2400" cap="all" spc="4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F9941-76E5-42B5-8464-C1A7010D9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0796" y="876300"/>
            <a:ext cx="5758235" cy="5181599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4785D8-F112-415F-9AB4-5F2AC060D1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666144"/>
            <a:ext cx="3046409" cy="319490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70A0B3-4E9C-4FAC-B1D1-2673F7B5A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AA370A-33F5-48A6-962A-47C0F15D4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8AD606-A37D-4697-AA7A-EAE4F101A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‹N›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44E0B5E-1030-4A34-AB09-05ACB45CE993}"/>
              </a:ext>
            </a:extLst>
          </p:cNvPr>
          <p:cNvCxnSpPr>
            <a:cxnSpLocks/>
          </p:cNvCxnSpPr>
          <p:nvPr/>
        </p:nvCxnSpPr>
        <p:spPr>
          <a:xfrm>
            <a:off x="4610100" y="898989"/>
            <a:ext cx="0" cy="51387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2269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21D4C-0A93-40A6-9645-5EF7DE6C5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989314"/>
            <a:ext cx="3046409" cy="1487185"/>
          </a:xfrm>
        </p:spPr>
        <p:txBody>
          <a:bodyPr anchor="t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2F9455-852F-4604-87D4-801E8D5DB5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4" y="876300"/>
            <a:ext cx="5943596" cy="51815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842061-B161-4973-9EE4-76D0B73FC1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666143"/>
            <a:ext cx="3046409" cy="319490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DCE2E0-050A-4BC2-91DF-7A00811D2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0AB003-B443-4B96-9DD9-4284E7E1E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179DBA-16C0-4FFB-B367-B96169B4B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‹N›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9F2BD78-1D6B-4742-9726-75646D91F4AC}"/>
              </a:ext>
            </a:extLst>
          </p:cNvPr>
          <p:cNvCxnSpPr>
            <a:cxnSpLocks/>
          </p:cNvCxnSpPr>
          <p:nvPr/>
        </p:nvCxnSpPr>
        <p:spPr>
          <a:xfrm>
            <a:off x="4610100" y="898989"/>
            <a:ext cx="0" cy="51387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0831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98CBCD-166B-4F97-A6DF-DAA3BF2B2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760" y="876302"/>
            <a:ext cx="10427840" cy="10860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64D6D9-636D-450B-839A-22AE0CED23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9758" y="2065984"/>
            <a:ext cx="10427841" cy="39032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6CAEC-1EE5-4B71-9646-5C378EEBEF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2838" y="6356350"/>
            <a:ext cx="33613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2"/>
                </a:solidFill>
              </a:defRPr>
            </a:lvl1pPr>
          </a:lstStyle>
          <a:p>
            <a:fld id="{326951E3-958F-4611-B170-D081BA0250F9}" type="datetimeFigureOut">
              <a:rPr lang="en-US" smtClean="0"/>
              <a:pPr/>
              <a:t>12/5/2023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70EF8-70B2-4AFC-8388-691A146AA7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58748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F07DC7-D05C-4038-B51A-F00B7B9C99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20400" y="6356350"/>
            <a:ext cx="6176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i="1">
                <a:solidFill>
                  <a:schemeClr val="tx2"/>
                </a:solidFill>
              </a:defRPr>
            </a:lvl1pPr>
          </a:lstStyle>
          <a:p>
            <a:fld id="{57871EFB-7B9E-4E86-A89E-697E8EBB06F2}" type="slidenum">
              <a:rPr lang="en-US" smtClean="0"/>
              <a:pPr/>
              <a:t>‹N›</a:t>
            </a:fld>
            <a:endParaRPr lang="en-US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AD4CCDA-06BF-4D2A-B44F-195AEC0B5B22}"/>
              </a:ext>
            </a:extLst>
          </p:cNvPr>
          <p:cNvCxnSpPr>
            <a:cxnSpLocks/>
          </p:cNvCxnSpPr>
          <p:nvPr/>
        </p:nvCxnSpPr>
        <p:spPr>
          <a:xfrm>
            <a:off x="952498" y="6252722"/>
            <a:ext cx="10325101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5069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18" r:id="rId6"/>
    <p:sldLayoutId id="2147483714" r:id="rId7"/>
    <p:sldLayoutId id="2147483715" r:id="rId8"/>
    <p:sldLayoutId id="2147483716" r:id="rId9"/>
    <p:sldLayoutId id="2147483717" r:id="rId10"/>
    <p:sldLayoutId id="214748371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7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SzPct val="70000"/>
        <a:buFontTx/>
        <a:buNone/>
        <a:defRPr sz="1800" i="1" kern="1200">
          <a:solidFill>
            <a:schemeClr val="tx2"/>
          </a:solidFill>
          <a:latin typeface="+mn-lt"/>
          <a:ea typeface="+mn-ea"/>
          <a:cs typeface="+mn-cs"/>
        </a:defRPr>
      </a:lvl2pPr>
      <a:lvl3pPr marL="502920" indent="-228600" algn="l" defTabSz="914400" rtl="0" eaLnBrk="1" latinLnBrk="0" hangingPunct="1">
        <a:lnSpc>
          <a:spcPct val="12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0" algn="l" defTabSz="914400" rtl="0" eaLnBrk="1" latinLnBrk="0" hangingPunct="1">
        <a:lnSpc>
          <a:spcPct val="120000"/>
        </a:lnSpc>
        <a:spcBef>
          <a:spcPts val="500"/>
        </a:spcBef>
        <a:buSzPct val="70000"/>
        <a:buFont typeface="Arial" panose="020B0604020202020204" pitchFamily="34" charset="0"/>
        <a:buNone/>
        <a:defRPr sz="1600" i="1" kern="1200">
          <a:solidFill>
            <a:schemeClr val="tx2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s://github.com/MirkoMolteni/MonopolyJava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F69F96FE-C3F5-4F02-8428-78ADCB975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Monopoly | Fondazione Sinapsi">
            <a:extLst>
              <a:ext uri="{FF2B5EF4-FFF2-40B4-BE49-F238E27FC236}">
                <a16:creationId xmlns:a16="http://schemas.microsoft.com/office/drawing/2014/main" id="{DC9F3854-E203-7AE6-0CF6-F2033C1C4F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929"/>
          <a:stretch/>
        </p:blipFill>
        <p:spPr bwMode="auto">
          <a:xfrm>
            <a:off x="20" y="1"/>
            <a:ext cx="1219197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3" name="Rectangle 1032">
            <a:extLst>
              <a:ext uri="{FF2B5EF4-FFF2-40B4-BE49-F238E27FC236}">
                <a16:creationId xmlns:a16="http://schemas.microsoft.com/office/drawing/2014/main" id="{F80C6B76-4D7E-4FE2-84E4-C4734B2B4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3078542"/>
            <a:ext cx="12191999" cy="3779457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49000">
                <a:srgbClr val="000000">
                  <a:alpha val="45000"/>
                </a:srgbClr>
              </a:gs>
              <a:gs pos="100000">
                <a:srgbClr val="000000">
                  <a:alpha val="64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9EF429F-B8C7-73FB-F132-E935EFA57C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876" y="3429000"/>
            <a:ext cx="10447724" cy="1856529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Monopoly</a:t>
            </a:r>
            <a:endParaRPr lang="it-IT" dirty="0">
              <a:solidFill>
                <a:srgbClr val="FFFFFF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B1DF0DB-C4B5-3A0C-BD9D-61C7483D3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8042" y="5727782"/>
            <a:ext cx="10381316" cy="464358"/>
          </a:xfrm>
        </p:spPr>
        <p:txBody>
          <a:bodyPr anchor="ctr">
            <a:normAutofit/>
          </a:bodyPr>
          <a:lstStyle/>
          <a:p>
            <a:pPr algn="r"/>
            <a:r>
              <a:rPr lang="en-US">
                <a:solidFill>
                  <a:srgbClr val="FFFFFF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Molteni Mirko &amp; felletti giacomo</a:t>
            </a:r>
            <a:endParaRPr lang="it-IT">
              <a:solidFill>
                <a:srgbClr val="FFFFFF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cxnSp>
        <p:nvCxnSpPr>
          <p:cNvPr id="1035" name="Straight Connector 1034">
            <a:extLst>
              <a:ext uri="{FF2B5EF4-FFF2-40B4-BE49-F238E27FC236}">
                <a16:creationId xmlns:a16="http://schemas.microsoft.com/office/drawing/2014/main" id="{16BEECB0-0766-4C59-B86E-5D26B7D8E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54990" y="5503528"/>
            <a:ext cx="10325101" cy="0"/>
          </a:xfrm>
          <a:prstGeom prst="line">
            <a:avLst/>
          </a:prstGeom>
          <a:ln w="1079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96851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F02845A-8571-40C5-9F56-8F9B3F7C4E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799425E-88AC-9A32-5961-19DA01552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1296" y="-281566"/>
            <a:ext cx="4569407" cy="156008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Class diagram</a:t>
            </a:r>
            <a:endParaRPr lang="it-IT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30BB598-81B4-41BB-BC44-CD9C29AE2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52500" y="2871627"/>
            <a:ext cx="0" cy="3186701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magine 6">
            <a:extLst>
              <a:ext uri="{FF2B5EF4-FFF2-40B4-BE49-F238E27FC236}">
                <a16:creationId xmlns:a16="http://schemas.microsoft.com/office/drawing/2014/main" id="{BCCEC2DF-6D72-B889-A1C8-56C55E15F7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9324" y="1506033"/>
            <a:ext cx="7753350" cy="5124450"/>
          </a:xfrm>
          <a:prstGeom prst="rect">
            <a:avLst/>
          </a:prstGeom>
        </p:spPr>
      </p:pic>
      <p:sp>
        <p:nvSpPr>
          <p:cNvPr id="8" name="Rettangolo 7">
            <a:extLst>
              <a:ext uri="{FF2B5EF4-FFF2-40B4-BE49-F238E27FC236}">
                <a16:creationId xmlns:a16="http://schemas.microsoft.com/office/drawing/2014/main" id="{2F576475-9DAF-0113-975A-981B9110244A}"/>
              </a:ext>
            </a:extLst>
          </p:cNvPr>
          <p:cNvSpPr/>
          <p:nvPr/>
        </p:nvSpPr>
        <p:spPr>
          <a:xfrm>
            <a:off x="660400" y="2527300"/>
            <a:ext cx="711200" cy="3683000"/>
          </a:xfrm>
          <a:prstGeom prst="rect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787920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AD4CCDA-06BF-4D2A-B44F-195AEC0B5B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52498" y="6252722"/>
            <a:ext cx="10325101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69F96FE-C3F5-4F02-8428-78ADCB975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0731F7D-CFE6-CB59-6BC8-3E7118DBE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876" y="1506072"/>
            <a:ext cx="4979254" cy="37794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 err="1"/>
              <a:t>Documentazione</a:t>
            </a:r>
            <a:r>
              <a:rPr lang="en-US" sz="4800" dirty="0"/>
              <a:t> </a:t>
            </a:r>
            <a:r>
              <a:rPr lang="en-US" sz="4800" dirty="0" err="1"/>
              <a:t>codice</a:t>
            </a:r>
            <a:endParaRPr lang="en-US" sz="480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9E12DE3-3755-20DF-0E02-DF5EC9774F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8042" y="5727782"/>
            <a:ext cx="10381316" cy="46435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r">
              <a:lnSpc>
                <a:spcPct val="110000"/>
              </a:lnSpc>
              <a:buNone/>
            </a:pPr>
            <a:r>
              <a:rPr lang="en-US" sz="1500" cap="all" spc="300"/>
              <a:t>La documentazione del codice e’ stata realizzata utilizzando JavaDoc</a:t>
            </a:r>
          </a:p>
        </p:txBody>
      </p:sp>
      <p:pic>
        <p:nvPicPr>
          <p:cNvPr id="7" name="Graphic 6" descr="Documento">
            <a:extLst>
              <a:ext uri="{FF2B5EF4-FFF2-40B4-BE49-F238E27FC236}">
                <a16:creationId xmlns:a16="http://schemas.microsoft.com/office/drawing/2014/main" id="{308E23BA-B115-D69B-FFE4-9E879CC884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63399" y="876308"/>
            <a:ext cx="4304764" cy="4304764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6BEECB0-0766-4C59-B86E-5D26B7D8E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54990" y="5503528"/>
            <a:ext cx="10325101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9462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55" name="Straight Connector 2054">
            <a:extLst>
              <a:ext uri="{FF2B5EF4-FFF2-40B4-BE49-F238E27FC236}">
                <a16:creationId xmlns:a16="http://schemas.microsoft.com/office/drawing/2014/main" id="{EAD4CCDA-06BF-4D2A-B44F-195AEC0B5B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52498" y="6252722"/>
            <a:ext cx="10325101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057" name="Rectangle 2056">
            <a:extLst>
              <a:ext uri="{FF2B5EF4-FFF2-40B4-BE49-F238E27FC236}">
                <a16:creationId xmlns:a16="http://schemas.microsoft.com/office/drawing/2014/main" id="{F69F96FE-C3F5-4F02-8428-78ADCB975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Che cosa è Java | Salvatore Aranzulla">
            <a:extLst>
              <a:ext uri="{FF2B5EF4-FFF2-40B4-BE49-F238E27FC236}">
                <a16:creationId xmlns:a16="http://schemas.microsoft.com/office/drawing/2014/main" id="{A6958D31-820E-287A-4DF4-A61509BC37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38" b="19010"/>
          <a:stretch/>
        </p:blipFill>
        <p:spPr bwMode="auto">
          <a:xfrm>
            <a:off x="21" y="-1"/>
            <a:ext cx="1219197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9" name="Rectangle 2058">
            <a:extLst>
              <a:ext uri="{FF2B5EF4-FFF2-40B4-BE49-F238E27FC236}">
                <a16:creationId xmlns:a16="http://schemas.microsoft.com/office/drawing/2014/main" id="{F80C6B76-4D7E-4FE2-84E4-C4734B2B4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2" y="1"/>
            <a:ext cx="12191999" cy="3779457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49000">
                <a:srgbClr val="000000">
                  <a:alpha val="45000"/>
                </a:srgbClr>
              </a:gs>
              <a:gs pos="100000">
                <a:srgbClr val="000000">
                  <a:alpha val="64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B24F5C1-2197-437E-99B5-93B586B00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498" y="1808740"/>
            <a:ext cx="10447724" cy="10308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 err="1">
                <a:solidFill>
                  <a:srgbClr val="FFFFFF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Descrizione</a:t>
            </a:r>
            <a:endParaRPr lang="en-US" sz="4800" dirty="0">
              <a:solidFill>
                <a:srgbClr val="FFFFFF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cxnSp>
        <p:nvCxnSpPr>
          <p:cNvPr id="2061" name="Straight Connector 2060">
            <a:extLst>
              <a:ext uri="{FF2B5EF4-FFF2-40B4-BE49-F238E27FC236}">
                <a16:creationId xmlns:a16="http://schemas.microsoft.com/office/drawing/2014/main" id="{16BEECB0-0766-4C59-B86E-5D26B7D8E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54990" y="1808741"/>
            <a:ext cx="10325101" cy="0"/>
          </a:xfrm>
          <a:prstGeom prst="line">
            <a:avLst/>
          </a:prstGeom>
          <a:ln w="1079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3662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79" name="Straight Connector 3078">
            <a:extLst>
              <a:ext uri="{FF2B5EF4-FFF2-40B4-BE49-F238E27FC236}">
                <a16:creationId xmlns:a16="http://schemas.microsoft.com/office/drawing/2014/main" id="{EAD4CCDA-06BF-4D2A-B44F-195AEC0B5B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52498" y="6252722"/>
            <a:ext cx="10325101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081" name="Rectangle 3080">
            <a:extLst>
              <a:ext uri="{FF2B5EF4-FFF2-40B4-BE49-F238E27FC236}">
                <a16:creationId xmlns:a16="http://schemas.microsoft.com/office/drawing/2014/main" id="{BF02845A-8571-40C5-9F56-8F9B3F7C4E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1707C28-4D0F-4531-2309-2C388516F3D0}"/>
              </a:ext>
            </a:extLst>
          </p:cNvPr>
          <p:cNvSpPr txBox="1">
            <a:spLocks/>
          </p:cNvSpPr>
          <p:nvPr/>
        </p:nvSpPr>
        <p:spPr>
          <a:xfrm>
            <a:off x="764593" y="895440"/>
            <a:ext cx="4569407" cy="15600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Obiettivo</a:t>
            </a:r>
            <a:endParaRPr lang="en-US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3083" name="Straight Connector 3082">
            <a:extLst>
              <a:ext uri="{FF2B5EF4-FFF2-40B4-BE49-F238E27FC236}">
                <a16:creationId xmlns:a16="http://schemas.microsoft.com/office/drawing/2014/main" id="{F30BB598-81B4-41BB-BC44-CD9C29AE2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52500" y="2871627"/>
            <a:ext cx="0" cy="3186701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DAC717A3-DE2C-9CD6-12C5-45E498EBB101}"/>
              </a:ext>
            </a:extLst>
          </p:cNvPr>
          <p:cNvSpPr txBox="1"/>
          <p:nvPr/>
        </p:nvSpPr>
        <p:spPr>
          <a:xfrm>
            <a:off x="1570033" y="2753546"/>
            <a:ext cx="3746928" cy="340255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  <a:buSzPct val="70000"/>
            </a:pPr>
            <a:r>
              <a:rPr lang="en-US">
                <a:solidFill>
                  <a:schemeClr val="tx2"/>
                </a:solidFill>
              </a:rPr>
              <a:t>In questo si è cercato di realizzare una copia del gioco da tavolo «Monopoly» utilizzando il linguaggio di programmazione Java</a:t>
            </a:r>
          </a:p>
          <a:p>
            <a:pPr>
              <a:lnSpc>
                <a:spcPct val="120000"/>
              </a:lnSpc>
              <a:spcAft>
                <a:spcPts val="600"/>
              </a:spcAft>
              <a:buSzPct val="70000"/>
            </a:pPr>
            <a:endParaRPr lang="en-US">
              <a:solidFill>
                <a:schemeClr val="tx2"/>
              </a:solidFill>
            </a:endParaRPr>
          </a:p>
          <a:p>
            <a:pPr>
              <a:lnSpc>
                <a:spcPct val="120000"/>
              </a:lnSpc>
              <a:spcAft>
                <a:spcPts val="600"/>
              </a:spcAft>
              <a:buSzPct val="70000"/>
            </a:pPr>
            <a:r>
              <a:rPr lang="en-US">
                <a:solidFill>
                  <a:schemeClr val="tx2"/>
                </a:solidFill>
              </a:rPr>
              <a:t>L’ obiettivo era quello di ricreare il gioco al meglio utilizzando le nostre conoscenze acquisite fino a quel momento e imparando nuove cose</a:t>
            </a:r>
          </a:p>
        </p:txBody>
      </p:sp>
      <p:pic>
        <p:nvPicPr>
          <p:cNvPr id="3074" name="Picture 2" descr="Java Logo PNG vector in SVG, PDF, AI, CDR format">
            <a:extLst>
              <a:ext uri="{FF2B5EF4-FFF2-40B4-BE49-F238E27FC236}">
                <a16:creationId xmlns:a16="http://schemas.microsoft.com/office/drawing/2014/main" id="{AAFF1FED-18B5-9508-B428-069FC0EED9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57" r="17316" b="-1"/>
          <a:stretch/>
        </p:blipFill>
        <p:spPr bwMode="auto">
          <a:xfrm>
            <a:off x="6096000" y="-16591"/>
            <a:ext cx="6107073" cy="6874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6533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3" name="Rectangle 4102">
            <a:extLst>
              <a:ext uri="{FF2B5EF4-FFF2-40B4-BE49-F238E27FC236}">
                <a16:creationId xmlns:a16="http://schemas.microsoft.com/office/drawing/2014/main" id="{BF02845A-8571-40C5-9F56-8F9B3F7C4E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B5CA5BF-58B4-0E91-C189-867C7783D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593" y="895440"/>
            <a:ext cx="4569407" cy="1560083"/>
          </a:xfrm>
        </p:spPr>
        <p:txBody>
          <a:bodyPr>
            <a:normAutofit/>
          </a:bodyPr>
          <a:lstStyle/>
          <a:p>
            <a:r>
              <a:rPr lang="en-US" dirty="0" err="1"/>
              <a:t>Funzionamento</a:t>
            </a:r>
            <a:endParaRPr lang="it-IT" dirty="0"/>
          </a:p>
        </p:txBody>
      </p:sp>
      <p:cxnSp>
        <p:nvCxnSpPr>
          <p:cNvPr id="4105" name="Straight Connector 4104">
            <a:extLst>
              <a:ext uri="{FF2B5EF4-FFF2-40B4-BE49-F238E27FC236}">
                <a16:creationId xmlns:a16="http://schemas.microsoft.com/office/drawing/2014/main" id="{F30BB598-81B4-41BB-BC44-CD9C29AE2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52500" y="2871627"/>
            <a:ext cx="0" cy="3186701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BBEA77D-F589-9BD3-906C-8183B865A2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0033" y="2753546"/>
            <a:ext cx="3746928" cy="3402555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1400" dirty="0"/>
              <a:t>Il </a:t>
            </a:r>
            <a:r>
              <a:rPr lang="en-US" sz="1400" dirty="0" err="1"/>
              <a:t>programma</a:t>
            </a:r>
            <a:r>
              <a:rPr lang="en-US" sz="1400" dirty="0"/>
              <a:t> </a:t>
            </a:r>
            <a:r>
              <a:rPr lang="en-US" sz="1400" dirty="0" err="1"/>
              <a:t>permette</a:t>
            </a:r>
            <a:r>
              <a:rPr lang="en-US" sz="1400" dirty="0"/>
              <a:t> di </a:t>
            </a:r>
            <a:r>
              <a:rPr lang="en-US" sz="1400" dirty="0" err="1"/>
              <a:t>giocare</a:t>
            </a:r>
            <a:r>
              <a:rPr lang="en-US" sz="1400" dirty="0"/>
              <a:t> ad </a:t>
            </a:r>
            <a:r>
              <a:rPr lang="en-US" sz="1400" dirty="0" err="1"/>
              <a:t>una</a:t>
            </a:r>
            <a:r>
              <a:rPr lang="en-US" sz="1400" dirty="0"/>
              <a:t> partita di Monopoly in </a:t>
            </a:r>
            <a:r>
              <a:rPr lang="en-US" sz="1400" dirty="0" err="1"/>
              <a:t>modalità</a:t>
            </a:r>
            <a:r>
              <a:rPr lang="en-US" sz="1400" dirty="0"/>
              <a:t> </a:t>
            </a:r>
            <a:r>
              <a:rPr lang="en-US" sz="1400" dirty="0" err="1"/>
              <a:t>virtuale</a:t>
            </a:r>
            <a:endParaRPr lang="en-US" sz="1400" dirty="0"/>
          </a:p>
          <a:p>
            <a:pPr marL="0" indent="0">
              <a:lnSpc>
                <a:spcPct val="110000"/>
              </a:lnSpc>
              <a:buNone/>
            </a:pPr>
            <a:r>
              <a:rPr lang="en-US" sz="1400" dirty="0" err="1"/>
              <a:t>L’utente</a:t>
            </a:r>
            <a:r>
              <a:rPr lang="en-US" sz="1400" dirty="0"/>
              <a:t> </a:t>
            </a:r>
            <a:r>
              <a:rPr lang="en-US" sz="1400" dirty="0" err="1"/>
              <a:t>può</a:t>
            </a:r>
            <a:r>
              <a:rPr lang="en-US" sz="1400" dirty="0"/>
              <a:t> </a:t>
            </a:r>
            <a:r>
              <a:rPr lang="en-US" sz="1400" dirty="0" err="1"/>
              <a:t>eseguire</a:t>
            </a:r>
            <a:r>
              <a:rPr lang="en-US" sz="1400" dirty="0"/>
              <a:t> </a:t>
            </a:r>
            <a:r>
              <a:rPr lang="en-US" sz="1400" dirty="0" err="1"/>
              <a:t>tutte</a:t>
            </a:r>
            <a:r>
              <a:rPr lang="en-US" sz="1400" dirty="0"/>
              <a:t> le </a:t>
            </a:r>
            <a:r>
              <a:rPr lang="en-US" sz="1400" dirty="0" err="1"/>
              <a:t>azioni</a:t>
            </a:r>
            <a:r>
              <a:rPr lang="en-US" sz="1400" dirty="0"/>
              <a:t> </a:t>
            </a:r>
            <a:r>
              <a:rPr lang="en-US" sz="1400" dirty="0" err="1"/>
              <a:t>che</a:t>
            </a:r>
            <a:r>
              <a:rPr lang="en-US" sz="1400" dirty="0"/>
              <a:t> </a:t>
            </a:r>
            <a:r>
              <a:rPr lang="en-US" sz="1400" dirty="0" err="1"/>
              <a:t>si</a:t>
            </a:r>
            <a:r>
              <a:rPr lang="en-US" sz="1400" dirty="0"/>
              <a:t> </a:t>
            </a:r>
            <a:r>
              <a:rPr lang="en-US" sz="1400" dirty="0" err="1"/>
              <a:t>posso</a:t>
            </a:r>
            <a:r>
              <a:rPr lang="en-US" sz="1400" dirty="0"/>
              <a:t> </a:t>
            </a:r>
            <a:r>
              <a:rPr lang="en-US" sz="1400" dirty="0" err="1"/>
              <a:t>eseguire</a:t>
            </a:r>
            <a:r>
              <a:rPr lang="en-US" sz="1400" dirty="0"/>
              <a:t> </a:t>
            </a:r>
            <a:r>
              <a:rPr lang="en-US" sz="1400" dirty="0" err="1"/>
              <a:t>su</a:t>
            </a:r>
            <a:r>
              <a:rPr lang="en-US" sz="1400" dirty="0"/>
              <a:t> un classico Monopoly, come </a:t>
            </a:r>
            <a:r>
              <a:rPr lang="en-US" sz="1400" dirty="0" err="1"/>
              <a:t>lanciare</a:t>
            </a:r>
            <a:r>
              <a:rPr lang="en-US" sz="1400" dirty="0"/>
              <a:t> </a:t>
            </a:r>
            <a:r>
              <a:rPr lang="en-US" sz="1400" dirty="0" err="1"/>
              <a:t>i</a:t>
            </a:r>
            <a:r>
              <a:rPr lang="en-US" sz="1400" dirty="0"/>
              <a:t> </a:t>
            </a:r>
            <a:r>
              <a:rPr lang="en-US" sz="1400" dirty="0" err="1"/>
              <a:t>dadi</a:t>
            </a:r>
            <a:r>
              <a:rPr lang="en-US" sz="1400" dirty="0"/>
              <a:t>, </a:t>
            </a:r>
            <a:r>
              <a:rPr lang="en-US" sz="1400" dirty="0" err="1"/>
              <a:t>muovere</a:t>
            </a:r>
            <a:r>
              <a:rPr lang="en-US" sz="1400" dirty="0"/>
              <a:t> la </a:t>
            </a:r>
            <a:r>
              <a:rPr lang="en-US" sz="1400" dirty="0" err="1"/>
              <a:t>pedina</a:t>
            </a:r>
            <a:r>
              <a:rPr lang="en-US" sz="1400" dirty="0"/>
              <a:t>, </a:t>
            </a:r>
            <a:r>
              <a:rPr lang="en-US" sz="1400" dirty="0" err="1"/>
              <a:t>comprare</a:t>
            </a:r>
            <a:r>
              <a:rPr lang="en-US" sz="1400" dirty="0"/>
              <a:t> </a:t>
            </a:r>
            <a:r>
              <a:rPr lang="en-US" sz="1400" dirty="0" err="1"/>
              <a:t>una</a:t>
            </a:r>
            <a:r>
              <a:rPr lang="en-US" sz="1400" dirty="0"/>
              <a:t> </a:t>
            </a:r>
            <a:r>
              <a:rPr lang="en-US" sz="1400" dirty="0" err="1"/>
              <a:t>proprietà</a:t>
            </a:r>
            <a:r>
              <a:rPr lang="en-US" sz="1400" dirty="0"/>
              <a:t>, </a:t>
            </a:r>
            <a:r>
              <a:rPr lang="en-US" sz="1400" dirty="0" err="1"/>
              <a:t>ipotecare</a:t>
            </a:r>
            <a:r>
              <a:rPr lang="en-US" sz="1400" dirty="0"/>
              <a:t> </a:t>
            </a:r>
            <a:r>
              <a:rPr lang="en-US" sz="1400" dirty="0" err="1"/>
              <a:t>una</a:t>
            </a:r>
            <a:r>
              <a:rPr lang="en-US" sz="1400" dirty="0"/>
              <a:t> </a:t>
            </a:r>
            <a:r>
              <a:rPr lang="en-US" sz="1400" dirty="0" err="1"/>
              <a:t>proprietà</a:t>
            </a:r>
            <a:r>
              <a:rPr lang="en-US" sz="1400" dirty="0"/>
              <a:t>, </a:t>
            </a:r>
            <a:r>
              <a:rPr lang="en-US" sz="1400" dirty="0" err="1"/>
              <a:t>pagare</a:t>
            </a:r>
            <a:r>
              <a:rPr lang="en-US" sz="1400" dirty="0"/>
              <a:t> le tasse </a:t>
            </a:r>
            <a:r>
              <a:rPr lang="en-US" sz="1400" dirty="0" err="1"/>
              <a:t>agli</a:t>
            </a:r>
            <a:r>
              <a:rPr lang="en-US" sz="1400" dirty="0"/>
              <a:t> </a:t>
            </a:r>
            <a:r>
              <a:rPr lang="en-US" sz="1400" dirty="0" err="1"/>
              <a:t>altri</a:t>
            </a:r>
            <a:r>
              <a:rPr lang="en-US" sz="1400" dirty="0"/>
              <a:t> </a:t>
            </a:r>
            <a:r>
              <a:rPr lang="en-US" sz="1400" dirty="0" err="1"/>
              <a:t>giocatori</a:t>
            </a:r>
            <a:r>
              <a:rPr lang="en-US" sz="1400" dirty="0"/>
              <a:t>…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400" dirty="0" err="1"/>
              <a:t>Tutto</a:t>
            </a:r>
            <a:r>
              <a:rPr lang="en-US" sz="1400" dirty="0"/>
              <a:t> il </a:t>
            </a:r>
            <a:r>
              <a:rPr lang="en-US" sz="1400" dirty="0" err="1"/>
              <a:t>codice</a:t>
            </a:r>
            <a:r>
              <a:rPr lang="en-US" sz="1400" dirty="0"/>
              <a:t> e la </a:t>
            </a:r>
            <a:r>
              <a:rPr lang="en-US" sz="1400" dirty="0" err="1"/>
              <a:t>spiegazione</a:t>
            </a:r>
            <a:r>
              <a:rPr lang="en-US" sz="1400" dirty="0"/>
              <a:t> </a:t>
            </a:r>
            <a:r>
              <a:rPr lang="en-US" sz="1400" dirty="0" err="1"/>
              <a:t>su</a:t>
            </a:r>
            <a:r>
              <a:rPr lang="en-US" sz="1400" dirty="0"/>
              <a:t> come </a:t>
            </a:r>
            <a:r>
              <a:rPr lang="en-US" sz="1400" dirty="0" err="1"/>
              <a:t>avviarlo</a:t>
            </a:r>
            <a:r>
              <a:rPr lang="en-US" sz="1400" dirty="0"/>
              <a:t> è possible </a:t>
            </a:r>
            <a:r>
              <a:rPr lang="en-US" sz="1400" dirty="0" err="1"/>
              <a:t>trovarlo</a:t>
            </a:r>
            <a:r>
              <a:rPr lang="en-US" sz="1400" dirty="0"/>
              <a:t> in </a:t>
            </a:r>
            <a:r>
              <a:rPr lang="en-US" sz="1400" dirty="0" err="1"/>
              <a:t>questa</a:t>
            </a:r>
            <a:r>
              <a:rPr lang="en-US" sz="1400" dirty="0"/>
              <a:t> </a:t>
            </a:r>
            <a:r>
              <a:rPr lang="en-US" sz="1400" dirty="0" err="1"/>
              <a:t>pagina</a:t>
            </a:r>
            <a:r>
              <a:rPr lang="en-US" sz="1400" dirty="0"/>
              <a:t>:  </a:t>
            </a:r>
            <a:r>
              <a:rPr lang="en-US" sz="1400" dirty="0">
                <a:hlinkClick r:id="rId2"/>
              </a:rPr>
              <a:t>https://github.com/MirkoMolteni/MonopolyJava</a:t>
            </a:r>
            <a:endParaRPr lang="it-IT" sz="1400" dirty="0"/>
          </a:p>
        </p:txBody>
      </p:sp>
      <p:pic>
        <p:nvPicPr>
          <p:cNvPr id="4098" name="Picture 2" descr="Logo Di Vettore Dell'estratto Del Segno Di Spunta Dell'ingranaggio  Illustrazione Vettoriale - Illustrazione di ingegneria, certificato:  89817893">
            <a:extLst>
              <a:ext uri="{FF2B5EF4-FFF2-40B4-BE49-F238E27FC236}">
                <a16:creationId xmlns:a16="http://schemas.microsoft.com/office/drawing/2014/main" id="{D020D30A-4CC9-D0BB-012A-83C7D4CDCA8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59" r="5504" b="-3"/>
          <a:stretch/>
        </p:blipFill>
        <p:spPr bwMode="auto">
          <a:xfrm>
            <a:off x="6096000" y="-16591"/>
            <a:ext cx="6107073" cy="6874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2000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27">
            <a:extLst>
              <a:ext uri="{FF2B5EF4-FFF2-40B4-BE49-F238E27FC236}">
                <a16:creationId xmlns:a16="http://schemas.microsoft.com/office/drawing/2014/main" id="{BF02845A-8571-40C5-9F56-8F9B3F7C4E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1E8E791-D125-68A5-62B9-4D794991B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915" y="895441"/>
            <a:ext cx="6796985" cy="1553846"/>
          </a:xfrm>
        </p:spPr>
        <p:txBody>
          <a:bodyPr>
            <a:normAutofit/>
          </a:bodyPr>
          <a:lstStyle/>
          <a:p>
            <a:r>
              <a:rPr lang="en-US"/>
              <a:t>Tecniche</a:t>
            </a:r>
            <a:r>
              <a:rPr lang="en-US" dirty="0"/>
              <a:t> </a:t>
            </a:r>
            <a:r>
              <a:rPr lang="en-US"/>
              <a:t>utilizzate</a:t>
            </a:r>
            <a:endParaRPr lang="it-IT" dirty="0"/>
          </a:p>
        </p:txBody>
      </p:sp>
      <p:cxnSp>
        <p:nvCxnSpPr>
          <p:cNvPr id="33" name="Straight Connector 29">
            <a:extLst>
              <a:ext uri="{FF2B5EF4-FFF2-40B4-BE49-F238E27FC236}">
                <a16:creationId xmlns:a16="http://schemas.microsoft.com/office/drawing/2014/main" id="{F30BB598-81B4-41BB-BC44-CD9C29AE2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52500" y="2762794"/>
            <a:ext cx="0" cy="3292672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5838E50-B752-B3CC-062F-F0D9607079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2638" y="2750172"/>
            <a:ext cx="6009262" cy="3388968"/>
          </a:xfrm>
        </p:spPr>
        <p:txBody>
          <a:bodyPr anchor="b"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dirty="0"/>
              <a:t>Il </a:t>
            </a:r>
            <a:r>
              <a:rPr lang="en-US" dirty="0" err="1"/>
              <a:t>programma</a:t>
            </a:r>
            <a:r>
              <a:rPr lang="en-US" dirty="0"/>
              <a:t> è </a:t>
            </a:r>
            <a:r>
              <a:rPr lang="en-US" dirty="0" err="1"/>
              <a:t>costituito</a:t>
            </a:r>
            <a:r>
              <a:rPr lang="en-US" dirty="0"/>
              <a:t> da </a:t>
            </a:r>
            <a:r>
              <a:rPr lang="en-US" dirty="0" err="1"/>
              <a:t>dei</a:t>
            </a:r>
            <a:r>
              <a:rPr lang="en-US" dirty="0"/>
              <a:t> Client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comunicano</a:t>
            </a:r>
            <a:r>
              <a:rPr lang="en-US" dirty="0"/>
              <a:t> con il Server per </a:t>
            </a:r>
            <a:r>
              <a:rPr lang="en-US" dirty="0" err="1"/>
              <a:t>giocare</a:t>
            </a:r>
            <a:endParaRPr lang="en-US" dirty="0"/>
          </a:p>
          <a:p>
            <a:pPr marL="0" indent="0">
              <a:lnSpc>
                <a:spcPct val="110000"/>
              </a:lnSpc>
              <a:buNone/>
            </a:pPr>
            <a:r>
              <a:rPr lang="en-US" dirty="0"/>
              <a:t>Questa </a:t>
            </a:r>
            <a:r>
              <a:rPr lang="en-US" dirty="0" err="1"/>
              <a:t>comunicazione</a:t>
            </a:r>
            <a:r>
              <a:rPr lang="en-US" dirty="0"/>
              <a:t> è </a:t>
            </a:r>
            <a:r>
              <a:rPr lang="en-US" dirty="0" err="1"/>
              <a:t>basata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TCP, e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messaggi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vengono</a:t>
            </a:r>
            <a:r>
              <a:rPr lang="en-US" dirty="0"/>
              <a:t> </a:t>
            </a:r>
            <a:r>
              <a:rPr lang="en-US" dirty="0" err="1"/>
              <a:t>inviati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il Client e il Server </a:t>
            </a:r>
            <a:r>
              <a:rPr lang="en-US" dirty="0" err="1"/>
              <a:t>sono</a:t>
            </a:r>
            <a:r>
              <a:rPr lang="en-US" dirty="0"/>
              <a:t> in </a:t>
            </a:r>
            <a:r>
              <a:rPr lang="en-US" dirty="0" err="1"/>
              <a:t>formato</a:t>
            </a:r>
            <a:r>
              <a:rPr lang="en-US" dirty="0"/>
              <a:t> CSV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/>
              <a:t>Il client </a:t>
            </a:r>
            <a:r>
              <a:rPr lang="en-US" dirty="0" err="1"/>
              <a:t>usa</a:t>
            </a:r>
            <a:r>
              <a:rPr lang="en-US" dirty="0"/>
              <a:t> un </a:t>
            </a:r>
            <a:r>
              <a:rPr lang="en-US" dirty="0" err="1"/>
              <a:t>oggetto</a:t>
            </a:r>
            <a:r>
              <a:rPr lang="en-US" dirty="0"/>
              <a:t> di </a:t>
            </a:r>
            <a:r>
              <a:rPr lang="en-US" dirty="0" err="1"/>
              <a:t>tipo</a:t>
            </a:r>
            <a:r>
              <a:rPr lang="en-US" dirty="0"/>
              <a:t> Socket per </a:t>
            </a:r>
            <a:r>
              <a:rPr lang="en-US" dirty="0" err="1"/>
              <a:t>richiedere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connessione</a:t>
            </a:r>
            <a:r>
              <a:rPr lang="en-US" dirty="0"/>
              <a:t> al server. Il server per </a:t>
            </a:r>
            <a:r>
              <a:rPr lang="en-US" dirty="0" err="1"/>
              <a:t>accettare</a:t>
            </a:r>
            <a:r>
              <a:rPr lang="en-US" dirty="0"/>
              <a:t> le </a:t>
            </a:r>
            <a:r>
              <a:rPr lang="en-US" dirty="0" err="1"/>
              <a:t>connessione</a:t>
            </a:r>
            <a:r>
              <a:rPr lang="en-US" dirty="0"/>
              <a:t> da </a:t>
            </a:r>
            <a:r>
              <a:rPr lang="en-US" dirty="0" err="1"/>
              <a:t>parte</a:t>
            </a:r>
            <a:r>
              <a:rPr lang="en-US" dirty="0"/>
              <a:t> </a:t>
            </a:r>
            <a:r>
              <a:rPr lang="en-US" dirty="0" err="1"/>
              <a:t>dei</a:t>
            </a:r>
            <a:r>
              <a:rPr lang="en-US" dirty="0"/>
              <a:t> client </a:t>
            </a:r>
            <a:r>
              <a:rPr lang="en-US" dirty="0" err="1"/>
              <a:t>usa</a:t>
            </a:r>
            <a:r>
              <a:rPr lang="en-US" dirty="0"/>
              <a:t> un </a:t>
            </a:r>
            <a:r>
              <a:rPr lang="en-US" dirty="0" err="1"/>
              <a:t>oggetto</a:t>
            </a:r>
            <a:r>
              <a:rPr lang="en-US" dirty="0"/>
              <a:t> </a:t>
            </a:r>
            <a:r>
              <a:rPr lang="en-US" dirty="0" err="1"/>
              <a:t>ServerSocket</a:t>
            </a:r>
            <a:r>
              <a:rPr lang="en-US" dirty="0"/>
              <a:t>.</a:t>
            </a:r>
            <a:endParaRPr lang="it-IT" dirty="0"/>
          </a:p>
        </p:txBody>
      </p:sp>
      <p:pic>
        <p:nvPicPr>
          <p:cNvPr id="13" name="Immagine 12" descr="Immagine che contiene Elementi grafici, simbolo, Carattere, logo&#10;&#10;Descrizione generata automaticamente">
            <a:extLst>
              <a:ext uri="{FF2B5EF4-FFF2-40B4-BE49-F238E27FC236}">
                <a16:creationId xmlns:a16="http://schemas.microsoft.com/office/drawing/2014/main" id="{C86D32C4-4BA5-C3C9-13AE-F39E157CC2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799" y="1969097"/>
            <a:ext cx="2993571" cy="2993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049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25">
            <a:extLst>
              <a:ext uri="{FF2B5EF4-FFF2-40B4-BE49-F238E27FC236}">
                <a16:creationId xmlns:a16="http://schemas.microsoft.com/office/drawing/2014/main" id="{EAD4CCDA-06BF-4D2A-B44F-195AEC0B5B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52498" y="6252722"/>
            <a:ext cx="10325101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3" name="Rectangle 27">
            <a:extLst>
              <a:ext uri="{FF2B5EF4-FFF2-40B4-BE49-F238E27FC236}">
                <a16:creationId xmlns:a16="http://schemas.microsoft.com/office/drawing/2014/main" id="{98C10BD4-F3F8-4089-8DB0-71FB15FD9B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81F6768-B442-BD66-202A-BC91588E0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4343807"/>
            <a:ext cx="4580957" cy="188034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3400" dirty="0"/>
              <a:t>DOCUMENTAZIONE</a:t>
            </a:r>
          </a:p>
        </p:txBody>
      </p:sp>
      <p:pic>
        <p:nvPicPr>
          <p:cNvPr id="7" name="Immagine 6" descr="Immagine che contiene schermata, Elementi grafici, grafica, Policromia&#10;&#10;Descrizione generata automaticamente">
            <a:extLst>
              <a:ext uri="{FF2B5EF4-FFF2-40B4-BE49-F238E27FC236}">
                <a16:creationId xmlns:a16="http://schemas.microsoft.com/office/drawing/2014/main" id="{D802C423-BFBA-F44A-27F5-83D23E589A0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9" r="45062"/>
          <a:stretch/>
        </p:blipFill>
        <p:spPr>
          <a:xfrm>
            <a:off x="-2057" y="10"/>
            <a:ext cx="4078715" cy="3807002"/>
          </a:xfrm>
          <a:prstGeom prst="rect">
            <a:avLst/>
          </a:prstGeom>
        </p:spPr>
      </p:pic>
      <p:pic>
        <p:nvPicPr>
          <p:cNvPr id="5" name="Segnaposto contenuto 4" descr="Immagine che contiene nero, oscurità&#10;&#10;Descrizione generata automaticamente">
            <a:extLst>
              <a:ext uri="{FF2B5EF4-FFF2-40B4-BE49-F238E27FC236}">
                <a16:creationId xmlns:a16="http://schemas.microsoft.com/office/drawing/2014/main" id="{F3D0246D-4E3D-D41E-28E9-0AB1D804AFE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96" b="1216"/>
          <a:stretch/>
        </p:blipFill>
        <p:spPr>
          <a:xfrm>
            <a:off x="4071884" y="10"/>
            <a:ext cx="4076562" cy="3807002"/>
          </a:xfrm>
          <a:prstGeom prst="rect">
            <a:avLst/>
          </a:prstGeom>
        </p:spPr>
      </p:pic>
      <p:pic>
        <p:nvPicPr>
          <p:cNvPr id="9" name="Immagine 8" descr="Immagine che contiene Elementi grafici, grafica, Carattere, design&#10;&#10;Descrizione generata automaticamente">
            <a:extLst>
              <a:ext uri="{FF2B5EF4-FFF2-40B4-BE49-F238E27FC236}">
                <a16:creationId xmlns:a16="http://schemas.microsoft.com/office/drawing/2014/main" id="{8B4957DF-E1C1-1F1B-7AD7-AEEDA2BE0F7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30" r="-4" b="-4"/>
          <a:stretch/>
        </p:blipFill>
        <p:spPr>
          <a:xfrm>
            <a:off x="8148445" y="10"/>
            <a:ext cx="4043554" cy="3807002"/>
          </a:xfrm>
          <a:prstGeom prst="rect">
            <a:avLst/>
          </a:prstGeom>
        </p:spPr>
      </p:pic>
      <p:cxnSp>
        <p:nvCxnSpPr>
          <p:cNvPr id="34" name="Straight Connector 29">
            <a:extLst>
              <a:ext uri="{FF2B5EF4-FFF2-40B4-BE49-F238E27FC236}">
                <a16:creationId xmlns:a16="http://schemas.microsoft.com/office/drawing/2014/main" id="{76A5D06F-DF26-4A88-BF73-C1B592E66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02396"/>
            <a:ext cx="0" cy="125095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3650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BF02845A-8571-40C5-9F56-8F9B3F7C4E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B11A6DA-2515-967F-5DDE-13F2F4D64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593" y="895440"/>
            <a:ext cx="4569407" cy="1560083"/>
          </a:xfrm>
        </p:spPr>
        <p:txBody>
          <a:bodyPr>
            <a:normAutofit/>
          </a:bodyPr>
          <a:lstStyle/>
          <a:p>
            <a:r>
              <a:rPr lang="en-US" dirty="0" err="1"/>
              <a:t>Diagrammi</a:t>
            </a:r>
            <a:r>
              <a:rPr lang="en-US" dirty="0"/>
              <a:t> UML</a:t>
            </a:r>
            <a:endParaRPr lang="it-IT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30BB598-81B4-41BB-BC44-CD9C29AE2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52500" y="2871627"/>
            <a:ext cx="0" cy="3186701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4C7F71F-4ED1-EC06-2440-D414ADDB23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0033" y="2753546"/>
            <a:ext cx="3746928" cy="3402555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dirty="0"/>
              <a:t>Per </a:t>
            </a:r>
            <a:r>
              <a:rPr lang="en-US" dirty="0" err="1"/>
              <a:t>generare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diagrammi</a:t>
            </a:r>
            <a:r>
              <a:rPr lang="en-US" dirty="0"/>
              <a:t> UML, </a:t>
            </a:r>
            <a:r>
              <a:rPr lang="en-US" dirty="0" err="1"/>
              <a:t>abbiamo</a:t>
            </a:r>
            <a:r>
              <a:rPr lang="en-US" dirty="0"/>
              <a:t> </a:t>
            </a:r>
            <a:r>
              <a:rPr lang="en-US" dirty="0" err="1"/>
              <a:t>utilizzato</a:t>
            </a:r>
            <a:r>
              <a:rPr lang="en-US" dirty="0"/>
              <a:t> il tool Plant-UML,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ti</a:t>
            </a:r>
            <a:r>
              <a:rPr lang="en-US" dirty="0"/>
              <a:t> </a:t>
            </a:r>
            <a:r>
              <a:rPr lang="en-US" dirty="0" err="1"/>
              <a:t>permette</a:t>
            </a:r>
            <a:r>
              <a:rPr lang="en-US" dirty="0"/>
              <a:t> di </a:t>
            </a:r>
            <a:r>
              <a:rPr lang="en-US" dirty="0" err="1"/>
              <a:t>generare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diagrammi</a:t>
            </a:r>
            <a:r>
              <a:rPr lang="en-US" dirty="0"/>
              <a:t> a </a:t>
            </a:r>
            <a:r>
              <a:rPr lang="en-US" dirty="0" err="1"/>
              <a:t>partire</a:t>
            </a:r>
            <a:r>
              <a:rPr lang="en-US" dirty="0"/>
              <a:t> da del </a:t>
            </a:r>
            <a:r>
              <a:rPr lang="en-US" dirty="0" err="1"/>
              <a:t>codice</a:t>
            </a:r>
            <a:r>
              <a:rPr lang="en-US" dirty="0"/>
              <a:t> </a:t>
            </a:r>
            <a:r>
              <a:rPr lang="en-US" dirty="0" err="1"/>
              <a:t>codificato</a:t>
            </a:r>
            <a:r>
              <a:rPr lang="en-US" dirty="0"/>
              <a:t> in base al </a:t>
            </a:r>
            <a:r>
              <a:rPr lang="en-US" dirty="0" err="1"/>
              <a:t>tipo</a:t>
            </a:r>
            <a:r>
              <a:rPr lang="en-US" dirty="0"/>
              <a:t> di </a:t>
            </a:r>
            <a:r>
              <a:rPr lang="en-US" dirty="0" err="1"/>
              <a:t>diagramma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vuole</a:t>
            </a:r>
            <a:r>
              <a:rPr lang="en-US" dirty="0"/>
              <a:t> </a:t>
            </a:r>
            <a:r>
              <a:rPr lang="en-US" dirty="0" err="1"/>
              <a:t>andare</a:t>
            </a:r>
            <a:r>
              <a:rPr lang="en-US" dirty="0"/>
              <a:t> a </a:t>
            </a:r>
            <a:r>
              <a:rPr lang="en-US" dirty="0" err="1"/>
              <a:t>generare</a:t>
            </a:r>
            <a:endParaRPr lang="it-IT" dirty="0"/>
          </a:p>
        </p:txBody>
      </p:sp>
      <p:pic>
        <p:nvPicPr>
          <p:cNvPr id="4" name="Immagine 3" descr="Immagine che contiene Elementi grafici, grafica, Carattere, design&#10;&#10;Descrizione generata automaticamente">
            <a:extLst>
              <a:ext uri="{FF2B5EF4-FFF2-40B4-BE49-F238E27FC236}">
                <a16:creationId xmlns:a16="http://schemas.microsoft.com/office/drawing/2014/main" id="{E376409C-815E-BF0F-55F8-1339931B67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38" r="4434"/>
          <a:stretch/>
        </p:blipFill>
        <p:spPr>
          <a:xfrm>
            <a:off x="6096000" y="-16591"/>
            <a:ext cx="6107073" cy="6874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3647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F02845A-8571-40C5-9F56-8F9B3F7C4E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0068AFA-2FDB-7C0E-8E40-A93E892D9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7732" y="2904894"/>
            <a:ext cx="4569407" cy="1560083"/>
          </a:xfrm>
        </p:spPr>
        <p:txBody>
          <a:bodyPr>
            <a:normAutofit/>
          </a:bodyPr>
          <a:lstStyle/>
          <a:p>
            <a:r>
              <a:rPr lang="en-US" dirty="0"/>
              <a:t>Use case</a:t>
            </a:r>
            <a:endParaRPr lang="it-IT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30BB598-81B4-41BB-BC44-CD9C29AE2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52500" y="2871627"/>
            <a:ext cx="0" cy="3186701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magine 8">
            <a:extLst>
              <a:ext uri="{FF2B5EF4-FFF2-40B4-BE49-F238E27FC236}">
                <a16:creationId xmlns:a16="http://schemas.microsoft.com/office/drawing/2014/main" id="{69A5573C-D800-9700-1C07-1F3E616E8B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4870" y="0"/>
            <a:ext cx="53671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5005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F02845A-8571-40C5-9F56-8F9B3F7C4E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345A340-C101-7C1E-396E-E6E6D0BFA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9932" y="2578427"/>
            <a:ext cx="5311082" cy="2162375"/>
          </a:xfrm>
        </p:spPr>
        <p:txBody>
          <a:bodyPr>
            <a:normAutofit/>
          </a:bodyPr>
          <a:lstStyle/>
          <a:p>
            <a:r>
              <a:rPr lang="en-US" dirty="0"/>
              <a:t>Sequence diagram</a:t>
            </a:r>
            <a:endParaRPr lang="it-IT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30BB598-81B4-41BB-BC44-CD9C29AE2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52500" y="3426138"/>
            <a:ext cx="0" cy="2629328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magine 3">
            <a:extLst>
              <a:ext uri="{FF2B5EF4-FFF2-40B4-BE49-F238E27FC236}">
                <a16:creationId xmlns:a16="http://schemas.microsoft.com/office/drawing/2014/main" id="{F822091D-D9BF-69FB-6C04-2D872FF880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0969" y="187638"/>
            <a:ext cx="4791075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146577"/>
      </p:ext>
    </p:extLst>
  </p:cSld>
  <p:clrMapOvr>
    <a:masterClrMapping/>
  </p:clrMapOvr>
</p:sld>
</file>

<file path=ppt/theme/theme1.xml><?xml version="1.0" encoding="utf-8"?>
<a:theme xmlns:a="http://schemas.openxmlformats.org/drawingml/2006/main" name="VaultVTI">
  <a:themeElements>
    <a:clrScheme name="archway">
      <a:dk1>
        <a:sysClr val="windowText" lastClr="000000"/>
      </a:dk1>
      <a:lt1>
        <a:sysClr val="window" lastClr="FFFFFF"/>
      </a:lt1>
      <a:dk2>
        <a:srgbClr val="262626"/>
      </a:dk2>
      <a:lt2>
        <a:srgbClr val="CCC9C2"/>
      </a:lt2>
      <a:accent1>
        <a:srgbClr val="A85E3E"/>
      </a:accent1>
      <a:accent2>
        <a:srgbClr val="C3743C"/>
      </a:accent2>
      <a:accent3>
        <a:srgbClr val="CF6749"/>
      </a:accent3>
      <a:accent4>
        <a:srgbClr val="7D8B71"/>
      </a:accent4>
      <a:accent5>
        <a:srgbClr val="A37A59"/>
      </a:accent5>
      <a:accent6>
        <a:srgbClr val="AB8244"/>
      </a:accent6>
      <a:hlink>
        <a:srgbClr val="B94F31"/>
      </a:hlink>
      <a:folHlink>
        <a:srgbClr val="667458"/>
      </a:folHlink>
    </a:clrScheme>
    <a:fontScheme name="Custom 5">
      <a:majorFont>
        <a:latin typeface="Georgia Pro Light"/>
        <a:ea typeface=""/>
        <a:cs typeface=""/>
      </a:majorFont>
      <a:minorFont>
        <a:latin typeface="Georgia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ultVTI" id="{144E1EB0-F9F9-4F8D-8264-A2820BA0C47A}" vid="{3A992A48-7697-4A22-A884-B4A11E6218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259</Words>
  <Application>Microsoft Office PowerPoint</Application>
  <PresentationFormat>Widescreen</PresentationFormat>
  <Paragraphs>23</Paragraphs>
  <Slides>11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5" baseType="lpstr">
      <vt:lpstr>Yu Gothic</vt:lpstr>
      <vt:lpstr>Arial</vt:lpstr>
      <vt:lpstr>Georgia Pro Light</vt:lpstr>
      <vt:lpstr>VaultVTI</vt:lpstr>
      <vt:lpstr>Monopoly</vt:lpstr>
      <vt:lpstr>Descrizione</vt:lpstr>
      <vt:lpstr>Presentazione standard di PowerPoint</vt:lpstr>
      <vt:lpstr>Funzionamento</vt:lpstr>
      <vt:lpstr>Tecniche utilizzate</vt:lpstr>
      <vt:lpstr>DOCUMENTAZIONE</vt:lpstr>
      <vt:lpstr>Diagrammi UML</vt:lpstr>
      <vt:lpstr>Use case</vt:lpstr>
      <vt:lpstr>Sequence diagram</vt:lpstr>
      <vt:lpstr>Class diagram</vt:lpstr>
      <vt:lpstr>Documentazione codice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Scarabeo</dc:title>
  <dc:creator>Molteni Mirko</dc:creator>
  <cp:lastModifiedBy>Molteni Mirko</cp:lastModifiedBy>
  <cp:revision>3</cp:revision>
  <dcterms:created xsi:type="dcterms:W3CDTF">2023-11-25T08:23:48Z</dcterms:created>
  <dcterms:modified xsi:type="dcterms:W3CDTF">2023-12-05T13:58:06Z</dcterms:modified>
</cp:coreProperties>
</file>