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58" r:id="rId5"/>
    <p:sldId id="260" r:id="rId6"/>
    <p:sldId id="262" r:id="rId7"/>
    <p:sldId id="265" r:id="rId8"/>
    <p:sldId id="263" r:id="rId9"/>
    <p:sldId id="267" r:id="rId10"/>
    <p:sldId id="272" r:id="rId11"/>
    <p:sldId id="270" r:id="rId12"/>
    <p:sldId id="273" r:id="rId13"/>
    <p:sldId id="282" r:id="rId14"/>
    <p:sldId id="274" r:id="rId15"/>
    <p:sldId id="275" r:id="rId16"/>
    <p:sldId id="276" r:id="rId17"/>
    <p:sldId id="277" r:id="rId18"/>
    <p:sldId id="278" r:id="rId19"/>
    <p:sldId id="279" r:id="rId20"/>
    <p:sldId id="286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rancesco\Downloads\tpa_dataset%20-train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baseline="0" dirty="0" err="1"/>
              <a:t>TPA_Dataset</a:t>
            </a:r>
            <a:r>
              <a:rPr lang="it-IT" sz="1400" b="0" i="0" u="none" strike="noStrike" baseline="0" dirty="0"/>
              <a:t> </a:t>
            </a:r>
            <a:r>
              <a:rPr lang="it-IT" sz="1400" b="0" i="0" u="none" strike="noStrike" baseline="0" dirty="0" err="1"/>
              <a:t>comparison</a:t>
            </a:r>
            <a:r>
              <a:rPr lang="it-IT" sz="1400" b="0" i="0" u="none" strike="noStrike" baseline="0" dirty="0"/>
              <a:t> with training set and test set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5A6-4A5F-8D7A-B29176C230B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5A6-4A5F-8D7A-B29176C230BB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5A6-4A5F-8D7A-B29176C230BB}"/>
              </c:ext>
            </c:extLst>
          </c:dPt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5A6-4A5F-8D7A-B29176C230BB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5A6-4A5F-8D7A-B29176C230BB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5A6-4A5F-8D7A-B29176C230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'[tpa_dataset -traintest.xlsx]Foglio1'!$A$4:$B$5,'[tpa_dataset -traintest.xlsx]Foglio1'!$D$4:$E$5,'[tpa_dataset -traintest.xlsx]Foglio1'!$G$4:$H$5</c:f>
              <c:multiLvlStrCache>
                <c:ptCount val="6"/>
                <c:lvl>
                  <c:pt idx="0">
                    <c:v>All flights</c:v>
                  </c:pt>
                  <c:pt idx="1">
                    <c:v>Delayed flights</c:v>
                  </c:pt>
                  <c:pt idx="2">
                    <c:v>All flights</c:v>
                  </c:pt>
                  <c:pt idx="3">
                    <c:v>Delayed flights</c:v>
                  </c:pt>
                  <c:pt idx="4">
                    <c:v>All flights</c:v>
                  </c:pt>
                  <c:pt idx="5">
                    <c:v>Delayed flights</c:v>
                  </c:pt>
                </c:lvl>
                <c:lvl>
                  <c:pt idx="0">
                    <c:v>TPA_Dataset</c:v>
                  </c:pt>
                  <c:pt idx="2">
                    <c:v>TPA_Trainingset</c:v>
                  </c:pt>
                  <c:pt idx="4">
                    <c:v>TPA_Testset</c:v>
                  </c:pt>
                </c:lvl>
              </c:multiLvlStrCache>
            </c:multiLvlStrRef>
          </c:cat>
          <c:val>
            <c:numRef>
              <c:f>'[tpa_dataset -traintest.xlsx]Foglio1'!$A$6:$B$6,'[tpa_dataset -traintest.xlsx]Foglio1'!$D$6:$E$6,'[tpa_dataset -traintest.xlsx]Foglio1'!$G$6:$H$6</c:f>
              <c:numCache>
                <c:formatCode>General</c:formatCode>
                <c:ptCount val="6"/>
                <c:pt idx="0">
                  <c:v>15350</c:v>
                </c:pt>
                <c:pt idx="1">
                  <c:v>5040</c:v>
                </c:pt>
                <c:pt idx="2">
                  <c:v>10749</c:v>
                </c:pt>
                <c:pt idx="3">
                  <c:v>3519</c:v>
                </c:pt>
                <c:pt idx="4">
                  <c:v>4601</c:v>
                </c:pt>
                <c:pt idx="5">
                  <c:v>1521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A6-4A5F-8D7A-B29176C230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1214207"/>
        <c:axId val="1161215455"/>
      </c:barChart>
      <c:catAx>
        <c:axId val="116121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1215455"/>
        <c:crosses val="autoZero"/>
        <c:auto val="1"/>
        <c:lblAlgn val="ctr"/>
        <c:lblOffset val="100"/>
        <c:noMultiLvlLbl val="0"/>
      </c:catAx>
      <c:valAx>
        <c:axId val="116121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Number of flights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61214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65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62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35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349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992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23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60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444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312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1944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7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65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983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55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099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9206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85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440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55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452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215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41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7794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304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811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6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03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9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6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7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15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78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69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5340-D749-4581-A57F-76D7A1EF853B}" type="datetimeFigureOut">
              <a:rPr lang="it-IT" smtClean="0"/>
              <a:t>18/01/2018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9B71B0-CC9C-426A-BD76-291BC4E177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8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AED08-6412-4A81-9F16-E016FA029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1715421"/>
            <a:ext cx="8240333" cy="1646302"/>
          </a:xfrm>
        </p:spPr>
        <p:txBody>
          <a:bodyPr/>
          <a:lstStyle/>
          <a:p>
            <a:r>
              <a:rPr lang="it-IT" dirty="0"/>
              <a:t>Progetto Data Technology e Machine Learning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111CC5-15A2-477C-842F-559896CB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40015"/>
            <a:ext cx="7766936" cy="2548750"/>
          </a:xfrm>
        </p:spPr>
        <p:txBody>
          <a:bodyPr>
            <a:normAutofit/>
          </a:bodyPr>
          <a:lstStyle/>
          <a:p>
            <a:r>
              <a:rPr lang="it-IT" sz="2400" dirty="0"/>
              <a:t>Anno accademico 2017/18</a:t>
            </a:r>
          </a:p>
          <a:p>
            <a:endParaRPr lang="it-IT" sz="2000" dirty="0"/>
          </a:p>
          <a:p>
            <a:endParaRPr lang="it-IT" sz="2000" dirty="0"/>
          </a:p>
          <a:p>
            <a:pPr algn="l"/>
            <a:r>
              <a:rPr lang="it-IT" dirty="0"/>
              <a:t>Rima Mirko            793435</a:t>
            </a:r>
          </a:p>
          <a:p>
            <a:pPr algn="l"/>
            <a:r>
              <a:rPr lang="it-IT" dirty="0"/>
              <a:t>Prete Francesco     793389</a:t>
            </a:r>
          </a:p>
          <a:p>
            <a:pPr algn="l"/>
            <a:r>
              <a:rPr lang="it-IT" dirty="0" err="1"/>
              <a:t>Spreafico</a:t>
            </a:r>
            <a:r>
              <a:rPr lang="it-IT" dirty="0"/>
              <a:t> Andrea   793317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143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/>
          </a:bodyPr>
          <a:lstStyle/>
          <a:p>
            <a:r>
              <a:rPr lang="it-IT" sz="3800" b="1" dirty="0"/>
              <a:t>Unione dei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443" y="2107096"/>
            <a:ext cx="5592418" cy="3578087"/>
          </a:xfrm>
        </p:spPr>
        <p:txBody>
          <a:bodyPr>
            <a:normAutofit/>
          </a:bodyPr>
          <a:lstStyle/>
          <a:p>
            <a:r>
              <a:rPr lang="it-IT" sz="2400" i="1" dirty="0" err="1"/>
              <a:t>ATL_Final_Dataset</a:t>
            </a:r>
            <a:r>
              <a:rPr lang="it-IT" sz="2400" i="1" dirty="0"/>
              <a:t> </a:t>
            </a:r>
            <a:r>
              <a:rPr lang="it-IT" sz="2400" dirty="0"/>
              <a:t>è stato creato unendo i due dataset grazie agli attributi </a:t>
            </a:r>
            <a:r>
              <a:rPr lang="it-IT" sz="2400" i="1" dirty="0"/>
              <a:t>“Day” </a:t>
            </a:r>
            <a:r>
              <a:rPr lang="it-IT" sz="2400" dirty="0"/>
              <a:t>e </a:t>
            </a:r>
            <a:r>
              <a:rPr lang="it-IT" sz="2400" i="1" dirty="0"/>
              <a:t>“</a:t>
            </a:r>
            <a:r>
              <a:rPr lang="it-IT" sz="2400" i="1" dirty="0" err="1"/>
              <a:t>Month</a:t>
            </a:r>
            <a:r>
              <a:rPr lang="it-IT" sz="2400" i="1" dirty="0"/>
              <a:t>”.</a:t>
            </a:r>
          </a:p>
          <a:p>
            <a:pPr marL="0" indent="0">
              <a:buNone/>
            </a:pPr>
            <a:endParaRPr lang="it-IT" sz="2400" i="1" dirty="0"/>
          </a:p>
          <a:p>
            <a:r>
              <a:rPr lang="it-IT" sz="2400" i="1" dirty="0" err="1"/>
              <a:t>ATL_Final_Dataset</a:t>
            </a:r>
            <a:r>
              <a:rPr lang="it-IT" sz="2400" dirty="0"/>
              <a:t> risulta corretto secondo tutte le dimensioni di qualità considerate.</a:t>
            </a:r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  <a:p>
            <a:pPr lvl="1"/>
            <a:endParaRPr lang="it-IT" sz="2000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57063C5-A9EC-44DF-9D7E-7D6B44645A0D}"/>
              </a:ext>
            </a:extLst>
          </p:cNvPr>
          <p:cNvSpPr txBox="1">
            <a:spLocks/>
          </p:cNvSpPr>
          <p:nvPr/>
        </p:nvSpPr>
        <p:spPr>
          <a:xfrm>
            <a:off x="677334" y="1484243"/>
            <a:ext cx="8596668" cy="455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B14CE46-2DC6-4019-B2A4-15DAED434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59133"/>
            <a:ext cx="3192301" cy="46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2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Scelta dei dati per il Machine 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309"/>
            <a:ext cx="8596668" cy="5151688"/>
          </a:xfrm>
        </p:spPr>
        <p:txBody>
          <a:bodyPr>
            <a:normAutofit/>
          </a:bodyPr>
          <a:lstStyle/>
          <a:p>
            <a:r>
              <a:rPr lang="it-IT" sz="2200" i="1" dirty="0" err="1"/>
              <a:t>ATL_Final_Dataset</a:t>
            </a:r>
            <a:r>
              <a:rPr lang="it-IT" sz="2200" i="1" dirty="0"/>
              <a:t> </a:t>
            </a:r>
            <a:r>
              <a:rPr lang="it-IT" sz="2200" dirty="0"/>
              <a:t>conteneva un numero troppo elevato di istanze per procedere agilmente con la fase di machine </a:t>
            </a:r>
            <a:r>
              <a:rPr lang="it-IT" sz="2200" dirty="0" err="1"/>
              <a:t>learning</a:t>
            </a:r>
            <a:r>
              <a:rPr lang="it-IT" sz="2200" dirty="0"/>
              <a:t>.</a:t>
            </a:r>
          </a:p>
          <a:p>
            <a:endParaRPr lang="it-IT" sz="2200" dirty="0"/>
          </a:p>
          <a:p>
            <a:r>
              <a:rPr lang="it-IT" sz="2200" dirty="0"/>
              <a:t>Abbiamo deciso di selezionare una tratta, analizzando le più trafficate, attraverso la matrice di correlazione.</a:t>
            </a:r>
          </a:p>
          <a:p>
            <a:endParaRPr lang="it-IT" sz="2200" dirty="0"/>
          </a:p>
          <a:p>
            <a:endParaRPr lang="it-IT" sz="1100" dirty="0"/>
          </a:p>
          <a:p>
            <a:r>
              <a:rPr lang="it-IT" sz="2200" b="1" i="1" dirty="0" err="1"/>
              <a:t>TMP_Dataset</a:t>
            </a:r>
            <a:r>
              <a:rPr lang="it-IT" sz="2200" b="1" i="1" dirty="0"/>
              <a:t>: </a:t>
            </a:r>
            <a:r>
              <a:rPr lang="it-IT" sz="2200" dirty="0"/>
              <a:t>il</a:t>
            </a:r>
            <a:r>
              <a:rPr lang="it-IT" sz="2200" b="1" dirty="0"/>
              <a:t> </a:t>
            </a:r>
            <a:r>
              <a:rPr lang="it-IT" sz="2200" dirty="0"/>
              <a:t>dataset contenente 15.350 istanze in cui è rappresentata per mezzo di 16 attributi un volo aereo riguardante le tratte </a:t>
            </a:r>
            <a:r>
              <a:rPr lang="it-IT" sz="2000" i="1" dirty="0"/>
              <a:t>“ATL”-“TMP” o “TMP” </a:t>
            </a:r>
            <a:r>
              <a:rPr lang="it-IT" sz="2000" dirty="0"/>
              <a:t>e </a:t>
            </a:r>
            <a:r>
              <a:rPr lang="it-IT" sz="2000" i="1" dirty="0"/>
              <a:t>“ATL”.</a:t>
            </a:r>
            <a:endParaRPr lang="it-IT" sz="2200" b="1" dirty="0"/>
          </a:p>
          <a:p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188798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Scelta del training set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 txBox="1">
            <a:spLocks/>
          </p:cNvSpPr>
          <p:nvPr/>
        </p:nvSpPr>
        <p:spPr>
          <a:xfrm>
            <a:off x="677334" y="1364974"/>
            <a:ext cx="8596668" cy="515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i="1" dirty="0" err="1"/>
              <a:t>TPA_Trainingset</a:t>
            </a:r>
            <a:r>
              <a:rPr lang="it-IT" sz="2200" b="1" i="1" dirty="0"/>
              <a:t>: </a:t>
            </a:r>
            <a:r>
              <a:rPr lang="it-IT" sz="2200" dirty="0"/>
              <a:t>il </a:t>
            </a:r>
            <a:r>
              <a:rPr lang="it-IT" sz="2200" dirty="0" err="1"/>
              <a:t>dataset</a:t>
            </a:r>
            <a:r>
              <a:rPr lang="it-IT" sz="2200" dirty="0"/>
              <a:t> contenente 10.749 istanze in cui è rappresentato, attraverso 16 attributi, il 70% di </a:t>
            </a:r>
            <a:r>
              <a:rPr lang="it-IT" sz="2200" dirty="0" err="1"/>
              <a:t>TPA_Dataset</a:t>
            </a:r>
            <a:r>
              <a:rPr lang="it-IT" sz="2200" dirty="0"/>
              <a:t>. </a:t>
            </a:r>
          </a:p>
          <a:p>
            <a:r>
              <a:rPr lang="it-IT" sz="2200" b="1" i="1" dirty="0" err="1"/>
              <a:t>TPA_Testset</a:t>
            </a:r>
            <a:r>
              <a:rPr lang="it-IT" sz="2200" b="1" i="1" dirty="0"/>
              <a:t>: </a:t>
            </a:r>
            <a:r>
              <a:rPr lang="it-IT" sz="2200" dirty="0"/>
              <a:t>il </a:t>
            </a:r>
            <a:r>
              <a:rPr lang="it-IT" sz="2200" dirty="0" err="1"/>
              <a:t>dataset</a:t>
            </a:r>
            <a:r>
              <a:rPr lang="it-IT" sz="2200" dirty="0"/>
              <a:t> contenente 4.601 istanze in cui è rappresentato, attraverso 16 attributi, il 30% di </a:t>
            </a:r>
            <a:r>
              <a:rPr lang="it-IT" sz="2200" dirty="0" err="1"/>
              <a:t>TPA_Dataset</a:t>
            </a:r>
            <a:r>
              <a:rPr lang="it-IT" sz="2200" dirty="0"/>
              <a:t>. </a:t>
            </a:r>
          </a:p>
          <a:p>
            <a:endParaRPr lang="it-IT" sz="2200" dirty="0"/>
          </a:p>
          <a:p>
            <a:endParaRPr lang="it-IT" sz="2200" dirty="0"/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45797"/>
              </p:ext>
            </p:extLst>
          </p:nvPr>
        </p:nvGraphicFramePr>
        <p:xfrm>
          <a:off x="677334" y="3056709"/>
          <a:ext cx="5527522" cy="36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68" y="3762160"/>
            <a:ext cx="2194021" cy="17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Esplorazione dei dati</a:t>
            </a:r>
          </a:p>
        </p:txBody>
      </p:sp>
      <p:pic>
        <p:nvPicPr>
          <p:cNvPr id="5" name="Immagin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389" r="1157" b="1513"/>
          <a:stretch/>
        </p:blipFill>
        <p:spPr bwMode="auto">
          <a:xfrm>
            <a:off x="796834" y="1436914"/>
            <a:ext cx="6714309" cy="5029200"/>
          </a:xfrm>
          <a:prstGeom prst="rect">
            <a:avLst/>
          </a:prstGeom>
          <a:noFill/>
        </p:spPr>
      </p:pic>
      <p:pic>
        <p:nvPicPr>
          <p:cNvPr id="10" name="Immagin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012" y="-601662"/>
            <a:ext cx="19240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564" y="2068554"/>
            <a:ext cx="1810152" cy="31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Scelta dei modelli di Machine Learning</a:t>
            </a:r>
          </a:p>
        </p:txBody>
      </p:sp>
      <p:pic>
        <p:nvPicPr>
          <p:cNvPr id="4" name="Segnaposto contenuto 3" descr="C:\Users\Mirko\Desktop\Magistale\Data Technology e Machine Learning\WORKSPACE\Machine_Learning\ML trade off.jpg">
            <a:extLst>
              <a:ext uri="{FF2B5EF4-FFF2-40B4-BE49-F238E27FC236}">
                <a16:creationId xmlns:a16="http://schemas.microsoft.com/office/drawing/2014/main" id="{1ADCAA04-A0DC-49A2-9C80-AA056166ED8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7" r="7022" b="6250"/>
          <a:stretch/>
        </p:blipFill>
        <p:spPr bwMode="auto">
          <a:xfrm>
            <a:off x="1257117" y="1577009"/>
            <a:ext cx="7953144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334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Albero di decisione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r>
              <a:rPr lang="it-IT" sz="2200" dirty="0"/>
              <a:t>Inizialmente abbiamo testato un albero con parametri standard e tutti gli attributi di </a:t>
            </a:r>
            <a:r>
              <a:rPr lang="it-IT" sz="2200" i="1" dirty="0" err="1"/>
              <a:t>TPA_Trainingset</a:t>
            </a:r>
            <a:r>
              <a:rPr lang="it-IT" sz="2200" dirty="0"/>
              <a:t>.</a:t>
            </a:r>
          </a:p>
          <a:p>
            <a:endParaRPr lang="it-IT" sz="2200" dirty="0"/>
          </a:p>
          <a:p>
            <a:r>
              <a:rPr lang="it-IT" sz="2200" dirty="0"/>
              <a:t>Abbiamo poi potato l’albero e aumentato la soglia di assegnazione con lo scopo, rispettivamente, di aumentare l’interpretabilità e di aumentare la porzione di istanze rilevanti (</a:t>
            </a:r>
            <a:r>
              <a:rPr lang="it-IT" sz="2200" dirty="0" err="1"/>
              <a:t>True_NEG</a:t>
            </a:r>
            <a:r>
              <a:rPr lang="it-IT" sz="2200" dirty="0"/>
              <a:t>) classificate correttamente.</a:t>
            </a:r>
          </a:p>
          <a:p>
            <a:endParaRPr lang="it-IT" sz="2200" dirty="0"/>
          </a:p>
          <a:p>
            <a:r>
              <a:rPr lang="it-IT" sz="2200" dirty="0"/>
              <a:t>Il modello finale scelto, trainato con soli 3 attributi, restituisce gli stessi valori in output di quello trainato sulla totalità degli attributi di </a:t>
            </a:r>
            <a:r>
              <a:rPr lang="it-IT" sz="2200" i="1" dirty="0" err="1"/>
              <a:t>TPA_Trainingset</a:t>
            </a:r>
            <a:r>
              <a:rPr lang="it-IT" sz="2200" i="1" dirty="0"/>
              <a:t> </a:t>
            </a:r>
            <a:r>
              <a:rPr lang="it-IT" sz="2200" dirty="0"/>
              <a:t>con gli stessi parametri.</a:t>
            </a:r>
          </a:p>
        </p:txBody>
      </p:sp>
    </p:spTree>
    <p:extLst>
      <p:ext uri="{BB962C8B-B14F-4D97-AF65-F5344CB8AC3E}">
        <p14:creationId xmlns:p14="http://schemas.microsoft.com/office/powerpoint/2010/main" val="26254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Albero di decisione (2)</a:t>
            </a:r>
          </a:p>
        </p:txBody>
      </p:sp>
      <p:pic>
        <p:nvPicPr>
          <p:cNvPr id="5" name="Immagine 4" descr="C:\Users\Francesco\AppData\Local\Microsoft\Windows\INetCache\Content.Word\RPLOT_0.016_0.7_ALL-1.png">
            <a:extLst>
              <a:ext uri="{FF2B5EF4-FFF2-40B4-BE49-F238E27FC236}">
                <a16:creationId xmlns:a16="http://schemas.microsoft.com/office/drawing/2014/main" id="{C54F57B2-5F56-4026-9659-D7EEB27F22B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4" t="10073" r="14539" b="12582"/>
          <a:stretch/>
        </p:blipFill>
        <p:spPr bwMode="auto">
          <a:xfrm>
            <a:off x="1046299" y="1364974"/>
            <a:ext cx="7236309" cy="50623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262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r>
              <a:rPr lang="it-IT" sz="2200" dirty="0"/>
              <a:t>Utilizzando gli attributi più importanti per l’albero di decisione abbiamo trainato alcune reti neurali con diversi parametri.</a:t>
            </a:r>
          </a:p>
          <a:p>
            <a:endParaRPr lang="it-IT" sz="2200" dirty="0"/>
          </a:p>
          <a:p>
            <a:r>
              <a:rPr lang="it-IT" sz="2200" dirty="0"/>
              <a:t>Aumentando il numero di neuroni miglioravano le performance, ma non in modo tale da giustificare l’aumento di potenza di calcolo necessaria a trainare la rete.</a:t>
            </a:r>
          </a:p>
          <a:p>
            <a:endParaRPr lang="it-IT" sz="2200" dirty="0"/>
          </a:p>
          <a:p>
            <a:r>
              <a:rPr lang="it-IT" sz="2200" dirty="0"/>
              <a:t>Il modello finale scelto utilizza solo 3 neuroni e mantiene invariato il bilanciamento tra voli correttamente identificati in ritardo e in orario.</a:t>
            </a:r>
          </a:p>
        </p:txBody>
      </p:sp>
    </p:spTree>
    <p:extLst>
      <p:ext uri="{BB962C8B-B14F-4D97-AF65-F5344CB8AC3E}">
        <p14:creationId xmlns:p14="http://schemas.microsoft.com/office/powerpoint/2010/main" val="292864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Rete neurale (2)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7A9E2D-64B8-4D28-A564-5655BD0AE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r="9684" b="12815"/>
          <a:stretch/>
        </p:blipFill>
        <p:spPr>
          <a:xfrm>
            <a:off x="902622" y="1524002"/>
            <a:ext cx="8532925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3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Performance </a:t>
            </a:r>
            <a:r>
              <a:rPr lang="it-IT" sz="3800" b="1" dirty="0" err="1"/>
              <a:t>evaluation</a:t>
            </a:r>
            <a:endParaRPr lang="it-IT" sz="3800" b="1" dirty="0"/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AC50B707-9D55-4EF8-8331-06BDE9D73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591820"/>
              </p:ext>
            </p:extLst>
          </p:nvPr>
        </p:nvGraphicFramePr>
        <p:xfrm>
          <a:off x="1296159" y="4105569"/>
          <a:ext cx="3420000" cy="2160000"/>
        </p:xfrm>
        <a:graphic>
          <a:graphicData uri="http://schemas.openxmlformats.org/drawingml/2006/table">
            <a:tbl>
              <a:tblPr/>
              <a:tblGrid>
                <a:gridCol w="1717600">
                  <a:extLst>
                    <a:ext uri="{9D8B030D-6E8A-4147-A177-3AD203B41FA5}">
                      <a16:colId xmlns:a16="http://schemas.microsoft.com/office/drawing/2014/main" val="59837720"/>
                    </a:ext>
                  </a:extLst>
                </a:gridCol>
                <a:gridCol w="1702400">
                  <a:extLst>
                    <a:ext uri="{9D8B030D-6E8A-4147-A177-3AD203B41FA5}">
                      <a16:colId xmlns:a16="http://schemas.microsoft.com/office/drawing/2014/main" val="3071243748"/>
                    </a:ext>
                  </a:extLst>
                </a:gridCol>
              </a:tblGrid>
              <a:tr h="400000"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Confusion</a:t>
                      </a:r>
                      <a:r>
                        <a:rPr lang="it-IT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endParaRPr lang="it-IT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635247"/>
                  </a:ext>
                </a:extLst>
              </a:tr>
              <a:tr h="44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True_Pos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False_Neg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62119"/>
                  </a:ext>
                </a:extLst>
              </a:tr>
              <a:tr h="44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586035"/>
                  </a:ext>
                </a:extLst>
              </a:tr>
              <a:tr h="44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602619"/>
                  </a:ext>
                </a:extLst>
              </a:tr>
              <a:tr h="44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705679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A923CDE5-E1AB-4193-99CC-92304B55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92959"/>
              </p:ext>
            </p:extLst>
          </p:nvPr>
        </p:nvGraphicFramePr>
        <p:xfrm>
          <a:off x="5520267" y="4105569"/>
          <a:ext cx="3420000" cy="2160000"/>
        </p:xfrm>
        <a:graphic>
          <a:graphicData uri="http://schemas.openxmlformats.org/drawingml/2006/table">
            <a:tbl>
              <a:tblPr/>
              <a:tblGrid>
                <a:gridCol w="1717600">
                  <a:extLst>
                    <a:ext uri="{9D8B030D-6E8A-4147-A177-3AD203B41FA5}">
                      <a16:colId xmlns:a16="http://schemas.microsoft.com/office/drawing/2014/main" val="2372579877"/>
                    </a:ext>
                  </a:extLst>
                </a:gridCol>
                <a:gridCol w="1702400">
                  <a:extLst>
                    <a:ext uri="{9D8B030D-6E8A-4147-A177-3AD203B41FA5}">
                      <a16:colId xmlns:a16="http://schemas.microsoft.com/office/drawing/2014/main" val="3737456591"/>
                    </a:ext>
                  </a:extLst>
                </a:gridCol>
              </a:tblGrid>
              <a:tr h="432000">
                <a:tc gridSpan="2"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Confusion</a:t>
                      </a:r>
                      <a:r>
                        <a:rPr lang="it-IT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2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  <a:endParaRPr lang="it-IT" sz="2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4301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True_Pos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False_Neg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4096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0983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it-IT" sz="22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it-IT" sz="22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442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2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010242"/>
                  </a:ext>
                </a:extLst>
              </a:tr>
            </a:tbl>
          </a:graphicData>
        </a:graphic>
      </p:graphicFrame>
      <p:sp>
        <p:nvSpPr>
          <p:cNvPr id="8" name="Titolo 1">
            <a:extLst>
              <a:ext uri="{FF2B5EF4-FFF2-40B4-BE49-F238E27FC236}">
                <a16:creationId xmlns:a16="http://schemas.microsoft.com/office/drawing/2014/main" id="{B6ADE1CD-A5AF-49B8-924C-444F9D7F97A8}"/>
              </a:ext>
            </a:extLst>
          </p:cNvPr>
          <p:cNvSpPr txBox="1">
            <a:spLocks/>
          </p:cNvSpPr>
          <p:nvPr/>
        </p:nvSpPr>
        <p:spPr>
          <a:xfrm>
            <a:off x="1883280" y="1350353"/>
            <a:ext cx="6452337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dirty="0" err="1">
                <a:solidFill>
                  <a:srgbClr val="006600"/>
                </a:solidFill>
              </a:rPr>
              <a:t>Decision</a:t>
            </a:r>
            <a:r>
              <a:rPr lang="it-IT" sz="2200" b="1" dirty="0">
                <a:solidFill>
                  <a:srgbClr val="006600"/>
                </a:solidFill>
              </a:rPr>
              <a:t> </a:t>
            </a:r>
            <a:r>
              <a:rPr lang="it-IT" sz="2200" b="1" dirty="0" err="1">
                <a:solidFill>
                  <a:srgbClr val="006600"/>
                </a:solidFill>
              </a:rPr>
              <a:t>Tree</a:t>
            </a:r>
            <a:r>
              <a:rPr lang="it-IT" sz="2200" b="1" dirty="0">
                <a:solidFill>
                  <a:srgbClr val="006600"/>
                </a:solidFill>
              </a:rPr>
              <a:t>                           </a:t>
            </a:r>
            <a:r>
              <a:rPr lang="it-IT" sz="2200" b="1" dirty="0" err="1">
                <a:solidFill>
                  <a:srgbClr val="3366CC"/>
                </a:solidFill>
              </a:rPr>
              <a:t>Neural</a:t>
            </a:r>
            <a:r>
              <a:rPr lang="it-IT" sz="2200" b="1" dirty="0">
                <a:solidFill>
                  <a:srgbClr val="3366CC"/>
                </a:solidFill>
              </a:rPr>
              <a:t> Network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62E0A213-2FF3-41B4-A069-35973CE60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72367"/>
              </p:ext>
            </p:extLst>
          </p:nvPr>
        </p:nvGraphicFramePr>
        <p:xfrm>
          <a:off x="1296160" y="1879067"/>
          <a:ext cx="3420000" cy="1980000"/>
        </p:xfrm>
        <a:graphic>
          <a:graphicData uri="http://schemas.openxmlformats.org/drawingml/2006/table">
            <a:tbl>
              <a:tblPr/>
              <a:tblGrid>
                <a:gridCol w="2055137">
                  <a:extLst>
                    <a:ext uri="{9D8B030D-6E8A-4147-A177-3AD203B41FA5}">
                      <a16:colId xmlns:a16="http://schemas.microsoft.com/office/drawing/2014/main" val="3938808469"/>
                    </a:ext>
                  </a:extLst>
                </a:gridCol>
                <a:gridCol w="1364863">
                  <a:extLst>
                    <a:ext uri="{9D8B030D-6E8A-4147-A177-3AD203B41FA5}">
                      <a16:colId xmlns:a16="http://schemas.microsoft.com/office/drawing/2014/main" val="1116050674"/>
                    </a:ext>
                  </a:extLst>
                </a:gridCol>
              </a:tblGrid>
              <a:tr h="4950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10-Fold cross </a:t>
                      </a:r>
                      <a:r>
                        <a:rPr lang="it-IT" sz="2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  <a:endParaRPr lang="it-IT" sz="2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93020"/>
                  </a:ext>
                </a:extLst>
              </a:tr>
              <a:tr h="49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Min</a:t>
                      </a:r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it-IT" sz="22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it-IT" sz="2200" b="0" i="0" u="none" strike="noStrike" dirty="0">
                        <a:solidFill>
                          <a:srgbClr val="40404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413929"/>
                  </a:ext>
                </a:extLst>
              </a:tr>
              <a:tr h="49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Mean accuracy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116755"/>
                  </a:ext>
                </a:extLst>
              </a:tr>
              <a:tr h="495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Max 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0.707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952920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95F5B232-E5E1-455C-B5B3-9A7C981E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66828"/>
              </p:ext>
            </p:extLst>
          </p:nvPr>
        </p:nvGraphicFramePr>
        <p:xfrm>
          <a:off x="5520267" y="1852564"/>
          <a:ext cx="3420000" cy="1980000"/>
        </p:xfrm>
        <a:graphic>
          <a:graphicData uri="http://schemas.openxmlformats.org/drawingml/2006/table">
            <a:tbl>
              <a:tblPr/>
              <a:tblGrid>
                <a:gridCol w="1963850">
                  <a:extLst>
                    <a:ext uri="{9D8B030D-6E8A-4147-A177-3AD203B41FA5}">
                      <a16:colId xmlns:a16="http://schemas.microsoft.com/office/drawing/2014/main" val="2916962517"/>
                    </a:ext>
                  </a:extLst>
                </a:gridCol>
                <a:gridCol w="1456150">
                  <a:extLst>
                    <a:ext uri="{9D8B030D-6E8A-4147-A177-3AD203B41FA5}">
                      <a16:colId xmlns:a16="http://schemas.microsoft.com/office/drawing/2014/main" val="1832029612"/>
                    </a:ext>
                  </a:extLst>
                </a:gridCol>
              </a:tblGrid>
              <a:tr h="42857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it-IT" sz="2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10-Fold </a:t>
                      </a:r>
                      <a:r>
                        <a:rPr lang="it-IT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cross </a:t>
                      </a:r>
                      <a:r>
                        <a:rPr lang="it-IT" sz="2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validation</a:t>
                      </a:r>
                      <a:endParaRPr lang="it-IT" sz="2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526979"/>
                  </a:ext>
                </a:extLst>
              </a:tr>
              <a:tr h="517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Min</a:t>
                      </a:r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it-IT" sz="22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  <a:endParaRPr lang="it-IT" sz="2200" b="0" i="0" u="none" strike="noStrike" dirty="0">
                        <a:solidFill>
                          <a:srgbClr val="40404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721649"/>
                  </a:ext>
                </a:extLst>
              </a:tr>
              <a:tr h="517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Mean accuracy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93620"/>
                  </a:ext>
                </a:extLst>
              </a:tr>
              <a:tr h="51714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Max 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2200" b="0" i="0" u="none" strike="noStrike" dirty="0">
                          <a:solidFill>
                            <a:srgbClr val="404040"/>
                          </a:solidFill>
                          <a:effectLst/>
                          <a:latin typeface="Trebuchet MS" panose="020B0603020202020204" pitchFamily="34" charset="0"/>
                        </a:rPr>
                        <a:t>0.667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190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9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/>
          </a:bodyPr>
          <a:lstStyle/>
          <a:p>
            <a:r>
              <a:rPr lang="it-IT" sz="3800" b="1" dirty="0"/>
              <a:t>Obiettivi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5"/>
            <a:ext cx="8596668" cy="4676388"/>
          </a:xfrm>
        </p:spPr>
        <p:txBody>
          <a:bodyPr>
            <a:normAutofit/>
          </a:bodyPr>
          <a:lstStyle/>
          <a:p>
            <a:r>
              <a:rPr lang="it-IT" sz="2200" dirty="0"/>
              <a:t>L’obiettivo principale di questo lavoro è quello di classificare voli aerei a seconda della puntualità del loro arrivo all’aeroporto di destinazione.</a:t>
            </a:r>
          </a:p>
          <a:p>
            <a:r>
              <a:rPr lang="it-IT" sz="2200" dirty="0"/>
              <a:t>Per fare ciò abbiamo deciso di utilizzare tutto e solo ciò che si può conoscere a priori di un volo aereo.</a:t>
            </a:r>
          </a:p>
          <a:p>
            <a:r>
              <a:rPr lang="it-IT" sz="2200" dirty="0"/>
              <a:t>Per il nostro caso di studi ci siamo concentrati solo sui voli quelli che hanno per aeroporto di origine o destinazione Hartsfield Jackson Atlanta International.</a:t>
            </a:r>
          </a:p>
          <a:p>
            <a:r>
              <a:rPr lang="it-IT" sz="2200" dirty="0"/>
              <a:t>Fissata la posizione geografica, abbiamo aggiunto le informazioni metereologiche che riguardano questo aeroporto.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691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Performance </a:t>
            </a:r>
            <a:r>
              <a:rPr lang="it-IT" sz="3800" b="1" dirty="0" err="1"/>
              <a:t>evaluation</a:t>
            </a:r>
            <a:r>
              <a:rPr lang="it-IT" sz="3800" b="1" dirty="0"/>
              <a:t> (2)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EC5BC33-CCAC-46EB-B3C5-D7F8D2D92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32" y="1530998"/>
            <a:ext cx="5342085" cy="4771240"/>
          </a:xfr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8563AD8-C81E-4D63-AFE7-8D78F81BD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82895"/>
              </p:ext>
            </p:extLst>
          </p:nvPr>
        </p:nvGraphicFramePr>
        <p:xfrm>
          <a:off x="6435118" y="2039296"/>
          <a:ext cx="2700001" cy="1440000"/>
        </p:xfrm>
        <a:graphic>
          <a:graphicData uri="http://schemas.openxmlformats.org/drawingml/2006/table">
            <a:tbl>
              <a:tblPr/>
              <a:tblGrid>
                <a:gridCol w="1878713">
                  <a:extLst>
                    <a:ext uri="{9D8B030D-6E8A-4147-A177-3AD203B41FA5}">
                      <a16:colId xmlns:a16="http://schemas.microsoft.com/office/drawing/2014/main" val="3557390463"/>
                    </a:ext>
                  </a:extLst>
                </a:gridCol>
                <a:gridCol w="821288">
                  <a:extLst>
                    <a:ext uri="{9D8B030D-6E8A-4147-A177-3AD203B41FA5}">
                      <a16:colId xmlns:a16="http://schemas.microsoft.com/office/drawing/2014/main" val="4291369453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F_Measure_0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55589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F_Measure_1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432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0.6129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24780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B1E74BF-B294-490D-B6DC-6ADF89D7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31420"/>
              </p:ext>
            </p:extLst>
          </p:nvPr>
        </p:nvGraphicFramePr>
        <p:xfrm>
          <a:off x="6393391" y="4135279"/>
          <a:ext cx="2700000" cy="1440000"/>
        </p:xfrm>
        <a:graphic>
          <a:graphicData uri="http://schemas.openxmlformats.org/drawingml/2006/table">
            <a:tbl>
              <a:tblPr/>
              <a:tblGrid>
                <a:gridCol w="1878705">
                  <a:extLst>
                    <a:ext uri="{9D8B030D-6E8A-4147-A177-3AD203B41FA5}">
                      <a16:colId xmlns:a16="http://schemas.microsoft.com/office/drawing/2014/main" val="3772335489"/>
                    </a:ext>
                  </a:extLst>
                </a:gridCol>
                <a:gridCol w="821295">
                  <a:extLst>
                    <a:ext uri="{9D8B030D-6E8A-4147-A177-3AD203B41FA5}">
                      <a16:colId xmlns:a16="http://schemas.microsoft.com/office/drawing/2014/main" val="936266660"/>
                    </a:ext>
                  </a:extLst>
                </a:gridCol>
              </a:tblGrid>
              <a:tr h="48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F_Measure_0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65067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F_Measure_1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589934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it-IT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0.6461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87772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372CBE34-7611-4005-89F7-663B8102180D}"/>
              </a:ext>
            </a:extLst>
          </p:cNvPr>
          <p:cNvSpPr txBox="1">
            <a:spLocks/>
          </p:cNvSpPr>
          <p:nvPr/>
        </p:nvSpPr>
        <p:spPr>
          <a:xfrm>
            <a:off x="6414255" y="1593443"/>
            <a:ext cx="1986354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dirty="0" err="1">
                <a:solidFill>
                  <a:srgbClr val="006600"/>
                </a:solidFill>
              </a:rPr>
              <a:t>Decision</a:t>
            </a:r>
            <a:r>
              <a:rPr lang="it-IT" sz="2200" b="1" dirty="0">
                <a:solidFill>
                  <a:srgbClr val="006600"/>
                </a:solidFill>
              </a:rPr>
              <a:t> </a:t>
            </a:r>
            <a:r>
              <a:rPr lang="it-IT" sz="2200" b="1" dirty="0" err="1">
                <a:solidFill>
                  <a:srgbClr val="006600"/>
                </a:solidFill>
              </a:rPr>
              <a:t>Tree</a:t>
            </a:r>
            <a:endParaRPr lang="it-IT" sz="2200" b="1" dirty="0">
              <a:solidFill>
                <a:srgbClr val="3366CC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18C4E032-D5B7-4C91-98BC-D5FB47C3CFD3}"/>
              </a:ext>
            </a:extLst>
          </p:cNvPr>
          <p:cNvSpPr txBox="1">
            <a:spLocks/>
          </p:cNvSpPr>
          <p:nvPr/>
        </p:nvSpPr>
        <p:spPr>
          <a:xfrm>
            <a:off x="6393391" y="3697957"/>
            <a:ext cx="2741728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dirty="0" err="1">
                <a:solidFill>
                  <a:srgbClr val="3366CC"/>
                </a:solidFill>
              </a:rPr>
              <a:t>Neural</a:t>
            </a:r>
            <a:r>
              <a:rPr lang="it-IT" sz="2200" b="1" dirty="0">
                <a:solidFill>
                  <a:srgbClr val="3366CC"/>
                </a:solidFill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331633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Conclusioni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r>
              <a:rPr lang="it-IT" sz="2200" dirty="0"/>
              <a:t>I dati iniziali sono stati descritti e analizzati con lo scopo di trovare errori e lacune che sono poi state colmate; questo ha permesso di avere un dataset finale qualitativamente corretto.</a:t>
            </a:r>
          </a:p>
          <a:p>
            <a:endParaRPr lang="it-IT" sz="1100" dirty="0"/>
          </a:p>
          <a:p>
            <a:r>
              <a:rPr lang="it-IT" sz="2200" dirty="0"/>
              <a:t>Le tecniche di machine </a:t>
            </a:r>
            <a:r>
              <a:rPr lang="it-IT" sz="2200" dirty="0" err="1"/>
              <a:t>learning</a:t>
            </a:r>
            <a:r>
              <a:rPr lang="it-IT" sz="2200" dirty="0"/>
              <a:t> utilizzate hanno dato risultati discreti in rapporto al problema e ai dati a nostra disposizione.</a:t>
            </a:r>
          </a:p>
          <a:p>
            <a:endParaRPr lang="it-IT" sz="2200" dirty="0"/>
          </a:p>
          <a:p>
            <a:r>
              <a:rPr lang="it-IT" sz="2200" dirty="0"/>
              <a:t>Tutto il lavoro è adeguatamente descritto e tutti i flow logici e pratici sono ripercorribili grazie alla documentazione e al codice inserito nella consegna.</a:t>
            </a:r>
          </a:p>
        </p:txBody>
      </p:sp>
    </p:spTree>
    <p:extLst>
      <p:ext uri="{BB962C8B-B14F-4D97-AF65-F5344CB8AC3E}">
        <p14:creationId xmlns:p14="http://schemas.microsoft.com/office/powerpoint/2010/main" val="12394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1313"/>
            <a:ext cx="12192000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                   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5212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Raccolta e descrizione dei dati iniziali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2400" b="1" i="1" dirty="0" err="1"/>
              <a:t>Weather_ATL</a:t>
            </a:r>
            <a:r>
              <a:rPr lang="it-IT" sz="2400" dirty="0"/>
              <a:t>: il dataset contiene 365 istanze, una per ogni giorno dell’anno, in cui sono rappresentate attraverso 10 attributi le condizioni metereologiche della giornata. </a:t>
            </a:r>
          </a:p>
          <a:p>
            <a:endParaRPr lang="it-IT" sz="2400" dirty="0"/>
          </a:p>
          <a:p>
            <a:r>
              <a:rPr lang="it-IT" sz="2400" b="1" i="1" dirty="0" err="1"/>
              <a:t>Flights_delay</a:t>
            </a:r>
            <a:r>
              <a:rPr lang="it-IT" sz="2400" b="1" dirty="0"/>
              <a:t>: </a:t>
            </a:r>
            <a:r>
              <a:rPr lang="it-IT" sz="2400" dirty="0"/>
              <a:t>il dataset contiene 5.819.079 istanze riguardanti tutti i voli aerei avvenuti nei maggiori aeroporti americani nell’anno solare 2015. Ognuna di queste tratte è descritta dai 31 attributi.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5353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/>
          </a:bodyPr>
          <a:lstStyle/>
          <a:p>
            <a:r>
              <a:rPr lang="it-IT" sz="3800" b="1" dirty="0"/>
              <a:t>Selezione dei dati rilevanti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4"/>
            <a:ext cx="8596668" cy="5049077"/>
          </a:xfrm>
        </p:spPr>
        <p:txBody>
          <a:bodyPr>
            <a:normAutofit lnSpcReduction="10000"/>
          </a:bodyPr>
          <a:lstStyle/>
          <a:p>
            <a:endParaRPr lang="it-IT" sz="2000" dirty="0"/>
          </a:p>
          <a:p>
            <a:r>
              <a:rPr lang="it-IT" sz="2200" b="1" i="1" dirty="0" err="1"/>
              <a:t>Weather_ATL</a:t>
            </a:r>
            <a:r>
              <a:rPr lang="it-IT" sz="2200" b="1" i="1" dirty="0"/>
              <a:t> _Data _</a:t>
            </a:r>
            <a:r>
              <a:rPr lang="it-IT" sz="2200" b="1" i="1" dirty="0" err="1"/>
              <a:t>Quality</a:t>
            </a:r>
            <a:r>
              <a:rPr lang="it-IT" sz="2200" dirty="0"/>
              <a:t>: il dataset contiene tutte e 365 le </a:t>
            </a:r>
            <a:r>
              <a:rPr lang="it-IT" sz="2200" dirty="0" err="1"/>
              <a:t>instanze</a:t>
            </a:r>
            <a:r>
              <a:rPr lang="it-IT" sz="2200" dirty="0"/>
              <a:t> di </a:t>
            </a:r>
            <a:r>
              <a:rPr lang="it-IT" sz="2200" i="1" dirty="0" err="1"/>
              <a:t>Weather_ATL</a:t>
            </a:r>
            <a:r>
              <a:rPr lang="it-IT" sz="2200" dirty="0"/>
              <a:t> ma con i soli attributi: </a:t>
            </a:r>
          </a:p>
          <a:p>
            <a:pPr lvl="1"/>
            <a:r>
              <a:rPr lang="it-IT" sz="2200" dirty="0"/>
              <a:t>“Date”, “</a:t>
            </a:r>
            <a:r>
              <a:rPr lang="it-IT" sz="2200" dirty="0" err="1"/>
              <a:t>MaximumTemp</a:t>
            </a:r>
            <a:r>
              <a:rPr lang="it-IT" sz="2200" dirty="0"/>
              <a:t>”, “</a:t>
            </a:r>
            <a:r>
              <a:rPr lang="it-IT" sz="2200" dirty="0" err="1"/>
              <a:t>MinimunTemp</a:t>
            </a:r>
            <a:r>
              <a:rPr lang="it-IT" sz="2200" dirty="0"/>
              <a:t>”, “</a:t>
            </a:r>
            <a:r>
              <a:rPr lang="it-IT" sz="2200" dirty="0" err="1"/>
              <a:t>Precipitation</a:t>
            </a:r>
            <a:r>
              <a:rPr lang="it-IT" sz="2200" dirty="0"/>
              <a:t>”. </a:t>
            </a:r>
          </a:p>
          <a:p>
            <a:pPr lvl="1"/>
            <a:endParaRPr lang="it-IT" sz="2200" b="1" i="1" dirty="0"/>
          </a:p>
          <a:p>
            <a:r>
              <a:rPr lang="it-IT" sz="2200" b="1" i="1" dirty="0"/>
              <a:t>Flights_delay_ATL_Data_Quality</a:t>
            </a:r>
            <a:r>
              <a:rPr lang="it-IT" sz="2200" dirty="0"/>
              <a:t>: il dataset contiene solo le 758.922 istanze con “ATL” come aeroporto di origine o destinazione con alcuni degli attributi di </a:t>
            </a:r>
            <a:r>
              <a:rPr lang="it-IT" sz="2200" i="1" dirty="0" err="1"/>
              <a:t>Flights_delay</a:t>
            </a:r>
            <a:r>
              <a:rPr lang="it-IT" sz="2200" i="1" dirty="0"/>
              <a:t>.             </a:t>
            </a:r>
            <a:r>
              <a:rPr lang="it-IT" sz="2200" dirty="0"/>
              <a:t>In particolare:</a:t>
            </a:r>
          </a:p>
          <a:p>
            <a:pPr lvl="1"/>
            <a:r>
              <a:rPr lang="en-GB" sz="2200" dirty="0"/>
              <a:t>“Month”, “Day”, “</a:t>
            </a:r>
            <a:r>
              <a:rPr lang="en-GB" sz="2200" dirty="0" err="1"/>
              <a:t>Day_of_Week</a:t>
            </a:r>
            <a:r>
              <a:rPr lang="en-GB" sz="2200" dirty="0"/>
              <a:t>”, ” Airline”, “Distance”, “</a:t>
            </a:r>
            <a:r>
              <a:rPr lang="en-GB" sz="2200" dirty="0" err="1"/>
              <a:t>Origin_Airport</a:t>
            </a:r>
            <a:r>
              <a:rPr lang="en-GB" sz="2200" dirty="0"/>
              <a:t>”, “</a:t>
            </a:r>
            <a:r>
              <a:rPr lang="en-GB" sz="2200" dirty="0" err="1"/>
              <a:t>Destination_Airport</a:t>
            </a:r>
            <a:r>
              <a:rPr lang="en-GB" sz="2200" dirty="0"/>
              <a:t>”, “</a:t>
            </a:r>
            <a:r>
              <a:rPr lang="en-GB" sz="2200" dirty="0" err="1"/>
              <a:t>Scheduled_Departure</a:t>
            </a:r>
            <a:r>
              <a:rPr lang="en-GB" sz="2200" dirty="0"/>
              <a:t>”, “</a:t>
            </a:r>
            <a:r>
              <a:rPr lang="en-GB" sz="2200" dirty="0" err="1"/>
              <a:t>Scheduled_Time</a:t>
            </a:r>
            <a:r>
              <a:rPr lang="en-GB" sz="2200" dirty="0"/>
              <a:t>”, “</a:t>
            </a:r>
            <a:r>
              <a:rPr lang="en-GB" sz="2200" dirty="0" err="1"/>
              <a:t>Scheduled_Arrival</a:t>
            </a:r>
            <a:r>
              <a:rPr lang="en-GB" sz="2200" dirty="0"/>
              <a:t>”, “</a:t>
            </a:r>
            <a:r>
              <a:rPr lang="en-GB" sz="2200" dirty="0" err="1"/>
              <a:t>Arrival_Time</a:t>
            </a:r>
            <a:r>
              <a:rPr lang="en-GB" sz="2200" dirty="0"/>
              <a:t>” e “</a:t>
            </a:r>
            <a:r>
              <a:rPr lang="en-GB" sz="2200" dirty="0" err="1"/>
              <a:t>Arrival_Delay</a:t>
            </a:r>
            <a:r>
              <a:rPr lang="en-GB" sz="2200" dirty="0"/>
              <a:t>”. </a:t>
            </a:r>
            <a:endParaRPr lang="it-IT" sz="2200" dirty="0"/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8410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>
            <a:normAutofit/>
          </a:bodyPr>
          <a:lstStyle/>
          <a:p>
            <a:r>
              <a:rPr lang="it-IT" sz="3800" b="1" dirty="0"/>
              <a:t>Esplorazione dei dati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7B1F9AD-624F-4FD3-9BB7-19535349FB1C}"/>
              </a:ext>
            </a:extLst>
          </p:cNvPr>
          <p:cNvSpPr txBox="1">
            <a:spLocks/>
          </p:cNvSpPr>
          <p:nvPr/>
        </p:nvSpPr>
        <p:spPr>
          <a:xfrm>
            <a:off x="677334" y="1298713"/>
            <a:ext cx="8596668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i="1" dirty="0" err="1"/>
              <a:t>Weather_ATL</a:t>
            </a:r>
            <a:endParaRPr lang="it-IT" sz="2200" b="1" i="1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068916A-E242-4646-B68A-667EF734ADC3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t="3756" r="16203"/>
          <a:stretch/>
        </p:blipFill>
        <p:spPr bwMode="auto">
          <a:xfrm>
            <a:off x="1048396" y="2080592"/>
            <a:ext cx="3457344" cy="3881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E8060E-12B9-405D-8BB3-1751C8EF0A6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4" t="2390" r="4928"/>
          <a:stretch/>
        </p:blipFill>
        <p:spPr bwMode="auto">
          <a:xfrm>
            <a:off x="4505740" y="2080592"/>
            <a:ext cx="4784035" cy="38810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37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>
            <a:normAutofit/>
          </a:bodyPr>
          <a:lstStyle/>
          <a:p>
            <a:r>
              <a:rPr lang="it-IT" sz="3800" b="1" dirty="0"/>
              <a:t>Esplorazione dei dati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7B1F9AD-624F-4FD3-9BB7-19535349FB1C}"/>
              </a:ext>
            </a:extLst>
          </p:cNvPr>
          <p:cNvSpPr txBox="1">
            <a:spLocks/>
          </p:cNvSpPr>
          <p:nvPr/>
        </p:nvSpPr>
        <p:spPr>
          <a:xfrm>
            <a:off x="677334" y="1298713"/>
            <a:ext cx="8596668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i="1" dirty="0"/>
              <a:t>Flights_delay_ATL_Data_Quality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686C00-636D-4AF9-A789-62328D6FCFB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80"/>
          <a:stretch/>
        </p:blipFill>
        <p:spPr bwMode="auto">
          <a:xfrm>
            <a:off x="6481170" y="1684683"/>
            <a:ext cx="3932518" cy="606285"/>
          </a:xfrm>
          <a:prstGeom prst="rect">
            <a:avLst/>
          </a:prstGeom>
          <a:noFill/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1C8F820-6D7A-4605-9801-12FD19142DF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" t="2490" r="1185" b="1932"/>
          <a:stretch/>
        </p:blipFill>
        <p:spPr bwMode="auto">
          <a:xfrm>
            <a:off x="677334" y="2425148"/>
            <a:ext cx="7128196" cy="4180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800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63014" cy="755374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Dimensioni e metriche per la Qualità dei Dati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6289182-670C-4E2E-A011-53868C262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253292"/>
              </p:ext>
            </p:extLst>
          </p:nvPr>
        </p:nvGraphicFramePr>
        <p:xfrm>
          <a:off x="677334" y="1709530"/>
          <a:ext cx="8373372" cy="414793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624556">
                  <a:extLst>
                    <a:ext uri="{9D8B030D-6E8A-4147-A177-3AD203B41FA5}">
                      <a16:colId xmlns:a16="http://schemas.microsoft.com/office/drawing/2014/main" val="2412363818"/>
                    </a:ext>
                  </a:extLst>
                </a:gridCol>
                <a:gridCol w="3374408">
                  <a:extLst>
                    <a:ext uri="{9D8B030D-6E8A-4147-A177-3AD203B41FA5}">
                      <a16:colId xmlns:a16="http://schemas.microsoft.com/office/drawing/2014/main" val="1202237377"/>
                    </a:ext>
                  </a:extLst>
                </a:gridCol>
                <a:gridCol w="3374408">
                  <a:extLst>
                    <a:ext uri="{9D8B030D-6E8A-4147-A177-3AD203B41FA5}">
                      <a16:colId xmlns:a16="http://schemas.microsoft.com/office/drawing/2014/main" val="3738035478"/>
                    </a:ext>
                  </a:extLst>
                </a:gridCol>
              </a:tblGrid>
              <a:tr h="4210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Dimensione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Tipo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Metrica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34609656"/>
                  </a:ext>
                </a:extLst>
              </a:tr>
              <a:tr h="826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Completezza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Completezza della tabella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valori non nulli  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totale di valori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1609217"/>
                  </a:ext>
                </a:extLst>
              </a:tr>
              <a:tr h="826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Accuratezza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Accuratezza sintattica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valori corretti  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totale di valori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43392725"/>
                  </a:ext>
                </a:extLst>
              </a:tr>
              <a:tr h="82646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Consistenza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Integrità referenziale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valori consistenti 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totale di valori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22498851"/>
                  </a:ext>
                </a:extLst>
              </a:tr>
              <a:tr h="82646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Consistenza dei dati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valori consistenti  /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totale di valori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50493188"/>
                  </a:ext>
                </a:extLst>
              </a:tr>
              <a:tr h="4210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Unicità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>
                          <a:effectLst/>
                        </a:rPr>
                        <a:t>Unicità delle tuple</a:t>
                      </a:r>
                      <a:endParaRPr lang="it-IT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600" dirty="0">
                          <a:effectLst/>
                        </a:rPr>
                        <a:t>Numero di </a:t>
                      </a:r>
                      <a:r>
                        <a:rPr lang="it-IT" sz="1600" dirty="0" err="1">
                          <a:effectLst/>
                        </a:rPr>
                        <a:t>tuple</a:t>
                      </a:r>
                      <a:r>
                        <a:rPr lang="it-IT" sz="1600" dirty="0">
                          <a:effectLst/>
                        </a:rPr>
                        <a:t> duplicate</a:t>
                      </a:r>
                      <a:endParaRPr lang="it-IT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874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05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>
            <a:normAutofit/>
          </a:bodyPr>
          <a:lstStyle/>
          <a:p>
            <a:r>
              <a:rPr lang="it-IT" sz="3800" b="1" dirty="0"/>
              <a:t>Qualità dei dati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87B1F9AD-624F-4FD3-9BB7-19535349FB1C}"/>
              </a:ext>
            </a:extLst>
          </p:cNvPr>
          <p:cNvSpPr txBox="1">
            <a:spLocks/>
          </p:cNvSpPr>
          <p:nvPr/>
        </p:nvSpPr>
        <p:spPr>
          <a:xfrm>
            <a:off x="677333" y="1298713"/>
            <a:ext cx="9725624" cy="437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200" b="1" dirty="0" err="1"/>
              <a:t>Weather_ATL_Data_Quality</a:t>
            </a:r>
            <a:r>
              <a:rPr lang="it-IT" sz="2200" b="1" dirty="0"/>
              <a:t>                 </a:t>
            </a:r>
            <a:r>
              <a:rPr lang="it-IT" sz="2200" b="1" dirty="0" err="1"/>
              <a:t>Flights_ATL_Data_Quality</a:t>
            </a:r>
            <a:endParaRPr lang="it-IT" sz="2200" b="1" dirty="0"/>
          </a:p>
          <a:p>
            <a:endParaRPr lang="it-IT" sz="22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960012E2-72DE-4182-8E3E-4D9AA6674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5904"/>
              </p:ext>
            </p:extLst>
          </p:nvPr>
        </p:nvGraphicFramePr>
        <p:xfrm>
          <a:off x="677863" y="2133600"/>
          <a:ext cx="4680000" cy="414000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382813129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795780039"/>
                    </a:ext>
                  </a:extLst>
                </a:gridCol>
              </a:tblGrid>
              <a:tr h="57545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Metrica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Risultati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1499007"/>
                  </a:ext>
                </a:extLst>
              </a:tr>
              <a:tr h="79498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Completezza della tabella</a:t>
                      </a:r>
                    </a:p>
                  </a:txBody>
                  <a:tcPr marL="63500" marR="63500" marT="63500" marB="63500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365  /  365  =  100 %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80786003"/>
                  </a:ext>
                </a:extLst>
              </a:tr>
              <a:tr h="79498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Integrità referenziale</a:t>
                      </a:r>
                    </a:p>
                  </a:txBody>
                  <a:tcPr marL="63500" marR="63500" marT="63500" marB="6350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365  /  365  =  100 %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3708902"/>
                  </a:ext>
                </a:extLst>
              </a:tr>
              <a:tr h="794983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Consistenza dei dati</a:t>
                      </a:r>
                    </a:p>
                  </a:txBody>
                  <a:tcPr marL="63500" marR="63500" marT="63500" marB="6350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365  /  365  =  100 %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427254744"/>
                  </a:ext>
                </a:extLst>
              </a:tr>
              <a:tr h="117959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Unicità delle </a:t>
                      </a:r>
                      <a:r>
                        <a:rPr lang="it-IT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dirty="0">
                          <a:effectLst/>
                        </a:rPr>
                        <a:t>365  -  365  =  0 </a:t>
                      </a:r>
                      <a:r>
                        <a:rPr lang="it-IT" sz="1800" dirty="0" err="1">
                          <a:effectLst/>
                        </a:rPr>
                        <a:t>tuple</a:t>
                      </a:r>
                      <a:endParaRPr lang="it-IT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11311708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1032ACB-CE55-480F-93E4-6BCCBD6FD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63697"/>
              </p:ext>
            </p:extLst>
          </p:nvPr>
        </p:nvGraphicFramePr>
        <p:xfrm>
          <a:off x="5722957" y="2133600"/>
          <a:ext cx="4680000" cy="414000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186472355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991332429"/>
                    </a:ext>
                  </a:extLst>
                </a:gridCol>
              </a:tblGrid>
              <a:tr h="538189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Metrica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Risultati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1739646059"/>
                  </a:ext>
                </a:extLst>
              </a:tr>
              <a:tr h="6596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Completezza della tabella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9094287  /  9107064  =  99,9 %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3645964941"/>
                  </a:ext>
                </a:extLst>
              </a:tr>
              <a:tr h="6596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Accuratezza sintattica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2146402 /  2276766 = 94,3 %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2696652251"/>
                  </a:ext>
                </a:extLst>
              </a:tr>
              <a:tr h="6596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Integrità referenziale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8217778 /  8348142 = 98,4 %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998446806"/>
                  </a:ext>
                </a:extLst>
              </a:tr>
              <a:tr h="659645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Consistenza dei dati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751637  /  758922  =  99,0 %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74219267"/>
                  </a:ext>
                </a:extLst>
              </a:tr>
              <a:tr h="963232"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Unicità delle </a:t>
                      </a:r>
                      <a:r>
                        <a:rPr lang="it-IT" sz="1800" kern="1200" dirty="0" err="1">
                          <a:effectLst/>
                        </a:rPr>
                        <a:t>tuple</a:t>
                      </a:r>
                      <a:endParaRPr lang="it-IT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800" kern="1200" dirty="0">
                          <a:effectLst/>
                        </a:rPr>
                        <a:t>758922  -  758921  =  1 </a:t>
                      </a:r>
                      <a:r>
                        <a:rPr lang="it-IT" sz="1800" kern="1200" dirty="0" err="1">
                          <a:effectLst/>
                        </a:rPr>
                        <a:t>tupla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778" marR="35778" marT="35778" marB="35778" anchor="ctr"/>
                </a:tc>
                <a:extLst>
                  <a:ext uri="{0D108BD9-81ED-4DB2-BD59-A6C34878D82A}">
                    <a16:rowId xmlns:a16="http://schemas.microsoft.com/office/drawing/2014/main" val="3931386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34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8040D-7C4E-41A0-872C-BC430FF1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85866" cy="755374"/>
          </a:xfrm>
        </p:spPr>
        <p:txBody>
          <a:bodyPr>
            <a:noAutofit/>
          </a:bodyPr>
          <a:lstStyle/>
          <a:p>
            <a:r>
              <a:rPr lang="it-IT" sz="3800" b="1" dirty="0"/>
              <a:t>Correzione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5EDCBC-F6F0-417F-893D-ECFC2B14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20"/>
          </a:xfrm>
        </p:spPr>
        <p:txBody>
          <a:bodyPr>
            <a:normAutofit/>
          </a:bodyPr>
          <a:lstStyle/>
          <a:p>
            <a:endParaRPr lang="it-IT" sz="1600" dirty="0"/>
          </a:p>
          <a:p>
            <a:r>
              <a:rPr lang="it-IT" sz="2400" b="1" i="1" dirty="0" err="1"/>
              <a:t>Weather_ATL_Restored</a:t>
            </a:r>
            <a:r>
              <a:rPr lang="it-IT" sz="2400" b="1" i="1" dirty="0"/>
              <a:t>: </a:t>
            </a:r>
            <a:r>
              <a:rPr lang="it-IT" sz="2400" dirty="0"/>
              <a:t>il dataset rimane invariato rispetto alla precedente versione a meno della modifica del formato della data.</a:t>
            </a:r>
            <a:endParaRPr lang="it-IT" sz="2400" i="1" dirty="0"/>
          </a:p>
          <a:p>
            <a:endParaRPr lang="it-IT" sz="2400" dirty="0"/>
          </a:p>
          <a:p>
            <a:r>
              <a:rPr lang="it-IT" sz="2400" b="1" i="1" dirty="0" err="1"/>
              <a:t>Flights_delay_ATL_Restored</a:t>
            </a:r>
            <a:r>
              <a:rPr lang="it-IT" sz="2400" b="1" i="1" dirty="0"/>
              <a:t>:</a:t>
            </a:r>
            <a:r>
              <a:rPr lang="it-IT" sz="2400" b="1" dirty="0"/>
              <a:t> </a:t>
            </a:r>
            <a:r>
              <a:rPr lang="it-IT" sz="2400" dirty="0"/>
              <a:t>il dataset contiene tutte le </a:t>
            </a:r>
            <a:r>
              <a:rPr lang="it-IT" sz="2400" dirty="0" err="1"/>
              <a:t>tuple</a:t>
            </a:r>
            <a:r>
              <a:rPr lang="it-IT" sz="2400" dirty="0"/>
              <a:t> non duplicate prive di valori nulli di </a:t>
            </a:r>
            <a:r>
              <a:rPr lang="it-IT" sz="2400" i="1" dirty="0" err="1"/>
              <a:t>Flights_ATL_Data_Quality</a:t>
            </a:r>
            <a:r>
              <a:rPr lang="it-IT" sz="2400" i="1" dirty="0"/>
              <a:t>.</a:t>
            </a:r>
            <a:r>
              <a:rPr lang="it-IT" sz="2400" dirty="0"/>
              <a:t> I codici IATA, dove necessario, sono stati corretti. </a:t>
            </a:r>
            <a:endParaRPr lang="it-IT" sz="2400" i="1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7464979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Sfaccettatura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2049</TotalTime>
  <Words>1081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Wingdings 3</vt:lpstr>
      <vt:lpstr>Sfaccettatura</vt:lpstr>
      <vt:lpstr>1_Sfaccettatura</vt:lpstr>
      <vt:lpstr>Progetto Data Technology e Machine Learning </vt:lpstr>
      <vt:lpstr>Obiettivi del progetto</vt:lpstr>
      <vt:lpstr>Raccolta e descrizione dei dati iniziali</vt:lpstr>
      <vt:lpstr>Selezione dei dati rilevanti</vt:lpstr>
      <vt:lpstr>Esplorazione dei dati</vt:lpstr>
      <vt:lpstr>Esplorazione dei dati</vt:lpstr>
      <vt:lpstr>Dimensioni e metriche per la Qualità dei Dati</vt:lpstr>
      <vt:lpstr>Qualità dei dati</vt:lpstr>
      <vt:lpstr>Correzione dei dati</vt:lpstr>
      <vt:lpstr>Unione dei dataset</vt:lpstr>
      <vt:lpstr>Scelta dei dati per il Machine Learning</vt:lpstr>
      <vt:lpstr>Scelta del training set</vt:lpstr>
      <vt:lpstr>Esplorazione dei dati</vt:lpstr>
      <vt:lpstr>Scelta dei modelli di Machine Learning</vt:lpstr>
      <vt:lpstr>Albero di decisione</vt:lpstr>
      <vt:lpstr>Albero di decisione (2)</vt:lpstr>
      <vt:lpstr>Rete neurale</vt:lpstr>
      <vt:lpstr>Rete neurale (2)</vt:lpstr>
      <vt:lpstr>Performance evaluation</vt:lpstr>
      <vt:lpstr>Performance evaluation (2)</vt:lpstr>
      <vt:lpstr>Conclusioni </vt:lpstr>
      <vt:lpstr>                   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Data Technolgy e Machine Learning</dc:title>
  <dc:creator>Francesco</dc:creator>
  <cp:lastModifiedBy>Francesco</cp:lastModifiedBy>
  <cp:revision>65</cp:revision>
  <dcterms:created xsi:type="dcterms:W3CDTF">2018-01-15T10:36:50Z</dcterms:created>
  <dcterms:modified xsi:type="dcterms:W3CDTF">2018-01-18T14:27:37Z</dcterms:modified>
</cp:coreProperties>
</file>