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59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81DFF1-F166-A670-CBA3-1B08A9CC51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D5D098F-46D6-C078-346D-72FDF31D45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35B7C11-E151-77E5-0E1A-7F307E278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64E759B-017E-C6D1-AB3D-617FFACD4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1B41152-5D40-827E-A909-A71CF98540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863802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FAB9D9-2B70-BF8C-49AD-CE869180D1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3B21BF3-53D8-62BE-A4DC-643139EFC4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9D53D69-6B53-E41B-F42E-48132EDFAB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7CA1D57A-E4B6-DDEB-EBF0-3CE2E5199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1CAC119-BC82-D618-C914-17E396FBDE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939566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1F8A3274-CC69-A7D2-6680-7A7D2CB7C0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7C5EC9B-4685-95C8-2038-0502E7128DD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3D46B5B-7AE7-3A27-D07A-771154BBA9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CEEFECC-FB6B-AF1A-8E5A-2C1852C91D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867A8B4-C646-66A9-FC08-299188F722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353431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78BD138-BBC4-2713-318F-B30BE74A2D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8DAE49E-C9C3-AB30-355A-112A1EE5E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AF354E8-02CE-6DBF-E1E1-86811CEF5D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440FE55-BA5D-009B-9257-D132ACB4E1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9EBE72A-BD05-5202-DDFB-FBE32BFD39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76115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2B5F68-E3C6-0410-2561-C9FB2C967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A4FEAA88-4438-61C7-441B-468D7AC7E4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D6C1925-5B98-870E-091F-AD9288545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CCD3A61C-3911-9C2F-52B7-DA7B3D64F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9A4FCF2-01D6-6691-68CC-90C1BB25B7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87663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787411A-B13B-28E1-DE18-20BA8EB580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F86DA23-DBCE-E730-EA8F-826839DC45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38426C3-1C7B-E5F2-36B2-8F4500256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BA15BA63-EBD5-F3A7-5DD2-68F038F085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6CB70CD-D4C8-C24C-6E8A-9A23C80C51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18CE874-C2B6-9581-7570-32FC69C955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4207849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8395EC8-5C9E-58EC-B806-CC0B2AEB6E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636239D-7269-273B-B58F-FB76871E75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1AAEB6A-E1E5-886A-F7F7-2AD52BCFE9F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4B4F362D-35B5-743C-1BC4-95FE0CB1F2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53E68DFF-4375-2BA5-8397-3F24496E4B3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20C92B20-CC9B-AF79-CB29-F950C34F1F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ECB507B-5E02-2D1F-4607-B95E57C58B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C1A33BD8-A065-9D34-3261-353624440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8018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329CE8-BCD5-2C89-4A4E-847787009C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FD34A7-D97A-C910-FEB4-0CAF3E4FBC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D20F90A-0053-3427-06D2-341B1D354F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10D6DFA8-6052-7B31-80B3-5BE5135EE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456291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ABE3D1E-7F4E-E253-EC17-CCF3F781A4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3406536-2338-B8FA-FCAC-C7D34621B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4561312-5646-6907-D8A2-F0979396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639209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9C2CAD0-BD76-088B-8318-8C11780CFC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0BF6B4F-5EA7-50E4-AE5C-A2465D0F99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B76EC98-1D33-B552-3C87-1526B81EA41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03DB42A-62C3-FAEF-4095-4DB55D16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ABF3EF4-F6B3-D9AF-5D17-B4F522E62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4D22BF3-6E64-FC0F-073B-AA3FE2F23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9860342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30A0C4-D641-53CB-2DB5-2FD08F2B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039AE1AB-0AF9-A7B0-B0D0-9CC87A75590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0427814-8D43-0C6B-32C9-CF55C47F0A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8EE30417-807D-075B-8FD8-4EF4AE3918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B1497158-45EB-C96E-E9C5-75B65006C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EC7F4B78-F772-55DA-1176-966A295599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1281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D5D1A832-FCDB-507D-8A38-D9FFD31FC9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3239EAF4-4384-133E-A480-24A8CBC110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C8F5283-97D8-17EE-63BC-4886F7DBBD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E260F92-893E-4330-AAF0-BC71DE1D1E2A}" type="datetimeFigureOut">
              <a:rPr lang="pt-BR" smtClean="0"/>
              <a:t>03/10/2025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4E1A1F9-5E12-60E6-6AE5-2F9E3C5FFCF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FB67963-9776-EE4C-E0D8-7425A94716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855DD46-0C77-4DA4-9133-7F5A1739FB4B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795090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253332-A048-46EC-CA75-FBE68C83801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Comparação de métodos de ordenação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ED7C441F-ED0C-37EA-E6DE-2DE621C3CD9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bubble_sort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merge_sort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selection_sort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quick_sort</a:t>
            </a:r>
            <a:r>
              <a:rPr lang="pt-BR" b="0" dirty="0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pt-BR" b="0" dirty="0" err="1">
                <a:solidFill>
                  <a:srgbClr val="000000"/>
                </a:solidFill>
                <a:effectLst/>
                <a:latin typeface="Arial" panose="020B0604020202020204" pitchFamily="34" charset="0"/>
                <a:cs typeface="Arial" panose="020B0604020202020204" pitchFamily="34" charset="0"/>
              </a:rPr>
              <a:t>insertion_sort</a:t>
            </a:r>
            <a:endParaRPr lang="pt-BR" b="0" dirty="0">
              <a:solidFill>
                <a:srgbClr val="000000"/>
              </a:solidFill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068E51F9-F10A-7CBA-32A1-9738A673CD99}"/>
              </a:ext>
            </a:extLst>
          </p:cNvPr>
          <p:cNvSpPr txBox="1"/>
          <p:nvPr/>
        </p:nvSpPr>
        <p:spPr>
          <a:xfrm>
            <a:off x="8678174" y="6202392"/>
            <a:ext cx="3513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BR" dirty="0"/>
              <a:t>Emanuel </a:t>
            </a:r>
            <a:r>
              <a:rPr lang="pt-BR" dirty="0" err="1"/>
              <a:t>Bissacotti</a:t>
            </a:r>
            <a:endParaRPr lang="pt-BR" dirty="0"/>
          </a:p>
          <a:p>
            <a:pPr algn="r"/>
            <a:r>
              <a:rPr lang="pt-BR" dirty="0"/>
              <a:t>Luiz Henrique Baldissera</a:t>
            </a:r>
          </a:p>
        </p:txBody>
      </p:sp>
    </p:spTree>
    <p:extLst>
      <p:ext uri="{BB962C8B-B14F-4D97-AF65-F5344CB8AC3E}">
        <p14:creationId xmlns:p14="http://schemas.microsoft.com/office/powerpoint/2010/main" val="11817234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Poucos dados</a:t>
            </a:r>
          </a:p>
        </p:txBody>
      </p:sp>
      <p:graphicFrame>
        <p:nvGraphicFramePr>
          <p:cNvPr id="7" name="Espaço Reservado para Conteúdo 6">
            <a:extLst>
              <a:ext uri="{FF2B5EF4-FFF2-40B4-BE49-F238E27FC236}">
                <a16:creationId xmlns:a16="http://schemas.microsoft.com/office/drawing/2014/main" id="{8215F9C3-461B-EA03-B91F-ABB072E7E7E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538123137"/>
              </p:ext>
            </p:extLst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118114011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55646014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3705777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237384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07414650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bubble_sort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0.054464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0.035065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0.062852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0.049951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93610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merge_sort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0.001916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0.001509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0.001549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0.001782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2308368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0.024696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0.023882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0.025315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0.024356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3858126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quick_sort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0.001336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0.000971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0.001506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153478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0.022245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0.000122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0.041802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0.026016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6786251"/>
                  </a:ext>
                </a:extLst>
              </a:tr>
            </a:tbl>
          </a:graphicData>
        </a:graphic>
      </p:graphicFrame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17256739"/>
              </p:ext>
            </p:extLst>
          </p:nvPr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quick_sort</a:t>
            </a:r>
            <a:endParaRPr lang="pt-BR" dirty="0"/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34164337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80094"/>
          </a:xfrm>
        </p:spPr>
        <p:txBody>
          <a:bodyPr/>
          <a:lstStyle/>
          <a:p>
            <a:r>
              <a:rPr lang="pt-BR" dirty="0"/>
              <a:t>Poucos dados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AB44061C-2D99-3699-F5C2-AACE50AC21E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486" y="945408"/>
            <a:ext cx="10896601" cy="577739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573423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Muitos dados</a:t>
            </a:r>
          </a:p>
        </p:txBody>
      </p:sp>
      <p:graphicFrame>
        <p:nvGraphicFramePr>
          <p:cNvPr id="9" name="Tabela 8">
            <a:extLst>
              <a:ext uri="{FF2B5EF4-FFF2-40B4-BE49-F238E27FC236}">
                <a16:creationId xmlns:a16="http://schemas.microsoft.com/office/drawing/2014/main" id="{658328F7-25DD-6B08-B2D1-A89988E800D6}"/>
              </a:ext>
            </a:extLst>
          </p:cNvPr>
          <p:cNvGraphicFramePr>
            <a:graphicFrameLocks noGrp="1"/>
          </p:cNvGraphicFramePr>
          <p:nvPr/>
        </p:nvGraphicFramePr>
        <p:xfrm>
          <a:off x="3222596" y="2446814"/>
          <a:ext cx="8131204" cy="640080"/>
        </p:xfrm>
        <a:graphic>
          <a:graphicData uri="http://schemas.openxmlformats.org/drawingml/2006/table">
            <a:tbl>
              <a:tblPr/>
              <a:tblGrid>
                <a:gridCol w="2032801">
                  <a:extLst>
                    <a:ext uri="{9D8B030D-6E8A-4147-A177-3AD203B41FA5}">
                      <a16:colId xmlns:a16="http://schemas.microsoft.com/office/drawing/2014/main" val="330157035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1731838809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614307200"/>
                    </a:ext>
                  </a:extLst>
                </a:gridCol>
                <a:gridCol w="2032801">
                  <a:extLst>
                    <a:ext uri="{9D8B030D-6E8A-4147-A177-3AD203B41FA5}">
                      <a16:colId xmlns:a16="http://schemas.microsoft.com/office/drawing/2014/main" val="397078197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r"/>
                      <a:br>
                        <a:rPr lang="pt-BR" b="1" dirty="0">
                          <a:effectLst/>
                        </a:rPr>
                      </a:br>
                      <a:r>
                        <a:rPr lang="pt-BR" b="1" dirty="0">
                          <a:effectLst/>
                        </a:rPr>
                        <a:t>Dados aleatórios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ordenados decrescente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b="1" dirty="0">
                          <a:effectLst/>
                        </a:rPr>
                        <a:t>Dados sem repetidos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78685756"/>
                  </a:ext>
                </a:extLst>
              </a:tr>
            </a:tbl>
          </a:graphicData>
        </a:graphic>
      </p:graphicFrame>
      <p:sp>
        <p:nvSpPr>
          <p:cNvPr id="10" name="CaixaDeTexto 9">
            <a:extLst>
              <a:ext uri="{FF2B5EF4-FFF2-40B4-BE49-F238E27FC236}">
                <a16:creationId xmlns:a16="http://schemas.microsoft.com/office/drawing/2014/main" id="{332CA94A-A2D4-7A75-DE72-B6882DA83FCE}"/>
              </a:ext>
            </a:extLst>
          </p:cNvPr>
          <p:cNvSpPr txBox="1"/>
          <p:nvPr/>
        </p:nvSpPr>
        <p:spPr>
          <a:xfrm>
            <a:off x="838201" y="4980372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Melhor: 			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	         </a:t>
            </a:r>
            <a:r>
              <a:rPr lang="pt-BR" b="1" dirty="0" err="1">
                <a:effectLst/>
              </a:rPr>
              <a:t>insertion_sort</a:t>
            </a:r>
            <a:r>
              <a:rPr lang="pt-BR" b="1" dirty="0">
                <a:effectLst/>
              </a:rPr>
              <a:t>                     </a:t>
            </a:r>
            <a:r>
              <a:rPr lang="pt-BR" b="1" dirty="0" err="1">
                <a:effectLst/>
              </a:rPr>
              <a:t>quick_sort</a:t>
            </a:r>
            <a:r>
              <a:rPr lang="pt-BR" b="1" dirty="0">
                <a:effectLst/>
              </a:rPr>
              <a:t>              </a:t>
            </a:r>
            <a:r>
              <a:rPr lang="pt-BR" b="1" dirty="0" err="1">
                <a:effectLst/>
              </a:rPr>
              <a:t>merge_sort</a:t>
            </a:r>
            <a:endParaRPr lang="pt-BR" b="1" dirty="0">
              <a:effectLst/>
            </a:endParaRPr>
          </a:p>
        </p:txBody>
      </p:sp>
      <p:sp>
        <p:nvSpPr>
          <p:cNvPr id="11" name="CaixaDeTexto 10">
            <a:extLst>
              <a:ext uri="{FF2B5EF4-FFF2-40B4-BE49-F238E27FC236}">
                <a16:creationId xmlns:a16="http://schemas.microsoft.com/office/drawing/2014/main" id="{45160106-EC12-B069-A8FE-25CE624C2329}"/>
              </a:ext>
            </a:extLst>
          </p:cNvPr>
          <p:cNvSpPr txBox="1"/>
          <p:nvPr/>
        </p:nvSpPr>
        <p:spPr>
          <a:xfrm>
            <a:off x="838200" y="5423259"/>
            <a:ext cx="105156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Pior: 			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>
                <a:effectLst/>
              </a:rPr>
              <a:t>    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  </a:t>
            </a:r>
            <a:r>
              <a:rPr lang="pt-BR" b="1" dirty="0" err="1">
                <a:effectLst/>
              </a:rPr>
              <a:t>bubble_sort</a:t>
            </a:r>
            <a:r>
              <a:rPr lang="pt-BR" b="1" dirty="0"/>
              <a:t>                </a:t>
            </a:r>
            <a:r>
              <a:rPr lang="pt-BR" b="1" dirty="0" err="1">
                <a:effectLst/>
              </a:rPr>
              <a:t>bubble_sort</a:t>
            </a:r>
            <a:endParaRPr lang="pt-BR" b="1" dirty="0">
              <a:effectLst/>
            </a:endParaRPr>
          </a:p>
        </p:txBody>
      </p:sp>
      <p:graphicFrame>
        <p:nvGraphicFramePr>
          <p:cNvPr id="13" name="Espaço Reservado para Conteúdo 12">
            <a:extLst>
              <a:ext uri="{FF2B5EF4-FFF2-40B4-BE49-F238E27FC236}">
                <a16:creationId xmlns:a16="http://schemas.microsoft.com/office/drawing/2014/main" id="{1DDE07BB-E2CD-FDBE-E44F-8593B007C13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3086894"/>
          <a:ext cx="10515600" cy="1828800"/>
        </p:xfrm>
        <a:graphic>
          <a:graphicData uri="http://schemas.openxmlformats.org/drawingml/2006/table">
            <a:tbl>
              <a:tblPr/>
              <a:tblGrid>
                <a:gridCol w="2103120">
                  <a:extLst>
                    <a:ext uri="{9D8B030D-6E8A-4147-A177-3AD203B41FA5}">
                      <a16:colId xmlns:a16="http://schemas.microsoft.com/office/drawing/2014/main" val="3283855239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1096965092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080408631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765164754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425225882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bubble_sort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5.850250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3.582055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8.627434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6.580786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7591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merge_sort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0.026018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0.019779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0.020089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0.024324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499305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selection_sort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2.594398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2.503299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2.692559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2.747734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5681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>
                          <a:effectLst/>
                        </a:rPr>
                        <a:t>quick_sort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0.010910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0.013850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0.012205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0.032840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549883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fontAlgn="ctr"/>
                      <a:r>
                        <a:rPr lang="pt-BR" b="1" dirty="0" err="1">
                          <a:effectLst/>
                        </a:rPr>
                        <a:t>insertion_sort</a:t>
                      </a:r>
                      <a:endParaRPr lang="pt-BR" b="1" dirty="0">
                        <a:effectLst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3.816273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0.001395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>
                          <a:effectLst/>
                        </a:rPr>
                        <a:t>5.322719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r"/>
                      <a:r>
                        <a:rPr lang="pt-BR" dirty="0">
                          <a:effectLst/>
                        </a:rPr>
                        <a:t>4.432825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6860922"/>
                  </a:ext>
                </a:extLst>
              </a:tr>
            </a:tbl>
          </a:graphicData>
        </a:graphic>
      </p:graphicFrame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567663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F8BF6A3-A7C5-B740-0B16-0775D6B32C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95504"/>
          </a:xfrm>
        </p:spPr>
        <p:txBody>
          <a:bodyPr/>
          <a:lstStyle/>
          <a:p>
            <a:r>
              <a:rPr lang="pt-BR" dirty="0"/>
              <a:t>Muitos dados</a:t>
            </a:r>
          </a:p>
        </p:txBody>
      </p:sp>
      <p:sp>
        <p:nvSpPr>
          <p:cNvPr id="14" name="Rectangle 2">
            <a:extLst>
              <a:ext uri="{FF2B5EF4-FFF2-40B4-BE49-F238E27FC236}">
                <a16:creationId xmlns:a16="http://schemas.microsoft.com/office/drawing/2014/main" id="{7B8BEC92-A675-6D05-BB77-0DE5B0F1B1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pt-BR" altLang="pt-BR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endParaRPr kumimoji="0" lang="pt-BR" altLang="pt-BR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4098" name="Picture 2">
            <a:extLst>
              <a:ext uri="{FF2B5EF4-FFF2-40B4-BE49-F238E27FC236}">
                <a16:creationId xmlns:a16="http://schemas.microsoft.com/office/drawing/2014/main" id="{C926BA06-65CB-0351-A980-26CF661EA05C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0872" y="963226"/>
            <a:ext cx="10692928" cy="5669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79387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C155F51-D01F-0DEE-814A-24B0449336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pt-BR" dirty="0"/>
              <a:t>Conclusão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FF12B4E-E129-987A-62AF-9FC9B2F3CC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10552" y="1825625"/>
            <a:ext cx="6055742" cy="4351338"/>
          </a:xfrm>
        </p:spPr>
        <p:txBody>
          <a:bodyPr>
            <a:normAutofit fontScale="85000" lnSpcReduction="20000"/>
          </a:bodyPr>
          <a:lstStyle/>
          <a:p>
            <a:pPr algn="just"/>
            <a:r>
              <a:rPr lang="pt-BR" sz="2300" dirty="0"/>
              <a:t>Método </a:t>
            </a:r>
            <a:r>
              <a:rPr lang="pt-BR" sz="2300" dirty="0" err="1"/>
              <a:t>bubble_sort</a:t>
            </a:r>
            <a:r>
              <a:rPr lang="pt-BR" sz="2300" dirty="0"/>
              <a:t> foi pior em todos os casos, já que ele é um método sequencial, então mesmo com a lista já ordenada ele precisa ver todas as posições.  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/>
          </a:p>
          <a:p>
            <a:pPr algn="just"/>
            <a:r>
              <a:rPr lang="pt-BR" sz="2300" dirty="0"/>
              <a:t>Método</a:t>
            </a:r>
            <a:r>
              <a:rPr lang="pt-BR" sz="2300" b="1" dirty="0">
                <a:effectLst/>
              </a:rPr>
              <a:t>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foi o melhor em quase todos os casos, pois utiliza a estratégia “Dividir para conquistar”. O(n log n)</a:t>
            </a:r>
          </a:p>
          <a:p>
            <a:pPr algn="just"/>
            <a:r>
              <a:rPr lang="pt-BR" sz="2300" dirty="0"/>
              <a:t>Para dados já ordenados o método </a:t>
            </a:r>
            <a:r>
              <a:rPr lang="pt-BR" sz="2300" dirty="0" err="1">
                <a:effectLst/>
              </a:rPr>
              <a:t>insertion_sort</a:t>
            </a:r>
            <a:r>
              <a:rPr lang="pt-BR" sz="2300" dirty="0">
                <a:effectLst/>
              </a:rPr>
              <a:t> foi o mais eficiente,  já que faz o menor número de comparações possível. </a:t>
            </a:r>
            <a:r>
              <a:rPr lang="pt-BR" sz="2300" dirty="0"/>
              <a:t>O(</a:t>
            </a:r>
            <a:r>
              <a:rPr lang="pt-BR" sz="2300" b="0" i="0" dirty="0">
                <a:effectLst/>
                <a:latin typeface="Arial" panose="020B0604020202020204" pitchFamily="34" charset="0"/>
              </a:rPr>
              <a:t>n²)</a:t>
            </a:r>
            <a:endParaRPr lang="pt-BR" sz="2300" dirty="0">
              <a:effectLst/>
            </a:endParaRPr>
          </a:p>
          <a:p>
            <a:pPr algn="just"/>
            <a:r>
              <a:rPr lang="pt-BR" sz="2300" dirty="0">
                <a:effectLst/>
              </a:rPr>
              <a:t>Para dados sem repetição o </a:t>
            </a:r>
            <a:r>
              <a:rPr lang="pt-BR" sz="2300" dirty="0" err="1">
                <a:effectLst/>
              </a:rPr>
              <a:t>merge_sort</a:t>
            </a:r>
            <a:r>
              <a:rPr lang="pt-BR" sz="2300" dirty="0">
                <a:effectLst/>
              </a:rPr>
              <a:t> foi por poucos </a:t>
            </a:r>
            <a:r>
              <a:rPr lang="pt-BR" sz="2300" dirty="0" err="1">
                <a:effectLst/>
              </a:rPr>
              <a:t>ms</a:t>
            </a:r>
            <a:r>
              <a:rPr lang="pt-BR" sz="2300" dirty="0">
                <a:effectLst/>
              </a:rPr>
              <a:t> mais rápido que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, ambos utilizam a estratégia “Dividir para conquistar”. Muito provavelmente dependendo da quantidade de vezes rodada, o </a:t>
            </a:r>
            <a:r>
              <a:rPr lang="pt-BR" sz="2300" dirty="0" err="1">
                <a:effectLst/>
              </a:rPr>
              <a:t>quick_sort</a:t>
            </a:r>
            <a:r>
              <a:rPr lang="pt-BR" sz="2300" dirty="0">
                <a:effectLst/>
              </a:rPr>
              <a:t> faça em menor tempo. </a:t>
            </a:r>
            <a:r>
              <a:rPr lang="pt-BR" sz="2800" dirty="0">
                <a:effectLst/>
              </a:rPr>
              <a:t>O(n log n)</a:t>
            </a:r>
          </a:p>
        </p:txBody>
      </p:sp>
      <p:pic>
        <p:nvPicPr>
          <p:cNvPr id="5124" name="Picture 4" descr="Complexidade de Algoritmos — Big O | by William Spader | Medium">
            <a:extLst>
              <a:ext uri="{FF2B5EF4-FFF2-40B4-BE49-F238E27FC236}">
                <a16:creationId xmlns:a16="http://schemas.microsoft.com/office/drawing/2014/main" id="{7BD3A600-3565-DE33-E235-8A7DBAE6CC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71736" y="1938517"/>
            <a:ext cx="5299494" cy="29809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17260892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352</Words>
  <Application>Microsoft Office PowerPoint</Application>
  <PresentationFormat>Widescreen</PresentationFormat>
  <Paragraphs>77</Paragraphs>
  <Slides>6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6</vt:i4>
      </vt:variant>
    </vt:vector>
  </HeadingPairs>
  <TitlesOfParts>
    <vt:vector size="10" baseType="lpstr">
      <vt:lpstr>Aptos</vt:lpstr>
      <vt:lpstr>Aptos Display</vt:lpstr>
      <vt:lpstr>Arial</vt:lpstr>
      <vt:lpstr>Tema do Office</vt:lpstr>
      <vt:lpstr>Comparação de métodos de ordenação</vt:lpstr>
      <vt:lpstr>Poucos dados</vt:lpstr>
      <vt:lpstr>Poucos dados</vt:lpstr>
      <vt:lpstr>Muitos dados</vt:lpstr>
      <vt:lpstr>Muitos dados</vt:lpstr>
      <vt:lpstr>Conclusão</vt:lpstr>
    </vt:vector>
  </TitlesOfParts>
  <Company>Universidade Franciscana - UFN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Laboratório</dc:creator>
  <cp:lastModifiedBy>Laboratório</cp:lastModifiedBy>
  <cp:revision>2</cp:revision>
  <dcterms:created xsi:type="dcterms:W3CDTF">2025-10-03T13:14:41Z</dcterms:created>
  <dcterms:modified xsi:type="dcterms:W3CDTF">2025-10-03T13:31:20Z</dcterms:modified>
</cp:coreProperties>
</file>