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5"/>
  </p:notesMasterIdLst>
  <p:sldIdLst>
    <p:sldId id="256" r:id="rId2"/>
    <p:sldId id="278" r:id="rId3"/>
    <p:sldId id="269" r:id="rId4"/>
    <p:sldId id="273" r:id="rId5"/>
    <p:sldId id="258" r:id="rId6"/>
    <p:sldId id="257" r:id="rId7"/>
    <p:sldId id="271" r:id="rId8"/>
    <p:sldId id="276" r:id="rId9"/>
    <p:sldId id="275" r:id="rId10"/>
    <p:sldId id="274" r:id="rId11"/>
    <p:sldId id="260" r:id="rId12"/>
    <p:sldId id="277" r:id="rId13"/>
    <p:sldId id="268" r:id="rId14"/>
    <p:sldId id="279" r:id="rId15"/>
    <p:sldId id="261" r:id="rId16"/>
    <p:sldId id="265" r:id="rId17"/>
    <p:sldId id="282" r:id="rId18"/>
    <p:sldId id="283" r:id="rId19"/>
    <p:sldId id="285" r:id="rId20"/>
    <p:sldId id="284" r:id="rId21"/>
    <p:sldId id="280" r:id="rId22"/>
    <p:sldId id="267" r:id="rId23"/>
    <p:sldId id="28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EBE7A-4A89-4726-931A-186395DB1623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44FA2-4ACA-4D02-9D3E-20E1B5B08F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7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44FA2-4ACA-4D02-9D3E-20E1B5B08FA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4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665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76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33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34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522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310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691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64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5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42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39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95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90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6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09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68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4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D11A01-F4E2-4BCE-8F83-D079E84D81E2}" type="datetimeFigureOut">
              <a:rPr lang="ru-RU" smtClean="0"/>
              <a:t>27.12.2013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986501-0FA8-4B3C-8CF5-EE587AB0D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73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44" y="1964267"/>
            <a:ext cx="11558016" cy="2909486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Выбор параметров угловой ориентации </a:t>
            </a:r>
            <a:r>
              <a:rPr lang="ru-RU" sz="4000" dirty="0" err="1" smtClean="0"/>
              <a:t>квадрокоптера</a:t>
            </a:r>
            <a:r>
              <a:rPr lang="ru-RU" sz="4000" dirty="0" smtClean="0"/>
              <a:t> в контексте задачи управления направлением вектора силы тяги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6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Ориентация плоскости аппарата.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083" y="2065867"/>
            <a:ext cx="5059831" cy="3815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0" y="1693584"/>
            <a:ext cx="5853873" cy="488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8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общей задачи о плавающем базисе.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96543" y="2286000"/>
                <a:ext cx="64878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𝑂𝑥𝑦𝑧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связанный базис.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 - </a:t>
                </a:r>
                <a:r>
                  <a:rPr lang="ru-RU" dirty="0" smtClean="0"/>
                  <a:t>плавающий базис.</a:t>
                </a: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543" y="2286000"/>
                <a:ext cx="6487886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82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32" y="2286000"/>
            <a:ext cx="4244811" cy="36496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96543" y="3136516"/>
                <a:ext cx="6487886" cy="652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acc>
                  </m:oMath>
                </a14:m>
                <a:r>
                  <a:rPr lang="ru-RU" dirty="0" smtClean="0"/>
                  <a:t> - угловая скорость плавающего базиса,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ru-RU" dirty="0"/>
                  <a:t> - угловая </a:t>
                </a:r>
                <a:r>
                  <a:rPr lang="ru-RU" dirty="0" smtClean="0"/>
                  <a:t>скорость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аппарата</a:t>
                </a:r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543" y="3136516"/>
                <a:ext cx="6487886" cy="652486"/>
              </a:xfrm>
              <a:prstGeom prst="rect">
                <a:avLst/>
              </a:prstGeom>
              <a:blipFill rotWithShape="0">
                <a:blip r:embed="rId4"/>
                <a:stretch>
                  <a:fillRect t="-5607" b="-130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6543" y="4110831"/>
                <a:ext cx="3766457" cy="1262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ru-RU" dirty="0" smtClean="0"/>
                  <a:t>Из условия совпадения плоскостей </a:t>
                </a:r>
                <a:br>
                  <a:rPr lang="ru-RU" dirty="0" smtClean="0"/>
                </a:br>
                <a:r>
                  <a:rPr lang="ru-RU" dirty="0" smtClean="0"/>
                  <a:t>плавающего базиса и аппарата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543" y="4110831"/>
                <a:ext cx="3766457" cy="1262012"/>
              </a:xfrm>
              <a:prstGeom prst="rect">
                <a:avLst/>
              </a:prstGeom>
              <a:blipFill rotWithShape="0">
                <a:blip r:embed="rId5"/>
                <a:stretch>
                  <a:fillRect l="-1456" t="-2415" b="-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89714" y="5662153"/>
                <a:ext cx="3766457" cy="100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14" y="5662153"/>
                <a:ext cx="3766457" cy="10012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8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50763"/>
            <a:ext cx="5958839" cy="10012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Общий вид Уравнения движения.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807029"/>
                <a:ext cx="10131425" cy="4789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𝐼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̃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  <m:acc>
                              <m:accPr>
                                <m:chr m:val="̅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ru-RU" i="1">
                            <a:latin typeface="Cambria Math" panose="02040503050406030204" pitchFamily="18" charset="0"/>
                          </a:rPr>
                          <m:t>+(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ru-RU" i="1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𝐼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𝐼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ru-RU" i="1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𝐼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ru-RU" i="1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14:m>
                  <m:oMath xmlns:m="http://schemas.openxmlformats.org/officeDocument/2006/math">
                    <m:r>
                      <a:rPr lang="ru-RU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n w="0"/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n w="0"/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ru-RU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ru-RU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n w="0"/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n w="0"/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ru-RU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ru-RU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ru-RU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  </m:t>
                    </m:r>
                  </m:oMath>
                </a14:m>
                <a:r>
                  <a:rPr lang="ru-RU" i="1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</a:rPr>
                  <a:t/>
                </a:r>
                <a:br>
                  <a:rPr lang="ru-RU" i="1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RU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ru-RU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n w="0"/>
                                    <a:solidFill>
                                      <a:schemeClr val="accent1"/>
                                    </a:solidFill>
                                    <a:effectLst>
                                      <a:outerShdw blurRad="38100" dist="25400" dir="5400000" algn="ctr" rotWithShape="0">
                                        <a:srgbClr val="6E747A">
                                          <a:alpha val="43000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n w="0"/>
                                              <a:solidFill>
                                                <a:schemeClr val="accent1"/>
                                              </a:solidFill>
                                              <a:effectLst>
                                                <a:outerShdw blurRad="38100" dist="25400" dir="5400000" algn="ctr" rotWithShape="0">
                                                  <a:srgbClr val="6E747A">
                                                    <a:alpha val="43000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ru-RU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ru-RU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n w="0"/>
                                          <a:solidFill>
                                            <a:schemeClr val="accent1"/>
                                          </a:solidFill>
                                          <a:effectLst>
                                            <a:outerShdw blurRad="38100" dist="25400" dir="5400000" algn="ctr" rotWithShape="0">
                                              <a:srgbClr val="6E747A">
                                                <a:alpha val="43000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ru-RU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ru-RU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ru-RU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ru-RU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n w="0"/>
                                <a:solidFill>
                                  <a:schemeClr val="accent1"/>
                                </a:solidFill>
                                <a:effectLst>
                                  <a:outerShdw blurRad="38100" dist="25400" dir="5400000" algn="ctr" rotWithShape="0">
                                    <a:srgbClr val="6E747A">
                                      <a:alpha val="43000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i="1">
                                      <a:ln w="0"/>
                                      <a:solidFill>
                                        <a:schemeClr val="accent1"/>
                                      </a:solidFill>
                                      <a:effectLst>
                                        <a:outerShdw blurRad="38100" dist="25400" dir="5400000" algn="ctr" rotWithShape="0">
                                          <a:srgbClr val="6E747A">
                                            <a:alpha val="43000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i="1">
                                  <a:ln w="0"/>
                                  <a:solidFill>
                                    <a:schemeClr val="accent1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ru-RU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807029"/>
                <a:ext cx="10131425" cy="4789714"/>
              </a:xfrm>
              <a:blipFill rotWithShape="0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88034" y="1151113"/>
                <a:ext cx="3766457" cy="100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034" y="1151113"/>
                <a:ext cx="3766457" cy="10012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7018020" y="868680"/>
            <a:ext cx="30480" cy="173870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033260" y="2590800"/>
            <a:ext cx="3321231" cy="762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1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вид уравнения ориентации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82312" y="1636776"/>
                <a:ext cx="4867144" cy="4471749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>
                    <a:latin typeface="Cambria Math" panose="02040503050406030204" pitchFamily="18" charset="0"/>
                  </a:rPr>
                  <a:t>Упрощенный вид с </a:t>
                </a:r>
                <a:r>
                  <a:rPr lang="ru-RU" dirty="0">
                    <a:latin typeface="Cambria Math" panose="02040503050406030204" pitchFamily="18" charset="0"/>
                  </a:rPr>
                  <a:t>движущимся опорным базисом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ru-RU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ru-RU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FFFF00"/>
                    </a:solidFill>
                  </a:rPr>
                  <a:t> – инкрементные повороты </a:t>
                </a:r>
                <a:endParaRPr lang="ru-RU" dirty="0" smtClean="0"/>
              </a:p>
              <a:p>
                <a:r>
                  <a:rPr lang="ru-RU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2312" y="1636776"/>
                <a:ext cx="4867144" cy="4471749"/>
              </a:xfrm>
              <a:blipFill rotWithShape="0">
                <a:blip r:embed="rId2"/>
                <a:stretch>
                  <a:fillRect l="-877" r="-1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28479" y="3043767"/>
                <a:ext cx="5200976" cy="2408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atin typeface="Cambria Math" panose="02040503050406030204" pitchFamily="18" charset="0"/>
                  </a:rPr>
                  <a:t>Общий вид уравнения ориентации плавающего</a:t>
                </a:r>
              </a:p>
              <a:p>
                <a:r>
                  <a:rPr lang="ru-RU" dirty="0">
                    <a:latin typeface="Cambria Math" panose="02040503050406030204" pitchFamily="18" charset="0"/>
                  </a:rPr>
                  <a:t>б</a:t>
                </a:r>
                <a:r>
                  <a:rPr lang="ru-RU" dirty="0" smtClean="0">
                    <a:latin typeface="Cambria Math" panose="02040503050406030204" pitchFamily="18" charset="0"/>
                  </a:rPr>
                  <a:t>азиса с закрепленным опорным базисом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endParaRPr lang="ru-RU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9" y="3043767"/>
                <a:ext cx="5200976" cy="2408673"/>
              </a:xfrm>
              <a:prstGeom prst="rect">
                <a:avLst/>
              </a:prstGeom>
              <a:blipFill rotWithShape="0">
                <a:blip r:embed="rId3"/>
                <a:stretch>
                  <a:fillRect l="-937" t="-1519" r="-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единительная линия 5"/>
          <p:cNvCxnSpPr/>
          <p:nvPr/>
        </p:nvCxnSpPr>
        <p:spPr>
          <a:xfrm flipH="1">
            <a:off x="6071616" y="1517904"/>
            <a:ext cx="18288" cy="525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5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решение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ru-RU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ru-RU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|"/>
                        <m:endChr m:val="|"/>
                        <m:ctrlPr>
                          <a:rPr lang="ru-RU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ru-RU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ru-RU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 smtClean="0">
                                  <a:solidFill>
                                    <a:schemeClr val="accent6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8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48" y="279313"/>
            <a:ext cx="5755095" cy="9848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Динамика исполнительной системы.</a:t>
            </a:r>
            <a:endParaRPr lang="ru-RU" dirty="0"/>
          </a:p>
        </p:txBody>
      </p:sp>
      <p:grpSp>
        <p:nvGrpSpPr>
          <p:cNvPr id="35" name="Group 34"/>
          <p:cNvGrpSpPr/>
          <p:nvPr/>
        </p:nvGrpSpPr>
        <p:grpSpPr>
          <a:xfrm>
            <a:off x="153400" y="1363028"/>
            <a:ext cx="6705600" cy="1806575"/>
            <a:chOff x="822960" y="4989328"/>
            <a:chExt cx="6255385" cy="1442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667001" y="5757651"/>
                  <a:ext cx="2461260" cy="3619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9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9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ru-RU" sz="9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дв+рег</m:t>
                            </m:r>
                          </m:sub>
                        </m:sSub>
                      </m:oMath>
                    </m:oMathPara>
                  </a14:m>
                  <a:endParaRPr lang="ru-RU" sz="11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67001" y="5757651"/>
                  <a:ext cx="2461260" cy="36195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118328" y="5100161"/>
                  <a:ext cx="908685" cy="6394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пр</m:t>
                            </m:r>
                          </m:sup>
                        </m:sSup>
                      </m:oMath>
                    </m:oMathPara>
                  </a14:m>
                  <a:endParaRPr lang="ru-RU" sz="11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100" i="1" dirty="0">
                      <a:effectLst/>
                      <a:latin typeface="Calibri" panose="020F0502020204030204" pitchFamily="34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 </a:t>
                  </a:r>
                  <a:endParaRPr lang="ru-RU" sz="11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18328" y="5100161"/>
                  <a:ext cx="908685" cy="63944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500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825558" y="5117465"/>
                  <a:ext cx="908685" cy="6394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sz="11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100" i="1" dirty="0">
                      <a:effectLst/>
                      <a:latin typeface="Calibri" panose="020F0502020204030204" pitchFamily="34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 </a:t>
                  </a:r>
                  <a:endParaRPr lang="ru-RU" sz="11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25558" y="5117465"/>
                  <a:ext cx="908685" cy="63944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90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485265" y="6004560"/>
                  <a:ext cx="427990" cy="3219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900" i="1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i="1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900" i="1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ru-RU" sz="900" i="1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ru-RU" sz="900">
                      <a:ln>
                        <a:noFill/>
                      </a:ln>
                      <a:effectLst/>
                      <a:latin typeface="Calibri" panose="020F0502020204030204" pitchFamily="34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  </a:t>
                  </a:r>
                  <a:endParaRPr lang="ru-RU" sz="110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85265" y="6004560"/>
                  <a:ext cx="427990" cy="32194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157730" y="6035040"/>
                  <a:ext cx="385445" cy="2743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𝜉𝜂</m:t>
                            </m:r>
                          </m:sub>
                          <m:sup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𝑥𝑦</m:t>
                            </m:r>
                          </m:sup>
                        </m:sSubSup>
                      </m:oMath>
                    </m:oMathPara>
                  </a14:m>
                  <a:endParaRPr lang="ru-RU" sz="110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57730" y="6035040"/>
                  <a:ext cx="385445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611245" y="5972175"/>
                  <a:ext cx="539115" cy="4597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𝑇𝑠</m:t>
                            </m:r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ru-RU" sz="110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1245" y="5972175"/>
                  <a:ext cx="539115" cy="45974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822960" y="5414010"/>
                  <a:ext cx="908685" cy="760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1100" i="1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1100" i="1">
                                    <a:ln>
                                      <a:noFill/>
                                    </a:ln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100" i="1">
                                        <a:ln>
                                          <a:noFill/>
                                        </a:ln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1100" i="1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𝑠𝑢𝑚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1100" i="1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100" i="1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ru-RU" sz="1100" i="1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1100" i="1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100" i="1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ru-RU" sz="1100" i="1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𝜂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1100" i="1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100" i="1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ru-RU" sz="1100" i="1">
                                              <a:ln>
                                                <a:noFill/>
                                              </a:ln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ru-RU" sz="1100" i="1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пр</m:t>
                            </m:r>
                          </m:sup>
                        </m:sSup>
                      </m:oMath>
                    </m:oMathPara>
                  </a14:m>
                  <a:endParaRPr lang="ru-RU" sz="11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960" y="5414010"/>
                  <a:ext cx="908685" cy="7602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4925060" y="6229350"/>
              <a:ext cx="2324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173345" y="6055360"/>
                  <a:ext cx="523875" cy="3524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𝜉𝜂</m:t>
                            </m:r>
                          </m:sup>
                        </m:sSubSup>
                      </m:oMath>
                    </m:oMathPara>
                  </a14:m>
                  <a:endParaRPr lang="ru-RU" sz="110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3345" y="6055360"/>
                  <a:ext cx="523875" cy="352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>
              <a:off x="5711825" y="6219190"/>
              <a:ext cx="2324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955665" y="6054090"/>
                  <a:ext cx="427990" cy="3219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ru-RU" sz="1100" i="1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sz="1100" i="1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100" i="1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𝑢𝑝</m:t>
                          </m:r>
                        </m:sub>
                        <m:sup>
                          <m:r>
                            <a:rPr lang="ru-RU" sz="1100" i="1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</m:oMath>
                  </a14:m>
                  <a:r>
                    <a:rPr lang="ru-RU" sz="1100" dirty="0">
                      <a:ln>
                        <a:noFill/>
                      </a:ln>
                      <a:effectLst/>
                      <a:latin typeface="Calibri" panose="020F0502020204030204" pitchFamily="34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  </a:t>
                  </a:r>
                  <a:endParaRPr lang="ru-RU" sz="11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55665" y="6054090"/>
                  <a:ext cx="427990" cy="32194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169660" y="5350562"/>
                  <a:ext cx="908685" cy="7455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ru-RU" sz="1100" i="1">
                                <a:ln>
                                  <a:noFill/>
                                </a:ln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100" i="1">
                                    <a:ln>
                                      <a:noFill/>
                                    </a:ln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100" i="1">
                                          <a:ln>
                                            <a:noFill/>
                                          </a:ln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n>
                                            <a:noFill/>
                                          </a:ln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n>
                                            <a:noFill/>
                                          </a:ln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𝑠𝑢𝑚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100" i="1">
                                          <a:ln>
                                            <a:noFill/>
                                          </a:ln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100" i="1">
                                          <a:ln>
                                            <a:noFill/>
                                          </a:ln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ru-RU" sz="1100" i="1">
                                          <a:ln>
                                            <a:noFill/>
                                          </a:ln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𝜉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100" i="1">
                                          <a:ln>
                                            <a:noFill/>
                                          </a:ln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100" i="1">
                                          <a:ln>
                                            <a:noFill/>
                                          </a:ln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ru-RU" sz="1100" i="1">
                                          <a:ln>
                                            <a:noFill/>
                                          </a:ln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100" i="1">
                                          <a:ln>
                                            <a:noFill/>
                                          </a:ln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100" i="1">
                                          <a:ln>
                                            <a:noFill/>
                                          </a:ln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ru-RU" sz="1100" i="1">
                                          <a:ln>
                                            <a:noFill/>
                                          </a:ln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sz="11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69660" y="5350562"/>
                  <a:ext cx="908685" cy="74559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828925" y="6029325"/>
                  <a:ext cx="581025" cy="2800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дв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дв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10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8925" y="6029325"/>
                  <a:ext cx="581025" cy="28003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6731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324350" y="6072505"/>
                  <a:ext cx="575945" cy="2641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дв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дв</m:t>
                            </m:r>
                          </m:sub>
                        </m:sSub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110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4350" y="6072505"/>
                  <a:ext cx="575945" cy="26416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7767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958215" y="6130925"/>
              <a:ext cx="528320" cy="10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919605" y="6172835"/>
              <a:ext cx="237490" cy="50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553970" y="6188710"/>
              <a:ext cx="285115" cy="8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0745" y="6162675"/>
              <a:ext cx="189865" cy="50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166235" y="6188710"/>
              <a:ext cx="1689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396355" y="6215380"/>
              <a:ext cx="5492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420178" y="5003255"/>
                  <a:ext cx="908685" cy="1186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𝜉</m:t>
                                          </m:r>
                                        </m:sub>
                                        <m:sup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𝜉</m:t>
                                          </m:r>
                                        </m:sub>
                                        <m:sup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𝜂</m:t>
                                          </m:r>
                                        </m:sub>
                                        <m:sup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𝜂</m:t>
                                          </m:r>
                                        </m:sub>
                                        <m:sup>
                                          <m:r>
                                            <a:rPr lang="en-US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пр</m:t>
                            </m:r>
                          </m:sup>
                        </m:sSup>
                      </m:oMath>
                    </m:oMathPara>
                  </a14:m>
                  <a:endParaRPr lang="ru-RU" sz="11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100" i="1" dirty="0">
                      <a:effectLst/>
                      <a:latin typeface="Calibri" panose="020F0502020204030204" pitchFamily="34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 </a:t>
                  </a:r>
                  <a:endParaRPr lang="ru-RU" sz="11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20178" y="5003255"/>
                  <a:ext cx="908685" cy="118648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213985" y="4989328"/>
                  <a:ext cx="908685" cy="11659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indent="450215"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𝜉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𝜉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𝜂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𝜂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sz="11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100" i="1" dirty="0">
                      <a:effectLst/>
                      <a:latin typeface="Calibri" panose="020F0502020204030204" pitchFamily="34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 </a:t>
                  </a:r>
                  <a:endParaRPr lang="ru-RU" sz="11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13985" y="4989328"/>
                  <a:ext cx="908685" cy="116590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569460" y="5121937"/>
                  <a:ext cx="908685" cy="9939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100" i="1">
                                          <a:effectLst/>
                                          <a:latin typeface="Cambria Math" panose="02040503050406030204" pitchFamily="18" charset="0"/>
                                          <a:ea typeface="MS Mincho" panose="02020609040205080304" pitchFamily="49" charset="-128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sz="11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100" i="1" dirty="0">
                      <a:effectLst/>
                      <a:latin typeface="Calibri" panose="020F0502020204030204" pitchFamily="34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 </a:t>
                  </a:r>
                  <a:endParaRPr lang="ru-RU" sz="11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9460" y="5121937"/>
                  <a:ext cx="908685" cy="99391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279015" y="5153254"/>
                  <a:ext cx="908685" cy="10145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ru-RU" sz="1100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пр</m:t>
                            </m:r>
                          </m:sup>
                        </m:sSup>
                      </m:oMath>
                    </m:oMathPara>
                  </a14:m>
                  <a:endParaRPr lang="ru-RU" sz="11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ru-RU" sz="1100" i="1" dirty="0">
                      <a:effectLst/>
                      <a:latin typeface="Calibri" panose="020F0502020204030204" pitchFamily="34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 </a:t>
                  </a:r>
                  <a:endParaRPr lang="ru-RU" sz="11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9015" y="5153254"/>
                  <a:ext cx="908685" cy="101450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34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Rectangle 44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-551324" y="3269246"/>
                <a:ext cx="5120638" cy="2491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𝜉𝜂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ru-RU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ru-RU" sz="1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ru-RU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ru-RU" sz="1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ru-RU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</m:d>
                              </m:e>
                              <m:e>
                                <m:func>
                                  <m:funcPr>
                                    <m:ctrlPr>
                                      <a:rPr lang="ru-RU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ru-RU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ru-RU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ru-RU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ru-RU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𝜉𝜂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𝜉𝜂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1200" dirty="0" smtClean="0"/>
              </a:p>
              <a:p>
                <a:endParaRPr lang="ru-RU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ru-RU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𝐿𝑏</m:t>
                                </m:r>
                              </m:e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𝐿𝑏</m:t>
                                </m:r>
                              </m:e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−1/</m:t>
                                </m:r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𝐿𝑏</m:t>
                                </m:r>
                              </m:e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e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𝐿𝑏</m:t>
                                </m:r>
                              </m:e>
                              <m:e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−1/</m:t>
                                </m:r>
                                <m:r>
                                  <a:rPr lang="ru-RU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sz="1200" dirty="0" smtClean="0"/>
              </a:p>
              <a:p>
                <a:endParaRPr lang="ru-RU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дв</m:t>
                          </m:r>
                        </m:sub>
                      </m:sSub>
                      <m:d>
                        <m:d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дв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ru-RU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1200" i="1">
                                  <a:latin typeface="Cambria Math" panose="02040503050406030204" pitchFamily="18" charset="0"/>
                                </a:rPr>
                                <m:t>дв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  <m:r>
                        <a:rPr lang="en-US" sz="1200" i="1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</a:rPr>
                            <m:t>дв</m:t>
                          </m:r>
                        </m:sub>
                      </m:sSub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sz="1200" b="0" i="1" smtClean="0">
                              <a:latin typeface="Cambria Math" panose="02040503050406030204" pitchFamily="18" charset="0"/>
                            </a:rPr>
                            <m:t>дв</m:t>
                          </m:r>
                        </m:sub>
                      </m:sSub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ru-RU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sz="1200" b="0" i="1" smtClean="0">
                              <a:latin typeface="Cambria Math" panose="02040503050406030204" pitchFamily="18" charset="0"/>
                            </a:rPr>
                            <m:t>дв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200" dirty="0"/>
              </a:p>
              <a:p>
                <a:endParaRPr lang="ru-RU" sz="12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1324" y="3269246"/>
                <a:ext cx="5120638" cy="249151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06" y="312594"/>
            <a:ext cx="2359996" cy="2359996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3859143" y="3248062"/>
            <a:ext cx="4334900" cy="3809077"/>
            <a:chOff x="4246890" y="3701979"/>
            <a:chExt cx="3799830" cy="3720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483116" y="3783225"/>
                  <a:ext cx="3515354" cy="3639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600" dirty="0" smtClean="0"/>
                    <a:t>При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r>
                    <a:rPr lang="ru-RU" sz="1600" dirty="0" smtClean="0"/>
                    <a:t>=0,</a:t>
                  </a:r>
                  <a:r>
                    <a:rPr lang="ru-RU" sz="1600" dirty="0"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=0</m:t>
                      </m:r>
                    </m:oMath>
                  </a14:m>
                  <a:r>
                    <a:rPr lang="en-US" sz="1600" dirty="0" smtClean="0"/>
                    <a:t> 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𝑐𝑛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600" dirty="0" smtClean="0"/>
                </a:p>
                <a:p>
                  <a:r>
                    <a:rPr lang="ru-RU" sz="1600" dirty="0" smtClean="0"/>
                    <a:t>и</a:t>
                  </a:r>
                  <a:r>
                    <a:rPr lang="en-US" sz="1600" dirty="0" smtClean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ru-RU" sz="1600" dirty="0" smtClean="0"/>
                    <a:t>, входной сигнал на каждый регулятор можно считать гармоническим, при достаточно большом отношении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1600" dirty="0" smtClean="0"/>
                    <a:t>.</a:t>
                  </a:r>
                  <a:endParaRPr lang="ru-RU" sz="1600" dirty="0" smtClean="0"/>
                </a:p>
                <a:p>
                  <a:r>
                    <a:rPr lang="ru-RU" sz="1600" dirty="0" smtClean="0"/>
                    <a:t>(При управлении через отклонения скорости двигателей, а не по моментам, сигнал будет действительно являться гармоническим.)</a:t>
                  </a:r>
                  <a:endParaRPr lang="en-US" sz="1600" dirty="0" smtClean="0"/>
                </a:p>
                <a:p>
                  <a:endParaRPr lang="en-US" sz="1600" dirty="0"/>
                </a:p>
                <a:p>
                  <a:r>
                    <a:rPr lang="ru-RU" sz="1600" dirty="0" smtClean="0"/>
                    <a:t>По частотным характеристикам системы регулятор-двигатель можно оценить расхождение входного и выходного сигналов.</a:t>
                  </a:r>
                  <a:endParaRPr lang="en-US" sz="1600" dirty="0" smtClean="0"/>
                </a:p>
                <a:p>
                  <a:endParaRPr lang="ru-RU" sz="1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116" y="3783225"/>
                  <a:ext cx="3515354" cy="363903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760" t="-32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H="1">
              <a:off x="4246890" y="3749040"/>
              <a:ext cx="153780" cy="3344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473045" y="3787460"/>
              <a:ext cx="3549550" cy="30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046720" y="3701979"/>
              <a:ext cx="0" cy="2973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9400822" y="83622"/>
            <a:ext cx="2915464" cy="3085981"/>
            <a:chOff x="7988756" y="3169603"/>
            <a:chExt cx="2915464" cy="3085981"/>
          </a:xfrm>
        </p:grpSpPr>
        <p:grpSp>
          <p:nvGrpSpPr>
            <p:cNvPr id="44" name="Group 43"/>
            <p:cNvGrpSpPr/>
            <p:nvPr/>
          </p:nvGrpSpPr>
          <p:grpSpPr>
            <a:xfrm>
              <a:off x="7988756" y="3169603"/>
              <a:ext cx="2915464" cy="3085981"/>
              <a:chOff x="9040316" y="506073"/>
              <a:chExt cx="2915464" cy="3085981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0316" y="1233300"/>
                <a:ext cx="2358754" cy="235875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9040316" y="506073"/>
                    <a:ext cx="2915464" cy="7047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oMath>
                    </a14:m>
                    <a:r>
                      <a:rPr lang="en-US" dirty="0"/>
                      <a:t> </a:t>
                    </a:r>
                    <a:endParaRPr lang="ru-RU" dirty="0"/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=1.35+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.36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oMath>
                    </a14:m>
                    <a:r>
                      <a:rPr lang="en-US" b="0" i="1" dirty="0" smtClean="0">
                        <a:latin typeface="Cambria Math" panose="020405030504060302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0316" y="506073"/>
                    <a:ext cx="2915464" cy="704745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8600304" y="3874348"/>
                  <a:ext cx="1133131" cy="6247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ru-RU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0304" y="3874348"/>
                  <a:ext cx="1133131" cy="62478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443456" y="4062666"/>
            <a:ext cx="3183440" cy="27229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919728" y="1319607"/>
                <a:ext cx="1925592" cy="118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i="1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Вид сигнала: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𝑠𝑢𝑚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728" y="1319607"/>
                <a:ext cx="1925592" cy="1187697"/>
              </a:xfrm>
              <a:prstGeom prst="rect">
                <a:avLst/>
              </a:prstGeom>
              <a:blipFill rotWithShape="0">
                <a:blip r:embed="rId25"/>
                <a:stretch>
                  <a:fillRect l="-2532" t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8845320" y="4615699"/>
            <a:ext cx="22072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При необходимости, </a:t>
            </a:r>
            <a:r>
              <a:rPr lang="ru-RU" sz="1600" dirty="0">
                <a:solidFill>
                  <a:schemeClr val="bg1"/>
                </a:solidFill>
              </a:rPr>
              <a:t>по частотным </a:t>
            </a:r>
            <a:r>
              <a:rPr lang="ru-RU" sz="1600" dirty="0" smtClean="0">
                <a:solidFill>
                  <a:schemeClr val="bg1"/>
                </a:solidFill>
              </a:rPr>
              <a:t>характеристикам можно ввести коррекцию программного момента 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72" y="120516"/>
            <a:ext cx="10131425" cy="1456267"/>
          </a:xfrm>
        </p:spPr>
        <p:txBody>
          <a:bodyPr/>
          <a:lstStyle/>
          <a:p>
            <a:r>
              <a:rPr lang="ru-RU" dirty="0" smtClean="0"/>
              <a:t>Система поворотов </a:t>
            </a:r>
            <a:r>
              <a:rPr lang="en-US" dirty="0" err="1" smtClean="0"/>
              <a:t>zxz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570" y="583592"/>
            <a:ext cx="5853873" cy="4887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29370" y="1451510"/>
                <a:ext cx="4159152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func>
                                      <m:func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fName>
                                      <m:e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si</m:t>
                                    </m:r>
                                    <m:func>
                                      <m:func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si</m:t>
                                    </m:r>
                                    <m:func>
                                      <m:func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func>
                                      <m:func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fName>
                                      <m:e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70" y="1451510"/>
                <a:ext cx="4159152" cy="972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309" y="2633849"/>
                <a:ext cx="6096000" cy="19657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ru-RU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</m:acc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ru-RU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𝜉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−2</m:t>
                      </m:r>
                      <m:acc>
                        <m:accPr>
                          <m:chr m:val="̇"/>
                          <m:ctrlP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</m:acc>
                      <m:func>
                        <m:funcPr>
                          <m:ctrlP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ctg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𝜉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" y="2633849"/>
                <a:ext cx="6096000" cy="19657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857" y="4809282"/>
                <a:ext cx="11747325" cy="1889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dirty="0" smtClean="0"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Система имеет особую точку при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. При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𝜉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→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уравнение становится линейным.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dirty="0" smtClean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-Если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опорная плоскость совпадает с плоскостью горизонта,</a:t>
                </a:r>
                <a:r>
                  <a:rPr lang="en-US" dirty="0" smtClean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угол</a:t>
                </a:r>
                <a:r>
                  <a:rPr lang="en-US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  </m:t>
                    </m:r>
                    <m:r>
                      <a:rPr lang="ru-RU" i="1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задаёт направление горизонтальной проекции вектора сил тяги, </a:t>
                </a:r>
                <a:r>
                  <a:rPr lang="ru-RU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а угол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r>
                  <a:rPr lang="ru-RU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определяет </a:t>
                </a:r>
                <a:r>
                  <a:rPr lang="ru-RU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модуль </a:t>
                </a:r>
                <a:r>
                  <a:rPr lang="ru-RU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этой проекции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что удобно для навигации, однако рабочие режимы аппарата близки к особой точке и далеки от линейной области.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57" y="4809282"/>
                <a:ext cx="11747325" cy="1889941"/>
              </a:xfrm>
              <a:prstGeom prst="rect">
                <a:avLst/>
              </a:prstGeom>
              <a:blipFill rotWithShape="0">
                <a:blip r:embed="rId5"/>
                <a:stretch>
                  <a:fillRect l="-467" r="-415" b="-1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0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поворотов </a:t>
            </a:r>
            <a:r>
              <a:rPr lang="en-US" dirty="0" err="1" smtClean="0"/>
              <a:t>yxz</a:t>
            </a:r>
            <a:r>
              <a:rPr lang="en-US" dirty="0" smtClean="0"/>
              <a:t>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854702"/>
                <a:ext cx="6096000" cy="19657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ru-RU" i="1" smtClean="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</m:acc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𝜂</m:t>
                          </m:r>
                        </m:sub>
                      </m:sSub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ru-RU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𝜉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2</m:t>
                      </m:r>
                      <m:acc>
                        <m:accPr>
                          <m:chr m:val="̇"/>
                          <m:ctrlP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</m:acc>
                      <m:func>
                        <m:funcPr>
                          <m:ctrlP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tg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𝜉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54702"/>
                <a:ext cx="6096000" cy="19657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21900" y="1859173"/>
                <a:ext cx="2652200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func>
                                      <m:func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fName>
                                      <m:e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si</m:t>
                                    </m:r>
                                    <m:func>
                                      <m:func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00" y="1859173"/>
                <a:ext cx="2652200" cy="972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5342" y="5190900"/>
                <a:ext cx="11461315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i="1" dirty="0"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Можно видеть, что уравнения соответствуют уравнениям </a:t>
                </a:r>
                <a:r>
                  <a:rPr lang="ru-RU" dirty="0" smtClean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задачи </a:t>
                </a:r>
                <a:r>
                  <a:rPr lang="en-US" dirty="0" err="1" smtClean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zxz</a:t>
                </a:r>
                <a:r>
                  <a:rPr lang="ru-RU" dirty="0" smtClean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со сдвигом угла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r>
                  <a:rPr lang="ru-RU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на 90ᵒ.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</a:t>
                </a:r>
                <a:r>
                  <a:rPr lang="ru-RU" dirty="0" smtClean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Система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удобна для описания движения </a:t>
                </a:r>
                <a:r>
                  <a:rPr lang="ru-RU" dirty="0" smtClean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параллельно заданному 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направлению. 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- По сравнению с порядком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zxz</a:t>
                </a:r>
                <a:r>
                  <a:rPr lang="ru-RU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, особая точка сместилась на одну из горизонталей.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42" y="5190900"/>
                <a:ext cx="11461315" cy="1338828"/>
              </a:xfrm>
              <a:prstGeom prst="rect">
                <a:avLst/>
              </a:prstGeom>
              <a:blipFill rotWithShape="0">
                <a:blip r:embed="rId4"/>
                <a:stretch>
                  <a:fillRect l="-479" b="-3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31" y="867070"/>
            <a:ext cx="351521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поворотов </a:t>
            </a:r>
            <a:r>
              <a:rPr lang="en-US" dirty="0" err="1"/>
              <a:t>z</a:t>
            </a:r>
            <a:r>
              <a:rPr lang="en-US" dirty="0" err="1" smtClean="0"/>
              <a:t>yxz</a:t>
            </a:r>
            <a:r>
              <a:rPr lang="en-US" dirty="0" smtClean="0"/>
              <a:t>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58406" y="1740151"/>
                <a:ext cx="4793107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func>
                                      <m:func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fName>
                                      <m:e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si</m:t>
                                    </m:r>
                                    <m:func>
                                      <m:func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ru-R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ru-RU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ru-RU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</m:t>
                                    </m:r>
                                    <m:func>
                                      <m:funcPr>
                                        <m:ctrlPr>
                                          <a:rPr lang="ru-RU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r>
                                          <a:rPr lang="ru-RU" i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r>
                                      <a:rPr lang="ru-R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ru-R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ru-RU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ru-RU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func>
                                      <m:funcPr>
                                        <m:ctrlPr>
                                          <a:rPr lang="ru-RU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fName>
                                      <m:e>
                                        <m:r>
                                          <a:rPr lang="ru-RU" i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r>
                                      <a:rPr lang="ru-R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ru-RU" i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</m:t>
                                    </m:r>
                                    <m:func>
                                      <m:funcPr>
                                        <m:ctrlPr>
                                          <a:rPr lang="ru-RU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r>
                                          <a:rPr lang="ru-RU" i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r>
                                      <a:rPr lang="ru-R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ru-R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ru-RU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ru-RU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func>
                                      <m:funcPr>
                                        <m:ctrlPr>
                                          <a:rPr lang="ru-RU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fName>
                                      <m:e>
                                        <m:r>
                                          <a:rPr lang="ru-RU" i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r>
                                      <a:rPr lang="ru-R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ru-RU" i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func>
                                      <m:funcPr>
                                        <m:ctrlPr>
                                          <a:rPr lang="ru-RU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fName>
                                      <m:e>
                                        <m:r>
                                          <a:rPr lang="ru-RU" i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r>
                                      <a:rPr lang="ru-RU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06" y="1740151"/>
                <a:ext cx="4793107" cy="9727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4384" y="2787082"/>
                <a:ext cx="8275528" cy="1951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ru-RU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</m:ac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ru-RU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func>
                        <m:funcPr>
                          <m:ctrlPr>
                            <a:rPr lang="ru-RU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func>
                        <m:funcPr>
                          <m:ctrlPr>
                            <a:rPr lang="ru-RU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acc>
                            <m:accPr>
                              <m:chr m:val="̇"/>
                              <m:ctrlPr>
                                <a:rPr lang="ru-RU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 smtClean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2</m:t>
                      </m:r>
                      <m:acc>
                        <m:accPr>
                          <m:chr m:val="̇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</m:acc>
                      <m:func>
                        <m:func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tg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func>
                      <m:r>
                        <a:rPr lang="ru-RU" i="1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ru-RU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ru-RU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p>
                          </m:sSubSup>
                        </m:e>
                      </m:acc>
                      <m:func>
                        <m:funcPr>
                          <m:ctrlPr>
                            <a:rPr lang="ru-RU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ru-RU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tg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RU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ru-RU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func>
                        <m:funcPr>
                          <m:ctrlPr>
                            <a:rPr lang="ru-RU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ru-RU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tg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ru-RU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ru-RU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ξ</m:t>
                          </m:r>
                        </m:e>
                      </m:acc>
                      <m:func>
                        <m:funcPr>
                          <m:ctrlPr>
                            <a:rPr lang="ru-RU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𝜉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4" y="2787082"/>
                <a:ext cx="8275528" cy="19511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912" y="1552870"/>
            <a:ext cx="3515216" cy="3953427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 flipH="1" flipV="1">
            <a:off x="10046190" y="1989667"/>
            <a:ext cx="17494" cy="283464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856978" y="1740151"/>
                <a:ext cx="841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978" y="1740151"/>
                <a:ext cx="84118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73936" y="5833750"/>
                <a:ext cx="8622792" cy="393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bSup>
                      </m:e>
                    </m:acc>
                  </m:oMath>
                </a14:m>
                <a:r>
                  <a:rPr lang="ru-RU" dirty="0" smtClean="0">
                    <a:solidFill>
                      <a:srgbClr val="00B050"/>
                    </a:solidFill>
                  </a:rPr>
                  <a:t> задаёт вращение вокруг оси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z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платформенной системы координат.</a:t>
                </a:r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36" y="5833750"/>
                <a:ext cx="8622792" cy="393762"/>
              </a:xfrm>
              <a:prstGeom prst="rect">
                <a:avLst/>
              </a:prstGeom>
              <a:blipFill rotWithShape="0">
                <a:blip r:embed="rId6"/>
                <a:stretch>
                  <a:fillRect t="-4615" b="-2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3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131572" y="149329"/>
                <a:ext cx="8594871" cy="65580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 smtClean="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𝐴𝑋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𝐵𝑈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 smtClean="0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            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endParaRPr lang="ru-RU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𝜉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  <m: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⁡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𝜉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572" y="149329"/>
                <a:ext cx="8594871" cy="65580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25041" y="576197"/>
                <a:ext cx="1991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 smtClean="0"/>
                  <a:t>=0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041" y="576197"/>
                <a:ext cx="199163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17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709808" y="2690965"/>
                <a:ext cx="6096000" cy="36305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ru-RU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acc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</m:ac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US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)+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ξ</m:t>
                          </m:r>
                        </m:e>
                      </m:acc>
                      <m:func>
                        <m:funcPr>
                          <m:ctrlP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acc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≈−</m:t>
                      </m:r>
                      <m:acc>
                        <m:accPr>
                          <m:chr m:val="̇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acc>
                      <m:func>
                        <m:func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ru-RU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</m:ac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9808" y="2690965"/>
                <a:ext cx="6096000" cy="36305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4647156" y="288099"/>
            <a:ext cx="25052" cy="637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00416" y="1816274"/>
            <a:ext cx="4446740" cy="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4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Составляющие движения аппарата.</a:t>
            </a:r>
            <a:endParaRPr lang="ru-RU" dirty="0"/>
          </a:p>
        </p:txBody>
      </p:sp>
      <p:pic>
        <p:nvPicPr>
          <p:cNvPr id="5" name="Рисунок 293" descr="C:\Users\Mirag_000\Desktop\DSCN059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10" y="2221121"/>
            <a:ext cx="6574790" cy="430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13" descr="I:\datasheets\12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390666"/>
            <a:ext cx="1865948" cy="1720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Mirag_000\Desktop\Маневры квадрокоптера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80" y="3607961"/>
            <a:ext cx="4914900" cy="2676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483" y="233820"/>
            <a:ext cx="10131425" cy="1456267"/>
          </a:xfrm>
        </p:spPr>
        <p:txBody>
          <a:bodyPr/>
          <a:lstStyle/>
          <a:p>
            <a:r>
              <a:rPr lang="ru-RU" dirty="0" smtClean="0"/>
              <a:t>Отработка вектора относительного поворота</a:t>
            </a:r>
            <a:r>
              <a:rPr lang="en-US" dirty="0" smtClean="0"/>
              <a:t>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24495" y="1312232"/>
                <a:ext cx="5849655" cy="5436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𝜉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ξ</m:t>
                                </m:r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  <m:r>
                                  <a:rPr lang="ru-RU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⁡</m:t>
                                </m:r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𝜉</m:t>
                                </m:r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𝜉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𝜉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𝑐𝑡𝑔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𝜉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ru-RU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num>
                                  <m:den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ru-RU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acc>
                                        <m:r>
                                          <a:rPr lang="ru-RU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ru-RU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  <a:ea typeface="MS Mincho" panose="02020609040205080304" pitchFamily="49" charset="-128"/>
                                                <a:cs typeface="Times New Roman" panose="02020603050405020304" pitchFamily="18" charset="0"/>
                                              </a:rPr>
                                              <m:t>𝜉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𝑡𝑔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𝛾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MS Mincho" panose="02020609040205080304" pitchFamily="49" charset="-128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𝜉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𝑐𝑡𝑔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𝜉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𝜉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𝑐𝑡𝑔</m:t>
                      </m:r>
                      <m:d>
                        <m:d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𝜉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𝑐𝑡𝑔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) +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95" y="1312232"/>
                <a:ext cx="5849655" cy="54360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6126480" y="1690087"/>
            <a:ext cx="98015" cy="496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5216" y="1993392"/>
                <a:ext cx="5010912" cy="288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>
                    <a:solidFill>
                      <a:srgbClr val="00B050"/>
                    </a:solidFill>
                  </a:rPr>
                  <a:t>Условия разворота опорной плоскости такого, что  угол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всегда равен нулю.</a:t>
                </a:r>
              </a:p>
              <a:p>
                <a:endParaRPr lang="ru-RU" dirty="0"/>
              </a:p>
              <a:p>
                <a:endParaRPr lang="ru-RU" dirty="0" smtClean="0"/>
              </a:p>
              <a:p>
                <a:r>
                  <a:rPr lang="ru-RU" dirty="0" smtClean="0"/>
                  <a:t>Тогда, системе стабилизации остаётся </a:t>
                </a:r>
                <a:r>
                  <a:rPr lang="ru-RU" dirty="0" err="1" smtClean="0"/>
                  <a:t>погосить</a:t>
                </a:r>
                <a:r>
                  <a:rPr lang="ru-RU" dirty="0" smtClean="0"/>
                  <a:t> скорость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ru-RU" dirty="0" smtClean="0"/>
                  <a:t> и выполнить разворот по углу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В</a:t>
                </a:r>
                <a:r>
                  <a:rPr lang="ru-RU" dirty="0" smtClean="0"/>
                  <a:t>близи </a:t>
                </a:r>
                <a:r>
                  <a:rPr lang="ru-RU" dirty="0"/>
                  <a:t>целевого положения вектора</a:t>
                </a:r>
                <a:r>
                  <a:rPr lang="ru-RU" dirty="0" smtClean="0"/>
                  <a:t>, следует </a:t>
                </a:r>
                <a:r>
                  <a:rPr lang="ru-RU" dirty="0"/>
                  <a:t>перейти к решению задачи о поворотах </a:t>
                </a:r>
                <a:r>
                  <a:rPr lang="en-US" dirty="0" err="1"/>
                  <a:t>yxz</a:t>
                </a:r>
                <a:r>
                  <a:rPr lang="ru-RU" dirty="0"/>
                  <a:t>, с зафиксированной плоскостью.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1993392"/>
                <a:ext cx="5010912" cy="2886816"/>
              </a:xfrm>
              <a:prstGeom prst="rect">
                <a:avLst/>
              </a:prstGeom>
              <a:blipFill rotWithShape="0">
                <a:blip r:embed="rId4"/>
                <a:stretch>
                  <a:fillRect l="-973" t="-1055" b="-23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70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Симетричные</a:t>
            </a:r>
            <a:r>
              <a:rPr lang="ru-RU" dirty="0" smtClean="0"/>
              <a:t> системы параметров.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94604" y="5560209"/>
                <a:ext cx="5513817" cy="873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𝑡𝑔</m:t>
                                    </m:r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𝑐𝑡𝑔</m:t>
                                    </m:r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𝑡𝑔</m:t>
                                    </m:r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𝑐𝑡𝑔</m:t>
                                    </m:r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b>
                                </m:sSub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604" y="5560209"/>
                <a:ext cx="5513817" cy="8732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41" y="2212614"/>
            <a:ext cx="540142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71593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 целью проверки полученных зависимостей в системе  </a:t>
            </a:r>
            <a:r>
              <a:rPr lang="en-US" dirty="0" err="1"/>
              <a:t>Matlab</a:t>
            </a:r>
            <a:r>
              <a:rPr lang="ru-RU" dirty="0"/>
              <a:t>-</a:t>
            </a:r>
            <a:r>
              <a:rPr lang="en-US" dirty="0"/>
              <a:t>Simulink</a:t>
            </a:r>
            <a:r>
              <a:rPr lang="ru-RU" dirty="0"/>
              <a:t>, на основе </a:t>
            </a:r>
            <a:r>
              <a:rPr lang="ru-RU" dirty="0" err="1"/>
              <a:t>матмодели</a:t>
            </a:r>
            <a:r>
              <a:rPr lang="ru-RU" dirty="0"/>
              <a:t> аппарата, принятой  в  уравнений построена модель соответствующей системы с возможностью визуализации в среде </a:t>
            </a:r>
            <a:r>
              <a:rPr lang="en-US" dirty="0" err="1"/>
              <a:t>Flightgear</a:t>
            </a:r>
            <a:r>
              <a:rPr lang="ru-RU" dirty="0"/>
              <a:t>. Для интегрирования уравнений движения использовался блок 6</a:t>
            </a:r>
            <a:r>
              <a:rPr lang="en-US" dirty="0" err="1"/>
              <a:t>DoF</a:t>
            </a:r>
            <a:r>
              <a:rPr lang="en-US" dirty="0"/>
              <a:t> Aerospace</a:t>
            </a:r>
            <a:r>
              <a:rPr lang="ru-RU" dirty="0"/>
              <a:t> системы </a:t>
            </a:r>
            <a:r>
              <a:rPr lang="ru-RU" dirty="0" err="1"/>
              <a:t>Simulink</a:t>
            </a:r>
            <a:r>
              <a:rPr lang="ru-RU" dirty="0"/>
              <a:t>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 рамках данной работы представлена модель системы, решающей задачу в терминах углов Эйлера.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Методика проверки уравнений заключается в том, чтобы подать в цепь обратной связи полную компенсацию перекрестных составляющих, что в теории должно вызвать полную развязку каналов первого и второго поворота. При этом, исполнительная система считается идеальной.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Моделирование показало справедливость уравнений и предположения о развязке каналов, при условии полной компенсации.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На основе модели так же могут быть исследованы вопросы, связанные с точностью </a:t>
            </a:r>
            <a:r>
              <a:rPr lang="ru-RU" dirty="0" smtClean="0"/>
              <a:t>системы при различных возмущениях и с различной динамикой исполнительной системы.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4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72769"/>
            <a:ext cx="10131425" cy="516636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На основе предположения, </a:t>
            </a:r>
            <a:r>
              <a:rPr lang="ru-RU" dirty="0"/>
              <a:t>что уравнения движения принимают более простой вид в таком связанном базисе, мгновенное положение которого определяется теми же параметрами, что и направление вектора тяги </a:t>
            </a:r>
            <a:r>
              <a:rPr lang="ru-RU" dirty="0" smtClean="0"/>
              <a:t>аппарата, построен принцип построения «плавающего базиса». </a:t>
            </a:r>
          </a:p>
          <a:p>
            <a:r>
              <a:rPr lang="ru-RU" dirty="0" smtClean="0"/>
              <a:t>Выведены </a:t>
            </a:r>
            <a:r>
              <a:rPr lang="ru-RU" dirty="0"/>
              <a:t>уравнения движения аппарата в таком </a:t>
            </a:r>
            <a:r>
              <a:rPr lang="ru-RU" dirty="0" smtClean="0"/>
              <a:t>базисе.</a:t>
            </a:r>
            <a:endParaRPr lang="ru-RU" dirty="0"/>
          </a:p>
          <a:p>
            <a:r>
              <a:rPr lang="ru-RU" dirty="0"/>
              <a:t>Рассмотрены варианты применения указанного базиса для решения задачи ориентации, стабилизации и навигации, как для систем последовательных поворотов, так и для отличных от них систем параметров.</a:t>
            </a:r>
          </a:p>
          <a:p>
            <a:r>
              <a:rPr lang="ru-RU" dirty="0"/>
              <a:t>Наиболее значимым результатом можно считать систему параметров</a:t>
            </a:r>
            <a:r>
              <a:rPr lang="ru-RU" dirty="0" smtClean="0"/>
              <a:t>, </a:t>
            </a:r>
            <a:r>
              <a:rPr lang="ru-RU" dirty="0"/>
              <a:t>построенную на основе системы последовательных поворотов </a:t>
            </a:r>
            <a:r>
              <a:rPr lang="en-US" dirty="0" err="1"/>
              <a:t>zyxz</a:t>
            </a:r>
            <a:r>
              <a:rPr lang="ru-RU" dirty="0"/>
              <a:t>, как наиболее общую и удобную, а так же устойчивую для </a:t>
            </a:r>
            <a:r>
              <a:rPr lang="ru-RU" dirty="0" smtClean="0"/>
              <a:t>ошибок динамики исполнительной системы. </a:t>
            </a:r>
            <a:endParaRPr lang="ru-RU" dirty="0"/>
          </a:p>
          <a:p>
            <a:r>
              <a:rPr lang="ru-RU" dirty="0"/>
              <a:t>Создана  мат. модель аппарата в системе </a:t>
            </a:r>
            <a:r>
              <a:rPr lang="en-US" dirty="0" err="1"/>
              <a:t>Matlab</a:t>
            </a:r>
            <a:r>
              <a:rPr lang="ru-RU" dirty="0"/>
              <a:t>-</a:t>
            </a:r>
            <a:r>
              <a:rPr lang="en-US" dirty="0"/>
              <a:t>Simulink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Выявлены следующие недостатки построенных систем: </a:t>
            </a:r>
            <a:endParaRPr lang="ru-RU" dirty="0"/>
          </a:p>
          <a:p>
            <a:r>
              <a:rPr lang="ru-RU" dirty="0"/>
              <a:t>- Сложность учета динамики </a:t>
            </a:r>
            <a:r>
              <a:rPr lang="ru-RU" dirty="0" smtClean="0"/>
              <a:t>исполнительных органов.</a:t>
            </a:r>
            <a:endParaRPr lang="ru-RU" dirty="0"/>
          </a:p>
          <a:p>
            <a:r>
              <a:rPr lang="ru-RU" dirty="0"/>
              <a:t>- Большая вычислительная сложность. </a:t>
            </a:r>
          </a:p>
          <a:p>
            <a:r>
              <a:rPr lang="ru-RU" dirty="0"/>
              <a:t>- Высокие требования по точности </a:t>
            </a:r>
            <a:r>
              <a:rPr lang="ru-RU" dirty="0" smtClean="0"/>
              <a:t>ИНС.</a:t>
            </a:r>
          </a:p>
          <a:p>
            <a:r>
              <a:rPr lang="ru-RU" dirty="0" smtClean="0"/>
              <a:t>Необходимость учета «</a:t>
            </a:r>
            <a:r>
              <a:rPr lang="ru-RU" dirty="0" err="1" smtClean="0"/>
              <a:t>неидеальности</a:t>
            </a:r>
            <a:r>
              <a:rPr lang="ru-RU" dirty="0" smtClean="0"/>
              <a:t>» моментов инерции и прочих характеристик, приводящих к </a:t>
            </a:r>
            <a:r>
              <a:rPr lang="ru-RU" dirty="0" err="1" smtClean="0"/>
              <a:t>неизотропности</a:t>
            </a:r>
            <a:r>
              <a:rPr lang="ru-RU" dirty="0" smtClean="0"/>
              <a:t> системы.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7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предположения.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2" y="2142067"/>
                <a:ext cx="4909455" cy="4366798"/>
              </a:xfrm>
            </p:spPr>
            <p:txBody>
              <a:bodyPr>
                <a:normAutofit fontScale="77500" lnSpcReduction="20000"/>
              </a:bodyPr>
              <a:lstStyle/>
              <a:p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св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св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𝐼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acc>
                  </m:oMath>
                </a14:m>
                <a:endParaRPr lang="en-US" dirty="0" smtClean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св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св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св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св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св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св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2" y="2142067"/>
                <a:ext cx="4909455" cy="4366798"/>
              </a:xfrm>
              <a:blipFill rotWithShape="0">
                <a:blip r:embed="rId2"/>
                <a:stretch>
                  <a:fillRect l="-2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442857" y="1926771"/>
            <a:ext cx="21772" cy="4659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95257" y="3973749"/>
                <a:ext cx="6455229" cy="260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Геометрический центр совпадает с центром масс.</a:t>
                </a:r>
                <a:br>
                  <a:rPr lang="ru-RU" dirty="0" smtClean="0"/>
                </a:br>
                <a:r>
                  <a:rPr lang="ru-RU" dirty="0" smtClean="0"/>
                  <a:t>Длина всех лучей одинакова.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Моменты инерции по осям </a:t>
                </a:r>
                <a:r>
                  <a:rPr lang="en-US" dirty="0" smtClean="0"/>
                  <a:t>x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y </a:t>
                </a:r>
                <a:r>
                  <a:rPr lang="ru-RU" dirty="0" smtClean="0"/>
                  <a:t>связанной системы совпадают.</a:t>
                </a:r>
                <a:br>
                  <a:rPr lang="ru-RU" dirty="0" smtClean="0"/>
                </a:b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Пренебрегаем гироскопическими моментами двигателей и</a:t>
                </a:r>
              </a:p>
              <a:p>
                <a:r>
                  <a:rPr lang="ru-RU" dirty="0"/>
                  <a:t>м</a:t>
                </a:r>
                <a:r>
                  <a:rPr lang="ru-RU" dirty="0" smtClean="0"/>
                  <a:t>оментами связанными с разгоном двигателей.</a:t>
                </a:r>
              </a:p>
              <a:p>
                <a:r>
                  <a:rPr lang="ru-RU" dirty="0" smtClean="0"/>
                  <a:t>Они связаны в основном с управляющим моментом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и почти не зависят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endParaRPr lang="ru-RU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57" y="3973749"/>
                <a:ext cx="6455229" cy="2607252"/>
              </a:xfrm>
              <a:prstGeom prst="rect">
                <a:avLst/>
              </a:prstGeom>
              <a:blipFill rotWithShape="0">
                <a:blip r:embed="rId3"/>
                <a:stretch>
                  <a:fillRect l="-850" t="-1402" r="-3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://aircam.ru/gallery/albums/userpics/10005/IMG_784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5" y="1768235"/>
            <a:ext cx="2839085" cy="212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3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Трансверсально изотропная система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722967"/>
                <a:ext cx="10131425" cy="4944533"/>
              </a:xfrm>
            </p:spPr>
            <p:txBody>
              <a:bodyPr>
                <a:normAutofit lnSpcReduction="10000"/>
              </a:bodyPr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Дисковый тензор инерции:</m:t>
                    </m:r>
                  </m:oMath>
                </a14:m>
                <a:endParaRPr lang="en-US" b="0" i="1" dirty="0" smtClean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smtClean="0">
                    <a:solidFill>
                      <a:srgbClr val="FFFF00"/>
                    </a:solidFill>
                  </a:rPr>
                  <a:t>Возможность пересчета управляющих воздействий: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sub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</m:e>
                            <m:e>
                              <m:func>
                                <m:func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smtClean="0"/>
                  <a:t>Поворот произвольного вектора: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𝜉𝜂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𝑥𝑦𝑧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𝜉𝜂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𝑥𝑦𝑧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𝑥𝑦𝑧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722967"/>
                <a:ext cx="10131425" cy="4944533"/>
              </a:xfrm>
              <a:blipFill rotWithShape="0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2065867"/>
            <a:ext cx="4553586" cy="36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Задача навигации.</a:t>
            </a:r>
            <a:br>
              <a:rPr lang="ru-RU" dirty="0" smtClean="0"/>
            </a:br>
            <a:r>
              <a:rPr lang="ru-RU" dirty="0" smtClean="0"/>
              <a:t>Управление вектором тяги.</a:t>
            </a:r>
            <a:endParaRPr lang="ru-RU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9948950" y="3124045"/>
            <a:ext cx="423537" cy="816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9181905" y="3940415"/>
            <a:ext cx="766773" cy="67779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48678" y="3940415"/>
            <a:ext cx="121393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487766" y="3619358"/>
            <a:ext cx="956256" cy="61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9" idx="2"/>
            <a:endCxn id="9" idx="6"/>
          </p:cNvCxnSpPr>
          <p:nvPr/>
        </p:nvCxnSpPr>
        <p:spPr>
          <a:xfrm>
            <a:off x="9210816" y="3503066"/>
            <a:ext cx="1476269" cy="874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rot="1737247">
            <a:off x="9105376" y="3374874"/>
            <a:ext cx="1687148" cy="11310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lowchart: Connector 9"/>
          <p:cNvSpPr/>
          <p:nvPr/>
        </p:nvSpPr>
        <p:spPr>
          <a:xfrm>
            <a:off x="9160469" y="3470750"/>
            <a:ext cx="109177" cy="11692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lowchart: Connector 10"/>
          <p:cNvSpPr/>
          <p:nvPr/>
        </p:nvSpPr>
        <p:spPr>
          <a:xfrm>
            <a:off x="9422583" y="4223200"/>
            <a:ext cx="109177" cy="11692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lowchart: Connector 11"/>
          <p:cNvSpPr/>
          <p:nvPr/>
        </p:nvSpPr>
        <p:spPr>
          <a:xfrm>
            <a:off x="10401788" y="3587672"/>
            <a:ext cx="109177" cy="11692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lowchart: Connector 12"/>
          <p:cNvSpPr/>
          <p:nvPr/>
        </p:nvSpPr>
        <p:spPr>
          <a:xfrm>
            <a:off x="10603079" y="4319302"/>
            <a:ext cx="109177" cy="116921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372487" y="3124045"/>
            <a:ext cx="0" cy="9955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0372487" y="3940415"/>
            <a:ext cx="181693" cy="1791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9739792" y="4119563"/>
            <a:ext cx="63269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936480" y="2590800"/>
            <a:ext cx="12198" cy="134961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716342" y="1796143"/>
            <a:ext cx="7524749" cy="1853290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Навигационная задача сводится к управлению вектором тяги.</a:t>
            </a:r>
          </a:p>
          <a:p>
            <a:r>
              <a:rPr lang="ru-RU" dirty="0" smtClean="0"/>
              <a:t>Вектор тяги задаётся положением плоскости аппарата.</a:t>
            </a:r>
          </a:p>
          <a:p>
            <a:r>
              <a:rPr lang="ru-RU" dirty="0" smtClean="0"/>
              <a:t>Сложность задачи в отсутствии однозначной связи между ориентацией связанного базиса и вектором тяги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16613" y="3646132"/>
            <a:ext cx="7524749" cy="1477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Последовательные повороты:</a:t>
            </a:r>
            <a:br>
              <a:rPr lang="ru-RU" dirty="0" smtClean="0"/>
            </a:br>
            <a:r>
              <a:rPr lang="ru-RU" dirty="0" smtClean="0"/>
              <a:t>+ Возможность построения систем стабилизации.</a:t>
            </a:r>
            <a:br>
              <a:rPr lang="ru-RU" dirty="0" smtClean="0"/>
            </a:br>
            <a:r>
              <a:rPr lang="ru-RU" dirty="0" smtClean="0"/>
              <a:t>+ Простота анализа.</a:t>
            </a:r>
            <a:br>
              <a:rPr lang="ru-RU" dirty="0" smtClean="0"/>
            </a:br>
            <a:r>
              <a:rPr lang="ru-RU" dirty="0" smtClean="0"/>
              <a:t>- Особая точка.</a:t>
            </a:r>
            <a:br>
              <a:rPr lang="ru-RU" dirty="0" smtClean="0"/>
            </a:br>
            <a:r>
              <a:rPr lang="ru-RU" dirty="0" smtClean="0"/>
              <a:t>- Несогласованные действия системы по разным каналам.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16612" y="5123423"/>
            <a:ext cx="7524749" cy="1477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Вектор относительного поворота:</a:t>
            </a:r>
            <a:br>
              <a:rPr lang="ru-RU" dirty="0" smtClean="0"/>
            </a:br>
            <a:r>
              <a:rPr lang="ru-RU" dirty="0" smtClean="0"/>
              <a:t>- Невозможность построения системы стабилизации.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+ Нет проблемы несогласованного разворота.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 err="1" smtClean="0"/>
              <a:t>Многовариантность</a:t>
            </a:r>
            <a:r>
              <a:rPr lang="ru-RU" dirty="0" smtClean="0"/>
              <a:t> программ разворота. Математическая сложность.</a:t>
            </a:r>
          </a:p>
        </p:txBody>
      </p:sp>
    </p:spTree>
    <p:extLst>
      <p:ext uri="{BB962C8B-B14F-4D97-AF65-F5344CB8AC3E}">
        <p14:creationId xmlns:p14="http://schemas.microsoft.com/office/powerpoint/2010/main" val="374569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Segoe Print" panose="02000600000000000000" pitchFamily="2" charset="0"/>
              </a:rPr>
              <a:t>Классические схемы последовательных поворотов. Самолётные углы. Углы Эйлера.</a:t>
            </a:r>
            <a:endParaRPr lang="ru-RU" dirty="0">
              <a:latin typeface="Segoe Print" panose="020006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016276"/>
          </a:xfrm>
        </p:spPr>
        <p:txBody>
          <a:bodyPr>
            <a:normAutofit/>
          </a:bodyPr>
          <a:lstStyle/>
          <a:p>
            <a:r>
              <a:rPr lang="ru-RU" dirty="0" smtClean="0"/>
              <a:t>Самолётные углы:</a:t>
            </a:r>
          </a:p>
          <a:p>
            <a:pPr marL="0" indent="0">
              <a:buNone/>
            </a:pPr>
            <a:r>
              <a:rPr lang="ru-RU" dirty="0" smtClean="0"/>
              <a:t>- Неоднозначность связи параметров ориентации и направления вектора тяги.</a:t>
            </a:r>
          </a:p>
          <a:p>
            <a:pPr marL="0" indent="0">
              <a:buNone/>
            </a:pPr>
            <a:r>
              <a:rPr lang="ru-RU" dirty="0" smtClean="0"/>
              <a:t>- Описание в самолётных углах, </a:t>
            </a:r>
            <a:r>
              <a:rPr lang="ru-RU" dirty="0" err="1" smtClean="0"/>
              <a:t>нефизично</a:t>
            </a:r>
            <a:r>
              <a:rPr lang="ru-RU" dirty="0" smtClean="0"/>
              <a:t> с точки зрения задачи навигации.</a:t>
            </a:r>
          </a:p>
          <a:p>
            <a:pPr marL="0" indent="0">
              <a:buNone/>
            </a:pPr>
            <a:r>
              <a:rPr lang="ru-RU" dirty="0" smtClean="0"/>
              <a:t>- Ограничение возможных режимов управления.</a:t>
            </a:r>
          </a:p>
          <a:p>
            <a:pPr marL="0" indent="0">
              <a:buNone/>
            </a:pPr>
            <a:r>
              <a:rPr lang="ru-RU" dirty="0" smtClean="0"/>
              <a:t>+ Ясный физический смысл параметров ориентации.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5800" y="4580468"/>
            <a:ext cx="10131425" cy="201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Углы Эйлера:</a:t>
            </a:r>
          </a:p>
          <a:p>
            <a:pPr marL="0" indent="0">
              <a:buNone/>
            </a:pPr>
            <a:r>
              <a:rPr lang="ru-RU" dirty="0" smtClean="0"/>
              <a:t>+   Однозначная связь между задачей ориентации и навигационной задачей.</a:t>
            </a:r>
          </a:p>
          <a:p>
            <a:pPr>
              <a:buFontTx/>
              <a:buChar char="-"/>
            </a:pPr>
            <a:r>
              <a:rPr lang="ru-RU" dirty="0" smtClean="0"/>
              <a:t>Особая точка совпадает с нулевым угловым положением. </a:t>
            </a:r>
          </a:p>
          <a:p>
            <a:pPr>
              <a:buFontTx/>
              <a:buChar char="-"/>
            </a:pPr>
            <a:r>
              <a:rPr lang="ru-RU" dirty="0" smtClean="0"/>
              <a:t>Неочевидная система параметров ориентации.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pic>
        <p:nvPicPr>
          <p:cNvPr id="4098" name="Picture 2" descr="http://habrastorage.org/storage2/c46/e54/ab6/c46e54ab6137c075197a16e93e0879f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236" y="2142068"/>
            <a:ext cx="2058478" cy="209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moluch.ru/conf/tech/archive/73/3483/images/m1072808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257" y="4504267"/>
            <a:ext cx="2003457" cy="194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Последовательные повороты.</a:t>
            </a:r>
            <a:br>
              <a:rPr lang="ru-RU" dirty="0" smtClean="0"/>
            </a:br>
            <a:r>
              <a:rPr lang="ru-RU" dirty="0" smtClean="0"/>
              <a:t>Однозначность решения задачи навигации.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54176"/>
            <a:ext cx="10131425" cy="3649133"/>
          </a:xfrm>
        </p:spPr>
        <p:txBody>
          <a:bodyPr/>
          <a:lstStyle/>
          <a:p>
            <a:r>
              <a:rPr lang="ru-RU" dirty="0" smtClean="0"/>
              <a:t>Система поворотов</a:t>
            </a:r>
            <a:r>
              <a:rPr lang="en-US" dirty="0" smtClean="0"/>
              <a:t> </a:t>
            </a:r>
            <a:r>
              <a:rPr lang="ru-RU" dirty="0" smtClean="0"/>
              <a:t>должна иметь вид </a:t>
            </a:r>
            <a:r>
              <a:rPr lang="en-US" dirty="0" smtClean="0"/>
              <a:t>**z</a:t>
            </a:r>
            <a:r>
              <a:rPr lang="ru-RU" dirty="0" smtClean="0"/>
              <a:t>, для однозначной связи навигационной задачи с задачей ориентации.</a:t>
            </a:r>
          </a:p>
          <a:p>
            <a:r>
              <a:rPr lang="ru-RU" dirty="0" smtClean="0"/>
              <a:t>Таким образом два первых поворота задают положение вектора тяги.</a:t>
            </a:r>
          </a:p>
          <a:p>
            <a:r>
              <a:rPr lang="ru-RU" dirty="0" smtClean="0"/>
              <a:t>Возможные варианты 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2806160" y="4767868"/>
            <a:ext cx="6411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YXZ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ZXZ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8" y="3328670"/>
            <a:ext cx="4553586" cy="3633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644" y="5264972"/>
            <a:ext cx="2500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Многовариантность</a:t>
            </a:r>
            <a:r>
              <a:rPr lang="ru-RU" dirty="0" smtClean="0"/>
              <a:t> выбора осей и систем поворотов сводится к двум вариантам.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57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</p:spPr>
        <p:txBody>
          <a:bodyPr>
            <a:normAutofit/>
          </a:bodyPr>
          <a:lstStyle/>
          <a:p>
            <a:r>
              <a:rPr lang="ru-RU" dirty="0" smtClean="0"/>
              <a:t>Декомпозиция задачи на примере углов </a:t>
            </a:r>
            <a:r>
              <a:rPr lang="ru-RU" dirty="0" err="1" smtClean="0"/>
              <a:t>эйлера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82838"/>
            <a:ext cx="11048999" cy="490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Углы Эйлера задают три последовательных поворота.</a:t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Первый и второй задают положения плоскости аппарата и ориентацию вектора тяги.</a:t>
            </a:r>
            <a:br>
              <a:rPr lang="ru-RU" dirty="0" smtClean="0"/>
            </a:br>
            <a:r>
              <a:rPr lang="ru-RU" dirty="0" smtClean="0"/>
              <a:t>	Могут быть использованы как параметры для решения задачи навигации.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- Последний поворот не связан с задачей навигации, </a:t>
            </a:r>
            <a:br>
              <a:rPr lang="ru-RU" dirty="0" smtClean="0"/>
            </a:br>
            <a:r>
              <a:rPr lang="ru-RU" dirty="0" smtClean="0"/>
              <a:t>	Задаёт разворот связанного базиса в плоскости аппарата.</a:t>
            </a:r>
          </a:p>
          <a:p>
            <a:pPr marL="0" indent="0">
              <a:buNone/>
            </a:pPr>
            <a:endParaRPr lang="ru-RU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FF00"/>
                </a:solidFill>
              </a:rPr>
              <a:t>Это позволяет провести декомпозицию задачи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ru-RU" dirty="0" smtClean="0">
                <a:solidFill>
                  <a:srgbClr val="FFFF00"/>
                </a:solidFill>
              </a:rPr>
              <a:t>на</a:t>
            </a:r>
            <a:br>
              <a:rPr lang="ru-RU" dirty="0" smtClean="0">
                <a:solidFill>
                  <a:srgbClr val="FFFF00"/>
                </a:solidFill>
              </a:rPr>
            </a:br>
            <a:r>
              <a:rPr lang="ru-RU" dirty="0" smtClean="0">
                <a:solidFill>
                  <a:srgbClr val="FFFF00"/>
                </a:solidFill>
              </a:rPr>
              <a:t/>
            </a:r>
            <a:br>
              <a:rPr lang="ru-RU" dirty="0" smtClean="0">
                <a:solidFill>
                  <a:srgbClr val="FFFF00"/>
                </a:solidFill>
              </a:rPr>
            </a:br>
            <a:r>
              <a:rPr lang="ru-RU" dirty="0" smtClean="0">
                <a:solidFill>
                  <a:srgbClr val="FFFF00"/>
                </a:solidFill>
              </a:rPr>
              <a:t>* Задачу ориентация плоскости аппарата. </a:t>
            </a:r>
            <a:br>
              <a:rPr lang="ru-RU" dirty="0" smtClean="0">
                <a:solidFill>
                  <a:srgbClr val="FFFF00"/>
                </a:solidFill>
              </a:rPr>
            </a:br>
            <a:r>
              <a:rPr lang="ru-RU" dirty="0" smtClean="0">
                <a:solidFill>
                  <a:srgbClr val="FFFF00"/>
                </a:solidFill>
              </a:rPr>
              <a:t>* Задачу определения углового положения связанного базиса в плоскости аппарата.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153145" y="1782838"/>
            <a:ext cx="129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</a:rPr>
              <a:t>ZX _ Z</a:t>
            </a:r>
            <a:endParaRPr lang="en-US" sz="3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определения углового положения связанного базиса в плоскости аппарата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91" y="2065867"/>
            <a:ext cx="5517487" cy="40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2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ustom 2">
      <a:majorFont>
        <a:latin typeface="Segoe Print"/>
        <a:ea typeface=""/>
        <a:cs typeface=""/>
      </a:majorFont>
      <a:minorFont>
        <a:latin typeface="Calibri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6138</TotalTime>
  <Words>603</Words>
  <Application>Microsoft Office PowerPoint</Application>
  <PresentationFormat>Широкоэкранный</PresentationFormat>
  <Paragraphs>188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MS Mincho</vt:lpstr>
      <vt:lpstr>Arial</vt:lpstr>
      <vt:lpstr>Calibri</vt:lpstr>
      <vt:lpstr>Cambria Math</vt:lpstr>
      <vt:lpstr>Segoe Print</vt:lpstr>
      <vt:lpstr>Times New Roman</vt:lpstr>
      <vt:lpstr>Celestial</vt:lpstr>
      <vt:lpstr>Выбор параметров угловой ориентации квадрокоптера в контексте задачи управления направлением вектора силы тяги.</vt:lpstr>
      <vt:lpstr>Составляющие движения аппарата.</vt:lpstr>
      <vt:lpstr>Исходные предположения.</vt:lpstr>
      <vt:lpstr>Трансверсально изотропная система</vt:lpstr>
      <vt:lpstr>Задача навигации. Управление вектором тяги.</vt:lpstr>
      <vt:lpstr>Классические схемы последовательных поворотов. Самолётные углы. Углы Эйлера.</vt:lpstr>
      <vt:lpstr>Последовательные повороты. Однозначность решения задачи навигации.</vt:lpstr>
      <vt:lpstr>Декомпозиция задачи на примере углов эйлера.</vt:lpstr>
      <vt:lpstr>определения углового положения связанного базиса в плоскости аппарата</vt:lpstr>
      <vt:lpstr>Ориентация плоскости аппарата.</vt:lpstr>
      <vt:lpstr>Постановка общей задачи о плавающем базисе.</vt:lpstr>
      <vt:lpstr>Общий вид Уравнения движения.</vt:lpstr>
      <vt:lpstr>Общий вид уравнения ориентации</vt:lpstr>
      <vt:lpstr>Общее решение</vt:lpstr>
      <vt:lpstr>Динамика исполнительной системы.</vt:lpstr>
      <vt:lpstr>Система поворотов zxz.</vt:lpstr>
      <vt:lpstr>Система поворотов yxz.</vt:lpstr>
      <vt:lpstr>Система поворотов zyxz.</vt:lpstr>
      <vt:lpstr>Презентация PowerPoint</vt:lpstr>
      <vt:lpstr>Отработка вектора относительного поворота.</vt:lpstr>
      <vt:lpstr>Симетричные системы параметров.</vt:lpstr>
      <vt:lpstr>Моделирование.</vt:lpstr>
      <vt:lpstr>Выводы.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Динамика квадрокоптера в плавающем базисе.</dc:title>
  <dc:creator>mirage666@yandex.ru</dc:creator>
  <cp:lastModifiedBy>Mirage666@yandex.ru</cp:lastModifiedBy>
  <cp:revision>138</cp:revision>
  <dcterms:created xsi:type="dcterms:W3CDTF">2013-12-06T20:46:01Z</dcterms:created>
  <dcterms:modified xsi:type="dcterms:W3CDTF">2013-12-27T06:43:52Z</dcterms:modified>
</cp:coreProperties>
</file>