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7" r:id="rId5"/>
    <p:sldId id="271" r:id="rId6"/>
    <p:sldId id="295" r:id="rId7"/>
    <p:sldId id="290" r:id="rId8"/>
    <p:sldId id="264" r:id="rId9"/>
    <p:sldId id="293" r:id="rId10"/>
    <p:sldId id="298" r:id="rId11"/>
    <p:sldId id="304" r:id="rId12"/>
    <p:sldId id="288" r:id="rId13"/>
    <p:sldId id="281" r:id="rId14"/>
    <p:sldId id="276" r:id="rId15"/>
    <p:sldId id="268" r:id="rId16"/>
    <p:sldId id="305" r:id="rId17"/>
    <p:sldId id="306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>
        <p:scale>
          <a:sx n="70" d="100"/>
          <a:sy n="70" d="100"/>
        </p:scale>
        <p:origin x="1954" y="7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2605-F080-4970-B4F5-67FA8F0D105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1C0A5-A0F5-47FB-AE26-090D066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C0A5-A0F5-47FB-AE26-090D06627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03729" y="1131590"/>
            <a:ext cx="4320480" cy="1080121"/>
          </a:xfrm>
        </p:spPr>
        <p:txBody>
          <a:bodyPr/>
          <a:lstStyle/>
          <a:p>
            <a:pPr algn="ctr"/>
            <a:r>
              <a:rPr lang="nl-NL" altLang="ko-KR" sz="2000" dirty="0">
                <a:latin typeface="Bahnschrift SemiCondensed" panose="020B0502040204020203" pitchFamily="34" charset="0"/>
              </a:rPr>
              <a:t>RANCANG BANGUN APLIKASI PENCARIAN KOST DAN KONTRAKAN BERBASIS WEB UNTUK PROVINSI KEPULAUAN RIAU</a:t>
            </a:r>
            <a:endParaRPr lang="en-US" altLang="ko-KR" sz="2000" dirty="0">
              <a:latin typeface="Bahnschrift SemiCondense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67825" y="2787774"/>
            <a:ext cx="2592288" cy="940170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2000" b="1" dirty="0" err="1" smtClean="0">
                <a:latin typeface="Baskerville Old Face" panose="02020602080505020303" pitchFamily="18" charset="0"/>
              </a:rPr>
              <a:t>Oleh</a:t>
            </a:r>
            <a:r>
              <a:rPr lang="en-US" altLang="ko-KR" sz="2000" b="1" dirty="0" smtClean="0">
                <a:latin typeface="Baskerville Old Face" panose="02020602080505020303" pitchFamily="18" charset="0"/>
              </a:rPr>
              <a:t> :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2000" b="1" dirty="0" smtClean="0">
                <a:latin typeface="Baskerville Old Face" panose="02020602080505020303" pitchFamily="18" charset="0"/>
              </a:rPr>
              <a:t>Mirna </a:t>
            </a:r>
            <a:r>
              <a:rPr lang="en-US" altLang="ko-KR" sz="2000" b="1" dirty="0" err="1" smtClean="0">
                <a:latin typeface="Baskerville Old Face" panose="02020602080505020303" pitchFamily="18" charset="0"/>
              </a:rPr>
              <a:t>Islaminarni</a:t>
            </a:r>
            <a:endParaRPr lang="en-US" altLang="ko-KR" sz="2000" b="1" dirty="0" smtClean="0">
              <a:latin typeface="Baskerville Old Face" panose="02020602080505020303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sz="2000" b="1" dirty="0" smtClean="0">
                <a:latin typeface="Baskerville Old Face" panose="02020602080505020303" pitchFamily="18" charset="0"/>
              </a:rPr>
              <a:t>3201816115</a:t>
            </a:r>
            <a:endParaRPr lang="en-US" altLang="ko-KR" sz="2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Tinjauan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Pustaka</a:t>
            </a:r>
            <a:endParaRPr lang="ko-KR" altLang="en-US" dirty="0"/>
          </a:p>
        </p:txBody>
      </p:sp>
      <p:sp>
        <p:nvSpPr>
          <p:cNvPr id="6" name="Trapezoid 13"/>
          <p:cNvSpPr/>
          <p:nvPr/>
        </p:nvSpPr>
        <p:spPr>
          <a:xfrm>
            <a:off x="7164288" y="786949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1187624" y="711248"/>
            <a:ext cx="368903" cy="659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4252792" y="787235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1538" y="1294469"/>
            <a:ext cx="82809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4784A1"/>
                </a:solidFill>
              </a:rPr>
              <a:t>Beberapa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referensi</a:t>
            </a:r>
            <a:r>
              <a:rPr lang="en-US" dirty="0">
                <a:solidFill>
                  <a:srgbClr val="4784A1"/>
                </a:solidFill>
              </a:rPr>
              <a:t> yang </a:t>
            </a:r>
            <a:r>
              <a:rPr lang="en-US" dirty="0" err="1">
                <a:solidFill>
                  <a:srgbClr val="4784A1"/>
                </a:solidFill>
              </a:rPr>
              <a:t>didapatkan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terhadap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perbedaan</a:t>
            </a:r>
            <a:r>
              <a:rPr lang="en-US" dirty="0">
                <a:solidFill>
                  <a:srgbClr val="4784A1"/>
                </a:solidFill>
              </a:rPr>
              <a:t> yang </a:t>
            </a:r>
            <a:r>
              <a:rPr lang="en-US" dirty="0" err="1">
                <a:solidFill>
                  <a:srgbClr val="4784A1"/>
                </a:solidFill>
              </a:rPr>
              <a:t>dapat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dijadikan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perbandingan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penelitian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pertama</a:t>
            </a:r>
            <a:r>
              <a:rPr lang="en-US" dirty="0">
                <a:solidFill>
                  <a:srgbClr val="4784A1"/>
                </a:solidFill>
              </a:rPr>
              <a:t> yang </a:t>
            </a:r>
            <a:r>
              <a:rPr lang="en-US" dirty="0" err="1">
                <a:solidFill>
                  <a:srgbClr val="4784A1"/>
                </a:solidFill>
              </a:rPr>
              <a:t>berjudul</a:t>
            </a:r>
            <a:r>
              <a:rPr lang="en-US" dirty="0">
                <a:solidFill>
                  <a:srgbClr val="4784A1"/>
                </a:solidFill>
              </a:rPr>
              <a:t> “</a:t>
            </a:r>
            <a:r>
              <a:rPr lang="en-US" dirty="0" err="1">
                <a:solidFill>
                  <a:srgbClr val="4784A1"/>
                </a:solidFill>
              </a:rPr>
              <a:t>Rancang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Bangun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Aplikasi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Kost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dan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Kontrakan</a:t>
            </a:r>
            <a:r>
              <a:rPr lang="en-US" dirty="0">
                <a:solidFill>
                  <a:srgbClr val="4784A1"/>
                </a:solidFill>
              </a:rPr>
              <a:t> di </a:t>
            </a:r>
            <a:r>
              <a:rPr lang="en-US" dirty="0" err="1">
                <a:solidFill>
                  <a:srgbClr val="4784A1"/>
                </a:solidFill>
              </a:rPr>
              <a:t>wilayah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kota</a:t>
            </a:r>
            <a:r>
              <a:rPr lang="en-US" dirty="0">
                <a:solidFill>
                  <a:srgbClr val="4784A1"/>
                </a:solidFill>
              </a:rPr>
              <a:t> Pontianak </a:t>
            </a:r>
            <a:r>
              <a:rPr lang="en-US" dirty="0" err="1">
                <a:solidFill>
                  <a:srgbClr val="4784A1"/>
                </a:solidFill>
              </a:rPr>
              <a:t>Berbasis</a:t>
            </a:r>
            <a:r>
              <a:rPr lang="en-US" dirty="0">
                <a:solidFill>
                  <a:srgbClr val="4784A1"/>
                </a:solidFill>
              </a:rPr>
              <a:t> web” yang di </a:t>
            </a:r>
            <a:r>
              <a:rPr lang="en-US" dirty="0" err="1">
                <a:solidFill>
                  <a:srgbClr val="4784A1"/>
                </a:solidFill>
              </a:rPr>
              <a:t>buat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oleh</a:t>
            </a:r>
            <a:r>
              <a:rPr lang="en-US" dirty="0">
                <a:solidFill>
                  <a:srgbClr val="4784A1"/>
                </a:solidFill>
              </a:rPr>
              <a:t> Dian </a:t>
            </a:r>
            <a:r>
              <a:rPr lang="en-US" dirty="0" err="1">
                <a:solidFill>
                  <a:srgbClr val="4784A1"/>
                </a:solidFill>
              </a:rPr>
              <a:t>Fitriani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pada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tahun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smtClean="0">
                <a:solidFill>
                  <a:srgbClr val="4784A1"/>
                </a:solidFill>
              </a:rPr>
              <a:t>2017</a:t>
            </a:r>
            <a:r>
              <a:rPr lang="en-US" baseline="30000" dirty="0" smtClean="0">
                <a:solidFill>
                  <a:srgbClr val="4784A1"/>
                </a:solidFill>
              </a:rPr>
              <a:t>.[</a:t>
            </a:r>
            <a:r>
              <a:rPr lang="en-US" baseline="30000" dirty="0">
                <a:solidFill>
                  <a:srgbClr val="4784A1"/>
                </a:solidFill>
              </a:rPr>
              <a:t>9]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Kedua</a:t>
            </a:r>
            <a:r>
              <a:rPr lang="en-US" dirty="0">
                <a:solidFill>
                  <a:srgbClr val="4784A1"/>
                </a:solidFill>
              </a:rPr>
              <a:t> yang </a:t>
            </a:r>
            <a:r>
              <a:rPr lang="en-US" dirty="0" err="1">
                <a:solidFill>
                  <a:srgbClr val="4784A1"/>
                </a:solidFill>
              </a:rPr>
              <a:t>berjudul</a:t>
            </a:r>
            <a:r>
              <a:rPr lang="en-US" dirty="0">
                <a:solidFill>
                  <a:srgbClr val="4784A1"/>
                </a:solidFill>
              </a:rPr>
              <a:t> “</a:t>
            </a:r>
            <a:r>
              <a:rPr lang="en-US" dirty="0" err="1">
                <a:solidFill>
                  <a:srgbClr val="4784A1"/>
                </a:solidFill>
              </a:rPr>
              <a:t>Membangun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Aplikasi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Reservasi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Gedung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Pertemuan</a:t>
            </a:r>
            <a:r>
              <a:rPr lang="en-US" dirty="0">
                <a:solidFill>
                  <a:srgbClr val="4784A1"/>
                </a:solidFill>
              </a:rPr>
              <a:t> Di Kota Pontianak </a:t>
            </a:r>
            <a:r>
              <a:rPr lang="en-US" dirty="0" err="1">
                <a:solidFill>
                  <a:srgbClr val="4784A1"/>
                </a:solidFill>
              </a:rPr>
              <a:t>Berbasis</a:t>
            </a:r>
            <a:r>
              <a:rPr lang="en-US" dirty="0">
                <a:solidFill>
                  <a:srgbClr val="4784A1"/>
                </a:solidFill>
              </a:rPr>
              <a:t> Web” yang </a:t>
            </a:r>
            <a:r>
              <a:rPr lang="en-US" dirty="0" err="1">
                <a:solidFill>
                  <a:srgbClr val="4784A1"/>
                </a:solidFill>
              </a:rPr>
              <a:t>dibuat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oleh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Nadya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Aidayanti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Rahmadania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pada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tahun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smtClean="0">
                <a:solidFill>
                  <a:srgbClr val="4784A1"/>
                </a:solidFill>
              </a:rPr>
              <a:t>2016</a:t>
            </a:r>
            <a:r>
              <a:rPr lang="en-US" baseline="30000" dirty="0" smtClean="0">
                <a:solidFill>
                  <a:srgbClr val="4784A1"/>
                </a:solidFill>
              </a:rPr>
              <a:t>.[</a:t>
            </a:r>
            <a:r>
              <a:rPr lang="en-US" baseline="30000" dirty="0">
                <a:solidFill>
                  <a:srgbClr val="4784A1"/>
                </a:solidFill>
              </a:rPr>
              <a:t>10]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Ketiga</a:t>
            </a:r>
            <a:r>
              <a:rPr lang="en-US" dirty="0">
                <a:solidFill>
                  <a:srgbClr val="4784A1"/>
                </a:solidFill>
              </a:rPr>
              <a:t> yang </a:t>
            </a:r>
            <a:r>
              <a:rPr lang="en-US" dirty="0" err="1">
                <a:solidFill>
                  <a:srgbClr val="4784A1"/>
                </a:solidFill>
              </a:rPr>
              <a:t>berjudul</a:t>
            </a:r>
            <a:r>
              <a:rPr lang="en-US" dirty="0">
                <a:solidFill>
                  <a:srgbClr val="4784A1"/>
                </a:solidFill>
              </a:rPr>
              <a:t> “</a:t>
            </a:r>
            <a:r>
              <a:rPr lang="en-US" dirty="0" err="1">
                <a:solidFill>
                  <a:srgbClr val="4784A1"/>
                </a:solidFill>
              </a:rPr>
              <a:t>Rancang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Bangun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Pencarian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Tempat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Kost</a:t>
            </a:r>
            <a:r>
              <a:rPr lang="en-US" dirty="0">
                <a:solidFill>
                  <a:srgbClr val="4784A1"/>
                </a:solidFill>
              </a:rPr>
              <a:t> di Kota Pontianak </a:t>
            </a:r>
            <a:r>
              <a:rPr lang="en-US" dirty="0" err="1">
                <a:solidFill>
                  <a:srgbClr val="4784A1"/>
                </a:solidFill>
              </a:rPr>
              <a:t>Berbasis</a:t>
            </a:r>
            <a:r>
              <a:rPr lang="en-US" dirty="0">
                <a:solidFill>
                  <a:srgbClr val="4784A1"/>
                </a:solidFill>
              </a:rPr>
              <a:t> Web” yang </a:t>
            </a:r>
            <a:r>
              <a:rPr lang="en-US" dirty="0" err="1">
                <a:solidFill>
                  <a:srgbClr val="4784A1"/>
                </a:solidFill>
              </a:rPr>
              <a:t>dibuat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oleh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Fandy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Satria</a:t>
            </a:r>
            <a:r>
              <a:rPr lang="en-US" dirty="0">
                <a:solidFill>
                  <a:srgbClr val="4784A1"/>
                </a:solidFill>
              </a:rPr>
              <a:t> Putra </a:t>
            </a:r>
            <a:r>
              <a:rPr lang="en-US" dirty="0" err="1">
                <a:solidFill>
                  <a:srgbClr val="4784A1"/>
                </a:solidFill>
              </a:rPr>
              <a:t>pada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err="1">
                <a:solidFill>
                  <a:srgbClr val="4784A1"/>
                </a:solidFill>
              </a:rPr>
              <a:t>tahun</a:t>
            </a:r>
            <a:r>
              <a:rPr lang="en-US" dirty="0">
                <a:solidFill>
                  <a:srgbClr val="4784A1"/>
                </a:solidFill>
              </a:rPr>
              <a:t> </a:t>
            </a:r>
            <a:r>
              <a:rPr lang="en-US" dirty="0" smtClean="0">
                <a:solidFill>
                  <a:srgbClr val="4784A1"/>
                </a:solidFill>
              </a:rPr>
              <a:t>2019.</a:t>
            </a:r>
            <a:r>
              <a:rPr lang="en-US" baseline="30000" dirty="0" smtClean="0">
                <a:solidFill>
                  <a:srgbClr val="4784A1"/>
                </a:solidFill>
              </a:rPr>
              <a:t>[</a:t>
            </a:r>
            <a:r>
              <a:rPr lang="en-US" baseline="30000" dirty="0">
                <a:solidFill>
                  <a:srgbClr val="4784A1"/>
                </a:solidFill>
              </a:rPr>
              <a:t>11]</a:t>
            </a:r>
            <a:endParaRPr lang="en-US" dirty="0">
              <a:solidFill>
                <a:srgbClr val="4784A1"/>
              </a:solidFill>
            </a:endParaRPr>
          </a:p>
          <a:p>
            <a:endParaRPr lang="en-US" altLang="ko-KR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/>
          <p:cNvSpPr txBox="1">
            <a:spLocks/>
          </p:cNvSpPr>
          <p:nvPr/>
        </p:nvSpPr>
        <p:spPr>
          <a:xfrm>
            <a:off x="301583" y="64958"/>
            <a:ext cx="3406321" cy="714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Rancang</a:t>
            </a:r>
            <a:r>
              <a:rPr lang="en-US" altLang="ko-KR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Sistem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1583" y="627534"/>
            <a:ext cx="3406321" cy="714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ko-KR" sz="20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Rancang</a:t>
            </a:r>
            <a:r>
              <a:rPr lang="en-US" altLang="ko-KR" sz="2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Proses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442512" y="897014"/>
            <a:ext cx="4536504" cy="739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Identifikasi</a:t>
            </a:r>
            <a:r>
              <a:rPr lang="en-US" altLang="ko-KR" sz="1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Pengguna</a:t>
            </a:r>
            <a:r>
              <a:rPr lang="en-US" altLang="ko-KR" sz="1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Aktor</a:t>
            </a:r>
            <a:endParaRPr lang="en-US" altLang="ko-KR" sz="1600" b="1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Identifikasi</a:t>
            </a:r>
            <a:r>
              <a:rPr lang="en-US" altLang="ko-KR" sz="1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Kebutuhan</a:t>
            </a: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Pengguna</a:t>
            </a: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Aktor</a:t>
            </a:r>
            <a:endParaRPr lang="ko-KR" altLang="en-US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746423" y="1754717"/>
            <a:ext cx="2902265" cy="3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Use Case Diagram</a:t>
            </a:r>
          </a:p>
          <a:p>
            <a:pPr marL="0" indent="0">
              <a:buNone/>
            </a:pPr>
            <a:endParaRPr lang="en-US" altLang="ko-KR" sz="1600" b="1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16" y="152974"/>
            <a:ext cx="4025641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 Placeholder 1"/>
          <p:cNvSpPr txBox="1">
            <a:spLocks/>
          </p:cNvSpPr>
          <p:nvPr/>
        </p:nvSpPr>
        <p:spPr>
          <a:xfrm>
            <a:off x="312044" y="2100098"/>
            <a:ext cx="5566561" cy="714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ko-KR" sz="20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Rancang</a:t>
            </a:r>
            <a:r>
              <a:rPr lang="en-US" altLang="ko-KR" sz="2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Antarmuka</a:t>
            </a:r>
            <a:r>
              <a:rPr lang="en-US" altLang="ko-KR" sz="2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Aplikasi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723494" y="2457230"/>
            <a:ext cx="4559674" cy="32186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Halaman</a:t>
            </a:r>
            <a:r>
              <a:rPr lang="en-US" altLang="ko-KR" sz="1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Dashboard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Halaman</a:t>
            </a:r>
            <a:r>
              <a:rPr lang="en-US" altLang="ko-KR" sz="1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Login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Halaman</a:t>
            </a:r>
            <a:r>
              <a:rPr lang="en-US" altLang="ko-KR" sz="1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Register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Halaman</a:t>
            </a:r>
            <a:r>
              <a:rPr lang="en-US" altLang="ko-KR" sz="1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Admin </a:t>
            </a:r>
            <a:endParaRPr lang="en-US" altLang="ko-KR" sz="1400" b="1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i-FI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  <a:r>
              <a:rPr lang="fi-FI" altLang="ko-KR" sz="1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Halaman Pemilik Kost dan </a:t>
            </a:r>
            <a:endParaRPr lang="fi-FI" altLang="ko-KR" sz="1400" b="1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      Kontrakan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i-FI" altLang="ko-KR" sz="1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  <a:r>
              <a:rPr lang="fi-FI" altLang="ko-KR" sz="1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Halaman Calon Pelanggan</a:t>
            </a:r>
            <a:endParaRPr lang="ko-KR" altLang="en-US" sz="1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 Placeholder 1"/>
          <p:cNvSpPr txBox="1">
            <a:spLocks/>
          </p:cNvSpPr>
          <p:nvPr/>
        </p:nvSpPr>
        <p:spPr>
          <a:xfrm>
            <a:off x="5878605" y="4773808"/>
            <a:ext cx="2902265" cy="3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rPr>
              <a:t>Gambar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rPr>
              <a:t> Use Case Diagram</a:t>
            </a:r>
          </a:p>
          <a:p>
            <a:pPr marL="0" indent="0">
              <a:buNone/>
            </a:pPr>
            <a:endParaRPr lang="en-US" altLang="ko-KR" sz="1600" b="1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0398" y="2572523"/>
            <a:ext cx="2296407" cy="2087459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 Same Side Corner Rectangle 8"/>
          <p:cNvSpPr/>
          <p:nvPr/>
        </p:nvSpPr>
        <p:spPr>
          <a:xfrm>
            <a:off x="2730743" y="528189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671509" y="528189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92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1"/>
          <p:cNvSpPr/>
          <p:nvPr/>
        </p:nvSpPr>
        <p:spPr>
          <a:xfrm>
            <a:off x="1907704" y="915566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Arrow 1"/>
          <p:cNvSpPr/>
          <p:nvPr/>
        </p:nvSpPr>
        <p:spPr>
          <a:xfrm rot="10800000">
            <a:off x="1566635" y="1203598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30370" r="37708" b="9160"/>
          <a:stretch/>
        </p:blipFill>
        <p:spPr bwMode="auto">
          <a:xfrm>
            <a:off x="3851921" y="123080"/>
            <a:ext cx="4320480" cy="2395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30101" r="37407" b="8622"/>
          <a:stretch/>
        </p:blipFill>
        <p:spPr bwMode="auto">
          <a:xfrm>
            <a:off x="3851921" y="2572523"/>
            <a:ext cx="4320480" cy="2499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69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30101" r="38465" b="7010"/>
          <a:stretch/>
        </p:blipFill>
        <p:spPr bwMode="auto">
          <a:xfrm>
            <a:off x="467544" y="2521322"/>
            <a:ext cx="3923928" cy="26221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30638" r="42548" b="23404"/>
          <a:stretch/>
        </p:blipFill>
        <p:spPr bwMode="auto">
          <a:xfrm>
            <a:off x="4470621" y="50695"/>
            <a:ext cx="4097817" cy="2321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30101" r="37708" b="9160"/>
          <a:stretch/>
        </p:blipFill>
        <p:spPr bwMode="auto">
          <a:xfrm>
            <a:off x="467544" y="52199"/>
            <a:ext cx="3889314" cy="2427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t="30370" r="38561" b="7513"/>
          <a:stretch/>
        </p:blipFill>
        <p:spPr bwMode="auto">
          <a:xfrm>
            <a:off x="4473732" y="2480057"/>
            <a:ext cx="4101822" cy="2638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07704" y="483518"/>
            <a:ext cx="75431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1"/>
                </a:solidFill>
                <a:cs typeface="Arial" pitchFamily="34" charset="0"/>
              </a:rPr>
              <a:t>Jadwal</a:t>
            </a:r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cs typeface="Arial" pitchFamily="34" charset="0"/>
              </a:rPr>
              <a:t>Penyelesaian</a:t>
            </a:r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cs typeface="Arial" pitchFamily="34" charset="0"/>
              </a:rPr>
              <a:t>Tugas</a:t>
            </a:r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cs typeface="Arial" pitchFamily="34" charset="0"/>
              </a:rPr>
              <a:t>Akhir</a:t>
            </a:r>
            <a:endParaRPr lang="en-US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09697"/>
              </p:ext>
            </p:extLst>
          </p:nvPr>
        </p:nvGraphicFramePr>
        <p:xfrm>
          <a:off x="467545" y="1635646"/>
          <a:ext cx="8352928" cy="3240359"/>
        </p:xfrm>
        <a:graphic>
          <a:graphicData uri="http://schemas.openxmlformats.org/drawingml/2006/table">
            <a:tbl>
              <a:tblPr firstRow="1" firstCol="1" bandRow="1"/>
              <a:tblGrid>
                <a:gridCol w="428162">
                  <a:extLst>
                    <a:ext uri="{9D8B030D-6E8A-4147-A177-3AD203B41FA5}">
                      <a16:colId xmlns:a16="http://schemas.microsoft.com/office/drawing/2014/main" val="2144977874"/>
                    </a:ext>
                  </a:extLst>
                </a:gridCol>
                <a:gridCol w="2505136">
                  <a:extLst>
                    <a:ext uri="{9D8B030D-6E8A-4147-A177-3AD203B41FA5}">
                      <a16:colId xmlns:a16="http://schemas.microsoft.com/office/drawing/2014/main" val="4115827176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2195150876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1940382871"/>
                    </a:ext>
                  </a:extLst>
                </a:gridCol>
                <a:gridCol w="162594">
                  <a:extLst>
                    <a:ext uri="{9D8B030D-6E8A-4147-A177-3AD203B41FA5}">
                      <a16:colId xmlns:a16="http://schemas.microsoft.com/office/drawing/2014/main" val="3571441053"/>
                    </a:ext>
                  </a:extLst>
                </a:gridCol>
                <a:gridCol w="201134">
                  <a:extLst>
                    <a:ext uri="{9D8B030D-6E8A-4147-A177-3AD203B41FA5}">
                      <a16:colId xmlns:a16="http://schemas.microsoft.com/office/drawing/2014/main" val="3058221124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801133411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3541591248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2588527361"/>
                    </a:ext>
                  </a:extLst>
                </a:gridCol>
                <a:gridCol w="164400">
                  <a:extLst>
                    <a:ext uri="{9D8B030D-6E8A-4147-A177-3AD203B41FA5}">
                      <a16:colId xmlns:a16="http://schemas.microsoft.com/office/drawing/2014/main" val="2050078066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2469553633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1187787857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3214283891"/>
                    </a:ext>
                  </a:extLst>
                </a:gridCol>
                <a:gridCol w="189089">
                  <a:extLst>
                    <a:ext uri="{9D8B030D-6E8A-4147-A177-3AD203B41FA5}">
                      <a16:colId xmlns:a16="http://schemas.microsoft.com/office/drawing/2014/main" val="601356043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776475599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4271057828"/>
                    </a:ext>
                  </a:extLst>
                </a:gridCol>
                <a:gridCol w="162594">
                  <a:extLst>
                    <a:ext uri="{9D8B030D-6E8A-4147-A177-3AD203B41FA5}">
                      <a16:colId xmlns:a16="http://schemas.microsoft.com/office/drawing/2014/main" val="1975101457"/>
                    </a:ext>
                  </a:extLst>
                </a:gridCol>
                <a:gridCol w="177045">
                  <a:extLst>
                    <a:ext uri="{9D8B030D-6E8A-4147-A177-3AD203B41FA5}">
                      <a16:colId xmlns:a16="http://schemas.microsoft.com/office/drawing/2014/main" val="2366753588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1321618108"/>
                    </a:ext>
                  </a:extLst>
                </a:gridCol>
                <a:gridCol w="161991">
                  <a:extLst>
                    <a:ext uri="{9D8B030D-6E8A-4147-A177-3AD203B41FA5}">
                      <a16:colId xmlns:a16="http://schemas.microsoft.com/office/drawing/2014/main" val="2083320889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2101665700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1405556335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1984565753"/>
                    </a:ext>
                  </a:extLst>
                </a:gridCol>
                <a:gridCol w="182466">
                  <a:extLst>
                    <a:ext uri="{9D8B030D-6E8A-4147-A177-3AD203B41FA5}">
                      <a16:colId xmlns:a16="http://schemas.microsoft.com/office/drawing/2014/main" val="217405084"/>
                    </a:ext>
                  </a:extLst>
                </a:gridCol>
                <a:gridCol w="159292">
                  <a:extLst>
                    <a:ext uri="{9D8B030D-6E8A-4147-A177-3AD203B41FA5}">
                      <a16:colId xmlns:a16="http://schemas.microsoft.com/office/drawing/2014/main" val="2509890300"/>
                    </a:ext>
                  </a:extLst>
                </a:gridCol>
                <a:gridCol w="93037">
                  <a:extLst>
                    <a:ext uri="{9D8B030D-6E8A-4147-A177-3AD203B41FA5}">
                      <a16:colId xmlns:a16="http://schemas.microsoft.com/office/drawing/2014/main" val="3937328500"/>
                    </a:ext>
                  </a:extLst>
                </a:gridCol>
                <a:gridCol w="93037">
                  <a:extLst>
                    <a:ext uri="{9D8B030D-6E8A-4147-A177-3AD203B41FA5}">
                      <a16:colId xmlns:a16="http://schemas.microsoft.com/office/drawing/2014/main" val="2908896366"/>
                    </a:ext>
                  </a:extLst>
                </a:gridCol>
                <a:gridCol w="166809">
                  <a:extLst>
                    <a:ext uri="{9D8B030D-6E8A-4147-A177-3AD203B41FA5}">
                      <a16:colId xmlns:a16="http://schemas.microsoft.com/office/drawing/2014/main" val="3760262570"/>
                    </a:ext>
                  </a:extLst>
                </a:gridCol>
                <a:gridCol w="166207">
                  <a:extLst>
                    <a:ext uri="{9D8B030D-6E8A-4147-A177-3AD203B41FA5}">
                      <a16:colId xmlns:a16="http://schemas.microsoft.com/office/drawing/2014/main" val="3383765936"/>
                    </a:ext>
                  </a:extLst>
                </a:gridCol>
                <a:gridCol w="166207">
                  <a:extLst>
                    <a:ext uri="{9D8B030D-6E8A-4147-A177-3AD203B41FA5}">
                      <a16:colId xmlns:a16="http://schemas.microsoft.com/office/drawing/2014/main" val="4282173190"/>
                    </a:ext>
                  </a:extLst>
                </a:gridCol>
                <a:gridCol w="172831">
                  <a:extLst>
                    <a:ext uri="{9D8B030D-6E8A-4147-A177-3AD203B41FA5}">
                      <a16:colId xmlns:a16="http://schemas.microsoft.com/office/drawing/2014/main" val="2183813214"/>
                    </a:ext>
                  </a:extLst>
                </a:gridCol>
                <a:gridCol w="178852">
                  <a:extLst>
                    <a:ext uri="{9D8B030D-6E8A-4147-A177-3AD203B41FA5}">
                      <a16:colId xmlns:a16="http://schemas.microsoft.com/office/drawing/2014/main" val="2255741042"/>
                    </a:ext>
                  </a:extLst>
                </a:gridCol>
                <a:gridCol w="204143">
                  <a:extLst>
                    <a:ext uri="{9D8B030D-6E8A-4147-A177-3AD203B41FA5}">
                      <a16:colId xmlns:a16="http://schemas.microsoft.com/office/drawing/2014/main" val="2120217567"/>
                    </a:ext>
                  </a:extLst>
                </a:gridCol>
                <a:gridCol w="204143">
                  <a:extLst>
                    <a:ext uri="{9D8B030D-6E8A-4147-A177-3AD203B41FA5}">
                      <a16:colId xmlns:a16="http://schemas.microsoft.com/office/drawing/2014/main" val="2825650638"/>
                    </a:ext>
                  </a:extLst>
                </a:gridCol>
                <a:gridCol w="183671">
                  <a:extLst>
                    <a:ext uri="{9D8B030D-6E8A-4147-A177-3AD203B41FA5}">
                      <a16:colId xmlns:a16="http://schemas.microsoft.com/office/drawing/2014/main" val="3592193751"/>
                    </a:ext>
                  </a:extLst>
                </a:gridCol>
              </a:tblGrid>
              <a:tr h="360963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 2021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16657"/>
                  </a:ext>
                </a:extLst>
              </a:tr>
              <a:tr h="352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5811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Pustaka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Penulisan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Proposal 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59422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Seminar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97922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Mendengarkan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pelanggan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3839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Merevisi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Sketsa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03883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Uji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Coba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Sketsa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90630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6347"/>
                  </a:ext>
                </a:extLst>
              </a:tr>
              <a:tr h="360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Sidang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38" marR="62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51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9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Daftar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Pustaka</a:t>
            </a:r>
            <a:endParaRPr lang="ko-KR" altLang="en-US" dirty="0"/>
          </a:p>
        </p:txBody>
      </p:sp>
      <p:sp>
        <p:nvSpPr>
          <p:cNvPr id="6" name="Trapezoid 13"/>
          <p:cNvSpPr/>
          <p:nvPr/>
        </p:nvSpPr>
        <p:spPr>
          <a:xfrm>
            <a:off x="6948264" y="166726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1619672" y="115388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602987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[1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].	https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://id.wikipedia.org/wiki/Kepulauan_Riau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diakses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21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Maret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2021,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pukul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19.00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[2].	https:id.wikipedia.org/wiki/Daftar_perguruan_tinggi_swasta_di_kepulauan_Riau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[3].	https://www.sekawanmedia.co.id/metode-waterfall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diakses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17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Maret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2021,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pukul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11.00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[4].	http://www.materikuliahif-unpas.com/2018/07/metode-prototype.html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[5].	https://www.sekawanmedia.co.id/pengertian-framework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diakses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17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maret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2021,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pukul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11.30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[6].	https://www.devaradise.com/id/2014/06/mengenal-apa-itu-php-hypertext-preprocessor.html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diakses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	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pada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17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Maret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2021,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pukul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12.00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[7].	https://www.sekawanmedia.co.id/pengertian-mysql/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diakses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18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Maret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2021,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pukul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10.00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[8].	https://idcloudhost.com/pengertian-dan-keunggulan-framework-laravel/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diakses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18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Maret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	2021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pukul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12.00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[9].	D.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Fitriani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, “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Rancang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Bangun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Aplikasi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Kost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dan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Kontrakan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Di Wilayah Kota Pontianak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Berbasi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Web, 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	“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Pontianak,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Politeknik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Negeri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Pontianak, 2017.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[10].	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N.Aidayanti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Rahmadani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, “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Membangun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Aplikasi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Reservasi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Gedung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Pertemuan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Di Kota Pontianak 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	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Berbasis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Web, “Pontianak,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Politeknik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Negeri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Pontianak, 2016.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[11].	F.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Satria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Putra, “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Rancang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Bangun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Pencarian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Tempat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Kost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di Kota Pontianak </a:t>
            </a:r>
            <a:endParaRPr lang="en-US" altLang="ko-KR" sz="1200" b="1" dirty="0" smtClean="0">
              <a:solidFill>
                <a:schemeClr val="accent6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	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Berbasis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Web, 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“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Pontianak,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Politeknik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6"/>
                </a:solidFill>
                <a:cs typeface="Arial" pitchFamily="34" charset="0"/>
              </a:rPr>
              <a:t>Negeri</a:t>
            </a:r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 Pontianak, 2019</a:t>
            </a:r>
          </a:p>
          <a:p>
            <a:endParaRPr lang="en-US" altLang="ko-KR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899" y="3291830"/>
            <a:ext cx="9144000" cy="564712"/>
          </a:xfrm>
        </p:spPr>
        <p:txBody>
          <a:bodyPr/>
          <a:lstStyle/>
          <a:p>
            <a:r>
              <a:rPr lang="en-US" altLang="ko-KR" sz="4400" dirty="0">
                <a:solidFill>
                  <a:schemeClr val="accent2"/>
                </a:solidFill>
                <a:latin typeface="GeoSlab703 Md BT" panose="02060603020205020403" pitchFamily="18" charset="0"/>
              </a:rPr>
              <a:t>Thank </a:t>
            </a:r>
            <a:r>
              <a:rPr lang="en-US" altLang="ko-KR" sz="4400" dirty="0" smtClean="0">
                <a:solidFill>
                  <a:schemeClr val="accent2"/>
                </a:solidFill>
                <a:latin typeface="GeoSlab703 Md BT" panose="02060603020205020403" pitchFamily="18" charset="0"/>
              </a:rPr>
              <a:t>you</a:t>
            </a:r>
            <a:endParaRPr lang="ko-KR" altLang="en-US" sz="4400" dirty="0">
              <a:solidFill>
                <a:schemeClr val="accent2"/>
              </a:solidFill>
              <a:latin typeface="GeoSlab703 Md BT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482" y="771550"/>
            <a:ext cx="1601185" cy="936104"/>
          </a:xfrm>
        </p:spPr>
        <p:txBody>
          <a:bodyPr/>
          <a:lstStyle/>
          <a:p>
            <a:pPr algn="ctr"/>
            <a:r>
              <a:rPr lang="en-US" altLang="ko-KR" sz="2000" b="1" dirty="0" err="1" smtClean="0">
                <a:latin typeface="Arial Rounded MT Bold" panose="020F0704030504030204" pitchFamily="34" charset="0"/>
              </a:rPr>
              <a:t>Latar</a:t>
            </a:r>
            <a:r>
              <a:rPr lang="en-US" altLang="ko-KR" sz="2000" b="1" dirty="0" smtClean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altLang="ko-KR" sz="2000" b="1" dirty="0" err="1" smtClean="0">
                <a:latin typeface="Arial Rounded MT Bold" panose="020F0704030504030204" pitchFamily="34" charset="0"/>
              </a:rPr>
              <a:t>Belakang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987574"/>
            <a:ext cx="7200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mancanegara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Bali.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pantai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bahari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cagar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makam-makam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bersejarah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agrowisata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percontohan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Kota Manado, Belitung,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Kalimantan.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Akademi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[2]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Tinggi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Riau. </a:t>
            </a:r>
          </a:p>
          <a:p>
            <a:endParaRPr lang="en-US" altLang="ko-KR" sz="1200" dirty="0" smtClean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62" y="819419"/>
            <a:ext cx="829889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mulut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mulut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Cara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menyebarluaskan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keberadaan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menjangkau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keberadaan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Media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bermaksud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Kepulaun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Riau”.</a:t>
            </a:r>
          </a:p>
          <a:p>
            <a:pPr algn="ctr"/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209" y="5077970"/>
            <a:ext cx="810735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8261" y="856277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33609" y="820277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36" y="31887"/>
            <a:ext cx="936104" cy="88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862660" y="617302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1"/>
                </a:solidFill>
                <a:cs typeface="Arial" pitchFamily="34" charset="0"/>
              </a:rPr>
              <a:t>Rumusan</a:t>
            </a:r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cs typeface="Arial" pitchFamily="34" charset="0"/>
              </a:rPr>
              <a:t>Masalah</a:t>
            </a:r>
            <a:endParaRPr lang="en-US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0"/>
          <p:cNvSpPr txBox="1"/>
          <p:nvPr/>
        </p:nvSpPr>
        <p:spPr bwMode="auto">
          <a:xfrm>
            <a:off x="2734143" y="1832820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93646" y="173083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67409" y="179253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81685" y="183126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52133" y="173083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734143" y="1780956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12"/>
          <p:cNvSpPr txBox="1"/>
          <p:nvPr/>
        </p:nvSpPr>
        <p:spPr bwMode="auto">
          <a:xfrm>
            <a:off x="2862660" y="1814347"/>
            <a:ext cx="4781487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100" dirty="0" err="1" smtClean="0">
                <a:solidFill>
                  <a:schemeClr val="accent3"/>
                </a:solidFill>
                <a:cs typeface="Arial" pitchFamily="34" charset="0"/>
              </a:rPr>
              <a:t>Bagaimana</a:t>
            </a:r>
            <a:r>
              <a:rPr lang="en-US" altLang="ko-KR" sz="1100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membangun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Aplikasi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Rancang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Bangun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Aplikasi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Pencarian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Kost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dan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Kontrakan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Berbasis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Web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untuk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Provinsi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3"/>
                </a:solidFill>
                <a:cs typeface="Arial" pitchFamily="34" charset="0"/>
              </a:rPr>
              <a:t>Kepulauan</a:t>
            </a:r>
            <a:r>
              <a:rPr lang="en-US" altLang="ko-KR" sz="1100" dirty="0">
                <a:solidFill>
                  <a:schemeClr val="accent3"/>
                </a:solidFill>
                <a:cs typeface="Arial" pitchFamily="34" charset="0"/>
              </a:rPr>
              <a:t> Riau.</a:t>
            </a:r>
            <a:endParaRPr lang="en-US" altLang="ko-KR" sz="11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393646" y="254530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67409" y="260700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481685" y="264573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2133" y="254530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734143" y="260700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12"/>
          <p:cNvSpPr txBox="1"/>
          <p:nvPr/>
        </p:nvSpPr>
        <p:spPr bwMode="auto">
          <a:xfrm>
            <a:off x="2862660" y="2729274"/>
            <a:ext cx="5237732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100" dirty="0" err="1" smtClean="0">
                <a:solidFill>
                  <a:schemeClr val="accent2"/>
                </a:solidFill>
                <a:cs typeface="Arial" pitchFamily="34" charset="0"/>
              </a:rPr>
              <a:t>Bagaimana</a:t>
            </a:r>
            <a:r>
              <a:rPr lang="en-US" altLang="ko-KR" sz="11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menyediakan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 media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promosi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bagi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pemilik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kost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dan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accent2"/>
                </a:solidFill>
                <a:cs typeface="Arial" pitchFamily="34" charset="0"/>
              </a:rPr>
              <a:t>kontrakan</a:t>
            </a:r>
            <a:endParaRPr lang="en-US" altLang="ko-KR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393645" y="3356903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67409" y="3421471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481685" y="346020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52132" y="3363570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34143" y="3421471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12"/>
          <p:cNvSpPr txBox="1"/>
          <p:nvPr/>
        </p:nvSpPr>
        <p:spPr bwMode="auto">
          <a:xfrm>
            <a:off x="2879524" y="3463999"/>
            <a:ext cx="478148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solidFill>
                  <a:schemeClr val="accent1"/>
                </a:solidFill>
                <a:cs typeface="Arial" pitchFamily="34" charset="0"/>
              </a:rPr>
              <a:t>Bagaimana</a:t>
            </a:r>
            <a:r>
              <a:rPr lang="en-US" altLang="ko-KR" sz="12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memfasilitasi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masyarakat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membutuhkan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rumah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kost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kontrakan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44B96E5-2F7B-498D-A86B-BF081DF933CF}"/>
              </a:ext>
            </a:extLst>
          </p:cNvPr>
          <p:cNvGrpSpPr/>
          <p:nvPr/>
        </p:nvGrpSpPr>
        <p:grpSpPr>
          <a:xfrm>
            <a:off x="1416480" y="815723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Batasan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Masalah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66455" y="3484063"/>
            <a:ext cx="1872000" cy="1185310"/>
            <a:chOff x="566455" y="3484063"/>
            <a:chExt cx="1872000" cy="1185310"/>
          </a:xfrm>
        </p:grpSpPr>
        <p:sp>
          <p:nvSpPr>
            <p:cNvPr id="10" name="TextBox 9"/>
            <p:cNvSpPr txBox="1"/>
            <p:nvPr/>
          </p:nvSpPr>
          <p:spPr>
            <a:xfrm>
              <a:off x="1136909" y="3484063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0210" y="4023042"/>
              <a:ext cx="1739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accent2"/>
                  </a:solidFill>
                </a:rPr>
                <a:t>Aplikasi</a:t>
              </a:r>
              <a:r>
                <a:rPr lang="en-US" altLang="ko-KR" sz="1200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</a:rPr>
                <a:t>ini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</a:rPr>
                <a:t>dibangun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  </a:t>
              </a:r>
              <a:r>
                <a:rPr lang="en-US" altLang="ko-KR" sz="1200" dirty="0" err="1">
                  <a:solidFill>
                    <a:schemeClr val="accent2"/>
                  </a:solidFill>
                </a:rPr>
                <a:t>menggunakan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</a:rPr>
                <a:t>bahasa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</a:rPr>
                <a:t>pemrograman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 PHP.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54587" y="3540395"/>
            <a:ext cx="2098533" cy="1140319"/>
            <a:chOff x="3002559" y="3540395"/>
            <a:chExt cx="2098533" cy="1140319"/>
          </a:xfrm>
        </p:grpSpPr>
        <p:sp>
          <p:nvSpPr>
            <p:cNvPr id="15" name="TextBox 14"/>
            <p:cNvSpPr txBox="1"/>
            <p:nvPr/>
          </p:nvSpPr>
          <p:spPr>
            <a:xfrm>
              <a:off x="3671122" y="3540395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2559" y="4034383"/>
              <a:ext cx="2098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accent1"/>
                  </a:solidFill>
                </a:rPr>
                <a:t>Database 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yang 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digunakan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dalam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membangun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aplikasi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ini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adalah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MySQL. 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18110" y="3539256"/>
            <a:ext cx="2055440" cy="1293161"/>
            <a:chOff x="6018110" y="3539256"/>
            <a:chExt cx="2055440" cy="1293161"/>
          </a:xfrm>
        </p:grpSpPr>
        <p:sp>
          <p:nvSpPr>
            <p:cNvPr id="20" name="TextBox 19"/>
            <p:cNvSpPr txBox="1"/>
            <p:nvPr/>
          </p:nvSpPr>
          <p:spPr>
            <a:xfrm>
              <a:off x="6657375" y="3539256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8110" y="4001420"/>
              <a:ext cx="205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accent4"/>
                  </a:solidFill>
                </a:rPr>
                <a:t>Tempat</a:t>
              </a:r>
              <a:r>
                <a:rPr lang="en-US" altLang="ko-KR" sz="1200" dirty="0" smtClean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kost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dan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kontrakan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dibahas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pada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aplikasi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ini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hanya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berada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 di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Provinsi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</a:rPr>
                <a:t>Kepulauan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 Riau.</a:t>
              </a:r>
              <a:endParaRPr lang="en-US" altLang="ko-KR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06557" y="1751381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77875" y="24311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3169" y="1691699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04193" y="1347614"/>
            <a:ext cx="5436096" cy="576064"/>
          </a:xfrm>
        </p:spPr>
        <p:txBody>
          <a:bodyPr/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193" y="2067694"/>
            <a:ext cx="5212223" cy="1224136"/>
          </a:xfrm>
        </p:spPr>
        <p:txBody>
          <a:bodyPr/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Riau</a:t>
            </a:r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07183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Manfaat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779713" y="1707654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0544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57502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63938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51881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79713" y="3590701"/>
            <a:ext cx="2956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Memudahkan</a:t>
            </a:r>
            <a:r>
              <a:rPr lang="en-US" altLang="ko-KR" b="1" dirty="0" smtClean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pencarian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kost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dan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kontrakan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bagi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calon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pelanggan</a:t>
            </a:r>
            <a:r>
              <a:rPr lang="en-US" altLang="ko-KR" b="1" dirty="0">
                <a:solidFill>
                  <a:schemeClr val="accent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endParaRPr lang="ko-KR" altLang="en-US" b="1" dirty="0">
              <a:solidFill>
                <a:schemeClr val="accent3"/>
              </a:solidFill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0854" y="3590701"/>
            <a:ext cx="281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Memudahkan</a:t>
            </a:r>
            <a:r>
              <a:rPr lang="en-US" altLang="ko-KR" b="1" dirty="0" smtClean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promosi</a:t>
            </a:r>
            <a:r>
              <a:rPr lang="en-US" altLang="ko-KR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bagi</a:t>
            </a:r>
            <a:r>
              <a:rPr lang="en-US" altLang="ko-KR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pemilik</a:t>
            </a:r>
            <a:r>
              <a:rPr lang="en-US" altLang="ko-KR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kost</a:t>
            </a:r>
            <a:r>
              <a:rPr lang="en-US" altLang="ko-KR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dan</a:t>
            </a:r>
            <a:r>
              <a:rPr lang="en-US" altLang="ko-KR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kontrakan</a:t>
            </a:r>
            <a:r>
              <a:rPr lang="en-US" altLang="ko-KR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ko-KR" altLang="en-US" b="1" dirty="0">
              <a:solidFill>
                <a:schemeClr val="accent4"/>
              </a:solidFill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706255" y="3249176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546" y="1103615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Metodologi</a:t>
            </a:r>
            <a:endParaRPr lang="ko-KR" altLang="en-US" dirty="0"/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55925" y="1755729"/>
            <a:ext cx="302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Literatur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91431" y="2990075"/>
            <a:ext cx="4716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Mendengarkan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Pelanggan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(listen to customer)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Membuat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dan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Merevisi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Sketsa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(build / revise   mockup).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Uji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Coba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Sketsa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oleh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accent2"/>
                </a:solidFill>
                <a:cs typeface="Arial" pitchFamily="34" charset="0"/>
              </a:rPr>
              <a:t>Pelanggan</a:t>
            </a:r>
            <a:r>
              <a:rPr lang="en-US" altLang="ko-KR" sz="1600" dirty="0" smtClean="0">
                <a:solidFill>
                  <a:schemeClr val="accent2"/>
                </a:solidFill>
                <a:cs typeface="Arial" pitchFamily="34" charset="0"/>
              </a:rPr>
              <a:t> (customer test drive mockup)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78428" y="2083350"/>
            <a:ext cx="50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Lunak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7046" y="2301379"/>
            <a:ext cx="4711974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lnSpc>
                <a:spcPct val="150000"/>
              </a:lnSpc>
              <a:spcAft>
                <a:spcPts val="0"/>
              </a:spcAft>
            </a:pPr>
            <a:r>
              <a:rPr lang="en-US" sz="14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Tahap-tahap</a:t>
            </a:r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pengembangan</a:t>
            </a:r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Model Prototype, </a:t>
            </a:r>
            <a:r>
              <a:rPr lang="en-US" sz="14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diadopsi</a:t>
            </a:r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(Pressman, 2010) </a:t>
            </a:r>
            <a:r>
              <a:rPr lang="en-US" sz="14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4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62" y="819419"/>
            <a:ext cx="829889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261" y="4930509"/>
            <a:ext cx="810735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8261" y="856277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33609" y="820277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36" y="31887"/>
            <a:ext cx="936104" cy="88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1059582"/>
            <a:ext cx="5286713" cy="33642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99184" y="4372873"/>
            <a:ext cx="396198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0385" algn="ctr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Siklus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Model Prototype 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[4]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687</Words>
  <Application>Microsoft Office PowerPoint</Application>
  <PresentationFormat>On-screen Show (16:9)</PresentationFormat>
  <Paragraphs>321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Malgun Gothic</vt:lpstr>
      <vt:lpstr>Arial</vt:lpstr>
      <vt:lpstr>Arial Rounded MT Bold</vt:lpstr>
      <vt:lpstr>Arial Unicode MS</vt:lpstr>
      <vt:lpstr>Bahnschrift SemiBold SemiConden</vt:lpstr>
      <vt:lpstr>Bahnschrift SemiCondensed</vt:lpstr>
      <vt:lpstr>Baskerville Old Face</vt:lpstr>
      <vt:lpstr>Calibri</vt:lpstr>
      <vt:lpstr>GeoSlab703 Md BT</vt:lpstr>
      <vt:lpstr>Segoe UI Historic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Mirna</cp:lastModifiedBy>
  <cp:revision>99</cp:revision>
  <dcterms:created xsi:type="dcterms:W3CDTF">2016-12-05T23:26:54Z</dcterms:created>
  <dcterms:modified xsi:type="dcterms:W3CDTF">2021-03-24T17:10:55Z</dcterms:modified>
</cp:coreProperties>
</file>