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42" r:id="rId2"/>
    <p:sldId id="698" r:id="rId3"/>
    <p:sldId id="645" r:id="rId4"/>
    <p:sldId id="580" r:id="rId5"/>
    <p:sldId id="581" r:id="rId6"/>
    <p:sldId id="697" r:id="rId7"/>
    <p:sldId id="690" r:id="rId8"/>
    <p:sldId id="662" r:id="rId9"/>
    <p:sldId id="584" r:id="rId10"/>
    <p:sldId id="585" r:id="rId11"/>
    <p:sldId id="586" r:id="rId12"/>
    <p:sldId id="646" r:id="rId13"/>
    <p:sldId id="680" r:id="rId14"/>
    <p:sldId id="692" r:id="rId15"/>
    <p:sldId id="661" r:id="rId16"/>
    <p:sldId id="693" r:id="rId17"/>
    <p:sldId id="651" r:id="rId18"/>
    <p:sldId id="639" r:id="rId19"/>
    <p:sldId id="694" r:id="rId20"/>
    <p:sldId id="649" r:id="rId21"/>
    <p:sldId id="597" r:id="rId22"/>
    <p:sldId id="598" r:id="rId23"/>
    <p:sldId id="682" r:id="rId24"/>
    <p:sldId id="599" r:id="rId25"/>
    <p:sldId id="601" r:id="rId26"/>
    <p:sldId id="602" r:id="rId27"/>
    <p:sldId id="663" r:id="rId28"/>
    <p:sldId id="664" r:id="rId29"/>
    <p:sldId id="665" r:id="rId30"/>
    <p:sldId id="666" r:id="rId31"/>
    <p:sldId id="667" r:id="rId32"/>
    <p:sldId id="668" r:id="rId33"/>
    <p:sldId id="695" r:id="rId34"/>
    <p:sldId id="669" r:id="rId35"/>
    <p:sldId id="678" r:id="rId36"/>
    <p:sldId id="670" r:id="rId37"/>
    <p:sldId id="672" r:id="rId38"/>
    <p:sldId id="310" r:id="rId39"/>
    <p:sldId id="673" r:id="rId40"/>
    <p:sldId id="674" r:id="rId41"/>
    <p:sldId id="679" r:id="rId42"/>
    <p:sldId id="647" r:id="rId43"/>
    <p:sldId id="588" r:id="rId44"/>
    <p:sldId id="589" r:id="rId45"/>
    <p:sldId id="685" r:id="rId46"/>
    <p:sldId id="686" r:id="rId47"/>
    <p:sldId id="696" r:id="rId48"/>
    <p:sldId id="637" r:id="rId49"/>
    <p:sldId id="591" r:id="rId50"/>
    <p:sldId id="592" r:id="rId51"/>
    <p:sldId id="593" r:id="rId52"/>
    <p:sldId id="687" r:id="rId53"/>
    <p:sldId id="594" r:id="rId54"/>
    <p:sldId id="595" r:id="rId55"/>
    <p:sldId id="659" r:id="rId56"/>
  </p:sldIdLst>
  <p:sldSz cx="9144000" cy="6858000" type="screen4x3"/>
  <p:notesSz cx="7302500" cy="9586913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542"/>
            <p14:sldId id="698"/>
            <p14:sldId id="645"/>
            <p14:sldId id="580"/>
            <p14:sldId id="581"/>
            <p14:sldId id="697"/>
            <p14:sldId id="690"/>
            <p14:sldId id="662"/>
            <p14:sldId id="584"/>
            <p14:sldId id="585"/>
            <p14:sldId id="586"/>
            <p14:sldId id="646"/>
            <p14:sldId id="680"/>
            <p14:sldId id="692"/>
            <p14:sldId id="661"/>
            <p14:sldId id="693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310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28" y="0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8557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0B8E45BB-58E8-4AA4-844D-E212F234D172}"/>
    <pc:docChg chg="custSel addSld delSld modSld modSection">
      <pc:chgData name="Phil Gibbons" userId="f619c6e5d38ed7a7" providerId="LiveId" clId="{0B8E45BB-58E8-4AA4-844D-E212F234D172}" dt="2018-09-11T06:57:21.178" v="365" actId="1076"/>
      <pc:docMkLst>
        <pc:docMk/>
      </pc:docMkLst>
      <pc:sldChg chg="del">
        <pc:chgData name="Phil Gibbons" userId="f619c6e5d38ed7a7" providerId="LiveId" clId="{0B8E45BB-58E8-4AA4-844D-E212F234D172}" dt="2018-09-11T06:27:58.479" v="1" actId="2696"/>
        <pc:sldMkLst>
          <pc:docMk/>
          <pc:sldMk cId="0" sldId="582"/>
        </pc:sldMkLst>
      </pc:sldChg>
      <pc:sldChg chg="addSp delSp modSp">
        <pc:chgData name="Phil Gibbons" userId="f619c6e5d38ed7a7" providerId="LiveId" clId="{0B8E45BB-58E8-4AA4-844D-E212F234D172}" dt="2018-09-11T06:57:21.178" v="365" actId="1076"/>
        <pc:sldMkLst>
          <pc:docMk/>
          <pc:sldMk cId="1943237115" sldId="662"/>
        </pc:sldMkLst>
        <pc:spChg chg="add mod">
          <ac:chgData name="Phil Gibbons" userId="f619c6e5d38ed7a7" providerId="LiveId" clId="{0B8E45BB-58E8-4AA4-844D-E212F234D172}" dt="2018-09-11T06:57:21.178" v="365" actId="1076"/>
          <ac:spMkLst>
            <pc:docMk/>
            <pc:sldMk cId="1943237115" sldId="662"/>
            <ac:spMk id="7" creationId="{2C482700-1189-413C-9B54-FF345A8B3AA8}"/>
          </ac:spMkLst>
        </pc:spChg>
        <pc:spChg chg="add mod">
          <ac:chgData name="Phil Gibbons" userId="f619c6e5d38ed7a7" providerId="LiveId" clId="{0B8E45BB-58E8-4AA4-844D-E212F234D172}" dt="2018-09-11T06:56:09.581" v="349" actId="20577"/>
          <ac:spMkLst>
            <pc:docMk/>
            <pc:sldMk cId="1943237115" sldId="662"/>
            <ac:spMk id="8" creationId="{E09629B4-1777-4CF7-AB21-6A092591DE8A}"/>
          </ac:spMkLst>
        </pc:spChg>
        <pc:spChg chg="mod">
          <ac:chgData name="Phil Gibbons" userId="f619c6e5d38ed7a7" providerId="LiveId" clId="{0B8E45BB-58E8-4AA4-844D-E212F234D172}" dt="2018-09-11T06:40:29.294" v="49" actId="20577"/>
          <ac:spMkLst>
            <pc:docMk/>
            <pc:sldMk cId="1943237115" sldId="662"/>
            <ac:spMk id="144386" creationId="{00000000-0000-0000-0000-000000000000}"/>
          </ac:spMkLst>
        </pc:spChg>
        <pc:spChg chg="mod">
          <ac:chgData name="Phil Gibbons" userId="f619c6e5d38ed7a7" providerId="LiveId" clId="{0B8E45BB-58E8-4AA4-844D-E212F234D172}" dt="2018-09-11T06:54:26.813" v="344" actId="1076"/>
          <ac:spMkLst>
            <pc:docMk/>
            <pc:sldMk cId="1943237115" sldId="662"/>
            <ac:spMk id="144387" creationId="{00000000-0000-0000-0000-000000000000}"/>
          </ac:spMkLst>
        </pc:spChg>
        <pc:picChg chg="add mod">
          <ac:chgData name="Phil Gibbons" userId="f619c6e5d38ed7a7" providerId="LiveId" clId="{0B8E45BB-58E8-4AA4-844D-E212F234D172}" dt="2018-09-11T06:50:39.203" v="270" actId="1076"/>
          <ac:picMkLst>
            <pc:docMk/>
            <pc:sldMk cId="1943237115" sldId="662"/>
            <ac:picMk id="3" creationId="{1546FDBC-2631-46BA-8F5D-E506176A08D5}"/>
          </ac:picMkLst>
        </pc:picChg>
        <pc:picChg chg="del">
          <ac:chgData name="Phil Gibbons" userId="f619c6e5d38ed7a7" providerId="LiveId" clId="{0B8E45BB-58E8-4AA4-844D-E212F234D172}" dt="2018-09-11T06:47:28.102" v="60" actId="478"/>
          <ac:picMkLst>
            <pc:docMk/>
            <pc:sldMk cId="1943237115" sldId="662"/>
            <ac:picMk id="5" creationId="{00000000-0000-0000-0000-000000000000}"/>
          </ac:picMkLst>
        </pc:picChg>
      </pc:sldChg>
      <pc:sldChg chg="modSp">
        <pc:chgData name="Phil Gibbons" userId="f619c6e5d38ed7a7" providerId="LiveId" clId="{0B8E45BB-58E8-4AA4-844D-E212F234D172}" dt="2018-09-11T06:38:09.062" v="14" actId="20577"/>
        <pc:sldMkLst>
          <pc:docMk/>
          <pc:sldMk cId="273561988" sldId="690"/>
        </pc:sldMkLst>
        <pc:spChg chg="mod">
          <ac:chgData name="Phil Gibbons" userId="f619c6e5d38ed7a7" providerId="LiveId" clId="{0B8E45BB-58E8-4AA4-844D-E212F234D172}" dt="2018-09-11T06:38:09.062" v="14" actId="20577"/>
          <ac:spMkLst>
            <pc:docMk/>
            <pc:sldMk cId="273561988" sldId="690"/>
            <ac:spMk id="144387" creationId="{00000000-0000-0000-0000-000000000000}"/>
          </ac:spMkLst>
        </pc:spChg>
      </pc:sldChg>
      <pc:sldChg chg="add">
        <pc:chgData name="Phil Gibbons" userId="f619c6e5d38ed7a7" providerId="LiveId" clId="{0B8E45BB-58E8-4AA4-844D-E212F234D172}" dt="2018-09-11T06:27:53.595" v="0"/>
        <pc:sldMkLst>
          <pc:docMk/>
          <pc:sldMk cId="0" sldId="6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8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3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2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7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4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8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8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1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5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5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70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1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5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9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(rsi,rsi,2) = 3y;  3y &lt;&lt; 4 == 3y * 16 = 48y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4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9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3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8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8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61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2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34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8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318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 smtClean="0"/>
              <a:t>15-213/18-213/15-513/18-613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</a:t>
            </a:r>
            <a:r>
              <a:rPr lang="en-US" sz="2000" b="0" dirty="0" smtClean="0"/>
              <a:t>January 28, 2020</a:t>
            </a: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(Itanium, AKA “</a:t>
            </a:r>
            <a:r>
              <a:rPr lang="en-US" dirty="0" err="1"/>
              <a:t>Itanic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Virtually all </a:t>
            </a:r>
            <a:r>
              <a:rPr lang="en-US" dirty="0" smtClean="0"/>
              <a:t>modern x86 </a:t>
            </a:r>
            <a:r>
              <a:rPr lang="en-US" dirty="0"/>
              <a:t>processors </a:t>
            </a:r>
            <a:r>
              <a:rPr lang="en-US" dirty="0" smtClean="0"/>
              <a:t>support </a:t>
            </a:r>
            <a:r>
              <a:rPr lang="en-US" dirty="0"/>
              <a:t>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</a:t>
            </a:r>
            <a:r>
              <a:rPr lang="en-US" sz="1800" dirty="0" smtClean="0">
                <a:latin typeface="Calibri" pitchFamily="34" charset="0"/>
              </a:rPr>
              <a:t>designer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Vertical Scroll 8"/>
          <p:cNvSpPr/>
          <p:nvPr/>
        </p:nvSpPr>
        <p:spPr bwMode="auto">
          <a:xfrm>
            <a:off x="1913790" y="1136862"/>
            <a:ext cx="4023310" cy="1902130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000" dirty="0">
                <a:latin typeface="Courier"/>
              </a:rPr>
              <a:t>#include &lt;</a:t>
            </a:r>
            <a:r>
              <a:rPr lang="en-US" sz="1000" dirty="0" err="1">
                <a:latin typeface="Courier"/>
              </a:rPr>
              <a:t>stdio.h</a:t>
            </a:r>
            <a:r>
              <a:rPr lang="en-US" sz="1000" dirty="0">
                <a:latin typeface="Courier"/>
              </a:rPr>
              <a:t>&gt;</a:t>
            </a:r>
          </a:p>
          <a:p>
            <a:r>
              <a:rPr lang="en-US" sz="1000" dirty="0">
                <a:latin typeface="Courier"/>
              </a:rPr>
              <a:t>int main(){</a:t>
            </a:r>
          </a:p>
          <a:p>
            <a:r>
              <a:rPr lang="en-US" sz="1000" dirty="0">
                <a:latin typeface="Courier"/>
              </a:rPr>
              <a:t>  int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, n = 10, t1 = 0, t2 = 1,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</a:t>
            </a:r>
          </a:p>
          <a:p>
            <a:r>
              <a:rPr lang="nn-NO" sz="1000" dirty="0">
                <a:latin typeface="Courier"/>
              </a:rPr>
              <a:t>  for (i = 1; i &lt;= n; ++i){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printf</a:t>
            </a:r>
            <a:r>
              <a:rPr lang="en-US" sz="1000" dirty="0">
                <a:latin typeface="Courier"/>
              </a:rPr>
              <a:t>("%d, ", t1);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 = t1 + t2;</a:t>
            </a:r>
          </a:p>
          <a:p>
            <a:r>
              <a:rPr lang="en-US" sz="1000" dirty="0">
                <a:latin typeface="Courier"/>
              </a:rPr>
              <a:t>    t1 = t2;</a:t>
            </a:r>
          </a:p>
          <a:p>
            <a:r>
              <a:rPr lang="en-US" sz="1000" dirty="0">
                <a:latin typeface="Courier"/>
              </a:rPr>
              <a:t>    t2 =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 }</a:t>
            </a:r>
          </a:p>
          <a:p>
            <a:r>
              <a:rPr lang="en-US" sz="1000" dirty="0">
                <a:latin typeface="Courier"/>
              </a:rPr>
              <a:t>  return 0;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688992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Gates, clocks, circuit layout, …</a:t>
            </a:r>
          </a:p>
        </p:txBody>
      </p:sp>
      <p:pic>
        <p:nvPicPr>
          <p:cNvPr id="1028" name="Picture 4" descr="http://3.bp.blogspot.com/-43D7uXDvdhY/VTfi2xh77XI/AAAAAAAABKE/4MK-TMfq79c/s1600/Fold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15592" b="7826"/>
          <a:stretch/>
        </p:blipFill>
        <p:spPr bwMode="auto">
          <a:xfrm>
            <a:off x="5323937" y="3305663"/>
            <a:ext cx="3814808" cy="25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92958" y="2214319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Nice clean layers, </a:t>
            </a:r>
            <a:br>
              <a:rPr lang="en-US" sz="2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but beware…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688C43D-DB3C-4DAC-9393-9B6AEC6E0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7" y="6026259"/>
            <a:ext cx="533308" cy="5333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CF3792D-D119-4FDB-85BA-CE35B9522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5" y="6080526"/>
            <a:ext cx="1096413" cy="456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D38288D-C1AC-4570-A26C-CDD02E3F16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0" y="5776972"/>
            <a:ext cx="837512" cy="8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ombudsmen</a:t>
            </a:r>
            <a:endParaRPr lang="en-US" dirty="0"/>
          </a:p>
          <a:p>
            <a:pPr lvl="1"/>
            <a:r>
              <a:rPr lang="en-US" dirty="0" err="1" smtClean="0"/>
              <a:t>Kashish</a:t>
            </a:r>
            <a:r>
              <a:rPr lang="en-US" dirty="0"/>
              <a:t> </a:t>
            </a:r>
            <a:r>
              <a:rPr lang="en-US" dirty="0" smtClean="0"/>
              <a:t>Garg			    </a:t>
            </a:r>
            <a:r>
              <a:rPr lang="en-US" dirty="0" err="1" smtClean="0"/>
              <a:t>Ishita</a:t>
            </a:r>
            <a:r>
              <a:rPr lang="en-US" dirty="0" smtClean="0"/>
              <a:t> Sinha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you’re having any issues with a TA, and are uncomfortable discussing this with the instructors, go to one of them</a:t>
            </a:r>
          </a:p>
          <a:p>
            <a:r>
              <a:rPr lang="en-US" dirty="0" smtClean="0"/>
              <a:t>Faculty office hour changes (this week only)</a:t>
            </a:r>
          </a:p>
          <a:p>
            <a:pPr lvl="1"/>
            <a:r>
              <a:rPr lang="en-US" dirty="0" smtClean="0"/>
              <a:t>Saugata today at 3-4 (Roberts 248) instead of Prof. Goldstein</a:t>
            </a:r>
          </a:p>
          <a:p>
            <a:pPr lvl="1"/>
            <a:r>
              <a:rPr lang="en-US" dirty="0" smtClean="0"/>
              <a:t>Saugata’s office hours canceled on Thursday</a:t>
            </a:r>
          </a:p>
          <a:p>
            <a:r>
              <a:rPr lang="en-US" dirty="0" smtClean="0"/>
              <a:t>TA office hours on course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2" r="13461" b="33333"/>
          <a:stretch/>
        </p:blipFill>
        <p:spPr>
          <a:xfrm>
            <a:off x="6599976" y="1774479"/>
            <a:ext cx="2100404" cy="2100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72" y="1766100"/>
            <a:ext cx="2110369" cy="21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72682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474455" y="144712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>
                <a:solidFill>
                  <a:srgbClr val="0070C0"/>
                </a:solidFill>
                <a:latin typeface="Courier New" pitchFamily="49" charset="0"/>
              </a:rPr>
              <a:t>xp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378274" y="864512"/>
            <a:ext cx="6848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i="1" dirty="0" err="1" smtClean="0">
                <a:solidFill>
                  <a:srgbClr val="0070C0"/>
                </a:solidFill>
                <a:latin typeface="Calibri" pitchFamily="34" charset="0"/>
              </a:rPr>
              <a:t>Addr</a:t>
            </a:r>
            <a:endParaRPr lang="en-US" sz="20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74455" y="2980675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rgbClr val="0070C0"/>
                </a:solidFill>
                <a:latin typeface="Courier New" pitchFamily="49" charset="0"/>
              </a:rPr>
              <a:t>yp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Synonym: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canvas.cmu.edu/courses/13182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347" y="1362075"/>
            <a:ext cx="8567625" cy="4972050"/>
          </a:xfrm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Depending how you count, there are 2,034 total x86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(If you count all </a:t>
            </a:r>
            <a:r>
              <a:rPr lang="en-US" dirty="0" err="1"/>
              <a:t>addr</a:t>
            </a:r>
            <a:r>
              <a:rPr lang="en-US" dirty="0"/>
              <a:t> modes, op widths, flags, it’s actually 3,683)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8255963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r>
              <a:rPr lang="en-US" dirty="0"/>
              <a:t>x86 is a 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r>
              <a:rPr lang="en-US" dirty="0"/>
              <a:t>Compare: Reduced Instruction Set Computer (RISC)</a:t>
            </a:r>
          </a:p>
          <a:p>
            <a:pPr lvl="1"/>
            <a:r>
              <a:rPr lang="en-US" dirty="0"/>
              <a:t>RISC: *very few* instructions, with *very few* modes for each</a:t>
            </a:r>
          </a:p>
          <a:p>
            <a:pPr lvl="1"/>
            <a:r>
              <a:rPr lang="en-US" dirty="0"/>
              <a:t>RISC can be quite fast (but Intel still wins on speed!)</a:t>
            </a:r>
          </a:p>
          <a:p>
            <a:pPr lvl="1"/>
            <a:r>
              <a:rPr lang="en-US" dirty="0"/>
              <a:t>Current RISC renaissance (e.g., ARM, </a:t>
            </a:r>
            <a:r>
              <a:rPr lang="en-US" dirty="0" smtClean="0"/>
              <a:t>RISC V</a:t>
            </a:r>
            <a:r>
              <a:rPr lang="en-US" dirty="0"/>
              <a:t>), especially for low-power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Curious: only used once…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</a:t>
            </a:r>
            <a:r>
              <a:rPr lang="en-US" i="1" dirty="0"/>
              <a:t>shark</a:t>
            </a:r>
            <a:r>
              <a:rPr lang="en-US" dirty="0"/>
              <a:t> machines)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Coffee Lake	2017	  14 </a:t>
            </a:r>
            <a:r>
              <a:rPr lang="en-US" dirty="0" smtClean="0"/>
              <a:t>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smtClean="0"/>
              <a:t>Cannon Lake	2018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smtClean="0"/>
              <a:t>Ice Lake	2019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smtClean="0"/>
              <a:t>Tiger Lake	2020?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27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xmlns="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xmlns="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266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06715"/>
            <a:ext cx="7896225" cy="5701903"/>
          </a:xfrm>
        </p:spPr>
        <p:txBody>
          <a:bodyPr>
            <a:normAutofit lnSpcReduction="1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1995-2011: Lead semiconductor “fab” in world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2018: </a:t>
            </a:r>
            <a:r>
              <a:rPr lang="en-US" dirty="0"/>
              <a:t>#2 largest by $$ (#1 is Samsung</a:t>
            </a:r>
            <a:r>
              <a:rPr lang="en-US" dirty="0" smtClean="0"/>
              <a:t>)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2019: reclaimed #1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fell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 </a:t>
            </a:r>
            <a:r>
              <a:rPr lang="en-US" dirty="0" err="1"/>
              <a:t>GlobalFoundaries</a:t>
            </a:r>
            <a:endParaRPr lang="en-US" dirty="0"/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ca</a:t>
            </a:r>
            <a:r>
              <a:rPr lang="en-US" dirty="0"/>
              <a:t>. 2019 CPUs (e.g., Ryzen) are competitive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21132</TotalTime>
  <Words>3537</Words>
  <Application>Microsoft Office PowerPoint</Application>
  <PresentationFormat>On-screen Show (4:3)</PresentationFormat>
  <Paragraphs>984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4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Machine-Level Programming I: Basics  15-213/18-213/15-513/18-613: Introduction to Computer Systems  5th Lecture, January 28, 2020</vt:lpstr>
      <vt:lpstr>Logistics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Quiz Time!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Saugata Ghose</cp:lastModifiedBy>
  <cp:revision>738</cp:revision>
  <cp:lastPrinted>2011-09-12T20:37:42Z</cp:lastPrinted>
  <dcterms:created xsi:type="dcterms:W3CDTF">2012-09-11T15:51:41Z</dcterms:created>
  <dcterms:modified xsi:type="dcterms:W3CDTF">2020-01-28T14:45:20Z</dcterms:modified>
  <cp:category/>
</cp:coreProperties>
</file>