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1759" r:id="rId3"/>
    <p:sldId id="1751" r:id="rId4"/>
    <p:sldId id="1752" r:id="rId5"/>
    <p:sldId id="1753" r:id="rId6"/>
    <p:sldId id="1711" r:id="rId7"/>
    <p:sldId id="1712" r:id="rId8"/>
    <p:sldId id="1713" r:id="rId9"/>
    <p:sldId id="1714" r:id="rId10"/>
    <p:sldId id="1744" r:id="rId11"/>
    <p:sldId id="1745" r:id="rId12"/>
    <p:sldId id="1754" r:id="rId13"/>
    <p:sldId id="1755" r:id="rId14"/>
    <p:sldId id="1756" r:id="rId15"/>
    <p:sldId id="1757" r:id="rId16"/>
    <p:sldId id="1758" r:id="rId17"/>
    <p:sldId id="1760" r:id="rId18"/>
    <p:sldId id="1761" r:id="rId19"/>
    <p:sldId id="1746" r:id="rId20"/>
    <p:sldId id="1747" r:id="rId21"/>
    <p:sldId id="1728" r:id="rId22"/>
    <p:sldId id="1729" r:id="rId23"/>
    <p:sldId id="1730" r:id="rId24"/>
    <p:sldId id="1731" r:id="rId25"/>
    <p:sldId id="1732" r:id="rId26"/>
    <p:sldId id="1733" r:id="rId27"/>
    <p:sldId id="1734" r:id="rId28"/>
    <p:sldId id="1735" r:id="rId29"/>
    <p:sldId id="1736" r:id="rId30"/>
    <p:sldId id="1737" r:id="rId31"/>
    <p:sldId id="1738" r:id="rId32"/>
    <p:sldId id="1739" r:id="rId33"/>
    <p:sldId id="1740" r:id="rId34"/>
    <p:sldId id="1741" r:id="rId35"/>
    <p:sldId id="1742" r:id="rId36"/>
    <p:sldId id="1597" r:id="rId37"/>
    <p:sldId id="1598" r:id="rId38"/>
    <p:sldId id="1623" r:id="rId39"/>
    <p:sldId id="1624" r:id="rId40"/>
    <p:sldId id="1704" r:id="rId41"/>
    <p:sldId id="1705" r:id="rId42"/>
    <p:sldId id="1706" r:id="rId43"/>
    <p:sldId id="1707" r:id="rId44"/>
    <p:sldId id="1708" r:id="rId45"/>
    <p:sldId id="1709" r:id="rId46"/>
    <p:sldId id="1631" r:id="rId47"/>
    <p:sldId id="1632" r:id="rId48"/>
    <p:sldId id="1633" r:id="rId49"/>
    <p:sldId id="1743" r:id="rId50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005" autoAdjust="0"/>
  </p:normalViewPr>
  <p:slideViewPr>
    <p:cSldViewPr>
      <p:cViewPr varScale="1">
        <p:scale>
          <a:sx n="104" d="100"/>
          <a:sy n="104" d="100"/>
        </p:scale>
        <p:origin x="108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69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88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70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7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4192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388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545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669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557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25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5117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26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9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15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/>
              <a:t>What is virtual address 0x6? 1|10 = 3|2 = 0xE</a:t>
            </a:r>
          </a:p>
          <a:p>
            <a:r>
              <a:rPr lang="en-US" altLang="en-US" sz="1400"/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722705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Now we're going to talk about other ways we can virtualize resources.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Seen: virtualizing CPU by multiplexing many processes and threads onto it (scheduling)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Now: memory</a:t>
            </a:r>
          </a:p>
        </p:txBody>
      </p:sp>
    </p:spTree>
    <p:extLst>
      <p:ext uri="{BB962C8B-B14F-4D97-AF65-F5344CB8AC3E}">
        <p14:creationId xmlns:p14="http://schemas.microsoft.com/office/powerpoint/2010/main" val="150673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687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71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405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055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472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9430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914400"/>
            <a:ext cx="10566400" cy="51054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959634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4447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14.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68157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3/7/23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2072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Spring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14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>Memory </a:t>
            </a:r>
            <a:r>
              <a:rPr lang="en-US" sz="3000" dirty="0" smtClean="0"/>
              <a:t>1: </a:t>
            </a:r>
            <a:r>
              <a:rPr lang="en-US" sz="3000" dirty="0"/>
              <a:t>Virtual </a:t>
            </a:r>
            <a:r>
              <a:rPr lang="en-US" sz="3000" dirty="0" smtClean="0"/>
              <a:t>Memory, </a:t>
            </a:r>
            <a:br>
              <a:rPr lang="en-US" sz="3000" dirty="0" smtClean="0"/>
            </a:br>
            <a:r>
              <a:rPr lang="en-US" sz="3000" dirty="0" smtClean="0"/>
              <a:t>Segments and Page Tables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March </a:t>
            </a:r>
            <a:r>
              <a:rPr lang="en-US" altLang="en-US" dirty="0" smtClean="0">
                <a:ea typeface="Gill Sans" charset="0"/>
              </a:rPr>
              <a:t>7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>
                <a:ea typeface="Gill Sans" charset="0"/>
              </a:rPr>
              <a:t>, </a:t>
            </a:r>
            <a:r>
              <a:rPr lang="en-US" altLang="en-US" dirty="0" smtClean="0">
                <a:ea typeface="Gill Sans" charset="0"/>
              </a:rPr>
              <a:t>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641558" y="190500"/>
            <a:ext cx="533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</a:t>
            </a:r>
            <a:r>
              <a:rPr lang="en-US" altLang="ko-KR" dirty="0" err="1">
                <a:ea typeface="굴림" panose="020B0600000101010101" pitchFamily="34" charset="-127"/>
              </a:rPr>
              <a:t>Uniprogramming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8534400" cy="5638800"/>
          </a:xfrm>
        </p:spPr>
        <p:txBody>
          <a:bodyPr>
            <a:noAutofit/>
          </a:bodyPr>
          <a:lstStyle/>
          <a:p>
            <a:r>
              <a:rPr lang="en-US" altLang="ko-KR" sz="2800" dirty="0" err="1">
                <a:ea typeface="굴림" panose="020B0600000101010101" pitchFamily="34" charset="-127"/>
              </a:rPr>
              <a:t>Uniprogramming</a:t>
            </a:r>
            <a:r>
              <a:rPr lang="en-US" altLang="ko-KR" sz="2800" dirty="0">
                <a:ea typeface="굴림" panose="020B0600000101010101" pitchFamily="34" charset="-127"/>
              </a:rPr>
              <a:t> (no Translation or Protection)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always runs at same place in physical memory since only one application at a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can access any physical address</a:t>
            </a: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given illusion of dedicated machine by giving it reality of a dedicated machine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962401" y="2514601"/>
            <a:ext cx="3465513" cy="2728913"/>
            <a:chOff x="1728" y="2112"/>
            <a:chExt cx="2183" cy="1719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9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2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Application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324" y="2112"/>
                <a:ext cx="753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Operating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098" y="2733"/>
              <a:ext cx="83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Valid 32-bit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  <p:pic>
        <p:nvPicPr>
          <p:cNvPr id="27652" name="Picture 2" descr="ibm16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580" y="2565175"/>
            <a:ext cx="235982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26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45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Primitive Multiprogramming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Multiprogramming without Translation or Protection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somehow prevent address overlap between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Loader/Linker: Adjust addresses while program loaded into memory (loads, stores, jumps)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Everything adjusted to memory location of program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Translation done by a linker-loader (relocation)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Common in early days (… till Windows 3.x, 95?)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this solution, no protection: bugs in any program can cause other programs to crash or even the OS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38601" y="1524001"/>
            <a:ext cx="3465513" cy="2728913"/>
            <a:chOff x="1680" y="2256"/>
            <a:chExt cx="2183" cy="1719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9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75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490134"/>
            <a:ext cx="2133600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8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7630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152400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1981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29200" y="2266950"/>
            <a:ext cx="3200400" cy="2990850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0300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00000020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  …	  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0x0900	8C20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00C0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0x0904	0C00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0280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0908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2021FFFF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0x090C	1420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0242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0A00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395207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addresses</a:t>
              </a:r>
            </a:p>
          </p:txBody>
        </p:sp>
      </p:grp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6477000" y="1676400"/>
            <a:ext cx="3276600" cy="1295400"/>
          </a:xfrm>
          <a:prstGeom prst="wedgeRectCallout">
            <a:avLst>
              <a:gd name="adj1" fmla="val -24338"/>
              <a:gd name="adj2" fmla="val 8134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Assume 4byte words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4 * 0x0C0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0x0C0 = 0000 1100 0000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0011 0000 0000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 flipV="1">
            <a:off x="6477000" y="3200400"/>
            <a:ext cx="11430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4246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791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5715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0300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0280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029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152400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1981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5759451" y="22669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77200" y="685800"/>
            <a:ext cx="2362200" cy="54102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8C2000C0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0C000340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2021FFFF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855984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Consolas" charset="0"/>
                  <a:ea typeface="Consolas" charset="0"/>
                  <a:cs typeface="Consolas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5" y="457200"/>
              <a:ext cx="121219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 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30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735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791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altLang="en-US" dirty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5715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0x0300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8C2000C0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0C000280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0x0908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5029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152400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1981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5759451" y="22669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8991600" y="1371600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8153401" y="27432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8077200" y="5759451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8153401" y="19812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8153401" y="1295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8289926" y="3513138"/>
            <a:ext cx="549275" cy="601662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8914858" y="685800"/>
            <a:ext cx="1141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8229600" y="2895601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8991600" y="2057400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581400" y="6019801"/>
            <a:ext cx="48526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0" dirty="0">
                <a:latin typeface="Gill Sans Light"/>
                <a:cs typeface="Gill Sans Light"/>
              </a:rPr>
              <a:t>Need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192563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791200" y="2662237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2237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715000" y="2843212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1300</a:t>
            </a:r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04C0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0680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0x1908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0x190C	1420</a:t>
            </a:r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0642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1A00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5029200" y="3576637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1524000" y="2770187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1981201" y="2262187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5715001" y="2262187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8991600" y="1366837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8153401" y="27384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8077200" y="5754688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8153401" y="19764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8153401" y="1290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8905876" y="685800"/>
            <a:ext cx="1141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  <a:b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8991600" y="2052637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153400" y="3652837"/>
            <a:ext cx="2286000" cy="2012950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6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8C2004C0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0C000680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2021FFFF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752601" y="5334000"/>
            <a:ext cx="780053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One of many possible translations!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Where does translation take place?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Compile time, Link/Load time, or Execution time?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endParaRPr lang="en-US" altLang="ko-KR" b="0" dirty="0">
              <a:latin typeface="Gill Sans" charset="0"/>
              <a:ea typeface="Gill Sans" charset="0"/>
              <a:cs typeface="Gill Sans" charset="0"/>
            </a:endParaRPr>
          </a:p>
          <a:p>
            <a:pPr marL="1200150" lvl="1" indent="-457200" eaLnBrk="1" hangingPunct="1">
              <a:buFont typeface="Arial"/>
              <a:buChar char="•"/>
              <a:defRPr/>
            </a:pP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5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E195-98BD-43AD-A3D5-A4A1F290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Program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9AEE-7B20-423D-BF38-15BC482E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73482"/>
            <a:ext cx="7543800" cy="570351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Preparation of a program for execution involves components 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Compile time (i.e., “</a:t>
            </a:r>
            <a:r>
              <a:rPr lang="en-US" altLang="ko-KR" dirty="0" err="1"/>
              <a:t>gcc</a:t>
            </a:r>
            <a:r>
              <a:rPr lang="en-US" altLang="ko-KR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Link/Load time (UNIX “</a:t>
            </a:r>
            <a:r>
              <a:rPr lang="en-US" altLang="ko-KR" dirty="0" err="1"/>
              <a:t>ld</a:t>
            </a:r>
            <a:r>
              <a:rPr lang="en-US" altLang="ko-KR" dirty="0">
                <a:ea typeface="굴림" panose="020B0600000101010101" pitchFamily="34" charset="-127"/>
              </a:rPr>
              <a:t>” does link)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Execution time (e.g., dynamic libs)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Addresses can be bound to final values anywhere in this path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Depends on hardware support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Also depends on operating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Dynamic Libraries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Linking postponed until execution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Small piece of code (i.e. the </a:t>
            </a:r>
            <a:r>
              <a:rPr lang="en-US" altLang="ko-KR" i="1" dirty="0">
                <a:ea typeface="굴림" panose="020B0600000101010101" pitchFamily="34" charset="-127"/>
              </a:rPr>
              <a:t>stub)</a:t>
            </a:r>
            <a:r>
              <a:rPr lang="en-US" altLang="ko-KR" dirty="0">
                <a:ea typeface="굴림" panose="020B0600000101010101" pitchFamily="34" charset="-127"/>
              </a:rPr>
              <a:t>, locates appropriate memory-resident library routine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Stub replaces itself with the address of the routine, and executes routine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BB3B86A-E3D3-4459-9031-31E2EC2D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8096250" y="762000"/>
            <a:ext cx="3257550" cy="5867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438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 2</a:t>
            </a:r>
            <a:r>
              <a:rPr lang="en-US" smtClean="0"/>
              <a:t>: Wednesday </a:t>
            </a:r>
            <a:r>
              <a:rPr lang="en-US" dirty="0" smtClean="0"/>
              <a:t>3/15 from 8-10PM</a:t>
            </a:r>
          </a:p>
          <a:p>
            <a:pPr lvl="1"/>
            <a:r>
              <a:rPr lang="en-US" dirty="0" smtClean="0"/>
              <a:t>A week from tomorrow!!!</a:t>
            </a:r>
          </a:p>
          <a:p>
            <a:pPr lvl="1"/>
            <a:r>
              <a:rPr lang="en-US" dirty="0" smtClean="0"/>
              <a:t>All material up to Lecture 16 technically in bounds</a:t>
            </a:r>
          </a:p>
          <a:p>
            <a:r>
              <a:rPr lang="en-US" dirty="0" smtClean="0"/>
              <a:t>Homework 4 coming out</a:t>
            </a:r>
          </a:p>
          <a:p>
            <a:pPr lvl="1"/>
            <a:r>
              <a:rPr lang="en-US" dirty="0" smtClean="0"/>
              <a:t>Released tomorrow, Wednesday 3/08</a:t>
            </a:r>
          </a:p>
          <a:p>
            <a:r>
              <a:rPr lang="en-US" dirty="0" smtClean="0"/>
              <a:t>Project 2 design document due this Friday!</a:t>
            </a:r>
          </a:p>
        </p:txBody>
      </p:sp>
    </p:spTree>
    <p:extLst>
      <p:ext uri="{BB962C8B-B14F-4D97-AF65-F5344CB8AC3E}">
        <p14:creationId xmlns:p14="http://schemas.microsoft.com/office/powerpoint/2010/main" val="1848404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r>
              <a:rPr lang="en-US" dirty="0" smtClean="0"/>
              <a:t>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117348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You need to know your units as CS/Engineering students!</a:t>
            </a:r>
          </a:p>
          <a:p>
            <a:r>
              <a:rPr lang="en-US" sz="2600" dirty="0" smtClean="0"/>
              <a:t>Units of Time: </a:t>
            </a:r>
            <a:r>
              <a:rPr lang="en-US" sz="2300" dirty="0" smtClean="0"/>
              <a:t>“s”: Second, “min”: 60s, “h”: 3600s, (of course)</a:t>
            </a:r>
          </a:p>
          <a:p>
            <a:pPr lvl="1">
              <a:tabLst>
                <a:tab pos="2173288" algn="l"/>
              </a:tabLst>
            </a:pPr>
            <a:r>
              <a:rPr lang="en-US" sz="2300" dirty="0" smtClean="0"/>
              <a:t>Millisecond: 	</a:t>
            </a:r>
            <a:r>
              <a:rPr lang="en-US" sz="2300" dirty="0" smtClean="0">
                <a:solidFill>
                  <a:srgbClr val="FF0000"/>
                </a:solidFill>
              </a:rPr>
              <a:t>1ms</a:t>
            </a:r>
            <a:r>
              <a:rPr lang="en-US" sz="2300" dirty="0" smtClean="0"/>
              <a:t> 	</a:t>
            </a:r>
            <a:r>
              <a:rPr lang="en-US" sz="2300" dirty="0" smtClean="0">
                <a:sym typeface="Symbol" panose="05050102010706020507" pitchFamily="18" charset="2"/>
              </a:rPr>
              <a:t>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-3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lvl="1">
              <a:tabLst>
                <a:tab pos="2173288" algn="l"/>
              </a:tabLst>
            </a:pPr>
            <a:r>
              <a:rPr lang="en-US" sz="2300" dirty="0" smtClean="0">
                <a:sym typeface="Symbol" panose="05050102010706020507" pitchFamily="18" charset="2"/>
              </a:rPr>
              <a:t>Microsecond: 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1s</a:t>
            </a:r>
            <a:r>
              <a:rPr lang="en-US" sz="2300" dirty="0" smtClean="0">
                <a:sym typeface="Symbol" panose="05050102010706020507" pitchFamily="18" charset="2"/>
              </a:rPr>
              <a:t> 	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-6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endParaRPr lang="en-US" sz="2300" dirty="0" smtClean="0">
              <a:solidFill>
                <a:srgbClr val="FF0000"/>
              </a:solidFill>
            </a:endParaRPr>
          </a:p>
          <a:p>
            <a:pPr lvl="1">
              <a:tabLst>
                <a:tab pos="2173288" algn="l"/>
              </a:tabLst>
            </a:pPr>
            <a:r>
              <a:rPr lang="en-US" sz="2300" dirty="0" smtClean="0"/>
              <a:t>Nanosecond: 	</a:t>
            </a:r>
            <a:r>
              <a:rPr lang="en-US" sz="2300" dirty="0" smtClean="0">
                <a:solidFill>
                  <a:srgbClr val="FF0000"/>
                </a:solidFill>
              </a:rPr>
              <a:t>1ns:</a:t>
            </a:r>
            <a:r>
              <a:rPr lang="en-US" sz="2300" dirty="0" smtClean="0"/>
              <a:t>	</a:t>
            </a:r>
            <a:r>
              <a:rPr lang="en-US" sz="2300" dirty="0" smtClean="0">
                <a:sym typeface="Symbol" panose="05050102010706020507" pitchFamily="18" charset="2"/>
              </a:rPr>
              <a:t>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-9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</a:p>
          <a:p>
            <a:pPr lvl="1">
              <a:tabLst>
                <a:tab pos="2173288" algn="l"/>
              </a:tabLst>
            </a:pPr>
            <a:r>
              <a:rPr lang="en-US" sz="2300" dirty="0" smtClean="0">
                <a:sym typeface="Symbol" panose="05050102010706020507" pitchFamily="18" charset="2"/>
              </a:rPr>
              <a:t>Picosecond: 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1ps</a:t>
            </a:r>
            <a:r>
              <a:rPr lang="en-US" sz="2300" dirty="0" smtClean="0">
                <a:sym typeface="Symbol" panose="05050102010706020507" pitchFamily="18" charset="2"/>
              </a:rPr>
              <a:t> 	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-12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s</a:t>
            </a:r>
          </a:p>
          <a:p>
            <a:r>
              <a:rPr lang="en-US" sz="2600" dirty="0" smtClean="0">
                <a:sym typeface="Symbol" panose="05050102010706020507" pitchFamily="18" charset="2"/>
              </a:rPr>
              <a:t>Integer Sizes: “b”  ”bit”, “B”  “byte” == 8 bits, “</a:t>
            </a:r>
            <a:r>
              <a:rPr lang="en-US" sz="2600" dirty="0" err="1" smtClean="0">
                <a:sym typeface="Symbol" panose="05050102010706020507" pitchFamily="18" charset="2"/>
              </a:rPr>
              <a:t>W””word</a:t>
            </a:r>
            <a:r>
              <a:rPr lang="en-US" sz="2600" dirty="0" smtClean="0">
                <a:sym typeface="Symbol" panose="05050102010706020507" pitchFamily="18" charset="2"/>
              </a:rPr>
              <a:t>”==? (depends. Could be 16b, 32b, 64b)</a:t>
            </a:r>
          </a:p>
          <a:p>
            <a:r>
              <a:rPr lang="en-US" sz="2600" dirty="0" smtClean="0">
                <a:sym typeface="Symbol" panose="05050102010706020507" pitchFamily="18" charset="2"/>
              </a:rPr>
              <a:t>Units of Space (memory), sometimes called the “binary system”</a:t>
            </a:r>
          </a:p>
          <a:p>
            <a:pPr lvl="1">
              <a:tabLst>
                <a:tab pos="1371600" algn="l"/>
                <a:tab pos="2974975" algn="l"/>
                <a:tab pos="5029200" algn="l"/>
              </a:tabLst>
            </a:pPr>
            <a:r>
              <a:rPr lang="en-US" sz="2300" dirty="0" smtClean="0">
                <a:sym typeface="Symbol" panose="05050102010706020507" pitchFamily="18" charset="2"/>
              </a:rPr>
              <a:t>Kilo: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1KB  1KiB </a:t>
            </a:r>
            <a:r>
              <a:rPr lang="en-US" sz="2300" dirty="0" smtClean="0">
                <a:sym typeface="Symbol" panose="05050102010706020507" pitchFamily="18" charset="2"/>
              </a:rPr>
              <a:t>	 1024 bytes 	== 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 smtClean="0">
                <a:sym typeface="Symbol" panose="05050102010706020507" pitchFamily="18" charset="2"/>
              </a:rPr>
              <a:t>	== 1024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 1.0×10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endParaRPr lang="en-US" sz="23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tabLst>
                <a:tab pos="1371600" algn="l"/>
                <a:tab pos="2974975" algn="l"/>
                <a:tab pos="5029200" algn="l"/>
              </a:tabLst>
            </a:pPr>
            <a:r>
              <a:rPr lang="en-US" sz="2300" dirty="0" smtClean="0">
                <a:sym typeface="Symbol" panose="05050102010706020507" pitchFamily="18" charset="2"/>
              </a:rPr>
              <a:t>Mega: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1MB  1MiB </a:t>
            </a:r>
            <a:r>
              <a:rPr lang="en-US" sz="2300" dirty="0" smtClean="0">
                <a:sym typeface="Symbol" panose="05050102010706020507" pitchFamily="18" charset="2"/>
              </a:rPr>
              <a:t>	 (1024)</a:t>
            </a:r>
            <a:r>
              <a:rPr lang="en-US" sz="2300" baseline="30000" dirty="0" smtClean="0">
                <a:sym typeface="Symbol" panose="05050102010706020507" pitchFamily="18" charset="2"/>
              </a:rPr>
              <a:t>2</a:t>
            </a:r>
            <a:r>
              <a:rPr lang="en-US" sz="2300" dirty="0" smtClean="0">
                <a:sym typeface="Symbol" panose="05050102010706020507" pitchFamily="18" charset="2"/>
              </a:rPr>
              <a:t> bytes	==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20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 smtClean="0">
                <a:sym typeface="Symbol" panose="05050102010706020507" pitchFamily="18" charset="2"/>
              </a:rPr>
              <a:t>	== 1,048,576</a:t>
            </a:r>
            <a:r>
              <a:rPr lang="en-US" sz="2300" dirty="0">
                <a:sym typeface="Symbol" panose="05050102010706020507" pitchFamily="18" charset="2"/>
              </a:rPr>
              <a:t>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 1.0×10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endParaRPr lang="en-US" sz="23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tabLst>
                <a:tab pos="1371600" algn="l"/>
                <a:tab pos="2974975" algn="l"/>
                <a:tab pos="5029200" algn="l"/>
              </a:tabLst>
            </a:pPr>
            <a:r>
              <a:rPr lang="en-US" sz="2300" dirty="0" smtClean="0">
                <a:sym typeface="Symbol" panose="05050102010706020507" pitchFamily="18" charset="2"/>
              </a:rPr>
              <a:t>Giga: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1GB  1GiB </a:t>
            </a:r>
            <a:r>
              <a:rPr lang="en-US" sz="2300" dirty="0" smtClean="0">
                <a:sym typeface="Symbol" panose="05050102010706020507" pitchFamily="18" charset="2"/>
              </a:rPr>
              <a:t>	 (1024)</a:t>
            </a:r>
            <a:r>
              <a:rPr lang="en-US" sz="2300" baseline="30000" dirty="0" smtClean="0">
                <a:sym typeface="Symbol" panose="05050102010706020507" pitchFamily="18" charset="2"/>
              </a:rPr>
              <a:t>3</a:t>
            </a:r>
            <a:r>
              <a:rPr lang="en-US" sz="2300" dirty="0" smtClean="0">
                <a:sym typeface="Symbol" panose="05050102010706020507" pitchFamily="18" charset="2"/>
              </a:rPr>
              <a:t> bytes	==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30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>
                <a:sym typeface="Symbol" panose="05050102010706020507" pitchFamily="18" charset="2"/>
              </a:rPr>
              <a:t>	== </a:t>
            </a:r>
            <a:r>
              <a:rPr lang="en-US" sz="2300" dirty="0" smtClean="0">
                <a:sym typeface="Symbol" panose="05050102010706020507" pitchFamily="18" charset="2"/>
              </a:rPr>
              <a:t>1,073,741,824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 1.1×10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9</a:t>
            </a:r>
            <a:endParaRPr lang="en-US" sz="23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tabLst>
                <a:tab pos="1371600" algn="l"/>
                <a:tab pos="2974975" algn="l"/>
                <a:tab pos="5029200" algn="l"/>
              </a:tabLst>
            </a:pPr>
            <a:r>
              <a:rPr lang="en-US" sz="2300" dirty="0" err="1" smtClean="0">
                <a:sym typeface="Symbol" panose="05050102010706020507" pitchFamily="18" charset="2"/>
              </a:rPr>
              <a:t>Tera</a:t>
            </a:r>
            <a:r>
              <a:rPr lang="en-US" sz="2300" dirty="0" smtClean="0">
                <a:sym typeface="Symbol" panose="05050102010706020507" pitchFamily="18" charset="2"/>
              </a:rPr>
              <a:t>: 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1TB  1TiB </a:t>
            </a:r>
            <a:r>
              <a:rPr lang="en-US" sz="2300" dirty="0" smtClean="0">
                <a:sym typeface="Symbol" panose="05050102010706020507" pitchFamily="18" charset="2"/>
              </a:rPr>
              <a:t>	 (1024)</a:t>
            </a:r>
            <a:r>
              <a:rPr lang="en-US" sz="2300" baseline="30000" dirty="0" smtClean="0">
                <a:sym typeface="Symbol" panose="05050102010706020507" pitchFamily="18" charset="2"/>
              </a:rPr>
              <a:t>4</a:t>
            </a:r>
            <a:r>
              <a:rPr lang="en-US" sz="2300" dirty="0" smtClean="0">
                <a:sym typeface="Symbol" panose="05050102010706020507" pitchFamily="18" charset="2"/>
              </a:rPr>
              <a:t> bytes	==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40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>
                <a:sym typeface="Symbol" panose="05050102010706020507" pitchFamily="18" charset="2"/>
              </a:rPr>
              <a:t>	== </a:t>
            </a:r>
            <a:r>
              <a:rPr lang="en-US" sz="2300" dirty="0" smtClean="0">
                <a:sym typeface="Symbol" panose="05050102010706020507" pitchFamily="18" charset="2"/>
              </a:rPr>
              <a:t>1,099,511,627,776 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1.1×10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12</a:t>
            </a:r>
            <a:endParaRPr lang="en-US" sz="23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tabLst>
                <a:tab pos="1371600" algn="l"/>
                <a:tab pos="2974975" algn="l"/>
                <a:tab pos="5029200" algn="l"/>
              </a:tabLst>
            </a:pPr>
            <a:r>
              <a:rPr lang="en-US" sz="2300" dirty="0" smtClean="0">
                <a:sym typeface="Symbol" panose="05050102010706020507" pitchFamily="18" charset="2"/>
              </a:rPr>
              <a:t>Peta: 	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1PB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 1PiB </a:t>
            </a:r>
            <a:r>
              <a:rPr lang="en-US" sz="2300" dirty="0" smtClean="0">
                <a:sym typeface="Symbol" panose="05050102010706020507" pitchFamily="18" charset="2"/>
              </a:rPr>
              <a:t>	 </a:t>
            </a:r>
            <a:r>
              <a:rPr lang="en-US" sz="2300" dirty="0">
                <a:sym typeface="Symbol" panose="05050102010706020507" pitchFamily="18" charset="2"/>
              </a:rPr>
              <a:t>(</a:t>
            </a:r>
            <a:r>
              <a:rPr lang="en-US" sz="2300" dirty="0" smtClean="0">
                <a:sym typeface="Symbol" panose="05050102010706020507" pitchFamily="18" charset="2"/>
              </a:rPr>
              <a:t>1024)</a:t>
            </a:r>
            <a:r>
              <a:rPr lang="en-US" sz="2300" baseline="30000" dirty="0" smtClean="0">
                <a:sym typeface="Symbol" panose="05050102010706020507" pitchFamily="18" charset="2"/>
              </a:rPr>
              <a:t>5</a:t>
            </a:r>
            <a:r>
              <a:rPr lang="en-US" sz="2300" dirty="0" smtClean="0">
                <a:sym typeface="Symbol" panose="05050102010706020507" pitchFamily="18" charset="2"/>
              </a:rPr>
              <a:t> </a:t>
            </a:r>
            <a:r>
              <a:rPr lang="en-US" sz="2300" dirty="0">
                <a:sym typeface="Symbol" panose="05050102010706020507" pitchFamily="18" charset="2"/>
              </a:rPr>
              <a:t>bytes	==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50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>
                <a:sym typeface="Symbol" panose="05050102010706020507" pitchFamily="18" charset="2"/>
              </a:rPr>
              <a:t>	== </a:t>
            </a:r>
            <a:r>
              <a:rPr lang="en-US" sz="2300" dirty="0" smtClean="0">
                <a:sym typeface="Symbol" panose="05050102010706020507" pitchFamily="18" charset="2"/>
              </a:rPr>
              <a:t>1,125,899,906,842,624 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1.1 × 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endParaRPr lang="en-US" sz="23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tabLst>
                <a:tab pos="1371600" algn="l"/>
                <a:tab pos="2974975" algn="l"/>
                <a:tab pos="5029200" algn="l"/>
              </a:tabLst>
            </a:pPr>
            <a:r>
              <a:rPr lang="en-US" sz="2300" dirty="0" err="1" smtClean="0">
                <a:sym typeface="Symbol" panose="05050102010706020507" pitchFamily="18" charset="2"/>
              </a:rPr>
              <a:t>Exa</a:t>
            </a:r>
            <a:r>
              <a:rPr lang="en-US" sz="2300" dirty="0" smtClean="0">
                <a:sym typeface="Symbol" panose="05050102010706020507" pitchFamily="18" charset="2"/>
              </a:rPr>
              <a:t>: 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1EB 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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1EiB </a:t>
            </a:r>
            <a:r>
              <a:rPr lang="en-US" sz="2300" dirty="0" smtClean="0">
                <a:sym typeface="Symbol" panose="05050102010706020507" pitchFamily="18" charset="2"/>
              </a:rPr>
              <a:t>	 (1024)</a:t>
            </a:r>
            <a:r>
              <a:rPr lang="en-US" sz="2300" baseline="30000" dirty="0" smtClean="0">
                <a:sym typeface="Symbol" panose="05050102010706020507" pitchFamily="18" charset="2"/>
              </a:rPr>
              <a:t>6</a:t>
            </a:r>
            <a:r>
              <a:rPr lang="en-US" sz="2300" dirty="0" smtClean="0">
                <a:sym typeface="Symbol" panose="05050102010706020507" pitchFamily="18" charset="2"/>
              </a:rPr>
              <a:t> </a:t>
            </a:r>
            <a:r>
              <a:rPr lang="en-US" sz="2300" dirty="0">
                <a:sym typeface="Symbol" panose="05050102010706020507" pitchFamily="18" charset="2"/>
              </a:rPr>
              <a:t>bytes	==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60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>
                <a:sym typeface="Symbol" panose="05050102010706020507" pitchFamily="18" charset="2"/>
              </a:rPr>
              <a:t>	== </a:t>
            </a:r>
            <a:r>
              <a:rPr lang="en-US" sz="2300" dirty="0" smtClean="0">
                <a:sym typeface="Symbol" panose="05050102010706020507" pitchFamily="18" charset="2"/>
              </a:rPr>
              <a:t>1,152,921,504,606,846,976 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1.2 × 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18</a:t>
            </a:r>
            <a:endParaRPr lang="en-US" sz="2300" dirty="0" smtClean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r>
              <a:rPr lang="en-US" sz="2600" dirty="0" smtClean="0">
                <a:sym typeface="Symbol" panose="05050102010706020507" pitchFamily="18" charset="2"/>
              </a:rPr>
              <a:t>Units of Bandwidth, Space on disk/</a:t>
            </a:r>
            <a:r>
              <a:rPr lang="en-US" sz="2600" dirty="0" err="1" smtClean="0">
                <a:sym typeface="Symbol" panose="05050102010706020507" pitchFamily="18" charset="2"/>
              </a:rPr>
              <a:t>etc</a:t>
            </a:r>
            <a:r>
              <a:rPr lang="en-US" sz="2600" dirty="0" smtClean="0">
                <a:sym typeface="Symbol" panose="05050102010706020507" pitchFamily="18" charset="2"/>
              </a:rPr>
              <a:t>, Everything else…, sometimes called the “decimal system”</a:t>
            </a:r>
          </a:p>
          <a:p>
            <a:pPr lvl="1">
              <a:tabLst>
                <a:tab pos="1371600" algn="l"/>
                <a:tab pos="2398713" algn="l"/>
                <a:tab pos="4002088" algn="l"/>
                <a:tab pos="4916488" algn="l"/>
              </a:tabLst>
            </a:pPr>
            <a:r>
              <a:rPr lang="en-US" sz="2300" dirty="0" smtClean="0">
                <a:sym typeface="Symbol" panose="05050102010706020507" pitchFamily="18" charset="2"/>
              </a:rPr>
              <a:t>Kilo: 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1KB</a:t>
            </a:r>
            <a:r>
              <a:rPr lang="en-US" sz="2300" dirty="0" smtClean="0">
                <a:sym typeface="Symbol" panose="05050102010706020507" pitchFamily="18" charset="2"/>
              </a:rPr>
              <a:t>/s  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 smtClean="0">
                <a:sym typeface="Symbol" panose="05050102010706020507" pitchFamily="18" charset="2"/>
              </a:rPr>
              <a:t>/s,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1KB</a:t>
            </a:r>
            <a:r>
              <a:rPr lang="en-US" sz="2300" dirty="0" smtClean="0">
                <a:sym typeface="Symbol" panose="05050102010706020507" pitchFamily="18" charset="2"/>
              </a:rPr>
              <a:t> 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ytes</a:t>
            </a:r>
          </a:p>
          <a:p>
            <a:pPr lvl="1">
              <a:tabLst>
                <a:tab pos="1371600" algn="l"/>
                <a:tab pos="2398713" algn="l"/>
                <a:tab pos="4002088" algn="l"/>
                <a:tab pos="4916488" algn="l"/>
              </a:tabLst>
            </a:pPr>
            <a:r>
              <a:rPr lang="en-US" sz="2300" dirty="0" smtClean="0">
                <a:sym typeface="Symbol" panose="05050102010706020507" pitchFamily="18" charset="2"/>
              </a:rPr>
              <a:t>Mega: 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1MB</a:t>
            </a:r>
            <a:r>
              <a:rPr lang="en-US" sz="2300" dirty="0" smtClean="0">
                <a:sym typeface="Symbol" panose="05050102010706020507" pitchFamily="18" charset="2"/>
              </a:rPr>
              <a:t>/s	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 smtClean="0">
                <a:sym typeface="Symbol" panose="05050102010706020507" pitchFamily="18" charset="2"/>
              </a:rPr>
              <a:t>/s,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1MB</a:t>
            </a:r>
            <a:r>
              <a:rPr lang="en-US" sz="2300" dirty="0" smtClean="0">
                <a:sym typeface="Symbol" panose="05050102010706020507" pitchFamily="18" charset="2"/>
              </a:rPr>
              <a:t> 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ytes</a:t>
            </a:r>
          </a:p>
          <a:p>
            <a:pPr lvl="1">
              <a:tabLst>
                <a:tab pos="1371600" algn="l"/>
                <a:tab pos="2398713" algn="l"/>
                <a:tab pos="4002088" algn="l"/>
                <a:tab pos="4916488" algn="l"/>
              </a:tabLst>
            </a:pPr>
            <a:r>
              <a:rPr lang="en-US" sz="2300" dirty="0" smtClean="0">
                <a:sym typeface="Symbol" panose="05050102010706020507" pitchFamily="18" charset="2"/>
              </a:rPr>
              <a:t>Giga: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1GB</a:t>
            </a:r>
            <a:r>
              <a:rPr lang="en-US" sz="2300" dirty="0" smtClean="0">
                <a:sym typeface="Symbol" panose="05050102010706020507" pitchFamily="18" charset="2"/>
              </a:rPr>
              <a:t>/s 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9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 smtClean="0">
                <a:sym typeface="Symbol" panose="05050102010706020507" pitchFamily="18" charset="2"/>
              </a:rPr>
              <a:t>/s,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1GB</a:t>
            </a:r>
            <a:r>
              <a:rPr lang="en-US" sz="2300" dirty="0" smtClean="0">
                <a:sym typeface="Symbol" panose="05050102010706020507" pitchFamily="18" charset="2"/>
              </a:rPr>
              <a:t> 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9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ytes</a:t>
            </a:r>
          </a:p>
          <a:p>
            <a:pPr lvl="1">
              <a:tabLst>
                <a:tab pos="1371600" algn="l"/>
                <a:tab pos="2398713" algn="l"/>
                <a:tab pos="4002088" algn="l"/>
                <a:tab pos="4916488" algn="l"/>
              </a:tabLst>
            </a:pPr>
            <a:r>
              <a:rPr lang="en-US" sz="2300" dirty="0" err="1" smtClean="0">
                <a:sym typeface="Symbol" panose="05050102010706020507" pitchFamily="18" charset="2"/>
              </a:rPr>
              <a:t>Tera</a:t>
            </a:r>
            <a:r>
              <a:rPr lang="en-US" sz="2300" dirty="0" smtClean="0">
                <a:sym typeface="Symbol" panose="05050102010706020507" pitchFamily="18" charset="2"/>
              </a:rPr>
              <a:t>: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1TB</a:t>
            </a:r>
            <a:r>
              <a:rPr lang="en-US" sz="2300" dirty="0" smtClean="0">
                <a:sym typeface="Symbol" panose="05050102010706020507" pitchFamily="18" charset="2"/>
              </a:rPr>
              <a:t>/s  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12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 smtClean="0">
                <a:sym typeface="Symbol" panose="05050102010706020507" pitchFamily="18" charset="2"/>
              </a:rPr>
              <a:t>/s,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1TB</a:t>
            </a:r>
            <a:r>
              <a:rPr lang="en-US" sz="2300" dirty="0" smtClean="0">
                <a:sym typeface="Symbol" panose="05050102010706020507" pitchFamily="18" charset="2"/>
              </a:rPr>
              <a:t> 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12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ytes</a:t>
            </a:r>
          </a:p>
          <a:p>
            <a:pPr lvl="1">
              <a:tabLst>
                <a:tab pos="1371600" algn="l"/>
                <a:tab pos="2398713" algn="l"/>
                <a:tab pos="4002088" algn="l"/>
                <a:tab pos="4916488" algn="l"/>
              </a:tabLst>
            </a:pPr>
            <a:r>
              <a:rPr lang="en-US" sz="2300" dirty="0" smtClean="0">
                <a:sym typeface="Symbol" panose="05050102010706020507" pitchFamily="18" charset="2"/>
              </a:rPr>
              <a:t>Peta: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1PB</a:t>
            </a:r>
            <a:r>
              <a:rPr lang="en-US" sz="2300" dirty="0" smtClean="0">
                <a:sym typeface="Symbol" panose="05050102010706020507" pitchFamily="18" charset="2"/>
              </a:rPr>
              <a:t>/s  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 smtClean="0">
                <a:sym typeface="Symbol" panose="05050102010706020507" pitchFamily="18" charset="2"/>
              </a:rPr>
              <a:t>/s,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1PB</a:t>
            </a:r>
            <a:r>
              <a:rPr lang="en-US" sz="2300" dirty="0" smtClean="0">
                <a:sym typeface="Symbol" panose="05050102010706020507" pitchFamily="18" charset="2"/>
              </a:rPr>
              <a:t> 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ytes</a:t>
            </a:r>
          </a:p>
          <a:p>
            <a:pPr lvl="1">
              <a:tabLst>
                <a:tab pos="1371600" algn="l"/>
                <a:tab pos="2398713" algn="l"/>
                <a:tab pos="4002088" algn="l"/>
                <a:tab pos="4916488" algn="l"/>
              </a:tabLst>
            </a:pPr>
            <a:r>
              <a:rPr lang="en-US" sz="2300" dirty="0" err="1" smtClean="0">
                <a:sym typeface="Symbol" panose="05050102010706020507" pitchFamily="18" charset="2"/>
              </a:rPr>
              <a:t>Exa</a:t>
            </a:r>
            <a:r>
              <a:rPr lang="en-US" sz="2300" dirty="0" smtClean="0">
                <a:sym typeface="Symbol" panose="05050102010706020507" pitchFamily="18" charset="2"/>
              </a:rPr>
              <a:t>:</a:t>
            </a:r>
            <a:r>
              <a:rPr lang="en-US" sz="2300" dirty="0">
                <a:sym typeface="Symbol" panose="05050102010706020507" pitchFamily="18" charset="2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1EB</a:t>
            </a:r>
            <a:r>
              <a:rPr lang="en-US" sz="2300" dirty="0" smtClean="0">
                <a:sym typeface="Symbol" panose="05050102010706020507" pitchFamily="18" charset="2"/>
              </a:rPr>
              <a:t>/s </a:t>
            </a:r>
            <a:r>
              <a:rPr lang="en-US" sz="2300" dirty="0">
                <a:sym typeface="Symbol" panose="05050102010706020507" pitchFamily="18" charset="2"/>
              </a:rPr>
              <a:t> </a:t>
            </a:r>
            <a:r>
              <a:rPr lang="en-US" sz="2300" dirty="0" smtClean="0">
                <a:sym typeface="Symbol" panose="05050102010706020507" pitchFamily="18" charset="2"/>
              </a:rPr>
              <a:t>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18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bytes</a:t>
            </a:r>
            <a:r>
              <a:rPr lang="en-US" sz="2300" dirty="0" smtClean="0">
                <a:sym typeface="Symbol" panose="05050102010706020507" pitchFamily="18" charset="2"/>
              </a:rPr>
              <a:t>/s</a:t>
            </a:r>
            <a:r>
              <a:rPr lang="en-US" sz="2300" dirty="0">
                <a:sym typeface="Symbol" panose="05050102010706020507" pitchFamily="18" charset="2"/>
              </a:rPr>
              <a:t>,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1EB</a:t>
            </a:r>
            <a:r>
              <a:rPr lang="en-US" sz="2300" dirty="0" smtClean="0">
                <a:sym typeface="Symbol" panose="05050102010706020507" pitchFamily="18" charset="2"/>
              </a:rPr>
              <a:t> 	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sz="2300" baseline="30000" dirty="0" smtClean="0">
                <a:solidFill>
                  <a:srgbClr val="FF0000"/>
                </a:solidFill>
                <a:sym typeface="Symbol" panose="05050102010706020507" pitchFamily="18" charset="2"/>
              </a:rPr>
              <a:t>18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3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sz="2300" dirty="0" smtClean="0">
                <a:solidFill>
                  <a:srgbClr val="FF0000"/>
                </a:solidFill>
                <a:sym typeface="Symbol" panose="05050102010706020507" pitchFamily="18" charset="2"/>
              </a:rPr>
              <a:t>ytes</a:t>
            </a:r>
            <a:endParaRPr lang="en-US" sz="23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/>
            <a:endParaRPr lang="en-US" dirty="0" smtClean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30193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6D1A-6C62-4C05-933B-99B063E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with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59E5-E2E2-4FD9-945E-CB2E3E7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0415"/>
            <a:ext cx="7035412" cy="18208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protect programs from each other without translation?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b="1" dirty="0">
                <a:ea typeface="굴림" panose="020B0600000101010101" pitchFamily="34" charset="-127"/>
              </a:rPr>
              <a:t>Yes: Base and Bound!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b="1" dirty="0">
                <a:ea typeface="굴림" panose="020B0600000101010101" pitchFamily="34" charset="-127"/>
              </a:rPr>
              <a:t>Used by, e.g., Cray-1 supercomputer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D82E74EC-E24F-405F-B867-5F6FB27101FD}"/>
              </a:ext>
            </a:extLst>
          </p:cNvPr>
          <p:cNvGrpSpPr>
            <a:grpSpLocks/>
          </p:cNvGrpSpPr>
          <p:nvPr/>
        </p:nvGrpSpPr>
        <p:grpSpPr bwMode="auto">
          <a:xfrm>
            <a:off x="5854700" y="3492500"/>
            <a:ext cx="3373438" cy="2684463"/>
            <a:chOff x="1680" y="2303"/>
            <a:chExt cx="2125" cy="1691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2ABA7BD3-4D90-45AD-97EA-CDE1C1FF3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374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79BF3F46-6C34-4E9B-B3B4-29559DEB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2303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39386D8-1DED-455A-811F-FAE27F6A4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31"/>
              <a:ext cx="1104" cy="1605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2A3FFE5F-2E11-4F64-978E-12397BA3F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3600"/>
              <a:ext cx="9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0FDCFF22-74B4-4249-9066-6D4B0C5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" y="2400"/>
              <a:ext cx="77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6F0BE1C-7C1D-45DF-A73E-22601D66D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3120"/>
              <a:ext cx="9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AF274D8F-7D3D-4DDD-957D-FEE25E3D8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2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sp>
        <p:nvSpPr>
          <p:cNvPr id="16" name="Rectangle 14">
            <a:extLst>
              <a:ext uri="{FF2B5EF4-FFF2-40B4-BE49-F238E27FC236}">
                <a16:creationId xmlns:a16="http://schemas.microsoft.com/office/drawing/2014/main" id="{84673BC1-F61B-4626-9FF8-E3A57C89C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15486"/>
            <a:ext cx="2578100" cy="34230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1800" b="0" dirty="0">
                <a:latin typeface="Gill Sans" charset="0"/>
                <a:ea typeface="Gill Sans" charset="0"/>
                <a:cs typeface="Gill Sans" charset="0"/>
              </a:rPr>
              <a:t>Base  = </a:t>
            </a:r>
            <a:r>
              <a:rPr lang="en-US" altLang="ko-KR" sz="1800" b="0" dirty="0" smtClean="0">
                <a:latin typeface="Gill Sans" charset="0"/>
                <a:ea typeface="Gill Sans" charset="0"/>
                <a:cs typeface="Gill Sans" charset="0"/>
              </a:rPr>
              <a:t>0x20000</a:t>
            </a:r>
            <a:endParaRPr lang="en-US" altLang="ko-KR" sz="1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0865385A-47D8-43BE-8CB9-9E5FF8173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97384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C1D07A23-9E85-42D0-BE53-8219AFBC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15199"/>
            <a:ext cx="2578100" cy="34230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1800" b="0" dirty="0">
                <a:latin typeface="Gill Sans" charset="0"/>
                <a:ea typeface="Gill Sans" charset="0"/>
                <a:cs typeface="Gill Sans" charset="0"/>
              </a:rPr>
              <a:t>Bound</a:t>
            </a:r>
            <a:r>
              <a:rPr lang="en-US" altLang="ko-KR" sz="1800" b="0">
                <a:latin typeface="Gill Sans" charset="0"/>
                <a:ea typeface="Gill Sans" charset="0"/>
                <a:cs typeface="Gill Sans" charset="0"/>
              </a:rPr>
              <a:t>= </a:t>
            </a:r>
            <a:r>
              <a:rPr lang="en-US" altLang="ko-KR" sz="1800" b="0" smtClean="0">
                <a:latin typeface="Gill Sans" charset="0"/>
                <a:ea typeface="Gill Sans" charset="0"/>
                <a:cs typeface="Gill Sans" charset="0"/>
              </a:rPr>
              <a:t>0x30000</a:t>
            </a:r>
            <a:endParaRPr lang="en-US" altLang="ko-KR" sz="1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5FA8E9AB-C324-42C9-9E6E-B9DA37BE4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48233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AD070AA-A412-4C53-8266-176ADAFAEB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790553"/>
            <a:ext cx="2416786" cy="24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7015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9906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Four </a:t>
            </a:r>
            <a:r>
              <a:rPr lang="en-US" altLang="ko-KR" dirty="0">
                <a:ea typeface="굴림" panose="020B0600000101010101" pitchFamily="34" charset="-127"/>
              </a:rPr>
              <a:t>requirements for occurrence of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There exists a set {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, …, </a:t>
            </a:r>
            <a:r>
              <a:rPr lang="en-US" altLang="ko-KR" sz="2400" i="1" dirty="0" err="1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 </a:t>
            </a:r>
            <a:r>
              <a:rPr lang="en-US" altLang="ko-KR" sz="2400" dirty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2</a:t>
            </a:r>
            <a:r>
              <a:rPr lang="en-US" altLang="ko-KR" sz="2400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3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sz="2400" i="1" dirty="0" err="1">
                <a:ea typeface="굴림" panose="020B0600000101010101" pitchFamily="34" charset="-127"/>
              </a:rPr>
              <a:t>T</a:t>
            </a:r>
            <a:r>
              <a:rPr lang="en-US" altLang="ko-KR" sz="2400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sz="2400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sz="2400" i="1" dirty="0">
                <a:ea typeface="굴림" panose="020B0600000101010101" pitchFamily="34" charset="-127"/>
              </a:rPr>
              <a:t>T</a:t>
            </a:r>
            <a:r>
              <a:rPr lang="en-US" altLang="ko-KR" sz="2400" baseline="-25000" dirty="0">
                <a:ea typeface="굴림" panose="020B0600000101010101" pitchFamily="34" charset="-127"/>
              </a:rPr>
              <a:t>1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9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01600"/>
            <a:ext cx="8458200" cy="736600"/>
          </a:xfrm>
        </p:spPr>
        <p:txBody>
          <a:bodyPr/>
          <a:lstStyle/>
          <a:p>
            <a:r>
              <a:rPr lang="en-US" dirty="0"/>
              <a:t>Recall: Base and Bound (No Translation)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67399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54694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030894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8088295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8295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8295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153399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19399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2819399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343399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343399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4343399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304800" y="400187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371599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/>
          <p:cNvSpPr>
            <a:spLocks noGrp="1"/>
          </p:cNvSpPr>
          <p:nvPr>
            <p:ph idx="1"/>
          </p:nvPr>
        </p:nvSpPr>
        <p:spPr>
          <a:xfrm>
            <a:off x="405029" y="1292134"/>
            <a:ext cx="5427353" cy="152726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No addition on address path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EFB99C-C2EF-46A7-991C-A21B74C0A286}"/>
              </a:ext>
            </a:extLst>
          </p:cNvPr>
          <p:cNvGrpSpPr/>
          <p:nvPr/>
        </p:nvGrpSpPr>
        <p:grpSpPr>
          <a:xfrm>
            <a:off x="9331757" y="353739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899707F-3CF1-4632-AED7-1B6C3F940282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47CF76C-1368-4EC9-BBD0-D5EFC751551F}"/>
                </a:ext>
              </a:extLst>
            </p:cNvPr>
            <p:cNvSpPr txBox="1"/>
            <p:nvPr/>
          </p:nvSpPr>
          <p:spPr>
            <a:xfrm>
              <a:off x="3372272" y="1638300"/>
              <a:ext cx="524060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E5E239E-AD28-4F50-A9B3-5C6716D3584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9216CF-2093-4B7B-8FD6-99F9B32BF0EA}"/>
                </a:ext>
              </a:extLst>
            </p:cNvPr>
            <p:cNvSpPr txBox="1"/>
            <p:nvPr/>
          </p:nvSpPr>
          <p:spPr>
            <a:xfrm>
              <a:off x="3352800" y="2133601"/>
              <a:ext cx="958816" cy="4456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7C0035F-705C-4B08-B503-5E25227D92ED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60B69A5-99DC-4BF7-8BA6-49730FDDE54B}"/>
                </a:ext>
              </a:extLst>
            </p:cNvPr>
            <p:cNvSpPr txBox="1"/>
            <p:nvPr/>
          </p:nvSpPr>
          <p:spPr>
            <a:xfrm>
              <a:off x="3505200" y="2667001"/>
              <a:ext cx="53416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7C25583-2ED8-4450-9568-929F99420CC9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3BE74DD-25E7-4D2C-9305-172B33AB359E}"/>
                </a:ext>
              </a:extLst>
            </p:cNvPr>
            <p:cNvSpPr txBox="1"/>
            <p:nvPr/>
          </p:nvSpPr>
          <p:spPr>
            <a:xfrm>
              <a:off x="3429000" y="3581400"/>
              <a:ext cx="53987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9C8948F-94B1-4CE0-BC1F-D6BCC0D92CF4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811F794-3F6E-4F4C-84C6-C3F426E1136F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DF7ED71-AA83-420A-91B6-755C28DC3DA7}"/>
              </a:ext>
            </a:extLst>
          </p:cNvPr>
          <p:cNvSpPr txBox="1"/>
          <p:nvPr/>
        </p:nvSpPr>
        <p:spPr>
          <a:xfrm>
            <a:off x="11160557" y="338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A4F5AF-D773-4104-A032-281692FD950F}"/>
              </a:ext>
            </a:extLst>
          </p:cNvPr>
          <p:cNvSpPr txBox="1"/>
          <p:nvPr/>
        </p:nvSpPr>
        <p:spPr>
          <a:xfrm>
            <a:off x="11160557" y="51745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A14E59-57A4-4C12-8189-76A8D9A07E88}"/>
              </a:ext>
            </a:extLst>
          </p:cNvPr>
          <p:cNvSpPr txBox="1"/>
          <p:nvPr/>
        </p:nvSpPr>
        <p:spPr>
          <a:xfrm>
            <a:off x="9114428" y="2967335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"/>
              </a:rPr>
              <a:t>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440617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General Address translation</a:t>
            </a:r>
            <a:endParaRPr lang="en-US" altLang="ko-KR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59653"/>
            <a:ext cx="11430000" cy="3426877"/>
          </a:xfrm>
        </p:spPr>
        <p:txBody>
          <a:bodyPr>
            <a:normAutofit/>
          </a:bodyPr>
          <a:lstStyle/>
          <a:p>
            <a:r>
              <a:rPr lang="en-US" altLang="ko-KR" dirty="0"/>
              <a:t>Consequently, two views of memory:</a:t>
            </a:r>
          </a:p>
          <a:p>
            <a:pPr lvl="1"/>
            <a:r>
              <a:rPr lang="en-US" altLang="ko-KR" dirty="0"/>
              <a:t>View from the CPU (what program sees, virtual memory)</a:t>
            </a:r>
          </a:p>
          <a:p>
            <a:pPr lvl="1"/>
            <a:r>
              <a:rPr lang="en-US" altLang="ko-KR" dirty="0"/>
              <a:t>View from memory (physical memory)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Translation box</a:t>
            </a:r>
            <a:r>
              <a:rPr lang="en-US" altLang="ko-KR" dirty="0"/>
              <a:t> (Memory Management Unit or MMU) converts between </a:t>
            </a:r>
            <a:r>
              <a:rPr lang="en-US" altLang="ko-KR" dirty="0" smtClean="0"/>
              <a:t>two </a:t>
            </a:r>
            <a:r>
              <a:rPr lang="en-US" altLang="ko-KR" dirty="0"/>
              <a:t>views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Translation 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 much </a:t>
            </a:r>
            <a:r>
              <a:rPr lang="en-US" altLang="ko-KR" dirty="0">
                <a:solidFill>
                  <a:srgbClr val="FF0000"/>
                </a:solidFill>
              </a:rPr>
              <a:t>easier to implement protection!</a:t>
            </a:r>
          </a:p>
          <a:p>
            <a:pPr lvl="1"/>
            <a:r>
              <a:rPr lang="en-US" altLang="ko-KR" dirty="0"/>
              <a:t>If task A cannot even gain access to task B’s data, no way for A to adversely affect B</a:t>
            </a:r>
          </a:p>
          <a:p>
            <a:r>
              <a:rPr lang="en-US" altLang="ko-KR" dirty="0"/>
              <a:t>With translation, every program can be linked/loaded into same 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2209800" y="828740"/>
            <a:ext cx="7616824" cy="1990660"/>
            <a:chOff x="698" y="409"/>
            <a:chExt cx="4263" cy="1110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297"/>
              <a:ext cx="175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0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220200" cy="533400"/>
          </a:xfrm>
        </p:spPr>
        <p:txBody>
          <a:bodyPr/>
          <a:lstStyle/>
          <a:p>
            <a:r>
              <a:rPr lang="en-US" dirty="0"/>
              <a:t>Recall: Base and Bound (with Translation)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4749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044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244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645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35645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35645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550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13066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666749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724149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66749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86552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4495550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647949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04749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10515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4495550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647949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24149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4038350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95550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971550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35644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123950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735447" y="5471063"/>
            <a:ext cx="5334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 relocation</a:t>
            </a:r>
          </a:p>
          <a:p>
            <a:r>
              <a:rPr lang="en-US" dirty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>
                <a:solidFill>
                  <a:srgbClr val="FF0000"/>
                </a:solidFill>
              </a:rPr>
              <a:t>Can it touch other programs?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36020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123949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03702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EFB99C-C2EF-46A7-991C-A21B74C0A286}"/>
              </a:ext>
            </a:extLst>
          </p:cNvPr>
          <p:cNvGrpSpPr/>
          <p:nvPr/>
        </p:nvGrpSpPr>
        <p:grpSpPr>
          <a:xfrm>
            <a:off x="9331757" y="353739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899707F-3CF1-4632-AED7-1B6C3F940282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47CF76C-1368-4EC9-BBD0-D5EFC751551F}"/>
                </a:ext>
              </a:extLst>
            </p:cNvPr>
            <p:cNvSpPr txBox="1"/>
            <p:nvPr/>
          </p:nvSpPr>
          <p:spPr>
            <a:xfrm>
              <a:off x="3372272" y="1638300"/>
              <a:ext cx="524060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E239E-AD28-4F50-A9B3-5C6716D3584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9216CF-2093-4B7B-8FD6-99F9B32BF0EA}"/>
                </a:ext>
              </a:extLst>
            </p:cNvPr>
            <p:cNvSpPr txBox="1"/>
            <p:nvPr/>
          </p:nvSpPr>
          <p:spPr>
            <a:xfrm>
              <a:off x="3352800" y="2133601"/>
              <a:ext cx="958816" cy="4456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0035F-705C-4B08-B503-5E25227D92ED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60B69A5-99DC-4BF7-8BA6-49730FDDE54B}"/>
                </a:ext>
              </a:extLst>
            </p:cNvPr>
            <p:cNvSpPr txBox="1"/>
            <p:nvPr/>
          </p:nvSpPr>
          <p:spPr>
            <a:xfrm>
              <a:off x="3505200" y="2667001"/>
              <a:ext cx="53416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7C25583-2ED8-4450-9568-929F99420CC9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BE74DD-25E7-4D2C-9305-172B33AB359E}"/>
                </a:ext>
              </a:extLst>
            </p:cNvPr>
            <p:cNvSpPr txBox="1"/>
            <p:nvPr/>
          </p:nvSpPr>
          <p:spPr>
            <a:xfrm>
              <a:off x="3429000" y="3581400"/>
              <a:ext cx="53987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9C8948F-94B1-4CE0-BC1F-D6BCC0D92CF4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11F794-3F6E-4F4C-84C6-C3F426E1136F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DF7ED71-AA83-420A-91B6-755C28DC3DA7}"/>
              </a:ext>
            </a:extLst>
          </p:cNvPr>
          <p:cNvSpPr txBox="1"/>
          <p:nvPr/>
        </p:nvSpPr>
        <p:spPr>
          <a:xfrm>
            <a:off x="11160557" y="338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A4F5AF-D773-4104-A032-281692FD950F}"/>
              </a:ext>
            </a:extLst>
          </p:cNvPr>
          <p:cNvSpPr txBox="1"/>
          <p:nvPr/>
        </p:nvSpPr>
        <p:spPr>
          <a:xfrm>
            <a:off x="11160557" y="51745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7A14E59-57A4-4C12-8189-76A8D9A07E88}"/>
              </a:ext>
            </a:extLst>
          </p:cNvPr>
          <p:cNvSpPr txBox="1"/>
          <p:nvPr/>
        </p:nvSpPr>
        <p:spPr>
          <a:xfrm>
            <a:off x="9114428" y="2967335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"/>
              </a:rPr>
              <a:t>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1306563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Issues 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11582400" cy="3733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ea typeface="굴림" panose="020B0600000101010101" pitchFamily="34" charset="-127"/>
              </a:rPr>
              <a:t>Fragmentation problem over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Not every process is same size </a:t>
            </a:r>
            <a:r>
              <a:rPr lang="en-US" altLang="ko-KR" sz="2400" dirty="0">
                <a:latin typeface="Wingdings"/>
                <a:ea typeface="Wingdings"/>
                <a:cs typeface="Wingdings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  <a:sym typeface="Wingdings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memory becomes fragmented over time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Would like to have multiple chunks/program (Code, Data, Stack, Heap, </a:t>
            </a:r>
            <a:r>
              <a:rPr lang="en-US" altLang="ko-KR" sz="2400" dirty="0" err="1">
                <a:ea typeface="굴림" panose="020B0600000101010101" pitchFamily="34" charset="-127"/>
              </a:rPr>
              <a:t>etc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819400" y="7620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2819400" y="1125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19400" y="1536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2819400" y="24685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870200" y="7620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2819400" y="12065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819400" y="18891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2819400" y="24860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038600" y="7620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867400" y="7620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96200" y="7620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525000" y="10668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2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588730"/>
            <a:ext cx="10210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Others: memory sharing,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2286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638800" y="685800"/>
            <a:ext cx="4530726" cy="3862388"/>
            <a:chOff x="2592" y="480"/>
            <a:chExt cx="2854" cy="2433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776" y="2462"/>
              <a:ext cx="121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user view of</a:t>
              </a:r>
            </a:p>
            <a:p>
              <a:pPr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595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2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77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25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082" y="2457"/>
              <a:ext cx="136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physical </a:t>
              </a:r>
            </a:p>
            <a:p>
              <a:pPr algn="ctr" eaLnBrk="1" hangingPunct="1">
                <a:spcBef>
                  <a:spcPct val="5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854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9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153400" cy="533400"/>
          </a:xfrm>
        </p:spPr>
        <p:txBody>
          <a:bodyPr/>
          <a:lstStyle/>
          <a:p>
            <a:r>
              <a:rPr lang="en-US" altLang="ko-KR" dirty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242" y="3459223"/>
            <a:ext cx="10231558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x86 Example: </a:t>
            </a:r>
            <a:r>
              <a:rPr lang="en-US" altLang="ko-KR" dirty="0" err="1"/>
              <a:t>mov</a:t>
            </a:r>
            <a:r>
              <a:rPr lang="en-US" altLang="ko-KR" dirty="0"/>
              <a:t> [</a:t>
            </a:r>
            <a:r>
              <a:rPr lang="en-US" altLang="ko-KR" dirty="0" err="1">
                <a:solidFill>
                  <a:schemeClr val="hlink"/>
                </a:solidFill>
              </a:rPr>
              <a:t>es</a:t>
            </a:r>
            <a:r>
              <a:rPr lang="en-US" altLang="ko-KR" dirty="0" err="1"/>
              <a:t>:bx</a:t>
            </a:r>
            <a:r>
              <a:rPr lang="en-US" altLang="ko-KR" dirty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5257801" y="1203326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2057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70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5257801" y="1724026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5138739" y="1035050"/>
            <a:ext cx="4919663" cy="1498600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6742114" y="746125"/>
            <a:ext cx="2782888" cy="1041400"/>
            <a:chOff x="3287" y="384"/>
            <a:chExt cx="1753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3767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6096000" y="685800"/>
            <a:ext cx="805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7162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4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uiExpand="1" build="p"/>
      <p:bldP spid="692274" grpId="0" uiExpand="1" animBg="1"/>
      <p:bldP spid="399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A890-11B3-4275-B1E4-CB664F6A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Special Registers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D212C0-DA1A-4652-BAC4-725EA9C5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3505200"/>
            <a:ext cx="6715622" cy="2743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Typical Segment Register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 Priority is RPL of Code Segment (CS)</a:t>
            </a:r>
          </a:p>
          <a:p>
            <a:r>
              <a:rPr lang="en-US" dirty="0"/>
              <a:t>Segmentation can’t be just “turned off”</a:t>
            </a:r>
          </a:p>
          <a:p>
            <a:pPr lvl="1"/>
            <a:r>
              <a:rPr lang="en-US" dirty="0"/>
              <a:t>What if we just want to use paging?</a:t>
            </a:r>
          </a:p>
          <a:p>
            <a:pPr lvl="1"/>
            <a:r>
              <a:rPr lang="en-US" dirty="0"/>
              <a:t>Set base and bound to all of memory, in all segments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0021987-5890-4B11-86F8-BB13CCA6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7052280" y="1030197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B381D09-E3C3-4731-B2F5-06B9A6D0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4" y="1030197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58C09DFC-09FB-460A-8CC3-A78AF09C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005" y="649197"/>
            <a:ext cx="3106600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80386 Special Registers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A1EE28EE-CB89-4F96-AFA5-C8D999F8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4367092" y="811881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325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83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sp>
        <p:nvSpPr>
          <p:cNvPr id="49" name="Rectangle 66"/>
          <p:cNvSpPr>
            <a:spLocks noChangeArrowheads="1"/>
          </p:cNvSpPr>
          <p:nvPr/>
        </p:nvSpPr>
        <p:spPr bwMode="auto">
          <a:xfrm>
            <a:off x="6953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6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3810000" y="3565526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3838576" y="32432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6953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6953253" y="3581400"/>
            <a:ext cx="1219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7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4343400" y="685800"/>
            <a:ext cx="3657600" cy="1798638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Virtualizing Resources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0138"/>
            <a:ext cx="11277600" cy="4319261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Reality: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Different Processes/Threads share the same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CPU (Just finished: scheduling)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use of Memory (starting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disk and devices (later in term)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worry about memory sharing?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complete working state of a process and/or kernel is defined by its data in memory (and registers)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Consequently, cannot just let different threads of control use the same memory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Physics: two different pieces of data cannot occupy the same locations in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Probably don’t want different threads to even have access to each other’s memory if in different processes (protection)</a:t>
            </a:r>
          </a:p>
        </p:txBody>
      </p:sp>
    </p:spTree>
    <p:extLst>
      <p:ext uri="{BB962C8B-B14F-4D97-AF65-F5344CB8AC3E}">
        <p14:creationId xmlns:p14="http://schemas.microsoft.com/office/powerpoint/2010/main" val="112692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8240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8769351" y="4342940"/>
            <a:ext cx="1463779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8240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8240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8796339" y="5238290"/>
            <a:ext cx="1537261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Shared with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8859839" y="3124201"/>
            <a:ext cx="1322459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Might 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3810000" y="3565526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3838576" y="32432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129305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89154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0x0240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0x0244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0x0360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0x0364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0x0368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1905000" y="533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1512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6" grpId="0" build="p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89154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</a:t>
            </a:r>
            <a:r>
              <a:rPr lang="en-US" altLang="ko-KR" sz="1900" dirty="0" smtClean="0">
                <a:ea typeface="굴림" panose="020B0600000101010101" pitchFamily="34" charset="-127"/>
              </a:rPr>
              <a:t>0x0244</a:t>
            </a:r>
            <a:r>
              <a:rPr lang="en-US" altLang="ko-KR" sz="1900" dirty="0">
                <a:ea typeface="굴림" panose="020B0600000101010101" pitchFamily="34" charset="-127"/>
              </a:rPr>
              <a:t>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0x0240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0x0244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0x0360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0x0364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0x0368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905000" y="8382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241869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89916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</a:t>
            </a:r>
            <a:r>
              <a:rPr lang="en-US" altLang="ko-KR" sz="1900" dirty="0" smtClean="0">
                <a:ea typeface="굴림" panose="020B0600000101010101" pitchFamily="34" charset="-127"/>
              </a:rPr>
              <a:t>0x0244</a:t>
            </a:r>
            <a:r>
              <a:rPr lang="en-US" altLang="ko-KR" sz="1900" dirty="0">
                <a:ea typeface="굴림" panose="020B0600000101010101" pitchFamily="34" charset="-127"/>
              </a:rPr>
              <a:t>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</a:t>
            </a:r>
            <a:r>
              <a:rPr lang="en-US" altLang="ko-KR" sz="1900" dirty="0" smtClean="0">
                <a:ea typeface="굴림" panose="020B0600000101010101" pitchFamily="34" charset="-127"/>
                <a:sym typeface="Symbol" panose="05050102010706020507" pitchFamily="18" charset="2"/>
              </a:rPr>
              <a:t>0x0360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. Translated to Physical=0x4360. Get “li $v0, 0”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0x0240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0x0244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0x0360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 smtClean="0">
                <a:latin typeface="Consolas" charset="0"/>
                <a:ea typeface="Consolas" charset="0"/>
                <a:cs typeface="Consolas" charset="0"/>
              </a:rPr>
              <a:t>0x0364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smtClean="0">
                <a:latin typeface="Consolas" charset="0"/>
                <a:ea typeface="Consolas" charset="0"/>
                <a:cs typeface="Consolas" charset="0"/>
              </a:rPr>
              <a:t>0x0368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905000" y="13970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389252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6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676400" y="2819400"/>
            <a:ext cx="9144000" cy="3581400"/>
          </a:xfrm>
        </p:spPr>
        <p:txBody>
          <a:bodyPr>
            <a:noAutofit/>
          </a:bodyPr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Let’s simulate a bit of this code to see what happens (PC=0x0240):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/>
            </a:pPr>
            <a:r>
              <a:rPr lang="en-US" altLang="ko-KR" sz="1900" dirty="0">
                <a:ea typeface="굴림" panose="020B0600000101010101" pitchFamily="34" charset="-127"/>
              </a:rPr>
              <a:t>Fetch 0x0240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00</a:t>
            </a:r>
            <a:r>
              <a:rPr lang="en-US" altLang="ko-KR" sz="1900" dirty="0">
                <a:ea typeface="굴림" panose="020B0600000101010101" pitchFamily="34" charset="-127"/>
              </a:rPr>
              <a:t>00 0010 0100 0000). Virtual segment #? 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</a:rPr>
              <a:t>0</a:t>
            </a:r>
            <a:r>
              <a:rPr lang="en-US" altLang="ko-KR" sz="1900" dirty="0">
                <a:ea typeface="굴림" panose="020B0600000101010101" pitchFamily="34" charset="-127"/>
              </a:rPr>
              <a:t>; Offset? 0x240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Physical address? Base=0x4000, so physical </a:t>
            </a:r>
            <a:r>
              <a:rPr lang="en-US" altLang="ko-KR" sz="1900" dirty="0" err="1">
                <a:ea typeface="굴림" panose="020B0600000101010101" pitchFamily="34" charset="-127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</a:rPr>
              <a:t>=0x4240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Fetch instruction at 0x4240. Get “la $a0, </a:t>
            </a:r>
            <a:r>
              <a:rPr lang="en-US" altLang="ko-KR" sz="1900" dirty="0" err="1">
                <a:ea typeface="굴림" panose="020B0600000101010101" pitchFamily="34" charset="-127"/>
              </a:rPr>
              <a:t>varx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0x4050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$a0,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</a:rPr>
              <a:t>Fetch 0x0244. Translated to Physical=0x4244.  Get “</a:t>
            </a:r>
            <a:r>
              <a:rPr lang="en-US" altLang="ko-KR" sz="1900" dirty="0" err="1">
                <a:ea typeface="굴림" panose="020B0600000101010101" pitchFamily="34" charset="-127"/>
              </a:rPr>
              <a:t>jal</a:t>
            </a:r>
            <a:r>
              <a:rPr lang="en-US" altLang="ko-KR" sz="1900" dirty="0">
                <a:ea typeface="굴림" panose="020B0600000101010101" pitchFamily="34" charset="-127"/>
              </a:rPr>
              <a:t> </a:t>
            </a:r>
            <a:r>
              <a:rPr lang="en-US" altLang="ko-KR" sz="1900" dirty="0" err="1">
                <a:ea typeface="굴림" panose="020B0600000101010101" pitchFamily="34" charset="-127"/>
              </a:rPr>
              <a:t>strlen</a:t>
            </a:r>
            <a:r>
              <a:rPr lang="en-US" altLang="ko-KR" sz="1900" dirty="0">
                <a:ea typeface="굴림" panose="020B0600000101010101" pitchFamily="34" charset="-127"/>
              </a:rPr>
              <a:t>”</a:t>
            </a:r>
            <a:br>
              <a:rPr lang="en-US" altLang="ko-KR" sz="1900" dirty="0">
                <a:ea typeface="굴림" panose="020B0600000101010101" pitchFamily="34" charset="-127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</a:rPr>
              <a:t>Move 0x0248 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 $</a:t>
            </a:r>
            <a:r>
              <a:rPr lang="en-US" altLang="ko-KR" sz="1900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(return address!), Move 0x0360  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0x0360. Translated to Physical=0x4360. Get “li $v0, 0”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Move 0x0000  $v0, Move PC+4PC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FontTx/>
              <a:buAutoNum type="arabicPeriod" startAt="2"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Fetch 0x0364. Translated to Physical=0x4364. Get “</a:t>
            </a:r>
            <a:r>
              <a:rPr lang="en-US" altLang="ko-KR" sz="1900" dirty="0" err="1">
                <a:ea typeface="굴림" panose="020B0600000101010101" pitchFamily="34" charset="-127"/>
                <a:sym typeface="Symbol" panose="05050102010706020507" pitchFamily="18" charset="2"/>
              </a:rPr>
              <a:t>lb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 $t0, ($a0)”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Since $a0 is 0x4050, try to load byte from 0x4050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	Translate 0x4050 (</a:t>
            </a:r>
            <a:r>
              <a:rPr lang="en-US" altLang="ko-KR" sz="1900" dirty="0">
                <a:solidFill>
                  <a:schemeClr val="accent2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01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00 0000 0101 0000). Virtual segment #? 1; Offset? 0x50</a:t>
            </a:r>
            <a:b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Physical address? Base=0x4800, Physical </a:t>
            </a:r>
            <a:r>
              <a:rPr lang="en-US" altLang="ko-KR" sz="1900" dirty="0" err="1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 = 0x4850,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1900" dirty="0">
                <a:ea typeface="굴림" panose="020B0600000101010101" pitchFamily="34" charset="-127"/>
                <a:sym typeface="Symbol" panose="05050102010706020507" pitchFamily="18" charset="2"/>
              </a:rPr>
              <a:t>	</a:t>
            </a:r>
            <a:r>
              <a:rPr lang="en-US" altLang="ko-KR" sz="19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Load Byte from 0x4850$t0, Move PC+4PC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0" y="533401"/>
            <a:ext cx="4953000" cy="2305749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8" tIns="44445" rIns="90478" bIns="44445">
            <a:spAutoFit/>
          </a:bodyPr>
          <a:lstStyle>
            <a:lvl1pPr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tabLst>
                <a:tab pos="1027113" algn="l"/>
                <a:tab pos="2166938" algn="l"/>
                <a:tab pos="2805113" algn="l"/>
                <a:tab pos="4459288" algn="l"/>
              </a:tabLst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0x0240	main:	la $a0,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0x0244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endParaRPr lang="en-US" altLang="en-US" sz="18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:	li 	$v0, 0  ;count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0x0364	loop: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lb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	$t0, ($a0)</a:t>
            </a:r>
            <a:b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0x0368	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beq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$r0,$t0, done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  …		   …</a:t>
            </a:r>
          </a:p>
          <a:p>
            <a:pPr algn="l"/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0x4050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varx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en-US" sz="1800" b="0" dirty="0">
                <a:latin typeface="Consolas" charset="0"/>
                <a:ea typeface="Consolas" charset="0"/>
                <a:cs typeface="Consolas" charset="0"/>
              </a:rPr>
              <a:t>	0x314159</a:t>
            </a:r>
          </a:p>
        </p:txBody>
      </p:sp>
      <p:graphicFrame>
        <p:nvGraphicFramePr>
          <p:cNvPr id="696357" name="Group 37"/>
          <p:cNvGraphicFramePr>
            <a:graphicFrameLocks noGrp="1"/>
          </p:cNvGraphicFramePr>
          <p:nvPr>
            <p:ph idx="4294967295"/>
          </p:nvPr>
        </p:nvGraphicFramePr>
        <p:xfrm>
          <a:off x="7010400" y="838200"/>
          <a:ext cx="3429000" cy="1816230"/>
        </p:xfrm>
        <a:graphic>
          <a:graphicData uri="http://schemas.openxmlformats.org/drawingml/2006/table">
            <a:tbl>
              <a:tblPr/>
              <a:tblGrid>
                <a:gridCol w="134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1905000" y="1676400"/>
            <a:ext cx="4953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8991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 of Segment Translation (16bit address)</a:t>
            </a:r>
          </a:p>
        </p:txBody>
      </p:sp>
    </p:spTree>
    <p:extLst>
      <p:ext uri="{BB962C8B-B14F-4D97-AF65-F5344CB8AC3E}">
        <p14:creationId xmlns:p14="http://schemas.microsoft.com/office/powerpoint/2010/main" val="324601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2C59-B8C6-4183-9FF1-B32695D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 about 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0BE2-FDDD-4A86-9CE1-C92D5D4D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105400"/>
          </a:xfrm>
        </p:spPr>
        <p:txBody>
          <a:bodyPr/>
          <a:lstStyle/>
          <a:p>
            <a:r>
              <a:rPr lang="en-US" altLang="ko-KR" dirty="0"/>
              <a:t>Translation on every instruction fetch, load or store</a:t>
            </a:r>
          </a:p>
          <a:p>
            <a:r>
              <a:rPr lang="en-US" altLang="ko-KR" dirty="0"/>
              <a:t>Virtual address space has holes</a:t>
            </a:r>
          </a:p>
          <a:p>
            <a:pPr lvl="1"/>
            <a:r>
              <a:rPr lang="en-US" altLang="ko-KR" dirty="0"/>
              <a:t>Segmentation efficient for sparse address spaces</a:t>
            </a:r>
          </a:p>
          <a:p>
            <a:r>
              <a:rPr lang="en-US" altLang="ko-KR" dirty="0"/>
              <a:t>When it is OK to address outside valid range?</a:t>
            </a:r>
          </a:p>
          <a:p>
            <a:pPr lvl="1"/>
            <a:r>
              <a:rPr lang="en-US" altLang="ko-KR" dirty="0"/>
              <a:t>This is how the stack (and heap?) allowed to grow</a:t>
            </a:r>
          </a:p>
          <a:p>
            <a:pPr lvl="1"/>
            <a:r>
              <a:rPr lang="en-US" altLang="ko-KR" dirty="0"/>
              <a:t>For instance, stack takes fault, system automatically increases size of stack</a:t>
            </a:r>
          </a:p>
          <a:p>
            <a:r>
              <a:rPr lang="en-US" altLang="ko-KR" dirty="0"/>
              <a:t>Need protection mode in segment table</a:t>
            </a:r>
          </a:p>
          <a:p>
            <a:pPr lvl="1"/>
            <a:r>
              <a:rPr lang="en-US" altLang="ko-KR" dirty="0"/>
              <a:t>For example, code segment would be read-only</a:t>
            </a:r>
          </a:p>
          <a:p>
            <a:pPr lvl="1"/>
            <a:r>
              <a:rPr lang="en-US" altLang="ko-KR" dirty="0"/>
              <a:t>Data and stack would be read-write (stores allowed)</a:t>
            </a:r>
          </a:p>
          <a:p>
            <a:r>
              <a:rPr lang="en-US" altLang="ko-KR" dirty="0"/>
              <a:t>What must be saved/restored on context switch?</a:t>
            </a:r>
          </a:p>
          <a:p>
            <a:pPr lvl="1"/>
            <a:r>
              <a:rPr lang="en-US" altLang="ko-KR" dirty="0"/>
              <a:t>Segment table stored in CPU, not in memory (small)</a:t>
            </a:r>
          </a:p>
          <a:p>
            <a:pPr lvl="1"/>
            <a:r>
              <a:rPr lang="en-US" altLang="ko-KR" dirty="0"/>
              <a:t>Might store all of processes memory onto disk when switched (called “swapping”)</a:t>
            </a:r>
          </a:p>
        </p:txBody>
      </p:sp>
    </p:spTree>
    <p:extLst>
      <p:ext uri="{BB962C8B-B14F-4D97-AF65-F5344CB8AC3E}">
        <p14:creationId xmlns:p14="http://schemas.microsoft.com/office/powerpoint/2010/main" val="1917821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2DC-6A46-41F7-9DF3-08F3A40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not all segments fit in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0C1A-24E2-4741-B5B4-DE33731C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778250"/>
            <a:ext cx="11468100" cy="26987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Extreme form of Context Switch: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Swapping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 make room for next process, some or all of the previous process is moved to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Likely need to send out complete segments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greatly increases the cost of context-switching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might be a desirable alternative?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Some way to keep only active portions of a process in memory at any one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finer granularity control over physical memory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99CB37A-A535-44C1-8638-18C40FC9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3886200" y="838200"/>
            <a:ext cx="3733800" cy="2787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2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0AE-A8D2-4D31-B376-B76FE271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1253-939A-44B9-AED3-15A064A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dirty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dirty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dirty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322797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r>
              <a:rPr lang="en-US" altLang="ko-KR" dirty="0"/>
              <a:t>Recall: General Address Translation</a:t>
            </a:r>
            <a:endParaRPr lang="en-US" altLang="en-US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612991" y="2928939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1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8191466" y="2963864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2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2574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8061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heap &amp; </a:t>
              </a:r>
            </a:p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3870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3870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3870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3870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6689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6689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6689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6689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7527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18129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B52FC"/>
                </a:solidFill>
                <a:latin typeface="Gill Sans" charset="0"/>
                <a:ea typeface="Gill Sans" charset="0"/>
                <a:cs typeface="Gill Sans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70707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8200"/>
                </a:solidFill>
                <a:latin typeface="Gill Sans" charset="0"/>
                <a:ea typeface="Gill Sans" charset="0"/>
                <a:cs typeface="Gill Sans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4267200" y="6091239"/>
            <a:ext cx="3489074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9499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Allocate physical memory in 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fixed size </a:t>
            </a:r>
            <a:r>
              <a:rPr lang="en-US" altLang="ko-KR" sz="2400" dirty="0">
                <a:ea typeface="굴림" panose="020B0600000101010101" pitchFamily="34" charset="-127"/>
              </a:rPr>
              <a:t>chunks (“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pages</a:t>
            </a:r>
            <a:r>
              <a:rPr lang="en-US" altLang="ko-KR" sz="2400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	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allocated, 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0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 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21944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05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Aspects of Memory Multiplexing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Protection: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Prevent access to private memory of other processes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Different pages of memory can be given special behavior (Read Only, Invisible to user programs,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).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Kernel data protected from User programs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Programs protected from themselves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Translation: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Ability to translate accesses from one address space (virtual) to a different one (physical)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When translation exists, processor uses virtual addresses, physical memory uses physical addresses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Side effects: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avoid overlap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give uniform view of memory to programs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Controlled overlap: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Separate state of threads should not collide in physical memory.  Obviously, unexpected overlap causes chaos!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Conversely, would like the ability to overlap when desired (for communication)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60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750050" y="8382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Implement Simple Paging?</a:t>
            </a:r>
            <a:endParaRPr lang="en-US" altLang="ko-KR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311526"/>
            <a:ext cx="11734800" cy="34702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Symbol" panose="05050102010706020507" pitchFamily="18" charset="2"/>
              </a:rPr>
              <a:t>Page Table (One per process)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Resides in physical memory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Contains physical page and permission for each virtual page (e.g. Valid bits, Read, Write, </a:t>
            </a:r>
            <a:r>
              <a:rPr lang="en-US" altLang="ko-KR" dirty="0" err="1">
                <a:sym typeface="Symbol" panose="05050102010706020507" pitchFamily="18" charset="2"/>
              </a:rPr>
              <a:t>etc</a:t>
            </a:r>
            <a:r>
              <a:rPr lang="en-US" altLang="ko-KR" dirty="0">
                <a:sym typeface="Symbol" panose="05050102010706020507" pitchFamily="18" charset="2"/>
              </a:rPr>
              <a:t>)</a:t>
            </a:r>
          </a:p>
          <a:p>
            <a:r>
              <a:rPr lang="en-US" altLang="ko-KR" dirty="0"/>
              <a:t>Virtual address mapping</a:t>
            </a:r>
          </a:p>
          <a:p>
            <a:pPr lvl="1"/>
            <a:r>
              <a:rPr lang="en-US" altLang="ko-KR" dirty="0"/>
              <a:t>Offset from Virtual address copied to Physical Address</a:t>
            </a:r>
          </a:p>
          <a:p>
            <a:pPr lvl="2"/>
            <a:r>
              <a:rPr lang="en-US" altLang="ko-KR" dirty="0"/>
              <a:t>Example: 10 bit offset </a:t>
            </a:r>
            <a:r>
              <a:rPr lang="en-US" altLang="ko-KR" dirty="0">
                <a:sym typeface="Symbol" panose="05050102010706020507" pitchFamily="18" charset="2"/>
              </a:rPr>
              <a:t> 1024-byte pages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Virtual page # is all remaining bits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4589464" y="10668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1981200" y="6858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2286001" y="1751012"/>
            <a:ext cx="3276601" cy="1598612"/>
            <a:chOff x="352" y="1375"/>
            <a:chExt cx="2064" cy="1007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286001" y="12684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5435601" y="1609724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7315200" y="18272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553200" y="13843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uiExpand="1" build="p"/>
      <p:bldP spid="700486" grpId="0" uiExpan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1779589" y="1277938"/>
            <a:ext cx="1618324" cy="3712012"/>
            <a:chOff x="2712" y="480"/>
            <a:chExt cx="1131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905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7362826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7362826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7327900" y="3106739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362826" y="4006851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7693026" y="5029200"/>
            <a:ext cx="1330473" cy="8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676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84339" y="685800"/>
            <a:ext cx="3435217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4705350" y="1797051"/>
            <a:ext cx="1016544" cy="2040525"/>
            <a:chOff x="3181349" y="1797621"/>
            <a:chExt cx="1016545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92" y="1901825"/>
              <a:ext cx="919702" cy="1935713"/>
              <a:chOff x="3752" y="864"/>
              <a:chExt cx="642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642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971800" y="1143001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622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8053388" y="1343026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2971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638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2971800" y="2819401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5638801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1752601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3657601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8686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1752601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3657601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876801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8686801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9893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981200" y="3613151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5227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984374" y="685800"/>
            <a:ext cx="4637088" cy="704850"/>
            <a:chOff x="371" y="296"/>
            <a:chExt cx="2921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71" y="29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2057400" y="1631951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982788" y="5562600"/>
            <a:ext cx="4638675" cy="704850"/>
            <a:chOff x="562" y="3436"/>
            <a:chExt cx="2922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562" y="343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4441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4441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8328023" y="2012950"/>
            <a:ext cx="1371600" cy="19050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74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7218598" y="3907646"/>
            <a:ext cx="3520175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This physical page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appears in address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5229226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6270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6270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D44-FCAF-BC44-A86F-66769A7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page sharing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4F4F-ED07-3D49-BAA4-B96BDAEA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287000" cy="5486400"/>
          </a:xfrm>
        </p:spPr>
        <p:txBody>
          <a:bodyPr>
            <a:normAutofit/>
          </a:bodyPr>
          <a:lstStyle/>
          <a:p>
            <a:r>
              <a:rPr lang="en-US" dirty="0"/>
              <a:t>The “kernel region” of every process has the same page table entries</a:t>
            </a:r>
          </a:p>
          <a:p>
            <a:pPr lvl="1"/>
            <a:r>
              <a:rPr lang="en-US" dirty="0"/>
              <a:t>The process cannot access it at user level</a:t>
            </a:r>
          </a:p>
          <a:p>
            <a:pPr lvl="1"/>
            <a:r>
              <a:rPr lang="en-US" dirty="0"/>
              <a:t>But on U-&gt;K switch, kernel code can access it AS WELL AS the region for THIS user</a:t>
            </a:r>
          </a:p>
          <a:p>
            <a:pPr lvl="2"/>
            <a:r>
              <a:rPr lang="en-US" dirty="0"/>
              <a:t>What does the kernel need to do to access other user processes?</a:t>
            </a:r>
          </a:p>
          <a:p>
            <a:r>
              <a:rPr lang="en-US" dirty="0"/>
              <a:t>Different processes running same binary! </a:t>
            </a:r>
          </a:p>
          <a:p>
            <a:pPr lvl="1"/>
            <a:r>
              <a:rPr lang="en-US" dirty="0"/>
              <a:t>Execute-only, but do not need to duplicate code segments</a:t>
            </a:r>
          </a:p>
          <a:p>
            <a:r>
              <a:rPr lang="en-US" dirty="0"/>
              <a:t>User-level system libraries (execute only)</a:t>
            </a:r>
          </a:p>
          <a:p>
            <a:r>
              <a:rPr lang="en-US" dirty="0"/>
              <a:t>Shared-memory segments between different processes</a:t>
            </a:r>
          </a:p>
          <a:p>
            <a:pPr lvl="1"/>
            <a:r>
              <a:rPr lang="en-US" dirty="0"/>
              <a:t>Can actually share objects directly between processes</a:t>
            </a:r>
          </a:p>
          <a:p>
            <a:pPr lvl="2"/>
            <a:r>
              <a:rPr lang="en-US" dirty="0"/>
              <a:t>Must map page into same place in address space!</a:t>
            </a:r>
          </a:p>
          <a:p>
            <a:pPr lvl="1"/>
            <a:r>
              <a:rPr lang="en-US" dirty="0"/>
              <a:t>This is a limited form of the sharing that threads have within a single process</a:t>
            </a:r>
          </a:p>
        </p:txBody>
      </p:sp>
    </p:spTree>
    <p:extLst>
      <p:ext uri="{BB962C8B-B14F-4D97-AF65-F5344CB8AC3E}">
        <p14:creationId xmlns:p14="http://schemas.microsoft.com/office/powerpoint/2010/main" val="1244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90601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752600" y="6096001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http://static.duartes.org/img/blogPosts/linuxFlexibleAddressSpaceLayout.png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430000" cy="533400"/>
          </a:xfrm>
        </p:spPr>
        <p:txBody>
          <a:bodyPr/>
          <a:lstStyle/>
          <a:p>
            <a:r>
              <a:rPr lang="en-US" altLang="en-US" dirty="0" smtClean="0"/>
              <a:t>Memory </a:t>
            </a:r>
            <a:r>
              <a:rPr lang="en-US" altLang="en-US" dirty="0"/>
              <a:t>Layout for Linux 32-bit (Pre-Meltdown patch!)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6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DF3E-A2A0-214F-96A4-7EB03575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simple security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6BD8-6278-804F-8339-657F33DB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685800"/>
            <a:ext cx="11226800" cy="5105400"/>
          </a:xfrm>
        </p:spPr>
        <p:txBody>
          <a:bodyPr/>
          <a:lstStyle/>
          <a:p>
            <a:r>
              <a:rPr lang="en-US" dirty="0"/>
              <a:t>Address Space Randomization</a:t>
            </a:r>
          </a:p>
          <a:p>
            <a:pPr lvl="1"/>
            <a:r>
              <a:rPr lang="en-US" dirty="0"/>
              <a:t>Position-Independent Code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can place user code anywhere in address space</a:t>
            </a:r>
          </a:p>
          <a:p>
            <a:pPr lvl="2"/>
            <a:r>
              <a:rPr lang="en-US" dirty="0"/>
              <a:t>Random start address makes much harder for attacker to cause jump to code that it seeks to take over</a:t>
            </a:r>
          </a:p>
          <a:p>
            <a:pPr lvl="1"/>
            <a:r>
              <a:rPr lang="en-US" dirty="0"/>
              <a:t>Stack &amp; Heap can start anywhere, so randomize placement</a:t>
            </a:r>
          </a:p>
          <a:p>
            <a:r>
              <a:rPr lang="en-US" dirty="0"/>
              <a:t>Kernel address space isolation</a:t>
            </a:r>
          </a:p>
          <a:p>
            <a:pPr lvl="1"/>
            <a:r>
              <a:rPr lang="en-US" dirty="0"/>
              <a:t>Don’t map whole kernel space into each process, switch to kernel page table</a:t>
            </a:r>
          </a:p>
          <a:p>
            <a:pPr lvl="1"/>
            <a:r>
              <a:rPr lang="en-US" dirty="0" err="1"/>
              <a:t>Meltdown</a:t>
            </a:r>
            <a:r>
              <a:rPr lang="en-US" dirty="0" err="1">
                <a:sym typeface="Symbol" panose="05050102010706020507" pitchFamily="18" charset="2"/>
              </a:rPr>
              <a:t>map</a:t>
            </a:r>
            <a:r>
              <a:rPr lang="en-US" dirty="0">
                <a:sym typeface="Symbol" panose="05050102010706020507" pitchFamily="18" charset="2"/>
              </a:rPr>
              <a:t> none of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kernel into user mode!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A260B-3613-7242-A52B-0BF81A90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50520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4647841" y="6312205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3733801" y="14049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2079626" y="1176337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5711825" y="871538"/>
            <a:ext cx="1344342" cy="6001643"/>
            <a:chOff x="4188007" y="838200"/>
            <a:chExt cx="1344785" cy="6000946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6881813" y="947738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4343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3733801" y="1633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5711825" y="871538"/>
            <a:ext cx="1344342" cy="6001643"/>
            <a:chOff x="4188007" y="838200"/>
            <a:chExt cx="1344785" cy="6000946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20685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1828800" y="2090737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  <p:cxnSp>
        <p:nvCxnSpPr>
          <p:cNvPr id="137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2"/>
          <p:cNvCxnSpPr>
            <a:cxnSpLocks noChangeShapeType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4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6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7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8" name="Straight Arrow Connector 177"/>
          <p:cNvCxnSpPr>
            <a:cxnSpLocks noChangeShapeType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9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0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1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539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4343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3733801" y="17097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5711825" y="871538"/>
            <a:ext cx="1198918" cy="6001643"/>
            <a:chOff x="4188007" y="838200"/>
            <a:chExt cx="1199313" cy="6000946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99313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4495800" y="1328737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4495801" y="1557337"/>
            <a:ext cx="1282811" cy="762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</p:cNvCxnSpPr>
          <p:nvPr/>
        </p:nvCxnSpPr>
        <p:spPr bwMode="auto">
          <a:xfrm>
            <a:off x="6858000" y="1404937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6868868" y="1574006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20685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2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143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144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6" name="Rectangle 135"/>
          <p:cNvSpPr>
            <a:spLocks noChangeArrowheads="1"/>
          </p:cNvSpPr>
          <p:nvPr/>
        </p:nvSpPr>
        <p:spPr bwMode="auto">
          <a:xfrm>
            <a:off x="8016875" y="23193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8534400" y="2928937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Allocate new pages where room!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6164357" y="4333874"/>
            <a:ext cx="5943600" cy="1219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cxnSp>
        <p:nvCxnSpPr>
          <p:cNvPr id="189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0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1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Straight Arrow Connector 182"/>
          <p:cNvCxnSpPr>
            <a:cxnSpLocks noChangeShapeType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177"/>
          <p:cNvCxnSpPr>
            <a:cxnSpLocks noChangeShapeType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989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91 0.01736 L 0.7737 0.150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74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Conclusion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10439400" cy="58674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Mapping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registers within processor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ID associated with each access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 comes from portion of virtual address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come from bits in instruction instead (x86)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segment contains base and limit information 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Offset (rest of address) adjusted by adding base</a:t>
            </a:r>
          </a:p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Page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Memory divided into fixed-sized chunks of memory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Virtual page number from virtual address mapped through page table to physical page number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Offset of virtual address same as physical address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Large page tables can be placed into virtual </a:t>
            </a:r>
            <a:r>
              <a:rPr lang="en-US" altLang="ko-KR" dirty="0" smtClean="0">
                <a:ea typeface="굴림" panose="020B0600000101010101" pitchFamily="34" charset="-127"/>
              </a:rPr>
              <a:t>memory</a:t>
            </a:r>
          </a:p>
          <a:p>
            <a:pPr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Next </a:t>
            </a:r>
            <a:r>
              <a:rPr lang="en-US" altLang="ko-KR" smtClean="0">
                <a:ea typeface="굴림" panose="020B0600000101010101" pitchFamily="34" charset="-127"/>
              </a:rPr>
              <a:t>Time: Multi-Level </a:t>
            </a:r>
            <a:r>
              <a:rPr lang="en-US" altLang="ko-KR" dirty="0" smtClean="0">
                <a:ea typeface="굴림" panose="020B0600000101010101" pitchFamily="34" charset="-127"/>
              </a:rPr>
              <a:t>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Virtual address mapped to series of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Permit sparse population of address space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793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4B3-8704-4FA7-B48F-6B79F9C7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View: Interposing on Process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04F2-BCB6-4416-A655-98904A58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interposes on process’ I/O operations</a:t>
            </a:r>
          </a:p>
          <a:p>
            <a:pPr lvl="1"/>
            <a:r>
              <a:rPr lang="en-US" dirty="0"/>
              <a:t>How? All I/O happens via </a:t>
            </a:r>
            <a:r>
              <a:rPr lang="en-US" dirty="0" err="1"/>
              <a:t>syscalls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OS interposes on process’ CPU usage</a:t>
            </a:r>
          </a:p>
          <a:p>
            <a:pPr lvl="1"/>
            <a:r>
              <a:rPr lang="en-US" dirty="0"/>
              <a:t>How? Interrupt lets OS preempt current thread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Question: How can the OS interpose on process’ memory accesses?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 slow for the OS to interpose </a:t>
            </a:r>
            <a:r>
              <a:rPr lang="en-US" i="1" dirty="0">
                <a:solidFill>
                  <a:srgbClr val="FF0000"/>
                </a:solidFill>
              </a:rPr>
              <a:t>every</a:t>
            </a:r>
            <a:r>
              <a:rPr lang="en-US" dirty="0">
                <a:solidFill>
                  <a:srgbClr val="FF0000"/>
                </a:solidFill>
              </a:rPr>
              <a:t> memory access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Translation: hardware support to accelerate the common case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Page fault: uncommon cases trap to the OS to handle</a:t>
            </a:r>
          </a:p>
        </p:txBody>
      </p:sp>
    </p:spTree>
    <p:extLst>
      <p:ext uri="{BB962C8B-B14F-4D97-AF65-F5344CB8AC3E}">
        <p14:creationId xmlns:p14="http://schemas.microsoft.com/office/powerpoint/2010/main" val="2733818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Recall: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Address space </a:t>
            </a:r>
            <a:r>
              <a:rPr lang="en-US" dirty="0">
                <a:solidFill>
                  <a:srgbClr val="FF0000"/>
                </a:solidFill>
              </a:rPr>
              <a:t>(with or w/o </a:t>
            </a:r>
            <a:r>
              <a:rPr lang="en-US" b="1" dirty="0">
                <a:solidFill>
                  <a:srgbClr val="FF0000"/>
                </a:solidFill>
              </a:rPr>
              <a:t>translation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Set of memory addresses accessible to program (for read or write)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May be distinct from memory space of the physical machine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(in which case programs operate in a virtual address space)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>
                <a:solidFill>
                  <a:srgbClr val="FF0000"/>
                </a:solidFill>
              </a:rPr>
              <a:t>Dual mode operation / Protection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the “system” has the ability to access certain resources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268294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0"/>
            <a:ext cx="7620000" cy="533400"/>
          </a:xfrm>
        </p:spPr>
        <p:txBody>
          <a:bodyPr/>
          <a:lstStyle/>
          <a:p>
            <a:r>
              <a:rPr lang="en-US" dirty="0"/>
              <a:t>THE BASICS: Address/Address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696443"/>
            <a:ext cx="8673392" cy="17925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2</a:t>
            </a:r>
            <a:r>
              <a:rPr lang="en-US" baseline="30000" dirty="0"/>
              <a:t>10</a:t>
            </a:r>
            <a:r>
              <a:rPr lang="en-US" dirty="0"/>
              <a:t> bytes (where a byte is </a:t>
            </a:r>
            <a:r>
              <a:rPr lang="en-US" dirty="0" err="1"/>
              <a:t>appreviated</a:t>
            </a:r>
            <a:r>
              <a:rPr lang="en-US" dirty="0"/>
              <a:t> as “B”)?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10 </a:t>
            </a:r>
            <a:r>
              <a:rPr lang="en-US" dirty="0">
                <a:solidFill>
                  <a:srgbClr val="FF0000"/>
                </a:solidFill>
              </a:rPr>
              <a:t>B = 1024B = 1 KB (for memory, 1K = 1024, </a:t>
            </a:r>
            <a:r>
              <a:rPr lang="en-US" i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1000)</a:t>
            </a:r>
          </a:p>
          <a:p>
            <a:r>
              <a:rPr lang="en-US" dirty="0"/>
              <a:t>How many bits to address each byte of 4KB page?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4KB = 4×1KB = 4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= 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 12 bits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much memory can be addressed with 20 bits? 32 bits? 64 bits?</a:t>
            </a:r>
          </a:p>
          <a:p>
            <a:pPr lvl="1"/>
            <a:r>
              <a:rPr lang="en-US" dirty="0"/>
              <a:t>Use 2</a:t>
            </a:r>
            <a:r>
              <a:rPr lang="en-US" baseline="30000" dirty="0"/>
              <a:t>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343912" y="3192411"/>
            <a:ext cx="21336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995374" y="396276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600201" y="28030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5391913" y="8382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5831945" y="1280054"/>
            <a:ext cx="1558339" cy="32077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3279635" y="2764895"/>
            <a:ext cx="276902" cy="2118852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7754113" y="2646341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aseline="30000" dirty="0">
                <a:solidFill>
                  <a:srgbClr val="FF0000"/>
                </a:solidFill>
              </a:rPr>
              <a:t>k</a:t>
            </a:r>
            <a:r>
              <a:rPr lang="en-US" sz="3200" dirty="0">
                <a:solidFill>
                  <a:srgbClr val="FF0000"/>
                </a:solidFill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0712" y="2193937"/>
            <a:ext cx="2421232" cy="121503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5925313" y="2125611"/>
            <a:ext cx="1416173" cy="152400"/>
          </a:xfrm>
          <a:prstGeom prst="round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7449312" y="1290117"/>
            <a:ext cx="276902" cy="3207757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6214" y="3362705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“Things” here usually</a:t>
            </a:r>
            <a:br>
              <a:rPr lang="en-US" dirty="0"/>
            </a:br>
            <a:r>
              <a:rPr lang="en-US" dirty="0"/>
              <a:t>means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228172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296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Address Space, </a:t>
            </a:r>
            <a:r>
              <a:rPr lang="en-US" altLang="en-US" dirty="0"/>
              <a:t>Process Virtual Address Space</a:t>
            </a:r>
            <a:endParaRPr lang="en-US" altLang="en-US" sz="3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823651" y="1103151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8062" y="10354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2452" y="37718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5004" y="838200"/>
            <a:ext cx="8021796" cy="5638800"/>
          </a:xfrm>
        </p:spPr>
        <p:txBody>
          <a:bodyPr>
            <a:normAutofit/>
          </a:bodyPr>
          <a:lstStyle/>
          <a:p>
            <a:r>
              <a:rPr lang="en-US" altLang="en-US" dirty="0"/>
              <a:t>Definition: </a:t>
            </a:r>
            <a:r>
              <a:rPr lang="en-US" altLang="en-US" b="1" dirty="0"/>
              <a:t>Set of accessible addresses and the state associated with them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= ~4 billion </a:t>
            </a:r>
            <a:r>
              <a:rPr lang="en-US" altLang="en-US" b="1" i="1" dirty="0"/>
              <a:t>bytes</a:t>
            </a:r>
            <a:r>
              <a:rPr lang="en-US" altLang="en-US" dirty="0"/>
              <a:t> on a 32-bit machine</a:t>
            </a:r>
          </a:p>
          <a:p>
            <a:r>
              <a:rPr lang="en-US" altLang="en-US" dirty="0"/>
              <a:t>How many 32-bit numbers fit in this address space?</a:t>
            </a:r>
          </a:p>
          <a:p>
            <a:pPr lvl="1"/>
            <a:r>
              <a:rPr lang="en-US" altLang="en-US" dirty="0"/>
              <a:t>32-bits = 4 bytes, so 2</a:t>
            </a:r>
            <a:r>
              <a:rPr lang="en-US" altLang="en-US" baseline="30000" dirty="0"/>
              <a:t>32</a:t>
            </a:r>
            <a:r>
              <a:rPr lang="en-US" altLang="en-US" dirty="0"/>
              <a:t>/4 = 2</a:t>
            </a:r>
            <a:r>
              <a:rPr lang="en-US" altLang="en-US" baseline="30000" dirty="0"/>
              <a:t>30</a:t>
            </a:r>
            <a:r>
              <a:rPr lang="en-US" altLang="en-US" dirty="0"/>
              <a:t>=~1billion</a:t>
            </a:r>
          </a:p>
          <a:p>
            <a:r>
              <a:rPr lang="en-US" altLang="en-US" dirty="0"/>
              <a:t>What happens when processor reads or writes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Causes program to abort (</a:t>
            </a:r>
            <a:r>
              <a:rPr lang="en-US" altLang="en-US" dirty="0" err="1"/>
              <a:t>segfault</a:t>
            </a:r>
            <a:r>
              <a:rPr lang="en-US" altLang="en-US" dirty="0"/>
              <a:t>)?</a:t>
            </a:r>
          </a:p>
          <a:p>
            <a:pPr lvl="1"/>
            <a:r>
              <a:rPr lang="en-US" altLang="en-US" dirty="0"/>
              <a:t>Communicate with another program</a:t>
            </a:r>
          </a:p>
          <a:p>
            <a:pPr lvl="1"/>
            <a:r>
              <a:rPr lang="en-US" altLang="en-US" dirty="0"/>
              <a:t>…</a:t>
            </a:r>
          </a:p>
          <a:p>
            <a:endParaRPr lang="en-US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2E7A8E-CDB1-114C-8762-E365D6A4C68F}"/>
              </a:ext>
            </a:extLst>
          </p:cNvPr>
          <p:cNvGrpSpPr/>
          <p:nvPr/>
        </p:nvGrpSpPr>
        <p:grpSpPr>
          <a:xfrm>
            <a:off x="8900569" y="1339731"/>
            <a:ext cx="1678006" cy="2422440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C2495C-9762-3B45-BAE3-CE4A25202146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C502C7-984C-6D47-B610-BC46A3D29707}"/>
                </a:ext>
              </a:extLst>
            </p:cNvPr>
            <p:cNvSpPr txBox="1"/>
            <p:nvPr/>
          </p:nvSpPr>
          <p:spPr>
            <a:xfrm>
              <a:off x="3372272" y="1638300"/>
              <a:ext cx="501270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A25004-0380-6D4D-9671-311CACF0B990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9F0421-4E2B-014A-8099-439CFDB3314B}"/>
                </a:ext>
              </a:extLst>
            </p:cNvPr>
            <p:cNvSpPr txBox="1"/>
            <p:nvPr/>
          </p:nvSpPr>
          <p:spPr>
            <a:xfrm>
              <a:off x="3352800" y="2133601"/>
              <a:ext cx="908882" cy="2744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A601E2-9034-A647-A814-E3C90B5BD42B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D70DC3-4182-074D-8FD4-D95E95FA9B80}"/>
                </a:ext>
              </a:extLst>
            </p:cNvPr>
            <p:cNvSpPr txBox="1"/>
            <p:nvPr/>
          </p:nvSpPr>
          <p:spPr>
            <a:xfrm>
              <a:off x="3505200" y="2667001"/>
              <a:ext cx="509049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57BEA4-5CC9-5348-899C-FE470131B544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F5A9EB-A0CE-CD40-B54F-1B3C840A9576}"/>
                </a:ext>
              </a:extLst>
            </p:cNvPr>
            <p:cNvSpPr txBox="1"/>
            <p:nvPr/>
          </p:nvSpPr>
          <p:spPr>
            <a:xfrm>
              <a:off x="3429000" y="3581400"/>
              <a:ext cx="527718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FA5840-A7CE-4A40-9089-34B6E9C82CA0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341A40-B292-AC41-9D0B-105EF01D42F9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064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15887"/>
            <a:ext cx="9067800" cy="646113"/>
          </a:xfrm>
        </p:spPr>
        <p:txBody>
          <a:bodyPr/>
          <a:lstStyle/>
          <a:p>
            <a:r>
              <a:rPr lang="en-US" dirty="0"/>
              <a:t>Recall: Process Address Space: typical structure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36180" y="1896550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00606" y="296335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36180" y="212515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673" y="18203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736180" y="250615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78981" y="21251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B5569-F97B-964E-A54C-7236761155C8}"/>
              </a:ext>
            </a:extLst>
          </p:cNvPr>
          <p:cNvSpPr/>
          <p:nvPr/>
        </p:nvSpPr>
        <p:spPr bwMode="auto">
          <a:xfrm>
            <a:off x="6829195" y="1286950"/>
            <a:ext cx="1828800" cy="35820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0C6E-756A-D643-8977-394E972BA2D8}"/>
              </a:ext>
            </a:extLst>
          </p:cNvPr>
          <p:cNvSpPr txBox="1"/>
          <p:nvPr/>
        </p:nvSpPr>
        <p:spPr>
          <a:xfrm>
            <a:off x="8643606" y="12192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4800B1-356A-AE46-978B-3ABD44A51ED6}"/>
              </a:ext>
            </a:extLst>
          </p:cNvPr>
          <p:cNvSpPr txBox="1"/>
          <p:nvPr/>
        </p:nvSpPr>
        <p:spPr>
          <a:xfrm>
            <a:off x="8657996" y="46126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445BAE-8565-5B4C-9976-3A5B34730F21}"/>
              </a:ext>
            </a:extLst>
          </p:cNvPr>
          <p:cNvGrpSpPr/>
          <p:nvPr/>
        </p:nvGrpSpPr>
        <p:grpSpPr>
          <a:xfrm>
            <a:off x="6906113" y="1523530"/>
            <a:ext cx="1678006" cy="3336842"/>
            <a:chOff x="3200400" y="1638300"/>
            <a:chExt cx="1628564" cy="3306338"/>
          </a:xfrm>
          <a:solidFill>
            <a:srgbClr val="FFFF00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24763A-E727-2A45-A6E6-DE973A5E7FE5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AAFC12-7F1C-0B44-9863-2E7009928F90}"/>
                </a:ext>
              </a:extLst>
            </p:cNvPr>
            <p:cNvSpPr txBox="1"/>
            <p:nvPr/>
          </p:nvSpPr>
          <p:spPr>
            <a:xfrm>
              <a:off x="3372272" y="1638300"/>
              <a:ext cx="1338275" cy="30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Code Segment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E2863E6-B152-B94C-8776-F849763400F8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C42CA7-DDF8-E043-A8CF-2414AFB4E431}"/>
                </a:ext>
              </a:extLst>
            </p:cNvPr>
            <p:cNvSpPr txBox="1"/>
            <p:nvPr/>
          </p:nvSpPr>
          <p:spPr>
            <a:xfrm>
              <a:off x="3352800" y="2133601"/>
              <a:ext cx="1030232" cy="3049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C7EF40-C378-354B-9E07-0CD7EC49972E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3A06BB-FE68-4642-A1D2-F3ED27298138}"/>
                </a:ext>
              </a:extLst>
            </p:cNvPr>
            <p:cNvSpPr txBox="1"/>
            <p:nvPr/>
          </p:nvSpPr>
          <p:spPr>
            <a:xfrm>
              <a:off x="3391634" y="2762757"/>
              <a:ext cx="878200" cy="30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62BE49-3B51-2F4C-BFF0-6E7B19EEE833}"/>
                </a:ext>
              </a:extLst>
            </p:cNvPr>
            <p:cNvSpPr/>
            <p:nvPr/>
          </p:nvSpPr>
          <p:spPr bwMode="auto">
            <a:xfrm>
              <a:off x="3200400" y="4411238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9AA2F3-72A2-4F43-9F85-0BAA2159855F}"/>
                </a:ext>
              </a:extLst>
            </p:cNvPr>
            <p:cNvSpPr txBox="1"/>
            <p:nvPr/>
          </p:nvSpPr>
          <p:spPr>
            <a:xfrm>
              <a:off x="3429000" y="4487435"/>
              <a:ext cx="1358499" cy="30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 Segment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74397B-179D-754B-A6FA-E6B2930760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4400" y="4171741"/>
              <a:ext cx="0" cy="77289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6FB3282-0611-F845-9B2D-2C318E1227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2590800"/>
              <a:ext cx="0" cy="794368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" name="Freeform 9"/>
          <p:cNvSpPr/>
          <p:nvPr/>
        </p:nvSpPr>
        <p:spPr bwMode="auto">
          <a:xfrm flipV="1">
            <a:off x="4381501" y="1752169"/>
            <a:ext cx="2701703" cy="270526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02B7281-164A-C440-882A-090C00EDBB09}"/>
              </a:ext>
            </a:extLst>
          </p:cNvPr>
          <p:cNvSpPr/>
          <p:nvPr/>
        </p:nvSpPr>
        <p:spPr bwMode="auto">
          <a:xfrm>
            <a:off x="4404898" y="2215658"/>
            <a:ext cx="2584365" cy="2393107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D9664-B651-4949-8DBC-78CC42593CC7}"/>
              </a:ext>
            </a:extLst>
          </p:cNvPr>
          <p:cNvSpPr txBox="1"/>
          <p:nvPr/>
        </p:nvSpPr>
        <p:spPr>
          <a:xfrm>
            <a:off x="8620034" y="303911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sbrk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syscall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94016</TotalTime>
  <Pages>60</Pages>
  <Words>5043</Words>
  <Application>Microsoft Office PowerPoint</Application>
  <PresentationFormat>Widescreen</PresentationFormat>
  <Paragraphs>1200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MS PGothic</vt:lpstr>
      <vt:lpstr>MS PGothic</vt:lpstr>
      <vt:lpstr>Arial</vt:lpstr>
      <vt:lpstr>Comic Sans MS</vt:lpstr>
      <vt:lpstr>Consolas</vt:lpstr>
      <vt:lpstr>Gill Sans</vt:lpstr>
      <vt:lpstr>Gill Sans Light</vt:lpstr>
      <vt:lpstr>굴림</vt:lpstr>
      <vt:lpstr>Helvetica</vt:lpstr>
      <vt:lpstr>Symbol</vt:lpstr>
      <vt:lpstr>Times New Roman</vt:lpstr>
      <vt:lpstr>Wingdings</vt:lpstr>
      <vt:lpstr>Office</vt:lpstr>
      <vt:lpstr>CS162 Operating Systems and Systems Programming Lecture 14  Memory 1: Virtual Memory,  Segments and Page Tables</vt:lpstr>
      <vt:lpstr>Recall: Four requirements for occurrence of Deadlock</vt:lpstr>
      <vt:lpstr>Virtualizing Resources</vt:lpstr>
      <vt:lpstr>Important Aspects of Memory Multiplexing</vt:lpstr>
      <vt:lpstr>Alternative View: Interposing on Process Behavior</vt:lpstr>
      <vt:lpstr>Recall: Four Fundamental OS Concepts</vt:lpstr>
      <vt:lpstr>THE BASICS: Address/Address Space</vt:lpstr>
      <vt:lpstr>Address Space, Process Virtual Address Space</vt:lpstr>
      <vt:lpstr>Recall: Process Address Space: typical structure</vt:lpstr>
      <vt:lpstr>Recall: Uniprogramming</vt:lpstr>
      <vt:lpstr>Primitive Multiprogramming</vt:lpstr>
      <vt:lpstr>Binding of Instructions and Data to Memory</vt:lpstr>
      <vt:lpstr>Binding of Instructions and Data to Memory</vt:lpstr>
      <vt:lpstr>Second copy of program from previous example</vt:lpstr>
      <vt:lpstr>Second copy of program from previous example</vt:lpstr>
      <vt:lpstr>From Program to Process</vt:lpstr>
      <vt:lpstr>Administrivia</vt:lpstr>
      <vt:lpstr>Administrivia (Con’t)</vt:lpstr>
      <vt:lpstr>Multiprogramming with Protection</vt:lpstr>
      <vt:lpstr>Recall: Base and Bound (No Translation)</vt:lpstr>
      <vt:lpstr>Recall: General Address translation</vt:lpstr>
      <vt:lpstr>Recall: Base and Bound (with Translation)</vt:lpstr>
      <vt:lpstr>Issues with Simple B&amp;B Method</vt:lpstr>
      <vt:lpstr>More Flexible Segmentation</vt:lpstr>
      <vt:lpstr>Implementation of Multi-Segment Model</vt:lpstr>
      <vt:lpstr>Intel x86 Special Registers</vt:lpstr>
      <vt:lpstr>Example: Four Segments (16 bit addresses)</vt:lpstr>
      <vt:lpstr>Example: Four Segments (16 bit addresses)</vt:lpstr>
      <vt:lpstr>Example: Four Segments (16 bit addresses)</vt:lpstr>
      <vt:lpstr>Example: Four Segments (16 bit addresses)</vt:lpstr>
      <vt:lpstr>Example of Segment Translation (16bit address)</vt:lpstr>
      <vt:lpstr>Example of Segment Translation (16bit address)</vt:lpstr>
      <vt:lpstr>Example of Segment Translation (16bit address)</vt:lpstr>
      <vt:lpstr>Example of Segment Translation (16bit address)</vt:lpstr>
      <vt:lpstr>Observations about Segmentation</vt:lpstr>
      <vt:lpstr>What if not all segments fit in memory?</vt:lpstr>
      <vt:lpstr>Problems with Segmentation</vt:lpstr>
      <vt:lpstr>Recall: General Address Translation</vt:lpstr>
      <vt:lpstr>Paging: Physical Memory in Fixed Size Chunks</vt:lpstr>
      <vt:lpstr>How to Implement Simple Paging?</vt:lpstr>
      <vt:lpstr>Simple Page Table Example</vt:lpstr>
      <vt:lpstr>What about Sharing?</vt:lpstr>
      <vt:lpstr>Where is page sharing used ?</vt:lpstr>
      <vt:lpstr>Memory Layout for Linux 32-bit (Pre-Meltdown patch!)</vt:lpstr>
      <vt:lpstr>Some simple security measures</vt:lpstr>
      <vt:lpstr>Summary: Paging</vt:lpstr>
      <vt:lpstr>Summary: Paging</vt:lpstr>
      <vt:lpstr>Summary: Paging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994</cp:revision>
  <cp:lastPrinted>2023-03-07T19:08:41Z</cp:lastPrinted>
  <dcterms:created xsi:type="dcterms:W3CDTF">1995-08-12T11:37:26Z</dcterms:created>
  <dcterms:modified xsi:type="dcterms:W3CDTF">2023-03-08T15:54:11Z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