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256" r:id="rId2"/>
    <p:sldId id="1366" r:id="rId3"/>
    <p:sldId id="1367" r:id="rId4"/>
    <p:sldId id="1430" r:id="rId5"/>
    <p:sldId id="1365" r:id="rId6"/>
    <p:sldId id="1435" r:id="rId7"/>
    <p:sldId id="1436" r:id="rId8"/>
    <p:sldId id="1437" r:id="rId9"/>
    <p:sldId id="1438" r:id="rId10"/>
    <p:sldId id="1439" r:id="rId11"/>
    <p:sldId id="1440" r:id="rId12"/>
    <p:sldId id="1441" r:id="rId13"/>
    <p:sldId id="1442" r:id="rId14"/>
    <p:sldId id="1443" r:id="rId15"/>
    <p:sldId id="1444" r:id="rId16"/>
    <p:sldId id="1445" r:id="rId17"/>
    <p:sldId id="1455" r:id="rId18"/>
    <p:sldId id="1446" r:id="rId19"/>
    <p:sldId id="1447" r:id="rId20"/>
    <p:sldId id="1448" r:id="rId21"/>
    <p:sldId id="1449" r:id="rId22"/>
    <p:sldId id="1450" r:id="rId23"/>
    <p:sldId id="1451" r:id="rId24"/>
    <p:sldId id="1452" r:id="rId25"/>
    <p:sldId id="1453" r:id="rId26"/>
    <p:sldId id="1454" r:id="rId27"/>
    <p:sldId id="1304" r:id="rId28"/>
    <p:sldId id="1431" r:id="rId29"/>
    <p:sldId id="1305" r:id="rId30"/>
    <p:sldId id="1306" r:id="rId31"/>
    <p:sldId id="1307" r:id="rId32"/>
    <p:sldId id="1308" r:id="rId33"/>
    <p:sldId id="1309" r:id="rId34"/>
    <p:sldId id="1310" r:id="rId35"/>
    <p:sldId id="1311" r:id="rId36"/>
    <p:sldId id="1312" r:id="rId37"/>
    <p:sldId id="1313" r:id="rId38"/>
    <p:sldId id="1314" r:id="rId39"/>
    <p:sldId id="1315" r:id="rId40"/>
    <p:sldId id="1316" r:id="rId41"/>
    <p:sldId id="1317" r:id="rId42"/>
    <p:sldId id="1318" r:id="rId43"/>
    <p:sldId id="1319" r:id="rId44"/>
    <p:sldId id="1320" r:id="rId45"/>
    <p:sldId id="1321" r:id="rId46"/>
    <p:sldId id="1322" r:id="rId47"/>
    <p:sldId id="1323" r:id="rId48"/>
    <p:sldId id="1324" r:id="rId49"/>
    <p:sldId id="1325" r:id="rId50"/>
    <p:sldId id="1326" r:id="rId51"/>
    <p:sldId id="1327" r:id="rId52"/>
    <p:sldId id="1328" r:id="rId53"/>
    <p:sldId id="1329" r:id="rId54"/>
    <p:sldId id="1330" r:id="rId55"/>
    <p:sldId id="1331" r:id="rId56"/>
    <p:sldId id="1332" r:id="rId57"/>
    <p:sldId id="1333" r:id="rId58"/>
    <p:sldId id="1334" r:id="rId59"/>
    <p:sldId id="1335" r:id="rId60"/>
    <p:sldId id="1336" r:id="rId61"/>
    <p:sldId id="1337" r:id="rId62"/>
    <p:sldId id="1338" r:id="rId63"/>
    <p:sldId id="1339" r:id="rId64"/>
    <p:sldId id="1340" r:id="rId65"/>
    <p:sldId id="1341" r:id="rId66"/>
    <p:sldId id="1342" r:id="rId67"/>
    <p:sldId id="1343" r:id="rId68"/>
    <p:sldId id="1344" r:id="rId69"/>
    <p:sldId id="1345" r:id="rId70"/>
    <p:sldId id="1346" r:id="rId71"/>
    <p:sldId id="1347" r:id="rId72"/>
    <p:sldId id="1348" r:id="rId73"/>
    <p:sldId id="1349" r:id="rId74"/>
    <p:sldId id="1350" r:id="rId75"/>
    <p:sldId id="1351" r:id="rId76"/>
    <p:sldId id="1352" r:id="rId77"/>
    <p:sldId id="1353" r:id="rId78"/>
    <p:sldId id="1354" r:id="rId79"/>
    <p:sldId id="1265" r:id="rId80"/>
    <p:sldId id="1357" r:id="rId81"/>
    <p:sldId id="1266" r:id="rId82"/>
    <p:sldId id="1267" r:id="rId83"/>
    <p:sldId id="1358" r:id="rId84"/>
    <p:sldId id="1359" r:id="rId85"/>
    <p:sldId id="1360" r:id="rId86"/>
    <p:sldId id="1361" r:id="rId87"/>
    <p:sldId id="1356" r:id="rId8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01" d="100"/>
          <a:sy n="101" d="100"/>
        </p:scale>
        <p:origin x="16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62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0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70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398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557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61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367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75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9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4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8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75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1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4213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07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79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4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215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3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05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1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277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9.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2/14/2023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9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Synchronization 4: </a:t>
            </a:r>
            <a:br>
              <a:rPr lang="en-US" sz="3000" dirty="0" smtClean="0"/>
            </a:br>
            <a:r>
              <a:rPr lang="en-US" sz="3000" dirty="0" smtClean="0"/>
              <a:t>Semaphores, </a:t>
            </a:r>
            <a:r>
              <a:rPr lang="en-US" sz="3000" dirty="0" smtClean="0"/>
              <a:t>Monitors and Readers/Writers</a:t>
            </a:r>
            <a:br>
              <a:rPr lang="en-US" sz="3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</a:t>
            </a:r>
            <a:r>
              <a:rPr lang="en-US" altLang="en-US" dirty="0" smtClean="0">
                <a:ea typeface="Gill Sans" charset="0"/>
              </a:rPr>
              <a:t>14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presents some ways to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2139211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 smtClean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Technically examining value after initialization is not allowed.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724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hread going to sleep in P won’t miss wakeup from V – even if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80594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</a:t>
            </a:r>
            <a:r>
              <a:rPr lang="en-US" altLang="ko-KR" sz="2800" dirty="0" smtClean="0">
                <a:ea typeface="굴림" panose="020B0600000101010101" pitchFamily="34" charset="-127"/>
              </a:rPr>
              <a:t>Buffer: Correctness </a:t>
            </a:r>
            <a:r>
              <a:rPr lang="en-US" altLang="ko-KR" sz="2800" dirty="0">
                <a:ea typeface="굴림" panose="020B0600000101010101" pitchFamily="34" charset="-127"/>
              </a:rPr>
              <a:t>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03568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Bounded Buffer, 3</a:t>
            </a:r>
            <a:r>
              <a:rPr lang="en-US" altLang="ko-KR" baseline="30000" dirty="0" smtClean="0">
                <a:latin typeface="Helvetica" charset="0"/>
                <a:ea typeface="굴림" charset="0"/>
                <a:cs typeface="굴림" charset="0"/>
              </a:rPr>
              <a:t>rd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 cut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94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12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112014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Midterm </a:t>
            </a:r>
            <a:r>
              <a:rPr lang="en-US" dirty="0" smtClean="0"/>
              <a:t>This Thursday, 7-9pm (</a:t>
            </a:r>
            <a:r>
              <a:rPr lang="en-US" dirty="0" smtClean="0"/>
              <a:t>February </a:t>
            </a:r>
            <a:r>
              <a:rPr lang="en-US" dirty="0" smtClean="0"/>
              <a:t>16)!</a:t>
            </a:r>
            <a:endParaRPr lang="en-US" dirty="0" smtClean="0"/>
          </a:p>
          <a:p>
            <a:pPr lvl="1"/>
            <a:r>
              <a:rPr lang="en-US" i="1" dirty="0" smtClean="0"/>
              <a:t>In person: </a:t>
            </a:r>
            <a:r>
              <a:rPr lang="en-US" dirty="0" smtClean="0"/>
              <a:t>150 Wheeler unless you have alternative from us </a:t>
            </a:r>
            <a:endParaRPr lang="en-US" dirty="0" smtClean="0"/>
          </a:p>
          <a:p>
            <a:pPr lvl="1"/>
            <a:r>
              <a:rPr lang="en-US" dirty="0" smtClean="0"/>
              <a:t>You are responsible for all </a:t>
            </a:r>
            <a:r>
              <a:rPr lang="en-US" dirty="0" smtClean="0"/>
              <a:t>materials up to </a:t>
            </a:r>
            <a:r>
              <a:rPr lang="en-US" dirty="0" smtClean="0"/>
              <a:t>and including today’s </a:t>
            </a:r>
            <a:r>
              <a:rPr lang="en-US" dirty="0" smtClean="0"/>
              <a:t>lecture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/>
              <a:t>Including Semaphores and Monitors</a:t>
            </a:r>
          </a:p>
          <a:p>
            <a:r>
              <a:rPr lang="en-US" dirty="0" smtClean="0"/>
              <a:t>You get one (1) double-side page of </a:t>
            </a:r>
            <a:r>
              <a:rPr lang="en-US" i="1" dirty="0" smtClean="0"/>
              <a:t>handwritten </a:t>
            </a:r>
            <a:r>
              <a:rPr lang="en-US" dirty="0" smtClean="0"/>
              <a:t>notes</a:t>
            </a:r>
          </a:p>
          <a:p>
            <a:pPr lvl="1"/>
            <a:r>
              <a:rPr lang="en-US" dirty="0" smtClean="0"/>
              <a:t>Hand drawn figures, hand written notes</a:t>
            </a:r>
          </a:p>
          <a:p>
            <a:pPr lvl="1"/>
            <a:r>
              <a:rPr lang="en-US" dirty="0" smtClean="0"/>
              <a:t>No copying of figures directly from slides, no microfiche,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Redraw them if you want them on your notes!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you are sick, let us know.</a:t>
            </a:r>
          </a:p>
          <a:p>
            <a:pPr lvl="1"/>
            <a:r>
              <a:rPr lang="en-US" dirty="0" smtClean="0"/>
              <a:t>Do not come to the midterm!</a:t>
            </a:r>
          </a:p>
          <a:p>
            <a:r>
              <a:rPr lang="en-US" dirty="0" smtClean="0"/>
              <a:t>No class on </a:t>
            </a:r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I will have extra office hours during class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 not seek out information about projects or homework from previous terms!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This includes solutions, rubrics, any other information!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Something like this constitutes academic dishonesty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7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 smtClean="0">
                <a:ea typeface="굴림" panose="020B0600000101010101" pitchFamily="34" charset="-127"/>
              </a:rPr>
              <a:t>: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4172601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37065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Atomic Read-Modify-Write 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6" y="716485"/>
            <a:ext cx="9591483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temp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register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= temp;		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from “address” put back to register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return temp;		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from “address” considered return from swap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  <a:endParaRPr lang="en-US" altLang="ko-KR" sz="1500" b="1" dirty="0">
              <a:latin typeface="Consolas" panose="020B0609020204030204" pitchFamily="49" charset="0"/>
              <a:ea typeface="굴림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x86 (returns old value), 68000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 smtClean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  <a:endParaRPr lang="en-US" altLang="ko-KR" sz="1500" b="1" dirty="0">
              <a:latin typeface="Consolas" panose="020B06090202040302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802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7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 smtClean="0">
                <a:ea typeface="굴림" panose="020B0600000101010101" pitchFamily="34" charset="-127"/>
              </a:rPr>
              <a:t>Infinite Synchronized </a:t>
            </a:r>
            <a:r>
              <a:rPr lang="en-US" altLang="ko-KR" sz="2800" dirty="0">
                <a:ea typeface="굴림" panose="020B0600000101010101" pitchFamily="34" charset="-127"/>
              </a:rPr>
              <a:t>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altLang="ko-KR" sz="2000" smtClean="0">
                <a:latin typeface="Consolas" charset="0"/>
                <a:ea typeface="Consolas" charset="0"/>
                <a:cs typeface="Consolas" charset="0"/>
              </a:rPr>
              <a:t>Actual queue!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6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this?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Answer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Then, Waiter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Forces a lot of context switching (inefficient!)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713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, need to check condition again after </a:t>
            </a: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By the time the waiter gets scheduled, condition may be false again – so, just check again with the “while” loop</a:t>
            </a: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Signaler’s cache state, </a:t>
            </a:r>
            <a:r>
              <a:rPr lang="en-US" altLang="ko-KR" dirty="0" err="1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still good</a:t>
            </a:r>
            <a:endParaRPr lang="en-US" altLang="ko-KR" dirty="0">
              <a:solidFill>
                <a:srgbClr val="000000"/>
              </a:solidFill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1038650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0" y="152400"/>
            <a:ext cx="9143999" cy="533400"/>
          </a:xfrm>
        </p:spPr>
        <p:txBody>
          <a:bodyPr/>
          <a:lstStyle/>
          <a:p>
            <a:r>
              <a:rPr lang="en-US" dirty="0" smtClean="0"/>
              <a:t>Bounded </a:t>
            </a:r>
            <a:r>
              <a:rPr lang="en-US" dirty="0" smtClean="0"/>
              <a:t>Buffer – </a:t>
            </a:r>
            <a:r>
              <a:rPr lang="en-US" dirty="0" smtClean="0"/>
              <a:t>4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cut (Monitors, </a:t>
            </a:r>
            <a:r>
              <a:rPr lang="en-US" dirty="0" err="1" smtClean="0"/>
              <a:t>pthread</a:t>
            </a:r>
            <a:r>
              <a:rPr lang="en-US" dirty="0" smtClean="0"/>
              <a:t>-like)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does thread do when it is waiting?</a:t>
              </a:r>
            </a:p>
            <a:p>
              <a:r>
                <a:rPr lang="en-US" sz="2400" dirty="0"/>
                <a:t> - Sleep, not </a:t>
              </a:r>
              <a:r>
                <a:rPr lang="en-US" sz="2400" dirty="0" err="1"/>
                <a:t>busywait</a:t>
              </a:r>
              <a:r>
                <a:rPr lang="en-US" sz="2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21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990600"/>
            <a:ext cx="91821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MESA semantics</a:t>
            </a:r>
          </a:p>
          <a:p>
            <a:r>
              <a:rPr lang="en-US" dirty="0" smtClean="0"/>
              <a:t>For most operating systems, when </a:t>
            </a:r>
            <a:r>
              <a:rPr lang="en-US" dirty="0"/>
              <a:t>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</a:t>
            </a:r>
            <a:r>
              <a:rPr lang="en-US" dirty="0" smtClean="0"/>
              <a:t>wakeup</a:t>
            </a:r>
          </a:p>
          <a:p>
            <a:r>
              <a:rPr lang="en-US" dirty="0" smtClean="0"/>
              <a:t>Is this busy waiting?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Why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191458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Readers/Writers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Basic Structure of </a:t>
            </a:r>
            <a:r>
              <a:rPr lang="en-US" altLang="ko-KR" i="1" dirty="0" smtClean="0">
                <a:ea typeface="굴림" panose="020B0600000101010101" pitchFamily="34" charset="-127"/>
              </a:rPr>
              <a:t>Mesa</a:t>
            </a:r>
            <a:r>
              <a:rPr lang="en-US" altLang="ko-KR" dirty="0" smtClean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Basic structure of mesa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638800" y="24384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620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Basic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okToRead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okToWrite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Better Locks using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200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FREE;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</a:t>
            </a:r>
            <a:r>
              <a:rPr lang="en-US" altLang="en-US" b="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 // Global Variable!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 smtClean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BUSY;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2503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667000" y="5638800"/>
            <a:ext cx="25908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54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04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3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Why release the 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l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ock </a:t>
            </a:r>
            <a:r>
              <a:rPr lang="en-US" altLang="ko-KR" i="1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here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???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1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accessing dbase (no other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74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 smtClean="0"/>
              <a:t> </a:t>
            </a:r>
            <a:r>
              <a:rPr lang="en-US" dirty="0"/>
              <a:t>points to a 32-bit value in user space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</a:t>
            </a:r>
            <a:r>
              <a:rPr lang="en-US" dirty="0" smtClean="0"/>
              <a:t>holds after we disable interrupts (in kernel!)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</a:rPr>
              <a:t>FUTEX_CMP_REQUEUE: More interesting operations!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</a:t>
            </a:r>
            <a:r>
              <a:rPr lang="en-US" dirty="0" smtClean="0"/>
              <a:t>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 smtClean="0">
                <a:latin typeface="Gill Sans Light"/>
              </a:rPr>
              <a:t>Interface to the </a:t>
            </a:r>
            <a:r>
              <a:rPr lang="en-US" dirty="0" smtClean="0">
                <a:latin typeface="Consolas" panose="020B0609020204030204" pitchFamily="49" charset="0"/>
              </a:rPr>
              <a:t>kernel sleep() </a:t>
            </a:r>
            <a:r>
              <a:rPr lang="en-US" dirty="0" smtClean="0">
                <a:latin typeface="Gill Sans Light"/>
              </a:rPr>
              <a:t>functionality!</a:t>
            </a:r>
          </a:p>
          <a:p>
            <a:pPr lvl="1"/>
            <a:r>
              <a:rPr lang="en-US" dirty="0" smtClean="0">
                <a:latin typeface="Gill Sans Light"/>
              </a:rPr>
              <a:t>Let thread put themselves to sleep – conditionally!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 smtClean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8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R2 accessing dbase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79284" y="5410201"/>
            <a:ext cx="7633433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sz="2400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0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9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W1 cannot start because of readers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7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R2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acquire(&amp;lock);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cquire(&amp;lock);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release(&amp;lock);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cquire(&amp;lock);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release(&amp;lock);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7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Lock Using Atomic Instructions and </a:t>
            </a:r>
            <a:r>
              <a:rPr lang="en-US" dirty="0" err="1" smtClean="0"/>
              <a:t>Futex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(3) states: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 smtClean="0"/>
              <a:t>: No one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 smtClean="0"/>
              <a:t>: One thread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 smtClean="0"/>
              <a:t>: Possibly more than one (with someone sleeping)</a:t>
            </a:r>
          </a:p>
          <a:p>
            <a:r>
              <a:rPr lang="en-US" sz="2000" dirty="0" smtClean="0"/>
              <a:t>Clean interface!</a:t>
            </a:r>
          </a:p>
          <a:p>
            <a:r>
              <a:rPr lang="en-US" sz="2000" dirty="0" smtClean="0"/>
              <a:t>Lock grabbed cleanly by either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ompare&amp;swap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/>
              <a:t>First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 smtClean="0">
                <a:latin typeface="Gill Sans Light"/>
              </a:rPr>
              <a:t>No overhead if uncontested!</a:t>
            </a:r>
          </a:p>
          <a:p>
            <a:r>
              <a:rPr lang="en-US" sz="2000" dirty="0" smtClean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  <a:endParaRPr lang="en-US" altLang="en-US" b="0" dirty="0">
              <a:solidFill>
                <a:schemeClr val="accent5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UNLOCKED; // Interface: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thelock,CONTESTED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Sleep unless someone releases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here!</a:t>
            </a: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elease(Lock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someone sleeping,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05092" cy="1066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R3 waiting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4" y="5410200"/>
            <a:ext cx="8866187" cy="1200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cs typeface="Helvetica" charset="0"/>
              </a:rPr>
              <a:t>W1 and R3 waiting on </a:t>
            </a:r>
            <a:r>
              <a:rPr lang="en-US" sz="2200" b="0" dirty="0" err="1">
                <a:latin typeface="Helvetica" charset="0"/>
                <a:cs typeface="Helvetica" charset="0"/>
              </a:rPr>
              <a:t>okToWrite</a:t>
            </a:r>
            <a:r>
              <a:rPr lang="en-US" sz="2200" b="0" dirty="0">
                <a:latin typeface="Helvetica" charset="0"/>
                <a:cs typeface="Helvetica" charset="0"/>
              </a:rPr>
              <a:t> and </a:t>
            </a:r>
            <a:r>
              <a:rPr lang="en-US" sz="2200" b="0" dirty="0" err="1">
                <a:latin typeface="Helvetica" charset="0"/>
                <a:cs typeface="Helvetica" charset="0"/>
              </a:rPr>
              <a:t>okToRead</a:t>
            </a:r>
            <a:r>
              <a:rPr lang="en-US" sz="2200" b="0" dirty="0">
                <a:latin typeface="Helvetica" charset="0"/>
                <a:cs typeface="Helvetica" charset="0"/>
              </a:rPr>
              <a:t>, respectively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04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6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2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8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signals a writer (W1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5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9601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</a:t>
            </a:r>
            <a:r>
              <a:rPr lang="en-US" altLang="ko-KR" dirty="0" smtClean="0">
                <a:ea typeface="굴림" panose="020B0600000101010101" pitchFamily="34" charset="-127"/>
              </a:rPr>
              <a:t>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12624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accessing dbase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Sleep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Sleep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signaling readers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8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accessing dbase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194382"/>
            <a:ext cx="10210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Bounded </a:t>
            </a:r>
            <a:r>
              <a:rPr lang="en-US" dirty="0"/>
              <a:t>Buffer Data </a:t>
            </a:r>
            <a:r>
              <a:rPr lang="en-US" dirty="0" smtClean="0"/>
              <a:t>Structure (sequential </a:t>
            </a:r>
            <a:r>
              <a:rPr lang="en-US" dirty="0"/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336799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6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286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18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  <p:bldP spid="490500" grpId="0" uiExpan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248400" cy="6096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5791200"/>
            <a:ext cx="8915400" cy="9334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Helvetica" charset="0"/>
                <a:cs typeface="Helvetica" charset="0"/>
              </a:rPr>
              <a:t>What if we 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okToWrite</a:t>
            </a:r>
            <a:r>
              <a:rPr lang="en-US" sz="2000" dirty="0">
                <a:latin typeface="Helvetica" charset="0"/>
                <a:cs typeface="Helvetica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okToRead</a:t>
            </a:r>
            <a:r>
              <a:rPr lang="en-US" sz="2000" dirty="0">
                <a:latin typeface="Helvetica" charset="0"/>
                <a:cs typeface="Helvetica" charset="0"/>
              </a:rPr>
              <a:t> into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okContinue</a:t>
            </a:r>
            <a:r>
              <a:rPr lang="en-US" sz="2000" dirty="0">
                <a:latin typeface="Helvetica" charset="0"/>
                <a:cs typeface="Helvetica" charset="0"/>
              </a:rPr>
              <a:t/>
            </a:r>
            <a:br>
              <a:rPr lang="en-US" sz="2000" dirty="0">
                <a:latin typeface="Helvetica" charset="0"/>
                <a:cs typeface="Helvetica" charset="0"/>
              </a:rPr>
            </a:br>
            <a:r>
              <a:rPr lang="en-US" sz="2000" dirty="0" smtClean="0">
                <a:latin typeface="Helvetica" charset="0"/>
                <a:cs typeface="Helvetica" charset="0"/>
              </a:rPr>
              <a:t>(i.e. use only one condition variable instead of two)?</a:t>
            </a:r>
            <a:endParaRPr lang="en-US" sz="200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1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172200" cy="611505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52600" y="5562600"/>
            <a:ext cx="8924925" cy="12382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Helvetica" charset="0"/>
                <a:cs typeface="Helvetica" charset="0"/>
              </a:rPr>
              <a:t>Consider this scenario: 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cs typeface="Helvetica" charset="0"/>
              </a:rPr>
              <a:t> R1 </a:t>
            </a:r>
            <a:r>
              <a:rPr lang="en-US" sz="2000" dirty="0">
                <a:latin typeface="Helvetica" charset="0"/>
                <a:cs typeface="Helvetica" charset="0"/>
              </a:rPr>
              <a:t>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Assume R1’s signal 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236581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7150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 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762000"/>
            <a:ext cx="5791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WW &gt; 0 || WR &gt; 0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32285" y="5257800"/>
            <a:ext cx="2362200" cy="838200"/>
          </a:xfrm>
          <a:prstGeom prst="wedgeRoundRectCallout">
            <a:avLst>
              <a:gd name="adj1" fmla="val -44952"/>
              <a:gd name="adj2" fmla="val -77773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Need to</a:t>
            </a:r>
            <a:r>
              <a:rPr lang="en-US" altLang="ko-KR" dirty="0" smtClean="0">
                <a:ea typeface="굴림" panose="020B0600000101010101" pitchFamily="34" charset="-127"/>
              </a:rPr>
              <a:t> change to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broadcast()!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883162" y="5257800"/>
            <a:ext cx="2628900" cy="838200"/>
          </a:xfrm>
          <a:prstGeom prst="wedgeRoundRectCallout">
            <a:avLst>
              <a:gd name="adj1" fmla="val -57661"/>
              <a:gd name="adj2" fmla="val -76724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Must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 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to sort things out!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17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39776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Locking aspect is easy: Just use a </a:t>
            </a:r>
            <a:r>
              <a:rPr lang="en-US" altLang="ko-KR" dirty="0" err="1" smtClean="0">
                <a:ea typeface="굴림" panose="020B0600000101010101" pitchFamily="34" charset="-127"/>
              </a:rPr>
              <a:t>mutex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Wait(Lock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elease(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No: Condition </a:t>
            </a:r>
            <a:r>
              <a:rPr lang="en-US" altLang="ko-KR" dirty="0" err="1" smtClean="0">
                <a:ea typeface="굴림" panose="020B0600000101010101" pitchFamily="34" charset="-127"/>
              </a:rPr>
              <a:t>vars</a:t>
            </a:r>
            <a:r>
              <a:rPr lang="en-US" altLang="ko-KR" dirty="0" smtClean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 smtClean="0">
                <a:ea typeface="굴림" panose="020B0600000101010101" pitchFamily="34" charset="-127"/>
              </a:rPr>
              <a:t>noone</a:t>
            </a:r>
            <a:r>
              <a:rPr lang="en-US" altLang="ko-KR" dirty="0" smtClean="0">
                <a:ea typeface="굴림" panose="020B0600000101010101" pitchFamily="34" charset="-127"/>
              </a:rPr>
              <a:t>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0955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2324100" y="4876800"/>
            <a:ext cx="7924800" cy="1600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8191500" y="5196497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6063762" y="5534695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7696200" y="5772698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6286500" y="6098013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4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48" grpId="0" uiExpand="1" animBg="1"/>
      <p:bldP spid="492549" grpId="0" uiExpand="1" animBg="1"/>
      <p:bldP spid="492550" grpId="0" uiExpand="1" animBg="1"/>
      <p:bldP spid="492551" grpId="0" uiExpand="1" animBg="1"/>
      <p:bldP spid="492552" grpId="0" uiExpand="1" animBg="1"/>
      <p:bldP spid="49255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6" y="152400"/>
            <a:ext cx="9013824" cy="533400"/>
          </a:xfrm>
        </p:spPr>
        <p:txBody>
          <a:bodyPr/>
          <a:lstStyle/>
          <a:p>
            <a:r>
              <a:rPr lang="en-US" altLang="ko-KR" sz="3000" dirty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sz="3000" dirty="0" err="1">
                <a:ea typeface="굴림" panose="020B0600000101010101" pitchFamily="34" charset="-127"/>
              </a:rPr>
              <a:t>con’t</a:t>
            </a:r>
            <a:r>
              <a:rPr lang="en-US" altLang="ko-KR" sz="3000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50876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Wait(Lock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 smtClean="0"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2136912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Mesa 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525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Typical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486400" y="2401887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7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 smtClean="0">
                <a:ea typeface="굴림" panose="020B0600000101010101" pitchFamily="34" charset="-127"/>
              </a:rPr>
              <a:t>all </a:t>
            </a:r>
            <a:r>
              <a:rPr lang="en-US" altLang="ko-KR" dirty="0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Watch out for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 smtClean="0">
                <a:ea typeface="굴림" panose="020B0600000101010101" pitchFamily="34" charset="-127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 smtClean="0"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poping</a:t>
            </a:r>
            <a:r>
              <a:rPr lang="en-US" altLang="ko-KR" dirty="0" smtClean="0">
                <a:ea typeface="굴림" panose="020B0600000101010101" pitchFamily="34" charset="-127"/>
              </a:rPr>
              <a:t>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 smtClean="0">
                <a:ea typeface="굴림" panose="020B0600000101010101" pitchFamily="34" charset="-127"/>
              </a:rPr>
              <a:t>lock.acquire</a:t>
            </a:r>
            <a:r>
              <a:rPr lang="en-US" altLang="ko-KR" dirty="0" smtClean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8167686" y="1828800"/>
            <a:ext cx="2119314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dirty="0" err="1">
                    <a:ea typeface="굴림" panose="020B0600000101010101" pitchFamily="34" charset="-127"/>
                  </a:rPr>
                  <a:t>Proc</a:t>
                </a:r>
                <a:r>
                  <a:rPr lang="en-US" altLang="ko-KR" dirty="0">
                    <a:ea typeface="굴림" panose="020B0600000101010101" pitchFamily="34" charset="-127"/>
                  </a:rPr>
                  <a:t> C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</a:rPr>
                  <a:t>a</a:t>
                </a:r>
                <a:r>
                  <a:rPr lang="en-US" altLang="ko-KR" dirty="0" smtClean="0">
                    <a:ea typeface="굴림" panose="020B0600000101010101" pitchFamily="34" charset="-127"/>
                  </a:rPr>
                  <a:t>cquire(&amp;lock)</a:t>
                </a: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7069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2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 smtClean="0"/>
              <a:t>Buffer – </a:t>
            </a:r>
            <a:r>
              <a:rPr lang="en-US" dirty="0"/>
              <a:t>first cut</a:t>
            </a:r>
          </a:p>
        </p:txBody>
      </p:sp>
    </p:spTree>
    <p:extLst>
      <p:ext uri="{BB962C8B-B14F-4D97-AF65-F5344CB8AC3E}">
        <p14:creationId xmlns:p14="http://schemas.microsoft.com/office/powerpoint/2010/main" val="2668837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95F-EBDE-4A73-8645-0D242784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Is </a:t>
            </a:r>
            <a:r>
              <a:rPr lang="en-US" sz="3600" dirty="0" err="1">
                <a:cs typeface="Arial" panose="020B0604020202020204" pitchFamily="34" charset="0"/>
              </a:rPr>
              <a:t>goto</a:t>
            </a:r>
            <a:r>
              <a:rPr lang="en-US" sz="3600" dirty="0">
                <a:cs typeface="Arial" panose="020B0604020202020204" pitchFamily="34" charset="0"/>
              </a:rPr>
              <a:t> a solution???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release_lock1_and_return;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release_lock1_and_return: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90594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 smtClean="0">
                <a:ea typeface="굴림" panose="020B0600000101010101" pitchFamily="34" charset="-127"/>
              </a:rPr>
              <a:t>DoFoo</a:t>
            </a:r>
            <a:r>
              <a:rPr lang="en-US" altLang="ko-KR" dirty="0" smtClean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92485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20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5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better: C</a:t>
            </a:r>
            <a:r>
              <a:rPr lang="en-US" dirty="0"/>
              <a:t>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1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versatile than </a:t>
            </a:r>
            <a:r>
              <a:rPr lang="en-US" dirty="0" smtClean="0"/>
              <a:t>we </a:t>
            </a:r>
            <a:r>
              <a:rPr lang="en-US" dirty="0"/>
              <a:t>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3221216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32535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r>
              <a:rPr lang="en-US" dirty="0" smtClean="0"/>
              <a:t>Along with a lock, every object has a single condition variable associated with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wait inside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wait(long timeout);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signal while in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notifyAll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5062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</a:t>
            </a:r>
            <a:r>
              <a:rPr lang="en-US" altLang="ko-KR" dirty="0" smtClean="0">
                <a:ea typeface="굴림" panose="020B0600000101010101" pitchFamily="34" charset="-127"/>
              </a:rPr>
              <a:t>proceed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supported natively in a number of languages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Consolas" charset="0"/>
                <a:cs typeface="Consolas" charset="0"/>
              </a:rPr>
              <a:t>Readers/Writers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Consolas" charset="0"/>
                <a:cs typeface="Consolas" charset="0"/>
              </a:rPr>
              <a:t>Shows how monitors allow sophisticated controlled entry to protected code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 smtClean="0"/>
              <a:t>Buffer –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218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75900</TotalTime>
  <Pages>60</Pages>
  <Words>12859</Words>
  <Application>Microsoft Office PowerPoint</Application>
  <PresentationFormat>Widescreen</PresentationFormat>
  <Paragraphs>1000</Paragraphs>
  <Slides>87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ＭＳ Ｐゴシック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굴림</vt:lpstr>
      <vt:lpstr>Helvetica</vt:lpstr>
      <vt:lpstr>Symbol</vt:lpstr>
      <vt:lpstr>Wingdings</vt:lpstr>
      <vt:lpstr>Office</vt:lpstr>
      <vt:lpstr>CS162 Operating Systems and Systems Programming Lecture 9  Synchronization 4:  Semaphores, Monitors and Readers/Writers  </vt:lpstr>
      <vt:lpstr>Recall: Atomic Read-Modify-Write </vt:lpstr>
      <vt:lpstr>Recall: Better Locks using test&amp;set</vt:lpstr>
      <vt:lpstr>Recall: Linux futex: Fast Userspace Mutex</vt:lpstr>
      <vt:lpstr>Recall: Lock Using Atomic Instructions and Futex</vt:lpstr>
      <vt:lpstr>Producer-Consumer with a Bounded Buffer</vt:lpstr>
      <vt:lpstr>Bounded Buffer Data Structure (sequential case)</vt:lpstr>
      <vt:lpstr>Bounded Buffer – first cut</vt:lpstr>
      <vt:lpstr>Bounded Buffer – 2nd cut</vt:lpstr>
      <vt:lpstr>Higher-level Primitives than Locks</vt:lpstr>
      <vt:lpstr>Semaphores</vt:lpstr>
      <vt:lpstr>Semaphores Like Integers Except…</vt:lpstr>
      <vt:lpstr>Two Uses of Semaphores</vt:lpstr>
      <vt:lpstr>Revisit Bounded Buffer: Correctness constraints for solution</vt:lpstr>
      <vt:lpstr>Bounded Buffer, 3rd cut (coke machine)</vt:lpstr>
      <vt:lpstr>Discussion about Solution</vt:lpstr>
      <vt:lpstr>Administrivia</vt:lpstr>
      <vt:lpstr>Semaphores are good but…Monitors are better!</vt:lpstr>
      <vt:lpstr>Condition Variables</vt:lpstr>
      <vt:lpstr> Monitor with Condition Variables</vt:lpstr>
      <vt:lpstr>Infinite Synchronized Buffer (with condition variable)</vt:lpstr>
      <vt:lpstr>Mesa vs. Hoare monitors</vt:lpstr>
      <vt:lpstr>Hoare monitors</vt:lpstr>
      <vt:lpstr>Mesa monitors</vt:lpstr>
      <vt:lpstr>Bounded Buffer – 4rd cut (Monitors, pthread-like)</vt:lpstr>
      <vt:lpstr>Again: Why the while Loop?</vt:lpstr>
      <vt:lpstr>Readers/Writers Problem</vt:lpstr>
      <vt:lpstr>Basic Structure of Mesa Monitor Program 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Use of Single CV: okContinue</vt:lpstr>
      <vt:lpstr>Use of Single CV: okContinue</vt:lpstr>
      <vt:lpstr>Use of Single CV: okContinue</vt:lpstr>
      <vt:lpstr>Can we construct Monitors from Semaphores?</vt:lpstr>
      <vt:lpstr>Construction of Monitors from Semaphores (con’t)</vt:lpstr>
      <vt:lpstr>Mesa Monitor Conclusion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897</cp:revision>
  <cp:lastPrinted>2023-02-15T05:22:59Z</cp:lastPrinted>
  <dcterms:created xsi:type="dcterms:W3CDTF">1995-08-12T11:37:26Z</dcterms:created>
  <dcterms:modified xsi:type="dcterms:W3CDTF">2023-02-15T05:26:43Z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