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634" r:id="rId3"/>
    <p:sldId id="635" r:id="rId4"/>
    <p:sldId id="636" r:id="rId5"/>
    <p:sldId id="606" r:id="rId6"/>
    <p:sldId id="637" r:id="rId7"/>
    <p:sldId id="638" r:id="rId8"/>
    <p:sldId id="639" r:id="rId9"/>
    <p:sldId id="640" r:id="rId10"/>
    <p:sldId id="641" r:id="rId11"/>
    <p:sldId id="607" r:id="rId12"/>
    <p:sldId id="643" r:id="rId13"/>
    <p:sldId id="644" r:id="rId14"/>
    <p:sldId id="631" r:id="rId15"/>
    <p:sldId id="610" r:id="rId16"/>
    <p:sldId id="642" r:id="rId17"/>
    <p:sldId id="618" r:id="rId18"/>
    <p:sldId id="619" r:id="rId19"/>
    <p:sldId id="620" r:id="rId20"/>
    <p:sldId id="621" r:id="rId21"/>
    <p:sldId id="622" r:id="rId22"/>
    <p:sldId id="625" r:id="rId23"/>
    <p:sldId id="550" r:id="rId24"/>
    <p:sldId id="450" r:id="rId25"/>
    <p:sldId id="647" r:id="rId26"/>
    <p:sldId id="649" r:id="rId27"/>
    <p:sldId id="650" r:id="rId28"/>
    <p:sldId id="453" r:id="rId29"/>
    <p:sldId id="451" r:id="rId30"/>
    <p:sldId id="532" r:id="rId31"/>
    <p:sldId id="554" r:id="rId32"/>
    <p:sldId id="651" r:id="rId33"/>
    <p:sldId id="646" r:id="rId34"/>
    <p:sldId id="531" r:id="rId35"/>
    <p:sldId id="623" r:id="rId36"/>
    <p:sldId id="645" r:id="rId37"/>
    <p:sldId id="675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0" r:id="rId47"/>
    <p:sldId id="661" r:id="rId48"/>
    <p:sldId id="662" r:id="rId49"/>
    <p:sldId id="663" r:id="rId50"/>
    <p:sldId id="664" r:id="rId51"/>
    <p:sldId id="665" r:id="rId52"/>
    <p:sldId id="666" r:id="rId53"/>
    <p:sldId id="667" r:id="rId54"/>
    <p:sldId id="668" r:id="rId55"/>
    <p:sldId id="669" r:id="rId56"/>
    <p:sldId id="670" r:id="rId57"/>
    <p:sldId id="671" r:id="rId58"/>
    <p:sldId id="672" r:id="rId59"/>
    <p:sldId id="673" r:id="rId60"/>
    <p:sldId id="560" r:id="rId6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5" autoAdjust="0"/>
    <p:restoredTop sz="95337" autoAdjust="0"/>
  </p:normalViewPr>
  <p:slideViewPr>
    <p:cSldViewPr>
      <p:cViewPr varScale="1">
        <p:scale>
          <a:sx n="104" d="100"/>
          <a:sy n="104" d="100"/>
        </p:scale>
        <p:origin x="50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6666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15857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3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8388" cy="2744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373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297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0" i="0">
                <a:latin typeface="Gill Sans" charset="0"/>
                <a:ea typeface="Gill Sans" charset="0"/>
                <a:cs typeface="Gill Sans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3.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1/24/23</a:t>
            </a:r>
            <a:endParaRPr lang="en-US" sz="1400" b="0" i="0" dirty="0" smtClean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37545" y="6550025"/>
            <a:ext cx="331691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err="1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Kubiatowicz</a:t>
            </a: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CS162 ©UCB Spring </a:t>
            </a:r>
            <a:r>
              <a:rPr lang="en-US" sz="1400" b="0" i="0" dirty="0" smtClean="0">
                <a:solidFill>
                  <a:srgbClr val="2A40E2"/>
                </a:solidFill>
                <a:latin typeface="Gill Sans Light" charset="0"/>
                <a:ea typeface="Gill Sans Light" charset="0"/>
                <a:cs typeface="Gill Sans Light" charset="0"/>
              </a:rPr>
              <a:t>2023</a:t>
            </a:r>
            <a:endParaRPr lang="en-US" sz="1400" b="0" i="0" dirty="0" smtClean="0">
              <a:solidFill>
                <a:srgbClr val="2A40E2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3</a:t>
            </a:r>
            <a:br>
              <a:rPr lang="en-US" altLang="en-US" sz="3000" dirty="0"/>
            </a:b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 smtClean="0"/>
              <a:t>Processes (</a:t>
            </a:r>
            <a:r>
              <a:rPr lang="en-US" altLang="en-US" sz="3000" dirty="0" err="1" smtClean="0"/>
              <a:t>con’t</a:t>
            </a:r>
            <a:r>
              <a:rPr lang="en-US" altLang="en-US" sz="3000" dirty="0" smtClean="0"/>
              <a:t>), </a:t>
            </a:r>
            <a:br>
              <a:rPr lang="en-US" altLang="en-US" sz="3000" dirty="0" smtClean="0"/>
            </a:br>
            <a:r>
              <a:rPr lang="en-US" altLang="en-US" sz="3000" dirty="0" smtClean="0"/>
              <a:t>System Calls, Fork</a:t>
            </a:r>
            <a:r>
              <a:rPr lang="en-US" altLang="en-US" sz="3000" dirty="0"/>
              <a:t>, </a:t>
            </a:r>
            <a:br>
              <a:rPr lang="en-US" altLang="en-US" sz="3000" dirty="0"/>
            </a:b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</a:t>
            </a:r>
            <a:r>
              <a:rPr lang="en-US" altLang="en-US" dirty="0" smtClean="0"/>
              <a:t>24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2023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Prof. John </a:t>
            </a:r>
            <a:r>
              <a:rPr lang="en-US" altLang="en-US" dirty="0" err="1" smtClean="0"/>
              <a:t>Kubiatowicz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0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3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28039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pPr lvl="1"/>
            <a:r>
              <a:rPr lang="en-US" dirty="0" smtClean="0"/>
              <a:t>How do we represent user processes in the OS?</a:t>
            </a:r>
          </a:p>
          <a:p>
            <a:pPr lvl="1"/>
            <a:r>
              <a:rPr lang="en-US" dirty="0"/>
              <a:t>How do we decide which user process to run?</a:t>
            </a:r>
          </a:p>
          <a:p>
            <a:pPr lvl="1"/>
            <a:r>
              <a:rPr lang="en-US" dirty="0" smtClean="0"/>
              <a:t>How do we pack up the process and set it aside?</a:t>
            </a:r>
          </a:p>
          <a:p>
            <a:pPr lvl="1"/>
            <a:r>
              <a:rPr lang="en-US" dirty="0" smtClean="0"/>
              <a:t>How do we get a stack and heap for the kernel?</a:t>
            </a:r>
          </a:p>
          <a:p>
            <a:pPr lvl="1"/>
            <a:r>
              <a:rPr lang="en-US" dirty="0" smtClean="0"/>
              <a:t>Aren’t we wasting are lot of memory?	</a:t>
            </a:r>
          </a:p>
        </p:txBody>
      </p:sp>
    </p:spTree>
    <p:extLst>
      <p:ext uri="{BB962C8B-B14F-4D97-AF65-F5344CB8AC3E}">
        <p14:creationId xmlns:p14="http://schemas.microsoft.com/office/powerpoint/2010/main" val="79537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/>
              <a:t>Multiplexing Processes: 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173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152400"/>
            <a:ext cx="8039100" cy="594518"/>
          </a:xfrm>
        </p:spPr>
        <p:txBody>
          <a:bodyPr/>
          <a:lstStyle/>
          <a:p>
            <a:r>
              <a:rPr lang="en-US" altLang="en-US" dirty="0"/>
              <a:t>CPU 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Kernel/System Mode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0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 smtClean="0"/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8991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Superscalar processors can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execute multiple instructions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 duplicates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register state to make a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second “thread,” allowing 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Can schedule each thread</a:t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But, sub-linear speedup!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Original technique called “Simultaneous Multithreading”</a:t>
            </a:r>
            <a:endParaRPr lang="en-US" altLang="ja-JP" dirty="0" smtClean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+mj-lt"/>
              </a:rPr>
              <a:t>SPARC, Pentium 4/Xeon (“</a:t>
            </a:r>
            <a:r>
              <a:rPr lang="en-US" altLang="ja-JP" dirty="0" err="1" smtClean="0">
                <a:latin typeface="+mj-lt"/>
              </a:rPr>
              <a:t>Hyperthreading</a:t>
            </a:r>
            <a:r>
              <a:rPr lang="en-US" altLang="en-US" dirty="0" smtClean="0">
                <a:latin typeface="+mj-lt"/>
              </a:rPr>
              <a:t>”</a:t>
            </a:r>
            <a:r>
              <a:rPr lang="en-US" altLang="ja-JP" dirty="0" smtClean="0">
                <a:latin typeface="+mj-l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562600" y="685801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+mj-l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+mj-lt"/>
                </a:rPr>
                <a:t>instructions executed</a:t>
              </a:r>
            </a:p>
            <a:p>
              <a:endParaRPr lang="en-US" altLang="en-US" sz="2000" b="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36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00" y="0"/>
            <a:ext cx="10064300" cy="736600"/>
          </a:xfrm>
        </p:spPr>
        <p:txBody>
          <a:bodyPr/>
          <a:lstStyle/>
          <a:p>
            <a:r>
              <a:rPr lang="en-US" dirty="0" smtClean="0"/>
              <a:t>Also recall: The World Is Parallel: Intel </a:t>
            </a:r>
            <a:r>
              <a:rPr lang="en-US" dirty="0" err="1" smtClean="0"/>
              <a:t>SkyLake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 smtClean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L2: 28 </a:t>
            </a:r>
            <a:r>
              <a:rPr lang="en-US" dirty="0" err="1" smtClean="0"/>
              <a:t>MiB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Shared L3: 38.5 </a:t>
            </a:r>
            <a:r>
              <a:rPr lang="en-US" dirty="0" err="1" smtClean="0"/>
              <a:t>MiB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Fast off-chip network </a:t>
            </a:r>
            <a:r>
              <a:rPr lang="en-US" dirty="0" err="1" smtClean="0"/>
              <a:t>directlry</a:t>
            </a:r>
            <a:r>
              <a:rPr lang="en-US" dirty="0" smtClean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Up to 1.5 </a:t>
            </a:r>
            <a:r>
              <a:rPr lang="en-US" dirty="0" err="1" smtClean="0"/>
              <a:t>TiB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DDR4 memory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sz="2800" dirty="0"/>
              <a:t>Is </a:t>
            </a:r>
            <a:r>
              <a:rPr lang="en-US" sz="2800" dirty="0" smtClean="0"/>
              <a:t>Base </a:t>
            </a:r>
            <a:r>
              <a:rPr lang="en-US" sz="2800" dirty="0"/>
              <a:t>and Bound a </a:t>
            </a:r>
            <a:br>
              <a:rPr lang="en-US" sz="2800" dirty="0"/>
            </a:br>
            <a:r>
              <a:rPr lang="en-US" sz="2800" dirty="0"/>
              <a:t>Good-Enough Protection Mechanism?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14500" y="838200"/>
            <a:ext cx="87630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NO: Too simplistic for real systems</a:t>
            </a:r>
          </a:p>
          <a:p>
            <a:r>
              <a:rPr lang="en-US" dirty="0" smtClean="0"/>
              <a:t>Inflexible/Wasteful: </a:t>
            </a:r>
          </a:p>
          <a:p>
            <a:pPr lvl="1"/>
            <a:r>
              <a:rPr lang="en-US" dirty="0" smtClean="0"/>
              <a:t>Must dedicate physical memory for </a:t>
            </a:r>
            <a:r>
              <a:rPr lang="en-US" i="1" dirty="0" smtClean="0"/>
              <a:t>potential </a:t>
            </a:r>
            <a:r>
              <a:rPr lang="en-US" dirty="0" smtClean="0"/>
              <a:t>future use</a:t>
            </a:r>
          </a:p>
          <a:p>
            <a:pPr lvl="1"/>
            <a:r>
              <a:rPr lang="en-US" dirty="0" smtClean="0"/>
              <a:t>(Think stack and heap!)</a:t>
            </a:r>
          </a:p>
          <a:p>
            <a:r>
              <a:rPr lang="en-US" dirty="0" smtClean="0"/>
              <a:t>Fragmentation: </a:t>
            </a:r>
          </a:p>
          <a:p>
            <a:pPr lvl="1"/>
            <a:r>
              <a:rPr lang="en-US" dirty="0" smtClean="0"/>
              <a:t>Kernel has to somehow fit whole processes into contiguous block of memory</a:t>
            </a:r>
          </a:p>
          <a:p>
            <a:pPr lvl="1"/>
            <a:r>
              <a:rPr lang="en-US" dirty="0" smtClean="0"/>
              <a:t>After a while, memory becomes fragmented!</a:t>
            </a:r>
          </a:p>
          <a:p>
            <a:r>
              <a:rPr lang="en-US" dirty="0" smtClean="0"/>
              <a:t>Sharing: </a:t>
            </a:r>
          </a:p>
          <a:p>
            <a:pPr lvl="1"/>
            <a:r>
              <a:rPr lang="en-US" dirty="0" smtClean="0"/>
              <a:t>Very hard to share any data between Processes or between Process and Kernel</a:t>
            </a:r>
            <a:endParaRPr lang="en-US" dirty="0"/>
          </a:p>
          <a:p>
            <a:pPr lvl="1"/>
            <a:r>
              <a:rPr lang="en-US" dirty="0" smtClean="0"/>
              <a:t>Need to communicate indirectly through the kernel…</a:t>
            </a:r>
          </a:p>
        </p:txBody>
      </p:sp>
    </p:spTree>
    <p:extLst>
      <p:ext uri="{BB962C8B-B14F-4D97-AF65-F5344CB8AC3E}">
        <p14:creationId xmlns:p14="http://schemas.microsoft.com/office/powerpoint/2010/main" val="312001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 smtClean="0"/>
              <a:t>Better: x86</a:t>
            </a:r>
            <a:r>
              <a:rPr lang="en-US" baseline="0" dirty="0" smtClean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438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743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5814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b="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8100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0386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267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EDI</a:t>
            </a:r>
          </a:p>
          <a:p>
            <a:pPr algn="ctr"/>
            <a:endParaRPr lang="en-US" sz="1600" b="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1242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352800"/>
            <a:ext cx="914400" cy="228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b="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990600"/>
            <a:ext cx="1905000" cy="1790708"/>
            <a:chOff x="3200400" y="1371600"/>
            <a:chExt cx="1628564" cy="272499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2272" y="1371600"/>
              <a:ext cx="54157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2133599"/>
              <a:ext cx="1160994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2666999"/>
              <a:ext cx="54843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29000" y="3581400"/>
              <a:ext cx="60735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29560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1004" y="2956059"/>
            <a:ext cx="519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6418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685402"/>
            <a:ext cx="1071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1910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00276" y="438694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1816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2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14708" y="522514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0945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3434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257801" y="281940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756656" y="2971801"/>
            <a:ext cx="1025145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91200" y="29718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715000" y="34290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477000" y="29718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943600" y="3048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02920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94882" y="5181601"/>
            <a:ext cx="1010718" cy="1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1816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6388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1816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257801"/>
            <a:ext cx="53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1905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Registers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905000" y="4800601"/>
            <a:ext cx="3217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Start address, length and access rights associated with each segment</a:t>
            </a:r>
          </a:p>
        </p:txBody>
      </p:sp>
    </p:spTree>
    <p:extLst>
      <p:ext uri="{BB962C8B-B14F-4D97-AF65-F5344CB8AC3E}">
        <p14:creationId xmlns:p14="http://schemas.microsoft.com/office/powerpoint/2010/main" val="104459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altLang="en-US" sz="2800" dirty="0" smtClean="0"/>
              <a:t>Better Alternative</a:t>
            </a:r>
            <a:r>
              <a:rPr lang="en-US" altLang="en-US" sz="2800" dirty="0"/>
              <a:t>: Address Mapping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70163" y="2928939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48638" y="2963864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+mj-l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+mj-l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+mj-l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+mj-l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heap &amp; </a:t>
              </a:r>
            </a:p>
            <a:p>
              <a:pPr algn="ctr"/>
              <a:r>
                <a:rPr lang="en-US" altLang="en-US">
                  <a:latin typeface="+mj-l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+mj-l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4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+mj-l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+mj-lt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9399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Recall: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836831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6" y="685800"/>
            <a:ext cx="11071224" cy="6096000"/>
          </a:xfrm>
        </p:spPr>
        <p:txBody>
          <a:bodyPr>
            <a:normAutofit/>
          </a:bodyPr>
          <a:lstStyle/>
          <a:p>
            <a:r>
              <a:rPr lang="en-US" dirty="0" err="1"/>
              <a:t>Kubiatowicz</a:t>
            </a:r>
            <a:r>
              <a:rPr lang="en-US" dirty="0"/>
              <a:t> Office </a:t>
            </a:r>
            <a:r>
              <a:rPr lang="en-US" dirty="0" smtClean="0"/>
              <a:t>Hours: </a:t>
            </a:r>
          </a:p>
          <a:p>
            <a:pPr lvl="1"/>
            <a:r>
              <a:rPr lang="en-US" dirty="0" smtClean="0"/>
              <a:t>Monday/Wednesday 2-3pm, in 673 Soda Hall</a:t>
            </a:r>
            <a:endParaRPr lang="en-US" dirty="0"/>
          </a:p>
          <a:p>
            <a:r>
              <a:rPr lang="en-US" dirty="0" smtClean="0"/>
              <a:t>Homework </a:t>
            </a:r>
            <a:r>
              <a:rPr lang="en-US" dirty="0" smtClean="0"/>
              <a:t>0: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Tomorrow!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Get familiar with the cs162 tools</a:t>
            </a:r>
          </a:p>
          <a:p>
            <a:pPr lvl="1"/>
            <a:r>
              <a:rPr lang="en-US" dirty="0" smtClean="0"/>
              <a:t>configure your VM, submit via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Practice finding out information: </a:t>
            </a:r>
          </a:p>
          <a:p>
            <a:pPr lvl="2"/>
            <a:r>
              <a:rPr lang="en-US" dirty="0" smtClean="0"/>
              <a:t>How to use GDB?  How to understand output of </a:t>
            </a:r>
            <a:r>
              <a:rPr lang="en-US" dirty="0" err="1" smtClean="0"/>
              <a:t>unix</a:t>
            </a:r>
            <a:r>
              <a:rPr lang="en-US" dirty="0" smtClean="0"/>
              <a:t> tools?</a:t>
            </a:r>
          </a:p>
          <a:p>
            <a:pPr lvl="2"/>
            <a:r>
              <a:rPr lang="en-US" dirty="0" smtClean="0"/>
              <a:t>We don’t assume that you already know everything!</a:t>
            </a:r>
          </a:p>
          <a:p>
            <a:pPr lvl="2"/>
            <a:r>
              <a:rPr lang="en-US" dirty="0" smtClean="0"/>
              <a:t>Learn to use “man” (command line), “help” (in </a:t>
            </a:r>
            <a:r>
              <a:rPr lang="en-US" dirty="0" err="1" smtClean="0"/>
              <a:t>gdb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 smtClean="0"/>
              <a:t>google</a:t>
            </a:r>
          </a:p>
          <a:p>
            <a:r>
              <a:rPr lang="en-US" dirty="0" smtClean="0"/>
              <a:t>Project 0: </a:t>
            </a:r>
            <a:r>
              <a:rPr lang="en-US" dirty="0" smtClean="0">
                <a:solidFill>
                  <a:srgbClr val="FF0000"/>
                </a:solidFill>
              </a:rPr>
              <a:t>Started Yesterday!</a:t>
            </a:r>
          </a:p>
          <a:p>
            <a:pPr lvl="1"/>
            <a:r>
              <a:rPr lang="en-US" dirty="0" smtClean="0"/>
              <a:t>Learn about Pintos and how to modify and debug kernel</a:t>
            </a:r>
          </a:p>
          <a:p>
            <a:pPr lvl="1"/>
            <a:r>
              <a:rPr lang="en-US" dirty="0" smtClean="0"/>
              <a:t>Important for getting started on projects!</a:t>
            </a:r>
          </a:p>
          <a:p>
            <a:r>
              <a:rPr lang="en-US" dirty="0"/>
              <a:t>Should be going to sections now – Important information there</a:t>
            </a:r>
          </a:p>
          <a:p>
            <a:pPr lvl="1"/>
            <a:r>
              <a:rPr lang="en-US" dirty="0"/>
              <a:t>Any section will do until groups assigned</a:t>
            </a: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1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11049000" cy="571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Friday is Drop Deadline!  HARD TO DROP LATER!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you know you are going to drop, do so now to leave room for others on waitlist!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do we do this?  So that groups aren’t left without members!</a:t>
            </a:r>
          </a:p>
          <a:p>
            <a:r>
              <a:rPr lang="en-US" dirty="0" smtClean="0"/>
              <a:t>Group </a:t>
            </a:r>
            <a:r>
              <a:rPr lang="en-US" dirty="0"/>
              <a:t>sign up via </a:t>
            </a:r>
            <a:r>
              <a:rPr lang="en-US" dirty="0" err="1"/>
              <a:t>autograder</a:t>
            </a:r>
            <a:r>
              <a:rPr lang="en-US" dirty="0"/>
              <a:t> form next week </a:t>
            </a:r>
          </a:p>
          <a:p>
            <a:pPr lvl="1"/>
            <a:r>
              <a:rPr lang="en-US" dirty="0"/>
              <a:t>Get finding groups of 4 people ASAP</a:t>
            </a:r>
          </a:p>
          <a:p>
            <a:pPr lvl="1"/>
            <a:r>
              <a:rPr lang="en-US" dirty="0"/>
              <a:t>Priority for same section; if cannot make this work, keep same </a:t>
            </a:r>
            <a:r>
              <a:rPr lang="en-US" dirty="0" smtClean="0"/>
              <a:t>TA</a:t>
            </a:r>
          </a:p>
          <a:p>
            <a:pPr lvl="1"/>
            <a:r>
              <a:rPr lang="en-US" dirty="0" smtClean="0"/>
              <a:t>Remember: Your TA needs to see you in section!</a:t>
            </a:r>
            <a:endParaRPr lang="en-US" dirty="0"/>
          </a:p>
          <a:p>
            <a:r>
              <a:rPr lang="en-US" dirty="0" smtClean="0"/>
              <a:t>Midterm 1: 2/17</a:t>
            </a:r>
          </a:p>
          <a:p>
            <a:pPr lvl="1"/>
            <a:r>
              <a:rPr lang="en-US" dirty="0"/>
              <a:t>7-9PM in </a:t>
            </a:r>
            <a:r>
              <a:rPr lang="en-US" dirty="0" smtClean="0"/>
              <a:t>person</a:t>
            </a:r>
          </a:p>
          <a:p>
            <a:pPr lvl="1"/>
            <a:r>
              <a:rPr lang="en-US" dirty="0" smtClean="0"/>
              <a:t>We will say more about material when we get closer…</a:t>
            </a:r>
          </a:p>
          <a:p>
            <a:r>
              <a:rPr lang="en-US" dirty="0" smtClean="0"/>
              <a:t>Midterm 1 conflicts</a:t>
            </a:r>
          </a:p>
          <a:p>
            <a:pPr lvl="1"/>
            <a:r>
              <a:rPr lang="en-US" dirty="0" smtClean="0"/>
              <a:t>We will handle these conflicts after have final class roster</a:t>
            </a:r>
          </a:p>
          <a:p>
            <a:pPr lvl="1"/>
            <a:r>
              <a:rPr lang="en-US" dirty="0" smtClean="0"/>
              <a:t>Watch for queries by </a:t>
            </a:r>
            <a:r>
              <a:rPr lang="en-US" dirty="0" err="1" smtClean="0"/>
              <a:t>HeadTA</a:t>
            </a:r>
            <a:r>
              <a:rPr lang="en-US" dirty="0" smtClean="0"/>
              <a:t> to collect information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4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 smtClean="0"/>
              <a:t>Recall: 3 types of Kernel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526" y="838200"/>
            <a:ext cx="8714874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.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</p:txBody>
      </p:sp>
    </p:spTree>
    <p:extLst>
      <p:ext uri="{BB962C8B-B14F-4D97-AF65-F5344CB8AC3E}">
        <p14:creationId xmlns:p14="http://schemas.microsoft.com/office/powerpoint/2010/main" val="3529683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238500" y="4152900"/>
            <a:ext cx="457200" cy="12954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 rot="5400000">
            <a:off x="5753100" y="2945368"/>
            <a:ext cx="457200" cy="3733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4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Implementing Safe Kernel Mode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257800"/>
          </a:xfrm>
        </p:spPr>
        <p:txBody>
          <a:bodyPr/>
          <a:lstStyle/>
          <a:p>
            <a:r>
              <a:rPr lang="en-US" dirty="0"/>
              <a:t>Important aspects:</a:t>
            </a:r>
          </a:p>
          <a:p>
            <a:pPr lvl="1"/>
            <a:r>
              <a:rPr lang="en-US" dirty="0"/>
              <a:t>Controlled transfer into kernel (e.g., </a:t>
            </a:r>
            <a:r>
              <a:rPr lang="en-US" dirty="0" err="1"/>
              <a:t>syscall</a:t>
            </a:r>
            <a:r>
              <a:rPr lang="en-US" dirty="0"/>
              <a:t> table)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Separate </a:t>
            </a:r>
            <a:r>
              <a:rPr lang="en-US" dirty="0">
                <a:solidFill>
                  <a:srgbClr val="FF0000"/>
                </a:solidFill>
              </a:rPr>
              <a:t>kernel </a:t>
            </a:r>
            <a:r>
              <a:rPr lang="en-US" dirty="0" smtClean="0">
                <a:solidFill>
                  <a:srgbClr val="FF0000"/>
                </a:solidFill>
              </a:rPr>
              <a:t>stack!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Carefully constructed kernel code packs up the user process state and sets it aside</a:t>
            </a:r>
          </a:p>
          <a:p>
            <a:pPr lvl="1"/>
            <a:r>
              <a:rPr lang="en-US" dirty="0" smtClean="0"/>
              <a:t>Details depend on the machine architecture</a:t>
            </a:r>
          </a:p>
          <a:p>
            <a:pPr lvl="1"/>
            <a:r>
              <a:rPr lang="en-US" dirty="0" smtClean="0"/>
              <a:t>More on this next time</a:t>
            </a:r>
          </a:p>
          <a:p>
            <a:endParaRPr lang="en-US" dirty="0" smtClean="0"/>
          </a:p>
          <a:p>
            <a:r>
              <a:rPr lang="en-US" dirty="0" smtClean="0"/>
              <a:t>Should be impossible for buggy or malicious user program to cause the kernel to corrupt itself!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86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r>
              <a:rPr lang="en-US" baseline="0" dirty="0" smtClean="0"/>
              <a:t> support: Interrupt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Interrupt processing </a:t>
            </a:r>
            <a:r>
              <a:rPr lang="en-US" dirty="0" smtClean="0"/>
              <a:t>not visible </a:t>
            </a:r>
            <a:r>
              <a:rPr lang="en-US" dirty="0"/>
              <a:t>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Interrupt Handler invoked with interrupts ‘disabled’</a:t>
            </a:r>
          </a:p>
          <a:p>
            <a:pPr lvl="1"/>
            <a:r>
              <a:rPr lang="en-US" dirty="0" smtClean="0"/>
              <a:t>Re-enabled upon completion</a:t>
            </a:r>
          </a:p>
          <a:p>
            <a:pPr lvl="1"/>
            <a:r>
              <a:rPr lang="en-US" dirty="0" smtClean="0"/>
              <a:t>Non-blocking (run to completion, no waits)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wake up an existing OS thread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289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41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181601"/>
            <a:ext cx="7620000" cy="1142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Where else do you see this dispatch pattern?</a:t>
            </a:r>
          </a:p>
          <a:p>
            <a:pPr lvl="1"/>
            <a:r>
              <a:rPr lang="en-US" dirty="0" smtClean="0"/>
              <a:t>System Call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08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Kernel interrupt stack</a:t>
            </a:r>
          </a:p>
          <a:p>
            <a:pPr lvl="1"/>
            <a:r>
              <a:rPr lang="en-US" dirty="0" smtClean="0"/>
              <a:t>Handler works regardless of state of user code</a:t>
            </a:r>
          </a:p>
          <a:p>
            <a:r>
              <a:rPr lang="en-US" dirty="0" smtClean="0"/>
              <a:t>Interrupt masking</a:t>
            </a:r>
          </a:p>
          <a:p>
            <a:pPr lvl="1"/>
            <a:r>
              <a:rPr lang="en-US" dirty="0" smtClean="0"/>
              <a:t>Handler is non-blocking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“Single instruction”-like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78163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Separate Kernel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needs space to work</a:t>
            </a:r>
          </a:p>
          <a:p>
            <a:r>
              <a:rPr lang="en-US" dirty="0" smtClean="0"/>
              <a:t>Cannot put anything on the user stack (Why?)</a:t>
            </a:r>
          </a:p>
          <a:p>
            <a:r>
              <a:rPr lang="en-US" dirty="0" smtClean="0"/>
              <a:t>Two-stack model</a:t>
            </a:r>
          </a:p>
          <a:p>
            <a:pPr lvl="1"/>
            <a:r>
              <a:rPr lang="en-US" dirty="0" smtClean="0"/>
              <a:t>OS thread has interrupt stack (located in kernel memory) plus User stack (located in user memory)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handler copies user </a:t>
            </a:r>
            <a:r>
              <a:rPr lang="en-US" dirty="0" err="1" smtClean="0"/>
              <a:t>args</a:t>
            </a:r>
            <a:r>
              <a:rPr lang="en-US" dirty="0" smtClean="0"/>
              <a:t> to kernel space before invoking specific function (e.g., open)</a:t>
            </a:r>
          </a:p>
          <a:p>
            <a:pPr lvl="1"/>
            <a:r>
              <a:rPr lang="en-US" dirty="0" smtClean="0"/>
              <a:t>Interrupts (???)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4114801" y="3505200"/>
            <a:ext cx="5703951" cy="31369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16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78832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OS Bottom Line: Run 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71800" y="12192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39102" y="838200"/>
            <a:ext cx="3732642" cy="5105400"/>
            <a:chOff x="5315101" y="838200"/>
            <a:chExt cx="3732642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1" y="9906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752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OS “PCB”, address space, stack and heap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61748" y="1845388"/>
            <a:ext cx="1335216" cy="1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50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712" r="-20712"/>
          <a:stretch>
            <a:fillRect/>
          </a:stretch>
        </p:blipFill>
        <p:spPr>
          <a:xfrm>
            <a:off x="1828800" y="1066800"/>
            <a:ext cx="8229600" cy="5257800"/>
          </a:xfrm>
        </p:spPr>
      </p:pic>
    </p:spTree>
    <p:extLst>
      <p:ext uri="{BB962C8B-B14F-4D97-AF65-F5344CB8AC3E}">
        <p14:creationId xmlns:p14="http://schemas.microsoft.com/office/powerpoint/2010/main" val="1577677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Interrupt/System Call</a:t>
            </a:r>
            <a:endParaRPr lang="en-US" dirty="0"/>
          </a:p>
        </p:txBody>
      </p:sp>
      <p:pic>
        <p:nvPicPr>
          <p:cNvPr id="4" name="Content Placeholder 3" descr="duringInterrupt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7639" r="-27639"/>
          <a:stretch>
            <a:fillRect/>
          </a:stretch>
        </p:blipFill>
        <p:spPr>
          <a:xfrm>
            <a:off x="1447800" y="1066800"/>
            <a:ext cx="9071114" cy="5638800"/>
          </a:xfrm>
        </p:spPr>
      </p:pic>
    </p:spTree>
    <p:extLst>
      <p:ext uri="{BB962C8B-B14F-4D97-AF65-F5344CB8AC3E}">
        <p14:creationId xmlns:p14="http://schemas.microsoft.com/office/powerpoint/2010/main" val="3826452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87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709776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356" y="74691"/>
            <a:ext cx="7886700" cy="841621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1384" y="18086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2266" y="2498822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4666" y="1808679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4736" y="260274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5346" y="22325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2851" y="162401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015" y="33335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3451" y="3709776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3834" y="435610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916" y="479958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84287" y="52953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6722" y="52953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2252" y="52953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2201" y="60198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6800" y="6019800"/>
            <a:ext cx="20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a/g/n/ac/ax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1" y="60198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22532" y="60198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1" y="6019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68299" y="55467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2774563" y="1655312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565337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529537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82357" y="474746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52801" y="413431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 Mode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93864" y="3505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 Mode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4038600"/>
            <a:ext cx="6164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333263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1997" y="26834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481999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r>
              <a:rPr lang="en-US" baseline="0" dirty="0" smtClean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Vector through well-defined </a:t>
            </a:r>
            <a:r>
              <a:rPr lang="en-US" dirty="0" err="1" smtClean="0">
                <a:solidFill>
                  <a:srgbClr val="FF0000"/>
                </a:solidFill>
              </a:rPr>
              <a:t>syscall</a:t>
            </a:r>
            <a:r>
              <a:rPr lang="en-US" dirty="0" smtClean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 smtClean="0"/>
              <a:t>Table mapping system call number to handler</a:t>
            </a:r>
          </a:p>
          <a:p>
            <a:r>
              <a:rPr lang="en-US" dirty="0" smtClean="0"/>
              <a:t>Locate arguments</a:t>
            </a:r>
          </a:p>
          <a:p>
            <a:pPr lvl="1"/>
            <a:r>
              <a:rPr lang="en-US" dirty="0" smtClean="0"/>
              <a:t>In registers or on user (!) stack</a:t>
            </a:r>
          </a:p>
          <a:p>
            <a:r>
              <a:rPr lang="en-US" dirty="0" smtClean="0"/>
              <a:t>Copy arguments</a:t>
            </a:r>
          </a:p>
          <a:p>
            <a:pPr lvl="1"/>
            <a:r>
              <a:rPr lang="en-US" dirty="0" smtClean="0"/>
              <a:t>From user memory into kernel memory</a:t>
            </a:r>
          </a:p>
          <a:p>
            <a:pPr lvl="1"/>
            <a:r>
              <a:rPr lang="en-US" dirty="0" smtClean="0"/>
              <a:t>Protect kernel from malicious code evading checks</a:t>
            </a:r>
          </a:p>
          <a:p>
            <a:r>
              <a:rPr lang="en-US" dirty="0" smtClean="0"/>
              <a:t>Validate arguments</a:t>
            </a:r>
          </a:p>
          <a:p>
            <a:pPr lvl="1"/>
            <a:r>
              <a:rPr lang="en-US" dirty="0" smtClean="0"/>
              <a:t>Protect kernel from errors in user code</a:t>
            </a:r>
          </a:p>
          <a:p>
            <a:r>
              <a:rPr lang="en-US" dirty="0" smtClean="0"/>
              <a:t>Copy results back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nto user memory</a:t>
            </a:r>
          </a:p>
        </p:txBody>
      </p:sp>
    </p:spTree>
    <p:extLst>
      <p:ext uri="{BB962C8B-B14F-4D97-AF65-F5344CB8AC3E}">
        <p14:creationId xmlns:p14="http://schemas.microsoft.com/office/powerpoint/2010/main" val="3834272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228600"/>
            <a:ext cx="79248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81400" y="1371600"/>
            <a:ext cx="5334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0" y="2362200"/>
            <a:ext cx="2286000" cy="3276600"/>
          </a:xfrm>
          <a:prstGeom prst="round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5"/>
          <p:cNvSpPr/>
          <p:nvPr/>
        </p:nvSpPr>
        <p:spPr bwMode="auto">
          <a:xfrm>
            <a:off x="5105400" y="2362200"/>
            <a:ext cx="2286000" cy="7620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1"/>
          <p:cNvSpPr/>
          <p:nvPr/>
        </p:nvSpPr>
        <p:spPr bwMode="auto">
          <a:xfrm>
            <a:off x="4953000" y="4572000"/>
            <a:ext cx="2514600" cy="990600"/>
          </a:xfrm>
          <a:prstGeom prst="rect">
            <a:avLst/>
          </a:prstGeom>
          <a:solidFill>
            <a:srgbClr val="FFFFFF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562600" y="2743201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33719" y="4491335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0" dirty="0">
                <a:latin typeface="Gill Sans"/>
                <a:cs typeface="Gill Sans"/>
              </a:rPr>
              <a:t>Reply</a:t>
            </a:r>
          </a:p>
          <a:p>
            <a:pPr algn="ctr"/>
            <a:r>
              <a:rPr lang="en-US" sz="1600" b="0" dirty="0">
                <a:latin typeface="Gill Sans"/>
                <a:cs typeface="Gill Sans"/>
              </a:rPr>
              <a:t>(retrieved by web server)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30386" y="5105400"/>
            <a:ext cx="841897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Client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50697" y="5105400"/>
            <a:ext cx="153298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"/>
                <a:cs typeface="Gill Sans"/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00775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br>
              <a:rPr lang="en-US" sz="1600" b="0" dirty="0" smtClean="0">
                <a:latin typeface="Gill Sans"/>
                <a:cs typeface="Gill Sans"/>
              </a:rPr>
            </a:br>
            <a:r>
              <a:rPr lang="en-US" sz="1600" b="0" dirty="0" smtClean="0">
                <a:latin typeface="Gill Sans"/>
                <a:cs typeface="Gill Sans"/>
              </a:rPr>
              <a:t>Process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</a:t>
              </a:r>
              <a:r>
                <a:rPr lang="en-US" sz="16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  <a:endParaRPr lang="en-US" sz="1600" b="0" dirty="0">
                <a:solidFill>
                  <a:srgbClr val="FF0000"/>
                </a:solidFill>
                <a:latin typeface="Consolas" panose="020B0609020204030204" pitchFamily="49" charset="0"/>
                <a:cs typeface="Gill Sans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 socket</a:t>
                </a:r>
                <a:endParaRPr lang="en-US" sz="1600" b="0" dirty="0">
                  <a:latin typeface="Gill Sans"/>
                  <a:cs typeface="Gill Sans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  <a:endPara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077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43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</a:t>
            </a:r>
            <a:r>
              <a:rPr lang="en-US" dirty="0" smtClean="0"/>
              <a:t>boots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init</a:t>
            </a:r>
            <a:r>
              <a:rPr lang="en-US" dirty="0" smtClean="0"/>
              <a:t>” process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4047734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37122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34200" y="2667000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0800" y="2743200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Protected Address </a:t>
            </a:r>
            <a:r>
              <a:rPr lang="en-US" dirty="0"/>
              <a:t>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066800"/>
            <a:ext cx="7620000" cy="1219200"/>
          </a:xfrm>
        </p:spPr>
        <p:txBody>
          <a:bodyPr>
            <a:normAutofit/>
          </a:bodyPr>
          <a:lstStyle/>
          <a:p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32004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04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10601" y="243840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72731" y="533400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4839458" y="3200400"/>
            <a:ext cx="1369063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4191000" y="3771900"/>
            <a:ext cx="685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6172200" y="3810000"/>
            <a:ext cx="838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3868593" y="263548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5539440" y="255928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“physical address”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B3BBD0-655D-E642-83DE-B455548AFD75}"/>
              </a:ext>
            </a:extLst>
          </p:cNvPr>
          <p:cNvGrpSpPr/>
          <p:nvPr/>
        </p:nvGrpSpPr>
        <p:grpSpPr>
          <a:xfrm>
            <a:off x="2802483" y="3725380"/>
            <a:ext cx="1154278" cy="788729"/>
            <a:chOff x="2362200" y="3352800"/>
            <a:chExt cx="1828800" cy="1066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E4D6B-FC7D-624D-96CE-AADC757D5032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F3880-CEB5-FE4E-9BA4-D4B1BFC3D529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FBF2AE-7F0D-1A46-BBB9-257D0D7BE3F9}"/>
                </a:ext>
              </a:extLst>
            </p:cNvPr>
            <p:cNvSpPr txBox="1"/>
            <p:nvPr/>
          </p:nvSpPr>
          <p:spPr>
            <a:xfrm>
              <a:off x="2667001" y="3505201"/>
              <a:ext cx="1318635" cy="374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EE697-5596-0646-9F43-7737635F3E0C}"/>
              </a:ext>
            </a:extLst>
          </p:cNvPr>
          <p:cNvSpPr/>
          <p:nvPr/>
        </p:nvSpPr>
        <p:spPr bwMode="auto">
          <a:xfrm>
            <a:off x="4890690" y="45941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9EE679-1A35-CC46-B973-F4D6613A35D4}"/>
              </a:ext>
            </a:extLst>
          </p:cNvPr>
          <p:cNvSpPr/>
          <p:nvPr/>
        </p:nvSpPr>
        <p:spPr bwMode="auto">
          <a:xfrm>
            <a:off x="4890690" y="5005211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8EE0-6015-DC4A-87F9-A17F9911FE1D}"/>
              </a:ext>
            </a:extLst>
          </p:cNvPr>
          <p:cNvSpPr txBox="1"/>
          <p:nvPr/>
        </p:nvSpPr>
        <p:spPr>
          <a:xfrm>
            <a:off x="5104275" y="4696900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E2127-1009-2A4B-BBD0-264BA559A661}"/>
              </a:ext>
            </a:extLst>
          </p:cNvPr>
          <p:cNvSpPr/>
          <p:nvPr/>
        </p:nvSpPr>
        <p:spPr bwMode="auto">
          <a:xfrm>
            <a:off x="4890690" y="5163543"/>
            <a:ext cx="1281510" cy="15415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A2304-A547-E64F-BC45-D921D687972D}"/>
              </a:ext>
            </a:extLst>
          </p:cNvPr>
          <p:cNvSpPr/>
          <p:nvPr/>
        </p:nvSpPr>
        <p:spPr bwMode="auto">
          <a:xfrm>
            <a:off x="4890690" y="5321815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FC0E2-EA86-6D42-A587-80BDF16EF5E0}"/>
              </a:ext>
            </a:extLst>
          </p:cNvPr>
          <p:cNvSpPr/>
          <p:nvPr/>
        </p:nvSpPr>
        <p:spPr bwMode="auto">
          <a:xfrm>
            <a:off x="4890690" y="5480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14A608-E03D-D24C-B031-20452128798E}"/>
              </a:ext>
            </a:extLst>
          </p:cNvPr>
          <p:cNvSpPr/>
          <p:nvPr/>
        </p:nvSpPr>
        <p:spPr bwMode="auto">
          <a:xfrm>
            <a:off x="4890690" y="6106089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5E71A7-041B-324C-8039-7457377CCF2A}"/>
              </a:ext>
            </a:extLst>
          </p:cNvPr>
          <p:cNvCxnSpPr/>
          <p:nvPr/>
        </p:nvCxnSpPr>
        <p:spPr>
          <a:xfrm>
            <a:off x="4780144" y="45941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601C6C5-FBAA-1F46-91DE-DCF2C0271746}"/>
              </a:ext>
            </a:extLst>
          </p:cNvPr>
          <p:cNvSpPr/>
          <p:nvPr/>
        </p:nvSpPr>
        <p:spPr>
          <a:xfrm>
            <a:off x="5029200" y="5106721"/>
            <a:ext cx="1332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</a:rPr>
              <a:t>Addr</a:t>
            </a:r>
            <a:r>
              <a:rPr lang="en-US" sz="1200" dirty="0">
                <a:solidFill>
                  <a:srgbClr val="002060"/>
                </a:solidFill>
              </a:rPr>
              <a:t>&gt;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05E026-D81B-8845-87E7-BEEEE3C2BCDC}"/>
              </a:ext>
            </a:extLst>
          </p:cNvPr>
          <p:cNvCxnSpPr/>
          <p:nvPr/>
        </p:nvCxnSpPr>
        <p:spPr>
          <a:xfrm>
            <a:off x="5137110" y="5159367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B0D9350-D22E-A348-9083-C9ADE6981DEF}"/>
              </a:ext>
            </a:extLst>
          </p:cNvPr>
          <p:cNvSpPr/>
          <p:nvPr/>
        </p:nvSpPr>
        <p:spPr bwMode="auto">
          <a:xfrm>
            <a:off x="7080687" y="4085885"/>
            <a:ext cx="1281510" cy="56107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93FB674-1420-6242-BFC9-8A3A3E5867DE}"/>
              </a:ext>
            </a:extLst>
          </p:cNvPr>
          <p:cNvSpPr/>
          <p:nvPr/>
        </p:nvSpPr>
        <p:spPr>
          <a:xfrm>
            <a:off x="8428967" y="4085885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734AD-B9CE-9E44-A988-6BC50E8E098F}"/>
              </a:ext>
            </a:extLst>
          </p:cNvPr>
          <p:cNvSpPr/>
          <p:nvPr/>
        </p:nvSpPr>
        <p:spPr bwMode="auto">
          <a:xfrm>
            <a:off x="7080687" y="44330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39DB35-AA92-BB44-8EEB-B083DC6C38B5}"/>
              </a:ext>
            </a:extLst>
          </p:cNvPr>
          <p:cNvCxnSpPr>
            <a:cxnSpLocks/>
          </p:cNvCxnSpPr>
          <p:nvPr/>
        </p:nvCxnSpPr>
        <p:spPr>
          <a:xfrm>
            <a:off x="6997573" y="4081224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40611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1299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73077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405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02285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81919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758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solidFill>
                  <a:srgbClr val="000000"/>
                </a:solidFill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Gill Sans Light"/>
              </a:rPr>
              <a:t>Here, </a:t>
            </a:r>
            <a:r>
              <a:rPr lang="en-US" sz="2400" b="0" dirty="0">
                <a:latin typeface="Gill Sans Light"/>
              </a:rPr>
              <a:t>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44047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0708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02283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en-US" dirty="0" smtClean="0"/>
              <a:t>Recall: 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389438"/>
            <a:ext cx="8670925" cy="2286000"/>
          </a:xfrm>
        </p:spPr>
        <p:txBody>
          <a:bodyPr/>
          <a:lstStyle/>
          <a:p>
            <a:r>
              <a:rPr lang="en-US" altLang="en-US" smtClean="0"/>
              <a:t>Threads encapsulate concurrency: “Active” component</a:t>
            </a:r>
          </a:p>
          <a:p>
            <a:r>
              <a:rPr lang="en-US" altLang="en-US" smtClean="0"/>
              <a:t>Address spaces encapsulate protection: “Passive” part</a:t>
            </a:r>
          </a:p>
          <a:p>
            <a:pPr lvl="1"/>
            <a:r>
              <a:rPr lang="en-US" altLang="en-US" smtClean="0"/>
              <a:t>Keeps buggy program from trashing the system</a:t>
            </a:r>
          </a:p>
          <a:p>
            <a:r>
              <a:rPr lang="en-US" altLang="en-US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66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4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</a:t>
              </a:r>
              <a:r>
                <a:rPr lang="en-US" dirty="0" err="1" smtClean="0">
                  <a:latin typeface="Consolas" panose="020B0609020204030204" pitchFamily="49" charset="0"/>
                </a:rPr>
                <a:t>id</a:t>
              </a:r>
              <a:r>
                <a:rPr lang="en-US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f (</a:t>
              </a:r>
              <a:r>
                <a:rPr lang="en-US" dirty="0" err="1" smtClean="0">
                  <a:latin typeface="Consolas" panose="020B0609020204030204" pitchFamily="49" charset="0"/>
                </a:rPr>
                <a:t>pid</a:t>
              </a:r>
              <a:r>
                <a:rPr lang="en-US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3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59889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748359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254489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354439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C1CD-9313-4991-BC1D-ED3B221A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2004-808F-41E8-AF37-0FEB5FB0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is a job control system</a:t>
            </a:r>
          </a:p>
          <a:p>
            <a:pPr lvl="1"/>
            <a:r>
              <a:rPr lang="en-US" dirty="0"/>
              <a:t>Allows programmer to create and manage a set of programs to do some task</a:t>
            </a:r>
          </a:p>
          <a:p>
            <a:pPr lvl="1"/>
            <a:endParaRPr lang="en-US" dirty="0"/>
          </a:p>
          <a:p>
            <a:r>
              <a:rPr lang="en-US" dirty="0"/>
              <a:t>You will build your own shell in Homework 2…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 system calls to create new processes…</a:t>
            </a:r>
          </a:p>
          <a:p>
            <a:pPr lvl="1"/>
            <a:r>
              <a:rPr lang="en-US" dirty="0"/>
              <a:t>… and the File I/O system calls we’ll see next time to link them together</a:t>
            </a:r>
          </a:p>
        </p:txBody>
      </p:sp>
    </p:spTree>
    <p:extLst>
      <p:ext uri="{BB962C8B-B14F-4D97-AF65-F5344CB8AC3E}">
        <p14:creationId xmlns:p14="http://schemas.microsoft.com/office/powerpoint/2010/main" val="197824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696C-64B7-48C6-B59D-BB71CB23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3297-7CBF-4798-BE67-4890E2B2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r>
              <a:rPr lang="en-US" dirty="0"/>
              <a:t> system calls for processes, but just a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for threads?</a:t>
            </a:r>
          </a:p>
          <a:p>
            <a:pPr lvl="1"/>
            <a:r>
              <a:rPr lang="en-US" dirty="0"/>
              <a:t>Convenient to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without </a:t>
            </a:r>
            <a:r>
              <a:rPr lang="en-US" dirty="0">
                <a:latin typeface="Consolas" panose="020B0609020204030204" pitchFamily="49" charset="0"/>
              </a:rPr>
              <a:t>exec</a:t>
            </a:r>
            <a:r>
              <a:rPr lang="en-US" dirty="0"/>
              <a:t>: put code for parent and child in one executable instead of multiple</a:t>
            </a:r>
          </a:p>
          <a:p>
            <a:pPr lvl="1"/>
            <a:r>
              <a:rPr lang="en-US" dirty="0"/>
              <a:t>It will allow us to programmatically control child process’ state</a:t>
            </a:r>
          </a:p>
          <a:p>
            <a:pPr lvl="2"/>
            <a:r>
              <a:rPr lang="en-US" sz="2400" dirty="0"/>
              <a:t>By executing code before calling </a:t>
            </a:r>
            <a:r>
              <a:rPr lang="en-US" sz="2400" dirty="0">
                <a:latin typeface="Consolas" panose="020B0609020204030204" pitchFamily="49" charset="0"/>
              </a:rPr>
              <a:t>exec()</a:t>
            </a:r>
            <a:r>
              <a:rPr lang="en-US" sz="2400" dirty="0"/>
              <a:t> in the child</a:t>
            </a:r>
          </a:p>
          <a:p>
            <a:pPr lvl="1"/>
            <a:r>
              <a:rPr lang="en-US" dirty="0"/>
              <a:t>We’ll see this in the case of File I/O next time</a:t>
            </a:r>
          </a:p>
          <a:p>
            <a:pPr lvl="1"/>
            <a:endParaRPr lang="en-US" dirty="0"/>
          </a:p>
          <a:p>
            <a:r>
              <a:rPr lang="en-US" dirty="0"/>
              <a:t>Windows uses </a:t>
            </a:r>
            <a:r>
              <a:rPr lang="en-US" dirty="0" err="1">
                <a:latin typeface="Consolas" panose="020B0609020204030204" pitchFamily="49" charset="0"/>
              </a:rPr>
              <a:t>CreateProcess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instead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Also works, but a more complicated interface</a:t>
            </a:r>
          </a:p>
        </p:txBody>
      </p:sp>
    </p:spTree>
    <p:extLst>
      <p:ext uri="{BB962C8B-B14F-4D97-AF65-F5344CB8AC3E}">
        <p14:creationId xmlns:p14="http://schemas.microsoft.com/office/powerpoint/2010/main" val="162447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C6E0-D7C4-4E38-A069-FCF384B4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62DC-6C59-4590-8552-95CA365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two tasks to run concurrently, do we run them in separate threads, or do we run them in separate processes?</a:t>
            </a:r>
          </a:p>
          <a:p>
            <a:endParaRPr lang="en-US" dirty="0"/>
          </a:p>
          <a:p>
            <a:r>
              <a:rPr lang="en-US" dirty="0"/>
              <a:t>Depends on how much isolation we want</a:t>
            </a:r>
          </a:p>
          <a:p>
            <a:pPr lvl="1"/>
            <a:r>
              <a:rPr lang="en-US" dirty="0"/>
              <a:t>Threads are lighter weight [why?]</a:t>
            </a:r>
          </a:p>
          <a:p>
            <a:pPr lvl="1"/>
            <a:r>
              <a:rPr lang="en-US" dirty="0"/>
              <a:t>Processes are more strongly isolated</a:t>
            </a:r>
          </a:p>
        </p:txBody>
      </p:sp>
    </p:spTree>
    <p:extLst>
      <p:ext uri="{BB962C8B-B14F-4D97-AF65-F5344CB8AC3E}">
        <p14:creationId xmlns:p14="http://schemas.microsoft.com/office/powerpoint/2010/main" val="9799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220200" cy="533400"/>
          </a:xfrm>
        </p:spPr>
        <p:txBody>
          <a:bodyPr/>
          <a:lstStyle/>
          <a:p>
            <a:r>
              <a:rPr lang="en-US" sz="2800" dirty="0"/>
              <a:t>Recall: 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5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altLang="en-US" dirty="0"/>
              <a:t>Process: e</a:t>
            </a:r>
            <a:r>
              <a:rPr lang="en-US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Hardware mechanism for regaining control from user</a:t>
            </a:r>
          </a:p>
          <a:p>
            <a:pPr lvl="1"/>
            <a:r>
              <a:rPr lang="en-US" dirty="0" smtClean="0"/>
              <a:t>Notification that events have occurred</a:t>
            </a:r>
          </a:p>
          <a:p>
            <a:pPr lvl="1"/>
            <a:r>
              <a:rPr lang="en-US" dirty="0" smtClean="0"/>
              <a:t>User-level equivalent: Signals</a:t>
            </a:r>
          </a:p>
          <a:p>
            <a:r>
              <a:rPr lang="en-US" dirty="0" smtClean="0"/>
              <a:t>Native control of Process</a:t>
            </a:r>
          </a:p>
          <a:p>
            <a:pPr lvl="1"/>
            <a:r>
              <a:rPr lang="en-US" dirty="0" smtClean="0"/>
              <a:t>Fork, Exec, Wait, Signal</a:t>
            </a:r>
          </a:p>
        </p:txBody>
      </p:sp>
    </p:spTree>
    <p:extLst>
      <p:ext uri="{BB962C8B-B14F-4D97-AF65-F5344CB8AC3E}">
        <p14:creationId xmlns:p14="http://schemas.microsoft.com/office/powerpoint/2010/main" val="96405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934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571500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return to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114800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3939704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0" y="3505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010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4951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5715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8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5562600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254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828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981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81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95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038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23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15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391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467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467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38369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8369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8369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83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8369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83696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7756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114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114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14801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14801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192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114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14801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4609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114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114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114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6090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114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2420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1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14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6020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858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6858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01980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1980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410200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5715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114801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676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to save registers and set up system stack?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103217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5562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1905001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5000" y="3352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 </a:t>
            </a:r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5001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905000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57401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305800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8991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5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46807</TotalTime>
  <Pages>60</Pages>
  <Words>4203</Words>
  <Application>Microsoft Office PowerPoint</Application>
  <PresentationFormat>Widescreen</PresentationFormat>
  <Paragraphs>951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Helvetica</vt:lpstr>
      <vt:lpstr>Symbol</vt:lpstr>
      <vt:lpstr>Office</vt:lpstr>
      <vt:lpstr>CS162 Operating Systems and Systems Programming Lecture 3  Processes (con’t),  System Calls, Fork,  </vt:lpstr>
      <vt:lpstr>Recall: Four Fundamental OS Concepts</vt:lpstr>
      <vt:lpstr>Recall: OS Bottom Line: Run Programs</vt:lpstr>
      <vt:lpstr>Recall: Protected Address Space</vt:lpstr>
      <vt:lpstr>Recall: Single and Multithreaded Processes</vt:lpstr>
      <vt:lpstr>Recall: Simple address translation with Base and Bound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</vt:lpstr>
      <vt:lpstr>Multiplexing Processes: The Process Control Block</vt:lpstr>
      <vt:lpstr>CPU Switch From Process A to Process B</vt:lpstr>
      <vt:lpstr>Scheduler</vt:lpstr>
      <vt:lpstr>Simultaneous MultiThreading/Hyperthreading</vt:lpstr>
      <vt:lpstr>Also recall: The World Is Parallel: Intel SkyLake (2017)</vt:lpstr>
      <vt:lpstr>Is Base and Bound a  Good-Enough Protection Mechanism?</vt:lpstr>
      <vt:lpstr>Better: x86 – segments and stacks</vt:lpstr>
      <vt:lpstr>Better Alternative: Address Mapping</vt:lpstr>
      <vt:lpstr>Administrivia: Getting started!</vt:lpstr>
      <vt:lpstr>Administrivia (Con’t)</vt:lpstr>
      <vt:lpstr>Recall: 3 types of Kernel Mode Transfer</vt:lpstr>
      <vt:lpstr>Recall: User/Kernel (Privileged) Mode</vt:lpstr>
      <vt:lpstr>Implementing Safe Kernel Mode Transfers</vt:lpstr>
      <vt:lpstr>Hardware support: Interrupt Control</vt:lpstr>
      <vt:lpstr>Interrupt Controller</vt:lpstr>
      <vt:lpstr>Interrupt Vector</vt:lpstr>
      <vt:lpstr>How do we take interrupts safely?</vt:lpstr>
      <vt:lpstr>Need for Separate Kernel Stacks</vt:lpstr>
      <vt:lpstr>Before</vt:lpstr>
      <vt:lpstr>During Interrupt/System Call</vt:lpstr>
      <vt:lpstr>Recall: UNIX System Structure</vt:lpstr>
      <vt:lpstr>A Narrow Waist</vt:lpstr>
      <vt:lpstr>Kernel System Call Handler</vt:lpstr>
      <vt:lpstr>Putting it together: web server</vt:lpstr>
      <vt:lpstr>Putting it together: web server</vt:lpstr>
      <vt:lpstr>Recall: 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</vt:lpstr>
      <vt:lpstr>Process Management API</vt:lpstr>
      <vt:lpstr>fork2.c – parent waits for child to finish</vt:lpstr>
      <vt:lpstr>Process Management API</vt:lpstr>
      <vt:lpstr>inf_loop.c</vt:lpstr>
      <vt:lpstr>Common POSIX Signals</vt:lpstr>
      <vt:lpstr>Shell</vt:lpstr>
      <vt:lpstr>Process vs. Thread APIs</vt:lpstr>
      <vt:lpstr>Threads vs. Processes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567</cp:revision>
  <cp:lastPrinted>2023-01-25T06:50:08Z</cp:lastPrinted>
  <dcterms:created xsi:type="dcterms:W3CDTF">1995-08-12T11:37:26Z</dcterms:created>
  <dcterms:modified xsi:type="dcterms:W3CDTF">2023-01-25T06:50:16Z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