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6" r:id="rId2"/>
    <p:sldId id="1550" r:id="rId3"/>
    <p:sldId id="1362" r:id="rId4"/>
    <p:sldId id="1491" r:id="rId5"/>
    <p:sldId id="1492" r:id="rId6"/>
    <p:sldId id="1493" r:id="rId7"/>
    <p:sldId id="1510" r:id="rId8"/>
    <p:sldId id="1511" r:id="rId9"/>
    <p:sldId id="1512" r:id="rId10"/>
    <p:sldId id="1513" r:id="rId11"/>
    <p:sldId id="1514" r:id="rId12"/>
    <p:sldId id="1515" r:id="rId13"/>
    <p:sldId id="1516" r:id="rId14"/>
    <p:sldId id="1517" r:id="rId15"/>
    <p:sldId id="1518" r:id="rId16"/>
    <p:sldId id="1519" r:id="rId17"/>
    <p:sldId id="1520" r:id="rId18"/>
    <p:sldId id="1521" r:id="rId19"/>
    <p:sldId id="1522" r:id="rId20"/>
    <p:sldId id="1523" r:id="rId21"/>
    <p:sldId id="1524" r:id="rId22"/>
    <p:sldId id="1525" r:id="rId23"/>
    <p:sldId id="1526" r:id="rId24"/>
    <p:sldId id="1527" r:id="rId25"/>
    <p:sldId id="1528" r:id="rId26"/>
    <p:sldId id="1529" r:id="rId27"/>
    <p:sldId id="1530" r:id="rId28"/>
    <p:sldId id="1531" r:id="rId29"/>
    <p:sldId id="1532" r:id="rId30"/>
    <p:sldId id="1533" r:id="rId31"/>
    <p:sldId id="1534" r:id="rId32"/>
    <p:sldId id="1535" r:id="rId33"/>
    <p:sldId id="1536" r:id="rId34"/>
    <p:sldId id="1537" r:id="rId35"/>
    <p:sldId id="1538" r:id="rId36"/>
    <p:sldId id="1539" r:id="rId37"/>
    <p:sldId id="1540" r:id="rId38"/>
    <p:sldId id="1541" r:id="rId39"/>
    <p:sldId id="1542" r:id="rId40"/>
    <p:sldId id="1543" r:id="rId41"/>
    <p:sldId id="1544" r:id="rId42"/>
    <p:sldId id="1545" r:id="rId43"/>
    <p:sldId id="1546" r:id="rId44"/>
    <p:sldId id="1547" r:id="rId45"/>
    <p:sldId id="1548" r:id="rId46"/>
    <p:sldId id="1549" r:id="rId47"/>
    <p:sldId id="1494" r:id="rId48"/>
    <p:sldId id="1495" r:id="rId49"/>
    <p:sldId id="1496" r:id="rId50"/>
    <p:sldId id="1497" r:id="rId51"/>
    <p:sldId id="1498" r:id="rId52"/>
    <p:sldId id="1499" r:id="rId53"/>
    <p:sldId id="1509" r:id="rId54"/>
    <p:sldId id="1501" r:id="rId55"/>
    <p:sldId id="1502" r:id="rId56"/>
    <p:sldId id="1503" r:id="rId57"/>
    <p:sldId id="1504" r:id="rId58"/>
    <p:sldId id="1505" r:id="rId59"/>
    <p:sldId id="1506" r:id="rId60"/>
    <p:sldId id="1507" r:id="rId61"/>
    <p:sldId id="1508" r:id="rId62"/>
    <p:sldId id="1432" r:id="rId63"/>
    <p:sldId id="1575" r:id="rId64"/>
    <p:sldId id="1551" r:id="rId65"/>
    <p:sldId id="1568" r:id="rId66"/>
    <p:sldId id="1553" r:id="rId67"/>
    <p:sldId id="1554" r:id="rId68"/>
    <p:sldId id="1555" r:id="rId69"/>
    <p:sldId id="1556" r:id="rId70"/>
    <p:sldId id="1557" r:id="rId71"/>
    <p:sldId id="1558" r:id="rId72"/>
    <p:sldId id="1559" r:id="rId73"/>
    <p:sldId id="1560" r:id="rId74"/>
    <p:sldId id="1561" r:id="rId75"/>
    <p:sldId id="1562" r:id="rId76"/>
    <p:sldId id="1563" r:id="rId77"/>
    <p:sldId id="1564" r:id="rId78"/>
    <p:sldId id="1565" r:id="rId79"/>
    <p:sldId id="1566" r:id="rId80"/>
    <p:sldId id="1567" r:id="rId81"/>
    <p:sldId id="1574" r:id="rId82"/>
    <p:sldId id="1434" r:id="rId83"/>
    <p:sldId id="1435" r:id="rId84"/>
    <p:sldId id="1436" r:id="rId85"/>
    <p:sldId id="1437" r:id="rId86"/>
    <p:sldId id="1438" r:id="rId87"/>
    <p:sldId id="1439" r:id="rId88"/>
    <p:sldId id="1440" r:id="rId89"/>
    <p:sldId id="1441" r:id="rId90"/>
    <p:sldId id="1442" r:id="rId91"/>
    <p:sldId id="1443" r:id="rId92"/>
    <p:sldId id="1479" r:id="rId93"/>
    <p:sldId id="1444" r:id="rId94"/>
    <p:sldId id="1445" r:id="rId95"/>
    <p:sldId id="1446" r:id="rId96"/>
    <p:sldId id="1474" r:id="rId9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6"/>
    <p:restoredTop sz="95005" autoAdjust="0"/>
  </p:normalViewPr>
  <p:slideViewPr>
    <p:cSldViewPr>
      <p:cViewPr varScale="1">
        <p:scale>
          <a:sx n="90" d="100"/>
          <a:sy n="90" d="100"/>
        </p:scale>
        <p:origin x="41" y="3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35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94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68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7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ea"/>
                <a:cs typeface="+mn-cs"/>
              </a:rPr>
              <a:t>See https://</a:t>
            </a:r>
            <a:r>
              <a:rPr lang="en-US" dirty="0" err="1">
                <a:ea typeface="+mn-ea"/>
                <a:cs typeface="+mn-cs"/>
              </a:rPr>
              <a:t>web.stanford.edu</a:t>
            </a:r>
            <a:r>
              <a:rPr lang="en-US" dirty="0">
                <a:ea typeface="+mn-ea"/>
                <a:cs typeface="+mn-cs"/>
              </a:rPr>
              <a:t>/class/cs140/projects/pintos/pintos_6.html</a:t>
            </a:r>
          </a:p>
          <a:p>
            <a:endParaRPr lang="en-US" dirty="0">
              <a:ea typeface="+mn-ea"/>
              <a:cs typeface="+mn-cs"/>
            </a:endParaRPr>
          </a:p>
          <a:p>
            <a:r>
              <a:rPr lang="en-US" dirty="0">
                <a:ea typeface="+mn-ea"/>
                <a:cs typeface="+mn-cs"/>
              </a:rPr>
              <a:t>Always set to </a:t>
            </a:r>
            <a:r>
              <a:rPr lang="en-US" dirty="0" smtClean="0"/>
              <a:t>THREAD_MAGIC</a:t>
            </a:r>
            <a:r>
              <a:rPr lang="en-US" dirty="0">
                <a:ea typeface="+mn-ea"/>
                <a:cs typeface="+mn-cs"/>
              </a:rPr>
              <a:t>, which is just an arbitrary number defined in </a:t>
            </a:r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>
                <a:ea typeface="+mn-ea"/>
                <a:cs typeface="+mn-cs"/>
              </a:rPr>
              <a:t>, and used to detect stack overflow. </a:t>
            </a:r>
            <a:r>
              <a:rPr lang="en-US" dirty="0" err="1" smtClean="0"/>
              <a:t>thread_current</a:t>
            </a:r>
            <a:r>
              <a:rPr lang="en-US" dirty="0" smtClean="0"/>
              <a:t>()</a:t>
            </a:r>
            <a:r>
              <a:rPr lang="en-US" dirty="0">
                <a:ea typeface="+mn-ea"/>
                <a:cs typeface="+mn-cs"/>
              </a:rPr>
              <a:t> checks that the </a:t>
            </a:r>
            <a:r>
              <a:rPr lang="en-US" dirty="0" smtClean="0"/>
              <a:t>magic</a:t>
            </a:r>
            <a:r>
              <a:rPr lang="en-US" dirty="0">
                <a:ea typeface="+mn-ea"/>
                <a:cs typeface="+mn-cs"/>
              </a:rPr>
              <a:t> member of the running thread's 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r>
              <a:rPr lang="en-US" dirty="0">
                <a:ea typeface="+mn-ea"/>
                <a:cs typeface="+mn-cs"/>
              </a:rPr>
              <a:t> is set to </a:t>
            </a:r>
            <a:r>
              <a:rPr lang="en-US" dirty="0" smtClean="0"/>
              <a:t>THREAD_MAGIC</a:t>
            </a:r>
            <a:r>
              <a:rPr lang="en-US" dirty="0">
                <a:ea typeface="+mn-ea"/>
                <a:cs typeface="+mn-cs"/>
              </a:rPr>
              <a:t>. Stack overflow tends to change this value, triggering the assertion. For greatest benefit, as you add members to </a:t>
            </a:r>
            <a:r>
              <a:rPr lang="en-US" dirty="0" err="1" smtClean="0"/>
              <a:t>struct</a:t>
            </a:r>
            <a:r>
              <a:rPr lang="en-US" dirty="0" smtClean="0"/>
              <a:t> thread</a:t>
            </a:r>
            <a:r>
              <a:rPr lang="en-US" dirty="0">
                <a:ea typeface="+mn-ea"/>
                <a:cs typeface="+mn-cs"/>
              </a:rPr>
              <a:t>, leave </a:t>
            </a:r>
            <a:r>
              <a:rPr lang="en-US" dirty="0" smtClean="0"/>
              <a:t>magic</a:t>
            </a:r>
            <a:r>
              <a:rPr lang="en-US" dirty="0">
                <a:ea typeface="+mn-ea"/>
                <a:cs typeface="+mn-cs"/>
              </a:rPr>
              <a:t> at the end. (see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810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939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12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7852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475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100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2795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9334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4143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523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17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2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8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82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80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73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04569" y="6552798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10.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2/21/23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10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Monitors (Finished),</a:t>
            </a:r>
            <a:br>
              <a:rPr lang="en-US" sz="3000" dirty="0" smtClean="0"/>
            </a:br>
            <a:r>
              <a:rPr lang="en-US" sz="3000" dirty="0" smtClean="0"/>
              <a:t>Scheduling </a:t>
            </a:r>
            <a:r>
              <a:rPr lang="en-US" sz="3000" dirty="0"/>
              <a:t>1: Concepts and Classic </a:t>
            </a:r>
            <a:r>
              <a:rPr lang="en-US" sz="3000" dirty="0" smtClean="0"/>
              <a:t>Policies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21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2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ock </a:t>
            </a:r>
            <a:r>
              <a:rPr lang="en-US" altLang="ko-KR" i="1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68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(no other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2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09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00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59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5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accessing dbase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75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6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22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Bounded Buffer, 3</a:t>
            </a:r>
            <a:r>
              <a:rPr lang="en-US" altLang="ko-KR" baseline="30000" dirty="0" smtClean="0">
                <a:latin typeface="Helvetica" charset="0"/>
                <a:ea typeface="굴림" charset="0"/>
                <a:cs typeface="굴림" charset="0"/>
              </a:rPr>
              <a:t>rd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cut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53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5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2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2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acquire(&amp;lock);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4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5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05092" cy="106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R3 waiting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166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8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77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13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97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Monitors and 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7442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Monitors is a programming paradigm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languages like Java provide monitors in the language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1977469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0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0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4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signals a writer (W1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16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4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4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1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98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1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Readers/Writers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92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0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signaling readers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4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73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5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accessing dbase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6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98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47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545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  <p:bldP spid="490500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791200"/>
            <a:ext cx="89154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Helvetica" charset="0"/>
                <a:cs typeface="Helvetica" charset="0"/>
              </a:rPr>
              <a:t>What if we 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okToWrite</a:t>
            </a:r>
            <a:r>
              <a:rPr lang="en-US" sz="2000" dirty="0">
                <a:latin typeface="Helvetica" charset="0"/>
                <a:cs typeface="Helvetica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okToRead</a:t>
            </a:r>
            <a:r>
              <a:rPr lang="en-US" sz="2000" dirty="0">
                <a:latin typeface="Helvetica" charset="0"/>
                <a:cs typeface="Helvetica" charset="0"/>
              </a:rPr>
              <a:t> into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okContinue</a:t>
            </a:r>
            <a:r>
              <a:rPr lang="en-US" sz="2000" dirty="0">
                <a:latin typeface="Helvetica" charset="0"/>
                <a:cs typeface="Helvetica" charset="0"/>
              </a:rPr>
              <a:t/>
            </a:r>
            <a:br>
              <a:rPr lang="en-US" sz="2000" dirty="0">
                <a:latin typeface="Helvetica" charset="0"/>
                <a:cs typeface="Helvetica" charset="0"/>
              </a:rPr>
            </a:br>
            <a:r>
              <a:rPr lang="en-US" sz="2000" dirty="0" smtClean="0">
                <a:latin typeface="Helvetica" charset="0"/>
                <a:cs typeface="Helvetica" charset="0"/>
              </a:rPr>
              <a:t>(i.e. use only one condition variable instead of two)?</a:t>
            </a:r>
            <a:endParaRPr lang="en-US" sz="200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3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52600" y="5562600"/>
            <a:ext cx="8924925" cy="12382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Helvetica" charset="0"/>
                <a:cs typeface="Helvetica" charset="0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cs typeface="Helvetica" charset="0"/>
              </a:rPr>
              <a:t> R1 </a:t>
            </a:r>
            <a:r>
              <a:rPr lang="en-US" sz="2000" dirty="0">
                <a:latin typeface="Helvetica" charset="0"/>
                <a:cs typeface="Helvetica" charset="0"/>
              </a:rPr>
              <a:t>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82074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24848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b="1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WW--;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b="1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b="1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b="1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b="1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b="1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Need to</a:t>
            </a:r>
            <a:r>
              <a:rPr lang="en-US" altLang="ko-KR" dirty="0" smtClean="0">
                <a:ea typeface="굴림" panose="020B0600000101010101" pitchFamily="34" charset="-127"/>
              </a:rPr>
              <a:t> change to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broadcast()!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3162" y="5257800"/>
            <a:ext cx="2628900" cy="838200"/>
          </a:xfrm>
          <a:prstGeom prst="wedgeRoundRectCallout">
            <a:avLst>
              <a:gd name="adj1" fmla="val -57661"/>
              <a:gd name="adj2" fmla="val -76724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Must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 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to sort things out!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 smtClean="0">
                <a:ea typeface="굴림" panose="020B0600000101010101" pitchFamily="34" charset="-127"/>
              </a:rPr>
              <a:t>mutex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No: 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vars</a:t>
            </a:r>
            <a:r>
              <a:rPr lang="en-US" altLang="ko-KR" dirty="0" smtClean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 smtClean="0">
                <a:ea typeface="굴림" panose="020B0600000101010101" pitchFamily="34" charset="-127"/>
              </a:rPr>
              <a:t>noone</a:t>
            </a:r>
            <a:r>
              <a:rPr lang="en-US" altLang="ko-KR" dirty="0" smtClean="0">
                <a:ea typeface="굴림" panose="020B0600000101010101" pitchFamily="34" charset="-127"/>
              </a:rPr>
              <a:t>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212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Wait(Lock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 smtClean="0"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79814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grading Midterm 1 (Sorry)</a:t>
            </a:r>
          </a:p>
          <a:p>
            <a:pPr lvl="1"/>
            <a:r>
              <a:rPr lang="en-US" dirty="0" smtClean="0"/>
              <a:t>Finishing soon!</a:t>
            </a:r>
          </a:p>
          <a:p>
            <a:pPr lvl="1"/>
            <a:r>
              <a:rPr lang="en-US" dirty="0" smtClean="0"/>
              <a:t>Solutions </a:t>
            </a:r>
            <a:r>
              <a:rPr lang="en-US" dirty="0" smtClean="0"/>
              <a:t>also will be up soon.</a:t>
            </a:r>
            <a:endParaRPr lang="en-US" dirty="0" smtClean="0"/>
          </a:p>
          <a:p>
            <a:r>
              <a:rPr lang="en-US" dirty="0" smtClean="0"/>
              <a:t>Homework #2 due Thursday</a:t>
            </a:r>
          </a:p>
          <a:p>
            <a:r>
              <a:rPr lang="en-US" dirty="0" smtClean="0"/>
              <a:t>Professor </a:t>
            </a:r>
            <a:r>
              <a:rPr lang="en-US" dirty="0" err="1" smtClean="0"/>
              <a:t>Kubi’s</a:t>
            </a:r>
            <a:r>
              <a:rPr lang="en-US" dirty="0" smtClean="0"/>
              <a:t> office hours changed slightly:</a:t>
            </a:r>
          </a:p>
          <a:p>
            <a:pPr lvl="1"/>
            <a:r>
              <a:rPr lang="en-US" dirty="0" smtClean="0"/>
              <a:t>Monday 2-3 (same), Wednesday 3-4 (different)</a:t>
            </a:r>
          </a:p>
          <a:p>
            <a:pPr lvl="1"/>
            <a:r>
              <a:rPr lang="en-US" dirty="0" smtClean="0"/>
              <a:t>673 Soda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8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 smtClean="0">
                <a:ea typeface="굴림" panose="020B0600000101010101" pitchFamily="34" charset="-127"/>
              </a:rPr>
              <a:t>all </a:t>
            </a:r>
            <a:r>
              <a:rPr lang="en-US" altLang="ko-KR" dirty="0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Watch out for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 smtClean="0">
                <a:ea typeface="굴림" panose="020B0600000101010101" pitchFamily="34" charset="-127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 smtClean="0"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poping</a:t>
            </a:r>
            <a:r>
              <a:rPr lang="en-US" altLang="ko-KR" dirty="0" smtClean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 smtClean="0">
                <a:ea typeface="굴림" panose="020B0600000101010101" pitchFamily="34" charset="-127"/>
              </a:rPr>
              <a:t>lock.acquire</a:t>
            </a:r>
            <a:r>
              <a:rPr lang="en-US" altLang="ko-KR" dirty="0" smtClean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6" y="1828800"/>
            <a:ext cx="2119314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dirty="0" err="1">
                    <a:ea typeface="굴림" panose="020B0600000101010101" pitchFamily="34" charset="-127"/>
                  </a:rPr>
                  <a:t>Proc</a:t>
                </a:r>
                <a:r>
                  <a:rPr lang="en-US" altLang="ko-KR" dirty="0">
                    <a:ea typeface="굴림" panose="020B0600000101010101" pitchFamily="34" charset="-127"/>
                  </a:rPr>
                  <a:t> C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</a:rPr>
                  <a:t>a</a:t>
                </a:r>
                <a:r>
                  <a:rPr lang="en-US" altLang="ko-KR" dirty="0" smtClean="0">
                    <a:ea typeface="굴림" panose="020B0600000101010101" pitchFamily="34" charset="-127"/>
                  </a:rPr>
                  <a:t>cquire(&amp;lock)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968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360952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 smtClean="0">
                <a:ea typeface="굴림" panose="020B0600000101010101" pitchFamily="34" charset="-127"/>
              </a:rPr>
              <a:t>DoFoo</a:t>
            </a:r>
            <a:r>
              <a:rPr lang="en-US" altLang="ko-KR" dirty="0" smtClean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048450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840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better: C</a:t>
            </a:r>
            <a:r>
              <a:rPr lang="en-US" dirty="0"/>
              <a:t>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</a:t>
            </a:r>
            <a:r>
              <a:rPr lang="en-US" dirty="0" smtClean="0"/>
              <a:t>we </a:t>
            </a:r>
            <a:r>
              <a:rPr lang="en-US" dirty="0"/>
              <a:t>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170618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6798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261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 smtClean="0"/>
              <a:t>Along with a lock, every object has a single condition variable associated with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wait inside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wait(long timeout);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signal while in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notifyAll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6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3886200"/>
            <a:ext cx="7924800" cy="2133600"/>
          </a:xfrm>
        </p:spPr>
        <p:txBody>
          <a:bodyPr/>
          <a:lstStyle/>
          <a:p>
            <a:r>
              <a:rPr lang="en-US" dirty="0" smtClean="0"/>
              <a:t>Discussion of Scheduling: </a:t>
            </a:r>
          </a:p>
          <a:p>
            <a:pPr lvl="1"/>
            <a:r>
              <a:rPr lang="en-US" dirty="0" smtClean="0"/>
              <a:t>Which thread should run on the CPU next?</a:t>
            </a:r>
          </a:p>
          <a:p>
            <a:r>
              <a:rPr lang="en-US" dirty="0" smtClean="0"/>
              <a:t>Scheduling goals, policies</a:t>
            </a:r>
          </a:p>
          <a:p>
            <a:r>
              <a:rPr lang="en-US" dirty="0" smtClean="0"/>
              <a:t>Look at a number of different schedulers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3790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run(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192952" y="8382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28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What </a:t>
            </a:r>
            <a:r>
              <a:rPr lang="en-US" altLang="ko-KR" dirty="0">
                <a:ea typeface="Gulim" panose="020B0600000101010101" pitchFamily="34" charset="-127"/>
              </a:rPr>
              <a:t>Do the Stacks Look Like?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09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3CFDF3-9C4B-1041-B420-7796D64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965200"/>
            <a:ext cx="4182939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6403-F55B-F944-A600-7FA604E7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65" y="152400"/>
            <a:ext cx="8131470" cy="533400"/>
          </a:xfrm>
        </p:spPr>
        <p:txBody>
          <a:bodyPr/>
          <a:lstStyle/>
          <a:p>
            <a:r>
              <a:rPr lang="en-US" dirty="0"/>
              <a:t>Hardware context switch </a:t>
            </a:r>
            <a:r>
              <a:rPr lang="en-US" dirty="0" smtClean="0"/>
              <a:t>support in x86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095-75A1-2C45-83DA-F4D9DB6A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46" y="965200"/>
            <a:ext cx="4182939" cy="5410200"/>
          </a:xfrm>
        </p:spPr>
        <p:txBody>
          <a:bodyPr/>
          <a:lstStyle/>
          <a:p>
            <a:r>
              <a:rPr lang="en-US" sz="2000" dirty="0" err="1"/>
              <a:t>Syscall</a:t>
            </a:r>
            <a:r>
              <a:rPr lang="en-US" sz="2000" dirty="0"/>
              <a:t>/</a:t>
            </a:r>
            <a:r>
              <a:rPr lang="en-US" sz="2000" dirty="0" err="1"/>
              <a:t>Intr</a:t>
            </a:r>
            <a:r>
              <a:rPr lang="en-US" sz="2000" dirty="0"/>
              <a:t> (U </a:t>
            </a:r>
            <a:r>
              <a:rPr lang="en-US" sz="2000" dirty="0">
                <a:sym typeface="Wingdings" pitchFamily="2" charset="2"/>
              </a:rPr>
              <a:t> K)</a:t>
            </a:r>
            <a:endParaRPr lang="en-US" sz="2000" dirty="0"/>
          </a:p>
          <a:p>
            <a:pPr lvl="1"/>
            <a:r>
              <a:rPr lang="en-US" sz="1400" dirty="0"/>
              <a:t>PL 3 </a:t>
            </a:r>
            <a:r>
              <a:rPr lang="en-US" sz="1400" dirty="0">
                <a:sym typeface="Wingdings" pitchFamily="2" charset="2"/>
              </a:rPr>
              <a:t> 0; </a:t>
            </a:r>
          </a:p>
          <a:p>
            <a:pPr lvl="1"/>
            <a:r>
              <a:rPr lang="en-US" sz="1400" dirty="0">
                <a:sym typeface="Wingdings" pitchFamily="2" charset="2"/>
              </a:rPr>
              <a:t>TSS  EFLAGS, CS:EIP; 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k-thread stack (TSS PL 0); 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SS:ESP onto (new) k-stack</a:t>
            </a:r>
          </a:p>
          <a:p>
            <a:pPr lvl="1"/>
            <a:r>
              <a:rPr lang="en-US" sz="1400" dirty="0">
                <a:sym typeface="Wingdings" pitchFamily="2" charset="2"/>
              </a:rPr>
              <a:t>push (old) </a:t>
            </a:r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</a:t>
            </a:r>
            <a:r>
              <a:rPr lang="en-US" sz="1400" dirty="0" err="1">
                <a:sym typeface="Wingdings" pitchFamily="2" charset="2"/>
              </a:rPr>
              <a:t>cs:eip</a:t>
            </a:r>
            <a:r>
              <a:rPr lang="en-US" sz="1400" dirty="0">
                <a:sym typeface="Wingdings" pitchFamily="2" charset="2"/>
              </a:rPr>
              <a:t>, &lt;err&gt;</a:t>
            </a:r>
          </a:p>
          <a:p>
            <a:pPr lvl="1"/>
            <a:r>
              <a:rPr lang="en-US" sz="1400" dirty="0">
                <a:sym typeface="Wingdings" pitchFamily="2" charset="2"/>
              </a:rPr>
              <a:t>CS:EIP  &lt;k target handler&gt;</a:t>
            </a:r>
          </a:p>
          <a:p>
            <a:r>
              <a:rPr lang="en-US" sz="2000" dirty="0">
                <a:sym typeface="Wingdings" pitchFamily="2" charset="2"/>
              </a:rPr>
              <a:t>Then</a:t>
            </a:r>
          </a:p>
          <a:p>
            <a:pPr lvl="1"/>
            <a:r>
              <a:rPr lang="en-US" sz="1400" i="1" dirty="0">
                <a:sym typeface="Wingdings" pitchFamily="2" charset="2"/>
              </a:rPr>
              <a:t>Handler </a:t>
            </a:r>
            <a:r>
              <a:rPr lang="en-US" sz="1400" i="1" dirty="0" smtClean="0">
                <a:sym typeface="Wingdings" pitchFamily="2" charset="2"/>
              </a:rPr>
              <a:t>saves </a:t>
            </a:r>
            <a:r>
              <a:rPr lang="en-US" sz="1400" i="1" dirty="0">
                <a:sym typeface="Wingdings" pitchFamily="2" charset="2"/>
              </a:rPr>
              <a:t>other regs, </a:t>
            </a:r>
            <a:r>
              <a:rPr lang="en-US" sz="1400" i="1" dirty="0" err="1">
                <a:sym typeface="Wingdings" pitchFamily="2" charset="2"/>
              </a:rPr>
              <a:t>etc</a:t>
            </a:r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i="1" dirty="0">
                <a:sym typeface="Wingdings" pitchFamily="2" charset="2"/>
              </a:rPr>
              <a:t>Does all its works, possibly choosing other threads, changing PTBR (CR3)</a:t>
            </a:r>
          </a:p>
          <a:p>
            <a:pPr lvl="1"/>
            <a:endParaRPr lang="en-US" sz="1400" i="1" dirty="0">
              <a:sym typeface="Wingdings" pitchFamily="2" charset="2"/>
            </a:endParaRPr>
          </a:p>
          <a:p>
            <a:pPr lvl="1"/>
            <a:r>
              <a:rPr lang="en-US" sz="1400" dirty="0">
                <a:sym typeface="Wingdings" pitchFamily="2" charset="2"/>
              </a:rPr>
              <a:t>kernel thread has set up user GPRs</a:t>
            </a:r>
            <a:endParaRPr lang="en-US" sz="1400" i="1" dirty="0">
              <a:sym typeface="Wingdings" pitchFamily="2" charset="2"/>
            </a:endParaRPr>
          </a:p>
          <a:p>
            <a:r>
              <a:rPr lang="en-US" sz="2000" dirty="0" err="1"/>
              <a:t>iret</a:t>
            </a:r>
            <a:r>
              <a:rPr lang="en-US" sz="2000" dirty="0"/>
              <a:t>  (K </a:t>
            </a:r>
            <a:r>
              <a:rPr lang="en-US" sz="2000" dirty="0">
                <a:sym typeface="Wingdings" pitchFamily="2" charset="2"/>
              </a:rPr>
              <a:t> U)</a:t>
            </a:r>
            <a:endParaRPr lang="en-US" sz="1400" dirty="0"/>
          </a:p>
          <a:p>
            <a:pPr lvl="1"/>
            <a:r>
              <a:rPr lang="en-US" sz="1400" dirty="0"/>
              <a:t>PL 0 </a:t>
            </a:r>
            <a:r>
              <a:rPr lang="en-US" sz="1400" dirty="0">
                <a:sym typeface="Wingdings" pitchFamily="2" charset="2"/>
              </a:rPr>
              <a:t> 3; </a:t>
            </a:r>
          </a:p>
          <a:p>
            <a:pPr lvl="1"/>
            <a:r>
              <a:rPr lang="en-US" sz="1400" dirty="0" err="1">
                <a:sym typeface="Wingdings" pitchFamily="2" charset="2"/>
              </a:rPr>
              <a:t>Eflags</a:t>
            </a:r>
            <a:r>
              <a:rPr lang="en-US" sz="1400" dirty="0">
                <a:sym typeface="Wingdings" pitchFamily="2" charset="2"/>
              </a:rPr>
              <a:t>, CS:EIP  popped off k-stack</a:t>
            </a:r>
          </a:p>
          <a:p>
            <a:pPr lvl="1"/>
            <a:r>
              <a:rPr lang="en-US" sz="1400" dirty="0" smtClean="0">
                <a:sym typeface="Wingdings" pitchFamily="2" charset="2"/>
              </a:rPr>
              <a:t>SS:ESP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 smtClean="0">
                <a:sym typeface="Wingdings" pitchFamily="2" charset="2"/>
              </a:rPr>
              <a:t>popped off k-stack</a:t>
            </a:r>
            <a:endParaRPr lang="en-US" sz="1400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7F542-7A70-D446-ABF4-CF0AFBC33876}"/>
              </a:ext>
            </a:extLst>
          </p:cNvPr>
          <p:cNvSpPr txBox="1"/>
          <p:nvPr/>
        </p:nvSpPr>
        <p:spPr>
          <a:xfrm>
            <a:off x="2286000" y="601980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pg</a:t>
            </a:r>
            <a:r>
              <a:rPr lang="en-US" sz="1100" dirty="0"/>
              <a:t> 2,942 of 4,922 of x86 reference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80FF-7977-DE42-9BC2-E609BBA10B6E}"/>
              </a:ext>
            </a:extLst>
          </p:cNvPr>
          <p:cNvSpPr txBox="1"/>
          <p:nvPr/>
        </p:nvSpPr>
        <p:spPr>
          <a:xfrm>
            <a:off x="7437913" y="589181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tss.c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intr-stubs.S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8722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 smtClean="0"/>
              <a:t>Pintos: Kernel Crossing on </a:t>
            </a:r>
            <a:r>
              <a:rPr lang="en-US" dirty="0" err="1" smtClean="0"/>
              <a:t>Syscall</a:t>
            </a:r>
            <a:r>
              <a:rPr lang="en-US" dirty="0" smtClean="0"/>
              <a:t> or Interrupt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A6DE78B-6D97-2C4B-A162-9E3A5DB6578F}"/>
              </a:ext>
            </a:extLst>
          </p:cNvPr>
          <p:cNvSpPr/>
          <p:nvPr/>
        </p:nvSpPr>
        <p:spPr bwMode="auto">
          <a:xfrm>
            <a:off x="5000368" y="3317906"/>
            <a:ext cx="408336" cy="861366"/>
          </a:xfrm>
          <a:custGeom>
            <a:avLst/>
            <a:gdLst>
              <a:gd name="connsiteX0" fmla="*/ 0 w 408336"/>
              <a:gd name="connsiteY0" fmla="*/ 18419 h 1240802"/>
              <a:gd name="connsiteX1" fmla="*/ 172994 w 408336"/>
              <a:gd name="connsiteY1" fmla="*/ 59609 h 1240802"/>
              <a:gd name="connsiteX2" fmla="*/ 378940 w 408336"/>
              <a:gd name="connsiteY2" fmla="*/ 512690 h 1240802"/>
              <a:gd name="connsiteX3" fmla="*/ 370702 w 408336"/>
              <a:gd name="connsiteY3" fmla="*/ 1130527 h 1240802"/>
              <a:gd name="connsiteX4" fmla="*/ 41189 w 408336"/>
              <a:gd name="connsiteY4" fmla="*/ 1237619 h 124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336" h="1240802">
                <a:moveTo>
                  <a:pt x="0" y="18419"/>
                </a:moveTo>
                <a:cubicBezTo>
                  <a:pt x="54918" y="-2175"/>
                  <a:pt x="109837" y="-22769"/>
                  <a:pt x="172994" y="59609"/>
                </a:cubicBezTo>
                <a:cubicBezTo>
                  <a:pt x="236151" y="141987"/>
                  <a:pt x="345989" y="334204"/>
                  <a:pt x="378940" y="512690"/>
                </a:cubicBezTo>
                <a:cubicBezTo>
                  <a:pt x="411891" y="691176"/>
                  <a:pt x="426994" y="1009706"/>
                  <a:pt x="370702" y="1130527"/>
                </a:cubicBezTo>
                <a:cubicBezTo>
                  <a:pt x="314410" y="1251348"/>
                  <a:pt x="177799" y="1244483"/>
                  <a:pt x="41189" y="123761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53730" y="3048000"/>
            <a:ext cx="2512973" cy="1326293"/>
            <a:chOff x="2553730" y="3048000"/>
            <a:chExt cx="2512973" cy="1326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4267297" y="3048000"/>
              <a:ext cx="799406" cy="633673"/>
              <a:chOff x="1295399" y="2947727"/>
              <a:chExt cx="799406" cy="6336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477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001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2553730" y="3208173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14800"/>
            <a:ext cx="799601" cy="414010"/>
            <a:chOff x="2743200" y="4114799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14799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67199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191000" y="1687055"/>
            <a:ext cx="990600" cy="3779676"/>
            <a:chOff x="2667000" y="1687055"/>
            <a:chExt cx="990600" cy="3779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D8F49B-A9E8-AC43-93BB-DEA9586DF472}"/>
                </a:ext>
              </a:extLst>
            </p:cNvPr>
            <p:cNvSpPr/>
            <p:nvPr/>
          </p:nvSpPr>
          <p:spPr bwMode="auto">
            <a:xfrm>
              <a:off x="2667000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04A5B7-206D-8F45-B65C-8E8BC9D83577}"/>
                </a:ext>
              </a:extLst>
            </p:cNvPr>
            <p:cNvSpPr/>
            <p:nvPr/>
          </p:nvSpPr>
          <p:spPr bwMode="auto">
            <a:xfrm>
              <a:off x="2667000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827D3-2218-424E-B7D2-02EC44DC2439}"/>
                </a:ext>
              </a:extLst>
            </p:cNvPr>
            <p:cNvSpPr txBox="1"/>
            <p:nvPr/>
          </p:nvSpPr>
          <p:spPr>
            <a:xfrm>
              <a:off x="2896778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87064E-0275-8A49-BA70-1BBE33CC1D92}"/>
                </a:ext>
              </a:extLst>
            </p:cNvPr>
            <p:cNvGrpSpPr/>
            <p:nvPr/>
          </p:nvGrpSpPr>
          <p:grpSpPr>
            <a:xfrm>
              <a:off x="2743200" y="1687055"/>
              <a:ext cx="799601" cy="1250343"/>
              <a:chOff x="2743200" y="1687055"/>
              <a:chExt cx="799601" cy="12503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2709D0-4716-DA42-AC89-667333D9DF7F}"/>
                  </a:ext>
                </a:extLst>
              </p:cNvPr>
              <p:cNvSpPr/>
              <p:nvPr/>
            </p:nvSpPr>
            <p:spPr bwMode="auto">
              <a:xfrm>
                <a:off x="2743200" y="1687055"/>
                <a:ext cx="799601" cy="12503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Arial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D7B63BC-1361-7249-8E98-8F0B9608E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209800"/>
                <a:ext cx="7996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48000"/>
              <a:ext cx="799406" cy="633672"/>
              <a:chOff x="1295399" y="2947728"/>
              <a:chExt cx="799406" cy="63367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477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001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3355A-8CAB-7E49-B5AC-A8E0C0CD8E25}"/>
              </a:ext>
            </a:extLst>
          </p:cNvPr>
          <p:cNvGrpSpPr/>
          <p:nvPr/>
        </p:nvGrpSpPr>
        <p:grpSpPr>
          <a:xfrm>
            <a:off x="7678825" y="1661017"/>
            <a:ext cx="1280515" cy="3779676"/>
            <a:chOff x="6154824" y="1661017"/>
            <a:chExt cx="1280515" cy="377967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48000"/>
              <a:ext cx="799406" cy="632051"/>
              <a:chOff x="1295399" y="2949349"/>
              <a:chExt cx="799406" cy="63205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49349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1749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048000"/>
            <a:ext cx="799406" cy="624087"/>
            <a:chOff x="1295399" y="2957313"/>
            <a:chExt cx="799406" cy="62408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57313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971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9" name="Right Arrow 148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0A6DE78B-6D97-2C4B-A162-9E3A5DB6578F}"/>
              </a:ext>
            </a:extLst>
          </p:cNvPr>
          <p:cNvSpPr/>
          <p:nvPr/>
        </p:nvSpPr>
        <p:spPr bwMode="auto">
          <a:xfrm>
            <a:off x="4986238" y="3318702"/>
            <a:ext cx="408336" cy="1210108"/>
          </a:xfrm>
          <a:custGeom>
            <a:avLst/>
            <a:gdLst>
              <a:gd name="connsiteX0" fmla="*/ 0 w 408336"/>
              <a:gd name="connsiteY0" fmla="*/ 18419 h 1240802"/>
              <a:gd name="connsiteX1" fmla="*/ 172994 w 408336"/>
              <a:gd name="connsiteY1" fmla="*/ 59609 h 1240802"/>
              <a:gd name="connsiteX2" fmla="*/ 378940 w 408336"/>
              <a:gd name="connsiteY2" fmla="*/ 512690 h 1240802"/>
              <a:gd name="connsiteX3" fmla="*/ 370702 w 408336"/>
              <a:gd name="connsiteY3" fmla="*/ 1130527 h 1240802"/>
              <a:gd name="connsiteX4" fmla="*/ 41189 w 408336"/>
              <a:gd name="connsiteY4" fmla="*/ 1237619 h 124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336" h="1240802">
                <a:moveTo>
                  <a:pt x="0" y="18419"/>
                </a:moveTo>
                <a:cubicBezTo>
                  <a:pt x="54918" y="-2175"/>
                  <a:pt x="109837" y="-22769"/>
                  <a:pt x="172994" y="59609"/>
                </a:cubicBezTo>
                <a:cubicBezTo>
                  <a:pt x="236151" y="141987"/>
                  <a:pt x="345989" y="334204"/>
                  <a:pt x="378940" y="512690"/>
                </a:cubicBezTo>
                <a:cubicBezTo>
                  <a:pt x="411891" y="691176"/>
                  <a:pt x="426994" y="1009706"/>
                  <a:pt x="370702" y="1130527"/>
                </a:cubicBezTo>
                <a:cubicBezTo>
                  <a:pt x="314410" y="1251348"/>
                  <a:pt x="177799" y="1244483"/>
                  <a:pt x="41189" y="123761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63" grpId="0" animBg="1"/>
      <p:bldP spid="63" grpId="1" animBg="1"/>
      <p:bldP spid="91" grpId="0"/>
      <p:bldP spid="124" grpId="0"/>
      <p:bldP spid="1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664044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Pintos: Context </a:t>
            </a:r>
            <a:r>
              <a:rPr lang="en-US" dirty="0"/>
              <a:t>Switch –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884140" y="140561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826742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869279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907442" y="1074392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869375" y="3048000"/>
            <a:ext cx="799406" cy="624088"/>
            <a:chOff x="1295399" y="2957312"/>
            <a:chExt cx="799406" cy="6240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57312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9712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743200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828801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869375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987591" y="3766773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743298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3022857" y="5180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861485" y="463938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843320" y="547747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F49B-A9E8-AC43-93BB-DEA9586DF472}"/>
              </a:ext>
            </a:extLst>
          </p:cNvPr>
          <p:cNvSpPr/>
          <p:nvPr/>
        </p:nvSpPr>
        <p:spPr bwMode="auto">
          <a:xfrm>
            <a:off x="4191000" y="4122127"/>
            <a:ext cx="990600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4267297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4385513" y="3776358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PTBR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04A5B7-206D-8F45-B65C-8E8BC9D83577}"/>
              </a:ext>
            </a:extLst>
          </p:cNvPr>
          <p:cNvSpPr/>
          <p:nvPr/>
        </p:nvSpPr>
        <p:spPr bwMode="auto">
          <a:xfrm>
            <a:off x="4191000" y="4972139"/>
            <a:ext cx="990600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827D3-2218-424E-B7D2-02EC44DC2439}"/>
              </a:ext>
            </a:extLst>
          </p:cNvPr>
          <p:cNvSpPr txBox="1"/>
          <p:nvPr/>
        </p:nvSpPr>
        <p:spPr>
          <a:xfrm>
            <a:off x="4420779" y="5189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TCB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2496065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3509319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2553730" y="3048000"/>
            <a:ext cx="2854974" cy="1480014"/>
            <a:chOff x="1029730" y="3047999"/>
            <a:chExt cx="2854974" cy="1480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47999"/>
              <a:ext cx="799406" cy="633673"/>
              <a:chOff x="1295399" y="2947727"/>
              <a:chExt cx="799406" cy="63367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477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00127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869279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4267201" y="4114800"/>
            <a:ext cx="799601" cy="414010"/>
            <a:chOff x="2743200" y="4114800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7064E-0275-8A49-BA70-1BBE33CC1D92}"/>
              </a:ext>
            </a:extLst>
          </p:cNvPr>
          <p:cNvGrpSpPr/>
          <p:nvPr/>
        </p:nvGrpSpPr>
        <p:grpSpPr>
          <a:xfrm>
            <a:off x="4267201" y="1687056"/>
            <a:ext cx="799601" cy="1250343"/>
            <a:chOff x="2743200" y="1687055"/>
            <a:chExt cx="799601" cy="12503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709D0-4716-DA42-AC89-667333D9DF7F}"/>
                </a:ext>
              </a:extLst>
            </p:cNvPr>
            <p:cNvSpPr/>
            <p:nvPr/>
          </p:nvSpPr>
          <p:spPr bwMode="auto">
            <a:xfrm>
              <a:off x="2743200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7B63BC-1361-7249-8E98-8F0B9608E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828953" y="505188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syscall</a:t>
            </a:r>
            <a:r>
              <a:rPr lang="en-US" i="1" dirty="0">
                <a:solidFill>
                  <a:srgbClr val="FF0000"/>
                </a:solidFill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5259758" y="1687055"/>
            <a:ext cx="1687929" cy="3779676"/>
            <a:chOff x="3735757" y="1687055"/>
            <a:chExt cx="1687929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48000"/>
              <a:ext cx="799406" cy="633672"/>
              <a:chOff x="1295399" y="2947728"/>
              <a:chExt cx="799406" cy="63367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477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0012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5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35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1480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720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544999" y="4929045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saves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8278585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iret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9067801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831874" cy="601308"/>
              <a:chOff x="1295399" y="2980092"/>
              <a:chExt cx="831874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75FF7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77938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2"/>
                    </a:solidFill>
                    <a:latin typeface="Courier" pitchFamily="2" charset="0"/>
                  </a:rPr>
                  <a:t>cs:eip</a:t>
                </a:r>
                <a:r>
                  <a:rPr lang="en-US" sz="1100" dirty="0" smtClean="0">
                    <a:solidFill>
                      <a:schemeClr val="accent2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accent2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 smtClean="0">
                    <a:solidFill>
                      <a:schemeClr val="accent2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831481" y="3695975"/>
            <a:ext cx="835124" cy="1826141"/>
            <a:chOff x="5307481" y="3695974"/>
            <a:chExt cx="835124" cy="18261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879479" y="4699397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060257" y="443976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76BDAB-A8A1-8A49-B7B7-A15C28D40EC6}"/>
              </a:ext>
            </a:extLst>
          </p:cNvPr>
          <p:cNvSpPr txBox="1"/>
          <p:nvPr/>
        </p:nvSpPr>
        <p:spPr>
          <a:xfrm rot="16200000">
            <a:off x="6652758" y="29461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C3333"/>
                </a:solidFill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60605" y="5484675"/>
            <a:ext cx="2616422" cy="717437"/>
            <a:chOff x="4636605" y="5484674"/>
            <a:chExt cx="2616422" cy="717437"/>
          </a:xfrm>
        </p:grpSpPr>
        <p:sp>
          <p:nvSpPr>
            <p:cNvPr id="46" name="Curved Up Arrow 45">
              <a:extLst>
                <a:ext uri="{FF2B5EF4-FFF2-40B4-BE49-F238E27FC236}">
                  <a16:creationId xmlns:a16="http://schemas.microsoft.com/office/drawing/2014/main" id="{A29BA8FA-B27E-2740-AA06-534AA29871AF}"/>
                </a:ext>
              </a:extLst>
            </p:cNvPr>
            <p:cNvSpPr/>
            <p:nvPr/>
          </p:nvSpPr>
          <p:spPr bwMode="auto">
            <a:xfrm>
              <a:off x="5161317" y="5484674"/>
              <a:ext cx="1188020" cy="376881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04082-66FF-6244-A6E3-DCC6BACA406E}"/>
                </a:ext>
              </a:extLst>
            </p:cNvPr>
            <p:cNvSpPr txBox="1"/>
            <p:nvPr/>
          </p:nvSpPr>
          <p:spPr>
            <a:xfrm>
              <a:off x="4636605" y="5832779"/>
              <a:ext cx="2616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 kernel threads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78825" y="1041855"/>
            <a:ext cx="1280515" cy="4398838"/>
            <a:chOff x="6154824" y="1041855"/>
            <a:chExt cx="1280515" cy="43988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PTBR’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7793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cs:eip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3419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ss:esp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48000"/>
              <a:ext cx="831874" cy="632051"/>
              <a:chOff x="1295399" y="2949349"/>
              <a:chExt cx="831874" cy="63205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4934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174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 smtClean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07B5FF-DFFF-6049-9336-B5CCD5AF5880}"/>
                </a:ext>
              </a:extLst>
            </p:cNvPr>
            <p:cNvSpPr txBox="1"/>
            <p:nvPr/>
          </p:nvSpPr>
          <p:spPr>
            <a:xfrm>
              <a:off x="6311544" y="1041855"/>
              <a:ext cx="7777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user’</a:t>
              </a:r>
            </a:p>
            <a:p>
              <a:r>
                <a:rPr lang="en-US" dirty="0"/>
                <a:t>stack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BD64D2-C9FD-D844-8A4A-0DCE4FCD4244}"/>
              </a:ext>
            </a:extLst>
          </p:cNvPr>
          <p:cNvSpPr txBox="1"/>
          <p:nvPr/>
        </p:nvSpPr>
        <p:spPr>
          <a:xfrm>
            <a:off x="8234195" y="6280541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Pintos: </a:t>
            </a:r>
            <a:r>
              <a:rPr lang="en-US" dirty="0" err="1">
                <a:highlight>
                  <a:srgbClr val="FFFF00"/>
                </a:highlight>
              </a:rPr>
              <a:t>switch.S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2" name="Right Arrow 141"/>
          <p:cNvSpPr/>
          <p:nvPr/>
        </p:nvSpPr>
        <p:spPr bwMode="auto">
          <a:xfrm>
            <a:off x="4083306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10476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775755" y="5869809"/>
            <a:ext cx="9220200" cy="7939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Each user process/thread associated with a kernel thread, described by a 4KB </a:t>
            </a:r>
            <a:r>
              <a:rPr lang="en-US" dirty="0"/>
              <a:t>p</a:t>
            </a:r>
            <a:r>
              <a:rPr lang="en-US" dirty="0" smtClean="0"/>
              <a:t>age object containing TCB and kernel stack for the kernel thread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8162263" y="3970094"/>
            <a:ext cx="2046821" cy="1858591"/>
            <a:chOff x="6771285" y="4126879"/>
            <a:chExt cx="2046821" cy="1858591"/>
          </a:xfrm>
        </p:grpSpPr>
        <p:sp>
          <p:nvSpPr>
            <p:cNvPr id="56" name="Rectangle 55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#</a:t>
              </a:r>
            </a:p>
          </p:txBody>
        </p:sp>
      </p:grpSp>
      <p:sp>
        <p:nvSpPr>
          <p:cNvPr id="4" name="Rounded Rectangular Callout 3"/>
          <p:cNvSpPr/>
          <p:nvPr/>
        </p:nvSpPr>
        <p:spPr bwMode="auto">
          <a:xfrm>
            <a:off x="9821824" y="4260052"/>
            <a:ext cx="693777" cy="376031"/>
          </a:xfrm>
          <a:prstGeom prst="wedgeRoundRectCallout">
            <a:avLst>
              <a:gd name="adj1" fmla="val -52943"/>
              <a:gd name="adj2" fmla="val 70771"/>
              <a:gd name="adj3" fmla="val 16667"/>
            </a:avLst>
          </a:prstGeom>
          <a:solidFill>
            <a:schemeClr val="bg1"/>
          </a:solidFill>
          <a:ln w="57150" cap="flat" cmpd="sng" algn="ctr">
            <a:solidFill>
              <a:srgbClr val="233AE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121" name="Rectangle 12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138" name="Freeform 137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142" name="Rectangle 141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153" name="Rectangle 152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4" name="Up-Down Arrow 163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1" name="TextBox 100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36" name="Down Arrow 3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5" name="Down Arrow 16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Kernel </a:t>
            </a:r>
            <a:r>
              <a:rPr lang="en-US" dirty="0">
                <a:solidFill>
                  <a:srgbClr val="FF0000"/>
                </a:solidFill>
              </a:rPr>
              <a:t>1T Process </a:t>
            </a:r>
            <a:r>
              <a:rPr lang="en-US" dirty="0"/>
              <a:t>ala Pintos/x86</a:t>
            </a:r>
          </a:p>
        </p:txBody>
      </p:sp>
    </p:spTree>
    <p:extLst>
      <p:ext uri="{BB962C8B-B14F-4D97-AF65-F5344CB8AC3E}">
        <p14:creationId xmlns:p14="http://schemas.microsoft.com/office/powerpoint/2010/main" val="2601289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98" name="Rectangle 97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177" y="152400"/>
            <a:ext cx="7451646" cy="533400"/>
          </a:xfrm>
        </p:spPr>
        <p:txBody>
          <a:bodyPr/>
          <a:lstStyle/>
          <a:p>
            <a:r>
              <a:rPr lang="en-US" dirty="0" smtClean="0"/>
              <a:t>In User thread, w/ Kernel thread waiting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461669" y="5917671"/>
            <a:ext cx="10042106" cy="7090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</a:t>
            </a:r>
            <a:r>
              <a:rPr lang="en-US" dirty="0" smtClean="0"/>
              <a:t>86 CPU holds interrupt SP in register</a:t>
            </a:r>
          </a:p>
          <a:p>
            <a:r>
              <a:rPr lang="en-US" dirty="0" smtClean="0"/>
              <a:t>During user thread execution, associated kernel thread is “standing by”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64" name="Rectangle 6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9" idx="5"/>
          </p:cNvCxnSpPr>
          <p:nvPr/>
        </p:nvCxnSpPr>
        <p:spPr>
          <a:xfrm flipH="1" flipV="1">
            <a:off x="6965496" y="1867895"/>
            <a:ext cx="1924666" cy="344257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08870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62263" y="3970094"/>
            <a:ext cx="2046821" cy="1858591"/>
            <a:chOff x="6771285" y="4126879"/>
            <a:chExt cx="2046821" cy="1858591"/>
          </a:xfrm>
        </p:grpSpPr>
        <p:sp>
          <p:nvSpPr>
            <p:cNvPr id="5" name="Rectangle 4"/>
            <p:cNvSpPr/>
            <p:nvPr/>
          </p:nvSpPr>
          <p:spPr>
            <a:xfrm>
              <a:off x="6771285" y="4126879"/>
              <a:ext cx="1295359" cy="9104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18576" y="553075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Proc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Regs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1841" y="5343934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71285" y="412687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81841" y="5105809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6212" y="500559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5737" y="525324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K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SP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81841" y="485927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66644" y="476326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35519" y="558536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PL: 3</a:t>
              </a:r>
            </a:p>
          </p:txBody>
        </p:sp>
      </p:grpSp>
      <p:sp>
        <p:nvSpPr>
          <p:cNvPr id="105" name="Up-Down Arrow 104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6" name="Up-Down Arrow 105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8" name="TextBox 107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10" name="Down Arrow 109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Down Arrow 110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5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Kernel Thread: No User Component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5000" y="5897316"/>
            <a:ext cx="8247995" cy="7089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Kernel threads execute with small stack in thread structure</a:t>
            </a:r>
          </a:p>
          <a:p>
            <a:r>
              <a:rPr lang="en-US" dirty="0" smtClean="0"/>
              <a:t>Pure kernel threads have no corresponding user-mode thread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21092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038600" y="1117599"/>
            <a:ext cx="4491286" cy="366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Up-Down Arrow 75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Up-Down Arrow 77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886200" y="2057400"/>
            <a:ext cx="4656842" cy="3043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206743" y="1892655"/>
            <a:ext cx="926857" cy="1945700"/>
            <a:chOff x="-89875" y="2045056"/>
            <a:chExt cx="926857" cy="1945700"/>
          </a:xfrm>
        </p:grpSpPr>
        <p:sp>
          <p:nvSpPr>
            <p:cNvPr id="83" name="TextBox 8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86" name="Down Arrow 85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0" name="Down Arrow 89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4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06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→ Kernel (exceptions, </a:t>
            </a:r>
            <a:r>
              <a:rPr lang="en-US" dirty="0" err="1" smtClean="0"/>
              <a:t>syscalls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6018874"/>
            <a:ext cx="8229600" cy="5873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Mechanism to resume k-thread goes through interrupt vector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21092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38" name="Group 137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39" name="Rectangle 138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44" name="Straight Arrow Connector 143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52375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705601" y="1958975"/>
            <a:ext cx="1837441" cy="3141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Up-Down Arrow 156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8" name="Up-Down Arrow 157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60" name="TextBox 15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62" name="Down Arrow 16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63" name="Down Arrow 16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87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→ User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2348" y="5954693"/>
            <a:ext cx="8229600" cy="587375"/>
          </a:xfrm>
        </p:spPr>
        <p:txBody>
          <a:bodyPr>
            <a:normAutofit/>
          </a:bodyPr>
          <a:lstStyle/>
          <a:p>
            <a:r>
              <a:rPr lang="en-US" dirty="0" smtClean="0"/>
              <a:t>Interrupt return (</a:t>
            </a:r>
            <a:r>
              <a:rPr lang="en-US" dirty="0" err="1" smtClean="0"/>
              <a:t>iret</a:t>
            </a:r>
            <a:r>
              <a:rPr lang="en-US" dirty="0" smtClean="0"/>
              <a:t>) restores user stack, IP, and PL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672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1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95127" y="1819747"/>
            <a:ext cx="1895037" cy="349072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71270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176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91" name="Rectangle 90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8215806" y="880349"/>
            <a:ext cx="1722463" cy="2544266"/>
            <a:chOff x="6691805" y="1037135"/>
            <a:chExt cx="1722463" cy="2544266"/>
          </a:xfrm>
        </p:grpSpPr>
        <p:sp>
          <p:nvSpPr>
            <p:cNvPr id="104" name="Rectangle 103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19040" y="309286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53814" y="2913459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98790" y="2734051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88464" y="2554643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06710" y="237523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71285" y="2195827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641335" y="1435066"/>
              <a:ext cx="425309" cy="1478394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691805" y="1037135"/>
              <a:ext cx="1162185" cy="254426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7391400" y="2534339"/>
              <a:ext cx="1022868" cy="89466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 flipV="1">
            <a:off x="6952375" y="880349"/>
            <a:ext cx="1257179" cy="833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952375" y="2756674"/>
            <a:ext cx="1257179" cy="667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59799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Up-Down Arrow 119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1" name="Up-Down Arrow 120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23" name="TextBox 12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5" name="Down Arrow 12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6" name="Down Arrow 12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19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8766" y="1808661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6676" y="17413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5549" y="3820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8766" y="2436379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903" y="4148487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8766" y="2636404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51424" y="1126035"/>
            <a:ext cx="3222771" cy="2579848"/>
            <a:chOff x="553658" y="1470304"/>
            <a:chExt cx="3222771" cy="257984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591412" y="2334341"/>
              <a:ext cx="902020" cy="580066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35774" y="1470304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intrNN_stub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93432" y="2334341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0x20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93432" y="2980672"/>
              <a:ext cx="228299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push 0x21 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#)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jmp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intr_entry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53658" y="2980672"/>
              <a:ext cx="939774" cy="13376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3545" y="190091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***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47" y="368082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***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61396" y="1808660"/>
            <a:ext cx="3011204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560288" y="1831005"/>
            <a:ext cx="801109" cy="62399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41165" y="1066801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05001" y="2384014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25493" y="414848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3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6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→ Kernel via interrupt vector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02348" y="5954693"/>
            <a:ext cx="8229600" cy="7744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Interrupt transfers control through the Interrupt Vector  (IDT in x86)</a:t>
            </a:r>
          </a:p>
          <a:p>
            <a:r>
              <a:rPr lang="en-US" dirty="0" err="1" smtClean="0"/>
              <a:t>iret</a:t>
            </a:r>
            <a:r>
              <a:rPr lang="en-US" dirty="0" smtClean="0"/>
              <a:t> restores user stack and priority level (PL)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2382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2382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4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38200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398191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0932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3504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0093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3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8714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009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4902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19410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48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0964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>
            <a:endCxn id="10" idx="3"/>
          </p:cNvCxnSpPr>
          <p:nvPr/>
        </p:nvCxnSpPr>
        <p:spPr>
          <a:xfrm flipH="1" flipV="1">
            <a:off x="7079446" y="4956757"/>
            <a:ext cx="1245396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321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3742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2487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064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7127068" y="3309929"/>
            <a:ext cx="1402816" cy="1467996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7066092" y="967264"/>
            <a:ext cx="1481151" cy="9074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6629400" y="1172631"/>
            <a:ext cx="1741420" cy="920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123064" y="1045865"/>
            <a:ext cx="1931503" cy="2711258"/>
            <a:chOff x="6771285" y="1202651"/>
            <a:chExt cx="1931503" cy="2711258"/>
          </a:xfrm>
        </p:grpSpPr>
        <p:sp>
          <p:nvSpPr>
            <p:cNvPr id="80" name="Rectangle 79"/>
            <p:cNvSpPr/>
            <p:nvPr/>
          </p:nvSpPr>
          <p:spPr>
            <a:xfrm>
              <a:off x="6771285" y="1270000"/>
              <a:ext cx="1295359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124528" y="1202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33401" y="32820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255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84329" y="1897718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83389" y="2141902"/>
              <a:ext cx="1295359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8576" y="3544577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i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ntr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vector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340952" y="1701745"/>
            <a:ext cx="974248" cy="1090597"/>
            <a:chOff x="6691805" y="1037134"/>
            <a:chExt cx="1724459" cy="2611993"/>
          </a:xfrm>
        </p:grpSpPr>
        <p:sp>
          <p:nvSpPr>
            <p:cNvPr id="63" name="Rectangle 62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Freeform 93"/>
          <p:cNvSpPr/>
          <p:nvPr/>
        </p:nvSpPr>
        <p:spPr>
          <a:xfrm>
            <a:off x="5979967" y="1172632"/>
            <a:ext cx="428625" cy="717818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6952374" y="1765244"/>
            <a:ext cx="1937788" cy="354522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17635" y="5428574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sp>
        <p:nvSpPr>
          <p:cNvPr id="97" name="Up-Down Arrow 96"/>
          <p:cNvSpPr/>
          <p:nvPr/>
        </p:nvSpPr>
        <p:spPr bwMode="auto">
          <a:xfrm>
            <a:off x="470830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8" name="Up-Down Arrow 97"/>
          <p:cNvSpPr/>
          <p:nvPr/>
        </p:nvSpPr>
        <p:spPr bwMode="auto">
          <a:xfrm>
            <a:off x="6482722" y="2642960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219200" y="1888270"/>
            <a:ext cx="926857" cy="1945700"/>
            <a:chOff x="-89875" y="2045056"/>
            <a:chExt cx="926857" cy="1945700"/>
          </a:xfrm>
        </p:grpSpPr>
        <p:sp>
          <p:nvSpPr>
            <p:cNvPr id="100" name="TextBox 99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02" name="Down Arrow 101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3" name="Down Arrow 102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42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196" y="228600"/>
            <a:ext cx="7754005" cy="533400"/>
          </a:xfrm>
        </p:spPr>
        <p:txBody>
          <a:bodyPr/>
          <a:lstStyle/>
          <a:p>
            <a:r>
              <a:rPr lang="en-US" dirty="0" smtClean="0"/>
              <a:t>Switch to Kernel Thread for Process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6952375" y="1117600"/>
            <a:ext cx="1577511" cy="3664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3792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10" name="Rectangle 109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15" name="Straight Arrow Connector 114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6004340" y="1218553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6746875" y="1989502"/>
            <a:ext cx="1796166" cy="3111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Up-Down Arrow 128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0" name="Up-Down Arrow 129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32" name="TextBox 131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34" name="Down Arrow 133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5" name="Down Arrow 134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69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Interrupt 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201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2911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1784" y="39843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15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67245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774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()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1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1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0x21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077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60895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545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1947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6800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95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58957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44518" y="1273485"/>
            <a:ext cx="828548" cy="194745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38878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31236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1" y="3399076"/>
            <a:ext cx="1723491" cy="2925524"/>
            <a:chOff x="5407525" y="3300985"/>
            <a:chExt cx="1723491" cy="2925524"/>
          </a:xfrm>
        </p:grpSpPr>
        <p:sp>
          <p:nvSpPr>
            <p:cNvPr id="40" name="Rectangle 39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59925" y="4084879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261572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81492" y="2063992"/>
            <a:ext cx="372009" cy="133508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18435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73850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58957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4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  <p:bldP spid="58" grpId="0"/>
      <p:bldP spid="5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may trigger thread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hread_tick</a:t>
            </a:r>
            <a:endParaRPr lang="en-US" dirty="0" smtClean="0"/>
          </a:p>
          <a:p>
            <a:pPr lvl="1"/>
            <a:r>
              <a:rPr lang="en-US" dirty="0" smtClean="0"/>
              <a:t>Updates thread counters</a:t>
            </a:r>
          </a:p>
          <a:p>
            <a:pPr lvl="1"/>
            <a:r>
              <a:rPr lang="en-US" dirty="0" smtClean="0"/>
              <a:t>If quanta exhausted, sets yield flag</a:t>
            </a:r>
          </a:p>
          <a:p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On path to </a:t>
            </a:r>
            <a:r>
              <a:rPr lang="en-US" dirty="0" err="1" smtClean="0"/>
              <a:t>rtn</a:t>
            </a:r>
            <a:r>
              <a:rPr lang="en-US" dirty="0" smtClean="0"/>
              <a:t> from interrupt</a:t>
            </a:r>
          </a:p>
          <a:p>
            <a:pPr lvl="1"/>
            <a:r>
              <a:rPr lang="en-US" dirty="0" smtClean="0"/>
              <a:t>Sets current thread back to READY</a:t>
            </a:r>
          </a:p>
          <a:p>
            <a:pPr lvl="1"/>
            <a:r>
              <a:rPr lang="en-US" dirty="0" smtClean="0"/>
              <a:t>Pushes it back on </a:t>
            </a:r>
            <a:r>
              <a:rPr lang="en-US" dirty="0" err="1" smtClean="0"/>
              <a:t>ready_list</a:t>
            </a:r>
            <a:endParaRPr lang="en-US" dirty="0" smtClean="0"/>
          </a:p>
          <a:p>
            <a:pPr lvl="1"/>
            <a:r>
              <a:rPr lang="en-US" dirty="0" smtClean="0"/>
              <a:t>Calls schedule to select next thread to run upon </a:t>
            </a:r>
            <a:r>
              <a:rPr lang="en-US" dirty="0" err="1" smtClean="0"/>
              <a:t>iret</a:t>
            </a:r>
            <a:endParaRPr lang="en-US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Selects next thread to run</a:t>
            </a:r>
          </a:p>
          <a:p>
            <a:pPr lvl="1"/>
            <a:r>
              <a:rPr lang="en-US" dirty="0" smtClean="0"/>
              <a:t>Calls </a:t>
            </a:r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 to change </a:t>
            </a:r>
            <a:r>
              <a:rPr lang="en-US" dirty="0" err="1" smtClean="0"/>
              <a:t>regs</a:t>
            </a:r>
            <a:r>
              <a:rPr lang="en-US" dirty="0" smtClean="0"/>
              <a:t> to point to stack for thread to resume</a:t>
            </a:r>
          </a:p>
          <a:p>
            <a:pPr lvl="1"/>
            <a:r>
              <a:rPr lang="en-US" dirty="0" smtClean="0"/>
              <a:t>Sets its status to RUNNING</a:t>
            </a:r>
          </a:p>
          <a:p>
            <a:pPr lvl="1"/>
            <a:r>
              <a:rPr lang="en-US" dirty="0" smtClean="0"/>
              <a:t>If user thread, activates the process</a:t>
            </a:r>
          </a:p>
          <a:p>
            <a:pPr lvl="1"/>
            <a:r>
              <a:rPr lang="en-US" dirty="0" smtClean="0"/>
              <a:t>Returns back to </a:t>
            </a:r>
            <a:r>
              <a:rPr lang="en-US" dirty="0" err="1" smtClean="0"/>
              <a:t>intr_handler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5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Switch (</a:t>
            </a:r>
            <a:r>
              <a:rPr lang="en-US" dirty="0" err="1" smtClean="0"/>
              <a:t>switch.S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5943601"/>
            <a:ext cx="8229600" cy="6938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witch_threads</a:t>
            </a:r>
            <a:r>
              <a:rPr lang="en-US" dirty="0" smtClean="0"/>
              <a:t>: save </a:t>
            </a:r>
            <a:r>
              <a:rPr lang="en-US" dirty="0" err="1" smtClean="0"/>
              <a:t>regs</a:t>
            </a:r>
            <a:r>
              <a:rPr lang="en-US" dirty="0" smtClean="0"/>
              <a:t> on current small stack, change SP, return from destination threads call to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97" y="1717889"/>
            <a:ext cx="1178729" cy="11100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782556" y="2043427"/>
            <a:ext cx="3760487" cy="3057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79207" y="5465391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PL: 0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103" name="Rectangle 102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108" name="Straight Arrow Connector 107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5996798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Up-Down Arrow 122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4" name="Up-Down Arrow 123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572001" y="1148126"/>
            <a:ext cx="3957885" cy="3634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26" name="TextBox 125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28" name="Down Arrow 127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9" name="Down Arrow 128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40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Pintos Return from 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248400" y="2489219"/>
            <a:ext cx="1864918" cy="107622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8905875" y="2301666"/>
            <a:ext cx="1111250" cy="31144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801" y="4923002"/>
            <a:ext cx="1912703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schedule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54914" y="5721733"/>
            <a:ext cx="141897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switch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8883216" y="5416086"/>
            <a:ext cx="508000" cy="5065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114801" y="4182970"/>
            <a:ext cx="1250751" cy="11694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7545" y="5352400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Resume Some Thread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54201" y="2152930"/>
            <a:ext cx="560827" cy="23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4154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5892" y="42354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255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115412" y="2334341"/>
            <a:ext cx="902020" cy="58006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854201" y="2780648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42138" y="4492756"/>
            <a:ext cx="159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Hardware interrupt vector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59774" y="14703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intrNN_stub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()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90801" y="2334342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90801" y="2980673"/>
            <a:ext cx="2282997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 0x20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077658" y="2980672"/>
            <a:ext cx="939774" cy="13376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54201" y="2980673"/>
            <a:ext cx="560827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37545" y="19009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81947" y="3680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6800" y="2152930"/>
            <a:ext cx="2712642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save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frame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set up kernel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495394" y="2152929"/>
            <a:ext cx="563562" cy="684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58957" y="1365818"/>
            <a:ext cx="203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Wrapper for generic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31236" y="2728283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0x20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058957" y="45536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tubs.S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858001" y="3399076"/>
            <a:ext cx="1723491" cy="2925524"/>
            <a:chOff x="5407525" y="3300985"/>
            <a:chExt cx="1723491" cy="2925524"/>
          </a:xfrm>
        </p:grpSpPr>
        <p:sp>
          <p:nvSpPr>
            <p:cNvPr id="87" name="Rectangle 86"/>
            <p:cNvSpPr/>
            <p:nvPr/>
          </p:nvSpPr>
          <p:spPr>
            <a:xfrm>
              <a:off x="6220147" y="3582761"/>
              <a:ext cx="560827" cy="231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138" y="3432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481359" y="3300985"/>
              <a:ext cx="450166" cy="104325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6218298" y="4210479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7525" y="5580178"/>
              <a:ext cx="1723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Pintos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intr_handlers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218298" y="4410504"/>
              <a:ext cx="560827" cy="206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59925" y="4169109"/>
              <a:ext cx="6864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0x20 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261572" y="3352801"/>
            <a:ext cx="24064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timer_intr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tick++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thread_tick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18435" y="4185648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imer.c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38878" y="1273485"/>
            <a:ext cx="277672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Intr_handler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(*frame)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classify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dispatch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IRQ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maybe thread yield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73850" y="9041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interrupt.c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74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4518688" y="1728803"/>
            <a:ext cx="974248" cy="1090597"/>
            <a:chOff x="6691805" y="1037134"/>
            <a:chExt cx="1724459" cy="2611993"/>
          </a:xfrm>
        </p:grpSpPr>
        <p:sp>
          <p:nvSpPr>
            <p:cNvPr id="126" name="Rectangle 125"/>
            <p:cNvSpPr/>
            <p:nvPr/>
          </p:nvSpPr>
          <p:spPr>
            <a:xfrm>
              <a:off x="6788844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88844" y="1425218"/>
              <a:ext cx="968107" cy="20414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019040" y="3092866"/>
              <a:ext cx="49427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 err="1">
                  <a:latin typeface="Gill Sans" charset="0"/>
                  <a:ea typeface="Gill Sans" charset="0"/>
                  <a:cs typeface="Gill Sans" charset="0"/>
                </a:rPr>
                <a:t>tid</a:t>
              </a:r>
              <a:endParaRPr lang="en-US" sz="7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853813" y="2913458"/>
              <a:ext cx="752473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status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98790" y="2734050"/>
              <a:ext cx="698565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463" y="2554642"/>
              <a:ext cx="803546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priority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06710" y="2375234"/>
              <a:ext cx="519808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list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771285" y="2195826"/>
              <a:ext cx="882994" cy="479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0" dirty="0">
                  <a:latin typeface="Gill Sans" charset="0"/>
                  <a:ea typeface="Gill Sans" charset="0"/>
                  <a:cs typeface="Gill Sans" charset="0"/>
                </a:rPr>
                <a:t>magic #</a:t>
              </a: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617694" y="1435065"/>
              <a:ext cx="448950" cy="1543389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 w="12700"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7433" y="2303835"/>
              <a:ext cx="950929" cy="116288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691805" y="1037134"/>
              <a:ext cx="1162185" cy="26119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7393396" y="2626268"/>
              <a:ext cx="1022868" cy="89466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96" y="1709341"/>
            <a:ext cx="1178729" cy="1110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→ </a:t>
            </a:r>
            <a:r>
              <a:rPr lang="en-US" dirty="0" smtClean="0"/>
              <a:t> Different User Thread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idx="1"/>
          </p:nvPr>
        </p:nvSpPr>
        <p:spPr>
          <a:xfrm>
            <a:off x="1923395" y="5943600"/>
            <a:ext cx="8229600" cy="757384"/>
          </a:xfrm>
        </p:spPr>
        <p:txBody>
          <a:bodyPr>
            <a:normAutofit/>
          </a:bodyPr>
          <a:lstStyle/>
          <a:p>
            <a:r>
              <a:rPr lang="en-US" dirty="0" err="1"/>
              <a:t>iret</a:t>
            </a:r>
            <a:r>
              <a:rPr lang="en-US" dirty="0"/>
              <a:t> restores user stack and priority level (PL)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984140" y="2976767"/>
            <a:ext cx="1242161" cy="2767859"/>
            <a:chOff x="1805838" y="3328140"/>
            <a:chExt cx="1242161" cy="2767859"/>
          </a:xfrm>
        </p:grpSpPr>
        <p:sp>
          <p:nvSpPr>
            <p:cNvPr id="9" name="Rectangle 8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67201" y="2976767"/>
            <a:ext cx="1242161" cy="2767859"/>
            <a:chOff x="1805838" y="3328140"/>
            <a:chExt cx="1242161" cy="2767859"/>
          </a:xfrm>
        </p:grpSpPr>
        <p:sp>
          <p:nvSpPr>
            <p:cNvPr id="24" name="Rectangle 23"/>
            <p:cNvSpPr/>
            <p:nvPr/>
          </p:nvSpPr>
          <p:spPr>
            <a:xfrm>
              <a:off x="1916895" y="5410941"/>
              <a:ext cx="984250" cy="52387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95" y="5236316"/>
              <a:ext cx="984250" cy="152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5190" y="5331566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16895" y="34424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65190" y="355888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5190" y="40827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69392" y="462250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21097" y="3975841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16895" y="4530434"/>
              <a:ext cx="984250" cy="5334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5838" y="3328140"/>
              <a:ext cx="1242161" cy="276785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18009" y="41790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0299" y="842585"/>
            <a:ext cx="5154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75415" y="9716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2555" y="13759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0300" y="1402576"/>
            <a:ext cx="5154199" cy="1427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70" y="1745317"/>
            <a:ext cx="1178729" cy="111005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6952374" y="838200"/>
            <a:ext cx="1148814" cy="87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952374" y="2761058"/>
            <a:ext cx="1148814" cy="602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53401" y="3974478"/>
            <a:ext cx="1295359" cy="91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692" y="53783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Proc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163957" y="5191534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153401" y="397447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163957" y="4953409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70" y="1723795"/>
            <a:ext cx="1178729" cy="11100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98327" y="48531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07852" y="51008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K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 SP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2270126" y="1117600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3257364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4316126" y="1148127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63957" y="4706872"/>
            <a:ext cx="1295359" cy="206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48759" y="461086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019801" y="1132575"/>
            <a:ext cx="428625" cy="841375"/>
          </a:xfrm>
          <a:custGeom>
            <a:avLst/>
            <a:gdLst>
              <a:gd name="connsiteX0" fmla="*/ 428625 w 428625"/>
              <a:gd name="connsiteY0" fmla="*/ 841375 h 841375"/>
              <a:gd name="connsiteX1" fmla="*/ 31750 w 428625"/>
              <a:gd name="connsiteY1" fmla="*/ 777875 h 841375"/>
              <a:gd name="connsiteX2" fmla="*/ 95250 w 428625"/>
              <a:gd name="connsiteY2" fmla="*/ 523875 h 841375"/>
              <a:gd name="connsiteX3" fmla="*/ 0 w 428625"/>
              <a:gd name="connsiteY3" fmla="*/ 349250 h 841375"/>
              <a:gd name="connsiteX4" fmla="*/ 206375 w 428625"/>
              <a:gd name="connsiteY4" fmla="*/ 0 h 841375"/>
              <a:gd name="connsiteX5" fmla="*/ 206375 w 428625"/>
              <a:gd name="connsiteY5" fmla="*/ 0 h 8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841375">
                <a:moveTo>
                  <a:pt x="428625" y="841375"/>
                </a:moveTo>
                <a:lnTo>
                  <a:pt x="31750" y="777875"/>
                </a:lnTo>
                <a:lnTo>
                  <a:pt x="95250" y="523875"/>
                </a:lnTo>
                <a:lnTo>
                  <a:pt x="0" y="349250"/>
                </a:lnTo>
                <a:lnTo>
                  <a:pt x="206375" y="0"/>
                </a:lnTo>
                <a:lnTo>
                  <a:pt x="206375" y="0"/>
                </a:lnTo>
              </a:path>
            </a:pathLst>
          </a:custGeom>
          <a:ln w="9525" cmpd="sng"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101188" y="838200"/>
            <a:ext cx="2033412" cy="2534822"/>
            <a:chOff x="6102441" y="1037135"/>
            <a:chExt cx="2033412" cy="2534822"/>
          </a:xfrm>
        </p:grpSpPr>
        <p:sp>
          <p:nvSpPr>
            <p:cNvPr id="91" name="Rectangle 90"/>
            <p:cNvSpPr/>
            <p:nvPr/>
          </p:nvSpPr>
          <p:spPr>
            <a:xfrm>
              <a:off x="6199480" y="1143379"/>
              <a:ext cx="968107" cy="23233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99480" y="1143379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99480" y="1427913"/>
              <a:ext cx="968107" cy="2741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051971" y="1702018"/>
              <a:ext cx="425309" cy="1211441"/>
            </a:xfrm>
            <a:custGeom>
              <a:avLst/>
              <a:gdLst>
                <a:gd name="connsiteX0" fmla="*/ 0 w 317500"/>
                <a:gd name="connsiteY0" fmla="*/ 841375 h 841375"/>
                <a:gd name="connsiteX1" fmla="*/ 206375 w 317500"/>
                <a:gd name="connsiteY1" fmla="*/ 841375 h 841375"/>
                <a:gd name="connsiteX2" fmla="*/ 269875 w 317500"/>
                <a:gd name="connsiteY2" fmla="*/ 698500 h 841375"/>
                <a:gd name="connsiteX3" fmla="*/ 254000 w 317500"/>
                <a:gd name="connsiteY3" fmla="*/ 381000 h 841375"/>
                <a:gd name="connsiteX4" fmla="*/ 317500 w 317500"/>
                <a:gd name="connsiteY4" fmla="*/ 47625 h 841375"/>
                <a:gd name="connsiteX5" fmla="*/ 127000 w 317500"/>
                <a:gd name="connsiteY5" fmla="*/ 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841375">
                  <a:moveTo>
                    <a:pt x="0" y="841375"/>
                  </a:moveTo>
                  <a:lnTo>
                    <a:pt x="206375" y="841375"/>
                  </a:lnTo>
                  <a:lnTo>
                    <a:pt x="269875" y="698500"/>
                  </a:lnTo>
                  <a:lnTo>
                    <a:pt x="254000" y="381000"/>
                  </a:lnTo>
                  <a:lnTo>
                    <a:pt x="317500" y="47625"/>
                  </a:lnTo>
                  <a:lnTo>
                    <a:pt x="127000" y="0"/>
                  </a:lnTo>
                </a:path>
              </a:pathLst>
            </a:custGeom>
            <a:ln>
              <a:solidFill>
                <a:srgbClr val="4F81BD"/>
              </a:solidFill>
              <a:headEnd type="diamon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181921" y="2195827"/>
              <a:ext cx="977077" cy="1270888"/>
              <a:chOff x="6181921" y="2195827"/>
              <a:chExt cx="977077" cy="1270888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181921" y="2195827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>
                    <a:latin typeface="Gill Sans" charset="0"/>
                    <a:ea typeface="Gill Sans" charset="0"/>
                    <a:cs typeface="Gill Sans" charset="0"/>
                  </a:rPr>
                  <a:t>magic #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6199100" y="2303835"/>
                <a:ext cx="959898" cy="1162880"/>
                <a:chOff x="6199100" y="2303835"/>
                <a:chExt cx="959898" cy="1162880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6429676" y="3092867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 err="1">
                      <a:latin typeface="Gill Sans" charset="0"/>
                      <a:ea typeface="Gill Sans" charset="0"/>
                      <a:cs typeface="Gill Sans" charset="0"/>
                    </a:rPr>
                    <a:t>tid</a:t>
                  </a:r>
                  <a:endParaRPr lang="en-US" sz="14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264450" y="2913459"/>
                  <a:ext cx="6623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309426" y="2734051"/>
                  <a:ext cx="603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stack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199100" y="2554643"/>
                  <a:ext cx="7328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priority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417346" y="2375235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>
                      <a:latin typeface="Gill Sans" charset="0"/>
                      <a:ea typeface="Gill Sans" charset="0"/>
                      <a:cs typeface="Gill Sans" charset="0"/>
                    </a:rPr>
                    <a:t>list</a:t>
                  </a: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6208069" y="2303835"/>
                  <a:ext cx="950929" cy="1162880"/>
                </a:xfrm>
                <a:prstGeom prst="rect">
                  <a:avLst/>
                </a:prstGeom>
                <a:solidFill>
                  <a:srgbClr val="FFFF00">
                    <a:alpha val="18000"/>
                  </a:srgb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cxnSp>
          <p:nvCxnSpPr>
            <p:cNvPr id="96" name="Straight Arrow Connector 95"/>
            <p:cNvCxnSpPr/>
            <p:nvPr/>
          </p:nvCxnSpPr>
          <p:spPr>
            <a:xfrm>
              <a:off x="6818706" y="2567645"/>
              <a:ext cx="1317147" cy="4473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6102441" y="1037135"/>
              <a:ext cx="1162185" cy="25348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08" name="Straight Arrow Connector 107"/>
          <p:cNvCxnSpPr>
            <a:endCxn id="25" idx="3"/>
          </p:cNvCxnSpPr>
          <p:nvPr/>
        </p:nvCxnSpPr>
        <p:spPr>
          <a:xfrm flipH="1" flipV="1">
            <a:off x="5362508" y="4961142"/>
            <a:ext cx="2962335" cy="139700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100748" y="1905000"/>
            <a:ext cx="3789414" cy="3409859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27" idx="3"/>
          </p:cNvCxnSpPr>
          <p:nvPr/>
        </p:nvCxnSpPr>
        <p:spPr>
          <a:xfrm flipH="1" flipV="1">
            <a:off x="5362508" y="3357768"/>
            <a:ext cx="3167377" cy="1424543"/>
          </a:xfrm>
          <a:prstGeom prst="straightConnector1">
            <a:avLst/>
          </a:prstGeom>
          <a:ln>
            <a:solidFill>
              <a:srgbClr val="233AE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Up-Down Arrow 138"/>
          <p:cNvSpPr/>
          <p:nvPr/>
        </p:nvSpPr>
        <p:spPr bwMode="auto">
          <a:xfrm>
            <a:off x="470830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0" name="Up-Down Arrow 139"/>
          <p:cNvSpPr/>
          <p:nvPr/>
        </p:nvSpPr>
        <p:spPr bwMode="auto">
          <a:xfrm>
            <a:off x="6482722" y="2647345"/>
            <a:ext cx="318193" cy="55862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417635" y="5432959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233AE1"/>
                </a:solidFill>
                <a:latin typeface="Gill Sans" charset="0"/>
                <a:ea typeface="Gill Sans" charset="0"/>
                <a:cs typeface="Gill Sans" charset="0"/>
              </a:rPr>
              <a:t>PL: 3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1219200" y="1892655"/>
            <a:ext cx="926857" cy="1945700"/>
            <a:chOff x="-89875" y="2045056"/>
            <a:chExt cx="926857" cy="1945700"/>
          </a:xfrm>
        </p:grpSpPr>
        <p:sp>
          <p:nvSpPr>
            <p:cNvPr id="143" name="TextBox 142"/>
            <p:cNvSpPr txBox="1"/>
            <p:nvPr/>
          </p:nvSpPr>
          <p:spPr>
            <a:xfrm>
              <a:off x="-89875" y="2667000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19" y="295269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233AE1"/>
                  </a:solidFill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</p:txBody>
        </p:sp>
        <p:sp>
          <p:nvSpPr>
            <p:cNvPr id="145" name="Down Arrow 144"/>
            <p:cNvSpPr/>
            <p:nvPr/>
          </p:nvSpPr>
          <p:spPr bwMode="auto">
            <a:xfrm>
              <a:off x="268820" y="3352800"/>
              <a:ext cx="152400" cy="637956"/>
            </a:xfrm>
            <a:prstGeom prst="downArrow">
              <a:avLst/>
            </a:prstGeom>
            <a:solidFill>
              <a:srgbClr val="233AE1"/>
            </a:solidFill>
            <a:ln w="57150" cap="flat" cmpd="sng" algn="ctr">
              <a:solidFill>
                <a:srgbClr val="2A40E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6" name="Down Arrow 145"/>
            <p:cNvSpPr/>
            <p:nvPr/>
          </p:nvSpPr>
          <p:spPr bwMode="auto">
            <a:xfrm flipV="1">
              <a:off x="268820" y="2045056"/>
              <a:ext cx="152400" cy="637956"/>
            </a:xfrm>
            <a:prstGeom prst="downArrow">
              <a:avLst/>
            </a:prstGeom>
            <a:solidFill>
              <a:srgbClr val="FF0000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05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51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dirty="0" smtClean="0"/>
              <a:t>Famous Quote WRT Scheduling: Dennis Richie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Dennis Richie,</a:t>
            </a:r>
            <a:br>
              <a:rPr lang="en-US" dirty="0" smtClean="0"/>
            </a:br>
            <a:r>
              <a:rPr lang="en-US" dirty="0" smtClean="0"/>
              <a:t>Unix V6, </a:t>
            </a:r>
            <a:r>
              <a:rPr lang="en-US" dirty="0" err="1" smtClean="0"/>
              <a:t>slp.c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“If </a:t>
            </a:r>
            <a:r>
              <a:rPr lang="en-US" i="1" dirty="0"/>
              <a:t>the new process paused because it was swapped out, set the stack level to the last call to </a:t>
            </a:r>
            <a:r>
              <a:rPr lang="en-US" i="1" dirty="0" err="1"/>
              <a:t>savu</a:t>
            </a:r>
            <a:r>
              <a:rPr lang="en-US" i="1" dirty="0"/>
              <a:t>(</a:t>
            </a:r>
            <a:r>
              <a:rPr lang="en-US" i="1" dirty="0" err="1"/>
              <a:t>u_ssav</a:t>
            </a:r>
            <a:r>
              <a:rPr lang="en-US" i="1" dirty="0"/>
              <a:t>). This means that the return which is executed immediately after the call to </a:t>
            </a:r>
            <a:r>
              <a:rPr lang="en-US" i="1" dirty="0" err="1"/>
              <a:t>aretu</a:t>
            </a:r>
            <a:r>
              <a:rPr lang="en-US" i="1" dirty="0"/>
              <a:t> actually returns from the last routine </a:t>
            </a:r>
            <a:r>
              <a:rPr lang="en-US" i="1" dirty="0" smtClean="0"/>
              <a:t>which did the </a:t>
            </a:r>
            <a:r>
              <a:rPr lang="en-US" i="1" dirty="0" err="1" smtClean="0"/>
              <a:t>savu</a:t>
            </a:r>
            <a:r>
              <a:rPr lang="en-US" i="1" dirty="0" smtClean="0"/>
              <a:t>.” 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r>
              <a:rPr lang="en-US" b="0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You are not expected to understand this.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Source: Dennis Ritchie, Unix V6 </a:t>
            </a:r>
            <a:r>
              <a:rPr lang="en-US" dirty="0" err="1" smtClean="0"/>
              <a:t>slp.c</a:t>
            </a:r>
            <a:r>
              <a:rPr lang="en-US" dirty="0" smtClean="0"/>
              <a:t> (context-switching code) as per The Unix Heritage Society(tuhs.org); gif by Eddie Koehler.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Included by Ali R. Butt in CS3204 from Virginia Tech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186" y="812362"/>
            <a:ext cx="6453014" cy="1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0490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8382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63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3B7CE-A883-0144-BE6D-6BEC2F21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75" y="1937141"/>
            <a:ext cx="5539752" cy="3181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Scheduling: All About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8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5410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3505200" y="5257801"/>
            <a:ext cx="5131858" cy="1131888"/>
            <a:chOff x="2400" y="1152"/>
            <a:chExt cx="2984" cy="71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984" cy="384"/>
              <a:chOff x="672" y="2352"/>
              <a:chExt cx="4734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98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/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98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175126"/>
            <a:ext cx="9982200" cy="237807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743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5181600" y="990601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867400" y="1370013"/>
            <a:ext cx="3557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5791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</a:t>
            </a:r>
            <a:r>
              <a:rPr lang="en-US" altLang="ko-KR" i="1" dirty="0" smtClean="0">
                <a:ea typeface="굴림" panose="020B0600000101010101" pitchFamily="34" charset="-127"/>
              </a:rPr>
              <a:t>average</a:t>
            </a:r>
            <a:r>
              <a:rPr lang="en-US" altLang="ko-KR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 smtClean="0">
                <a:ea typeface="굴림" panose="020B0600000101010101" pitchFamily="34" charset="-127"/>
              </a:rPr>
              <a:t>less</a:t>
            </a:r>
            <a:r>
              <a:rPr lang="en-US" altLang="ko-KR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3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Process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Burst Time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	24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	3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dirty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,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Waiting time for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  = 0;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  = 24; </a:t>
            </a:r>
            <a:r>
              <a:rPr lang="en-US" altLang="ko-KR" i="1" dirty="0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 smtClean="0">
                <a:ea typeface="굴림" panose="020B0600000101010101" pitchFamily="34" charset="-127"/>
              </a:rPr>
              <a:t>3 </a:t>
            </a:r>
            <a:r>
              <a:rPr lang="en-US" altLang="ko-KR" dirty="0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Convoy effect: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short process stuck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3352800" y="4038601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5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481" y="4114801"/>
            <a:ext cx="7886700" cy="1797289"/>
          </a:xfrm>
        </p:spPr>
        <p:txBody>
          <a:bodyPr/>
          <a:lstStyle/>
          <a:p>
            <a:r>
              <a:rPr lang="en-US" dirty="0"/>
              <a:t>With FCFS non-preemptive scheduling, convoys of small tasks tend to build up when a large one is running.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/>
          <p:nvPr/>
        </p:nvCxnSpPr>
        <p:spPr>
          <a:xfrm>
            <a:off x="2177144" y="1578428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9456954" y="1590487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2185308" y="1338942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2579915" y="1338942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2974522" y="1338942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3369128" y="133894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947448" y="234017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Scheduling queue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327F31-F0B1-A841-9535-D4D088A47A8E}"/>
              </a:ext>
            </a:extLst>
          </p:cNvPr>
          <p:cNvGrpSpPr/>
          <p:nvPr/>
        </p:nvGrpSpPr>
        <p:grpSpPr>
          <a:xfrm>
            <a:off x="3787138" y="1959819"/>
            <a:ext cx="394607" cy="354984"/>
            <a:chOff x="2263137" y="2656505"/>
            <a:chExt cx="394607" cy="3549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941803-8A9B-744C-B20F-3EB8A7355765}"/>
              </a:ext>
            </a:extLst>
          </p:cNvPr>
          <p:cNvGrpSpPr/>
          <p:nvPr/>
        </p:nvGrpSpPr>
        <p:grpSpPr>
          <a:xfrm>
            <a:off x="4218213" y="1959819"/>
            <a:ext cx="394607" cy="568062"/>
            <a:chOff x="2694212" y="2656505"/>
            <a:chExt cx="394607" cy="5680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8431B3-228E-0946-8239-AE239BA3547B}"/>
              </a:ext>
            </a:extLst>
          </p:cNvPr>
          <p:cNvGrpSpPr/>
          <p:nvPr/>
        </p:nvGrpSpPr>
        <p:grpSpPr>
          <a:xfrm>
            <a:off x="4825017" y="1959819"/>
            <a:ext cx="394607" cy="774892"/>
            <a:chOff x="3301016" y="2656505"/>
            <a:chExt cx="394607" cy="7748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0ECBEE-A669-134C-9236-EB1652656E24}"/>
              </a:ext>
            </a:extLst>
          </p:cNvPr>
          <p:cNvGrpSpPr/>
          <p:nvPr/>
        </p:nvGrpSpPr>
        <p:grpSpPr>
          <a:xfrm>
            <a:off x="5401883" y="1959819"/>
            <a:ext cx="394607" cy="966764"/>
            <a:chOff x="3877882" y="2656505"/>
            <a:chExt cx="394607" cy="9667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5A136C-6EEF-4449-A54B-EE0B14E3A874}"/>
              </a:ext>
            </a:extLst>
          </p:cNvPr>
          <p:cNvGrpSpPr/>
          <p:nvPr/>
        </p:nvGrpSpPr>
        <p:grpSpPr>
          <a:xfrm>
            <a:off x="5959376" y="1959819"/>
            <a:ext cx="394607" cy="1167634"/>
            <a:chOff x="4435375" y="2656505"/>
            <a:chExt cx="394607" cy="11676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2A8D34-EA85-A642-B352-876FE985CF58}"/>
              </a:ext>
            </a:extLst>
          </p:cNvPr>
          <p:cNvGrpSpPr/>
          <p:nvPr/>
        </p:nvGrpSpPr>
        <p:grpSpPr>
          <a:xfrm>
            <a:off x="6757308" y="1338942"/>
            <a:ext cx="2722789" cy="1612392"/>
            <a:chOff x="5233307" y="2035628"/>
            <a:chExt cx="2722789" cy="16123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2185307" y="91440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 Task (process, thread)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2382611" y="1590487"/>
            <a:ext cx="394607" cy="532618"/>
            <a:chOff x="858610" y="2287173"/>
            <a:chExt cx="394607" cy="5326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2579915" y="1590487"/>
            <a:ext cx="394607" cy="738664"/>
            <a:chOff x="1055914" y="2287173"/>
            <a:chExt cx="394607" cy="73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3075214" y="1601373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2351771" y="240108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arrivals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95119B-DD0C-9346-9F50-9F41998CA01D}"/>
              </a:ext>
            </a:extLst>
          </p:cNvPr>
          <p:cNvGrpSpPr/>
          <p:nvPr/>
        </p:nvGrpSpPr>
        <p:grpSpPr>
          <a:xfrm>
            <a:off x="3343138" y="1601373"/>
            <a:ext cx="396927" cy="727778"/>
            <a:chOff x="1819137" y="2298059"/>
            <a:chExt cx="396927" cy="7277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527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162800" cy="533400"/>
          </a:xfrm>
        </p:spPr>
        <p:txBody>
          <a:bodyPr/>
          <a:lstStyle/>
          <a:p>
            <a:r>
              <a:rPr lang="en-US" altLang="ko-KR" dirty="0" smtClean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556" y="637940"/>
            <a:ext cx="8991600" cy="614386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Example continued:</a:t>
            </a:r>
          </a:p>
          <a:p>
            <a:pPr lvl="1"/>
            <a:r>
              <a:rPr lang="en-US" altLang="ko-KR" dirty="0" smtClean="0"/>
              <a:t>Suppose that processes arrive in order: P2 , P3 , P1 </a:t>
            </a:r>
            <a:br>
              <a:rPr lang="en-US" altLang="ko-KR" dirty="0" smtClean="0"/>
            </a:br>
            <a:r>
              <a:rPr lang="en-US" altLang="ko-KR" dirty="0" smtClean="0"/>
              <a:t>Now, the Gantt chart for the schedule is: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Waiting time for P1 = 6; P2 = 0; P3 = 3</a:t>
            </a:r>
          </a:p>
          <a:p>
            <a:pPr lvl="1"/>
            <a:r>
              <a:rPr lang="en-US" altLang="ko-KR" dirty="0" smtClean="0"/>
              <a:t>Average waiting time:   (6 + 0 + 3)/3 = 3</a:t>
            </a:r>
          </a:p>
          <a:p>
            <a:pPr lvl="1"/>
            <a:r>
              <a:rPr lang="en-US" altLang="ko-KR" dirty="0" smtClean="0"/>
              <a:t>Average Completion time: (3 + 6 + 30)/3 = 13</a:t>
            </a:r>
          </a:p>
          <a:p>
            <a:r>
              <a:rPr lang="en-US" altLang="ko-KR" dirty="0" smtClean="0"/>
              <a:t>In second case:</a:t>
            </a:r>
          </a:p>
          <a:p>
            <a:pPr lvl="1"/>
            <a:r>
              <a:rPr lang="en-US" altLang="ko-KR" dirty="0" smtClean="0"/>
              <a:t>Average waiting time is much better (before it was 17)</a:t>
            </a:r>
          </a:p>
          <a:p>
            <a:pPr lvl="1"/>
            <a:r>
              <a:rPr lang="en-US" altLang="ko-KR" dirty="0" smtClean="0"/>
              <a:t>Average completion time is better (before it was 27) </a:t>
            </a:r>
          </a:p>
          <a:p>
            <a:r>
              <a:rPr lang="en-US" altLang="ko-KR" dirty="0" smtClean="0"/>
              <a:t>FIFO Pros and Cons:</a:t>
            </a:r>
          </a:p>
          <a:p>
            <a:pPr lvl="1"/>
            <a:r>
              <a:rPr lang="en-US" altLang="ko-KR" dirty="0" smtClean="0"/>
              <a:t>Simple (+)</a:t>
            </a:r>
          </a:p>
          <a:p>
            <a:pPr lvl="1"/>
            <a:r>
              <a:rPr lang="en-US" altLang="ko-KR" dirty="0" smtClean="0"/>
              <a:t>Short jobs get stuck behind long ones (-)</a:t>
            </a:r>
          </a:p>
          <a:p>
            <a:pPr lvl="2"/>
            <a:r>
              <a:rPr lang="en-US" altLang="ko-KR" dirty="0" smtClean="0"/>
              <a:t>Safeway: Getting milk, always stuck behind cart full of items!</a:t>
            </a:r>
            <a:br>
              <a:rPr lang="en-US" altLang="ko-KR" dirty="0" smtClean="0"/>
            </a:br>
            <a:r>
              <a:rPr lang="en-US" altLang="ko-KR" dirty="0" smtClean="0"/>
              <a:t>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3337056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Round Robin Scheme: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Preemption!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</a:rPr>
              <a:t>time quantum</a:t>
            </a:r>
            <a:r>
              <a:rPr lang="en-US" altLang="ko-KR" sz="2400" dirty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>
                <a:ea typeface="굴림" panose="020B0600000101010101" pitchFamily="34" charset="-127"/>
              </a:rPr>
              <a:t>q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19757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large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RR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Scheduling (Cont.)</a:t>
            </a:r>
          </a:p>
        </p:txBody>
      </p:sp>
    </p:spTree>
    <p:extLst>
      <p:ext uri="{BB962C8B-B14F-4D97-AF65-F5344CB8AC3E}">
        <p14:creationId xmlns:p14="http://schemas.microsoft.com/office/powerpoint/2010/main" val="131848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</a:t>
            </a:r>
            <a:r>
              <a:rPr lang="en-US" altLang="ko-KR" sz="2400" dirty="0">
                <a:ea typeface="굴림" panose="020B0600000101010101" pitchFamily="34" charset="-127"/>
              </a:rPr>
              <a:t>time for 	</a:t>
            </a:r>
            <a:r>
              <a:rPr lang="en-US" altLang="ko-KR" dirty="0" smtClean="0">
                <a:ea typeface="굴림" panose="020B0600000101010101" pitchFamily="34" charset="-127"/>
              </a:rPr>
              <a:t>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=(68-20)+(112-88)=72					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=(20-0)=20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dirty="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4</a:t>
            </a:r>
            <a:r>
              <a:rPr lang="en-US" altLang="ko-KR" dirty="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18E-6174-4DA7-8472-0D0D5E7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RR in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C66-6D8F-4C45-AF22-413E0CD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074400" cy="5105400"/>
          </a:xfrm>
        </p:spPr>
        <p:txBody>
          <a:bodyPr/>
          <a:lstStyle/>
          <a:p>
            <a:r>
              <a:rPr lang="en-US" dirty="0"/>
              <a:t>FIFO Queue, as in FCFS</a:t>
            </a:r>
          </a:p>
          <a:p>
            <a:r>
              <a:rPr lang="en-US" dirty="0"/>
              <a:t>But preempt job after quantum expires, and send it to the back of the queue</a:t>
            </a:r>
          </a:p>
          <a:p>
            <a:pPr lvl="1"/>
            <a:r>
              <a:rPr lang="en-US" dirty="0"/>
              <a:t>How? Timer interrupt!</a:t>
            </a:r>
          </a:p>
          <a:p>
            <a:pPr lvl="1"/>
            <a:r>
              <a:rPr lang="en-US" dirty="0"/>
              <a:t>And, of course, careful synchronization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5DCE089-41BA-42E5-B447-059A2E97F9BF}"/>
              </a:ext>
            </a:extLst>
          </p:cNvPr>
          <p:cNvSpPr/>
          <p:nvPr/>
        </p:nvSpPr>
        <p:spPr>
          <a:xfrm>
            <a:off x="7315200" y="310485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752600" y="283998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51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2776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9695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23133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685800"/>
            <a:ext cx="10820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</a:t>
            </a:r>
            <a:r>
              <a:rPr lang="en-US" altLang="ko-KR" sz="2400" dirty="0" smtClean="0">
                <a:ea typeface="굴림" panose="020B0600000101010101" pitchFamily="34" charset="-127"/>
              </a:rPr>
              <a:t>completion </a:t>
            </a:r>
            <a:r>
              <a:rPr lang="en-US" altLang="ko-KR" sz="2400" dirty="0">
                <a:ea typeface="굴림" panose="020B0600000101010101" pitchFamily="34" charset="-127"/>
              </a:rPr>
              <a:t>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0873742"/>
              </p:ext>
            </p:extLst>
          </p:nvPr>
        </p:nvGraphicFramePr>
        <p:xfrm>
          <a:off x="4191000" y="20574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3276600" y="4386264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3276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3276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3276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3276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3276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3276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1905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1905000" y="4386264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1905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9002714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7924801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6858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5791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4876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1905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3276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3276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3276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3276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3276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3276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3276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3276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3276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1905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4876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57912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68580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7924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9002713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101346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19050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3276600" y="1890714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2479675" y="838202"/>
            <a:ext cx="7354888" cy="977901"/>
            <a:chOff x="650" y="624"/>
            <a:chExt cx="4633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5" cy="616"/>
              <a:chOff x="1248" y="624"/>
              <a:chExt cx="3815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1905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1905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5791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5791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6858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6858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3276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3276600" y="2224089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3276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3276600" y="2843214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2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6680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</a:t>
            </a:r>
            <a:r>
              <a:rPr lang="en-US" altLang="ko-KR" dirty="0">
                <a:ea typeface="굴림" panose="020B0600000101010101" pitchFamily="34" charset="-127"/>
              </a:rPr>
              <a:t>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supported natively in a number of languages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Readers/Writers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Shows how monitors allow sophisticated controlled entry to protected code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Give </a:t>
            </a:r>
            <a:r>
              <a:rPr lang="en-US" altLang="ko-KR" dirty="0">
                <a:ea typeface="굴림" panose="020B0600000101010101" pitchFamily="34" charset="-127"/>
              </a:rPr>
              <a:t>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Next Time: Shortest 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Hard to predict future, Unfair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33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81648</TotalTime>
  <Pages>60</Pages>
  <Words>12478</Words>
  <Application>Microsoft Office PowerPoint</Application>
  <PresentationFormat>Widescreen</PresentationFormat>
  <Paragraphs>1466</Paragraphs>
  <Slides>96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10" baseType="lpstr"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Wingdings</vt:lpstr>
      <vt:lpstr>Office</vt:lpstr>
      <vt:lpstr>CS162 Operating Systems and Systems Programming Lecture 10  Monitors (Finished), Scheduling 1: Concepts and Classic Policies </vt:lpstr>
      <vt:lpstr>Recall: Bounded Buffer, 3rd cut (coke machine)</vt:lpstr>
      <vt:lpstr>Recall: Monitors and Condition Variables</vt:lpstr>
      <vt:lpstr>Recall: Readers/Writers Problem</vt:lpstr>
      <vt:lpstr>Recall: Code for a Reader</vt:lpstr>
      <vt:lpstr>Recall: 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Use of Single CV: okContinue</vt:lpstr>
      <vt:lpstr>Use of Single CV: okContinue</vt:lpstr>
      <vt:lpstr>Use of Single CV: okContinue</vt:lpstr>
      <vt:lpstr>Can we construct Monitors from Semaphores?</vt:lpstr>
      <vt:lpstr>Construction of Monitors from Semaphores (con’t)</vt:lpstr>
      <vt:lpstr>Administrivia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Goal for Today</vt:lpstr>
      <vt:lpstr>Recall: What Do the Stacks Look Like?</vt:lpstr>
      <vt:lpstr>Hardware context switch support in x86</vt:lpstr>
      <vt:lpstr>Pintos: Kernel Crossing on Syscall or Interrupt</vt:lpstr>
      <vt:lpstr>Pintos: Context Switch – Scheduling</vt:lpstr>
      <vt:lpstr>MT Kernel 1T Process ala Pintos/x86</vt:lpstr>
      <vt:lpstr>In User thread, w/ Kernel thread waiting</vt:lpstr>
      <vt:lpstr>In Kernel Thread: No User Component</vt:lpstr>
      <vt:lpstr>User → Kernel (exceptions, syscalls)</vt:lpstr>
      <vt:lpstr>Kernel → User</vt:lpstr>
      <vt:lpstr>Pintos Interrupt Processing</vt:lpstr>
      <vt:lpstr>User → Kernel via interrupt vector</vt:lpstr>
      <vt:lpstr>Switch to Kernel Thread for Process</vt:lpstr>
      <vt:lpstr>Pintos Interrupt Processing</vt:lpstr>
      <vt:lpstr>Timer may trigger thread switch</vt:lpstr>
      <vt:lpstr>Thread Switch (switch.S)</vt:lpstr>
      <vt:lpstr>Pintos Return from Processing</vt:lpstr>
      <vt:lpstr>Kernel →  Different User Thread</vt:lpstr>
      <vt:lpstr>Famous Quote WRT Scheduling: Dennis Richie</vt:lpstr>
      <vt:lpstr>Recall: Scheduling</vt:lpstr>
      <vt:lpstr>Scheduling: All About Queues</vt:lpstr>
      <vt:lpstr>Scheduling Assumptions</vt:lpstr>
      <vt:lpstr>Assumption: CPU Bursts</vt:lpstr>
      <vt:lpstr>Scheduling Policy Goals/Criteria</vt:lpstr>
      <vt:lpstr>First-Come, First-Served (FCFS) Scheduling</vt:lpstr>
      <vt:lpstr>Convoy effect</vt:lpstr>
      <vt:lpstr>FCFS Scheduling (Cont.)</vt:lpstr>
      <vt:lpstr>Round Robin (RR) Scheduling</vt:lpstr>
      <vt:lpstr>RR Scheduling (Cont.)</vt:lpstr>
      <vt:lpstr>Example of RR with Time Quantum = 20</vt:lpstr>
      <vt:lpstr>How to Implement RR in the Kernel?</vt:lpstr>
      <vt:lpstr>Round-Robin Discussion</vt:lpstr>
      <vt:lpstr>Comparisons between FCFS and Round Robin</vt:lpstr>
      <vt:lpstr>Earlier Example with Different Time Quantum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917</cp:revision>
  <cp:lastPrinted>2023-02-24T05:12:35Z</cp:lastPrinted>
  <dcterms:created xsi:type="dcterms:W3CDTF">1995-08-12T11:37:26Z</dcterms:created>
  <dcterms:modified xsi:type="dcterms:W3CDTF">2023-02-24T05:27:47Z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