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1433" r:id="rId3"/>
    <p:sldId id="1437" r:id="rId4"/>
    <p:sldId id="1617" r:id="rId5"/>
    <p:sldId id="1618" r:id="rId6"/>
    <p:sldId id="1619" r:id="rId7"/>
    <p:sldId id="1620" r:id="rId8"/>
    <p:sldId id="1621" r:id="rId9"/>
    <p:sldId id="1622" r:id="rId10"/>
    <p:sldId id="1623" r:id="rId11"/>
    <p:sldId id="1624" r:id="rId12"/>
    <p:sldId id="1625" r:id="rId13"/>
    <p:sldId id="1626" r:id="rId14"/>
    <p:sldId id="1627" r:id="rId15"/>
    <p:sldId id="1628" r:id="rId16"/>
    <p:sldId id="1629" r:id="rId17"/>
    <p:sldId id="1596" r:id="rId18"/>
    <p:sldId id="1597" r:id="rId19"/>
    <p:sldId id="1598" r:id="rId20"/>
    <p:sldId id="1613" r:id="rId21"/>
    <p:sldId id="1599" r:id="rId22"/>
    <p:sldId id="1600" r:id="rId23"/>
    <p:sldId id="1601" r:id="rId24"/>
    <p:sldId id="1602" r:id="rId25"/>
    <p:sldId id="1489" r:id="rId26"/>
    <p:sldId id="1604" r:id="rId27"/>
    <p:sldId id="1605" r:id="rId28"/>
    <p:sldId id="1606" r:id="rId29"/>
    <p:sldId id="1464" r:id="rId30"/>
    <p:sldId id="1465" r:id="rId31"/>
    <p:sldId id="1534" r:id="rId32"/>
    <p:sldId id="1535" r:id="rId33"/>
    <p:sldId id="1536" r:id="rId34"/>
    <p:sldId id="1537" r:id="rId35"/>
    <p:sldId id="1580" r:id="rId36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6"/>
    <p:restoredTop sz="95005" autoAdjust="0"/>
  </p:normalViewPr>
  <p:slideViewPr>
    <p:cSldViewPr>
      <p:cViewPr varScale="1">
        <p:scale>
          <a:sx n="104" d="100"/>
          <a:sy n="104" d="100"/>
        </p:scale>
        <p:origin x="108" y="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58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7806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86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138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Rich get richer, and poor get poorer = short jobs get through the system faster, long jobs take even longer</a:t>
            </a:r>
          </a:p>
        </p:txBody>
      </p:sp>
    </p:spTree>
    <p:extLst>
      <p:ext uri="{BB962C8B-B14F-4D97-AF65-F5344CB8AC3E}">
        <p14:creationId xmlns:p14="http://schemas.microsoft.com/office/powerpoint/2010/main" val="662148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7374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0270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8524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2144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575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7297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983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135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4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6450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8023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627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What does CPU scheduling have to do with efficient use of the disk? </a:t>
            </a:r>
          </a:p>
          <a:p>
            <a:r>
              <a:rPr lang="en-US" altLang="en-US" smtClean="0"/>
              <a:t>A lot! Have to have the CPU to make a disk request</a:t>
            </a:r>
          </a:p>
          <a:p>
            <a:r>
              <a:rPr lang="en-US" altLang="en-US" smtClean="0"/>
              <a:t>Fairness: Minimize # of angry phone calls? Minimize my response time?</a:t>
            </a:r>
          </a:p>
        </p:txBody>
      </p:sp>
    </p:spTree>
    <p:extLst>
      <p:ext uri="{BB962C8B-B14F-4D97-AF65-F5344CB8AC3E}">
        <p14:creationId xmlns:p14="http://schemas.microsoft.com/office/powerpoint/2010/main" val="2007308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8250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5515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3707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77221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3620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553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41706" y="6551613"/>
            <a:ext cx="974094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11.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97973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2/23/2023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412698" y="6550025"/>
            <a:ext cx="336660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Spring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2022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11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Scheduling 2: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Classic Policies (</a:t>
            </a:r>
            <a:r>
              <a:rPr lang="en-US" sz="3000" dirty="0" err="1" smtClean="0"/>
              <a:t>Con’t</a:t>
            </a:r>
            <a:r>
              <a:rPr lang="en-US" sz="3000" dirty="0" smtClean="0"/>
              <a:t>), Case Studies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February </a:t>
            </a:r>
            <a:r>
              <a:rPr lang="en-US" altLang="en-US" dirty="0" smtClean="0">
                <a:ea typeface="Gill Sans" charset="0"/>
              </a:rPr>
              <a:t>23, 2023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Anthony Joseph and 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9154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Comparisons between FCFS and Round Robin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685800"/>
            <a:ext cx="108204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Assuming zero-cost context-switching time, is RR always better than FCFS?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Simple example:</a:t>
            </a:r>
            <a:r>
              <a:rPr lang="en-US" altLang="ko-KR" sz="2000" dirty="0">
                <a:ea typeface="굴림" panose="020B0600000101010101" pitchFamily="34" charset="-127"/>
              </a:rPr>
              <a:t> 	10 jobs, each take 100s of CPU time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RR scheduler quantum of 1s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All jobs start at the same time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Completion Times: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Both RR and FCFS finish at the same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</a:t>
            </a:r>
            <a:r>
              <a:rPr lang="en-US" altLang="ko-KR" sz="2400" dirty="0" smtClean="0">
                <a:ea typeface="굴림" panose="020B0600000101010101" pitchFamily="34" charset="-127"/>
              </a:rPr>
              <a:t>completion </a:t>
            </a:r>
            <a:r>
              <a:rPr lang="en-US" altLang="ko-KR" sz="2400" dirty="0">
                <a:ea typeface="굴림" panose="020B0600000101010101" pitchFamily="34" charset="-127"/>
              </a:rPr>
              <a:t>time is much worse under RR!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Bad when all jobs same length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Also: Cache state must be shared between all jobs with RR but can be devoted to each job with FIFO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331946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Total time for RR longer even for zero-cost switch!</a:t>
            </a:r>
          </a:p>
        </p:txBody>
      </p:sp>
      <p:graphicFrame>
        <p:nvGraphicFramePr>
          <p:cNvPr id="592938" name="Group 42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191000" y="2057400"/>
          <a:ext cx="3733800" cy="2194404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Job #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FIFO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RR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992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…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999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</a:t>
                      </a: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1000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465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2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502"/>
          <p:cNvGrpSpPr>
            <a:grpSpLocks/>
          </p:cNvGrpSpPr>
          <p:nvPr/>
        </p:nvGrpSpPr>
        <p:grpSpPr bwMode="auto">
          <a:xfrm>
            <a:off x="3276600" y="4386264"/>
            <a:ext cx="6858000" cy="2166937"/>
            <a:chOff x="1104" y="2763"/>
            <a:chExt cx="4320" cy="1365"/>
          </a:xfrm>
        </p:grpSpPr>
        <p:sp>
          <p:nvSpPr>
            <p:cNvPr id="26835" name="Rectangle 104"/>
            <p:cNvSpPr>
              <a:spLocks noChangeArrowheads="1"/>
            </p:cNvSpPr>
            <p:nvPr/>
          </p:nvSpPr>
          <p:spPr bwMode="auto">
            <a:xfrm>
              <a:off x="4711" y="393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6" name="Rectangle 103"/>
            <p:cNvSpPr>
              <a:spLocks noChangeArrowheads="1"/>
            </p:cNvSpPr>
            <p:nvPr/>
          </p:nvSpPr>
          <p:spPr bwMode="auto">
            <a:xfrm>
              <a:off x="4032" y="393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7" name="Rectangle 102"/>
            <p:cNvSpPr>
              <a:spLocks noChangeArrowheads="1"/>
            </p:cNvSpPr>
            <p:nvPr/>
          </p:nvSpPr>
          <p:spPr bwMode="auto">
            <a:xfrm>
              <a:off x="3360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8" name="Rectangle 101"/>
            <p:cNvSpPr>
              <a:spLocks noChangeArrowheads="1"/>
            </p:cNvSpPr>
            <p:nvPr/>
          </p:nvSpPr>
          <p:spPr bwMode="auto">
            <a:xfrm>
              <a:off x="2688" y="393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9" name="Rectangle 100"/>
            <p:cNvSpPr>
              <a:spLocks noChangeArrowheads="1"/>
            </p:cNvSpPr>
            <p:nvPr/>
          </p:nvSpPr>
          <p:spPr bwMode="auto">
            <a:xfrm>
              <a:off x="2112" y="393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0" name="Rectangle 99"/>
            <p:cNvSpPr>
              <a:spLocks noChangeArrowheads="1"/>
            </p:cNvSpPr>
            <p:nvPr/>
          </p:nvSpPr>
          <p:spPr bwMode="auto">
            <a:xfrm>
              <a:off x="1104" y="393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1" name="Rectangle 62"/>
            <p:cNvSpPr>
              <a:spLocks noChangeArrowheads="1"/>
            </p:cNvSpPr>
            <p:nvPr/>
          </p:nvSpPr>
          <p:spPr bwMode="auto">
            <a:xfrm>
              <a:off x="4711" y="276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2" name="Rectangle 61"/>
            <p:cNvSpPr>
              <a:spLocks noChangeArrowheads="1"/>
            </p:cNvSpPr>
            <p:nvPr/>
          </p:nvSpPr>
          <p:spPr bwMode="auto">
            <a:xfrm>
              <a:off x="4032" y="276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3" name="Rectangle 60"/>
            <p:cNvSpPr>
              <a:spLocks noChangeArrowheads="1"/>
            </p:cNvSpPr>
            <p:nvPr/>
          </p:nvSpPr>
          <p:spPr bwMode="auto">
            <a:xfrm>
              <a:off x="3360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4" name="Rectangle 59"/>
            <p:cNvSpPr>
              <a:spLocks noChangeArrowheads="1"/>
            </p:cNvSpPr>
            <p:nvPr/>
          </p:nvSpPr>
          <p:spPr bwMode="auto">
            <a:xfrm>
              <a:off x="2688" y="276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5" name="Rectangle 58"/>
            <p:cNvSpPr>
              <a:spLocks noChangeArrowheads="1"/>
            </p:cNvSpPr>
            <p:nvPr/>
          </p:nvSpPr>
          <p:spPr bwMode="auto">
            <a:xfrm>
              <a:off x="2112" y="276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6" name="Rectangle 57"/>
            <p:cNvSpPr>
              <a:spLocks noChangeArrowheads="1"/>
            </p:cNvSpPr>
            <p:nvPr/>
          </p:nvSpPr>
          <p:spPr bwMode="auto">
            <a:xfrm>
              <a:off x="1104" y="276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7" name="Rectangle 97"/>
            <p:cNvSpPr>
              <a:spLocks noChangeArrowheads="1"/>
            </p:cNvSpPr>
            <p:nvPr/>
          </p:nvSpPr>
          <p:spPr bwMode="auto">
            <a:xfrm>
              <a:off x="4711" y="373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8" name="Rectangle 96"/>
            <p:cNvSpPr>
              <a:spLocks noChangeArrowheads="1"/>
            </p:cNvSpPr>
            <p:nvPr/>
          </p:nvSpPr>
          <p:spPr bwMode="auto">
            <a:xfrm>
              <a:off x="4032" y="373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49" name="Rectangle 95"/>
            <p:cNvSpPr>
              <a:spLocks noChangeArrowheads="1"/>
            </p:cNvSpPr>
            <p:nvPr/>
          </p:nvSpPr>
          <p:spPr bwMode="auto">
            <a:xfrm>
              <a:off x="3360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0" name="Rectangle 94"/>
            <p:cNvSpPr>
              <a:spLocks noChangeArrowheads="1"/>
            </p:cNvSpPr>
            <p:nvPr/>
          </p:nvSpPr>
          <p:spPr bwMode="auto">
            <a:xfrm>
              <a:off x="2688" y="373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1" name="Rectangle 93"/>
            <p:cNvSpPr>
              <a:spLocks noChangeArrowheads="1"/>
            </p:cNvSpPr>
            <p:nvPr/>
          </p:nvSpPr>
          <p:spPr bwMode="auto">
            <a:xfrm>
              <a:off x="2112" y="373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2" name="Rectangle 92"/>
            <p:cNvSpPr>
              <a:spLocks noChangeArrowheads="1"/>
            </p:cNvSpPr>
            <p:nvPr/>
          </p:nvSpPr>
          <p:spPr bwMode="auto">
            <a:xfrm>
              <a:off x="1104" y="373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3" name="Rectangle 90"/>
            <p:cNvSpPr>
              <a:spLocks noChangeArrowheads="1"/>
            </p:cNvSpPr>
            <p:nvPr/>
          </p:nvSpPr>
          <p:spPr bwMode="auto">
            <a:xfrm>
              <a:off x="4711" y="354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4" name="Rectangle 89"/>
            <p:cNvSpPr>
              <a:spLocks noChangeArrowheads="1"/>
            </p:cNvSpPr>
            <p:nvPr/>
          </p:nvSpPr>
          <p:spPr bwMode="auto">
            <a:xfrm>
              <a:off x="4032" y="354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5" name="Rectangle 88"/>
            <p:cNvSpPr>
              <a:spLocks noChangeArrowheads="1"/>
            </p:cNvSpPr>
            <p:nvPr/>
          </p:nvSpPr>
          <p:spPr bwMode="auto">
            <a:xfrm>
              <a:off x="3360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6" name="Rectangle 87"/>
            <p:cNvSpPr>
              <a:spLocks noChangeArrowheads="1"/>
            </p:cNvSpPr>
            <p:nvPr/>
          </p:nvSpPr>
          <p:spPr bwMode="auto">
            <a:xfrm>
              <a:off x="2688" y="354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7" name="Rectangle 86"/>
            <p:cNvSpPr>
              <a:spLocks noChangeArrowheads="1"/>
            </p:cNvSpPr>
            <p:nvPr/>
          </p:nvSpPr>
          <p:spPr bwMode="auto">
            <a:xfrm>
              <a:off x="2112" y="354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8" name="Rectangle 85"/>
            <p:cNvSpPr>
              <a:spLocks noChangeArrowheads="1"/>
            </p:cNvSpPr>
            <p:nvPr/>
          </p:nvSpPr>
          <p:spPr bwMode="auto">
            <a:xfrm>
              <a:off x="1104" y="354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59" name="Rectangle 83"/>
            <p:cNvSpPr>
              <a:spLocks noChangeArrowheads="1"/>
            </p:cNvSpPr>
            <p:nvPr/>
          </p:nvSpPr>
          <p:spPr bwMode="auto">
            <a:xfrm>
              <a:off x="4711" y="334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0" name="Rectangle 82"/>
            <p:cNvSpPr>
              <a:spLocks noChangeArrowheads="1"/>
            </p:cNvSpPr>
            <p:nvPr/>
          </p:nvSpPr>
          <p:spPr bwMode="auto">
            <a:xfrm>
              <a:off x="4032" y="334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1" name="Rectangle 81"/>
            <p:cNvSpPr>
              <a:spLocks noChangeArrowheads="1"/>
            </p:cNvSpPr>
            <p:nvPr/>
          </p:nvSpPr>
          <p:spPr bwMode="auto">
            <a:xfrm>
              <a:off x="3360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2" name="Rectangle 80"/>
            <p:cNvSpPr>
              <a:spLocks noChangeArrowheads="1"/>
            </p:cNvSpPr>
            <p:nvPr/>
          </p:nvSpPr>
          <p:spPr bwMode="auto">
            <a:xfrm>
              <a:off x="2688" y="334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3" name="Rectangle 79"/>
            <p:cNvSpPr>
              <a:spLocks noChangeArrowheads="1"/>
            </p:cNvSpPr>
            <p:nvPr/>
          </p:nvSpPr>
          <p:spPr bwMode="auto">
            <a:xfrm>
              <a:off x="2112" y="334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4" name="Rectangle 78"/>
            <p:cNvSpPr>
              <a:spLocks noChangeArrowheads="1"/>
            </p:cNvSpPr>
            <p:nvPr/>
          </p:nvSpPr>
          <p:spPr bwMode="auto">
            <a:xfrm>
              <a:off x="1104" y="334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5" name="Rectangle 76"/>
            <p:cNvSpPr>
              <a:spLocks noChangeArrowheads="1"/>
            </p:cNvSpPr>
            <p:nvPr/>
          </p:nvSpPr>
          <p:spPr bwMode="auto">
            <a:xfrm>
              <a:off x="4711" y="3153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6" name="Rectangle 75"/>
            <p:cNvSpPr>
              <a:spLocks noChangeArrowheads="1"/>
            </p:cNvSpPr>
            <p:nvPr/>
          </p:nvSpPr>
          <p:spPr bwMode="auto">
            <a:xfrm>
              <a:off x="4032" y="3153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7" name="Rectangle 74"/>
            <p:cNvSpPr>
              <a:spLocks noChangeArrowheads="1"/>
            </p:cNvSpPr>
            <p:nvPr/>
          </p:nvSpPr>
          <p:spPr bwMode="auto">
            <a:xfrm>
              <a:off x="3360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8" name="Rectangle 73"/>
            <p:cNvSpPr>
              <a:spLocks noChangeArrowheads="1"/>
            </p:cNvSpPr>
            <p:nvPr/>
          </p:nvSpPr>
          <p:spPr bwMode="auto">
            <a:xfrm>
              <a:off x="2688" y="3153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69" name="Rectangle 72"/>
            <p:cNvSpPr>
              <a:spLocks noChangeArrowheads="1"/>
            </p:cNvSpPr>
            <p:nvPr/>
          </p:nvSpPr>
          <p:spPr bwMode="auto">
            <a:xfrm>
              <a:off x="2112" y="3153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0" name="Rectangle 71"/>
            <p:cNvSpPr>
              <a:spLocks noChangeArrowheads="1"/>
            </p:cNvSpPr>
            <p:nvPr/>
          </p:nvSpPr>
          <p:spPr bwMode="auto">
            <a:xfrm>
              <a:off x="1104" y="3153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1" name="Rectangle 69"/>
            <p:cNvSpPr>
              <a:spLocks noChangeArrowheads="1"/>
            </p:cNvSpPr>
            <p:nvPr/>
          </p:nvSpPr>
          <p:spPr bwMode="auto">
            <a:xfrm>
              <a:off x="4711" y="2958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2" name="Rectangle 68"/>
            <p:cNvSpPr>
              <a:spLocks noChangeArrowheads="1"/>
            </p:cNvSpPr>
            <p:nvPr/>
          </p:nvSpPr>
          <p:spPr bwMode="auto">
            <a:xfrm>
              <a:off x="4032" y="2958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3" name="Rectangle 67"/>
            <p:cNvSpPr>
              <a:spLocks noChangeArrowheads="1"/>
            </p:cNvSpPr>
            <p:nvPr/>
          </p:nvSpPr>
          <p:spPr bwMode="auto">
            <a:xfrm>
              <a:off x="3360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4" name="Rectangle 66"/>
            <p:cNvSpPr>
              <a:spLocks noChangeArrowheads="1"/>
            </p:cNvSpPr>
            <p:nvPr/>
          </p:nvSpPr>
          <p:spPr bwMode="auto">
            <a:xfrm>
              <a:off x="2688" y="2958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5" name="Rectangle 65"/>
            <p:cNvSpPr>
              <a:spLocks noChangeArrowheads="1"/>
            </p:cNvSpPr>
            <p:nvPr/>
          </p:nvSpPr>
          <p:spPr bwMode="auto">
            <a:xfrm>
              <a:off x="2112" y="2958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76" name="Rectangle 64"/>
            <p:cNvSpPr>
              <a:spLocks noChangeArrowheads="1"/>
            </p:cNvSpPr>
            <p:nvPr/>
          </p:nvSpPr>
          <p:spPr bwMode="auto">
            <a:xfrm>
              <a:off x="1104" y="2958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6627" name="Group 501"/>
          <p:cNvGrpSpPr>
            <a:grpSpLocks/>
          </p:cNvGrpSpPr>
          <p:nvPr/>
        </p:nvGrpSpPr>
        <p:grpSpPr bwMode="auto">
          <a:xfrm>
            <a:off x="3276600" y="2219325"/>
            <a:ext cx="6858000" cy="2166938"/>
            <a:chOff x="1104" y="1398"/>
            <a:chExt cx="4320" cy="1365"/>
          </a:xfrm>
        </p:grpSpPr>
        <p:sp>
          <p:nvSpPr>
            <p:cNvPr id="26793" name="Rectangle 55"/>
            <p:cNvSpPr>
              <a:spLocks noChangeArrowheads="1"/>
            </p:cNvSpPr>
            <p:nvPr/>
          </p:nvSpPr>
          <p:spPr bwMode="auto">
            <a:xfrm>
              <a:off x="4711" y="256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4" name="Rectangle 54"/>
            <p:cNvSpPr>
              <a:spLocks noChangeArrowheads="1"/>
            </p:cNvSpPr>
            <p:nvPr/>
          </p:nvSpPr>
          <p:spPr bwMode="auto">
            <a:xfrm>
              <a:off x="4032" y="256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5" name="Rectangle 53"/>
            <p:cNvSpPr>
              <a:spLocks noChangeArrowheads="1"/>
            </p:cNvSpPr>
            <p:nvPr/>
          </p:nvSpPr>
          <p:spPr bwMode="auto">
            <a:xfrm>
              <a:off x="3360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6" name="Rectangle 52"/>
            <p:cNvSpPr>
              <a:spLocks noChangeArrowheads="1"/>
            </p:cNvSpPr>
            <p:nvPr/>
          </p:nvSpPr>
          <p:spPr bwMode="auto">
            <a:xfrm>
              <a:off x="2688" y="256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7" name="Rectangle 51"/>
            <p:cNvSpPr>
              <a:spLocks noChangeArrowheads="1"/>
            </p:cNvSpPr>
            <p:nvPr/>
          </p:nvSpPr>
          <p:spPr bwMode="auto">
            <a:xfrm>
              <a:off x="2112" y="256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8" name="Rectangle 50"/>
            <p:cNvSpPr>
              <a:spLocks noChangeArrowheads="1"/>
            </p:cNvSpPr>
            <p:nvPr/>
          </p:nvSpPr>
          <p:spPr bwMode="auto">
            <a:xfrm>
              <a:off x="1104" y="256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799" name="Rectangle 48"/>
            <p:cNvSpPr>
              <a:spLocks noChangeArrowheads="1"/>
            </p:cNvSpPr>
            <p:nvPr/>
          </p:nvSpPr>
          <p:spPr bwMode="auto">
            <a:xfrm>
              <a:off x="4711" y="237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 </a:t>
              </a:r>
            </a:p>
          </p:txBody>
        </p:sp>
        <p:sp>
          <p:nvSpPr>
            <p:cNvPr id="26800" name="Rectangle 47"/>
            <p:cNvSpPr>
              <a:spLocks noChangeArrowheads="1"/>
            </p:cNvSpPr>
            <p:nvPr/>
          </p:nvSpPr>
          <p:spPr bwMode="auto">
            <a:xfrm>
              <a:off x="4032" y="237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1" name="Rectangle 46"/>
            <p:cNvSpPr>
              <a:spLocks noChangeArrowheads="1"/>
            </p:cNvSpPr>
            <p:nvPr/>
          </p:nvSpPr>
          <p:spPr bwMode="auto">
            <a:xfrm>
              <a:off x="3360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2" name="Rectangle 45"/>
            <p:cNvSpPr>
              <a:spLocks noChangeArrowheads="1"/>
            </p:cNvSpPr>
            <p:nvPr/>
          </p:nvSpPr>
          <p:spPr bwMode="auto">
            <a:xfrm>
              <a:off x="2688" y="237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3" name="Rectangle 44"/>
            <p:cNvSpPr>
              <a:spLocks noChangeArrowheads="1"/>
            </p:cNvSpPr>
            <p:nvPr/>
          </p:nvSpPr>
          <p:spPr bwMode="auto">
            <a:xfrm>
              <a:off x="2112" y="237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4" name="Rectangle 43"/>
            <p:cNvSpPr>
              <a:spLocks noChangeArrowheads="1"/>
            </p:cNvSpPr>
            <p:nvPr/>
          </p:nvSpPr>
          <p:spPr bwMode="auto">
            <a:xfrm>
              <a:off x="1104" y="237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5" name="Rectangle 41"/>
            <p:cNvSpPr>
              <a:spLocks noChangeArrowheads="1"/>
            </p:cNvSpPr>
            <p:nvPr/>
          </p:nvSpPr>
          <p:spPr bwMode="auto">
            <a:xfrm>
              <a:off x="4711" y="217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6" name="Rectangle 40"/>
            <p:cNvSpPr>
              <a:spLocks noChangeArrowheads="1"/>
            </p:cNvSpPr>
            <p:nvPr/>
          </p:nvSpPr>
          <p:spPr bwMode="auto">
            <a:xfrm>
              <a:off x="4032" y="217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7" name="Rectangle 39"/>
            <p:cNvSpPr>
              <a:spLocks noChangeArrowheads="1"/>
            </p:cNvSpPr>
            <p:nvPr/>
          </p:nvSpPr>
          <p:spPr bwMode="auto">
            <a:xfrm>
              <a:off x="3360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8" name="Rectangle 38"/>
            <p:cNvSpPr>
              <a:spLocks noChangeArrowheads="1"/>
            </p:cNvSpPr>
            <p:nvPr/>
          </p:nvSpPr>
          <p:spPr bwMode="auto">
            <a:xfrm>
              <a:off x="2688" y="217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09" name="Rectangle 37"/>
            <p:cNvSpPr>
              <a:spLocks noChangeArrowheads="1"/>
            </p:cNvSpPr>
            <p:nvPr/>
          </p:nvSpPr>
          <p:spPr bwMode="auto">
            <a:xfrm>
              <a:off x="2112" y="217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0" name="Rectangle 36"/>
            <p:cNvSpPr>
              <a:spLocks noChangeArrowheads="1"/>
            </p:cNvSpPr>
            <p:nvPr/>
          </p:nvSpPr>
          <p:spPr bwMode="auto">
            <a:xfrm>
              <a:off x="1104" y="217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1" name="Rectangle 32"/>
            <p:cNvSpPr>
              <a:spLocks noChangeArrowheads="1"/>
            </p:cNvSpPr>
            <p:nvPr/>
          </p:nvSpPr>
          <p:spPr bwMode="auto">
            <a:xfrm>
              <a:off x="3360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2" name="Rectangle 31"/>
            <p:cNvSpPr>
              <a:spLocks noChangeArrowheads="1"/>
            </p:cNvSpPr>
            <p:nvPr/>
          </p:nvSpPr>
          <p:spPr bwMode="auto">
            <a:xfrm>
              <a:off x="2688" y="198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3" name="Rectangle 30"/>
            <p:cNvSpPr>
              <a:spLocks noChangeArrowheads="1"/>
            </p:cNvSpPr>
            <p:nvPr/>
          </p:nvSpPr>
          <p:spPr bwMode="auto">
            <a:xfrm>
              <a:off x="2112" y="198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4" name="Rectangle 29"/>
            <p:cNvSpPr>
              <a:spLocks noChangeArrowheads="1"/>
            </p:cNvSpPr>
            <p:nvPr/>
          </p:nvSpPr>
          <p:spPr bwMode="auto">
            <a:xfrm>
              <a:off x="1104" y="198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5" name="Rectangle 25"/>
            <p:cNvSpPr>
              <a:spLocks noChangeArrowheads="1"/>
            </p:cNvSpPr>
            <p:nvPr/>
          </p:nvSpPr>
          <p:spPr bwMode="auto">
            <a:xfrm>
              <a:off x="3360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6" name="Rectangle 24"/>
            <p:cNvSpPr>
              <a:spLocks noChangeArrowheads="1"/>
            </p:cNvSpPr>
            <p:nvPr/>
          </p:nvSpPr>
          <p:spPr bwMode="auto">
            <a:xfrm>
              <a:off x="2688" y="178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7" name="Rectangle 23"/>
            <p:cNvSpPr>
              <a:spLocks noChangeArrowheads="1"/>
            </p:cNvSpPr>
            <p:nvPr/>
          </p:nvSpPr>
          <p:spPr bwMode="auto">
            <a:xfrm>
              <a:off x="2112" y="178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8" name="Rectangle 22"/>
            <p:cNvSpPr>
              <a:spLocks noChangeArrowheads="1"/>
            </p:cNvSpPr>
            <p:nvPr/>
          </p:nvSpPr>
          <p:spPr bwMode="auto">
            <a:xfrm>
              <a:off x="1104" y="178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19" name="Rectangle 33"/>
            <p:cNvSpPr>
              <a:spLocks noChangeArrowheads="1"/>
            </p:cNvSpPr>
            <p:nvPr/>
          </p:nvSpPr>
          <p:spPr bwMode="auto">
            <a:xfrm>
              <a:off x="4032" y="198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0" name="Rectangle 26"/>
            <p:cNvSpPr>
              <a:spLocks noChangeArrowheads="1"/>
            </p:cNvSpPr>
            <p:nvPr/>
          </p:nvSpPr>
          <p:spPr bwMode="auto">
            <a:xfrm>
              <a:off x="4032" y="178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1" name="Rectangle 34"/>
            <p:cNvSpPr>
              <a:spLocks noChangeArrowheads="1"/>
            </p:cNvSpPr>
            <p:nvPr/>
          </p:nvSpPr>
          <p:spPr bwMode="auto">
            <a:xfrm>
              <a:off x="4711" y="198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2" name="Rectangle 27"/>
            <p:cNvSpPr>
              <a:spLocks noChangeArrowheads="1"/>
            </p:cNvSpPr>
            <p:nvPr/>
          </p:nvSpPr>
          <p:spPr bwMode="auto">
            <a:xfrm>
              <a:off x="4711" y="178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3" name="Rectangle 20"/>
            <p:cNvSpPr>
              <a:spLocks noChangeArrowheads="1"/>
            </p:cNvSpPr>
            <p:nvPr/>
          </p:nvSpPr>
          <p:spPr bwMode="auto">
            <a:xfrm>
              <a:off x="4711" y="1593"/>
              <a:ext cx="713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4" name="Rectangle 19"/>
            <p:cNvSpPr>
              <a:spLocks noChangeArrowheads="1"/>
            </p:cNvSpPr>
            <p:nvPr/>
          </p:nvSpPr>
          <p:spPr bwMode="auto">
            <a:xfrm>
              <a:off x="4032" y="1593"/>
              <a:ext cx="679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5" name="Rectangle 18"/>
            <p:cNvSpPr>
              <a:spLocks noChangeArrowheads="1"/>
            </p:cNvSpPr>
            <p:nvPr/>
          </p:nvSpPr>
          <p:spPr bwMode="auto">
            <a:xfrm>
              <a:off x="3360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6" name="Rectangle 17"/>
            <p:cNvSpPr>
              <a:spLocks noChangeArrowheads="1"/>
            </p:cNvSpPr>
            <p:nvPr/>
          </p:nvSpPr>
          <p:spPr bwMode="auto">
            <a:xfrm>
              <a:off x="2688" y="1593"/>
              <a:ext cx="672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7" name="Rectangle 16"/>
            <p:cNvSpPr>
              <a:spLocks noChangeArrowheads="1"/>
            </p:cNvSpPr>
            <p:nvPr/>
          </p:nvSpPr>
          <p:spPr bwMode="auto">
            <a:xfrm>
              <a:off x="2112" y="1593"/>
              <a:ext cx="576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8" name="Rectangle 15"/>
            <p:cNvSpPr>
              <a:spLocks noChangeArrowheads="1"/>
            </p:cNvSpPr>
            <p:nvPr/>
          </p:nvSpPr>
          <p:spPr bwMode="auto">
            <a:xfrm>
              <a:off x="1104" y="1593"/>
              <a:ext cx="1008" cy="195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29" name="Rectangle 8"/>
            <p:cNvSpPr>
              <a:spLocks noChangeArrowheads="1"/>
            </p:cNvSpPr>
            <p:nvPr/>
          </p:nvSpPr>
          <p:spPr bwMode="auto">
            <a:xfrm>
              <a:off x="1104" y="1398"/>
              <a:ext cx="1008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0" name="Rectangle 9"/>
            <p:cNvSpPr>
              <a:spLocks noChangeArrowheads="1"/>
            </p:cNvSpPr>
            <p:nvPr/>
          </p:nvSpPr>
          <p:spPr bwMode="auto">
            <a:xfrm>
              <a:off x="2112" y="1398"/>
              <a:ext cx="576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1" name="Rectangle 10"/>
            <p:cNvSpPr>
              <a:spLocks noChangeArrowheads="1"/>
            </p:cNvSpPr>
            <p:nvPr/>
          </p:nvSpPr>
          <p:spPr bwMode="auto">
            <a:xfrm>
              <a:off x="2688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2" name="Rectangle 11"/>
            <p:cNvSpPr>
              <a:spLocks noChangeArrowheads="1"/>
            </p:cNvSpPr>
            <p:nvPr/>
          </p:nvSpPr>
          <p:spPr bwMode="auto">
            <a:xfrm>
              <a:off x="3360" y="1398"/>
              <a:ext cx="672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3" name="Rectangle 12"/>
            <p:cNvSpPr>
              <a:spLocks noChangeArrowheads="1"/>
            </p:cNvSpPr>
            <p:nvPr/>
          </p:nvSpPr>
          <p:spPr bwMode="auto">
            <a:xfrm>
              <a:off x="4032" y="1398"/>
              <a:ext cx="679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834" name="Rectangle 13"/>
            <p:cNvSpPr>
              <a:spLocks noChangeArrowheads="1"/>
            </p:cNvSpPr>
            <p:nvPr/>
          </p:nvSpPr>
          <p:spPr bwMode="auto">
            <a:xfrm>
              <a:off x="4711" y="1398"/>
              <a:ext cx="713" cy="19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87250" name="Rectangle 498"/>
          <p:cNvSpPr>
            <a:spLocks noChangeArrowheads="1"/>
          </p:cNvSpPr>
          <p:nvPr/>
        </p:nvSpPr>
        <p:spPr bwMode="auto">
          <a:xfrm>
            <a:off x="3276600" y="2209800"/>
            <a:ext cx="6858000" cy="43434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29" name="Line 129"/>
          <p:cNvSpPr>
            <a:spLocks noChangeShapeType="1"/>
          </p:cNvSpPr>
          <p:nvPr/>
        </p:nvSpPr>
        <p:spPr bwMode="auto">
          <a:xfrm>
            <a:off x="3276600" y="25288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0" name="Line 130"/>
          <p:cNvSpPr>
            <a:spLocks noChangeShapeType="1"/>
          </p:cNvSpPr>
          <p:nvPr/>
        </p:nvSpPr>
        <p:spPr bwMode="auto">
          <a:xfrm>
            <a:off x="3276600" y="28384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1" name="Line 136"/>
          <p:cNvSpPr>
            <a:spLocks noChangeShapeType="1"/>
          </p:cNvSpPr>
          <p:nvPr/>
        </p:nvSpPr>
        <p:spPr bwMode="auto">
          <a:xfrm>
            <a:off x="3276600" y="469582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2" name="Rectangle 146"/>
          <p:cNvSpPr>
            <a:spLocks noChangeArrowheads="1"/>
          </p:cNvSpPr>
          <p:nvPr/>
        </p:nvSpPr>
        <p:spPr bwMode="auto">
          <a:xfrm>
            <a:off x="3276600" y="1890713"/>
            <a:ext cx="16002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Quantum</a:t>
            </a:r>
          </a:p>
        </p:txBody>
      </p:sp>
      <p:sp>
        <p:nvSpPr>
          <p:cNvPr id="26633" name="Rectangle 144"/>
          <p:cNvSpPr>
            <a:spLocks noChangeArrowheads="1"/>
          </p:cNvSpPr>
          <p:nvPr/>
        </p:nvSpPr>
        <p:spPr bwMode="auto">
          <a:xfrm>
            <a:off x="1905000" y="1890713"/>
            <a:ext cx="13716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4" name="Rectangle 56"/>
          <p:cNvSpPr>
            <a:spLocks noChangeArrowheads="1"/>
          </p:cNvSpPr>
          <p:nvPr/>
        </p:nvSpPr>
        <p:spPr bwMode="auto">
          <a:xfrm>
            <a:off x="1905000" y="4386264"/>
            <a:ext cx="1371600" cy="2166937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0" dirty="0">
                <a:latin typeface="Gill Sans" charset="0"/>
                <a:ea typeface="Gill Sans" charset="0"/>
                <a:cs typeface="Gill Sans" charset="0"/>
              </a:rPr>
              <a:t>Completion</a:t>
            </a:r>
          </a:p>
          <a:p>
            <a:pPr>
              <a:buFontTx/>
              <a:buNone/>
            </a:pPr>
            <a:r>
              <a:rPr lang="en-US" altLang="en-US" sz="1800" b="0" dirty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sp>
        <p:nvSpPr>
          <p:cNvPr id="26635" name="Rectangle 7"/>
          <p:cNvSpPr>
            <a:spLocks noChangeArrowheads="1"/>
          </p:cNvSpPr>
          <p:nvPr/>
        </p:nvSpPr>
        <p:spPr bwMode="auto">
          <a:xfrm>
            <a:off x="1905000" y="2219325"/>
            <a:ext cx="1371600" cy="2166938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Wait</a:t>
            </a:r>
          </a:p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sp>
        <p:nvSpPr>
          <p:cNvPr id="26636" name="Rectangle 156"/>
          <p:cNvSpPr>
            <a:spLocks noChangeArrowheads="1"/>
          </p:cNvSpPr>
          <p:nvPr/>
        </p:nvSpPr>
        <p:spPr bwMode="auto">
          <a:xfrm>
            <a:off x="9002714" y="1890713"/>
            <a:ext cx="1131887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Average</a:t>
            </a:r>
          </a:p>
        </p:txBody>
      </p:sp>
      <p:sp>
        <p:nvSpPr>
          <p:cNvPr id="26637" name="Rectangle 154"/>
          <p:cNvSpPr>
            <a:spLocks noChangeArrowheads="1"/>
          </p:cNvSpPr>
          <p:nvPr/>
        </p:nvSpPr>
        <p:spPr bwMode="auto">
          <a:xfrm>
            <a:off x="7924801" y="1890713"/>
            <a:ext cx="1077913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4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8" name="Rectangle 152"/>
          <p:cNvSpPr>
            <a:spLocks noChangeArrowheads="1"/>
          </p:cNvSpPr>
          <p:nvPr/>
        </p:nvSpPr>
        <p:spPr bwMode="auto">
          <a:xfrm>
            <a:off x="68580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3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39" name="Rectangle 150"/>
          <p:cNvSpPr>
            <a:spLocks noChangeArrowheads="1"/>
          </p:cNvSpPr>
          <p:nvPr/>
        </p:nvSpPr>
        <p:spPr bwMode="auto">
          <a:xfrm>
            <a:off x="5791200" y="1890713"/>
            <a:ext cx="10668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2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0" name="Rectangle 148"/>
          <p:cNvSpPr>
            <a:spLocks noChangeArrowheads="1"/>
          </p:cNvSpPr>
          <p:nvPr/>
        </p:nvSpPr>
        <p:spPr bwMode="auto">
          <a:xfrm>
            <a:off x="4876800" y="1890713"/>
            <a:ext cx="914400" cy="328612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altLang="en-US" b="0" baseline="-25000"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1" name="Line 105"/>
          <p:cNvSpPr>
            <a:spLocks noChangeShapeType="1"/>
          </p:cNvSpPr>
          <p:nvPr/>
        </p:nvSpPr>
        <p:spPr bwMode="auto">
          <a:xfrm>
            <a:off x="1905000" y="1890713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2" name="Line 141"/>
          <p:cNvSpPr>
            <a:spLocks noChangeShapeType="1"/>
          </p:cNvSpPr>
          <p:nvPr/>
        </p:nvSpPr>
        <p:spPr bwMode="auto">
          <a:xfrm>
            <a:off x="3276600" y="62436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3" name="Line 140"/>
          <p:cNvSpPr>
            <a:spLocks noChangeShapeType="1"/>
          </p:cNvSpPr>
          <p:nvPr/>
        </p:nvSpPr>
        <p:spPr bwMode="auto">
          <a:xfrm>
            <a:off x="3276600" y="59340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4" name="Line 139"/>
          <p:cNvSpPr>
            <a:spLocks noChangeShapeType="1"/>
          </p:cNvSpPr>
          <p:nvPr/>
        </p:nvSpPr>
        <p:spPr bwMode="auto">
          <a:xfrm>
            <a:off x="3276600" y="56245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5" name="Line 138"/>
          <p:cNvSpPr>
            <a:spLocks noChangeShapeType="1"/>
          </p:cNvSpPr>
          <p:nvPr/>
        </p:nvSpPr>
        <p:spPr bwMode="auto">
          <a:xfrm>
            <a:off x="3276600" y="531495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6" name="Line 137"/>
          <p:cNvSpPr>
            <a:spLocks noChangeShapeType="1"/>
          </p:cNvSpPr>
          <p:nvPr/>
        </p:nvSpPr>
        <p:spPr bwMode="auto">
          <a:xfrm>
            <a:off x="3276600" y="500538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7" name="Line 134"/>
          <p:cNvSpPr>
            <a:spLocks noChangeShapeType="1"/>
          </p:cNvSpPr>
          <p:nvPr/>
        </p:nvSpPr>
        <p:spPr bwMode="auto">
          <a:xfrm>
            <a:off x="3276600" y="4076700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8" name="Line 133"/>
          <p:cNvSpPr>
            <a:spLocks noChangeShapeType="1"/>
          </p:cNvSpPr>
          <p:nvPr/>
        </p:nvSpPr>
        <p:spPr bwMode="auto">
          <a:xfrm>
            <a:off x="3276600" y="3767138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49" name="Line 132"/>
          <p:cNvSpPr>
            <a:spLocks noChangeShapeType="1"/>
          </p:cNvSpPr>
          <p:nvPr/>
        </p:nvSpPr>
        <p:spPr bwMode="auto">
          <a:xfrm>
            <a:off x="3276600" y="3457575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0" name="Line 131"/>
          <p:cNvSpPr>
            <a:spLocks noChangeShapeType="1"/>
          </p:cNvSpPr>
          <p:nvPr/>
        </p:nvSpPr>
        <p:spPr bwMode="auto">
          <a:xfrm>
            <a:off x="3276600" y="3148013"/>
            <a:ext cx="685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1" name="Line 119"/>
          <p:cNvSpPr>
            <a:spLocks noChangeShapeType="1"/>
          </p:cNvSpPr>
          <p:nvPr/>
        </p:nvSpPr>
        <p:spPr bwMode="auto">
          <a:xfrm>
            <a:off x="1905000" y="6553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2" name="Line 122"/>
          <p:cNvSpPr>
            <a:spLocks noChangeShapeType="1"/>
          </p:cNvSpPr>
          <p:nvPr/>
        </p:nvSpPr>
        <p:spPr bwMode="auto">
          <a:xfrm>
            <a:off x="4876800" y="1890714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3" name="Line 123"/>
          <p:cNvSpPr>
            <a:spLocks noChangeShapeType="1"/>
          </p:cNvSpPr>
          <p:nvPr/>
        </p:nvSpPr>
        <p:spPr bwMode="auto">
          <a:xfrm>
            <a:off x="5791200" y="1890714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4" name="Line 124"/>
          <p:cNvSpPr>
            <a:spLocks noChangeShapeType="1"/>
          </p:cNvSpPr>
          <p:nvPr/>
        </p:nvSpPr>
        <p:spPr bwMode="auto">
          <a:xfrm>
            <a:off x="6858000" y="1890714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5" name="Line 125"/>
          <p:cNvSpPr>
            <a:spLocks noChangeShapeType="1"/>
          </p:cNvSpPr>
          <p:nvPr/>
        </p:nvSpPr>
        <p:spPr bwMode="auto">
          <a:xfrm>
            <a:off x="7924800" y="1890714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6" name="Line 126"/>
          <p:cNvSpPr>
            <a:spLocks noChangeShapeType="1"/>
          </p:cNvSpPr>
          <p:nvPr/>
        </p:nvSpPr>
        <p:spPr bwMode="auto">
          <a:xfrm>
            <a:off x="9002713" y="1890714"/>
            <a:ext cx="0" cy="4662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7" name="Line 127"/>
          <p:cNvSpPr>
            <a:spLocks noChangeShapeType="1"/>
          </p:cNvSpPr>
          <p:nvPr/>
        </p:nvSpPr>
        <p:spPr bwMode="auto">
          <a:xfrm>
            <a:off x="10134600" y="1890714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8" name="Line 120"/>
          <p:cNvSpPr>
            <a:spLocks noChangeShapeType="1"/>
          </p:cNvSpPr>
          <p:nvPr/>
        </p:nvSpPr>
        <p:spPr bwMode="auto">
          <a:xfrm>
            <a:off x="1905000" y="1890714"/>
            <a:ext cx="0" cy="46624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59" name="Line 121"/>
          <p:cNvSpPr>
            <a:spLocks noChangeShapeType="1"/>
          </p:cNvSpPr>
          <p:nvPr/>
        </p:nvSpPr>
        <p:spPr bwMode="auto">
          <a:xfrm>
            <a:off x="3276600" y="1890714"/>
            <a:ext cx="0" cy="4662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60" name="Rectangle 5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9154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Earlier Example with Different Time Quantum</a:t>
            </a:r>
          </a:p>
        </p:txBody>
      </p:sp>
      <p:grpSp>
        <p:nvGrpSpPr>
          <p:cNvPr id="26661" name="Group 196"/>
          <p:cNvGrpSpPr>
            <a:grpSpLocks/>
          </p:cNvGrpSpPr>
          <p:nvPr/>
        </p:nvGrpSpPr>
        <p:grpSpPr bwMode="auto">
          <a:xfrm>
            <a:off x="2479675" y="838202"/>
            <a:ext cx="7354888" cy="977901"/>
            <a:chOff x="650" y="624"/>
            <a:chExt cx="4633" cy="616"/>
          </a:xfrm>
        </p:grpSpPr>
        <p:grpSp>
          <p:nvGrpSpPr>
            <p:cNvPr id="26782" name="Group 197"/>
            <p:cNvGrpSpPr>
              <a:grpSpLocks/>
            </p:cNvGrpSpPr>
            <p:nvPr/>
          </p:nvGrpSpPr>
          <p:grpSpPr bwMode="auto">
            <a:xfrm>
              <a:off x="1468" y="624"/>
              <a:ext cx="3815" cy="616"/>
              <a:chOff x="1248" y="624"/>
              <a:chExt cx="3815" cy="616"/>
            </a:xfrm>
          </p:grpSpPr>
          <p:sp>
            <p:nvSpPr>
              <p:cNvPr id="26784" name="Rectangle 198"/>
              <p:cNvSpPr>
                <a:spLocks noChangeArrowheads="1"/>
              </p:cNvSpPr>
              <p:nvPr/>
            </p:nvSpPr>
            <p:spPr bwMode="auto">
              <a:xfrm>
                <a:off x="1344" y="624"/>
                <a:ext cx="28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 dirty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 dirty="0">
                    <a:latin typeface="Gill Sans Light"/>
                    <a:cs typeface="Gill Sans Light"/>
                  </a:rPr>
                  <a:t>2</a:t>
                </a:r>
                <a:endParaRPr lang="en-US" altLang="en-US" b="0" dirty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 dirty="0">
                    <a:latin typeface="Gill Sans Light"/>
                    <a:cs typeface="Gill Sans Light"/>
                  </a:rPr>
                  <a:t>[8]</a:t>
                </a:r>
              </a:p>
            </p:txBody>
          </p:sp>
          <p:sp>
            <p:nvSpPr>
              <p:cNvPr id="26785" name="Rectangle 199"/>
              <p:cNvSpPr>
                <a:spLocks noChangeArrowheads="1"/>
              </p:cNvSpPr>
              <p:nvPr/>
            </p:nvSpPr>
            <p:spPr bwMode="auto">
              <a:xfrm>
                <a:off x="1632" y="624"/>
                <a:ext cx="778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4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[24]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6" name="Rectangle 200"/>
              <p:cNvSpPr>
                <a:spLocks noChangeArrowheads="1"/>
              </p:cNvSpPr>
              <p:nvPr/>
            </p:nvSpPr>
            <p:spPr bwMode="auto">
              <a:xfrm>
                <a:off x="2410" y="624"/>
                <a:ext cx="1046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1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[53]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7" name="Rectangle 201"/>
              <p:cNvSpPr>
                <a:spLocks noChangeArrowheads="1"/>
              </p:cNvSpPr>
              <p:nvPr/>
            </p:nvSpPr>
            <p:spPr bwMode="auto">
              <a:xfrm>
                <a:off x="3456" y="624"/>
                <a:ext cx="1440" cy="384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P</a:t>
                </a:r>
                <a:r>
                  <a:rPr lang="en-US" altLang="en-US" b="0" baseline="-25000">
                    <a:latin typeface="Gill Sans Light"/>
                    <a:cs typeface="Gill Sans Light"/>
                  </a:rPr>
                  <a:t>3</a:t>
                </a:r>
                <a:endParaRPr lang="en-US" altLang="en-US" b="0">
                  <a:latin typeface="Gill Sans Light"/>
                  <a:cs typeface="Gill Sans Light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 Light"/>
                    <a:cs typeface="Gill Sans Light"/>
                  </a:rPr>
                  <a:t>[68]</a:t>
                </a:r>
                <a:endParaRPr lang="en-US" altLang="en-US" b="0" baseline="-25000">
                  <a:latin typeface="Gill Sans Light"/>
                  <a:cs typeface="Gill Sans Light"/>
                </a:endParaRPr>
              </a:p>
            </p:txBody>
          </p:sp>
          <p:sp>
            <p:nvSpPr>
              <p:cNvPr id="26788" name="Text Box 202"/>
              <p:cNvSpPr txBox="1">
                <a:spLocks noChangeArrowheads="1"/>
              </p:cNvSpPr>
              <p:nvPr/>
            </p:nvSpPr>
            <p:spPr bwMode="auto">
              <a:xfrm>
                <a:off x="1248" y="10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0</a:t>
                </a:r>
              </a:p>
            </p:txBody>
          </p:sp>
          <p:sp>
            <p:nvSpPr>
              <p:cNvPr id="26789" name="Text Box 203"/>
              <p:cNvSpPr txBox="1">
                <a:spLocks noChangeArrowheads="1"/>
              </p:cNvSpPr>
              <p:nvPr/>
            </p:nvSpPr>
            <p:spPr bwMode="auto">
              <a:xfrm>
                <a:off x="1528" y="10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8</a:t>
                </a:r>
              </a:p>
            </p:txBody>
          </p:sp>
          <p:sp>
            <p:nvSpPr>
              <p:cNvPr id="26790" name="Text Box 204"/>
              <p:cNvSpPr txBox="1">
                <a:spLocks noChangeArrowheads="1"/>
              </p:cNvSpPr>
              <p:nvPr/>
            </p:nvSpPr>
            <p:spPr bwMode="auto">
              <a:xfrm>
                <a:off x="2260" y="1007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32</a:t>
                </a:r>
              </a:p>
            </p:txBody>
          </p:sp>
          <p:sp>
            <p:nvSpPr>
              <p:cNvPr id="26791" name="Text Box 205"/>
              <p:cNvSpPr txBox="1">
                <a:spLocks noChangeArrowheads="1"/>
              </p:cNvSpPr>
              <p:nvPr/>
            </p:nvSpPr>
            <p:spPr bwMode="auto">
              <a:xfrm>
                <a:off x="3320" y="1007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85</a:t>
                </a:r>
              </a:p>
            </p:txBody>
          </p:sp>
          <p:sp>
            <p:nvSpPr>
              <p:cNvPr id="26792" name="Text Box 206"/>
              <p:cNvSpPr txBox="1">
                <a:spLocks noChangeArrowheads="1"/>
              </p:cNvSpPr>
              <p:nvPr/>
            </p:nvSpPr>
            <p:spPr bwMode="auto">
              <a:xfrm>
                <a:off x="4704" y="100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800" b="0">
                    <a:latin typeface="Gill Sans Light"/>
                    <a:cs typeface="Gill Sans Light"/>
                  </a:rPr>
                  <a:t>153</a:t>
                </a:r>
              </a:p>
            </p:txBody>
          </p:sp>
        </p:grpSp>
        <p:sp>
          <p:nvSpPr>
            <p:cNvPr id="26783" name="Text Box 207"/>
            <p:cNvSpPr txBox="1">
              <a:spLocks noChangeArrowheads="1"/>
            </p:cNvSpPr>
            <p:nvPr/>
          </p:nvSpPr>
          <p:spPr bwMode="auto">
            <a:xfrm>
              <a:off x="650" y="728"/>
              <a:ext cx="9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Best FCFS:</a:t>
              </a:r>
            </a:p>
          </p:txBody>
        </p:sp>
      </p:grpSp>
      <p:sp>
        <p:nvSpPr>
          <p:cNvPr id="26662" name="Line 145"/>
          <p:cNvSpPr>
            <a:spLocks noChangeShapeType="1"/>
          </p:cNvSpPr>
          <p:nvPr/>
        </p:nvSpPr>
        <p:spPr bwMode="auto">
          <a:xfrm>
            <a:off x="1905000" y="2219325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663" name="Line 112"/>
          <p:cNvSpPr>
            <a:spLocks noChangeShapeType="1"/>
          </p:cNvSpPr>
          <p:nvPr/>
        </p:nvSpPr>
        <p:spPr bwMode="auto">
          <a:xfrm>
            <a:off x="1905000" y="4386263"/>
            <a:ext cx="822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5" name="Rectangle 503"/>
          <p:cNvSpPr>
            <a:spLocks noChangeArrowheads="1"/>
          </p:cNvSpPr>
          <p:nvPr/>
        </p:nvSpPr>
        <p:spPr bwMode="auto">
          <a:xfrm>
            <a:off x="5791200" y="2222500"/>
            <a:ext cx="1066800" cy="21526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6" name="Rectangle 504"/>
          <p:cNvSpPr>
            <a:spLocks noChangeArrowheads="1"/>
          </p:cNvSpPr>
          <p:nvPr/>
        </p:nvSpPr>
        <p:spPr bwMode="auto">
          <a:xfrm>
            <a:off x="5791200" y="4387850"/>
            <a:ext cx="1066800" cy="21653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7" name="Rectangle 505"/>
          <p:cNvSpPr>
            <a:spLocks noChangeArrowheads="1"/>
          </p:cNvSpPr>
          <p:nvPr/>
        </p:nvSpPr>
        <p:spPr bwMode="auto">
          <a:xfrm>
            <a:off x="6858000" y="2222500"/>
            <a:ext cx="1066800" cy="21526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7258" name="Rectangle 506"/>
          <p:cNvSpPr>
            <a:spLocks noChangeArrowheads="1"/>
          </p:cNvSpPr>
          <p:nvPr/>
        </p:nvSpPr>
        <p:spPr bwMode="auto">
          <a:xfrm>
            <a:off x="6858000" y="4387850"/>
            <a:ext cx="1066800" cy="2165350"/>
          </a:xfrm>
          <a:prstGeom prst="rect">
            <a:avLst/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eaVert"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87237" name="Group 485"/>
          <p:cNvGrpSpPr>
            <a:grpSpLocks/>
          </p:cNvGrpSpPr>
          <p:nvPr/>
        </p:nvGrpSpPr>
        <p:grpSpPr bwMode="auto">
          <a:xfrm>
            <a:off x="3276600" y="2533650"/>
            <a:ext cx="6858000" cy="3714750"/>
            <a:chOff x="1104" y="1596"/>
            <a:chExt cx="4320" cy="2340"/>
          </a:xfrm>
        </p:grpSpPr>
        <p:grpSp>
          <p:nvGrpSpPr>
            <p:cNvPr id="26750" name="Group 370"/>
            <p:cNvGrpSpPr>
              <a:grpSpLocks/>
            </p:cNvGrpSpPr>
            <p:nvPr/>
          </p:nvGrpSpPr>
          <p:grpSpPr bwMode="auto">
            <a:xfrm>
              <a:off x="1104" y="1596"/>
              <a:ext cx="4320" cy="195"/>
              <a:chOff x="1104" y="1593"/>
              <a:chExt cx="4320" cy="195"/>
            </a:xfrm>
          </p:grpSpPr>
          <p:sp>
            <p:nvSpPr>
              <p:cNvPr id="26775" name="Rectangle 371"/>
              <p:cNvSpPr>
                <a:spLocks noChangeArrowheads="1"/>
              </p:cNvSpPr>
              <p:nvPr/>
            </p:nvSpPr>
            <p:spPr bwMode="auto">
              <a:xfrm>
                <a:off x="4711" y="159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62</a:t>
                </a:r>
              </a:p>
            </p:txBody>
          </p:sp>
          <p:sp>
            <p:nvSpPr>
              <p:cNvPr id="26776" name="Rectangle 372"/>
              <p:cNvSpPr>
                <a:spLocks noChangeArrowheads="1"/>
              </p:cNvSpPr>
              <p:nvPr/>
            </p:nvSpPr>
            <p:spPr bwMode="auto">
              <a:xfrm>
                <a:off x="4032" y="159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57</a:t>
                </a:r>
              </a:p>
            </p:txBody>
          </p:sp>
          <p:sp>
            <p:nvSpPr>
              <p:cNvPr id="26777" name="Rectangle 373"/>
              <p:cNvSpPr>
                <a:spLocks noChangeArrowheads="1"/>
              </p:cNvSpPr>
              <p:nvPr/>
            </p:nvSpPr>
            <p:spPr bwMode="auto">
              <a:xfrm>
                <a:off x="3360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78" name="Rectangle 374"/>
              <p:cNvSpPr>
                <a:spLocks noChangeArrowheads="1"/>
              </p:cNvSpPr>
              <p:nvPr/>
            </p:nvSpPr>
            <p:spPr bwMode="auto">
              <a:xfrm>
                <a:off x="2688" y="159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22</a:t>
                </a:r>
              </a:p>
            </p:txBody>
          </p:sp>
          <p:sp>
            <p:nvSpPr>
              <p:cNvPr id="26779" name="Rectangle 375"/>
              <p:cNvSpPr>
                <a:spLocks noChangeArrowheads="1"/>
              </p:cNvSpPr>
              <p:nvPr/>
            </p:nvSpPr>
            <p:spPr bwMode="auto">
              <a:xfrm>
                <a:off x="2112" y="159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84</a:t>
                </a:r>
              </a:p>
            </p:txBody>
          </p:sp>
          <p:sp>
            <p:nvSpPr>
              <p:cNvPr id="26780" name="Rectangle 376"/>
              <p:cNvSpPr>
                <a:spLocks noChangeArrowheads="1"/>
              </p:cNvSpPr>
              <p:nvPr/>
            </p:nvSpPr>
            <p:spPr bwMode="auto">
              <a:xfrm>
                <a:off x="1104" y="159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</a:t>
                </a:r>
              </a:p>
            </p:txBody>
          </p:sp>
          <p:sp>
            <p:nvSpPr>
              <p:cNvPr id="26781" name="Line 377"/>
              <p:cNvSpPr>
                <a:spLocks noChangeShapeType="1"/>
              </p:cNvSpPr>
              <p:nvPr/>
            </p:nvSpPr>
            <p:spPr bwMode="auto">
              <a:xfrm>
                <a:off x="1104" y="178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51" name="Group 408"/>
            <p:cNvGrpSpPr>
              <a:grpSpLocks/>
            </p:cNvGrpSpPr>
            <p:nvPr/>
          </p:nvGrpSpPr>
          <p:grpSpPr bwMode="auto">
            <a:xfrm>
              <a:off x="1104" y="3741"/>
              <a:ext cx="4320" cy="195"/>
              <a:chOff x="1104" y="3738"/>
              <a:chExt cx="4320" cy="195"/>
            </a:xfrm>
          </p:grpSpPr>
          <p:sp>
            <p:nvSpPr>
              <p:cNvPr id="26768" name="Rectangle 409"/>
              <p:cNvSpPr>
                <a:spLocks noChangeArrowheads="1"/>
              </p:cNvSpPr>
              <p:nvPr/>
            </p:nvSpPr>
            <p:spPr bwMode="auto">
              <a:xfrm>
                <a:off x="4711" y="373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104½</a:t>
                </a:r>
              </a:p>
            </p:txBody>
          </p:sp>
          <p:sp>
            <p:nvSpPr>
              <p:cNvPr id="26769" name="Rectangle 410"/>
              <p:cNvSpPr>
                <a:spLocks noChangeArrowheads="1"/>
              </p:cNvSpPr>
              <p:nvPr/>
            </p:nvSpPr>
            <p:spPr bwMode="auto">
              <a:xfrm>
                <a:off x="4032" y="373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112</a:t>
                </a:r>
              </a:p>
            </p:txBody>
          </p:sp>
          <p:sp>
            <p:nvSpPr>
              <p:cNvPr id="26770" name="Rectangle 411"/>
              <p:cNvSpPr>
                <a:spLocks noChangeArrowheads="1"/>
              </p:cNvSpPr>
              <p:nvPr/>
            </p:nvSpPr>
            <p:spPr bwMode="auto">
              <a:xfrm>
                <a:off x="3360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71" name="Rectangle 412"/>
              <p:cNvSpPr>
                <a:spLocks noChangeArrowheads="1"/>
              </p:cNvSpPr>
              <p:nvPr/>
            </p:nvSpPr>
            <p:spPr bwMode="auto">
              <a:xfrm>
                <a:off x="2688" y="373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28</a:t>
                </a:r>
              </a:p>
            </p:txBody>
          </p:sp>
          <p:sp>
            <p:nvSpPr>
              <p:cNvPr id="26772" name="Rectangle 413"/>
              <p:cNvSpPr>
                <a:spLocks noChangeArrowheads="1"/>
              </p:cNvSpPr>
              <p:nvPr/>
            </p:nvSpPr>
            <p:spPr bwMode="auto">
              <a:xfrm>
                <a:off x="2112" y="373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125</a:t>
                </a:r>
              </a:p>
            </p:txBody>
          </p:sp>
          <p:sp>
            <p:nvSpPr>
              <p:cNvPr id="26773" name="Rectangle 414"/>
              <p:cNvSpPr>
                <a:spLocks noChangeArrowheads="1"/>
              </p:cNvSpPr>
              <p:nvPr/>
            </p:nvSpPr>
            <p:spPr bwMode="auto">
              <a:xfrm>
                <a:off x="1104" y="373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20</a:t>
                </a:r>
              </a:p>
            </p:txBody>
          </p:sp>
          <p:sp>
            <p:nvSpPr>
              <p:cNvPr id="26774" name="Line 415"/>
              <p:cNvSpPr>
                <a:spLocks noChangeShapeType="1"/>
              </p:cNvSpPr>
              <p:nvPr/>
            </p:nvSpPr>
            <p:spPr bwMode="auto">
              <a:xfrm>
                <a:off x="1104" y="393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52" name="Group 440"/>
            <p:cNvGrpSpPr>
              <a:grpSpLocks/>
            </p:cNvGrpSpPr>
            <p:nvPr/>
          </p:nvGrpSpPr>
          <p:grpSpPr bwMode="auto">
            <a:xfrm>
              <a:off x="1104" y="2961"/>
              <a:ext cx="4320" cy="195"/>
              <a:chOff x="1104" y="2958"/>
              <a:chExt cx="4320" cy="195"/>
            </a:xfrm>
          </p:grpSpPr>
          <p:sp>
            <p:nvSpPr>
              <p:cNvPr id="26761" name="Rectangle 441"/>
              <p:cNvSpPr>
                <a:spLocks noChangeArrowheads="1"/>
              </p:cNvSpPr>
              <p:nvPr/>
            </p:nvSpPr>
            <p:spPr bwMode="auto">
              <a:xfrm>
                <a:off x="4711" y="295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100½</a:t>
                </a:r>
              </a:p>
            </p:txBody>
          </p:sp>
          <p:sp>
            <p:nvSpPr>
              <p:cNvPr id="26762" name="Rectangle 442"/>
              <p:cNvSpPr>
                <a:spLocks noChangeArrowheads="1"/>
              </p:cNvSpPr>
              <p:nvPr/>
            </p:nvSpPr>
            <p:spPr bwMode="auto">
              <a:xfrm>
                <a:off x="4032" y="295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81</a:t>
                </a:r>
              </a:p>
            </p:txBody>
          </p:sp>
          <p:sp>
            <p:nvSpPr>
              <p:cNvPr id="26763" name="Rectangle 443"/>
              <p:cNvSpPr>
                <a:spLocks noChangeArrowheads="1"/>
              </p:cNvSpPr>
              <p:nvPr/>
            </p:nvSpPr>
            <p:spPr bwMode="auto">
              <a:xfrm>
                <a:off x="3360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64" name="Rectangle 444"/>
              <p:cNvSpPr>
                <a:spLocks noChangeArrowheads="1"/>
              </p:cNvSpPr>
              <p:nvPr/>
            </p:nvSpPr>
            <p:spPr bwMode="auto">
              <a:xfrm>
                <a:off x="2688" y="295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30</a:t>
                </a:r>
              </a:p>
            </p:txBody>
          </p:sp>
          <p:sp>
            <p:nvSpPr>
              <p:cNvPr id="26765" name="Rectangle 445"/>
              <p:cNvSpPr>
                <a:spLocks noChangeArrowheads="1"/>
              </p:cNvSpPr>
              <p:nvPr/>
            </p:nvSpPr>
            <p:spPr bwMode="auto">
              <a:xfrm>
                <a:off x="2112" y="295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137</a:t>
                </a:r>
              </a:p>
            </p:txBody>
          </p:sp>
          <p:sp>
            <p:nvSpPr>
              <p:cNvPr id="26766" name="Rectangle 446"/>
              <p:cNvSpPr>
                <a:spLocks noChangeArrowheads="1"/>
              </p:cNvSpPr>
              <p:nvPr/>
            </p:nvSpPr>
            <p:spPr bwMode="auto">
              <a:xfrm>
                <a:off x="1104" y="295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</a:t>
                </a:r>
              </a:p>
            </p:txBody>
          </p:sp>
          <p:sp>
            <p:nvSpPr>
              <p:cNvPr id="26767" name="Line 447"/>
              <p:cNvSpPr>
                <a:spLocks noChangeShapeType="1"/>
              </p:cNvSpPr>
              <p:nvPr/>
            </p:nvSpPr>
            <p:spPr bwMode="auto">
              <a:xfrm>
                <a:off x="1104" y="315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53" name="Group 448"/>
            <p:cNvGrpSpPr>
              <a:grpSpLocks/>
            </p:cNvGrpSpPr>
            <p:nvPr/>
          </p:nvGrpSpPr>
          <p:grpSpPr bwMode="auto">
            <a:xfrm>
              <a:off x="1104" y="2376"/>
              <a:ext cx="4320" cy="195"/>
              <a:chOff x="1104" y="2373"/>
              <a:chExt cx="4320" cy="195"/>
            </a:xfrm>
          </p:grpSpPr>
          <p:sp>
            <p:nvSpPr>
              <p:cNvPr id="26754" name="Rectangle 449"/>
              <p:cNvSpPr>
                <a:spLocks noChangeArrowheads="1"/>
              </p:cNvSpPr>
              <p:nvPr/>
            </p:nvSpPr>
            <p:spPr bwMode="auto">
              <a:xfrm>
                <a:off x="4711" y="237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66¼ </a:t>
                </a:r>
              </a:p>
            </p:txBody>
          </p:sp>
          <p:sp>
            <p:nvSpPr>
              <p:cNvPr id="26755" name="Rectangle 450"/>
              <p:cNvSpPr>
                <a:spLocks noChangeArrowheads="1"/>
              </p:cNvSpPr>
              <p:nvPr/>
            </p:nvSpPr>
            <p:spPr bwMode="auto">
              <a:xfrm>
                <a:off x="4032" y="237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88</a:t>
                </a:r>
              </a:p>
            </p:txBody>
          </p:sp>
          <p:sp>
            <p:nvSpPr>
              <p:cNvPr id="26756" name="Rectangle 451"/>
              <p:cNvSpPr>
                <a:spLocks noChangeArrowheads="1"/>
              </p:cNvSpPr>
              <p:nvPr/>
            </p:nvSpPr>
            <p:spPr bwMode="auto">
              <a:xfrm>
                <a:off x="3360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57" name="Rectangle 452"/>
              <p:cNvSpPr>
                <a:spLocks noChangeArrowheads="1"/>
              </p:cNvSpPr>
              <p:nvPr/>
            </p:nvSpPr>
            <p:spPr bwMode="auto">
              <a:xfrm>
                <a:off x="2688" y="237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20</a:t>
                </a:r>
              </a:p>
            </p:txBody>
          </p:sp>
          <p:sp>
            <p:nvSpPr>
              <p:cNvPr id="26758" name="Rectangle 453"/>
              <p:cNvSpPr>
                <a:spLocks noChangeArrowheads="1"/>
              </p:cNvSpPr>
              <p:nvPr/>
            </p:nvSpPr>
            <p:spPr bwMode="auto">
              <a:xfrm>
                <a:off x="2112" y="237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72</a:t>
                </a:r>
              </a:p>
            </p:txBody>
          </p:sp>
          <p:sp>
            <p:nvSpPr>
              <p:cNvPr id="26759" name="Rectangle 454"/>
              <p:cNvSpPr>
                <a:spLocks noChangeArrowheads="1"/>
              </p:cNvSpPr>
              <p:nvPr/>
            </p:nvSpPr>
            <p:spPr bwMode="auto">
              <a:xfrm>
                <a:off x="1104" y="237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20</a:t>
                </a:r>
              </a:p>
            </p:txBody>
          </p:sp>
          <p:sp>
            <p:nvSpPr>
              <p:cNvPr id="26760" name="Line 455"/>
              <p:cNvSpPr>
                <a:spLocks noChangeShapeType="1"/>
              </p:cNvSpPr>
              <p:nvPr/>
            </p:nvSpPr>
            <p:spPr bwMode="auto">
              <a:xfrm>
                <a:off x="1104" y="256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587235" name="Group 483"/>
          <p:cNvGrpSpPr>
            <a:grpSpLocks/>
          </p:cNvGrpSpPr>
          <p:nvPr/>
        </p:nvGrpSpPr>
        <p:grpSpPr bwMode="auto">
          <a:xfrm>
            <a:off x="3276600" y="2224089"/>
            <a:ext cx="6858000" cy="4333875"/>
            <a:chOff x="1104" y="1401"/>
            <a:chExt cx="4320" cy="2730"/>
          </a:xfrm>
        </p:grpSpPr>
        <p:grpSp>
          <p:nvGrpSpPr>
            <p:cNvPr id="26720" name="Group 378"/>
            <p:cNvGrpSpPr>
              <a:grpSpLocks/>
            </p:cNvGrpSpPr>
            <p:nvPr/>
          </p:nvGrpSpPr>
          <p:grpSpPr bwMode="auto">
            <a:xfrm>
              <a:off x="1104" y="1401"/>
              <a:ext cx="4320" cy="195"/>
              <a:chOff x="1104" y="1398"/>
              <a:chExt cx="4320" cy="195"/>
            </a:xfrm>
          </p:grpSpPr>
          <p:sp>
            <p:nvSpPr>
              <p:cNvPr id="26743" name="Rectangle 379"/>
              <p:cNvSpPr>
                <a:spLocks noChangeArrowheads="1"/>
              </p:cNvSpPr>
              <p:nvPr/>
            </p:nvSpPr>
            <p:spPr bwMode="auto">
              <a:xfrm>
                <a:off x="4711" y="139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31¼</a:t>
                </a:r>
              </a:p>
            </p:txBody>
          </p:sp>
          <p:sp>
            <p:nvSpPr>
              <p:cNvPr id="26744" name="Rectangle 380"/>
              <p:cNvSpPr>
                <a:spLocks noChangeArrowheads="1"/>
              </p:cNvSpPr>
              <p:nvPr/>
            </p:nvSpPr>
            <p:spPr bwMode="auto">
              <a:xfrm>
                <a:off x="4032" y="139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</a:t>
                </a:r>
              </a:p>
            </p:txBody>
          </p:sp>
          <p:sp>
            <p:nvSpPr>
              <p:cNvPr id="26745" name="Rectangle 381"/>
              <p:cNvSpPr>
                <a:spLocks noChangeArrowheads="1"/>
              </p:cNvSpPr>
              <p:nvPr/>
            </p:nvSpPr>
            <p:spPr bwMode="auto">
              <a:xfrm>
                <a:off x="3360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46" name="Rectangle 382"/>
              <p:cNvSpPr>
                <a:spLocks noChangeArrowheads="1"/>
              </p:cNvSpPr>
              <p:nvPr/>
            </p:nvSpPr>
            <p:spPr bwMode="auto">
              <a:xfrm>
                <a:off x="2688" y="139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26747" name="Rectangle 383"/>
              <p:cNvSpPr>
                <a:spLocks noChangeArrowheads="1"/>
              </p:cNvSpPr>
              <p:nvPr/>
            </p:nvSpPr>
            <p:spPr bwMode="auto">
              <a:xfrm>
                <a:off x="2112" y="139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32</a:t>
                </a:r>
              </a:p>
            </p:txBody>
          </p:sp>
          <p:sp>
            <p:nvSpPr>
              <p:cNvPr id="26748" name="Rectangle 384"/>
              <p:cNvSpPr>
                <a:spLocks noChangeArrowheads="1"/>
              </p:cNvSpPr>
              <p:nvPr/>
            </p:nvSpPr>
            <p:spPr bwMode="auto">
              <a:xfrm>
                <a:off x="1104" y="139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Best FCFS</a:t>
                </a:r>
              </a:p>
            </p:txBody>
          </p:sp>
          <p:sp>
            <p:nvSpPr>
              <p:cNvPr id="26749" name="Line 385"/>
              <p:cNvSpPr>
                <a:spLocks noChangeShapeType="1"/>
              </p:cNvSpPr>
              <p:nvPr/>
            </p:nvSpPr>
            <p:spPr bwMode="auto">
              <a:xfrm>
                <a:off x="1104" y="159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21" name="Group 386"/>
            <p:cNvGrpSpPr>
              <a:grpSpLocks/>
            </p:cNvGrpSpPr>
            <p:nvPr/>
          </p:nvGrpSpPr>
          <p:grpSpPr bwMode="auto">
            <a:xfrm>
              <a:off x="1104" y="3936"/>
              <a:ext cx="4320" cy="195"/>
              <a:chOff x="1104" y="3933"/>
              <a:chExt cx="4320" cy="195"/>
            </a:xfrm>
          </p:grpSpPr>
          <p:sp>
            <p:nvSpPr>
              <p:cNvPr id="26737" name="Rectangle 387"/>
              <p:cNvSpPr>
                <a:spLocks noChangeArrowheads="1"/>
              </p:cNvSpPr>
              <p:nvPr/>
            </p:nvSpPr>
            <p:spPr bwMode="auto">
              <a:xfrm>
                <a:off x="4711" y="393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121¾</a:t>
                </a:r>
              </a:p>
            </p:txBody>
          </p:sp>
          <p:sp>
            <p:nvSpPr>
              <p:cNvPr id="26738" name="Rectangle 388"/>
              <p:cNvSpPr>
                <a:spLocks noChangeArrowheads="1"/>
              </p:cNvSpPr>
              <p:nvPr/>
            </p:nvSpPr>
            <p:spPr bwMode="auto">
              <a:xfrm>
                <a:off x="4032" y="393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145</a:t>
                </a:r>
              </a:p>
            </p:txBody>
          </p:sp>
          <p:sp>
            <p:nvSpPr>
              <p:cNvPr id="26739" name="Rectangle 389"/>
              <p:cNvSpPr>
                <a:spLocks noChangeArrowheads="1"/>
              </p:cNvSpPr>
              <p:nvPr/>
            </p:nvSpPr>
            <p:spPr bwMode="auto">
              <a:xfrm>
                <a:off x="3360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68</a:t>
                </a:r>
              </a:p>
            </p:txBody>
          </p:sp>
          <p:sp>
            <p:nvSpPr>
              <p:cNvPr id="26740" name="Rectangle 390"/>
              <p:cNvSpPr>
                <a:spLocks noChangeArrowheads="1"/>
              </p:cNvSpPr>
              <p:nvPr/>
            </p:nvSpPr>
            <p:spPr bwMode="auto">
              <a:xfrm>
                <a:off x="2688" y="393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41" name="Rectangle 391"/>
              <p:cNvSpPr>
                <a:spLocks noChangeArrowheads="1"/>
              </p:cNvSpPr>
              <p:nvPr/>
            </p:nvSpPr>
            <p:spPr bwMode="auto">
              <a:xfrm>
                <a:off x="2112" y="393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121</a:t>
                </a:r>
              </a:p>
            </p:txBody>
          </p:sp>
          <p:sp>
            <p:nvSpPr>
              <p:cNvPr id="26742" name="Rectangle 392"/>
              <p:cNvSpPr>
                <a:spLocks noChangeArrowheads="1"/>
              </p:cNvSpPr>
              <p:nvPr/>
            </p:nvSpPr>
            <p:spPr bwMode="auto">
              <a:xfrm>
                <a:off x="1104" y="393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Worst FCFS</a:t>
                </a:r>
              </a:p>
            </p:txBody>
          </p:sp>
        </p:grpSp>
        <p:grpSp>
          <p:nvGrpSpPr>
            <p:cNvPr id="26722" name="Group 393"/>
            <p:cNvGrpSpPr>
              <a:grpSpLocks/>
            </p:cNvGrpSpPr>
            <p:nvPr/>
          </p:nvGrpSpPr>
          <p:grpSpPr bwMode="auto">
            <a:xfrm>
              <a:off x="1104" y="2766"/>
              <a:ext cx="4320" cy="195"/>
              <a:chOff x="1104" y="2763"/>
              <a:chExt cx="4320" cy="195"/>
            </a:xfrm>
          </p:grpSpPr>
          <p:sp>
            <p:nvSpPr>
              <p:cNvPr id="26730" name="Rectangle 394"/>
              <p:cNvSpPr>
                <a:spLocks noChangeArrowheads="1"/>
              </p:cNvSpPr>
              <p:nvPr/>
            </p:nvSpPr>
            <p:spPr bwMode="auto">
              <a:xfrm>
                <a:off x="4711" y="276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69½</a:t>
                </a:r>
              </a:p>
            </p:txBody>
          </p:sp>
          <p:sp>
            <p:nvSpPr>
              <p:cNvPr id="26731" name="Rectangle 395"/>
              <p:cNvSpPr>
                <a:spLocks noChangeArrowheads="1"/>
              </p:cNvSpPr>
              <p:nvPr/>
            </p:nvSpPr>
            <p:spPr bwMode="auto">
              <a:xfrm>
                <a:off x="4032" y="276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32</a:t>
                </a:r>
              </a:p>
            </p:txBody>
          </p:sp>
          <p:sp>
            <p:nvSpPr>
              <p:cNvPr id="26732" name="Rectangle 396"/>
              <p:cNvSpPr>
                <a:spLocks noChangeArrowheads="1"/>
              </p:cNvSpPr>
              <p:nvPr/>
            </p:nvSpPr>
            <p:spPr bwMode="auto">
              <a:xfrm>
                <a:off x="3360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33" name="Rectangle 397"/>
              <p:cNvSpPr>
                <a:spLocks noChangeArrowheads="1"/>
              </p:cNvSpPr>
              <p:nvPr/>
            </p:nvSpPr>
            <p:spPr bwMode="auto">
              <a:xfrm>
                <a:off x="2688" y="276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</a:t>
                </a:r>
              </a:p>
            </p:txBody>
          </p:sp>
          <p:sp>
            <p:nvSpPr>
              <p:cNvPr id="26734" name="Rectangle 398"/>
              <p:cNvSpPr>
                <a:spLocks noChangeArrowheads="1"/>
              </p:cNvSpPr>
              <p:nvPr/>
            </p:nvSpPr>
            <p:spPr bwMode="auto">
              <a:xfrm>
                <a:off x="2112" y="276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35" name="Rectangle 399"/>
              <p:cNvSpPr>
                <a:spLocks noChangeArrowheads="1"/>
              </p:cNvSpPr>
              <p:nvPr/>
            </p:nvSpPr>
            <p:spPr bwMode="auto">
              <a:xfrm>
                <a:off x="1104" y="276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Best FCFS</a:t>
                </a:r>
              </a:p>
            </p:txBody>
          </p:sp>
          <p:sp>
            <p:nvSpPr>
              <p:cNvPr id="26736" name="Line 400"/>
              <p:cNvSpPr>
                <a:spLocks noChangeShapeType="1"/>
              </p:cNvSpPr>
              <p:nvPr/>
            </p:nvSpPr>
            <p:spPr bwMode="auto">
              <a:xfrm>
                <a:off x="1104" y="295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23" name="Group 401"/>
            <p:cNvGrpSpPr>
              <a:grpSpLocks/>
            </p:cNvGrpSpPr>
            <p:nvPr/>
          </p:nvGrpSpPr>
          <p:grpSpPr bwMode="auto">
            <a:xfrm>
              <a:off x="1104" y="2571"/>
              <a:ext cx="4320" cy="195"/>
              <a:chOff x="1104" y="2568"/>
              <a:chExt cx="4320" cy="195"/>
            </a:xfrm>
          </p:grpSpPr>
          <p:sp>
            <p:nvSpPr>
              <p:cNvPr id="26724" name="Rectangle 402"/>
              <p:cNvSpPr>
                <a:spLocks noChangeArrowheads="1"/>
              </p:cNvSpPr>
              <p:nvPr/>
            </p:nvSpPr>
            <p:spPr bwMode="auto">
              <a:xfrm>
                <a:off x="4711" y="256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83½</a:t>
                </a:r>
              </a:p>
            </p:txBody>
          </p:sp>
          <p:sp>
            <p:nvSpPr>
              <p:cNvPr id="26725" name="Rectangle 403"/>
              <p:cNvSpPr>
                <a:spLocks noChangeArrowheads="1"/>
              </p:cNvSpPr>
              <p:nvPr/>
            </p:nvSpPr>
            <p:spPr bwMode="auto">
              <a:xfrm>
                <a:off x="4032" y="256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121</a:t>
                </a:r>
              </a:p>
            </p:txBody>
          </p:sp>
          <p:sp>
            <p:nvSpPr>
              <p:cNvPr id="26726" name="Rectangle 404"/>
              <p:cNvSpPr>
                <a:spLocks noChangeArrowheads="1"/>
              </p:cNvSpPr>
              <p:nvPr/>
            </p:nvSpPr>
            <p:spPr bwMode="auto">
              <a:xfrm>
                <a:off x="3360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26727" name="Rectangle 405"/>
              <p:cNvSpPr>
                <a:spLocks noChangeArrowheads="1"/>
              </p:cNvSpPr>
              <p:nvPr/>
            </p:nvSpPr>
            <p:spPr bwMode="auto">
              <a:xfrm>
                <a:off x="2688" y="256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145</a:t>
                </a:r>
              </a:p>
            </p:txBody>
          </p:sp>
          <p:sp>
            <p:nvSpPr>
              <p:cNvPr id="26728" name="Rectangle 406"/>
              <p:cNvSpPr>
                <a:spLocks noChangeArrowheads="1"/>
              </p:cNvSpPr>
              <p:nvPr/>
            </p:nvSpPr>
            <p:spPr bwMode="auto">
              <a:xfrm>
                <a:off x="2112" y="256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68</a:t>
                </a:r>
              </a:p>
            </p:txBody>
          </p:sp>
          <p:sp>
            <p:nvSpPr>
              <p:cNvPr id="26729" name="Rectangle 407"/>
              <p:cNvSpPr>
                <a:spLocks noChangeArrowheads="1"/>
              </p:cNvSpPr>
              <p:nvPr/>
            </p:nvSpPr>
            <p:spPr bwMode="auto">
              <a:xfrm>
                <a:off x="1104" y="256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Worst FCFS</a:t>
                </a:r>
              </a:p>
            </p:txBody>
          </p:sp>
        </p:grpSp>
      </p:grpSp>
      <p:grpSp>
        <p:nvGrpSpPr>
          <p:cNvPr id="587236" name="Group 484"/>
          <p:cNvGrpSpPr>
            <a:grpSpLocks/>
          </p:cNvGrpSpPr>
          <p:nvPr/>
        </p:nvGrpSpPr>
        <p:grpSpPr bwMode="auto">
          <a:xfrm>
            <a:off x="3276600" y="3152775"/>
            <a:ext cx="6858000" cy="2476500"/>
            <a:chOff x="1104" y="1986"/>
            <a:chExt cx="4320" cy="1560"/>
          </a:xfrm>
        </p:grpSpPr>
        <p:grpSp>
          <p:nvGrpSpPr>
            <p:cNvPr id="26704" name="Group 424"/>
            <p:cNvGrpSpPr>
              <a:grpSpLocks/>
            </p:cNvGrpSpPr>
            <p:nvPr/>
          </p:nvGrpSpPr>
          <p:grpSpPr bwMode="auto">
            <a:xfrm>
              <a:off x="1104" y="3351"/>
              <a:ext cx="4320" cy="195"/>
              <a:chOff x="1104" y="3348"/>
              <a:chExt cx="4320" cy="195"/>
            </a:xfrm>
          </p:grpSpPr>
          <p:sp>
            <p:nvSpPr>
              <p:cNvPr id="26713" name="Rectangle 425"/>
              <p:cNvSpPr>
                <a:spLocks noChangeArrowheads="1"/>
              </p:cNvSpPr>
              <p:nvPr/>
            </p:nvSpPr>
            <p:spPr bwMode="auto">
              <a:xfrm>
                <a:off x="4711" y="334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95½</a:t>
                </a:r>
              </a:p>
            </p:txBody>
          </p:sp>
          <p:sp>
            <p:nvSpPr>
              <p:cNvPr id="26714" name="Rectangle 426"/>
              <p:cNvSpPr>
                <a:spLocks noChangeArrowheads="1"/>
              </p:cNvSpPr>
              <p:nvPr/>
            </p:nvSpPr>
            <p:spPr bwMode="auto">
              <a:xfrm>
                <a:off x="4032" y="334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80</a:t>
                </a:r>
              </a:p>
            </p:txBody>
          </p:sp>
          <p:sp>
            <p:nvSpPr>
              <p:cNvPr id="26715" name="Rectangle 427"/>
              <p:cNvSpPr>
                <a:spLocks noChangeArrowheads="1"/>
              </p:cNvSpPr>
              <p:nvPr/>
            </p:nvSpPr>
            <p:spPr bwMode="auto">
              <a:xfrm>
                <a:off x="3360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16" name="Rectangle 428"/>
              <p:cNvSpPr>
                <a:spLocks noChangeArrowheads="1"/>
              </p:cNvSpPr>
              <p:nvPr/>
            </p:nvSpPr>
            <p:spPr bwMode="auto">
              <a:xfrm>
                <a:off x="2688" y="334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16</a:t>
                </a:r>
              </a:p>
            </p:txBody>
          </p:sp>
          <p:sp>
            <p:nvSpPr>
              <p:cNvPr id="26717" name="Rectangle 429"/>
              <p:cNvSpPr>
                <a:spLocks noChangeArrowheads="1"/>
              </p:cNvSpPr>
              <p:nvPr/>
            </p:nvSpPr>
            <p:spPr bwMode="auto">
              <a:xfrm>
                <a:off x="2112" y="334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133</a:t>
                </a:r>
              </a:p>
            </p:txBody>
          </p:sp>
          <p:sp>
            <p:nvSpPr>
              <p:cNvPr id="26718" name="Rectangle 430"/>
              <p:cNvSpPr>
                <a:spLocks noChangeArrowheads="1"/>
              </p:cNvSpPr>
              <p:nvPr/>
            </p:nvSpPr>
            <p:spPr bwMode="auto">
              <a:xfrm>
                <a:off x="1104" y="334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8</a:t>
                </a:r>
              </a:p>
            </p:txBody>
          </p:sp>
          <p:sp>
            <p:nvSpPr>
              <p:cNvPr id="26719" name="Line 431"/>
              <p:cNvSpPr>
                <a:spLocks noChangeShapeType="1"/>
              </p:cNvSpPr>
              <p:nvPr/>
            </p:nvSpPr>
            <p:spPr bwMode="auto">
              <a:xfrm>
                <a:off x="1104" y="354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705" name="Group 464"/>
            <p:cNvGrpSpPr>
              <a:grpSpLocks/>
            </p:cNvGrpSpPr>
            <p:nvPr/>
          </p:nvGrpSpPr>
          <p:grpSpPr bwMode="auto">
            <a:xfrm>
              <a:off x="1104" y="1986"/>
              <a:ext cx="4320" cy="195"/>
              <a:chOff x="1104" y="1983"/>
              <a:chExt cx="4320" cy="195"/>
            </a:xfrm>
          </p:grpSpPr>
          <p:sp>
            <p:nvSpPr>
              <p:cNvPr id="26706" name="Rectangle 465"/>
              <p:cNvSpPr>
                <a:spLocks noChangeArrowheads="1"/>
              </p:cNvSpPr>
              <p:nvPr/>
            </p:nvSpPr>
            <p:spPr bwMode="auto">
              <a:xfrm>
                <a:off x="4711" y="198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57¼</a:t>
                </a:r>
              </a:p>
            </p:txBody>
          </p:sp>
          <p:sp>
            <p:nvSpPr>
              <p:cNvPr id="26707" name="Rectangle 466"/>
              <p:cNvSpPr>
                <a:spLocks noChangeArrowheads="1"/>
              </p:cNvSpPr>
              <p:nvPr/>
            </p:nvSpPr>
            <p:spPr bwMode="auto">
              <a:xfrm>
                <a:off x="4032" y="198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56</a:t>
                </a:r>
              </a:p>
            </p:txBody>
          </p:sp>
          <p:sp>
            <p:nvSpPr>
              <p:cNvPr id="26708" name="Rectangle 467"/>
              <p:cNvSpPr>
                <a:spLocks noChangeArrowheads="1"/>
              </p:cNvSpPr>
              <p:nvPr/>
            </p:nvSpPr>
            <p:spPr bwMode="auto">
              <a:xfrm>
                <a:off x="3360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709" name="Rectangle 468"/>
              <p:cNvSpPr>
                <a:spLocks noChangeArrowheads="1"/>
              </p:cNvSpPr>
              <p:nvPr/>
            </p:nvSpPr>
            <p:spPr bwMode="auto">
              <a:xfrm>
                <a:off x="2688" y="198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</a:t>
                </a:r>
              </a:p>
            </p:txBody>
          </p:sp>
          <p:sp>
            <p:nvSpPr>
              <p:cNvPr id="26710" name="Rectangle 469"/>
              <p:cNvSpPr>
                <a:spLocks noChangeArrowheads="1"/>
              </p:cNvSpPr>
              <p:nvPr/>
            </p:nvSpPr>
            <p:spPr bwMode="auto">
              <a:xfrm>
                <a:off x="2112" y="198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80</a:t>
                </a:r>
              </a:p>
            </p:txBody>
          </p:sp>
          <p:sp>
            <p:nvSpPr>
              <p:cNvPr id="26711" name="Rectangle 470"/>
              <p:cNvSpPr>
                <a:spLocks noChangeArrowheads="1"/>
              </p:cNvSpPr>
              <p:nvPr/>
            </p:nvSpPr>
            <p:spPr bwMode="auto">
              <a:xfrm>
                <a:off x="1104" y="198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8</a:t>
                </a:r>
              </a:p>
            </p:txBody>
          </p:sp>
          <p:sp>
            <p:nvSpPr>
              <p:cNvPr id="26712" name="Line 471"/>
              <p:cNvSpPr>
                <a:spLocks noChangeShapeType="1"/>
              </p:cNvSpPr>
              <p:nvPr/>
            </p:nvSpPr>
            <p:spPr bwMode="auto">
              <a:xfrm>
                <a:off x="1104" y="217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587238" name="Group 486"/>
          <p:cNvGrpSpPr>
            <a:grpSpLocks/>
          </p:cNvGrpSpPr>
          <p:nvPr/>
        </p:nvGrpSpPr>
        <p:grpSpPr bwMode="auto">
          <a:xfrm>
            <a:off x="3276600" y="2843214"/>
            <a:ext cx="6858000" cy="3095625"/>
            <a:chOff x="1104" y="1791"/>
            <a:chExt cx="4320" cy="1950"/>
          </a:xfrm>
        </p:grpSpPr>
        <p:grpSp>
          <p:nvGrpSpPr>
            <p:cNvPr id="26672" name="Group 416"/>
            <p:cNvGrpSpPr>
              <a:grpSpLocks/>
            </p:cNvGrpSpPr>
            <p:nvPr/>
          </p:nvGrpSpPr>
          <p:grpSpPr bwMode="auto">
            <a:xfrm>
              <a:off x="1104" y="3546"/>
              <a:ext cx="4320" cy="195"/>
              <a:chOff x="1104" y="3543"/>
              <a:chExt cx="4320" cy="195"/>
            </a:xfrm>
          </p:grpSpPr>
          <p:sp>
            <p:nvSpPr>
              <p:cNvPr id="26697" name="Rectangle 417"/>
              <p:cNvSpPr>
                <a:spLocks noChangeArrowheads="1"/>
              </p:cNvSpPr>
              <p:nvPr/>
            </p:nvSpPr>
            <p:spPr bwMode="auto">
              <a:xfrm>
                <a:off x="4711" y="354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99½</a:t>
                </a:r>
              </a:p>
            </p:txBody>
          </p:sp>
          <p:sp>
            <p:nvSpPr>
              <p:cNvPr id="26698" name="Rectangle 418"/>
              <p:cNvSpPr>
                <a:spLocks noChangeArrowheads="1"/>
              </p:cNvSpPr>
              <p:nvPr/>
            </p:nvSpPr>
            <p:spPr bwMode="auto">
              <a:xfrm>
                <a:off x="4032" y="354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92</a:t>
                </a:r>
              </a:p>
            </p:txBody>
          </p:sp>
          <p:sp>
            <p:nvSpPr>
              <p:cNvPr id="26699" name="Rectangle 419"/>
              <p:cNvSpPr>
                <a:spLocks noChangeArrowheads="1"/>
              </p:cNvSpPr>
              <p:nvPr/>
            </p:nvSpPr>
            <p:spPr bwMode="auto">
              <a:xfrm>
                <a:off x="3360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700" name="Rectangle 420"/>
              <p:cNvSpPr>
                <a:spLocks noChangeArrowheads="1"/>
              </p:cNvSpPr>
              <p:nvPr/>
            </p:nvSpPr>
            <p:spPr bwMode="auto">
              <a:xfrm>
                <a:off x="2688" y="354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18</a:t>
                </a:r>
              </a:p>
            </p:txBody>
          </p:sp>
          <p:sp>
            <p:nvSpPr>
              <p:cNvPr id="26701" name="Rectangle 421"/>
              <p:cNvSpPr>
                <a:spLocks noChangeArrowheads="1"/>
              </p:cNvSpPr>
              <p:nvPr/>
            </p:nvSpPr>
            <p:spPr bwMode="auto">
              <a:xfrm>
                <a:off x="2112" y="354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135</a:t>
                </a:r>
              </a:p>
            </p:txBody>
          </p:sp>
          <p:sp>
            <p:nvSpPr>
              <p:cNvPr id="26702" name="Rectangle 422"/>
              <p:cNvSpPr>
                <a:spLocks noChangeArrowheads="1"/>
              </p:cNvSpPr>
              <p:nvPr/>
            </p:nvSpPr>
            <p:spPr bwMode="auto">
              <a:xfrm>
                <a:off x="1104" y="354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10</a:t>
                </a:r>
              </a:p>
            </p:txBody>
          </p:sp>
          <p:sp>
            <p:nvSpPr>
              <p:cNvPr id="26703" name="Line 423"/>
              <p:cNvSpPr>
                <a:spLocks noChangeShapeType="1"/>
              </p:cNvSpPr>
              <p:nvPr/>
            </p:nvSpPr>
            <p:spPr bwMode="auto">
              <a:xfrm>
                <a:off x="1104" y="373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673" name="Group 432"/>
            <p:cNvGrpSpPr>
              <a:grpSpLocks/>
            </p:cNvGrpSpPr>
            <p:nvPr/>
          </p:nvGrpSpPr>
          <p:grpSpPr bwMode="auto">
            <a:xfrm>
              <a:off x="1104" y="3156"/>
              <a:ext cx="4320" cy="195"/>
              <a:chOff x="1104" y="3153"/>
              <a:chExt cx="4320" cy="195"/>
            </a:xfrm>
          </p:grpSpPr>
          <p:sp>
            <p:nvSpPr>
              <p:cNvPr id="26690" name="Rectangle 433"/>
              <p:cNvSpPr>
                <a:spLocks noChangeArrowheads="1"/>
              </p:cNvSpPr>
              <p:nvPr/>
            </p:nvSpPr>
            <p:spPr bwMode="auto">
              <a:xfrm>
                <a:off x="4711" y="3153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99½</a:t>
                </a:r>
              </a:p>
            </p:txBody>
          </p:sp>
          <p:sp>
            <p:nvSpPr>
              <p:cNvPr id="26691" name="Rectangle 434"/>
              <p:cNvSpPr>
                <a:spLocks noChangeArrowheads="1"/>
              </p:cNvSpPr>
              <p:nvPr/>
            </p:nvSpPr>
            <p:spPr bwMode="auto">
              <a:xfrm>
                <a:off x="4032" y="3153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82</a:t>
                </a:r>
              </a:p>
            </p:txBody>
          </p:sp>
          <p:sp>
            <p:nvSpPr>
              <p:cNvPr id="26692" name="Rectangle 435"/>
              <p:cNvSpPr>
                <a:spLocks noChangeArrowheads="1"/>
              </p:cNvSpPr>
              <p:nvPr/>
            </p:nvSpPr>
            <p:spPr bwMode="auto">
              <a:xfrm>
                <a:off x="3360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153</a:t>
                </a:r>
              </a:p>
            </p:txBody>
          </p:sp>
          <p:sp>
            <p:nvSpPr>
              <p:cNvPr id="26693" name="Rectangle 436"/>
              <p:cNvSpPr>
                <a:spLocks noChangeArrowheads="1"/>
              </p:cNvSpPr>
              <p:nvPr/>
            </p:nvSpPr>
            <p:spPr bwMode="auto">
              <a:xfrm>
                <a:off x="2688" y="3153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28</a:t>
                </a:r>
              </a:p>
            </p:txBody>
          </p:sp>
          <p:sp>
            <p:nvSpPr>
              <p:cNvPr id="26694" name="Rectangle 437"/>
              <p:cNvSpPr>
                <a:spLocks noChangeArrowheads="1"/>
              </p:cNvSpPr>
              <p:nvPr/>
            </p:nvSpPr>
            <p:spPr bwMode="auto">
              <a:xfrm>
                <a:off x="2112" y="3153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135</a:t>
                </a:r>
              </a:p>
            </p:txBody>
          </p:sp>
          <p:sp>
            <p:nvSpPr>
              <p:cNvPr id="26695" name="Rectangle 438"/>
              <p:cNvSpPr>
                <a:spLocks noChangeArrowheads="1"/>
              </p:cNvSpPr>
              <p:nvPr/>
            </p:nvSpPr>
            <p:spPr bwMode="auto">
              <a:xfrm>
                <a:off x="1104" y="3153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5</a:t>
                </a:r>
              </a:p>
            </p:txBody>
          </p:sp>
          <p:sp>
            <p:nvSpPr>
              <p:cNvPr id="26696" name="Line 439"/>
              <p:cNvSpPr>
                <a:spLocks noChangeShapeType="1"/>
              </p:cNvSpPr>
              <p:nvPr/>
            </p:nvSpPr>
            <p:spPr bwMode="auto">
              <a:xfrm>
                <a:off x="1104" y="3348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674" name="Group 456"/>
            <p:cNvGrpSpPr>
              <a:grpSpLocks/>
            </p:cNvGrpSpPr>
            <p:nvPr/>
          </p:nvGrpSpPr>
          <p:grpSpPr bwMode="auto">
            <a:xfrm>
              <a:off x="1104" y="2181"/>
              <a:ext cx="4320" cy="195"/>
              <a:chOff x="1104" y="2178"/>
              <a:chExt cx="4320" cy="195"/>
            </a:xfrm>
          </p:grpSpPr>
          <p:sp>
            <p:nvSpPr>
              <p:cNvPr id="26683" name="Rectangle 457"/>
              <p:cNvSpPr>
                <a:spLocks noChangeArrowheads="1"/>
              </p:cNvSpPr>
              <p:nvPr/>
            </p:nvSpPr>
            <p:spPr bwMode="auto">
              <a:xfrm>
                <a:off x="4711" y="217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61¼</a:t>
                </a:r>
              </a:p>
            </p:txBody>
          </p:sp>
          <p:sp>
            <p:nvSpPr>
              <p:cNvPr id="26684" name="Rectangle 458"/>
              <p:cNvSpPr>
                <a:spLocks noChangeArrowheads="1"/>
              </p:cNvSpPr>
              <p:nvPr/>
            </p:nvSpPr>
            <p:spPr bwMode="auto">
              <a:xfrm>
                <a:off x="4032" y="217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68</a:t>
                </a:r>
              </a:p>
            </p:txBody>
          </p:sp>
          <p:sp>
            <p:nvSpPr>
              <p:cNvPr id="26685" name="Rectangle 459"/>
              <p:cNvSpPr>
                <a:spLocks noChangeArrowheads="1"/>
              </p:cNvSpPr>
              <p:nvPr/>
            </p:nvSpPr>
            <p:spPr bwMode="auto">
              <a:xfrm>
                <a:off x="3360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686" name="Rectangle 460"/>
              <p:cNvSpPr>
                <a:spLocks noChangeArrowheads="1"/>
              </p:cNvSpPr>
              <p:nvPr/>
            </p:nvSpPr>
            <p:spPr bwMode="auto">
              <a:xfrm>
                <a:off x="2688" y="217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10</a:t>
                </a:r>
              </a:p>
            </p:txBody>
          </p:sp>
          <p:sp>
            <p:nvSpPr>
              <p:cNvPr id="26687" name="Rectangle 461"/>
              <p:cNvSpPr>
                <a:spLocks noChangeArrowheads="1"/>
              </p:cNvSpPr>
              <p:nvPr/>
            </p:nvSpPr>
            <p:spPr bwMode="auto">
              <a:xfrm>
                <a:off x="2112" y="217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82</a:t>
                </a:r>
              </a:p>
            </p:txBody>
          </p:sp>
          <p:sp>
            <p:nvSpPr>
              <p:cNvPr id="26688" name="Rectangle 462"/>
              <p:cNvSpPr>
                <a:spLocks noChangeArrowheads="1"/>
              </p:cNvSpPr>
              <p:nvPr/>
            </p:nvSpPr>
            <p:spPr bwMode="auto">
              <a:xfrm>
                <a:off x="1104" y="217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10</a:t>
                </a:r>
              </a:p>
            </p:txBody>
          </p:sp>
          <p:sp>
            <p:nvSpPr>
              <p:cNvPr id="26689" name="Line 463"/>
              <p:cNvSpPr>
                <a:spLocks noChangeShapeType="1"/>
              </p:cNvSpPr>
              <p:nvPr/>
            </p:nvSpPr>
            <p:spPr bwMode="auto">
              <a:xfrm>
                <a:off x="1104" y="237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6675" name="Group 472"/>
            <p:cNvGrpSpPr>
              <a:grpSpLocks/>
            </p:cNvGrpSpPr>
            <p:nvPr/>
          </p:nvGrpSpPr>
          <p:grpSpPr bwMode="auto">
            <a:xfrm>
              <a:off x="1104" y="1791"/>
              <a:ext cx="4320" cy="195"/>
              <a:chOff x="1104" y="1788"/>
              <a:chExt cx="4320" cy="195"/>
            </a:xfrm>
          </p:grpSpPr>
          <p:sp>
            <p:nvSpPr>
              <p:cNvPr id="26676" name="Rectangle 473"/>
              <p:cNvSpPr>
                <a:spLocks noChangeArrowheads="1"/>
              </p:cNvSpPr>
              <p:nvPr/>
            </p:nvSpPr>
            <p:spPr bwMode="auto">
              <a:xfrm>
                <a:off x="4711" y="1788"/>
                <a:ext cx="713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61¼</a:t>
                </a:r>
              </a:p>
            </p:txBody>
          </p:sp>
          <p:sp>
            <p:nvSpPr>
              <p:cNvPr id="26677" name="Rectangle 474"/>
              <p:cNvSpPr>
                <a:spLocks noChangeArrowheads="1"/>
              </p:cNvSpPr>
              <p:nvPr/>
            </p:nvSpPr>
            <p:spPr bwMode="auto">
              <a:xfrm>
                <a:off x="4032" y="1788"/>
                <a:ext cx="679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58</a:t>
                </a:r>
              </a:p>
            </p:txBody>
          </p:sp>
          <p:sp>
            <p:nvSpPr>
              <p:cNvPr id="26678" name="Rectangle 475"/>
              <p:cNvSpPr>
                <a:spLocks noChangeArrowheads="1"/>
              </p:cNvSpPr>
              <p:nvPr/>
            </p:nvSpPr>
            <p:spPr bwMode="auto">
              <a:xfrm>
                <a:off x="3360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85</a:t>
                </a:r>
              </a:p>
            </p:txBody>
          </p:sp>
          <p:sp>
            <p:nvSpPr>
              <p:cNvPr id="26679" name="Rectangle 476"/>
              <p:cNvSpPr>
                <a:spLocks noChangeArrowheads="1"/>
              </p:cNvSpPr>
              <p:nvPr/>
            </p:nvSpPr>
            <p:spPr bwMode="auto">
              <a:xfrm>
                <a:off x="2688" y="1788"/>
                <a:ext cx="672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20</a:t>
                </a:r>
              </a:p>
            </p:txBody>
          </p:sp>
          <p:sp>
            <p:nvSpPr>
              <p:cNvPr id="26680" name="Rectangle 477"/>
              <p:cNvSpPr>
                <a:spLocks noChangeArrowheads="1"/>
              </p:cNvSpPr>
              <p:nvPr/>
            </p:nvSpPr>
            <p:spPr bwMode="auto">
              <a:xfrm>
                <a:off x="2112" y="1788"/>
                <a:ext cx="57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82</a:t>
                </a:r>
              </a:p>
            </p:txBody>
          </p:sp>
          <p:sp>
            <p:nvSpPr>
              <p:cNvPr id="26681" name="Rectangle 478"/>
              <p:cNvSpPr>
                <a:spLocks noChangeArrowheads="1"/>
              </p:cNvSpPr>
              <p:nvPr/>
            </p:nvSpPr>
            <p:spPr bwMode="auto">
              <a:xfrm>
                <a:off x="1104" y="1788"/>
                <a:ext cx="1008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Q = 5</a:t>
                </a:r>
              </a:p>
            </p:txBody>
          </p:sp>
          <p:sp>
            <p:nvSpPr>
              <p:cNvPr id="26682" name="Line 479"/>
              <p:cNvSpPr>
                <a:spLocks noChangeShapeType="1"/>
              </p:cNvSpPr>
              <p:nvPr/>
            </p:nvSpPr>
            <p:spPr bwMode="auto">
              <a:xfrm>
                <a:off x="1104" y="1983"/>
                <a:ext cx="4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4900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87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87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8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8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250" grpId="0" animBg="1"/>
      <p:bldP spid="587255" grpId="0" animBg="1"/>
      <p:bldP spid="587256" grpId="0" animBg="1"/>
      <p:bldP spid="587257" grpId="0" animBg="1"/>
      <p:bldP spid="5872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endCxn id="32" idx="1"/>
          </p:cNvCxnSpPr>
          <p:nvPr/>
        </p:nvCxnSpPr>
        <p:spPr bwMode="auto">
          <a:xfrm>
            <a:off x="7239000" y="10287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34" idx="1"/>
          </p:cNvCxnSpPr>
          <p:nvPr/>
        </p:nvCxnSpPr>
        <p:spPr bwMode="auto">
          <a:xfrm>
            <a:off x="7239000" y="21717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36799"/>
            <a:ext cx="11658600" cy="44704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Execution Plan</a:t>
            </a:r>
          </a:p>
          <a:p>
            <a:pPr lvl="1"/>
            <a:r>
              <a:rPr lang="en-US" dirty="0" smtClean="0"/>
              <a:t>Always execute highest-priority </a:t>
            </a:r>
            <a:r>
              <a:rPr lang="en-US" dirty="0" err="1" smtClean="0"/>
              <a:t>runable</a:t>
            </a:r>
            <a:r>
              <a:rPr lang="en-US" dirty="0" smtClean="0"/>
              <a:t> jobs to completion</a:t>
            </a:r>
          </a:p>
          <a:p>
            <a:pPr lvl="1"/>
            <a:r>
              <a:rPr lang="en-US" dirty="0" smtClean="0"/>
              <a:t>Each queue can be processed in RR with some time-quantum</a:t>
            </a:r>
          </a:p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Starvation: </a:t>
            </a:r>
          </a:p>
          <a:p>
            <a:pPr lvl="2"/>
            <a:r>
              <a:rPr lang="en-US" dirty="0" smtClean="0"/>
              <a:t>Lower priority jobs don’t get to run because higher priority jobs</a:t>
            </a:r>
          </a:p>
          <a:p>
            <a:pPr lvl="1"/>
            <a:r>
              <a:rPr lang="en-US" dirty="0" smtClean="0"/>
              <a:t>Deadlock: Priority Inversion</a:t>
            </a:r>
          </a:p>
          <a:p>
            <a:pPr lvl="2"/>
            <a:r>
              <a:rPr lang="en-US" dirty="0" smtClean="0"/>
              <a:t>Happens when low priority task has lock needed by high-priority task</a:t>
            </a:r>
          </a:p>
          <a:p>
            <a:pPr lvl="2"/>
            <a:r>
              <a:rPr lang="en-US" dirty="0" smtClean="0"/>
              <a:t>Usually involves third, intermediate priority task preventing high-priority task from running</a:t>
            </a:r>
          </a:p>
          <a:p>
            <a:r>
              <a:rPr lang="en-US" dirty="0" smtClean="0"/>
              <a:t>How to fix problems?</a:t>
            </a:r>
          </a:p>
          <a:p>
            <a:pPr lvl="1"/>
            <a:r>
              <a:rPr lang="en-US" dirty="0" smtClean="0"/>
              <a:t>Dynamic priorities – adjust base-level priority up or down based on heuristics about interactivity, locking, burst behavior, etc…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3124200" y="838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124200" y="1219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124200" y="1600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124200" y="1981200"/>
            <a:ext cx="1371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Priority 0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029200" y="1981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62700" y="1981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6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029200" y="838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1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362700" y="8509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483100" y="21590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4495800" y="10414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endCxn id="16" idx="1"/>
          </p:cNvCxnSpPr>
          <p:nvPr/>
        </p:nvCxnSpPr>
        <p:spPr bwMode="auto">
          <a:xfrm>
            <a:off x="5930900" y="1041400"/>
            <a:ext cx="431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911850" y="2171700"/>
            <a:ext cx="4699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/>
          <p:cNvSpPr/>
          <p:nvPr/>
        </p:nvSpPr>
        <p:spPr bwMode="auto">
          <a:xfrm>
            <a:off x="7670800" y="838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3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70800" y="1981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7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029200" y="1219200"/>
            <a:ext cx="914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Job 4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4495800" y="1422400"/>
            <a:ext cx="5461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dirty="0"/>
              <a:t>Handling Differences in Importance: Strict Priority Scheduling</a:t>
            </a:r>
          </a:p>
        </p:txBody>
      </p:sp>
    </p:spTree>
    <p:extLst>
      <p:ext uri="{BB962C8B-B14F-4D97-AF65-F5344CB8AC3E}">
        <p14:creationId xmlns:p14="http://schemas.microsoft.com/office/powerpoint/2010/main" val="2273287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charset="-127"/>
              </a:rPr>
              <a:t>Scheduling Fairness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114300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charset="-127"/>
              </a:rPr>
              <a:t>What about fairness?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Strict fixed-priority scheduling between queues is unfair (run highest, then next, </a:t>
            </a:r>
            <a:r>
              <a:rPr lang="en-US" altLang="ko-KR" sz="2400" dirty="0" err="1">
                <a:ea typeface="굴림" charset="-127"/>
              </a:rPr>
              <a:t>etc</a:t>
            </a:r>
            <a:r>
              <a:rPr lang="en-US" altLang="ko-KR" sz="2400" dirty="0">
                <a:ea typeface="굴림" charset="-127"/>
              </a:rPr>
              <a:t>):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long running jobs may never get CPU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Urban legend: In Multics, shut down machine, found 10-year-old job </a:t>
            </a:r>
            <a:r>
              <a:rPr lang="en-US" altLang="ko-KR" sz="2400" dirty="0">
                <a:ea typeface="굴림" charset="-127"/>
                <a:sym typeface="Symbol" panose="05050102010706020507" pitchFamily="18" charset="2"/>
              </a:rPr>
              <a:t> </a:t>
            </a:r>
            <a:r>
              <a:rPr lang="en-US" altLang="ko-KR" sz="2400" dirty="0" smtClean="0">
                <a:ea typeface="굴림" charset="-127"/>
                <a:sym typeface="Symbol" panose="05050102010706020507" pitchFamily="18" charset="2"/>
              </a:rPr>
              <a:t/>
            </a:r>
            <a:br>
              <a:rPr lang="en-US" altLang="ko-KR" sz="2400" dirty="0" smtClean="0">
                <a:ea typeface="굴림" charset="-127"/>
                <a:sym typeface="Symbol" panose="05050102010706020507" pitchFamily="18" charset="2"/>
              </a:rPr>
            </a:br>
            <a:r>
              <a:rPr lang="en-US" altLang="ko-KR" sz="2400" dirty="0" smtClean="0">
                <a:ea typeface="굴림" charset="-127"/>
                <a:sym typeface="Symbol" panose="05050102010706020507" pitchFamily="18" charset="2"/>
              </a:rPr>
              <a:t>Ok</a:t>
            </a:r>
            <a:r>
              <a:rPr lang="en-US" altLang="ko-KR" sz="2400" dirty="0">
                <a:ea typeface="굴림" charset="-127"/>
                <a:sym typeface="Symbol" panose="05050102010706020507" pitchFamily="18" charset="2"/>
              </a:rPr>
              <a:t>, probably not…</a:t>
            </a:r>
            <a:endParaRPr lang="en-US" altLang="ko-KR" sz="2400" dirty="0">
              <a:ea typeface="굴림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ea typeface="굴림" charset="-127"/>
              </a:rPr>
              <a:t>Must give long-running jobs a fraction of the CPU even when there are shorter jobs to run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charset="-127"/>
              </a:rPr>
              <a:t>Tradeoff: fairness gained by hurting </a:t>
            </a:r>
            <a:r>
              <a:rPr lang="en-US" altLang="ko-KR" sz="2400" dirty="0" err="1">
                <a:solidFill>
                  <a:schemeClr val="hlink"/>
                </a:solidFill>
                <a:ea typeface="굴림" charset="-127"/>
              </a:rPr>
              <a:t>avg</a:t>
            </a:r>
            <a:r>
              <a:rPr lang="en-US" altLang="ko-KR" sz="2400" dirty="0">
                <a:solidFill>
                  <a:schemeClr val="hlink"/>
                </a:solidFill>
                <a:ea typeface="굴림" charset="-127"/>
              </a:rPr>
              <a:t> response time!</a:t>
            </a:r>
          </a:p>
        </p:txBody>
      </p:sp>
    </p:spTree>
    <p:extLst>
      <p:ext uri="{BB962C8B-B14F-4D97-AF65-F5344CB8AC3E}">
        <p14:creationId xmlns:p14="http://schemas.microsoft.com/office/powerpoint/2010/main" val="3553125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Scheduling Fairness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762000"/>
            <a:ext cx="10566400" cy="5105400"/>
          </a:xfrm>
        </p:spPr>
        <p:txBody>
          <a:bodyPr/>
          <a:lstStyle/>
          <a:p>
            <a:r>
              <a:rPr lang="en-US" altLang="ko-KR" dirty="0" smtClean="0"/>
              <a:t>How to implement fairness?</a:t>
            </a:r>
          </a:p>
          <a:p>
            <a:pPr lvl="1"/>
            <a:r>
              <a:rPr lang="en-US" altLang="ko-KR" dirty="0" smtClean="0"/>
              <a:t>Could give each queue some fraction of the CPU </a:t>
            </a:r>
          </a:p>
          <a:p>
            <a:pPr lvl="2"/>
            <a:r>
              <a:rPr lang="en-US" altLang="ko-KR" dirty="0" smtClean="0"/>
              <a:t>What if one long-running job and 100 short-running ones?</a:t>
            </a:r>
          </a:p>
          <a:p>
            <a:pPr lvl="2"/>
            <a:r>
              <a:rPr lang="en-US" altLang="ko-KR" dirty="0" smtClean="0"/>
              <a:t>Like express lanes in a supermarket—sometimes express lanes get so long, get better service by going into one of the other lines</a:t>
            </a:r>
          </a:p>
          <a:p>
            <a:pPr lvl="1"/>
            <a:r>
              <a:rPr lang="en-US" altLang="ko-KR" dirty="0" smtClean="0"/>
              <a:t>Could increase priority of jobs that don’t get service</a:t>
            </a:r>
          </a:p>
          <a:p>
            <a:pPr lvl="2"/>
            <a:r>
              <a:rPr lang="en-US" altLang="ko-KR" dirty="0" smtClean="0"/>
              <a:t>What is done in some variants of UNIX</a:t>
            </a:r>
          </a:p>
          <a:p>
            <a:pPr lvl="2"/>
            <a:r>
              <a:rPr lang="en-US" altLang="ko-KR" dirty="0" smtClean="0"/>
              <a:t>This is ad hoc—what rate should you increase priorities?</a:t>
            </a:r>
          </a:p>
          <a:p>
            <a:pPr lvl="2"/>
            <a:r>
              <a:rPr lang="en-US" altLang="ko-KR" dirty="0" smtClean="0"/>
              <a:t>And, as system gets overloaded, no job gets CPU time, so everyone increases in </a:t>
            </a:r>
            <a:r>
              <a:rPr lang="en-US" altLang="ko-KR" dirty="0" err="1" smtClean="0"/>
              <a:t>priority</a:t>
            </a:r>
            <a:r>
              <a:rPr lang="en-US" altLang="ko-KR" dirty="0" err="1" smtClean="0">
                <a:sym typeface="Symbol" pitchFamily="18" charset="2"/>
              </a:rPr>
              <a:t>Interactive</a:t>
            </a:r>
            <a:r>
              <a:rPr lang="en-US" altLang="ko-KR" dirty="0" smtClean="0">
                <a:sym typeface="Symbol" pitchFamily="18" charset="2"/>
              </a:rPr>
              <a:t> jobs suffer</a:t>
            </a:r>
            <a:endParaRPr lang="en-US" altLang="ko-KR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9522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What if we Knew the Future?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762000"/>
            <a:ext cx="9906000" cy="58674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Could we always mirror best FCFS?</a:t>
            </a:r>
          </a:p>
          <a:p>
            <a:r>
              <a:rPr lang="en-US" altLang="ko-KR" dirty="0" smtClean="0"/>
              <a:t>Shortest Job First (SJF):</a:t>
            </a:r>
          </a:p>
          <a:p>
            <a:pPr lvl="1"/>
            <a:r>
              <a:rPr lang="en-US" altLang="ko-KR" dirty="0" smtClean="0"/>
              <a:t>Run whatever job has least amount of </a:t>
            </a:r>
            <a:br>
              <a:rPr lang="en-US" altLang="ko-KR" dirty="0" smtClean="0"/>
            </a:br>
            <a:r>
              <a:rPr lang="en-US" altLang="ko-KR" dirty="0" smtClean="0"/>
              <a:t>computation to do</a:t>
            </a:r>
          </a:p>
          <a:p>
            <a:pPr lvl="1"/>
            <a:r>
              <a:rPr lang="en-US" altLang="ko-KR" dirty="0" smtClean="0"/>
              <a:t>Sometimes called “Shortest Time to Completion First” (STCF)</a:t>
            </a:r>
          </a:p>
          <a:p>
            <a:r>
              <a:rPr lang="en-US" altLang="ko-KR" dirty="0" smtClean="0"/>
              <a:t>Shortest Remaining Time First (SRTF):</a:t>
            </a:r>
          </a:p>
          <a:p>
            <a:pPr lvl="1"/>
            <a:r>
              <a:rPr lang="en-US" altLang="ko-KR" dirty="0" smtClean="0"/>
              <a:t>Preemptive version of SJF: if job arrives and has a shorter time to completion than the remaining time on the current job, immediately preempt CPU</a:t>
            </a:r>
          </a:p>
          <a:p>
            <a:pPr lvl="1"/>
            <a:r>
              <a:rPr lang="en-US" altLang="ko-KR" dirty="0" smtClean="0"/>
              <a:t>Sometimes called “Shortest Remaining Time to Completion First” (SRTCF)</a:t>
            </a:r>
          </a:p>
          <a:p>
            <a:r>
              <a:rPr lang="en-US" altLang="ko-KR" dirty="0" smtClean="0"/>
              <a:t>These can be applied to whole program or current CPU burst</a:t>
            </a:r>
          </a:p>
          <a:p>
            <a:pPr lvl="1"/>
            <a:r>
              <a:rPr lang="en-US" altLang="ko-KR" dirty="0" smtClean="0"/>
              <a:t>Idea is to get short jobs out of the system</a:t>
            </a:r>
          </a:p>
          <a:p>
            <a:pPr lvl="1"/>
            <a:r>
              <a:rPr lang="en-US" altLang="ko-KR" dirty="0" smtClean="0"/>
              <a:t>Big effect on short jobs, only small effect on long ones</a:t>
            </a:r>
          </a:p>
          <a:p>
            <a:pPr lvl="1"/>
            <a:r>
              <a:rPr lang="en-US" altLang="ko-KR" dirty="0" smtClean="0"/>
              <a:t>Result is better average response time</a:t>
            </a:r>
          </a:p>
        </p:txBody>
      </p:sp>
      <p:pic>
        <p:nvPicPr>
          <p:cNvPr id="57446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922" y="762000"/>
            <a:ext cx="1682678" cy="155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311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Discussion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10668000" cy="5638800"/>
          </a:xfrm>
        </p:spPr>
        <p:txBody>
          <a:bodyPr/>
          <a:lstStyle/>
          <a:p>
            <a:r>
              <a:rPr lang="en-US" altLang="ko-KR" dirty="0" smtClean="0"/>
              <a:t>SJF/SRTF are the best you can do at minimizing average response time</a:t>
            </a:r>
          </a:p>
          <a:p>
            <a:pPr lvl="1"/>
            <a:r>
              <a:rPr lang="en-US" altLang="ko-KR" dirty="0" smtClean="0"/>
              <a:t>Provably optimal (SJF among non-preemptive, SRTF among preemptive)</a:t>
            </a:r>
          </a:p>
          <a:p>
            <a:pPr lvl="1"/>
            <a:r>
              <a:rPr lang="en-US" altLang="ko-KR" dirty="0" smtClean="0"/>
              <a:t>Since SRTF is always at least as good as SJF, focus on SRTF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Comparison of SRTF with FCFS</a:t>
            </a:r>
          </a:p>
          <a:p>
            <a:pPr lvl="1"/>
            <a:r>
              <a:rPr lang="en-US" altLang="ko-KR" dirty="0" smtClean="0"/>
              <a:t>What if all jobs the same length?</a:t>
            </a:r>
          </a:p>
          <a:p>
            <a:pPr lvl="2"/>
            <a:r>
              <a:rPr lang="en-US" altLang="ko-KR" dirty="0" smtClean="0"/>
              <a:t>SRTF becomes the same as FCFS (i.e. FCFS is best can do if all jobs the same length)</a:t>
            </a:r>
          </a:p>
          <a:p>
            <a:pPr lvl="1"/>
            <a:r>
              <a:rPr lang="en-US" altLang="ko-KR" dirty="0" smtClean="0"/>
              <a:t>What if jobs have varying length?</a:t>
            </a:r>
          </a:p>
          <a:p>
            <a:pPr lvl="2"/>
            <a:r>
              <a:rPr lang="en-US" altLang="ko-KR" dirty="0" smtClean="0"/>
              <a:t>SRTF: short jobs not stuck behind long ones</a:t>
            </a:r>
          </a:p>
        </p:txBody>
      </p:sp>
    </p:spTree>
    <p:extLst>
      <p:ext uri="{BB962C8B-B14F-4D97-AF65-F5344CB8AC3E}">
        <p14:creationId xmlns:p14="http://schemas.microsoft.com/office/powerpoint/2010/main" val="3941608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Example to illustrate benefits of SRTF</a:t>
            </a:r>
            <a:endParaRPr lang="en-US" altLang="ko-KR" dirty="0" smtClean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819400"/>
            <a:ext cx="8305800" cy="35179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Three jobs:	</a:t>
            </a:r>
          </a:p>
          <a:p>
            <a:pPr lvl="1"/>
            <a:r>
              <a:rPr lang="en-US" altLang="ko-KR" dirty="0" smtClean="0"/>
              <a:t>A, B: both CPU bound, run for week</a:t>
            </a:r>
            <a:br>
              <a:rPr lang="en-US" altLang="ko-KR" dirty="0" smtClean="0"/>
            </a:br>
            <a:r>
              <a:rPr lang="en-US" altLang="ko-KR" dirty="0" smtClean="0"/>
              <a:t>C: I/O bound, loop 1ms CPU, 9ms disk I/O</a:t>
            </a:r>
          </a:p>
          <a:p>
            <a:pPr lvl="1"/>
            <a:r>
              <a:rPr lang="en-US" altLang="ko-KR" dirty="0" smtClean="0"/>
              <a:t>If only one at a time, C uses 90% of the disk, A or B could use 100% of the CPU</a:t>
            </a:r>
          </a:p>
          <a:p>
            <a:r>
              <a:rPr lang="en-US" altLang="ko-KR" dirty="0" smtClean="0"/>
              <a:t>With FCFS:</a:t>
            </a:r>
          </a:p>
          <a:p>
            <a:pPr lvl="1"/>
            <a:r>
              <a:rPr lang="en-US" altLang="ko-KR" dirty="0" smtClean="0"/>
              <a:t>Once A or B get in, keep CPU for two weeks</a:t>
            </a:r>
          </a:p>
          <a:p>
            <a:r>
              <a:rPr lang="en-US" altLang="ko-KR" dirty="0" smtClean="0"/>
              <a:t>What about RR or SRTF?</a:t>
            </a:r>
          </a:p>
          <a:p>
            <a:pPr lvl="1"/>
            <a:r>
              <a:rPr lang="en-US" altLang="ko-KR" dirty="0" smtClean="0"/>
              <a:t>Easier to see with a timeline</a:t>
            </a:r>
          </a:p>
        </p:txBody>
      </p:sp>
      <p:grpSp>
        <p:nvGrpSpPr>
          <p:cNvPr id="596002" name="Group 34"/>
          <p:cNvGrpSpPr>
            <a:grpSpLocks/>
          </p:cNvGrpSpPr>
          <p:nvPr/>
        </p:nvGrpSpPr>
        <p:grpSpPr bwMode="auto">
          <a:xfrm>
            <a:off x="6924675" y="914401"/>
            <a:ext cx="2146300" cy="1893889"/>
            <a:chOff x="568" y="576"/>
            <a:chExt cx="1352" cy="1193"/>
          </a:xfrm>
        </p:grpSpPr>
        <p:sp>
          <p:nvSpPr>
            <p:cNvPr id="29706" name="Line 6"/>
            <p:cNvSpPr>
              <a:spLocks noChangeShapeType="1"/>
            </p:cNvSpPr>
            <p:nvPr/>
          </p:nvSpPr>
          <p:spPr bwMode="auto">
            <a:xfrm>
              <a:off x="574" y="1036"/>
              <a:ext cx="1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9707" name="Group 33"/>
            <p:cNvGrpSpPr>
              <a:grpSpLocks/>
            </p:cNvGrpSpPr>
            <p:nvPr/>
          </p:nvGrpSpPr>
          <p:grpSpPr bwMode="auto">
            <a:xfrm>
              <a:off x="568" y="576"/>
              <a:ext cx="1305" cy="1193"/>
              <a:chOff x="568" y="576"/>
              <a:chExt cx="1305" cy="1193"/>
            </a:xfrm>
          </p:grpSpPr>
          <p:sp>
            <p:nvSpPr>
              <p:cNvPr id="29708" name="Text Box 18"/>
              <p:cNvSpPr txBox="1">
                <a:spLocks noChangeArrowheads="1"/>
              </p:cNvSpPr>
              <p:nvPr/>
            </p:nvSpPr>
            <p:spPr bwMode="auto">
              <a:xfrm>
                <a:off x="1076" y="576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</a:t>
                </a:r>
              </a:p>
            </p:txBody>
          </p:sp>
          <p:grpSp>
            <p:nvGrpSpPr>
              <p:cNvPr id="29709" name="Group 20"/>
              <p:cNvGrpSpPr>
                <a:grpSpLocks/>
              </p:cNvGrpSpPr>
              <p:nvPr/>
            </p:nvGrpSpPr>
            <p:grpSpPr bwMode="auto">
              <a:xfrm>
                <a:off x="568" y="844"/>
                <a:ext cx="439" cy="925"/>
                <a:chOff x="568" y="844"/>
                <a:chExt cx="439" cy="925"/>
              </a:xfrm>
            </p:grpSpPr>
            <p:sp>
              <p:nvSpPr>
                <p:cNvPr id="29722" name="Line 7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9723" name="Line 8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29724" name="Group 12"/>
                <p:cNvGrpSpPr>
                  <a:grpSpLocks/>
                </p:cNvGrpSpPr>
                <p:nvPr/>
              </p:nvGrpSpPr>
              <p:grpSpPr bwMode="auto">
                <a:xfrm>
                  <a:off x="568" y="1276"/>
                  <a:ext cx="439" cy="493"/>
                  <a:chOff x="609" y="1296"/>
                  <a:chExt cx="351" cy="493"/>
                </a:xfrm>
              </p:grpSpPr>
              <p:sp>
                <p:nvSpPr>
                  <p:cNvPr id="2972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9726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9" y="1343"/>
                    <a:ext cx="313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29710" name="Group 21"/>
              <p:cNvGrpSpPr>
                <a:grpSpLocks/>
              </p:cNvGrpSpPr>
              <p:nvPr/>
            </p:nvGrpSpPr>
            <p:grpSpPr bwMode="auto">
              <a:xfrm>
                <a:off x="1002" y="844"/>
                <a:ext cx="439" cy="925"/>
                <a:chOff x="568" y="844"/>
                <a:chExt cx="439" cy="925"/>
              </a:xfrm>
            </p:grpSpPr>
            <p:sp>
              <p:nvSpPr>
                <p:cNvPr id="29717" name="Line 22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9718" name="Line 23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29719" name="Group 24"/>
                <p:cNvGrpSpPr>
                  <a:grpSpLocks/>
                </p:cNvGrpSpPr>
                <p:nvPr/>
              </p:nvGrpSpPr>
              <p:grpSpPr bwMode="auto">
                <a:xfrm>
                  <a:off x="568" y="1276"/>
                  <a:ext cx="439" cy="493"/>
                  <a:chOff x="609" y="1296"/>
                  <a:chExt cx="351" cy="493"/>
                </a:xfrm>
              </p:grpSpPr>
              <p:sp>
                <p:nvSpPr>
                  <p:cNvPr id="29720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9721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9" y="1343"/>
                    <a:ext cx="313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29711" name="Group 27"/>
              <p:cNvGrpSpPr>
                <a:grpSpLocks/>
              </p:cNvGrpSpPr>
              <p:nvPr/>
            </p:nvGrpSpPr>
            <p:grpSpPr bwMode="auto">
              <a:xfrm>
                <a:off x="1434" y="844"/>
                <a:ext cx="439" cy="925"/>
                <a:chOff x="568" y="844"/>
                <a:chExt cx="439" cy="925"/>
              </a:xfrm>
            </p:grpSpPr>
            <p:sp>
              <p:nvSpPr>
                <p:cNvPr id="29712" name="Line 28"/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9713" name="Line 29"/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29714" name="Group 30"/>
                <p:cNvGrpSpPr>
                  <a:grpSpLocks/>
                </p:cNvGrpSpPr>
                <p:nvPr/>
              </p:nvGrpSpPr>
              <p:grpSpPr bwMode="auto">
                <a:xfrm>
                  <a:off x="568" y="1276"/>
                  <a:ext cx="439" cy="493"/>
                  <a:chOff x="609" y="1296"/>
                  <a:chExt cx="351" cy="493"/>
                </a:xfrm>
              </p:grpSpPr>
              <p:sp>
                <p:nvSpPr>
                  <p:cNvPr id="2971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9716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9" y="1343"/>
                    <a:ext cx="313" cy="4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</p:grpSp>
      </p:grpSp>
      <p:grpSp>
        <p:nvGrpSpPr>
          <p:cNvPr id="596019" name="Group 51"/>
          <p:cNvGrpSpPr>
            <a:grpSpLocks/>
          </p:cNvGrpSpPr>
          <p:nvPr/>
        </p:nvGrpSpPr>
        <p:grpSpPr bwMode="auto">
          <a:xfrm>
            <a:off x="2663826" y="957264"/>
            <a:ext cx="3127375" cy="992187"/>
            <a:chOff x="574" y="603"/>
            <a:chExt cx="1970" cy="625"/>
          </a:xfrm>
        </p:grpSpPr>
        <p:sp>
          <p:nvSpPr>
            <p:cNvPr id="29702" name="Line 37"/>
            <p:cNvSpPr>
              <a:spLocks noChangeShapeType="1"/>
            </p:cNvSpPr>
            <p:nvPr/>
          </p:nvSpPr>
          <p:spPr bwMode="auto">
            <a:xfrm>
              <a:off x="574" y="1036"/>
              <a:ext cx="19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3" name="Line 38"/>
            <p:cNvSpPr>
              <a:spLocks noChangeShapeType="1"/>
            </p:cNvSpPr>
            <p:nvPr/>
          </p:nvSpPr>
          <p:spPr bwMode="auto">
            <a:xfrm>
              <a:off x="574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4" name="Line 40"/>
            <p:cNvSpPr>
              <a:spLocks noChangeShapeType="1"/>
            </p:cNvSpPr>
            <p:nvPr/>
          </p:nvSpPr>
          <p:spPr bwMode="auto">
            <a:xfrm>
              <a:off x="2542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5" name="Text Box 47"/>
            <p:cNvSpPr txBox="1">
              <a:spLocks noChangeArrowheads="1"/>
            </p:cNvSpPr>
            <p:nvPr/>
          </p:nvSpPr>
          <p:spPr bwMode="auto">
            <a:xfrm>
              <a:off x="1251" y="603"/>
              <a:ext cx="5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A or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139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SRTF Example continued:</a:t>
            </a:r>
          </a:p>
        </p:txBody>
      </p:sp>
      <p:grpSp>
        <p:nvGrpSpPr>
          <p:cNvPr id="597079" name="Group 87"/>
          <p:cNvGrpSpPr>
            <a:grpSpLocks/>
          </p:cNvGrpSpPr>
          <p:nvPr/>
        </p:nvGrpSpPr>
        <p:grpSpPr bwMode="auto">
          <a:xfrm>
            <a:off x="2259013" y="2786065"/>
            <a:ext cx="7567612" cy="1743076"/>
            <a:chOff x="463" y="1755"/>
            <a:chExt cx="4767" cy="1098"/>
          </a:xfrm>
        </p:grpSpPr>
        <p:sp>
          <p:nvSpPr>
            <p:cNvPr id="30768" name="Line 22"/>
            <p:cNvSpPr>
              <a:spLocks noChangeShapeType="1"/>
            </p:cNvSpPr>
            <p:nvPr/>
          </p:nvSpPr>
          <p:spPr bwMode="auto">
            <a:xfrm>
              <a:off x="574" y="2092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0769" name="Group 28"/>
            <p:cNvGrpSpPr>
              <a:grpSpLocks/>
            </p:cNvGrpSpPr>
            <p:nvPr/>
          </p:nvGrpSpPr>
          <p:grpSpPr bwMode="auto">
            <a:xfrm>
              <a:off x="574" y="1900"/>
              <a:ext cx="48" cy="384"/>
              <a:chOff x="672" y="1776"/>
              <a:chExt cx="48" cy="384"/>
            </a:xfrm>
          </p:grpSpPr>
          <p:sp>
            <p:nvSpPr>
              <p:cNvPr id="30788" name="Line 2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9" name="Line 2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0" name="Group 29"/>
            <p:cNvGrpSpPr>
              <a:grpSpLocks/>
            </p:cNvGrpSpPr>
            <p:nvPr/>
          </p:nvGrpSpPr>
          <p:grpSpPr bwMode="auto">
            <a:xfrm>
              <a:off x="670" y="1900"/>
              <a:ext cx="48" cy="384"/>
              <a:chOff x="672" y="1776"/>
              <a:chExt cx="48" cy="384"/>
            </a:xfrm>
          </p:grpSpPr>
          <p:sp>
            <p:nvSpPr>
              <p:cNvPr id="30786" name="Line 30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7" name="Line 31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1" name="Group 32"/>
            <p:cNvGrpSpPr>
              <a:grpSpLocks/>
            </p:cNvGrpSpPr>
            <p:nvPr/>
          </p:nvGrpSpPr>
          <p:grpSpPr bwMode="auto">
            <a:xfrm>
              <a:off x="766" y="1900"/>
              <a:ext cx="48" cy="384"/>
              <a:chOff x="672" y="1776"/>
              <a:chExt cx="48" cy="384"/>
            </a:xfrm>
          </p:grpSpPr>
          <p:sp>
            <p:nvSpPr>
              <p:cNvPr id="30784" name="Line 3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5" name="Line 3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2" name="Group 35"/>
            <p:cNvGrpSpPr>
              <a:grpSpLocks/>
            </p:cNvGrpSpPr>
            <p:nvPr/>
          </p:nvGrpSpPr>
          <p:grpSpPr bwMode="auto">
            <a:xfrm>
              <a:off x="1054" y="1900"/>
              <a:ext cx="48" cy="384"/>
              <a:chOff x="672" y="1776"/>
              <a:chExt cx="48" cy="384"/>
            </a:xfrm>
          </p:grpSpPr>
          <p:sp>
            <p:nvSpPr>
              <p:cNvPr id="30782" name="Line 36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3" name="Line 37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3" name="Group 41"/>
            <p:cNvGrpSpPr>
              <a:grpSpLocks/>
            </p:cNvGrpSpPr>
            <p:nvPr/>
          </p:nvGrpSpPr>
          <p:grpSpPr bwMode="auto">
            <a:xfrm>
              <a:off x="584" y="2360"/>
              <a:ext cx="422" cy="493"/>
              <a:chOff x="622" y="1296"/>
              <a:chExt cx="338" cy="493"/>
            </a:xfrm>
          </p:grpSpPr>
          <p:sp>
            <p:nvSpPr>
              <p:cNvPr id="30780" name="Line 4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1" name="Text Box 43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74" name="Text Box 44"/>
            <p:cNvSpPr txBox="1">
              <a:spLocks noChangeArrowheads="1"/>
            </p:cNvSpPr>
            <p:nvPr/>
          </p:nvSpPr>
          <p:spPr bwMode="auto">
            <a:xfrm>
              <a:off x="463" y="1755"/>
              <a:ext cx="61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 dirty="0">
                  <a:latin typeface="Gill Sans" charset="0"/>
                  <a:ea typeface="Gill Sans" charset="0"/>
                  <a:cs typeface="Gill Sans" charset="0"/>
                </a:rPr>
                <a:t>CABAB…</a:t>
              </a:r>
            </a:p>
          </p:txBody>
        </p:sp>
        <p:sp>
          <p:nvSpPr>
            <p:cNvPr id="30775" name="Text Box 45"/>
            <p:cNvSpPr txBox="1">
              <a:spLocks noChangeArrowheads="1"/>
            </p:cNvSpPr>
            <p:nvPr/>
          </p:nvSpPr>
          <p:spPr bwMode="auto">
            <a:xfrm>
              <a:off x="1001" y="1755"/>
              <a:ext cx="19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4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grpSp>
          <p:nvGrpSpPr>
            <p:cNvPr id="30776" name="Group 75"/>
            <p:cNvGrpSpPr>
              <a:grpSpLocks/>
            </p:cNvGrpSpPr>
            <p:nvPr/>
          </p:nvGrpSpPr>
          <p:grpSpPr bwMode="auto">
            <a:xfrm>
              <a:off x="1064" y="2360"/>
              <a:ext cx="422" cy="493"/>
              <a:chOff x="622" y="1296"/>
              <a:chExt cx="338" cy="493"/>
            </a:xfrm>
          </p:grpSpPr>
          <p:sp>
            <p:nvSpPr>
              <p:cNvPr id="30778" name="Line 76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79" name="Text Box 77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77" name="Text Box 78"/>
            <p:cNvSpPr txBox="1">
              <a:spLocks noChangeArrowheads="1"/>
            </p:cNvSpPr>
            <p:nvPr/>
          </p:nvSpPr>
          <p:spPr bwMode="auto">
            <a:xfrm>
              <a:off x="2046" y="2187"/>
              <a:ext cx="19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RR 1ms time slice</a:t>
              </a:r>
            </a:p>
          </p:txBody>
        </p:sp>
      </p:grpSp>
      <p:grpSp>
        <p:nvGrpSpPr>
          <p:cNvPr id="597081" name="Group 89"/>
          <p:cNvGrpSpPr>
            <a:grpSpLocks/>
          </p:cNvGrpSpPr>
          <p:nvPr/>
        </p:nvGrpSpPr>
        <p:grpSpPr bwMode="auto">
          <a:xfrm>
            <a:off x="2359025" y="957263"/>
            <a:ext cx="7467600" cy="1851026"/>
            <a:chOff x="526" y="603"/>
            <a:chExt cx="4704" cy="1166"/>
          </a:xfrm>
        </p:grpSpPr>
        <p:grpSp>
          <p:nvGrpSpPr>
            <p:cNvPr id="30750" name="Group 72"/>
            <p:cNvGrpSpPr>
              <a:grpSpLocks/>
            </p:cNvGrpSpPr>
            <p:nvPr/>
          </p:nvGrpSpPr>
          <p:grpSpPr bwMode="auto">
            <a:xfrm>
              <a:off x="4424" y="1276"/>
              <a:ext cx="422" cy="493"/>
              <a:chOff x="622" y="1296"/>
              <a:chExt cx="338" cy="493"/>
            </a:xfrm>
          </p:grpSpPr>
          <p:sp>
            <p:nvSpPr>
              <p:cNvPr id="30766" name="Line 73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7" name="Text Box 74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grpSp>
          <p:nvGrpSpPr>
            <p:cNvPr id="30751" name="Group 20"/>
            <p:cNvGrpSpPr>
              <a:grpSpLocks/>
            </p:cNvGrpSpPr>
            <p:nvPr/>
          </p:nvGrpSpPr>
          <p:grpSpPr bwMode="auto">
            <a:xfrm>
              <a:off x="574" y="844"/>
              <a:ext cx="4656" cy="384"/>
              <a:chOff x="672" y="672"/>
              <a:chExt cx="4656" cy="384"/>
            </a:xfrm>
          </p:grpSpPr>
          <p:sp>
            <p:nvSpPr>
              <p:cNvPr id="30760" name="Line 4"/>
              <p:cNvSpPr>
                <a:spLocks noChangeShapeType="1"/>
              </p:cNvSpPr>
              <p:nvPr/>
            </p:nvSpPr>
            <p:spPr bwMode="auto">
              <a:xfrm>
                <a:off x="672" y="864"/>
                <a:ext cx="46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1" name="Line 5"/>
              <p:cNvSpPr>
                <a:spLocks noChangeShapeType="1"/>
              </p:cNvSpPr>
              <p:nvPr/>
            </p:nvSpPr>
            <p:spPr bwMode="auto">
              <a:xfrm>
                <a:off x="67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2" name="Line 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3" name="Line 7"/>
              <p:cNvSpPr>
                <a:spLocks noChangeShapeType="1"/>
              </p:cNvSpPr>
              <p:nvPr/>
            </p:nvSpPr>
            <p:spPr bwMode="auto">
              <a:xfrm>
                <a:off x="264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4" name="Line 9"/>
              <p:cNvSpPr>
                <a:spLocks noChangeShapeType="1"/>
              </p:cNvSpPr>
              <p:nvPr/>
            </p:nvSpPr>
            <p:spPr bwMode="auto">
              <a:xfrm>
                <a:off x="451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5" name="Line 11"/>
              <p:cNvSpPr>
                <a:spLocks noChangeShapeType="1"/>
              </p:cNvSpPr>
              <p:nvPr/>
            </p:nvSpPr>
            <p:spPr bwMode="auto">
              <a:xfrm>
                <a:off x="456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52" name="Group 14"/>
            <p:cNvGrpSpPr>
              <a:grpSpLocks/>
            </p:cNvGrpSpPr>
            <p:nvPr/>
          </p:nvGrpSpPr>
          <p:grpSpPr bwMode="auto">
            <a:xfrm>
              <a:off x="575" y="1276"/>
              <a:ext cx="431" cy="493"/>
              <a:chOff x="615" y="1296"/>
              <a:chExt cx="345" cy="493"/>
            </a:xfrm>
          </p:grpSpPr>
          <p:sp>
            <p:nvSpPr>
              <p:cNvPr id="30758" name="Line 1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59" name="Text Box 13"/>
              <p:cNvSpPr txBox="1">
                <a:spLocks noChangeArrowheads="1"/>
              </p:cNvSpPr>
              <p:nvPr/>
            </p:nvSpPr>
            <p:spPr bwMode="auto">
              <a:xfrm>
                <a:off x="615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53" name="Text Box 15"/>
            <p:cNvSpPr txBox="1">
              <a:spLocks noChangeArrowheads="1"/>
            </p:cNvSpPr>
            <p:nvPr/>
          </p:nvSpPr>
          <p:spPr bwMode="auto">
            <a:xfrm>
              <a:off x="4366" y="603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0754" name="Text Box 16"/>
            <p:cNvSpPr txBox="1">
              <a:spLocks noChangeArrowheads="1"/>
            </p:cNvSpPr>
            <p:nvPr/>
          </p:nvSpPr>
          <p:spPr bwMode="auto">
            <a:xfrm>
              <a:off x="1430" y="603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55" name="Text Box 17"/>
            <p:cNvSpPr txBox="1">
              <a:spLocks noChangeArrowheads="1"/>
            </p:cNvSpPr>
            <p:nvPr/>
          </p:nvSpPr>
          <p:spPr bwMode="auto">
            <a:xfrm>
              <a:off x="3413" y="603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30756" name="Text Box 18"/>
            <p:cNvSpPr txBox="1">
              <a:spLocks noChangeArrowheads="1"/>
            </p:cNvSpPr>
            <p:nvPr/>
          </p:nvSpPr>
          <p:spPr bwMode="auto">
            <a:xfrm>
              <a:off x="526" y="603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0757" name="Text Box 79"/>
            <p:cNvSpPr txBox="1">
              <a:spLocks noChangeArrowheads="1"/>
            </p:cNvSpPr>
            <p:nvPr/>
          </p:nvSpPr>
          <p:spPr bwMode="auto">
            <a:xfrm>
              <a:off x="1873" y="1230"/>
              <a:ext cx="21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RR 100ms time slice</a:t>
              </a:r>
            </a:p>
          </p:txBody>
        </p:sp>
      </p:grpSp>
      <p:grpSp>
        <p:nvGrpSpPr>
          <p:cNvPr id="597080" name="Group 88"/>
          <p:cNvGrpSpPr>
            <a:grpSpLocks/>
          </p:cNvGrpSpPr>
          <p:nvPr/>
        </p:nvGrpSpPr>
        <p:grpSpPr bwMode="auto">
          <a:xfrm>
            <a:off x="2347913" y="4614865"/>
            <a:ext cx="7478712" cy="1851026"/>
            <a:chOff x="519" y="2907"/>
            <a:chExt cx="4711" cy="1166"/>
          </a:xfrm>
        </p:grpSpPr>
        <p:sp>
          <p:nvSpPr>
            <p:cNvPr id="30729" name="Line 47"/>
            <p:cNvSpPr>
              <a:spLocks noChangeShapeType="1"/>
            </p:cNvSpPr>
            <p:nvPr/>
          </p:nvSpPr>
          <p:spPr bwMode="auto">
            <a:xfrm>
              <a:off x="574" y="3340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0730" name="Group 60"/>
            <p:cNvGrpSpPr>
              <a:grpSpLocks/>
            </p:cNvGrpSpPr>
            <p:nvPr/>
          </p:nvGrpSpPr>
          <p:grpSpPr bwMode="auto">
            <a:xfrm>
              <a:off x="574" y="3148"/>
              <a:ext cx="48" cy="384"/>
              <a:chOff x="672" y="3072"/>
              <a:chExt cx="48" cy="384"/>
            </a:xfrm>
          </p:grpSpPr>
          <p:sp>
            <p:nvSpPr>
              <p:cNvPr id="30748" name="Line 4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9" name="Line 4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31" name="Group 53"/>
            <p:cNvGrpSpPr>
              <a:grpSpLocks/>
            </p:cNvGrpSpPr>
            <p:nvPr/>
          </p:nvGrpSpPr>
          <p:grpSpPr bwMode="auto">
            <a:xfrm>
              <a:off x="584" y="3580"/>
              <a:ext cx="422" cy="493"/>
              <a:chOff x="622" y="1296"/>
              <a:chExt cx="338" cy="493"/>
            </a:xfrm>
          </p:grpSpPr>
          <p:sp>
            <p:nvSpPr>
              <p:cNvPr id="30746" name="Line 54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7" name="Text Box 55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32" name="Text Box 57"/>
            <p:cNvSpPr txBox="1">
              <a:spLocks noChangeArrowheads="1"/>
            </p:cNvSpPr>
            <p:nvPr/>
          </p:nvSpPr>
          <p:spPr bwMode="auto">
            <a:xfrm>
              <a:off x="770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3" name="Text Box 59"/>
            <p:cNvSpPr txBox="1">
              <a:spLocks noChangeArrowheads="1"/>
            </p:cNvSpPr>
            <p:nvPr/>
          </p:nvSpPr>
          <p:spPr bwMode="auto">
            <a:xfrm>
              <a:off x="519" y="2907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grpSp>
          <p:nvGrpSpPr>
            <p:cNvPr id="30734" name="Group 61"/>
            <p:cNvGrpSpPr>
              <a:grpSpLocks/>
            </p:cNvGrpSpPr>
            <p:nvPr/>
          </p:nvGrpSpPr>
          <p:grpSpPr bwMode="auto">
            <a:xfrm>
              <a:off x="1006" y="3148"/>
              <a:ext cx="48" cy="384"/>
              <a:chOff x="672" y="3072"/>
              <a:chExt cx="48" cy="384"/>
            </a:xfrm>
          </p:grpSpPr>
          <p:sp>
            <p:nvSpPr>
              <p:cNvPr id="30744" name="Line 62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5" name="Line 63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35" name="Group 64"/>
            <p:cNvGrpSpPr>
              <a:grpSpLocks/>
            </p:cNvGrpSpPr>
            <p:nvPr/>
          </p:nvGrpSpPr>
          <p:grpSpPr bwMode="auto">
            <a:xfrm>
              <a:off x="1016" y="3580"/>
              <a:ext cx="422" cy="493"/>
              <a:chOff x="622" y="1296"/>
              <a:chExt cx="338" cy="493"/>
            </a:xfrm>
          </p:grpSpPr>
          <p:sp>
            <p:nvSpPr>
              <p:cNvPr id="30742" name="Line 65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3" name="Text Box 66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14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grpSp>
          <p:nvGrpSpPr>
            <p:cNvPr id="30736" name="Group 67"/>
            <p:cNvGrpSpPr>
              <a:grpSpLocks/>
            </p:cNvGrpSpPr>
            <p:nvPr/>
          </p:nvGrpSpPr>
          <p:grpSpPr bwMode="auto">
            <a:xfrm>
              <a:off x="1438" y="3148"/>
              <a:ext cx="48" cy="384"/>
              <a:chOff x="672" y="3072"/>
              <a:chExt cx="48" cy="384"/>
            </a:xfrm>
          </p:grpSpPr>
          <p:sp>
            <p:nvSpPr>
              <p:cNvPr id="30740" name="Line 6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1" name="Line 6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0737" name="Text Box 70"/>
            <p:cNvSpPr txBox="1">
              <a:spLocks noChangeArrowheads="1"/>
            </p:cNvSpPr>
            <p:nvPr/>
          </p:nvSpPr>
          <p:spPr bwMode="auto">
            <a:xfrm>
              <a:off x="1586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8" name="Text Box 71"/>
            <p:cNvSpPr txBox="1">
              <a:spLocks noChangeArrowheads="1"/>
            </p:cNvSpPr>
            <p:nvPr/>
          </p:nvSpPr>
          <p:spPr bwMode="auto">
            <a:xfrm>
              <a:off x="1154" y="2907"/>
              <a:ext cx="2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9" name="Text Box 81"/>
            <p:cNvSpPr txBox="1">
              <a:spLocks noChangeArrowheads="1"/>
            </p:cNvSpPr>
            <p:nvPr/>
          </p:nvSpPr>
          <p:spPr bwMode="auto">
            <a:xfrm>
              <a:off x="2569" y="3435"/>
              <a:ext cx="7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SRTF</a:t>
              </a:r>
            </a:p>
          </p:txBody>
        </p:sp>
      </p:grpSp>
      <p:sp>
        <p:nvSpPr>
          <p:cNvPr id="597075" name="AutoShape 83"/>
          <p:cNvSpPr>
            <a:spLocks noChangeArrowheads="1"/>
          </p:cNvSpPr>
          <p:nvPr/>
        </p:nvSpPr>
        <p:spPr bwMode="auto">
          <a:xfrm>
            <a:off x="8077200" y="1981200"/>
            <a:ext cx="2438400" cy="1143000"/>
          </a:xfrm>
          <a:prstGeom prst="wedgeRoundRectCallout">
            <a:avLst>
              <a:gd name="adj1" fmla="val -71157"/>
              <a:gd name="adj2" fmla="val 57222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~90% but lots of wakeups!</a:t>
            </a:r>
          </a:p>
        </p:txBody>
      </p:sp>
      <p:sp>
        <p:nvSpPr>
          <p:cNvPr id="597076" name="AutoShape 84"/>
          <p:cNvSpPr>
            <a:spLocks noChangeArrowheads="1"/>
          </p:cNvSpPr>
          <p:nvPr/>
        </p:nvSpPr>
        <p:spPr bwMode="auto">
          <a:xfrm>
            <a:off x="8153400" y="4191000"/>
            <a:ext cx="23622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sz="2400" b="0">
                <a:latin typeface="Gill Sans" charset="0"/>
                <a:ea typeface="Gill Sans" charset="0"/>
                <a:cs typeface="Gill Sans" charset="0"/>
              </a:rPr>
              <a:t>90%</a:t>
            </a:r>
          </a:p>
        </p:txBody>
      </p:sp>
      <p:sp>
        <p:nvSpPr>
          <p:cNvPr id="597077" name="AutoShape 85"/>
          <p:cNvSpPr>
            <a:spLocks noChangeArrowheads="1"/>
          </p:cNvSpPr>
          <p:nvPr/>
        </p:nvSpPr>
        <p:spPr bwMode="auto">
          <a:xfrm>
            <a:off x="8077200" y="533400"/>
            <a:ext cx="2362200" cy="9144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9/201 ~ 4.5%</a:t>
            </a:r>
          </a:p>
        </p:txBody>
      </p:sp>
    </p:spTree>
    <p:extLst>
      <p:ext uri="{BB962C8B-B14F-4D97-AF65-F5344CB8AC3E}">
        <p14:creationId xmlns:p14="http://schemas.microsoft.com/office/powerpoint/2010/main" val="175755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75" grpId="0" animBg="1"/>
      <p:bldP spid="597076" grpId="0" animBg="1"/>
      <p:bldP spid="5970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685800"/>
            <a:ext cx="93599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Starvation</a:t>
            </a:r>
          </a:p>
          <a:p>
            <a:pPr lvl="1"/>
            <a:r>
              <a:rPr lang="en-US" altLang="ko-KR" dirty="0" smtClean="0"/>
              <a:t>SRTF can lead to starvation if many small jobs!</a:t>
            </a:r>
          </a:p>
          <a:p>
            <a:pPr lvl="1"/>
            <a:r>
              <a:rPr lang="en-US" altLang="ko-KR" dirty="0" smtClean="0"/>
              <a:t>Large jobs never get to run</a:t>
            </a:r>
          </a:p>
          <a:p>
            <a:r>
              <a:rPr lang="en-US" altLang="ko-KR" dirty="0" smtClean="0"/>
              <a:t>Somehow need to predict future</a:t>
            </a:r>
          </a:p>
          <a:p>
            <a:pPr lvl="1"/>
            <a:r>
              <a:rPr lang="en-US" altLang="ko-KR" dirty="0" smtClean="0"/>
              <a:t>How can we do this? </a:t>
            </a:r>
          </a:p>
          <a:p>
            <a:pPr lvl="1"/>
            <a:r>
              <a:rPr lang="en-US" altLang="ko-KR" dirty="0" smtClean="0"/>
              <a:t>Some systems ask the user</a:t>
            </a:r>
          </a:p>
          <a:p>
            <a:pPr lvl="2"/>
            <a:r>
              <a:rPr lang="en-US" altLang="ko-KR" dirty="0" smtClean="0"/>
              <a:t>When you submit a job, have to say how long it will take</a:t>
            </a:r>
          </a:p>
          <a:p>
            <a:pPr lvl="2"/>
            <a:r>
              <a:rPr lang="en-US" altLang="ko-KR" dirty="0" smtClean="0"/>
              <a:t>To stop cheating, system kills job if takes too long</a:t>
            </a:r>
          </a:p>
          <a:p>
            <a:pPr lvl="1"/>
            <a:r>
              <a:rPr lang="en-US" altLang="ko-KR" dirty="0" smtClean="0"/>
              <a:t>But: hard to predict job’s runtime even for non-malicious users</a:t>
            </a:r>
          </a:p>
          <a:p>
            <a:r>
              <a:rPr lang="en-US" altLang="ko-KR" dirty="0"/>
              <a:t>Bottom line, can’t really know how long job will take</a:t>
            </a:r>
          </a:p>
          <a:p>
            <a:pPr lvl="1"/>
            <a:r>
              <a:rPr lang="en-US" altLang="ko-KR" dirty="0"/>
              <a:t>However, can use SRTF as a yardstick </a:t>
            </a:r>
            <a:br>
              <a:rPr lang="en-US" altLang="ko-KR" dirty="0"/>
            </a:br>
            <a:r>
              <a:rPr lang="en-US" altLang="ko-KR" dirty="0"/>
              <a:t>for measuring other policies</a:t>
            </a:r>
          </a:p>
          <a:p>
            <a:pPr lvl="1"/>
            <a:r>
              <a:rPr lang="en-US" altLang="ko-KR" dirty="0"/>
              <a:t>Optimal, so can’t do any better</a:t>
            </a:r>
          </a:p>
          <a:p>
            <a:r>
              <a:rPr lang="en-US" altLang="ko-KR" dirty="0"/>
              <a:t>SRTF Pros &amp; Cons</a:t>
            </a:r>
          </a:p>
          <a:p>
            <a:pPr lvl="1"/>
            <a:r>
              <a:rPr lang="en-US" altLang="ko-KR" dirty="0"/>
              <a:t>Optimal (average response time) (+)</a:t>
            </a:r>
          </a:p>
          <a:p>
            <a:pPr lvl="1"/>
            <a:r>
              <a:rPr lang="en-US" altLang="ko-KR" dirty="0"/>
              <a:t>Hard to predict future (-)</a:t>
            </a:r>
          </a:p>
          <a:p>
            <a:pPr lvl="1"/>
            <a:r>
              <a:rPr lang="en-US" altLang="ko-KR" dirty="0"/>
              <a:t>Unfair (-)</a:t>
            </a:r>
          </a:p>
          <a:p>
            <a:endParaRPr lang="en-US" altLang="ko-KR" dirty="0" smtClean="0"/>
          </a:p>
        </p:txBody>
      </p:sp>
      <p:pic>
        <p:nvPicPr>
          <p:cNvPr id="598034" name="Picture 1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969" y="3962400"/>
            <a:ext cx="22733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SRTF Further discussion</a:t>
            </a:r>
          </a:p>
        </p:txBody>
      </p:sp>
    </p:spTree>
    <p:extLst>
      <p:ext uri="{BB962C8B-B14F-4D97-AF65-F5344CB8AC3E}">
        <p14:creationId xmlns:p14="http://schemas.microsoft.com/office/powerpoint/2010/main" val="1093360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8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Scheduling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657600"/>
            <a:ext cx="8686800" cy="2438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Question: How is the OS to decide which of several tasks to take off a queue?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dirty="0">
                <a:ea typeface="굴림" panose="020B0600000101010101" pitchFamily="34" charset="-127"/>
              </a:rPr>
              <a:t>: deciding which threads are given access to resources from moment to moment  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Often, we think in terms of CPU time, but could also think about access to resources like network BW or disk access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3505200" y="685800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048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6680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Midterm I: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Grading done today by EOD.  Sorry for the delay!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Solutions up off the Resources page</a:t>
            </a:r>
          </a:p>
          <a:p>
            <a:r>
              <a:rPr lang="en-US" dirty="0" smtClean="0"/>
              <a:t>Project </a:t>
            </a:r>
            <a:r>
              <a:rPr lang="en-US" dirty="0"/>
              <a:t>1 final report is due Tuesday March 1</a:t>
            </a:r>
            <a:r>
              <a:rPr lang="en-US" baseline="30000" dirty="0"/>
              <a:t>st</a:t>
            </a:r>
            <a:endParaRPr lang="en-US" dirty="0"/>
          </a:p>
          <a:p>
            <a:r>
              <a:rPr lang="en-US" dirty="0"/>
              <a:t>Also due Tuesday March 1</a:t>
            </a:r>
            <a:r>
              <a:rPr lang="en-US" baseline="30000" dirty="0"/>
              <a:t>st</a:t>
            </a:r>
            <a:r>
              <a:rPr lang="en-US" dirty="0"/>
              <a:t>: Peer evaluations</a:t>
            </a:r>
          </a:p>
          <a:p>
            <a:pPr lvl="1"/>
            <a:r>
              <a:rPr lang="en-US" dirty="0"/>
              <a:t>These are a required mechanism for evaluating group dynamics</a:t>
            </a:r>
          </a:p>
          <a:p>
            <a:pPr lvl="1"/>
            <a:r>
              <a:rPr lang="en-US" dirty="0"/>
              <a:t>Project scores are a zero-sum game</a:t>
            </a:r>
          </a:p>
          <a:p>
            <a:pPr lvl="2"/>
            <a:r>
              <a:rPr lang="en-US" dirty="0"/>
              <a:t>In the normal/best case, all partners get the same grade</a:t>
            </a:r>
          </a:p>
          <a:p>
            <a:pPr lvl="2"/>
            <a:r>
              <a:rPr lang="en-US" dirty="0"/>
              <a:t>In groups with issues, we may take points from non-participating group members and give them to participating group members!</a:t>
            </a:r>
          </a:p>
          <a:p>
            <a:r>
              <a:rPr lang="en-US" dirty="0"/>
              <a:t>How does this work?</a:t>
            </a:r>
          </a:p>
          <a:p>
            <a:pPr lvl="1"/>
            <a:r>
              <a:rPr lang="en-US" dirty="0"/>
              <a:t>You get 20 points/partner to distribute as you want:</a:t>
            </a:r>
            <a:br>
              <a:rPr lang="en-US" dirty="0"/>
            </a:br>
            <a:r>
              <a:rPr lang="en-US" dirty="0"/>
              <a:t>Example—4 person group, you get 3 x 20 = 60 points</a:t>
            </a:r>
          </a:p>
          <a:p>
            <a:pPr lvl="2"/>
            <a:r>
              <a:rPr lang="en-US" dirty="0"/>
              <a:t>If all your partners contributed equally, give the 20 points each</a:t>
            </a:r>
          </a:p>
          <a:p>
            <a:pPr lvl="2"/>
            <a:r>
              <a:rPr lang="en-US" dirty="0"/>
              <a:t>Or, you could do something like:</a:t>
            </a:r>
          </a:p>
          <a:p>
            <a:pPr lvl="3"/>
            <a:r>
              <a:rPr lang="en-US" dirty="0"/>
              <a:t>22 points partner 1</a:t>
            </a:r>
          </a:p>
          <a:p>
            <a:pPr lvl="3"/>
            <a:r>
              <a:rPr lang="en-US" dirty="0"/>
              <a:t>22 points partner 2</a:t>
            </a:r>
          </a:p>
          <a:p>
            <a:pPr lvl="3"/>
            <a:r>
              <a:rPr lang="en-US" dirty="0"/>
              <a:t>16 points partner 3</a:t>
            </a:r>
          </a:p>
          <a:p>
            <a:pPr lvl="1"/>
            <a:r>
              <a:rPr lang="en-US" dirty="0"/>
              <a:t>DO NOT GIVE YOURSELF POINTS!</a:t>
            </a:r>
          </a:p>
          <a:p>
            <a:pPr lvl="2"/>
            <a:r>
              <a:rPr lang="en-US" dirty="0"/>
              <a:t>You are NOT an unbiased evaluator of your group behavior</a:t>
            </a:r>
          </a:p>
        </p:txBody>
      </p:sp>
    </p:spTree>
    <p:extLst>
      <p:ext uri="{BB962C8B-B14F-4D97-AF65-F5344CB8AC3E}">
        <p14:creationId xmlns:p14="http://schemas.microsoft.com/office/powerpoint/2010/main" val="936337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9448800" cy="533400"/>
          </a:xfrm>
        </p:spPr>
        <p:txBody>
          <a:bodyPr/>
          <a:lstStyle/>
          <a:p>
            <a:r>
              <a:rPr lang="en-US" altLang="ko-KR" dirty="0" smtClean="0"/>
              <a:t>Predicting the Length of the Next CPU Burst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27833"/>
            <a:ext cx="10591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sym typeface="Symbol" panose="05050102010706020507" pitchFamily="18" charset="2"/>
              </a:rPr>
              <a:t>Adaptive: </a:t>
            </a:r>
            <a:r>
              <a:rPr lang="en-US" altLang="ko-KR" dirty="0" smtClean="0">
                <a:sym typeface="Symbol" panose="05050102010706020507" pitchFamily="18" charset="2"/>
              </a:rPr>
              <a:t>Changing policy based on past behavior</a:t>
            </a:r>
          </a:p>
          <a:p>
            <a:pPr lvl="1"/>
            <a:r>
              <a:rPr lang="en-US" altLang="ko-KR" dirty="0" smtClean="0">
                <a:sym typeface="Symbol" panose="05050102010706020507" pitchFamily="18" charset="2"/>
              </a:rPr>
              <a:t>CPU scheduling, in virtual memory, in file systems, </a:t>
            </a:r>
            <a:r>
              <a:rPr lang="en-US" altLang="ko-KR" dirty="0" err="1" smtClean="0">
                <a:sym typeface="Symbol" panose="05050102010706020507" pitchFamily="18" charset="2"/>
              </a:rPr>
              <a:t>etc</a:t>
            </a:r>
            <a:endParaRPr lang="en-US" altLang="ko-KR" dirty="0" smtClean="0">
              <a:sym typeface="Symbol" panose="05050102010706020507" pitchFamily="18" charset="2"/>
            </a:endParaRPr>
          </a:p>
          <a:p>
            <a:pPr lvl="1"/>
            <a:r>
              <a:rPr lang="en-US" altLang="ko-KR" dirty="0" smtClean="0">
                <a:sym typeface="Symbol" panose="05050102010706020507" pitchFamily="18" charset="2"/>
              </a:rPr>
              <a:t>Works because programs have predictable behavior</a:t>
            </a:r>
          </a:p>
          <a:p>
            <a:pPr lvl="2"/>
            <a:r>
              <a:rPr lang="en-US" altLang="ko-KR" dirty="0" smtClean="0">
                <a:sym typeface="Symbol" panose="05050102010706020507" pitchFamily="18" charset="2"/>
              </a:rPr>
              <a:t>If program was I/O bound in past, likely in future</a:t>
            </a:r>
          </a:p>
          <a:p>
            <a:pPr lvl="2"/>
            <a:r>
              <a:rPr lang="en-US" altLang="ko-KR" dirty="0" smtClean="0">
                <a:sym typeface="Symbol" panose="05050102010706020507" pitchFamily="18" charset="2"/>
              </a:rPr>
              <a:t>If computer behavior were random, wouldn’t help</a:t>
            </a:r>
            <a:endParaRPr lang="en-US" altLang="ko-KR" dirty="0" smtClean="0"/>
          </a:p>
          <a:p>
            <a:r>
              <a:rPr lang="en-US" altLang="ko-KR" dirty="0" smtClean="0"/>
              <a:t>Example: SRTF with estimated burst length</a:t>
            </a:r>
          </a:p>
          <a:p>
            <a:pPr lvl="1"/>
            <a:r>
              <a:rPr lang="en-US" altLang="ko-KR" dirty="0" smtClean="0"/>
              <a:t>Use an estimator function on previous bursts: </a:t>
            </a:r>
            <a:br>
              <a:rPr lang="en-US" altLang="ko-KR" dirty="0" smtClean="0"/>
            </a:br>
            <a:r>
              <a:rPr lang="en-US" altLang="ko-KR" dirty="0" smtClean="0"/>
              <a:t>Let t</a:t>
            </a:r>
            <a:r>
              <a:rPr lang="en-US" altLang="ko-KR" baseline="-25000" dirty="0" smtClean="0"/>
              <a:t>n-1</a:t>
            </a:r>
            <a:r>
              <a:rPr lang="en-US" altLang="ko-KR" dirty="0" smtClean="0"/>
              <a:t>, t</a:t>
            </a:r>
            <a:r>
              <a:rPr lang="en-US" altLang="ko-KR" baseline="-25000" dirty="0" smtClean="0"/>
              <a:t>n-2</a:t>
            </a:r>
            <a:r>
              <a:rPr lang="en-US" altLang="ko-KR" dirty="0" smtClean="0"/>
              <a:t>, t</a:t>
            </a:r>
            <a:r>
              <a:rPr lang="en-US" altLang="ko-KR" baseline="-25000" dirty="0" smtClean="0"/>
              <a:t>n-3</a:t>
            </a:r>
            <a:r>
              <a:rPr lang="en-US" altLang="ko-KR" dirty="0" smtClean="0"/>
              <a:t>, etc. be previous CPU burst lengths. </a:t>
            </a:r>
            <a:br>
              <a:rPr lang="en-US" altLang="ko-KR" dirty="0" smtClean="0"/>
            </a:br>
            <a:r>
              <a:rPr lang="en-US" altLang="ko-KR" dirty="0" smtClean="0"/>
              <a:t>Estimate next burst </a:t>
            </a:r>
            <a:r>
              <a:rPr lang="en-US" altLang="ko-KR" dirty="0" smtClean="0">
                <a:sym typeface="Symbol" panose="05050102010706020507" pitchFamily="18" charset="2"/>
              </a:rPr>
              <a:t></a:t>
            </a:r>
            <a:r>
              <a:rPr lang="en-US" altLang="ko-KR" baseline="-25000" dirty="0" smtClean="0">
                <a:sym typeface="Symbol" panose="05050102010706020507" pitchFamily="18" charset="2"/>
              </a:rPr>
              <a:t>n</a:t>
            </a:r>
            <a:r>
              <a:rPr lang="en-US" altLang="ko-KR" dirty="0" smtClean="0">
                <a:sym typeface="Symbol" panose="05050102010706020507" pitchFamily="18" charset="2"/>
              </a:rPr>
              <a:t> = f(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n-1</a:t>
            </a:r>
            <a:r>
              <a:rPr lang="en-US" altLang="ko-KR" dirty="0" smtClean="0"/>
              <a:t>, t</a:t>
            </a:r>
            <a:r>
              <a:rPr lang="en-US" altLang="ko-KR" baseline="-25000" dirty="0" smtClean="0"/>
              <a:t>n-2</a:t>
            </a:r>
            <a:r>
              <a:rPr lang="en-US" altLang="ko-KR" dirty="0" smtClean="0"/>
              <a:t>, t</a:t>
            </a:r>
            <a:r>
              <a:rPr lang="en-US" altLang="ko-KR" baseline="-25000" dirty="0" smtClean="0"/>
              <a:t>n-3</a:t>
            </a:r>
            <a:r>
              <a:rPr lang="en-US" altLang="ko-KR" dirty="0" smtClean="0"/>
              <a:t>, …)</a:t>
            </a:r>
          </a:p>
          <a:p>
            <a:pPr lvl="1"/>
            <a:r>
              <a:rPr lang="en-US" altLang="ko-KR" dirty="0" smtClean="0"/>
              <a:t>Function f could be one of many different time series estimation schemes 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Kalman</a:t>
            </a:r>
            <a:r>
              <a:rPr lang="en-US" altLang="ko-KR" dirty="0" smtClean="0"/>
              <a:t> filters,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For instance, 	</a:t>
            </a:r>
            <a:r>
              <a:rPr lang="en-US" altLang="ko-KR" dirty="0" smtClean="0">
                <a:solidFill>
                  <a:srgbClr val="FF0000"/>
                </a:solidFill>
              </a:rPr>
              <a:t>exponential averaging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			</a:t>
            </a:r>
            <a:r>
              <a:rPr lang="en-US" altLang="ko-KR" dirty="0" smtClean="0">
                <a:solidFill>
                  <a:srgbClr val="FF0000"/>
                </a:solidFill>
                <a:sym typeface="Symbol" panose="05050102010706020507" pitchFamily="18" charset="2"/>
              </a:rPr>
              <a:t>n = t</a:t>
            </a:r>
            <a:r>
              <a:rPr lang="en-US" altLang="ko-KR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n-1</a:t>
            </a:r>
            <a:r>
              <a:rPr lang="en-US" altLang="ko-KR" dirty="0" smtClean="0">
                <a:solidFill>
                  <a:srgbClr val="FF0000"/>
                </a:solidFill>
                <a:sym typeface="Symbol" panose="05050102010706020507" pitchFamily="18" charset="2"/>
              </a:rPr>
              <a:t>+(1-)</a:t>
            </a:r>
            <a:r>
              <a:rPr lang="en-US" altLang="ko-KR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n-1</a:t>
            </a:r>
            <a:r>
              <a:rPr lang="en-US" altLang="ko-KR" dirty="0" smtClean="0">
                <a:solidFill>
                  <a:srgbClr val="FF0000"/>
                </a:solidFill>
                <a:sym typeface="Symbol" panose="05050102010706020507" pitchFamily="18" charset="2"/>
              </a:rPr>
              <a:t/>
            </a:r>
            <a:br>
              <a:rPr lang="en-US" altLang="ko-KR" dirty="0" smtClean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ko-KR" dirty="0" smtClean="0">
                <a:solidFill>
                  <a:srgbClr val="FF0000"/>
                </a:solidFill>
                <a:sym typeface="Symbol" panose="05050102010706020507" pitchFamily="18" charset="2"/>
              </a:rPr>
              <a:t>			with (0&lt;1)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Symbol" panose="05050102010706020507" pitchFamily="18" charset="2"/>
              </a:rPr>
              <a:t/>
            </a:r>
            <a:br>
              <a:rPr lang="en-US" altLang="ko-KR" dirty="0" smtClean="0">
                <a:sym typeface="Symbol" panose="05050102010706020507" pitchFamily="18" charset="2"/>
              </a:rPr>
            </a:br>
            <a:endParaRPr lang="en-US" altLang="ko-KR" dirty="0" smtClean="0">
              <a:sym typeface="Symbol" panose="05050102010706020507" pitchFamily="18" charset="2"/>
            </a:endParaRPr>
          </a:p>
        </p:txBody>
      </p:sp>
      <p:pic>
        <p:nvPicPr>
          <p:cNvPr id="62669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" t="2280" r="641" b="2849"/>
          <a:stretch>
            <a:fillRect/>
          </a:stretch>
        </p:blipFill>
        <p:spPr bwMode="auto">
          <a:xfrm>
            <a:off x="6705600" y="4180633"/>
            <a:ext cx="3352800" cy="214396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38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6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8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487" y="838200"/>
            <a:ext cx="135731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Lottery Scheduling</a:t>
            </a:r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11430000" cy="5105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Yet another alternative: Lottery Scheduling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Give each job some number of lottery tickets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On each time slice, randomly pick a winning ticket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On average, CPU time is proportional to number of tickets </a:t>
            </a:r>
            <a:r>
              <a:rPr lang="en-US" altLang="ko-KR" sz="2400" dirty="0" smtClean="0">
                <a:ea typeface="굴림" charset="-127"/>
              </a:rPr>
              <a:t/>
            </a:r>
            <a:br>
              <a:rPr lang="en-US" altLang="ko-KR" sz="2400" dirty="0" smtClean="0">
                <a:ea typeface="굴림" charset="-127"/>
              </a:rPr>
            </a:br>
            <a:r>
              <a:rPr lang="en-US" altLang="ko-KR" sz="2400" dirty="0" smtClean="0">
                <a:ea typeface="굴림" charset="-127"/>
              </a:rPr>
              <a:t>given </a:t>
            </a:r>
            <a:r>
              <a:rPr lang="en-US" altLang="ko-KR" sz="2400" dirty="0">
                <a:ea typeface="굴림" charset="-127"/>
              </a:rPr>
              <a:t>to each job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How to assign tickets?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To approximate SRTF, short running jobs get more, long running jobs get fewer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To avoid starvation, every job gets at least one ticket (everyone makes progress)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charset="-127"/>
              </a:rPr>
              <a:t>Advantage over strict priority scheduling: behaves gracefully as load changes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Adding or deleting a job affects all jobs proportionally, independent of how many tickets each job possesses</a:t>
            </a:r>
          </a:p>
        </p:txBody>
      </p:sp>
    </p:spTree>
    <p:extLst>
      <p:ext uri="{BB962C8B-B14F-4D97-AF65-F5344CB8AC3E}">
        <p14:creationId xmlns:p14="http://schemas.microsoft.com/office/powerpoint/2010/main" val="1757585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charset="-127"/>
              </a:rPr>
              <a:t>Lottery Scheduling Example (Cont.)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838200"/>
            <a:ext cx="10414000" cy="5638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dirty="0">
                <a:ea typeface="굴림" charset="-127"/>
              </a:rPr>
              <a:t>Lottery Scheduling Example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Assume short jobs get 10 tickets, long jobs get 1 ticket</a:t>
            </a: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What if too many short jobs to give reasonable </a:t>
            </a:r>
            <a:r>
              <a:rPr lang="en-US" altLang="ko-KR" sz="2400" dirty="0" smtClean="0">
                <a:ea typeface="굴림" charset="-127"/>
              </a:rPr>
              <a:t>response </a:t>
            </a:r>
            <a:r>
              <a:rPr lang="en-US" altLang="ko-KR" sz="2400" dirty="0">
                <a:ea typeface="굴림" charset="-127"/>
              </a:rPr>
              <a:t>time?  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If load average is 100, hard to make progress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charset="-127"/>
              </a:rPr>
              <a:t>One approach: log some user out</a:t>
            </a:r>
          </a:p>
        </p:txBody>
      </p:sp>
      <p:graphicFrame>
        <p:nvGraphicFramePr>
          <p:cNvPr id="632836" name="Group 4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2667000" y="1752600"/>
          <a:ext cx="6934200" cy="2947356"/>
        </p:xfrm>
        <a:graphic>
          <a:graphicData uri="http://schemas.openxmlformats.org/drawingml/2006/table">
            <a:tbl>
              <a:tblPr/>
              <a:tblGrid>
                <a:gridCol w="233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89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# short jobs/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# long jobs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% of CPU each short jobs gets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% of CPU each long jobs gets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1/1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91%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0/2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N/A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2/0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N/A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10/1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9.9%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0.99%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1/10</a:t>
                      </a:r>
                    </a:p>
                  </a:txBody>
                  <a:tcPr marL="90478" marR="90478" marT="44445" marB="444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50%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5%</a:t>
                      </a:r>
                    </a:p>
                  </a:txBody>
                  <a:tcPr marL="90478" marR="90478" marT="44445" marB="444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689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Evaluate a Scheduling algorithm?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11658600" cy="5105400"/>
          </a:xfrm>
        </p:spPr>
        <p:txBody>
          <a:bodyPr/>
          <a:lstStyle/>
          <a:p>
            <a:r>
              <a:rPr lang="en-US" altLang="ko-KR" dirty="0" smtClean="0"/>
              <a:t>Deterministic modeling</a:t>
            </a:r>
          </a:p>
          <a:p>
            <a:pPr lvl="1"/>
            <a:r>
              <a:rPr lang="en-US" altLang="ko-KR" dirty="0" smtClean="0"/>
              <a:t>takes a predetermined workload and compute the performance of each algorithm </a:t>
            </a:r>
            <a:br>
              <a:rPr lang="en-US" altLang="ko-KR" dirty="0" smtClean="0"/>
            </a:br>
            <a:r>
              <a:rPr lang="en-US" altLang="ko-KR" dirty="0" smtClean="0"/>
              <a:t>for that workload</a:t>
            </a:r>
          </a:p>
          <a:p>
            <a:r>
              <a:rPr lang="en-US" altLang="ko-KR" dirty="0" smtClean="0"/>
              <a:t>Queueing models</a:t>
            </a:r>
          </a:p>
          <a:p>
            <a:pPr lvl="1"/>
            <a:r>
              <a:rPr lang="en-US" altLang="ko-KR" dirty="0" smtClean="0"/>
              <a:t>Mathematical approach for handling stochastic workloads</a:t>
            </a:r>
          </a:p>
          <a:p>
            <a:r>
              <a:rPr lang="en-US" altLang="ko-KR" dirty="0" smtClean="0"/>
              <a:t>Implementation/Simulation:</a:t>
            </a:r>
          </a:p>
          <a:p>
            <a:pPr lvl="1"/>
            <a:r>
              <a:rPr lang="en-US" altLang="ko-KR" dirty="0" smtClean="0"/>
              <a:t>Build system which allows actual algorithms </a:t>
            </a:r>
            <a:br>
              <a:rPr lang="en-US" altLang="ko-KR" dirty="0" smtClean="0"/>
            </a:br>
            <a:r>
              <a:rPr lang="en-US" altLang="ko-KR" dirty="0" smtClean="0"/>
              <a:t>to be run against actual data </a:t>
            </a:r>
          </a:p>
          <a:p>
            <a:pPr lvl="1"/>
            <a:r>
              <a:rPr lang="en-US" altLang="ko-KR" dirty="0" smtClean="0"/>
              <a:t>Most flexible/general</a:t>
            </a:r>
          </a:p>
          <a:p>
            <a:endParaRPr lang="en-US" altLang="ko-KR" dirty="0" smtClean="0"/>
          </a:p>
        </p:txBody>
      </p:sp>
      <p:pic>
        <p:nvPicPr>
          <p:cNvPr id="633860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" t="8588" r="624" b="9142"/>
          <a:stretch>
            <a:fillRect/>
          </a:stretch>
        </p:blipFill>
        <p:spPr bwMode="auto">
          <a:xfrm>
            <a:off x="6705600" y="3200400"/>
            <a:ext cx="4876800" cy="30400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244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112014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mix of interactive and high throughput apps:</a:t>
            </a:r>
          </a:p>
          <a:p>
            <a:pPr lvl="1"/>
            <a:r>
              <a:rPr lang="en-US" dirty="0" smtClean="0"/>
              <a:t>How to best schedule them?</a:t>
            </a:r>
          </a:p>
          <a:p>
            <a:pPr lvl="1"/>
            <a:r>
              <a:rPr lang="en-US" dirty="0" smtClean="0"/>
              <a:t>How to recognize one from the other?</a:t>
            </a:r>
          </a:p>
          <a:p>
            <a:pPr lvl="2"/>
            <a:r>
              <a:rPr lang="en-US" dirty="0" smtClean="0"/>
              <a:t>Do you trust app to say that it is “interactive”?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Should you schedule the set of apps identically on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servers, workstations, pads, and cellphones?</a:t>
            </a:r>
          </a:p>
          <a:p>
            <a:r>
              <a:rPr lang="en-US" dirty="0" smtClean="0"/>
              <a:t>For instance, is Burst </a:t>
            </a:r>
            <a:r>
              <a:rPr lang="en-US" dirty="0"/>
              <a:t>Time (observed) </a:t>
            </a:r>
            <a:r>
              <a:rPr lang="en-US" dirty="0" smtClean="0"/>
              <a:t>useful to </a:t>
            </a:r>
            <a:br>
              <a:rPr lang="en-US" dirty="0" smtClean="0"/>
            </a:br>
            <a:r>
              <a:rPr lang="en-US" dirty="0" smtClean="0"/>
              <a:t>decide which </a:t>
            </a:r>
            <a:r>
              <a:rPr lang="en-US" dirty="0"/>
              <a:t>application gets CPU time?</a:t>
            </a:r>
          </a:p>
          <a:p>
            <a:pPr lvl="1"/>
            <a:r>
              <a:rPr lang="en-US" dirty="0"/>
              <a:t>Short Bursts </a:t>
            </a:r>
            <a:r>
              <a:rPr lang="en-US" dirty="0">
                <a:sym typeface="Symbol" panose="05050102010706020507" pitchFamily="18" charset="2"/>
              </a:rPr>
              <a:t> Interactivity  High Priority</a:t>
            </a:r>
            <a:r>
              <a:rPr lang="en-US" dirty="0" smtClean="0">
                <a:sym typeface="Symbol" panose="05050102010706020507" pitchFamily="18" charset="2"/>
              </a:rPr>
              <a:t>?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Assumptions encoded into many schedulers:</a:t>
            </a:r>
          </a:p>
          <a:p>
            <a:pPr lvl="1"/>
            <a:r>
              <a:rPr lang="en-US" dirty="0" smtClean="0"/>
              <a:t>Apps that sleep a lot and have short bursts must </a:t>
            </a:r>
            <a:br>
              <a:rPr lang="en-US" dirty="0" smtClean="0"/>
            </a:br>
            <a:r>
              <a:rPr lang="en-US" dirty="0" smtClean="0"/>
              <a:t>be interactive apps – they should get high priority</a:t>
            </a:r>
          </a:p>
          <a:p>
            <a:pPr lvl="1"/>
            <a:r>
              <a:rPr lang="en-US" dirty="0" smtClean="0"/>
              <a:t>Apps that compute a lot should get low(</a:t>
            </a:r>
            <a:r>
              <a:rPr lang="en-US" dirty="0" err="1" smtClean="0"/>
              <a:t>er</a:t>
            </a:r>
            <a:r>
              <a:rPr lang="en-US" dirty="0" smtClean="0"/>
              <a:t>?) priority, since they won’t notice intermittent bursts from interactive apps</a:t>
            </a:r>
          </a:p>
          <a:p>
            <a:r>
              <a:rPr lang="en-US" dirty="0" smtClean="0"/>
              <a:t>Hard to characterize apps:</a:t>
            </a:r>
          </a:p>
          <a:p>
            <a:pPr lvl="1"/>
            <a:r>
              <a:rPr lang="en-US" dirty="0" smtClean="0"/>
              <a:t>What about apps that sleep for a long time, but then compute for a long time?</a:t>
            </a:r>
          </a:p>
          <a:p>
            <a:pPr lvl="1"/>
            <a:r>
              <a:rPr lang="en-US" dirty="0" smtClean="0"/>
              <a:t>Or, what about apps that must run under all circumstances (say periodically)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dirty="0"/>
              <a:t>How to Handle Simultaneous </a:t>
            </a:r>
            <a:r>
              <a:rPr lang="en-US" dirty="0" smtClean="0"/>
              <a:t>Mix </a:t>
            </a:r>
            <a:r>
              <a:rPr lang="en-US" dirty="0"/>
              <a:t>of Diff Types of Apps?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43800" y="1828800"/>
            <a:ext cx="4330700" cy="2879725"/>
            <a:chOff x="7658791" y="2971800"/>
            <a:chExt cx="4330700" cy="2879725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" t="6123" r="418" b="6123"/>
            <a:stretch>
              <a:fillRect/>
            </a:stretch>
          </p:blipFill>
          <p:spPr bwMode="auto">
            <a:xfrm>
              <a:off x="7658791" y="2971800"/>
              <a:ext cx="4330700" cy="2879725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8355623" y="3352800"/>
              <a:ext cx="355738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dirty="0">
                  <a:solidFill>
                    <a:schemeClr val="hlink"/>
                  </a:solidFill>
                </a:rPr>
                <a:t>Weighted toward small bursts</a:t>
              </a: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8268391" y="3657599"/>
              <a:ext cx="914400" cy="495300"/>
            </a:xfrm>
            <a:custGeom>
              <a:avLst/>
              <a:gdLst>
                <a:gd name="T0" fmla="*/ 914400 w 576"/>
                <a:gd name="T1" fmla="*/ 0 h 312"/>
                <a:gd name="T2" fmla="*/ 533400 w 576"/>
                <a:gd name="T3" fmla="*/ 457200 h 312"/>
                <a:gd name="T4" fmla="*/ 0 w 576"/>
                <a:gd name="T5" fmla="*/ 228600 h 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312">
                  <a:moveTo>
                    <a:pt x="576" y="0"/>
                  </a:moveTo>
                  <a:cubicBezTo>
                    <a:pt x="504" y="132"/>
                    <a:pt x="432" y="264"/>
                    <a:pt x="336" y="288"/>
                  </a:cubicBezTo>
                  <a:cubicBezTo>
                    <a:pt x="240" y="312"/>
                    <a:pt x="120" y="228"/>
                    <a:pt x="0" y="144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1049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Multi-Level Feedback Scheduling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1430000" cy="6019800"/>
          </a:xfrm>
        </p:spPr>
        <p:txBody>
          <a:bodyPr>
            <a:normAutofit lnSpcReduction="10000"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Another method for exploiting past behavior (first use in CTSS)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Multiple queues, each with different priority</a:t>
            </a:r>
          </a:p>
          <a:p>
            <a:pPr lvl="2"/>
            <a:r>
              <a:rPr lang="en-US" altLang="ko-KR" dirty="0" smtClean="0"/>
              <a:t>Higher priority queues often considered “foreground” tasks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Each queue has its own scheduling algorithm</a:t>
            </a:r>
          </a:p>
          <a:p>
            <a:pPr lvl="2"/>
            <a:r>
              <a:rPr lang="en-US" altLang="ko-KR" dirty="0" smtClean="0"/>
              <a:t>e.g. foreground – RR, background – FCFS</a:t>
            </a:r>
          </a:p>
          <a:p>
            <a:pPr lvl="2"/>
            <a:r>
              <a:rPr lang="en-US" altLang="ko-KR" dirty="0" smtClean="0"/>
              <a:t>Sometimes multiple RR priorities with quantum increasing exponentially </a:t>
            </a:r>
            <a:br>
              <a:rPr lang="en-US" altLang="ko-KR" dirty="0" smtClean="0"/>
            </a:br>
            <a:r>
              <a:rPr lang="en-US" altLang="ko-KR" dirty="0" smtClean="0"/>
              <a:t>(highest:1ms, next: 2ms, next: 4ms,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Adjust each job’s priority as follows (details vary)</a:t>
            </a:r>
          </a:p>
          <a:p>
            <a:pPr lvl="1"/>
            <a:r>
              <a:rPr lang="en-US" altLang="ko-KR" dirty="0" smtClean="0"/>
              <a:t>Job starts in highest priority queue</a:t>
            </a:r>
          </a:p>
          <a:p>
            <a:pPr lvl="1"/>
            <a:r>
              <a:rPr lang="en-US" altLang="ko-KR" dirty="0" smtClean="0"/>
              <a:t>If timeout expires, drop one level</a:t>
            </a:r>
          </a:p>
          <a:p>
            <a:pPr lvl="1"/>
            <a:r>
              <a:rPr lang="en-US" altLang="ko-KR" dirty="0" smtClean="0"/>
              <a:t>If timeout doesn’t expire, push up one level (or to top)</a:t>
            </a:r>
          </a:p>
        </p:txBody>
      </p:sp>
      <p:grpSp>
        <p:nvGrpSpPr>
          <p:cNvPr id="13316" name="Group 5"/>
          <p:cNvGrpSpPr>
            <a:grpSpLocks/>
          </p:cNvGrpSpPr>
          <p:nvPr/>
        </p:nvGrpSpPr>
        <p:grpSpPr bwMode="auto">
          <a:xfrm>
            <a:off x="4114800" y="838200"/>
            <a:ext cx="3657600" cy="1828800"/>
            <a:chOff x="1872" y="1392"/>
            <a:chExt cx="2016" cy="1233"/>
          </a:xfrm>
        </p:grpSpPr>
        <p:pic>
          <p:nvPicPr>
            <p:cNvPr id="13321" name="Picture 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22" name="Freeform 7"/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3" name="Freeform 8"/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627725" name="Group 13"/>
          <p:cNvGrpSpPr>
            <a:grpSpLocks/>
          </p:cNvGrpSpPr>
          <p:nvPr/>
        </p:nvGrpSpPr>
        <p:grpSpPr bwMode="auto">
          <a:xfrm>
            <a:off x="7239002" y="1143000"/>
            <a:ext cx="3433763" cy="914400"/>
            <a:chOff x="3600" y="624"/>
            <a:chExt cx="2163" cy="576"/>
          </a:xfrm>
        </p:grpSpPr>
        <p:sp>
          <p:nvSpPr>
            <p:cNvPr id="13318" name="Text Box 10"/>
            <p:cNvSpPr txBox="1">
              <a:spLocks noChangeArrowheads="1"/>
            </p:cNvSpPr>
            <p:nvPr/>
          </p:nvSpPr>
          <p:spPr bwMode="auto">
            <a:xfrm>
              <a:off x="3932" y="624"/>
              <a:ext cx="1831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Long-Running Compute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Tasks Demoted to 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Low Priority</a:t>
              </a:r>
            </a:p>
          </p:txBody>
        </p:sp>
        <p:sp>
          <p:nvSpPr>
            <p:cNvPr id="13319" name="Line 11"/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3320" name="Line 12"/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823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Scheduling Details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10972800" cy="3733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Result approximates SRTF:</a:t>
            </a:r>
          </a:p>
          <a:p>
            <a:pPr lvl="1"/>
            <a:r>
              <a:rPr lang="en-US" altLang="ko-KR" dirty="0" smtClean="0"/>
              <a:t>CPU bound jobs drop like a rock</a:t>
            </a:r>
          </a:p>
          <a:p>
            <a:pPr lvl="1"/>
            <a:r>
              <a:rPr lang="en-US" altLang="ko-KR" dirty="0" smtClean="0"/>
              <a:t>Short-running I/O bound jobs stay near top</a:t>
            </a:r>
          </a:p>
          <a:p>
            <a:r>
              <a:rPr lang="en-US" altLang="ko-KR" dirty="0" smtClean="0"/>
              <a:t>Scheduling must be done between the queues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Fixed priority scheduling: </a:t>
            </a:r>
          </a:p>
          <a:p>
            <a:pPr lvl="2"/>
            <a:r>
              <a:rPr lang="en-US" altLang="ko-KR" dirty="0" smtClean="0"/>
              <a:t>serve all from highest priority, then next priority, etc.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Time slice:</a:t>
            </a:r>
          </a:p>
          <a:p>
            <a:pPr lvl="2"/>
            <a:r>
              <a:rPr lang="en-US" altLang="ko-KR" dirty="0" smtClean="0"/>
              <a:t>each queue gets a certain amount of CPU time </a:t>
            </a:r>
          </a:p>
          <a:p>
            <a:pPr lvl="2"/>
            <a:r>
              <a:rPr lang="en-US" altLang="ko-KR" dirty="0" smtClean="0"/>
              <a:t>e.g., 70% to highest, 20% next, 10% lowest</a:t>
            </a:r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4114800" y="838200"/>
            <a:ext cx="3657600" cy="1828800"/>
            <a:chOff x="1872" y="1392"/>
            <a:chExt cx="2016" cy="1233"/>
          </a:xfrm>
        </p:grpSpPr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7239002" y="1143000"/>
            <a:ext cx="3433763" cy="914400"/>
            <a:chOff x="3600" y="624"/>
            <a:chExt cx="2163" cy="576"/>
          </a:xfrm>
        </p:grpSpPr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3932" y="624"/>
              <a:ext cx="1831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Long-Running Compute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Tasks Demoted to 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Low Priority</a:t>
              </a: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8488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Scheduling Details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919446"/>
            <a:ext cx="10515600" cy="348135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Countermeasure: </a:t>
            </a:r>
            <a:r>
              <a:rPr lang="en-US" altLang="ko-KR" dirty="0" smtClean="0"/>
              <a:t>user action that can foil intent of the OS designers</a:t>
            </a:r>
          </a:p>
          <a:p>
            <a:pPr lvl="1"/>
            <a:r>
              <a:rPr lang="en-US" altLang="ko-KR" dirty="0" smtClean="0"/>
              <a:t>For multilevel feedback, put in a bunch of meaningless I/O to keep job’s priority high</a:t>
            </a:r>
          </a:p>
          <a:p>
            <a:pPr lvl="1"/>
            <a:r>
              <a:rPr lang="en-US" altLang="ko-KR" dirty="0" smtClean="0"/>
              <a:t>Of course, if everyone did this, wouldn’t work!</a:t>
            </a:r>
          </a:p>
          <a:p>
            <a:r>
              <a:rPr lang="en-US" altLang="ko-KR" dirty="0" smtClean="0"/>
              <a:t>Example of Othello program:</a:t>
            </a:r>
          </a:p>
          <a:p>
            <a:pPr lvl="1"/>
            <a:r>
              <a:rPr lang="en-US" altLang="ko-KR" dirty="0" smtClean="0"/>
              <a:t>Playing against competitor, so key was to do computing at higher priority the competitors. </a:t>
            </a:r>
          </a:p>
          <a:p>
            <a:pPr lvl="2"/>
            <a:r>
              <a:rPr lang="en-US" altLang="ko-KR" dirty="0" smtClean="0"/>
              <a:t>Put in </a:t>
            </a:r>
            <a:r>
              <a:rPr lang="en-US" altLang="ko-KR" dirty="0" err="1" smtClean="0"/>
              <a:t>printf’s</a:t>
            </a:r>
            <a:r>
              <a:rPr lang="en-US" altLang="ko-KR" dirty="0" smtClean="0"/>
              <a:t>, ran much faster!</a:t>
            </a:r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4114800" y="838200"/>
            <a:ext cx="3657600" cy="1828800"/>
            <a:chOff x="1872" y="1392"/>
            <a:chExt cx="2016" cy="1233"/>
          </a:xfrm>
        </p:grpSpPr>
        <p:pic>
          <p:nvPicPr>
            <p:cNvPr id="14" name="Picture 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7239002" y="1143000"/>
            <a:ext cx="3433763" cy="914400"/>
            <a:chOff x="3600" y="624"/>
            <a:chExt cx="2163" cy="576"/>
          </a:xfrm>
        </p:grpSpPr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3932" y="624"/>
              <a:ext cx="1831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Long-Running Compute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Tasks Demoted to 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Low Priority</a:t>
              </a:r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9773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Linux O(1)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11506200" cy="50140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Priority-based scheduler: 140 priorities</a:t>
            </a:r>
          </a:p>
          <a:p>
            <a:pPr lvl="1"/>
            <a:r>
              <a:rPr lang="en-US" dirty="0" smtClean="0"/>
              <a:t>40 for “user tasks” (set by “nice”), 100 for “</a:t>
            </a:r>
            <a:r>
              <a:rPr lang="en-US" dirty="0" err="1" smtClean="0"/>
              <a:t>Realtime</a:t>
            </a:r>
            <a:r>
              <a:rPr lang="en-US" dirty="0" smtClean="0"/>
              <a:t>/Kernel”</a:t>
            </a:r>
          </a:p>
          <a:p>
            <a:pPr lvl="1"/>
            <a:r>
              <a:rPr lang="en-US" dirty="0" smtClean="0"/>
              <a:t>Lower priority value </a:t>
            </a:r>
            <a:r>
              <a:rPr lang="en-US" dirty="0" smtClean="0">
                <a:sym typeface="Symbol"/>
              </a:rPr>
              <a:t> higher priority (for </a:t>
            </a:r>
            <a:r>
              <a:rPr lang="en-US" dirty="0" err="1" smtClean="0">
                <a:sym typeface="Symbol"/>
              </a:rPr>
              <a:t>realtime</a:t>
            </a:r>
            <a:r>
              <a:rPr lang="en-US" dirty="0" smtClean="0">
                <a:sym typeface="Symbol"/>
              </a:rPr>
              <a:t> values)</a:t>
            </a:r>
          </a:p>
          <a:p>
            <a:pPr lvl="1"/>
            <a:r>
              <a:rPr lang="en-US" dirty="0" smtClean="0">
                <a:sym typeface="Symbol"/>
              </a:rPr>
              <a:t>Highest priority value </a:t>
            </a:r>
            <a:r>
              <a:rPr lang="en-US" dirty="0">
                <a:sym typeface="Symbol"/>
              </a:rPr>
              <a:t> </a:t>
            </a:r>
            <a:r>
              <a:rPr lang="en-US" dirty="0" smtClean="0">
                <a:sym typeface="Symbol"/>
              </a:rPr>
              <a:t>Lower priority </a:t>
            </a:r>
            <a:r>
              <a:rPr lang="en-US" dirty="0">
                <a:sym typeface="Symbol"/>
              </a:rPr>
              <a:t>(for </a:t>
            </a:r>
            <a:r>
              <a:rPr lang="en-US" dirty="0" smtClean="0">
                <a:sym typeface="Symbol"/>
              </a:rPr>
              <a:t>nice values</a:t>
            </a:r>
            <a:r>
              <a:rPr lang="en-US" dirty="0">
                <a:sym typeface="Symbol"/>
              </a:rPr>
              <a:t>)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All algorithms O(1)</a:t>
            </a:r>
          </a:p>
          <a:p>
            <a:pPr lvl="2"/>
            <a:r>
              <a:rPr lang="en-US" dirty="0" err="1" smtClean="0">
                <a:sym typeface="Symbol"/>
              </a:rPr>
              <a:t>Timeslices</a:t>
            </a:r>
            <a:r>
              <a:rPr lang="en-US" dirty="0" smtClean="0">
                <a:sym typeface="Symbol"/>
              </a:rPr>
              <a:t>/priorities/interactivity credits all computed when job finishes time slice</a:t>
            </a:r>
          </a:p>
          <a:p>
            <a:pPr lvl="2"/>
            <a:r>
              <a:rPr lang="en-US" dirty="0" smtClean="0">
                <a:sym typeface="Symbol"/>
              </a:rPr>
              <a:t>140-bit bit mask indicates presence or absence of job at given priority level</a:t>
            </a:r>
          </a:p>
          <a:p>
            <a:r>
              <a:rPr lang="en-US" dirty="0" smtClean="0">
                <a:sym typeface="Symbol"/>
              </a:rPr>
              <a:t>Two separate priority queues: “active” and “expired”</a:t>
            </a:r>
          </a:p>
          <a:p>
            <a:pPr lvl="1"/>
            <a:r>
              <a:rPr lang="en-US" dirty="0" smtClean="0">
                <a:sym typeface="Symbol"/>
              </a:rPr>
              <a:t>All tasks in the active queue use up their </a:t>
            </a:r>
            <a:r>
              <a:rPr lang="en-US" dirty="0" err="1" smtClean="0">
                <a:sym typeface="Symbol"/>
              </a:rPr>
              <a:t>timeslices</a:t>
            </a:r>
            <a:r>
              <a:rPr lang="en-US" dirty="0" smtClean="0">
                <a:sym typeface="Symbol"/>
              </a:rPr>
              <a:t> and get placed on the expired queue, after which queues swapped</a:t>
            </a:r>
          </a:p>
          <a:p>
            <a:r>
              <a:rPr lang="en-US" dirty="0" err="1" smtClean="0">
                <a:sym typeface="Symbol"/>
              </a:rPr>
              <a:t>Timeslice</a:t>
            </a:r>
            <a:r>
              <a:rPr lang="en-US" dirty="0" smtClean="0">
                <a:sym typeface="Symbol"/>
              </a:rPr>
              <a:t> depends on priority – linearly mapped onto </a:t>
            </a:r>
            <a:r>
              <a:rPr lang="en-US" dirty="0" err="1" smtClean="0">
                <a:sym typeface="Symbol"/>
              </a:rPr>
              <a:t>timeslice</a:t>
            </a:r>
            <a:r>
              <a:rPr lang="en-US" dirty="0" smtClean="0">
                <a:sym typeface="Symbol"/>
              </a:rPr>
              <a:t> range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sym typeface="Symbol"/>
              </a:rPr>
              <a:t>Like a multi-level queue (one queue per priority) with different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timeslice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at each level</a:t>
            </a:r>
          </a:p>
          <a:p>
            <a:pPr lvl="1"/>
            <a:r>
              <a:rPr lang="en-US" dirty="0">
                <a:sym typeface="Symbol"/>
              </a:rPr>
              <a:t>Execution split into “</a:t>
            </a:r>
            <a:r>
              <a:rPr lang="en-US" dirty="0" err="1">
                <a:sym typeface="Symbol"/>
              </a:rPr>
              <a:t>Timeslice</a:t>
            </a:r>
            <a:r>
              <a:rPr lang="en-US" dirty="0">
                <a:sym typeface="Symbol"/>
              </a:rPr>
              <a:t> Granularity” chunks – round robin through priority</a:t>
            </a:r>
          </a:p>
          <a:p>
            <a:pPr lvl="1"/>
            <a:endParaRPr lang="en-US" dirty="0" smtClean="0">
              <a:sym typeface="Symbol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657600" y="773668"/>
            <a:ext cx="3581400" cy="5334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Kernel/</a:t>
            </a:r>
            <a:r>
              <a:rPr lang="en-US" dirty="0" err="1">
                <a:latin typeface="Comic Sans MS" pitchFamily="66" charset="0"/>
              </a:rPr>
              <a:t>Realtim</a:t>
            </a:r>
            <a:r>
              <a:rPr lang="en-US" dirty="0" err="1" smtClean="0"/>
              <a:t>e</a:t>
            </a:r>
            <a:r>
              <a:rPr lang="en-US" dirty="0" smtClean="0"/>
              <a:t> Tasks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239000" y="773668"/>
            <a:ext cx="1600200" cy="5334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Comic Sans MS" pitchFamily="66" charset="0"/>
              </a:rPr>
              <a:t>User Tasks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13832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24607" y="13832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1" y="13832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82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Scheduling Policy Goals/Criteria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5800"/>
            <a:ext cx="103632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Minimize Response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Minimize elapsed time to do an operation (or job)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Response time is what the user sees: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Time to echo a keystroke in editor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Time to compile a program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Real-time Tasks: Must meet deadlines imposed by World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Maximize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Maximize operations (or jobs) per second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Throughput related to response time, but not identical: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Minimizing response time will lead to more context switching than if you only maximized throughput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Two parts to maximizing throughput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Minimize overhead (for example, context-switching)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Efficient use of resources (CPU, disk, memory, </a:t>
            </a:r>
            <a:r>
              <a:rPr lang="en-US" altLang="ko-KR" dirty="0" err="1" smtClean="0">
                <a:ea typeface="굴림" panose="020B0600000101010101" pitchFamily="34" charset="-127"/>
              </a:rPr>
              <a:t>etc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Fairness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Share CPU among users in some equitable way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Fairness is not minimizing average response time: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Better </a:t>
            </a:r>
            <a:r>
              <a:rPr lang="en-US" altLang="ko-KR" i="1" dirty="0" smtClean="0">
                <a:ea typeface="굴림" panose="020B0600000101010101" pitchFamily="34" charset="-127"/>
              </a:rPr>
              <a:t>average</a:t>
            </a:r>
            <a:r>
              <a:rPr lang="en-US" altLang="ko-KR" dirty="0" smtClean="0">
                <a:ea typeface="굴림" panose="020B0600000101010101" pitchFamily="34" charset="-127"/>
              </a:rPr>
              <a:t> response time by making system </a:t>
            </a:r>
            <a:r>
              <a:rPr lang="en-US" altLang="ko-KR" i="1" dirty="0" smtClean="0">
                <a:ea typeface="굴림" panose="020B0600000101010101" pitchFamily="34" charset="-127"/>
              </a:rPr>
              <a:t>less</a:t>
            </a:r>
            <a:r>
              <a:rPr lang="en-US" altLang="ko-KR" dirty="0" smtClean="0">
                <a:ea typeface="굴림" panose="020B0600000101010101" pitchFamily="34" charset="-127"/>
              </a:rPr>
              <a:t> fair</a:t>
            </a:r>
          </a:p>
        </p:txBody>
      </p:sp>
    </p:spTree>
    <p:extLst>
      <p:ext uri="{BB962C8B-B14F-4D97-AF65-F5344CB8AC3E}">
        <p14:creationId xmlns:p14="http://schemas.microsoft.com/office/powerpoint/2010/main" val="82962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O(1) Scheduler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12776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ym typeface="Symbol"/>
              </a:rPr>
              <a:t>Heuristics </a:t>
            </a:r>
            <a:endParaRPr lang="en-US" smtClean="0"/>
          </a:p>
          <a:p>
            <a:pPr lvl="1"/>
            <a:r>
              <a:rPr lang="en-US" smtClean="0"/>
              <a:t>User-task priority adjusted ±5 based on heuristics</a:t>
            </a:r>
          </a:p>
          <a:p>
            <a:pPr lvl="2"/>
            <a:r>
              <a:rPr lang="en-US" smtClean="0"/>
              <a:t>p-&gt;sleep_avg = sleep_time – run_time</a:t>
            </a:r>
          </a:p>
          <a:p>
            <a:pPr lvl="2"/>
            <a:r>
              <a:rPr lang="en-US" smtClean="0"/>
              <a:t>Higher sleep_avg </a:t>
            </a:r>
            <a:r>
              <a:rPr lang="en-US" smtClean="0">
                <a:sym typeface="Symbol"/>
              </a:rPr>
              <a:t> more I/O bound the task, more reward (and vice versa)</a:t>
            </a:r>
          </a:p>
          <a:p>
            <a:pPr lvl="1"/>
            <a:r>
              <a:rPr lang="en-US" smtClean="0">
                <a:sym typeface="Symbol"/>
              </a:rPr>
              <a:t>Interactive Credit</a:t>
            </a:r>
          </a:p>
          <a:p>
            <a:pPr lvl="2"/>
            <a:r>
              <a:rPr lang="en-US" smtClean="0">
                <a:sym typeface="Symbol"/>
              </a:rPr>
              <a:t>Earned when a task sleeps for a “long” time</a:t>
            </a:r>
          </a:p>
          <a:p>
            <a:pPr lvl="2"/>
            <a:r>
              <a:rPr lang="en-US" smtClean="0">
                <a:sym typeface="Symbol"/>
              </a:rPr>
              <a:t>Spend when a task runs for a “long” time</a:t>
            </a:r>
          </a:p>
          <a:p>
            <a:pPr lvl="2"/>
            <a:r>
              <a:rPr lang="en-US" smtClean="0">
                <a:sym typeface="Symbol"/>
              </a:rPr>
              <a:t>IC is used to provide hysteresis to avoid changing interactivity for temporary changes in behavior</a:t>
            </a:r>
          </a:p>
          <a:p>
            <a:pPr lvl="1"/>
            <a:r>
              <a:rPr lang="en-US" smtClean="0">
                <a:sym typeface="Symbol"/>
              </a:rPr>
              <a:t>However, “interactive tasks” get special dispensation</a:t>
            </a:r>
          </a:p>
          <a:p>
            <a:pPr lvl="2"/>
            <a:r>
              <a:rPr lang="en-US" smtClean="0">
                <a:sym typeface="Symbol"/>
              </a:rPr>
              <a:t>To try to maintain interactivity</a:t>
            </a:r>
          </a:p>
          <a:p>
            <a:pPr lvl="2"/>
            <a:r>
              <a:rPr lang="en-US" smtClean="0">
                <a:sym typeface="Symbol"/>
              </a:rPr>
              <a:t>Placed back into active queue, unless some other task has been starved for too long…</a:t>
            </a:r>
          </a:p>
          <a:p>
            <a:r>
              <a:rPr lang="en-US" smtClean="0">
                <a:sym typeface="Symbol"/>
              </a:rPr>
              <a:t>Real-Time Tasks</a:t>
            </a:r>
          </a:p>
          <a:p>
            <a:pPr lvl="1"/>
            <a:r>
              <a:rPr lang="en-US" smtClean="0">
                <a:sym typeface="Symbol"/>
              </a:rPr>
              <a:t>Always preempt non-RT tasks</a:t>
            </a:r>
          </a:p>
          <a:p>
            <a:pPr lvl="1"/>
            <a:r>
              <a:rPr lang="en-US" smtClean="0">
                <a:sym typeface="Symbol"/>
              </a:rPr>
              <a:t>No dynamic adjustment of priorities</a:t>
            </a:r>
          </a:p>
          <a:p>
            <a:pPr lvl="1"/>
            <a:r>
              <a:rPr lang="en-US" smtClean="0">
                <a:sym typeface="Symbol"/>
              </a:rPr>
              <a:t>Scheduling schemes:</a:t>
            </a:r>
          </a:p>
          <a:p>
            <a:pPr lvl="2"/>
            <a:r>
              <a:rPr lang="en-US" smtClean="0">
                <a:sym typeface="Symbol"/>
              </a:rPr>
              <a:t>SCHED_FIFO: preempts other tasks, no timeslice limit</a:t>
            </a:r>
          </a:p>
          <a:p>
            <a:pPr lvl="2"/>
            <a:r>
              <a:rPr lang="en-US" smtClean="0">
                <a:sym typeface="Symbol"/>
              </a:rPr>
              <a:t>SCHED_RR: preempts normal tasks, RR scheduling amongst tasks of same priority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63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8FEA-0761-4830-ABC5-18E6C5CB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Does the OS Schedule Processes or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450F-6497-4476-A479-00A8FFAC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textbooks use the “old model”—one thread per process</a:t>
            </a:r>
          </a:p>
          <a:p>
            <a:r>
              <a:rPr lang="en-US" dirty="0"/>
              <a:t>Usually it's really: </a:t>
            </a:r>
            <a:r>
              <a:rPr lang="en-US" b="1" dirty="0"/>
              <a:t>threads</a:t>
            </a:r>
            <a:r>
              <a:rPr lang="en-US" dirty="0"/>
              <a:t> (e.g., in Linux)</a:t>
            </a:r>
          </a:p>
          <a:p>
            <a:endParaRPr lang="en-US" dirty="0"/>
          </a:p>
          <a:p>
            <a:r>
              <a:rPr lang="en-US" dirty="0"/>
              <a:t>One point to notice: switching threads vs. switching processes incurs different costs:</a:t>
            </a:r>
          </a:p>
          <a:p>
            <a:pPr lvl="1"/>
            <a:r>
              <a:rPr lang="en-US" dirty="0"/>
              <a:t>Switch threads: Save/restore registers</a:t>
            </a:r>
          </a:p>
          <a:p>
            <a:pPr lvl="1"/>
            <a:r>
              <a:rPr lang="en-US" dirty="0"/>
              <a:t>Switch processes: Change active address space too!</a:t>
            </a:r>
          </a:p>
          <a:p>
            <a:pPr lvl="2"/>
            <a:r>
              <a:rPr lang="en-US" dirty="0"/>
              <a:t>Expensive</a:t>
            </a:r>
          </a:p>
          <a:p>
            <a:pPr lvl="2"/>
            <a:r>
              <a:rPr lang="en-US" dirty="0"/>
              <a:t>Disrupts </a:t>
            </a:r>
            <a:r>
              <a:rPr lang="en-US" dirty="0" smtClean="0"/>
              <a:t>caching</a:t>
            </a:r>
          </a:p>
          <a:p>
            <a:pPr lvl="2"/>
            <a:endParaRPr lang="en-US" dirty="0"/>
          </a:p>
          <a:p>
            <a:r>
              <a:rPr lang="en-US" dirty="0" smtClean="0"/>
              <a:t>Recall, However: Simultaneous Multithreading (or “</a:t>
            </a:r>
            <a:r>
              <a:rPr lang="en-US" dirty="0" err="1" smtClean="0"/>
              <a:t>Hyperthreading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Different threads interleaved on a cycle-by-cycle basis and can be in different processes (have different address spaces)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87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9AD2-370C-4F19-B43C-EC3AA762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Multi-Core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EE0B-0D86-4BE6-BF2F-BC4A32FF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Algorithmically, not a huge difference from single-core scheduling</a:t>
            </a:r>
          </a:p>
          <a:p>
            <a:endParaRPr lang="en-US" dirty="0"/>
          </a:p>
          <a:p>
            <a:r>
              <a:rPr lang="en-US" dirty="0"/>
              <a:t>Implementation-wise, helpful to have </a:t>
            </a:r>
            <a:r>
              <a:rPr lang="en-US" i="1" dirty="0"/>
              <a:t>per-core</a:t>
            </a:r>
            <a:r>
              <a:rPr lang="en-US" dirty="0"/>
              <a:t> scheduling data structures</a:t>
            </a:r>
          </a:p>
          <a:p>
            <a:pPr lvl="1"/>
            <a:r>
              <a:rPr lang="en-US" dirty="0"/>
              <a:t>Cache coherence</a:t>
            </a:r>
          </a:p>
          <a:p>
            <a:pPr lvl="1"/>
            <a:endParaRPr lang="en-US" i="1" dirty="0"/>
          </a:p>
          <a:p>
            <a:r>
              <a:rPr lang="en-US" i="1" dirty="0"/>
              <a:t>Affinity scheduling</a:t>
            </a:r>
            <a:r>
              <a:rPr lang="en-US" dirty="0"/>
              <a:t>: once a thread is scheduled on a CPU, OS tries to reschedule it on the same CPU</a:t>
            </a:r>
          </a:p>
          <a:p>
            <a:pPr lvl="1"/>
            <a:r>
              <a:rPr lang="en-US" dirty="0"/>
              <a:t>Cache reuse</a:t>
            </a:r>
          </a:p>
        </p:txBody>
      </p:sp>
    </p:spTree>
    <p:extLst>
      <p:ext uri="{BB962C8B-B14F-4D97-AF65-F5344CB8AC3E}">
        <p14:creationId xmlns:p14="http://schemas.microsoft.com/office/powerpoint/2010/main" val="4053931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8F80-B910-45FA-B535-D3B785B5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i="1" dirty="0" smtClean="0"/>
              <a:t>Spinlocks for multiprocessing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4A25-1BB0-40AB-B5B3-5F37098B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85800"/>
            <a:ext cx="11582400" cy="61722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Spinlock implementation</a:t>
            </a:r>
            <a:r>
              <a:rPr lang="en-US" altLang="ko-KR" sz="2000" dirty="0" smtClean="0">
                <a:ea typeface="굴림" panose="020B0600000101010101" pitchFamily="34" charset="-127"/>
              </a:rPr>
              <a:t>: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>
              <a:spcBef>
                <a:spcPts val="0"/>
              </a:spcBef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solidFill>
                  <a:srgbClr val="233AE1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int value = 0; // Free</a:t>
            </a:r>
          </a:p>
          <a:p>
            <a:pPr>
              <a:spcBef>
                <a:spcPts val="0"/>
              </a:spcBef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Acquire()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while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(&amp;value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)) {}; // spin while busy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spcBef>
                <a:spcPts val="0"/>
              </a:spcBef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Release()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value = 0;                  // atomic store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Spinlock doesn’t put the calling thread to sleep—it just busy waits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When might this be preferable</a:t>
            </a:r>
            <a:r>
              <a:rPr lang="en-US" altLang="ko-KR" sz="2000" dirty="0" smtClean="0">
                <a:ea typeface="굴림" panose="020B0600000101010101" pitchFamily="34" charset="-127"/>
              </a:rPr>
              <a:t>? </a:t>
            </a:r>
          </a:p>
          <a:p>
            <a:pPr lvl="2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 smtClean="0">
                <a:ea typeface="굴림" panose="020B0600000101010101" pitchFamily="34" charset="-127"/>
              </a:rPr>
              <a:t>Waiting for limited number of threads at a barrier in a multiprocessing (multicore) program</a:t>
            </a:r>
          </a:p>
          <a:p>
            <a:pPr lvl="2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 smtClean="0">
                <a:ea typeface="굴림" panose="020B0600000101010101" pitchFamily="34" charset="-127"/>
              </a:rPr>
              <a:t>Wait time at barrier would be greatly increased if threads must be woken inside kernel</a:t>
            </a:r>
            <a:endParaRPr lang="en-US" altLang="ko-KR" sz="1800" dirty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Every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test&amp;set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</a:t>
            </a:r>
            <a:r>
              <a:rPr lang="en-US" altLang="ko-KR" sz="2000" dirty="0">
                <a:ea typeface="굴림" panose="020B0600000101010101" pitchFamily="34" charset="-127"/>
              </a:rPr>
              <a:t>is a write, which makes value ping-pong around </a:t>
            </a:r>
            <a:r>
              <a:rPr lang="en-US" altLang="ko-KR" sz="2000" dirty="0" smtClean="0">
                <a:ea typeface="굴림" panose="020B0600000101010101" pitchFamily="34" charset="-127"/>
              </a:rPr>
              <a:t>between core-local caches </a:t>
            </a:r>
            <a:r>
              <a:rPr lang="en-US" altLang="ko-KR" sz="2000" dirty="0">
                <a:ea typeface="굴림" panose="020B0600000101010101" pitchFamily="34" charset="-127"/>
              </a:rPr>
              <a:t>(using lots of </a:t>
            </a:r>
            <a:r>
              <a:rPr lang="en-US" altLang="ko-KR" sz="2000" dirty="0" smtClean="0">
                <a:ea typeface="굴림" panose="020B0600000101010101" pitchFamily="34" charset="-127"/>
              </a:rPr>
              <a:t>memory!)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So – really want to use 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test&amp;test&amp;set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() </a:t>
            </a:r>
            <a:r>
              <a:rPr lang="en-US" altLang="ko-KR" sz="2000" dirty="0" smtClean="0">
                <a:ea typeface="굴림" panose="020B0600000101010101" pitchFamily="34" charset="-127"/>
              </a:rPr>
              <a:t>!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200" dirty="0" smtClean="0">
                <a:ea typeface="굴림" panose="020B0600000101010101" pitchFamily="34" charset="-127"/>
              </a:rPr>
              <a:t>As we discussed in Lecture 8, the extra read eliminates the ping-ponging issues:</a:t>
            </a:r>
          </a:p>
          <a:p>
            <a:pPr marL="457200" lvl="1" indent="0"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// Implementation of 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test&amp;test&amp;set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():</a:t>
            </a:r>
            <a:b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Acquire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		do {</a:t>
            </a:r>
            <a:b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			while(value);		  // wait until might be free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} while (</a:t>
            </a:r>
            <a:r>
              <a:rPr lang="en-US" altLang="ko-KR" sz="1800" dirty="0" err="1" smtClean="0"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(&amp;value)); 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exit if acquire lock</a:t>
            </a:r>
            <a:b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endParaRPr lang="en-US" altLang="ko-KR" sz="2000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480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36F5-3803-4F7F-9C85-20E3CBD3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Gang Scheduling and Parallel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8187-AB78-47A7-988A-DECFC7B1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multiple threads work together on a multi-core system, try to schedule them together</a:t>
            </a:r>
          </a:p>
          <a:p>
            <a:pPr lvl="1"/>
            <a:r>
              <a:rPr lang="en-US" dirty="0"/>
              <a:t>Makes spin-waiting more efficient (inefficient to spin-wait for a thread that’s suspended)</a:t>
            </a:r>
          </a:p>
          <a:p>
            <a:pPr lvl="1"/>
            <a:endParaRPr lang="en-US" dirty="0"/>
          </a:p>
          <a:p>
            <a:r>
              <a:rPr lang="en-US" dirty="0"/>
              <a:t>Alternative: OS informs a parallel program how many processors its threads are scheduled on (</a:t>
            </a:r>
            <a:r>
              <a:rPr lang="en-US" i="1" dirty="0"/>
              <a:t>Scheduler Activations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Application adapts to number of cores that it has scheduled</a:t>
            </a:r>
          </a:p>
          <a:p>
            <a:pPr lvl="1"/>
            <a:r>
              <a:rPr lang="en-US" dirty="0"/>
              <a:t>“Space sharing” with other parallel programs can be more efficient, because parallel speedup is often sublinear with the number of cores</a:t>
            </a:r>
          </a:p>
        </p:txBody>
      </p:sp>
    </p:spTree>
    <p:extLst>
      <p:ext uri="{BB962C8B-B14F-4D97-AF65-F5344CB8AC3E}">
        <p14:creationId xmlns:p14="http://schemas.microsoft.com/office/powerpoint/2010/main" val="1069248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Conclusion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430000" cy="6172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Scheduling Goals: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Minimize Response Time (e.g. for human interaction)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Maximize Throughput (e.g. for large computations)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Fairness (e.g. Proper Sharing of Resources)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Predictability (e.g. Hard/Soft </a:t>
            </a:r>
            <a:r>
              <a:rPr lang="en-US" altLang="ko-KR" dirty="0" err="1" smtClean="0">
                <a:ea typeface="굴림" panose="020B0600000101010101" pitchFamily="34" charset="-127"/>
              </a:rPr>
              <a:t>Realtime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  <a:endParaRPr lang="en-US" altLang="ko-KR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Round-Robin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 each thread a small amount of CPU time when it executes; cycle between all ready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Pros: Better for short jobs 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Shortest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Job First (SJF)/Shortest Remaining Time First (SRTF):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Run whatever job has the least amount of computation to do/least remaining amount of computation to do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Multi-Level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Feedback Scheduling: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Multiple queues of different </a:t>
            </a:r>
            <a:r>
              <a:rPr lang="en-US" altLang="ko-KR" dirty="0" smtClean="0">
                <a:ea typeface="굴림" panose="020B0600000101010101" pitchFamily="34" charset="-127"/>
              </a:rPr>
              <a:t>priorities and scheduling algorithms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Automatic promotion/demotion of process priority in order to approximate SJF/SRTF</a:t>
            </a: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238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7162800" cy="533400"/>
          </a:xfrm>
        </p:spPr>
        <p:txBody>
          <a:bodyPr/>
          <a:lstStyle/>
          <a:p>
            <a:r>
              <a:rPr lang="en-US" altLang="ko-KR" dirty="0" smtClean="0"/>
              <a:t>Recall: FCFS </a:t>
            </a:r>
            <a:r>
              <a:rPr lang="en-US" altLang="ko-KR" dirty="0" smtClean="0"/>
              <a:t>Scheduling (Cont.)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2556" y="637940"/>
            <a:ext cx="8991600" cy="6143861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Example continued:</a:t>
            </a:r>
          </a:p>
          <a:p>
            <a:pPr lvl="1"/>
            <a:r>
              <a:rPr lang="en-US" altLang="ko-KR" dirty="0" smtClean="0"/>
              <a:t>Suppose that processes arrive in order: P2 , P3 , P1 </a:t>
            </a:r>
            <a:br>
              <a:rPr lang="en-US" altLang="ko-KR" dirty="0" smtClean="0"/>
            </a:br>
            <a:r>
              <a:rPr lang="en-US" altLang="ko-KR" dirty="0" smtClean="0"/>
              <a:t>Now, the Gantt chart for the schedule is:</a:t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Waiting time for P1 = 6; P2 = 0; P3 = 3</a:t>
            </a:r>
          </a:p>
          <a:p>
            <a:pPr lvl="1"/>
            <a:r>
              <a:rPr lang="en-US" altLang="ko-KR" dirty="0" smtClean="0"/>
              <a:t>Average waiting time:   (6 + 0 + 3)/3 = 3</a:t>
            </a:r>
          </a:p>
          <a:p>
            <a:pPr lvl="1"/>
            <a:r>
              <a:rPr lang="en-US" altLang="ko-KR" dirty="0" smtClean="0"/>
              <a:t>Average Completion time: (3 + 6 + 30)/3 = 13</a:t>
            </a:r>
          </a:p>
          <a:p>
            <a:r>
              <a:rPr lang="en-US" altLang="ko-KR" dirty="0" smtClean="0"/>
              <a:t>In second case:</a:t>
            </a:r>
          </a:p>
          <a:p>
            <a:pPr lvl="1"/>
            <a:r>
              <a:rPr lang="en-US" altLang="ko-KR" dirty="0" smtClean="0"/>
              <a:t>Average waiting time is much better (before it was 17)</a:t>
            </a:r>
          </a:p>
          <a:p>
            <a:pPr lvl="1"/>
            <a:r>
              <a:rPr lang="en-US" altLang="ko-KR" dirty="0" smtClean="0"/>
              <a:t>Average completion time is better (before it was 27) </a:t>
            </a:r>
          </a:p>
          <a:p>
            <a:r>
              <a:rPr lang="en-US" altLang="ko-KR" dirty="0" smtClean="0"/>
              <a:t>FIFO Pros and Cons:</a:t>
            </a:r>
          </a:p>
          <a:p>
            <a:pPr lvl="1"/>
            <a:r>
              <a:rPr lang="en-US" altLang="ko-KR" dirty="0" smtClean="0"/>
              <a:t>Simple (+)</a:t>
            </a:r>
          </a:p>
          <a:p>
            <a:pPr lvl="1"/>
            <a:r>
              <a:rPr lang="en-US" altLang="ko-KR" dirty="0" smtClean="0"/>
              <a:t>Short jobs get stuck behind long ones (-)</a:t>
            </a:r>
          </a:p>
          <a:p>
            <a:pPr lvl="2"/>
            <a:r>
              <a:rPr lang="en-US" altLang="ko-KR" dirty="0" smtClean="0"/>
              <a:t>Safeway: Getting milk, always stuck behind cart full of items!</a:t>
            </a:r>
            <a:br>
              <a:rPr lang="en-US" altLang="ko-KR" dirty="0" smtClean="0"/>
            </a:br>
            <a:r>
              <a:rPr lang="en-US" altLang="ko-KR" dirty="0" smtClean="0"/>
              <a:t>Upside: get to read about Space Aliens!</a:t>
            </a:r>
          </a:p>
        </p:txBody>
      </p:sp>
      <p:grpSp>
        <p:nvGrpSpPr>
          <p:cNvPr id="579603" name="Group 19"/>
          <p:cNvGrpSpPr>
            <a:grpSpLocks/>
          </p:cNvGrpSpPr>
          <p:nvPr/>
        </p:nvGrpSpPr>
        <p:grpSpPr bwMode="auto">
          <a:xfrm>
            <a:off x="3337056" y="1690688"/>
            <a:ext cx="5575300" cy="1128712"/>
            <a:chOff x="1190" y="1641"/>
            <a:chExt cx="3512" cy="711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 flipH="1">
              <a:off x="1286" y="1641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 flipH="1">
              <a:off x="3517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  <a:endParaRPr lang="en-US" altLang="en-US" sz="2400" b="0">
                <a:latin typeface="Helvetica" panose="020B0604020202020204" pitchFamily="34" charset="0"/>
              </a:endParaRP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 flipH="1">
              <a:off x="2029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  <a:endParaRPr lang="en-US" altLang="en-US" sz="2400" b="0">
                <a:latin typeface="Helvetica" panose="020B0604020202020204" pitchFamily="34" charset="0"/>
              </a:endParaRP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 flipH="1">
              <a:off x="1453" y="1659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2400" b="0" dirty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 dirty="0">
                  <a:latin typeface="Helvetica" panose="020B0604020202020204" pitchFamily="34" charset="0"/>
                </a:rPr>
                <a:t>2</a:t>
              </a:r>
              <a:endParaRPr lang="en-US" altLang="en-US" sz="2400" b="0" dirty="0">
                <a:latin typeface="Helvetica" panose="020B0604020202020204" pitchFamily="34" charset="0"/>
              </a:endParaRP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4598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H="1">
              <a:off x="12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H="1">
              <a:off x="2486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 flipH="1">
              <a:off x="1910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H="1">
              <a:off x="24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1910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 flipH="1">
              <a:off x="2394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 flipH="1">
              <a:off x="1818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 flipH="1">
              <a:off x="4426" y="212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 flipH="1">
              <a:off x="1190" y="21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743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610600" cy="5638800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FCFS Scheme: Potentially bad for short jobs!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Depends on submit order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If you are first in line at supermarket with milk, you don’t care who is behind you, on the other hand…</a:t>
            </a:r>
          </a:p>
          <a:p>
            <a:pPr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Round Robin Scheme: </a:t>
            </a: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34" charset="-127"/>
              </a:rPr>
              <a:t>Preemption!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Each process gets a small unit of CPU time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(</a:t>
            </a:r>
            <a:r>
              <a:rPr lang="en-US" altLang="ko-KR" sz="2400" i="1" dirty="0">
                <a:ea typeface="굴림" panose="020B0600000101010101" pitchFamily="34" charset="-127"/>
              </a:rPr>
              <a:t>time quantum</a:t>
            </a:r>
            <a:r>
              <a:rPr lang="en-US" altLang="ko-KR" sz="2400" dirty="0">
                <a:ea typeface="굴림" panose="020B0600000101010101" pitchFamily="34" charset="-127"/>
              </a:rPr>
              <a:t>), usually 10-100 milliseconds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After quantum expires, the process is preempted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and added to the end of the ready queue.</a:t>
            </a:r>
          </a:p>
          <a:p>
            <a:pPr lvl="1"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</a:rPr>
              <a:t>n</a:t>
            </a:r>
            <a:r>
              <a:rPr lang="en-US" altLang="ko-KR" sz="2400" dirty="0">
                <a:ea typeface="굴림" panose="020B0600000101010101" pitchFamily="34" charset="-127"/>
              </a:rPr>
              <a:t> processes in ready queue and time quantum is </a:t>
            </a:r>
            <a:r>
              <a:rPr lang="en-US" altLang="ko-KR" sz="2400" i="1" dirty="0">
                <a:ea typeface="굴림" panose="020B0600000101010101" pitchFamily="34" charset="-127"/>
              </a:rPr>
              <a:t>q 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Each process gets 1/</a:t>
            </a:r>
            <a:r>
              <a:rPr lang="en-US" altLang="ko-KR" sz="2400" i="1" dirty="0">
                <a:ea typeface="굴림" panose="020B0600000101010101" pitchFamily="34" charset="-127"/>
              </a:rPr>
              <a:t>n</a:t>
            </a:r>
            <a:r>
              <a:rPr lang="en-US" altLang="ko-KR" sz="2400" dirty="0">
                <a:ea typeface="굴림" panose="020B0600000101010101" pitchFamily="34" charset="-127"/>
              </a:rPr>
              <a:t> of the CPU time 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In chunks of at most </a:t>
            </a:r>
            <a:r>
              <a:rPr lang="en-US" altLang="ko-KR" sz="2400" i="1" dirty="0">
                <a:ea typeface="굴림" panose="020B0600000101010101" pitchFamily="34" charset="-127"/>
              </a:rPr>
              <a:t>q</a:t>
            </a:r>
            <a:r>
              <a:rPr lang="en-US" altLang="ko-KR" sz="2400" dirty="0">
                <a:ea typeface="굴림" panose="020B0600000101010101" pitchFamily="34" charset="-127"/>
              </a:rPr>
              <a:t> time units </a:t>
            </a: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No process waits more than (</a:t>
            </a:r>
            <a:r>
              <a:rPr lang="en-US" altLang="ko-KR" sz="2400" i="1" dirty="0">
                <a:solidFill>
                  <a:schemeClr val="hlink"/>
                </a:solidFill>
                <a:ea typeface="굴림" panose="020B0600000101010101" pitchFamily="34" charset="-127"/>
              </a:rPr>
              <a:t>n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-1)</a:t>
            </a:r>
            <a:r>
              <a:rPr lang="en-US" altLang="ko-KR" sz="2400" i="1" dirty="0">
                <a:solidFill>
                  <a:schemeClr val="hlink"/>
                </a:solidFill>
                <a:ea typeface="굴림" panose="020B0600000101010101" pitchFamily="34" charset="-127"/>
              </a:rPr>
              <a:t>q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time units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286000"/>
            <a:ext cx="1219200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Round Robin (RR) Scheduling</a:t>
            </a:r>
          </a:p>
        </p:txBody>
      </p:sp>
    </p:spTree>
    <p:extLst>
      <p:ext uri="{BB962C8B-B14F-4D97-AF65-F5344CB8AC3E}">
        <p14:creationId xmlns:p14="http://schemas.microsoft.com/office/powerpoint/2010/main" val="303356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610600" cy="59436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Performance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</a:rPr>
              <a:t>q</a:t>
            </a:r>
            <a:r>
              <a:rPr lang="en-US" altLang="ko-KR" sz="2400" dirty="0">
                <a:ea typeface="굴림" panose="020B0600000101010101" pitchFamily="34" charset="-127"/>
              </a:rPr>
              <a:t> large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 FCFS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small  Interleaved (really small 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hyperthreading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?)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q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must be large with respect to context switch, otherwise overhead is too high (all overhead)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RR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Scheduling (Cont.)</a:t>
            </a:r>
          </a:p>
        </p:txBody>
      </p:sp>
    </p:spTree>
    <p:extLst>
      <p:ext uri="{BB962C8B-B14F-4D97-AF65-F5344CB8AC3E}">
        <p14:creationId xmlns:p14="http://schemas.microsoft.com/office/powerpoint/2010/main" val="155127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100" y="666750"/>
            <a:ext cx="10363200" cy="6172200"/>
          </a:xfrm>
        </p:spPr>
        <p:txBody>
          <a:bodyPr/>
          <a:lstStyle/>
          <a:p>
            <a:pPr marL="342900" indent="-34290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Example:</a:t>
            </a:r>
            <a:r>
              <a:rPr lang="en-US" altLang="ko-KR" sz="1800" dirty="0">
                <a:ea typeface="굴림" panose="020B0600000101010101" pitchFamily="34" charset="-127"/>
              </a:rPr>
              <a:t>	</a:t>
            </a:r>
            <a:r>
              <a:rPr lang="en-US" altLang="ko-KR" sz="1800" u="sng" dirty="0">
                <a:ea typeface="굴림" panose="020B0600000101010101" pitchFamily="34" charset="-127"/>
              </a:rPr>
              <a:t>Process</a:t>
            </a:r>
            <a:r>
              <a:rPr lang="en-US" altLang="ko-KR" sz="1800" dirty="0">
                <a:ea typeface="굴림" panose="020B0600000101010101" pitchFamily="34" charset="-127"/>
              </a:rPr>
              <a:t>		</a:t>
            </a:r>
            <a:r>
              <a:rPr lang="en-US" altLang="ko-KR" sz="1800" u="sng" dirty="0">
                <a:ea typeface="굴림" panose="020B0600000101010101" pitchFamily="34" charset="-127"/>
              </a:rPr>
              <a:t>Burst Time</a:t>
            </a:r>
            <a:br>
              <a:rPr lang="en-US" altLang="ko-KR" sz="1800" u="sng" dirty="0">
                <a:ea typeface="굴림" panose="020B0600000101010101" pitchFamily="34" charset="-127"/>
              </a:rPr>
            </a:br>
            <a:r>
              <a:rPr lang="en-US" altLang="ko-KR" sz="1800" i="1" dirty="0">
                <a:ea typeface="굴림" panose="020B0600000101010101" pitchFamily="34" charset="-127"/>
              </a:rPr>
              <a:t>	 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sz="1800" dirty="0">
                <a:ea typeface="굴림" panose="020B0600000101010101" pitchFamily="34" charset="-127"/>
              </a:rPr>
              <a:t>53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dirty="0">
                <a:ea typeface="굴림" panose="020B0600000101010101" pitchFamily="34" charset="-127"/>
              </a:rPr>
              <a:t>	 </a:t>
            </a:r>
            <a:r>
              <a:rPr lang="en-US" altLang="ko-KR" sz="1800" i="1" dirty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sz="1800" dirty="0">
                <a:ea typeface="굴림" panose="020B0600000101010101" pitchFamily="34" charset="-127"/>
              </a:rPr>
              <a:t>8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dirty="0">
                <a:ea typeface="굴림" panose="020B0600000101010101" pitchFamily="34" charset="-127"/>
              </a:rPr>
              <a:t>	 </a:t>
            </a:r>
            <a:r>
              <a:rPr lang="en-US" altLang="ko-KR" sz="1800" i="1" dirty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sz="1800" dirty="0">
                <a:ea typeface="굴림" panose="020B0600000101010101" pitchFamily="34" charset="-127"/>
              </a:rPr>
              <a:t>68</a:t>
            </a:r>
            <a:br>
              <a:rPr lang="en-US" altLang="ko-KR" sz="1800" dirty="0">
                <a:ea typeface="굴림" panose="020B0600000101010101" pitchFamily="34" charset="-127"/>
              </a:rPr>
            </a:br>
            <a:r>
              <a:rPr lang="en-US" altLang="ko-KR" sz="1800" dirty="0">
                <a:ea typeface="굴림" panose="020B0600000101010101" pitchFamily="34" charset="-127"/>
              </a:rPr>
              <a:t>	 </a:t>
            </a:r>
            <a:r>
              <a:rPr lang="en-US" altLang="ko-KR" sz="1800" i="1" dirty="0">
                <a:ea typeface="굴림" panose="020B0600000101010101" pitchFamily="34" charset="-127"/>
              </a:rPr>
              <a:t>P</a:t>
            </a:r>
            <a:r>
              <a:rPr lang="en-US" altLang="ko-KR" sz="1800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sz="1800" dirty="0">
                <a:ea typeface="굴림" panose="020B0600000101010101" pitchFamily="34" charset="-127"/>
              </a:rPr>
              <a:t>24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The Gantt chart is: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457200" lvl="1" indent="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400" dirty="0" smtClean="0">
              <a:ea typeface="굴림" panose="020B0600000101010101" pitchFamily="34" charset="-127"/>
            </a:endParaRP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 smtClean="0">
                <a:ea typeface="굴림" panose="020B0600000101010101" pitchFamily="34" charset="-127"/>
              </a:rPr>
              <a:t>Waiting </a:t>
            </a:r>
            <a:r>
              <a:rPr lang="en-US" altLang="ko-KR" sz="2400" dirty="0">
                <a:ea typeface="굴림" panose="020B0600000101010101" pitchFamily="34" charset="-127"/>
              </a:rPr>
              <a:t>time for 	</a:t>
            </a:r>
            <a:r>
              <a:rPr lang="en-US" altLang="ko-KR" dirty="0" smtClean="0">
                <a:ea typeface="굴림" panose="020B0600000101010101" pitchFamily="34" charset="-127"/>
              </a:rPr>
              <a:t>P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1</a:t>
            </a:r>
            <a:r>
              <a:rPr lang="en-US" altLang="ko-KR" dirty="0" smtClean="0">
                <a:ea typeface="굴림" panose="020B0600000101010101" pitchFamily="34" charset="-127"/>
              </a:rPr>
              <a:t>=(68-20)+(112-88)=72							P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2</a:t>
            </a:r>
            <a:r>
              <a:rPr lang="en-US" altLang="ko-KR" dirty="0" smtClean="0">
                <a:ea typeface="굴림" panose="020B0600000101010101" pitchFamily="34" charset="-127"/>
              </a:rPr>
              <a:t>=(20-0)=20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	P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3</a:t>
            </a:r>
            <a:r>
              <a:rPr lang="en-US" altLang="ko-KR" dirty="0" smtClean="0">
                <a:ea typeface="굴림" panose="020B0600000101010101" pitchFamily="34" charset="-127"/>
              </a:rPr>
              <a:t>=(28-0)+(88-48)+(125-108)=85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	P</a:t>
            </a:r>
            <a:r>
              <a:rPr lang="en-US" altLang="ko-KR" baseline="-25000" dirty="0" smtClean="0">
                <a:ea typeface="굴림" panose="020B0600000101010101" pitchFamily="34" charset="-127"/>
              </a:rPr>
              <a:t>4</a:t>
            </a:r>
            <a:r>
              <a:rPr lang="en-US" altLang="ko-KR" dirty="0" smtClean="0">
                <a:ea typeface="굴림" panose="020B0600000101010101" pitchFamily="34" charset="-127"/>
              </a:rPr>
              <a:t>=(48-0)+(108-68)=88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waiting time = (72+20+85+88)/4=66¼</a:t>
            </a:r>
          </a:p>
          <a:p>
            <a:pPr marL="742950" lvl="1" indent="-285750"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Average completion time = (125+28+153+112)/4 = 104½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Thus, Round-Robin Pros and Cons: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Better for short jobs, Fair (+)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2630488" algn="ctr"/>
                <a:tab pos="3206750" algn="l"/>
                <a:tab pos="4459288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Context-switching time adds up for long jobs (-)</a:t>
            </a:r>
          </a:p>
          <a:p>
            <a:pPr marL="342900" indent="-342900">
              <a:buNone/>
              <a:tabLst>
                <a:tab pos="2630488" algn="ctr"/>
                <a:tab pos="3206750" algn="l"/>
                <a:tab pos="4459288" algn="ctr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0" y="2286000"/>
            <a:ext cx="908050" cy="976312"/>
            <a:chOff x="2895600" y="2452688"/>
            <a:chExt cx="908050" cy="976312"/>
          </a:xfrm>
        </p:grpSpPr>
        <p:sp>
          <p:nvSpPr>
            <p:cNvPr id="23569" name="Rectangle 6"/>
            <p:cNvSpPr>
              <a:spLocks noChangeArrowheads="1"/>
            </p:cNvSpPr>
            <p:nvPr/>
          </p:nvSpPr>
          <p:spPr bwMode="auto">
            <a:xfrm>
              <a:off x="3048000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 dirty="0">
                  <a:latin typeface="Helvetica" panose="020B0604020202020204" pitchFamily="34" charset="0"/>
                </a:rPr>
                <a:t>1</a:t>
              </a:r>
              <a:endParaRPr lang="en-US" altLang="en-US" sz="2400" b="0" dirty="0">
                <a:latin typeface="Helvetica" panose="020B0604020202020204" pitchFamily="34" charset="0"/>
              </a:endParaRPr>
            </a:p>
          </p:txBody>
        </p:sp>
        <p:sp>
          <p:nvSpPr>
            <p:cNvPr id="23558" name="Text Box 16"/>
            <p:cNvSpPr txBox="1">
              <a:spLocks noChangeArrowheads="1"/>
            </p:cNvSpPr>
            <p:nvPr/>
          </p:nvSpPr>
          <p:spPr bwMode="auto">
            <a:xfrm>
              <a:off x="2895600" y="30622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3559" name="Text Box 17"/>
            <p:cNvSpPr txBox="1">
              <a:spLocks noChangeArrowheads="1"/>
            </p:cNvSpPr>
            <p:nvPr/>
          </p:nvSpPr>
          <p:spPr bwMode="auto">
            <a:xfrm>
              <a:off x="33655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20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07402" y="2286000"/>
            <a:ext cx="725048" cy="976312"/>
            <a:chOff x="3612002" y="2452688"/>
            <a:chExt cx="725048" cy="976312"/>
          </a:xfrm>
        </p:grpSpPr>
        <p:sp>
          <p:nvSpPr>
            <p:cNvPr id="23570" name="Rectangle 7"/>
            <p:cNvSpPr>
              <a:spLocks noChangeArrowheads="1"/>
            </p:cNvSpPr>
            <p:nvPr/>
          </p:nvSpPr>
          <p:spPr bwMode="auto">
            <a:xfrm>
              <a:off x="361200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3560" name="Text Box 18"/>
            <p:cNvSpPr txBox="1">
              <a:spLocks noChangeArrowheads="1"/>
            </p:cNvSpPr>
            <p:nvPr/>
          </p:nvSpPr>
          <p:spPr bwMode="auto">
            <a:xfrm>
              <a:off x="38989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28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73362" y="2286000"/>
            <a:ext cx="762338" cy="976312"/>
            <a:chOff x="4177962" y="2452688"/>
            <a:chExt cx="762338" cy="976312"/>
          </a:xfrm>
        </p:grpSpPr>
        <p:sp>
          <p:nvSpPr>
            <p:cNvPr id="23571" name="Rectangle 8"/>
            <p:cNvSpPr>
              <a:spLocks noChangeArrowheads="1"/>
            </p:cNvSpPr>
            <p:nvPr/>
          </p:nvSpPr>
          <p:spPr bwMode="auto">
            <a:xfrm>
              <a:off x="417796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1" name="Text Box 19"/>
            <p:cNvSpPr txBox="1">
              <a:spLocks noChangeArrowheads="1"/>
            </p:cNvSpPr>
            <p:nvPr/>
          </p:nvSpPr>
          <p:spPr bwMode="auto">
            <a:xfrm>
              <a:off x="450215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48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37364" y="2286000"/>
            <a:ext cx="814287" cy="976312"/>
            <a:chOff x="4741963" y="2452688"/>
            <a:chExt cx="814287" cy="976312"/>
          </a:xfrm>
        </p:grpSpPr>
        <p:sp>
          <p:nvSpPr>
            <p:cNvPr id="23572" name="Rectangle 9"/>
            <p:cNvSpPr>
              <a:spLocks noChangeArrowheads="1"/>
            </p:cNvSpPr>
            <p:nvPr/>
          </p:nvSpPr>
          <p:spPr bwMode="auto">
            <a:xfrm>
              <a:off x="4741963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3562" name="Text Box 20"/>
            <p:cNvSpPr txBox="1">
              <a:spLocks noChangeArrowheads="1"/>
            </p:cNvSpPr>
            <p:nvPr/>
          </p:nvSpPr>
          <p:spPr bwMode="auto">
            <a:xfrm>
              <a:off x="51181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68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601366" y="2286000"/>
            <a:ext cx="783685" cy="976312"/>
            <a:chOff x="5305965" y="2452688"/>
            <a:chExt cx="783685" cy="976312"/>
          </a:xfrm>
        </p:grpSpPr>
        <p:sp>
          <p:nvSpPr>
            <p:cNvPr id="23573" name="Rectangle 10"/>
            <p:cNvSpPr>
              <a:spLocks noChangeArrowheads="1"/>
            </p:cNvSpPr>
            <p:nvPr/>
          </p:nvSpPr>
          <p:spPr bwMode="auto">
            <a:xfrm>
              <a:off x="5305965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3563" name="Text Box 21"/>
            <p:cNvSpPr txBox="1">
              <a:spLocks noChangeArrowheads="1"/>
            </p:cNvSpPr>
            <p:nvPr/>
          </p:nvSpPr>
          <p:spPr bwMode="auto">
            <a:xfrm>
              <a:off x="5651500" y="3062288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88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165368" y="2286000"/>
            <a:ext cx="816583" cy="976312"/>
            <a:chOff x="5869967" y="2452688"/>
            <a:chExt cx="816583" cy="976312"/>
          </a:xfrm>
        </p:grpSpPr>
        <p:sp>
          <p:nvSpPr>
            <p:cNvPr id="23574" name="Rectangle 11"/>
            <p:cNvSpPr>
              <a:spLocks noChangeArrowheads="1"/>
            </p:cNvSpPr>
            <p:nvPr/>
          </p:nvSpPr>
          <p:spPr bwMode="auto">
            <a:xfrm>
              <a:off x="5869967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4" name="Text Box 22"/>
            <p:cNvSpPr txBox="1">
              <a:spLocks noChangeArrowheads="1"/>
            </p:cNvSpPr>
            <p:nvPr/>
          </p:nvSpPr>
          <p:spPr bwMode="auto">
            <a:xfrm>
              <a:off x="61214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108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729368" y="2286000"/>
            <a:ext cx="2513182" cy="976312"/>
            <a:chOff x="6433968" y="2452688"/>
            <a:chExt cx="2513182" cy="976312"/>
          </a:xfrm>
        </p:grpSpPr>
        <p:sp>
          <p:nvSpPr>
            <p:cNvPr id="23575" name="Rectangle 12"/>
            <p:cNvSpPr>
              <a:spLocks noChangeArrowheads="1"/>
            </p:cNvSpPr>
            <p:nvPr/>
          </p:nvSpPr>
          <p:spPr bwMode="auto">
            <a:xfrm>
              <a:off x="6433968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3576" name="Rectangle 13"/>
            <p:cNvSpPr>
              <a:spLocks noChangeArrowheads="1"/>
            </p:cNvSpPr>
            <p:nvPr/>
          </p:nvSpPr>
          <p:spPr bwMode="auto">
            <a:xfrm>
              <a:off x="6997970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3577" name="Rectangle 14"/>
            <p:cNvSpPr>
              <a:spLocks noChangeArrowheads="1"/>
            </p:cNvSpPr>
            <p:nvPr/>
          </p:nvSpPr>
          <p:spPr bwMode="auto">
            <a:xfrm>
              <a:off x="7561972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78" name="Rectangle 15"/>
            <p:cNvSpPr>
              <a:spLocks noChangeArrowheads="1"/>
            </p:cNvSpPr>
            <p:nvPr/>
          </p:nvSpPr>
          <p:spPr bwMode="auto">
            <a:xfrm>
              <a:off x="8125973" y="2452688"/>
              <a:ext cx="564002" cy="609600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Helvetica" panose="020B0604020202020204" pitchFamily="34" charset="0"/>
                </a:rPr>
                <a:t>P</a:t>
              </a:r>
              <a:r>
                <a:rPr lang="en-US" altLang="en-US" sz="2400" b="0" baseline="-25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23565" name="Text Box 23"/>
            <p:cNvSpPr txBox="1">
              <a:spLocks noChangeArrowheads="1"/>
            </p:cNvSpPr>
            <p:nvPr/>
          </p:nvSpPr>
          <p:spPr bwMode="auto">
            <a:xfrm>
              <a:off x="67310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112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72644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125</a:t>
              </a:r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78486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>
                  <a:latin typeface="Helvetica" panose="020B0604020202020204" pitchFamily="34" charset="0"/>
                </a:rPr>
                <a:t>145</a:t>
              </a:r>
            </a:p>
          </p:txBody>
        </p:sp>
        <p:sp>
          <p:nvSpPr>
            <p:cNvPr id="23568" name="Text Box 26"/>
            <p:cNvSpPr txBox="1">
              <a:spLocks noChangeArrowheads="1"/>
            </p:cNvSpPr>
            <p:nvPr/>
          </p:nvSpPr>
          <p:spPr bwMode="auto">
            <a:xfrm>
              <a:off x="8382000" y="3062288"/>
              <a:ext cx="565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800" b="0" dirty="0">
                  <a:latin typeface="Helvetica" panose="020B0604020202020204" pitchFamily="34" charset="0"/>
                </a:rPr>
                <a:t>153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RR with Time Quantum =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2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B18E-6174-4DA7-8472-0D0D5E76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RR in the Kernel?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9C66-6D8F-4C45-AF22-413E0CD2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1074400" cy="5105400"/>
          </a:xfrm>
        </p:spPr>
        <p:txBody>
          <a:bodyPr/>
          <a:lstStyle/>
          <a:p>
            <a:r>
              <a:rPr lang="en-US" dirty="0"/>
              <a:t>FIFO Queue, as in FCFS</a:t>
            </a:r>
          </a:p>
          <a:p>
            <a:r>
              <a:rPr lang="en-US" dirty="0"/>
              <a:t>But preempt job after quantum expires, and send it to the back of the queue</a:t>
            </a:r>
          </a:p>
          <a:p>
            <a:pPr lvl="1"/>
            <a:r>
              <a:rPr lang="en-US" dirty="0"/>
              <a:t>How? Timer interrupt!</a:t>
            </a:r>
          </a:p>
          <a:p>
            <a:pPr lvl="1"/>
            <a:r>
              <a:rPr lang="en-US" dirty="0"/>
              <a:t>And, of course, careful synchronization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F5DCE089-41BA-42E5-B447-059A2E97F9BF}"/>
              </a:ext>
            </a:extLst>
          </p:cNvPr>
          <p:cNvSpPr/>
          <p:nvPr/>
        </p:nvSpPr>
        <p:spPr>
          <a:xfrm>
            <a:off x="7315200" y="3104852"/>
            <a:ext cx="4035247" cy="228965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Gill Sans Light"/>
              </a:rPr>
              <a:t>Project 2: Scheduling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752600" y="2839980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356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1277600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do you choose time slice?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What if too big?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Response time suffers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What if infinite (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)?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Get back FIFO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What if time slice too small?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Throughput suffers!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Actual choices of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timeslice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Initially, UNIX </a:t>
            </a:r>
            <a:r>
              <a:rPr lang="en-US" altLang="ko-KR" sz="2400" dirty="0" err="1">
                <a:ea typeface="굴림" panose="020B0600000101010101" pitchFamily="34" charset="-127"/>
                <a:sym typeface="Symbol" panose="05050102010706020507" pitchFamily="18" charset="2"/>
              </a:rPr>
              <a:t>timeslice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one second: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Worked ok when UNIX was used by one or two people.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What if three compilations going on? 3 seconds to echo each keystroke!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Need to balance short-job performance and long-job throughput: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Typical time slice today is between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10ms – 100ms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Typical context-switching overhead is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0.1ms – 1ms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Roughly </a:t>
            </a: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1%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overhead due to context-switching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z="24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ko-KR" altLang="en-US" sz="2400" dirty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96950"/>
            <a:ext cx="266700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Round-Robin Discussion</a:t>
            </a:r>
          </a:p>
        </p:txBody>
      </p:sp>
    </p:spTree>
    <p:extLst>
      <p:ext uri="{BB962C8B-B14F-4D97-AF65-F5344CB8AC3E}">
        <p14:creationId xmlns:p14="http://schemas.microsoft.com/office/powerpoint/2010/main" val="433676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79012</TotalTime>
  <Pages>60</Pages>
  <Words>3844</Words>
  <Application>Microsoft Office PowerPoint</Application>
  <PresentationFormat>Widescreen</PresentationFormat>
  <Paragraphs>617</Paragraphs>
  <Slides>35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ＭＳ Ｐゴシック</vt:lpstr>
      <vt:lpstr>Arial</vt:lpstr>
      <vt:lpstr>Comic Sans MS</vt:lpstr>
      <vt:lpstr>Consolas</vt:lpstr>
      <vt:lpstr>Gill Sans</vt:lpstr>
      <vt:lpstr>Gill Sans Light</vt:lpstr>
      <vt:lpstr>굴림</vt:lpstr>
      <vt:lpstr>Helvetica</vt:lpstr>
      <vt:lpstr>Symbol</vt:lpstr>
      <vt:lpstr>Office</vt:lpstr>
      <vt:lpstr>CS162 Operating Systems and Systems Programming Lecture 11  Scheduling 2:  Classic Policies (Con’t), Case Studies </vt:lpstr>
      <vt:lpstr>Recall: Scheduling</vt:lpstr>
      <vt:lpstr>Recall: Scheduling Policy Goals/Criteria</vt:lpstr>
      <vt:lpstr>Recall: FCFS Scheduling (Cont.)</vt:lpstr>
      <vt:lpstr>Round Robin (RR) Scheduling</vt:lpstr>
      <vt:lpstr>RR Scheduling (Cont.)</vt:lpstr>
      <vt:lpstr>Example of RR with Time Quantum = 20</vt:lpstr>
      <vt:lpstr>How to Implement RR in the Kernel?</vt:lpstr>
      <vt:lpstr>Round-Robin Discussion</vt:lpstr>
      <vt:lpstr>Comparisons between FCFS and Round Robin</vt:lpstr>
      <vt:lpstr>Earlier Example with Different Time Quantum</vt:lpstr>
      <vt:lpstr>Handling Differences in Importance: Strict Priority Scheduling</vt:lpstr>
      <vt:lpstr>Scheduling Fairness</vt:lpstr>
      <vt:lpstr>Scheduling Fairness</vt:lpstr>
      <vt:lpstr>What if we Knew the Future?</vt:lpstr>
      <vt:lpstr>Discussion</vt:lpstr>
      <vt:lpstr>Example to illustrate benefits of SRTF</vt:lpstr>
      <vt:lpstr>SRTF Example continued:</vt:lpstr>
      <vt:lpstr>SRTF Further discussion</vt:lpstr>
      <vt:lpstr>Administrivia</vt:lpstr>
      <vt:lpstr>Predicting the Length of the Next CPU Burst</vt:lpstr>
      <vt:lpstr>Lottery Scheduling</vt:lpstr>
      <vt:lpstr>Lottery Scheduling Example (Cont.)</vt:lpstr>
      <vt:lpstr>How to Evaluate a Scheduling algorithm?</vt:lpstr>
      <vt:lpstr>How to Handle Simultaneous Mix of Diff Types of Apps?</vt:lpstr>
      <vt:lpstr>Multi-Level Feedback Scheduling</vt:lpstr>
      <vt:lpstr>Scheduling Details</vt:lpstr>
      <vt:lpstr>Scheduling Details</vt:lpstr>
      <vt:lpstr>Case Study: Linux O(1) Scheduler</vt:lpstr>
      <vt:lpstr>O(1) Scheduler Continued</vt:lpstr>
      <vt:lpstr>So, Does the OS Schedule Processes or Threads?</vt:lpstr>
      <vt:lpstr>Multi-Core Scheduling</vt:lpstr>
      <vt:lpstr>Recall: Spinlocks for multiprocessing</vt:lpstr>
      <vt:lpstr>Gang Scheduling and Parallel Applications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955</cp:revision>
  <cp:lastPrinted>2023-02-23T05:48:43Z</cp:lastPrinted>
  <dcterms:created xsi:type="dcterms:W3CDTF">1995-08-12T11:37:26Z</dcterms:created>
  <dcterms:modified xsi:type="dcterms:W3CDTF">2023-02-24T05:06:37Z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