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617" r:id="rId3"/>
    <p:sldId id="1618" r:id="rId4"/>
    <p:sldId id="1613" r:id="rId5"/>
    <p:sldId id="1614" r:id="rId6"/>
    <p:sldId id="1615" r:id="rId7"/>
    <p:sldId id="1616" r:id="rId8"/>
    <p:sldId id="1590" r:id="rId9"/>
    <p:sldId id="1591" r:id="rId10"/>
    <p:sldId id="1592" r:id="rId11"/>
    <p:sldId id="1593" r:id="rId12"/>
    <p:sldId id="1594" r:id="rId13"/>
    <p:sldId id="1619" r:id="rId14"/>
    <p:sldId id="1595" r:id="rId15"/>
    <p:sldId id="1596" r:id="rId16"/>
    <p:sldId id="1597" r:id="rId17"/>
    <p:sldId id="1598" r:id="rId18"/>
    <p:sldId id="1599" r:id="rId19"/>
    <p:sldId id="1600" r:id="rId20"/>
    <p:sldId id="1601" r:id="rId21"/>
    <p:sldId id="1602" r:id="rId22"/>
    <p:sldId id="1603" r:id="rId23"/>
    <p:sldId id="1604" r:id="rId24"/>
    <p:sldId id="1605" r:id="rId25"/>
    <p:sldId id="1606" r:id="rId26"/>
    <p:sldId id="1607" r:id="rId27"/>
    <p:sldId id="1608" r:id="rId28"/>
    <p:sldId id="1609" r:id="rId29"/>
    <p:sldId id="1610" r:id="rId30"/>
    <p:sldId id="1611" r:id="rId31"/>
    <p:sldId id="1612" r:id="rId32"/>
    <p:sldId id="1580" r:id="rId33"/>
    <p:sldId id="1581" r:id="rId34"/>
    <p:sldId id="1582" r:id="rId35"/>
    <p:sldId id="1583" r:id="rId36"/>
    <p:sldId id="1584" r:id="rId37"/>
    <p:sldId id="1585" r:id="rId38"/>
    <p:sldId id="1586" r:id="rId39"/>
    <p:sldId id="1587" r:id="rId40"/>
    <p:sldId id="1588" r:id="rId41"/>
    <p:sldId id="1557" r:id="rId42"/>
    <p:sldId id="1558" r:id="rId43"/>
    <p:sldId id="1559" r:id="rId44"/>
    <p:sldId id="1564" r:id="rId45"/>
    <p:sldId id="1565" r:id="rId46"/>
    <p:sldId id="1562" r:id="rId47"/>
    <p:sldId id="1563" r:id="rId48"/>
    <p:sldId id="1498" r:id="rId49"/>
    <p:sldId id="1499" r:id="rId50"/>
    <p:sldId id="1500" r:id="rId51"/>
    <p:sldId id="1620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04" d="100"/>
          <a:sy n="104" d="100"/>
        </p:scale>
        <p:origin x="108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6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  <a:cs typeface="+mn-cs"/>
              </a:rPr>
              <a:t>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51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18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7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26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2/28/2023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Spring</a:t>
            </a:r>
            <a:r>
              <a:rPr lang="en-US" sz="1400" b="0" baseline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18" Type="http://schemas.openxmlformats.org/officeDocument/2006/relationships/image" Target="../media/image27.tiff"/><Relationship Id="rId3" Type="http://schemas.openxmlformats.org/officeDocument/2006/relationships/image" Target="../media/image11.png"/><Relationship Id="rId21" Type="http://schemas.openxmlformats.org/officeDocument/2006/relationships/image" Target="../media/image30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0.jpeg"/><Relationship Id="rId16" Type="http://schemas.openxmlformats.org/officeDocument/2006/relationships/image" Target="../media/image25.png"/><Relationship Id="rId20" Type="http://schemas.openxmlformats.org/officeDocument/2006/relationships/image" Target="../media/image29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19" Type="http://schemas.openxmlformats.org/officeDocument/2006/relationships/image" Target="../media/image28.tiff"/><Relationship Id="rId4" Type="http://schemas.openxmlformats.org/officeDocument/2006/relationships/image" Target="../media/image12.jpeg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12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Scheduling 3: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Case Studies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 </a:t>
            </a:r>
            <a:r>
              <a:rPr lang="en-US" sz="3000" dirty="0" err="1" smtClean="0"/>
              <a:t>Realtime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en-US" sz="3000" dirty="0" smtClean="0"/>
              <a:t>Starvation, </a:t>
            </a:r>
            <a:r>
              <a:rPr lang="en-US" sz="3000" dirty="0"/>
              <a:t>Deadlock</a:t>
            </a: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28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8010"/>
            <a:ext cx="9220200" cy="427790"/>
          </a:xfrm>
        </p:spPr>
        <p:txBody>
          <a:bodyPr/>
          <a:lstStyle/>
          <a:p>
            <a:r>
              <a:rPr lang="en-US" dirty="0" smtClean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0137" y="4724401"/>
            <a:ext cx="11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4241797" y="50292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953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Tasks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periodic</a:t>
                </a:r>
                <a:r>
                  <a:rPr lang="en-US" dirty="0" smtClean="0"/>
                  <a:t> with period P and computation C in each period: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for each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Preemptive priority-based dynamic scheduling:</a:t>
                </a:r>
              </a:p>
              <a:p>
                <a:pPr lvl="1"/>
                <a:r>
                  <a:rPr lang="en-US" dirty="0" smtClean="0"/>
                  <a:t>Each task is assigned a (current) priority based on how close the absolute deadline is (i.e.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for each task!)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The scheduler always schedules the active task with the closest absolute deadline</a:t>
                </a:r>
              </a:p>
              <a:p>
                <a:pPr lvl="1"/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84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  <a:blipFill>
                <a:blip r:embed="rId3"/>
                <a:stretch>
                  <a:fillRect l="-772" t="-1455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6019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Deadline First (EDF)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971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7924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47850" y="3371850"/>
            <a:ext cx="8058150" cy="2343150"/>
            <a:chOff x="323850" y="3371850"/>
            <a:chExt cx="8058150" cy="2343150"/>
          </a:xfrm>
        </p:grpSpPr>
        <p:sp>
          <p:nvSpPr>
            <p:cNvPr id="18448" name="Line 9"/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1"/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2"/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3"/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5"/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16"/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17"/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18"/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9"/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0"/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1"/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2"/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3"/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25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26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27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28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29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0"/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1"/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2" name="Line 33"/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3" name="Line 34"/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4" name="Line 35"/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5" name="Line 36"/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6" name="Line 37"/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7" name="Line 38"/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8" name="Line 39"/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9" name="Line 40"/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0" name="Line 41"/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1" name="Line 42"/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2" name="Line 43"/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3" name="Line 44"/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4" name="Line 45"/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5" name="Line 46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6" name="Line 47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7" name="Line 48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8" name="Line 49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9" name="Line 50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0" name="Line 51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1" name="Line 52"/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2" name="Line 53"/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4" name="Line 55"/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5" name="Line 56"/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6" name="Line 57"/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7" name="Line 58"/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8" name="Line 59"/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9" name="Line 60"/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0" name="Line 61"/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1" name="Line 62"/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2" name="Line 63"/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3" name="Line 64"/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4" name="Line 65"/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5" name="Line 66"/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6" name="Line 67"/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7" name="Line 68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8" name="Line 69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9" name="Line 70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0" name="Line 71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1" name="Line 72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2" name="Line 73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3" name="Line 74"/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4" name="Text Box 75"/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18515" name="Text Box 76"/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18516" name="Text Box 77"/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18517" name="Text Box 78"/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15</a:t>
              </a:r>
            </a:p>
          </p:txBody>
        </p:sp>
        <p:graphicFrame>
          <p:nvGraphicFramePr>
            <p:cNvPr id="18434" name="Object 79"/>
            <p:cNvGraphicFramePr>
              <a:graphicFrameLocks noChangeAspect="1"/>
            </p:cNvGraphicFramePr>
            <p:nvPr>
              <p:extLst/>
            </p:nvPr>
          </p:nvGraphicFramePr>
          <p:xfrm>
            <a:off x="339725" y="3430587"/>
            <a:ext cx="9667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4" imgW="583920" imgH="215640" progId="Equation.3">
                    <p:embed/>
                  </p:oleObj>
                </mc:Choice>
                <mc:Fallback>
                  <p:oleObj name="Equation" r:id="rId4" imgW="583920" imgH="215640" progId="Equation.3">
                    <p:embed/>
                    <p:pic>
                      <p:nvPicPr>
                        <p:cNvPr id="18434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25" y="3430587"/>
                          <a:ext cx="9667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80"/>
            <p:cNvGraphicFramePr>
              <a:graphicFrameLocks noChangeAspect="1"/>
            </p:cNvGraphicFramePr>
            <p:nvPr>
              <p:extLst/>
            </p:nvPr>
          </p:nvGraphicFramePr>
          <p:xfrm>
            <a:off x="323850" y="4221162"/>
            <a:ext cx="103028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6" imgW="622080" imgH="215640" progId="Equation.3">
                    <p:embed/>
                  </p:oleObj>
                </mc:Choice>
                <mc:Fallback>
                  <p:oleObj name="Equation" r:id="rId6" imgW="622080" imgH="215640" progId="Equation.3">
                    <p:embed/>
                    <p:pic>
                      <p:nvPicPr>
                        <p:cNvPr id="18435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4221162"/>
                          <a:ext cx="1030288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81"/>
            <p:cNvGraphicFramePr>
              <a:graphicFrameLocks noChangeAspect="1"/>
            </p:cNvGraphicFramePr>
            <p:nvPr>
              <p:extLst/>
            </p:nvPr>
          </p:nvGraphicFramePr>
          <p:xfrm>
            <a:off x="352425" y="4924425"/>
            <a:ext cx="1030288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8" imgW="622080" imgH="228600" progId="Equation.3">
                    <p:embed/>
                  </p:oleObj>
                </mc:Choice>
                <mc:Fallback>
                  <p:oleObj name="Equation" r:id="rId8" imgW="622080" imgH="228600" progId="Equation.3">
                    <p:embed/>
                    <p:pic>
                      <p:nvPicPr>
                        <p:cNvPr id="18436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25" y="4924425"/>
                          <a:ext cx="1030288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8" name="Line 82"/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Line 83"/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20" name="Line 84"/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9448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4495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4876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5638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6019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6781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7543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9067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352800" y="4210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4114800" y="4972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876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5257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6400800" y="4967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7162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8686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8305800" y="49530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8686800" y="4129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8305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06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uiExpand="1" build="p"/>
      <p:bldP spid="102508" grpId="0" animBg="1"/>
      <p:bldP spid="102408" grpId="0" animBg="1"/>
      <p:bldP spid="102504" grpId="0" animBg="1"/>
      <p:bldP spid="102510" grpId="0" animBg="1"/>
      <p:bldP spid="102485" grpId="0" animBg="1"/>
      <p:bldP spid="102486" grpId="0" animBg="1"/>
      <p:bldP spid="102487" grpId="0" animBg="1"/>
      <p:bldP spid="102491" grpId="0" animBg="1"/>
      <p:bldP spid="102492" grpId="0" animBg="1"/>
      <p:bldP spid="102497" grpId="0" animBg="1"/>
      <p:bldP spid="102499" grpId="0" animBg="1"/>
      <p:bldP spid="102406" grpId="0" animBg="1"/>
      <p:bldP spid="102488" grpId="0" animBg="1"/>
      <p:bldP spid="102407" grpId="0" animBg="1"/>
      <p:bldP spid="102500" grpId="0" animBg="1"/>
      <p:bldP spid="102502" grpId="0" animBg="1"/>
      <p:bldP spid="102503" grpId="0" animBg="1"/>
      <p:bldP spid="102509" grpId="0" animBg="1"/>
      <p:bldP spid="102507" grpId="0" animBg="1"/>
      <p:bldP spid="102498" grpId="0" animBg="1"/>
      <p:bldP spid="1024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C54-1092-4E28-8458-7E7777A8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Feasibility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</p:spPr>
            <p:txBody>
              <a:bodyPr/>
              <a:lstStyle/>
              <a:p>
                <a:r>
                  <a:rPr lang="en-US" dirty="0"/>
                  <a:t>Even EDF won’t work if you have too many tasks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tasks with computation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deadline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 feasible schedule exists if</a:t>
                </a:r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  <a:blipFill>
                <a:blip r:embed="rId2"/>
                <a:stretch>
                  <a:fillRect l="-808" t="-3030" b="-1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1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67235"/>
            <a:ext cx="10566400" cy="3200400"/>
          </a:xfrm>
        </p:spPr>
        <p:txBody>
          <a:bodyPr/>
          <a:lstStyle/>
          <a:p>
            <a:r>
              <a:rPr lang="en-US" dirty="0" smtClean="0"/>
              <a:t>Midterm I results:  Mean: 47.3,  </a:t>
            </a:r>
            <a:r>
              <a:rPr lang="en-US" dirty="0" err="1" smtClean="0"/>
              <a:t>StdDev</a:t>
            </a:r>
            <a:r>
              <a:rPr lang="en-US" dirty="0" smtClean="0"/>
              <a:t>: 16.8, Min: 3.4, Max: 87.7</a:t>
            </a:r>
          </a:p>
          <a:p>
            <a:pPr lvl="1"/>
            <a:r>
              <a:rPr lang="en-US" dirty="0" smtClean="0"/>
              <a:t>Yes, probably was too long!</a:t>
            </a:r>
          </a:p>
          <a:p>
            <a:pPr lvl="1"/>
            <a:r>
              <a:rPr lang="en-US" dirty="0" smtClean="0"/>
              <a:t>Sorry about that!</a:t>
            </a:r>
          </a:p>
          <a:p>
            <a:r>
              <a:rPr lang="en-US" dirty="0" smtClean="0"/>
              <a:t>Project 1 Extension: </a:t>
            </a:r>
          </a:p>
          <a:p>
            <a:pPr lvl="1"/>
            <a:r>
              <a:rPr lang="en-US" dirty="0" smtClean="0"/>
              <a:t>Wednesday March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Homework 3: </a:t>
            </a:r>
          </a:p>
          <a:p>
            <a:pPr lvl="1"/>
            <a:r>
              <a:rPr lang="en-US" dirty="0" smtClean="0"/>
              <a:t>Due Tuesday 3/7</a:t>
            </a:r>
          </a:p>
          <a:p>
            <a:pPr lvl="1"/>
            <a:r>
              <a:rPr lang="en-US" dirty="0" smtClean="0"/>
              <a:t>Can be done in Rust (if you want)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8" y="831717"/>
            <a:ext cx="10494962" cy="2140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554" y="262735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10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30</a:t>
            </a:r>
            <a:endParaRPr lang="en-US" dirty="0">
              <a:latin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2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2627352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5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5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4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7165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6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5865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7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73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8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0" y="263689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9</a:t>
            </a:r>
            <a:r>
              <a:rPr lang="en-US" dirty="0" smtClean="0">
                <a:latin typeface="Gill Sans Light"/>
              </a:rPr>
              <a:t>0</a:t>
            </a:r>
            <a:endParaRPr lang="en-US" dirty="0">
              <a:latin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800" y="2636896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100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1821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3335-7951-440E-96BB-F085532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614C-9273-4B5A-A722-4094495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430000" cy="5105400"/>
          </a:xfrm>
        </p:spPr>
        <p:txBody>
          <a:bodyPr/>
          <a:lstStyle/>
          <a:p>
            <a:r>
              <a:rPr lang="en-US" dirty="0"/>
              <a:t>Starvation: thread fails to make progress for an indefinite period of </a:t>
            </a:r>
            <a:r>
              <a:rPr lang="en-US" dirty="0" smtClean="0"/>
              <a:t>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Starvation ≠ Deadlock because starvation </a:t>
            </a:r>
            <a:r>
              <a:rPr lang="en-US" i="1" dirty="0" smtClean="0"/>
              <a:t>could</a:t>
            </a:r>
            <a:r>
              <a:rPr lang="en-US" dirty="0" smtClean="0"/>
              <a:t> resolve under right circumstances</a:t>
            </a:r>
          </a:p>
          <a:p>
            <a:pPr lvl="1"/>
            <a:r>
              <a:rPr lang="en-US" dirty="0" smtClean="0"/>
              <a:t>Deadlocks are unresolvable, cyclic requests for resources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Causes of starvation:</a:t>
            </a:r>
          </a:p>
          <a:p>
            <a:pPr lvl="1"/>
            <a:r>
              <a:rPr lang="en-US" dirty="0"/>
              <a:t>Scheduling policy never runs a particular thread on the CPU</a:t>
            </a:r>
          </a:p>
          <a:p>
            <a:pPr lvl="1"/>
            <a:r>
              <a:rPr lang="en-US" dirty="0"/>
              <a:t>Threads wait for each other or are spinning in a way that will never be resolved</a:t>
            </a:r>
          </a:p>
          <a:p>
            <a:pPr lvl="1"/>
            <a:endParaRPr lang="en-US" dirty="0"/>
          </a:p>
          <a:p>
            <a:r>
              <a:rPr lang="en-US" dirty="0"/>
              <a:t>Let’s explore what sorts of problems we might </a:t>
            </a:r>
            <a:r>
              <a:rPr lang="en-US" dirty="0" smtClean="0"/>
              <a:t>encounter and </a:t>
            </a:r>
            <a:r>
              <a:rPr lang="en-US" dirty="0"/>
              <a:t>how to avoid them…</a:t>
            </a:r>
          </a:p>
        </p:txBody>
      </p:sp>
    </p:spTree>
    <p:extLst>
      <p:ext uri="{BB962C8B-B14F-4D97-AF65-F5344CB8AC3E}">
        <p14:creationId xmlns:p14="http://schemas.microsoft.com/office/powerpoint/2010/main" val="115870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587-350B-4EFA-BB86-387E39A3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Non-Work-Conserving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6AB1-EEF9-4D0F-8507-95AA1316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work-conserving</a:t>
            </a:r>
            <a:r>
              <a:rPr lang="en-US" dirty="0"/>
              <a:t> scheduler is one that does not leave the CPU idle when there is work to do</a:t>
            </a:r>
          </a:p>
          <a:p>
            <a:endParaRPr lang="en-US" dirty="0"/>
          </a:p>
          <a:p>
            <a:r>
              <a:rPr lang="en-US" dirty="0"/>
              <a:t>A non-work-conserving scheduler could trivially lead to starvation</a:t>
            </a:r>
          </a:p>
          <a:p>
            <a:endParaRPr lang="en-US" dirty="0"/>
          </a:p>
          <a:p>
            <a:r>
              <a:rPr lang="en-US" dirty="0"/>
              <a:t>In this class, we’ll assume that the scheduler is work-conserving (unless stated otherwise)</a:t>
            </a:r>
          </a:p>
        </p:txBody>
      </p:sp>
    </p:spTree>
    <p:extLst>
      <p:ext uri="{BB962C8B-B14F-4D97-AF65-F5344CB8AC3E}">
        <p14:creationId xmlns:p14="http://schemas.microsoft.com/office/powerpoint/2010/main" val="286560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7E0-A44B-4EE4-8F3C-D6537C9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Last-Come, First-Served (LCFS)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3AE5-817E-4E80-8DAF-B371F91E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(LIFO) as a scheduling data structure </a:t>
            </a:r>
          </a:p>
          <a:p>
            <a:pPr lvl="1"/>
            <a:r>
              <a:rPr lang="en-US" dirty="0"/>
              <a:t>Late arrivals get fast service</a:t>
            </a:r>
          </a:p>
          <a:p>
            <a:pPr lvl="1"/>
            <a:r>
              <a:rPr lang="en-US" dirty="0"/>
              <a:t>Early ones wait – extremely unfair</a:t>
            </a:r>
          </a:p>
          <a:p>
            <a:pPr lvl="1"/>
            <a:r>
              <a:rPr lang="en-US" dirty="0"/>
              <a:t>In the worst case – </a:t>
            </a:r>
            <a:r>
              <a:rPr lang="en-US" i="1" dirty="0"/>
              <a:t>starvation</a:t>
            </a:r>
          </a:p>
          <a:p>
            <a:r>
              <a:rPr lang="en-US" dirty="0"/>
              <a:t>When would this occur?</a:t>
            </a:r>
          </a:p>
          <a:p>
            <a:pPr lvl="1"/>
            <a:r>
              <a:rPr lang="en-US" dirty="0"/>
              <a:t>When arrival rate (offered load) exceeds service rate (delivered load)</a:t>
            </a:r>
          </a:p>
          <a:p>
            <a:pPr lvl="1"/>
            <a:r>
              <a:rPr lang="en-US" dirty="0"/>
              <a:t>Queue builds up faster than it drains</a:t>
            </a:r>
          </a:p>
          <a:p>
            <a:r>
              <a:rPr lang="en-US" dirty="0"/>
              <a:t>Queue can build in FIFO too, but “serviced in the order received”…</a:t>
            </a:r>
          </a:p>
        </p:txBody>
      </p:sp>
    </p:spTree>
    <p:extLst>
      <p:ext uri="{BB962C8B-B14F-4D97-AF65-F5344CB8AC3E}">
        <p14:creationId xmlns:p14="http://schemas.microsoft.com/office/powerpoint/2010/main" val="359691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8817-12AF-4589-B1B4-0D5E74F5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FCFS Prone to Starvation?</a:t>
            </a:r>
          </a:p>
        </p:txBody>
      </p:sp>
      <p:sp>
        <p:nvSpPr>
          <p:cNvPr id="7" name="Content Placeholder 83">
            <a:extLst>
              <a:ext uri="{FF2B5EF4-FFF2-40B4-BE49-F238E27FC236}">
                <a16:creationId xmlns:a16="http://schemas.microsoft.com/office/drawing/2014/main" id="{0356474F-10C2-4B41-B151-5B56BCB2FB72}"/>
              </a:ext>
            </a:extLst>
          </p:cNvPr>
          <p:cNvSpPr txBox="1">
            <a:spLocks/>
          </p:cNvSpPr>
          <p:nvPr/>
        </p:nvSpPr>
        <p:spPr>
          <a:xfrm>
            <a:off x="1050174" y="4155315"/>
            <a:ext cx="10379826" cy="1617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If a task never yields (e.g., goes into an infinite loop), then other tasks don’t get to run</a:t>
            </a:r>
          </a:p>
          <a:p>
            <a:r>
              <a:rPr lang="en-US" b="0" dirty="0">
                <a:latin typeface="Gill Sans Light"/>
              </a:rPr>
              <a:t>Problem with all non-preemptive schedulers</a:t>
            </a:r>
            <a:r>
              <a:rPr lang="en-US" b="0" dirty="0" smtClean="0">
                <a:latin typeface="Gill Sans Light"/>
              </a:rPr>
              <a:t>…</a:t>
            </a:r>
          </a:p>
          <a:p>
            <a:pPr lvl="1"/>
            <a:r>
              <a:rPr lang="en-US" b="0" dirty="0" smtClean="0">
                <a:latin typeface="Gill Sans Light"/>
              </a:rPr>
              <a:t>And early personal OSes such as original </a:t>
            </a:r>
            <a:r>
              <a:rPr lang="en-US" b="0" dirty="0" err="1" smtClean="0">
                <a:latin typeface="Gill Sans Light"/>
              </a:rPr>
              <a:t>MacOS</a:t>
            </a:r>
            <a:r>
              <a:rPr lang="en-US" b="0" dirty="0" smtClean="0">
                <a:latin typeface="Gill Sans Light"/>
              </a:rPr>
              <a:t>, Windows 3.1, </a:t>
            </a:r>
            <a:r>
              <a:rPr lang="en-US" b="0" dirty="0" err="1" smtClean="0">
                <a:latin typeface="Gill Sans Light"/>
              </a:rPr>
              <a:t>etc</a:t>
            </a:r>
            <a:endParaRPr lang="en-US" b="0" dirty="0"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A4A7E-A070-4727-9E98-B36EAC674A05}"/>
              </a:ext>
            </a:extLst>
          </p:cNvPr>
          <p:cNvCxnSpPr/>
          <p:nvPr/>
        </p:nvCxnSpPr>
        <p:spPr>
          <a:xfrm>
            <a:off x="2011491" y="1556449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020013-10E7-4F91-AA53-52179C1BAA94}"/>
              </a:ext>
            </a:extLst>
          </p:cNvPr>
          <p:cNvSpPr txBox="1"/>
          <p:nvPr/>
        </p:nvSpPr>
        <p:spPr>
          <a:xfrm>
            <a:off x="9291301" y="1568508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Light"/>
              </a:rPr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48758-FCA3-4258-98EA-48DC3B500E35}"/>
              </a:ext>
            </a:extLst>
          </p:cNvPr>
          <p:cNvSpPr/>
          <p:nvPr/>
        </p:nvSpPr>
        <p:spPr>
          <a:xfrm>
            <a:off x="2019655" y="1316963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E1785-13EA-477E-8912-8A853C8612B0}"/>
              </a:ext>
            </a:extLst>
          </p:cNvPr>
          <p:cNvSpPr/>
          <p:nvPr/>
        </p:nvSpPr>
        <p:spPr>
          <a:xfrm>
            <a:off x="2414262" y="1316963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4B44-5DC8-4BEF-8F3F-432C15C8563D}"/>
              </a:ext>
            </a:extLst>
          </p:cNvPr>
          <p:cNvSpPr/>
          <p:nvPr/>
        </p:nvSpPr>
        <p:spPr>
          <a:xfrm>
            <a:off x="2808869" y="1316963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742DC8-0950-4C37-A4FC-47AA7C881CE9}"/>
              </a:ext>
            </a:extLst>
          </p:cNvPr>
          <p:cNvSpPr/>
          <p:nvPr/>
        </p:nvSpPr>
        <p:spPr>
          <a:xfrm>
            <a:off x="3203475" y="131696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9F6D6-C8F5-430D-94B5-BDCEC8E1D3E6}"/>
              </a:ext>
            </a:extLst>
          </p:cNvPr>
          <p:cNvSpPr txBox="1"/>
          <p:nvPr/>
        </p:nvSpPr>
        <p:spPr>
          <a:xfrm rot="16200000">
            <a:off x="237373" y="2272032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Scheduling Queue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46C6E-7D8C-412D-BD56-0DC234004466}"/>
              </a:ext>
            </a:extLst>
          </p:cNvPr>
          <p:cNvGrpSpPr/>
          <p:nvPr/>
        </p:nvGrpSpPr>
        <p:grpSpPr>
          <a:xfrm>
            <a:off x="3621485" y="1937840"/>
            <a:ext cx="394607" cy="354984"/>
            <a:chOff x="2263137" y="2656505"/>
            <a:chExt cx="394607" cy="354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7F713-5C4E-44C5-A998-A0EDA2724C21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1F416-626E-4D63-AE70-003E6D3E41F0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06CED-C658-4765-A298-5E73CA69C96F}"/>
              </a:ext>
            </a:extLst>
          </p:cNvPr>
          <p:cNvGrpSpPr/>
          <p:nvPr/>
        </p:nvGrpSpPr>
        <p:grpSpPr>
          <a:xfrm>
            <a:off x="4052560" y="1937840"/>
            <a:ext cx="394607" cy="568062"/>
            <a:chOff x="2694212" y="2656505"/>
            <a:chExt cx="394607" cy="5680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29FA87-3396-4B62-8DAF-707E446329A0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C65B17-63BE-41CF-84C7-5274DA226B4D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9314C-7DB8-4D01-95CB-ABEA895D3A23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1108A4-E7A8-4043-B189-E44226F78D7E}"/>
              </a:ext>
            </a:extLst>
          </p:cNvPr>
          <p:cNvGrpSpPr/>
          <p:nvPr/>
        </p:nvGrpSpPr>
        <p:grpSpPr>
          <a:xfrm>
            <a:off x="4659364" y="1937840"/>
            <a:ext cx="394607" cy="774892"/>
            <a:chOff x="3301016" y="2656505"/>
            <a:chExt cx="394607" cy="7748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ADED9E-7149-4673-A7AB-C42B956612D7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B60AA-4B91-4F46-868E-A2C91F1EC0A9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6B3930-39DA-4356-98C5-189BD47C3F60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CAE0B9-A567-4DC5-82C9-08759F7F7B10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9A11F0-7FDA-4B1A-A206-51C47EF10FF6}"/>
              </a:ext>
            </a:extLst>
          </p:cNvPr>
          <p:cNvGrpSpPr/>
          <p:nvPr/>
        </p:nvGrpSpPr>
        <p:grpSpPr>
          <a:xfrm>
            <a:off x="5236230" y="1937840"/>
            <a:ext cx="394607" cy="966764"/>
            <a:chOff x="3877882" y="2656505"/>
            <a:chExt cx="394607" cy="9667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1BB018-C4AD-4384-9570-F823A459554B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193ADF-A0B6-4207-B96E-6CD6D82BAA36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96F2B0-4A57-4A89-A8E1-7658B7DA0D79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7DDCAB-4BFD-4A57-BFC0-97824FF8ED8E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D842F-BF41-44B3-BEB2-7E9E28EFAA4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973323-AAB8-42E3-9EF4-F609A6166ADD}"/>
              </a:ext>
            </a:extLst>
          </p:cNvPr>
          <p:cNvGrpSpPr/>
          <p:nvPr/>
        </p:nvGrpSpPr>
        <p:grpSpPr>
          <a:xfrm>
            <a:off x="5793723" y="1937840"/>
            <a:ext cx="394607" cy="1167634"/>
            <a:chOff x="4435375" y="2656505"/>
            <a:chExt cx="394607" cy="116763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0F3A13-9C2C-4E8F-B206-58AC115C90F8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87661D-68CC-4C29-90D4-5B934F35260A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C404EA-C6C9-4B84-9C02-7EC7D7139FE7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23306C-434D-4D44-B4C3-81AAD8EECFAA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C38A1-04D8-4811-9BA9-2E137F327CF0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EED081-C272-4E46-B14A-74CF0E668148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10117B-A2E9-44DC-892F-7484F87471E4}"/>
              </a:ext>
            </a:extLst>
          </p:cNvPr>
          <p:cNvGrpSpPr/>
          <p:nvPr/>
        </p:nvGrpSpPr>
        <p:grpSpPr>
          <a:xfrm>
            <a:off x="6591655" y="1316963"/>
            <a:ext cx="2722789" cy="1612392"/>
            <a:chOff x="5233307" y="2035628"/>
            <a:chExt cx="2722789" cy="16123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3A56C6-C30B-4186-98F4-74902360D9DE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493065-1DCF-483E-92A8-C451F1935A54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B266B0-CF41-4626-AEC1-56E8A2C95576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CB552F-DE60-4FEA-BA56-A8ED0CF1CB24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FA531-6156-485F-98A6-ACB6B930E08F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8536DA-E7A2-4E72-8A3A-56BFD9BDE057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3D085-3CA1-4688-84D7-F25A5881978A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6946D5-2DCC-443A-BB72-2145C0D4B2DF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D4038D-54E0-478F-99B2-C9DAAECA052D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55DA59-E795-40EC-8718-983B25A55A6F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85D82E-F722-46B3-A0EB-0363946E82C9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C2D36-B85F-4F0B-BFFD-6035C143F9AD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D0B33B-61B1-47F3-A198-A98B79F2D967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010FED-9CC5-4611-A2AC-14AD3BEDCBD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7307A4-D04C-4846-9EEC-4A4D6676AE8E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AE5525-C4D1-44B4-B94E-4834A4FAA55E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57219A8-263E-4767-9358-CFAD675964AB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341039-311E-48EF-8164-14EDEB47EFEA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02E9F42-6A23-4D92-B5C3-A756B0964761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FED3C1-3757-4434-ABE1-F54C1AA5E9DC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1656DE-1E53-4905-A912-13C86B3E5ADD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A39047-DA81-4956-994F-9A7BAD1AD8B9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04A61BD-59D1-46B6-B4EB-700A239D9614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CEEA450-94B0-4A61-B4CF-092C1E206B16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4969F9-F252-48FE-9586-A83582D8C23E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5239DE-605E-45CF-AA08-8BDE9E6F7A84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A84A87B-C623-4D89-9EC4-0FCFB0A5A5DD}"/>
              </a:ext>
            </a:extLst>
          </p:cNvPr>
          <p:cNvSpPr txBox="1"/>
          <p:nvPr/>
        </p:nvSpPr>
        <p:spPr>
          <a:xfrm>
            <a:off x="2019655" y="892421"/>
            <a:ext cx="508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Scheduled Task (process, thread)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E7D811-5445-42F6-AB44-C2E24DC709BB}"/>
              </a:ext>
            </a:extLst>
          </p:cNvPr>
          <p:cNvGrpSpPr/>
          <p:nvPr/>
        </p:nvGrpSpPr>
        <p:grpSpPr>
          <a:xfrm>
            <a:off x="2216958" y="1568508"/>
            <a:ext cx="394607" cy="532618"/>
            <a:chOff x="858610" y="2287173"/>
            <a:chExt cx="394607" cy="53261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7E8A4F-8894-474B-95DC-A14C024ED347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5F43B9D-80CF-4E36-80EB-665955C001FF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FE34EB-EBC3-449A-A71B-BD77D238D921}"/>
              </a:ext>
            </a:extLst>
          </p:cNvPr>
          <p:cNvGrpSpPr/>
          <p:nvPr/>
        </p:nvGrpSpPr>
        <p:grpSpPr>
          <a:xfrm>
            <a:off x="2414262" y="1568508"/>
            <a:ext cx="394607" cy="738664"/>
            <a:chOff x="1055914" y="2287173"/>
            <a:chExt cx="394607" cy="7386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032BD2-E704-40EC-B68A-7661C8216207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88A5BB1-6D8E-4C2D-9A5D-623372F52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DFEDC3-5A43-467E-97CC-4D1A799286D6}"/>
              </a:ext>
            </a:extLst>
          </p:cNvPr>
          <p:cNvGrpSpPr/>
          <p:nvPr/>
        </p:nvGrpSpPr>
        <p:grpSpPr>
          <a:xfrm>
            <a:off x="2909562" y="1579394"/>
            <a:ext cx="394608" cy="521342"/>
            <a:chOff x="1551214" y="2298059"/>
            <a:chExt cx="394608" cy="52134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C89326E-193F-430F-8E3E-A64EC975917A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FBA4539-E08B-4665-8C28-E620A64822B5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89182CE-AD38-439B-A2AB-2F130153459C}"/>
              </a:ext>
            </a:extLst>
          </p:cNvPr>
          <p:cNvSpPr txBox="1"/>
          <p:nvPr/>
        </p:nvSpPr>
        <p:spPr>
          <a:xfrm>
            <a:off x="2186118" y="237910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arrivals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45EB1C1-7219-4304-BA66-4335C0C73651}"/>
              </a:ext>
            </a:extLst>
          </p:cNvPr>
          <p:cNvGrpSpPr/>
          <p:nvPr/>
        </p:nvGrpSpPr>
        <p:grpSpPr>
          <a:xfrm>
            <a:off x="3177485" y="1579394"/>
            <a:ext cx="396927" cy="727778"/>
            <a:chOff x="1819137" y="2298059"/>
            <a:chExt cx="396927" cy="72777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729D27-0530-4238-9EF8-9A3E72EFBDF3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73550A-87BB-46FD-A866-45FE9BBB9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7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172-3BB2-478F-A685-7DCB1291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Round Robin (RR)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76D8-8BCE-4023-ADF8-CB3EA82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</a:t>
            </a:r>
            <a:r>
              <a:rPr lang="en-US" i="1" dirty="0"/>
              <a:t>N</a:t>
            </a:r>
            <a:r>
              <a:rPr lang="en-US" dirty="0"/>
              <a:t> processes gets ~1/</a:t>
            </a:r>
            <a:r>
              <a:rPr lang="en-US" i="1" dirty="0"/>
              <a:t>N</a:t>
            </a:r>
            <a:r>
              <a:rPr lang="en-US" dirty="0"/>
              <a:t> of CPU (in window)</a:t>
            </a:r>
          </a:p>
          <a:p>
            <a:pPr lvl="1"/>
            <a:r>
              <a:rPr lang="en-US" dirty="0"/>
              <a:t>With quantum length </a:t>
            </a:r>
            <a:r>
              <a:rPr lang="en-US" i="1" dirty="0"/>
              <a:t>Q </a:t>
            </a:r>
            <a:r>
              <a:rPr lang="en-US" dirty="0" err="1"/>
              <a:t>ms</a:t>
            </a:r>
            <a:r>
              <a:rPr lang="en-US" dirty="0"/>
              <a:t>, process waits at most</a:t>
            </a:r>
            <a:br>
              <a:rPr lang="en-US" dirty="0"/>
            </a:br>
            <a:r>
              <a:rPr lang="en-US" i="1" dirty="0"/>
              <a:t>(N-1)*Q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to run again</a:t>
            </a:r>
          </a:p>
          <a:p>
            <a:pPr lvl="1"/>
            <a:r>
              <a:rPr lang="en-US" dirty="0"/>
              <a:t>So a process can’t be kept waiting indefinitely</a:t>
            </a:r>
          </a:p>
          <a:p>
            <a:endParaRPr lang="en-US" dirty="0"/>
          </a:p>
          <a:p>
            <a:r>
              <a:rPr lang="en-US" dirty="0"/>
              <a:t>So RR is fair in terms of </a:t>
            </a:r>
            <a:r>
              <a:rPr lang="en-US" i="1" dirty="0"/>
              <a:t>waiting time</a:t>
            </a:r>
          </a:p>
          <a:p>
            <a:pPr lvl="1"/>
            <a:r>
              <a:rPr lang="en-US" dirty="0"/>
              <a:t>Not necessarily in terms of throughput</a:t>
            </a:r>
            <a:r>
              <a:rPr lang="en-US" dirty="0" smtClean="0"/>
              <a:t>… (if you give up your time slot early, you don’t get the time back!)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5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2C20-A926-44D9-9A3F-B886BD3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Priority Scheduling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4D10-7492-40A0-88F9-911C8B69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04985"/>
            <a:ext cx="10566400" cy="5105400"/>
          </a:xfrm>
        </p:spPr>
        <p:txBody>
          <a:bodyPr/>
          <a:lstStyle/>
          <a:p>
            <a:r>
              <a:rPr lang="en-US" dirty="0" smtClean="0"/>
              <a:t>Recall: Priority Scheduler always runs the</a:t>
            </a:r>
            <a:br>
              <a:rPr lang="en-US" dirty="0" smtClean="0"/>
            </a:br>
            <a:r>
              <a:rPr lang="en-US" dirty="0" smtClean="0"/>
              <a:t>thread </a:t>
            </a:r>
            <a:r>
              <a:rPr lang="en-US" dirty="0"/>
              <a:t>with highest </a:t>
            </a:r>
            <a:r>
              <a:rPr lang="en-US" dirty="0" smtClean="0"/>
              <a:t>priority</a:t>
            </a:r>
            <a:endParaRPr lang="en-US" dirty="0"/>
          </a:p>
          <a:p>
            <a:pPr lvl="1"/>
            <a:r>
              <a:rPr lang="en-US" dirty="0"/>
              <a:t>Low priority thread might never run!</a:t>
            </a:r>
          </a:p>
          <a:p>
            <a:pPr lvl="1"/>
            <a:r>
              <a:rPr lang="en-US" dirty="0" smtClean="0"/>
              <a:t>Starvation…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there are more serious problems as well…</a:t>
            </a:r>
          </a:p>
          <a:p>
            <a:pPr lvl="1"/>
            <a:r>
              <a:rPr lang="en-US" dirty="0"/>
              <a:t>Priority inversion: even high priority threads might become starved</a:t>
            </a:r>
          </a:p>
        </p:txBody>
      </p:sp>
      <p:cxnSp>
        <p:nvCxnSpPr>
          <p:cNvPr id="7" name="Straight Arrow Connector 6"/>
          <p:cNvCxnSpPr>
            <a:endCxn id="21" idx="1"/>
          </p:cNvCxnSpPr>
          <p:nvPr/>
        </p:nvCxnSpPr>
        <p:spPr bwMode="auto">
          <a:xfrm>
            <a:off x="10693400" y="1028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22" idx="1"/>
          </p:cNvCxnSpPr>
          <p:nvPr/>
        </p:nvCxnSpPr>
        <p:spPr bwMode="auto">
          <a:xfrm>
            <a:off x="10693400" y="2171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6578600" y="838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0" y="1219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786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786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836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8171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4836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817100" y="850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7937500" y="2159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950200" y="1041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9385300" y="1041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9366250" y="2171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11252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1252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483600" y="1219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950200" y="1422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70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Recall: 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430000" cy="6019800"/>
          </a:xfrm>
        </p:spPr>
        <p:txBody>
          <a:bodyPr>
            <a:normAutofit lnSpcReduction="10000"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Another method for exploiting past behavior (first use in CTSS)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Multiple queues, each with different priority</a:t>
            </a:r>
          </a:p>
          <a:p>
            <a:pPr lvl="2"/>
            <a:r>
              <a:rPr lang="en-US" altLang="ko-KR" dirty="0" smtClean="0"/>
              <a:t>Higher priority queues often considered “foreground” tasks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Each queue has its own scheduling algorithm</a:t>
            </a:r>
          </a:p>
          <a:p>
            <a:pPr lvl="2"/>
            <a:r>
              <a:rPr lang="en-US" altLang="ko-KR" dirty="0" smtClean="0"/>
              <a:t>e.g. foreground – RR, background – FCFS</a:t>
            </a:r>
          </a:p>
          <a:p>
            <a:pPr lvl="2"/>
            <a:r>
              <a:rPr lang="en-US" altLang="ko-KR" dirty="0" smtClean="0"/>
              <a:t>Sometimes multiple RR priorities with quantum increasing exponentially </a:t>
            </a:r>
            <a:br>
              <a:rPr lang="en-US" altLang="ko-KR" dirty="0" smtClean="0"/>
            </a:br>
            <a:r>
              <a:rPr lang="en-US" altLang="ko-KR" dirty="0" smtClean="0"/>
              <a:t>(highest:1ms, next: 2ms, next: 4ms,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Adjust each job’s priority as follows (details vary)</a:t>
            </a:r>
          </a:p>
          <a:p>
            <a:pPr lvl="1"/>
            <a:r>
              <a:rPr lang="en-US" altLang="ko-KR" dirty="0" smtClean="0"/>
              <a:t>Job starts in highest priority queue</a:t>
            </a:r>
          </a:p>
          <a:p>
            <a:pPr lvl="1"/>
            <a:r>
              <a:rPr lang="en-US" altLang="ko-KR" dirty="0" smtClean="0"/>
              <a:t>If timeout expires, drop one level</a:t>
            </a:r>
          </a:p>
          <a:p>
            <a:pPr lvl="1"/>
            <a:r>
              <a:rPr lang="en-US" altLang="ko-KR" dirty="0" smtClean="0"/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38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96A-A205-4AF6-AB66-00D9938A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5129-9C8F-4C27-B612-47F35C6A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446"/>
            <a:ext cx="10515600" cy="1267472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3 (Highest priority)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8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6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64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61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8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8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8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6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6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48990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8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C27FFE68-F528-0D40-ABDA-59332FF3FF94}"/>
              </a:ext>
            </a:extLst>
          </p:cNvPr>
          <p:cNvSpPr txBox="1"/>
          <p:nvPr/>
        </p:nvSpPr>
        <p:spPr>
          <a:xfrm>
            <a:off x="6219579" y="309336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3179584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DB5-B520-4343-B73D-4B98FB5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ACE7-222B-42C8-B197-0283E925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9338"/>
            <a:ext cx="10515600" cy="1722005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attempts to acquire lock held by Job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50C8F4-A9D0-3348-9E79-7DD60E769C5D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1079601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0D3E-D1D8-4CC1-8AFD-2BD591F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AF1C-858E-4CA7-8FD9-79A0C4DD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2856"/>
            <a:ext cx="10515600" cy="1604963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2 (Medium Priority)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Priority Inversion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7994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67349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35265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3223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5294136" y="155509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69223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6734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16904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19623"/>
            <a:ext cx="1318121" cy="13181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700217" y="2878684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CC0E3752-6C65-AC45-A3E2-83B063187D63}"/>
              </a:ext>
            </a:extLst>
          </p:cNvPr>
          <p:cNvSpPr txBox="1"/>
          <p:nvPr/>
        </p:nvSpPr>
        <p:spPr>
          <a:xfrm>
            <a:off x="6280084" y="1524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</p:spTree>
    <p:extLst>
      <p:ext uri="{BB962C8B-B14F-4D97-AF65-F5344CB8AC3E}">
        <p14:creationId xmlns:p14="http://schemas.microsoft.com/office/powerpoint/2010/main" val="55184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8C1-C4A9-4923-BB4D-A895E66E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E8E4-2213-418F-A604-FF1C4DE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2578125"/>
          </a:xfrm>
        </p:spPr>
        <p:txBody>
          <a:bodyPr/>
          <a:lstStyle/>
          <a:p>
            <a:r>
              <a:rPr lang="en-US" dirty="0"/>
              <a:t>Where high priority task is blocked waiting on low priority task</a:t>
            </a:r>
          </a:p>
          <a:p>
            <a:r>
              <a:rPr lang="en-US" dirty="0"/>
              <a:t>Low priority one </a:t>
            </a:r>
            <a:r>
              <a:rPr lang="en-US" b="1" i="1" dirty="0"/>
              <a:t>must</a:t>
            </a:r>
            <a:r>
              <a:rPr lang="en-US" dirty="0"/>
              <a:t> run for high priority to make progress</a:t>
            </a:r>
          </a:p>
          <a:p>
            <a:r>
              <a:rPr lang="en-US" dirty="0"/>
              <a:t>Medium priority task can starve a high priority one</a:t>
            </a:r>
          </a:p>
          <a:p>
            <a:endParaRPr lang="en-US" dirty="0"/>
          </a:p>
          <a:p>
            <a:r>
              <a:rPr lang="en-US" dirty="0"/>
              <a:t>When else might priority lead to starvation or “live lock”?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BFA2A-EF84-1147-89AC-A6CA781DEACA}"/>
              </a:ext>
            </a:extLst>
          </p:cNvPr>
          <p:cNvGrpSpPr/>
          <p:nvPr/>
        </p:nvGrpSpPr>
        <p:grpSpPr>
          <a:xfrm>
            <a:off x="6592796" y="3779862"/>
            <a:ext cx="3231816" cy="1578683"/>
            <a:chOff x="5219981" y="4520217"/>
            <a:chExt cx="3231816" cy="1578683"/>
          </a:xfrm>
        </p:grpSpPr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1FCD314D-DC33-534F-B540-734718D9672B}"/>
                </a:ext>
              </a:extLst>
            </p:cNvPr>
            <p:cNvSpPr txBox="1"/>
            <p:nvPr/>
          </p:nvSpPr>
          <p:spPr>
            <a:xfrm>
              <a:off x="5606144" y="4898571"/>
              <a:ext cx="2084225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nsolas" panose="020B0609020204030204" pitchFamily="49" charset="0"/>
                </a:rPr>
                <a:t>lock.acquire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lock.release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50870BE5-9099-024D-8B03-C9A4EF646C88}"/>
                </a:ext>
              </a:extLst>
            </p:cNvPr>
            <p:cNvSpPr txBox="1"/>
            <p:nvPr/>
          </p:nvSpPr>
          <p:spPr>
            <a:xfrm>
              <a:off x="5219981" y="4520217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Low Priority</a:t>
              </a:r>
            </a:p>
          </p:txBody>
        </p:sp>
        <p:sp>
          <p:nvSpPr>
            <p:cNvPr id="22" name="Left Arrow 7">
              <a:extLst>
                <a:ext uri="{FF2B5EF4-FFF2-40B4-BE49-F238E27FC236}">
                  <a16:creationId xmlns:a16="http://schemas.microsoft.com/office/drawing/2014/main" id="{A50FAB5F-98F4-6F40-B93F-AA691DA55C75}"/>
                </a:ext>
              </a:extLst>
            </p:cNvPr>
            <p:cNvSpPr/>
            <p:nvPr/>
          </p:nvSpPr>
          <p:spPr>
            <a:xfrm>
              <a:off x="7668025" y="5190217"/>
              <a:ext cx="783772" cy="3374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9D5AB-7BEC-A94A-A407-6EAB4820319E}"/>
              </a:ext>
            </a:extLst>
          </p:cNvPr>
          <p:cNvGrpSpPr/>
          <p:nvPr/>
        </p:nvGrpSpPr>
        <p:grpSpPr>
          <a:xfrm>
            <a:off x="1928475" y="3845177"/>
            <a:ext cx="3269191" cy="1334341"/>
            <a:chOff x="555660" y="4585532"/>
            <a:chExt cx="3269191" cy="1334341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69816CED-7EDA-C74C-9182-3E0963F7F7EF}"/>
                </a:ext>
              </a:extLst>
            </p:cNvPr>
            <p:cNvSpPr txBox="1"/>
            <p:nvPr/>
          </p:nvSpPr>
          <p:spPr>
            <a:xfrm>
              <a:off x="1360715" y="4996543"/>
              <a:ext cx="246413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nsolas" panose="020B0609020204030204" pitchFamily="49" charset="0"/>
                </a:rPr>
                <a:t>while (</a:t>
              </a:r>
              <a:r>
                <a:rPr lang="en-US" dirty="0" err="1">
                  <a:latin typeface="Consolas" panose="020B0609020204030204" pitchFamily="49" charset="0"/>
                </a:rPr>
                <a:t>try_lock</a:t>
              </a:r>
              <a:r>
                <a:rPr lang="en-US" dirty="0"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7BBF97DB-E4D8-2740-AC58-969DD01DF627}"/>
                </a:ext>
              </a:extLst>
            </p:cNvPr>
            <p:cNvSpPr txBox="1"/>
            <p:nvPr/>
          </p:nvSpPr>
          <p:spPr>
            <a:xfrm>
              <a:off x="947842" y="4585532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High Priority</a:t>
              </a:r>
            </a:p>
          </p:txBody>
        </p:sp>
        <p:sp>
          <p:nvSpPr>
            <p:cNvPr id="19" name="U-Turn Arrow 8">
              <a:extLst>
                <a:ext uri="{FF2B5EF4-FFF2-40B4-BE49-F238E27FC236}">
                  <a16:creationId xmlns:a16="http://schemas.microsoft.com/office/drawing/2014/main" id="{C396E400-D909-B94D-B157-2F077371C767}"/>
                </a:ext>
              </a:extLst>
            </p:cNvPr>
            <p:cNvSpPr/>
            <p:nvPr/>
          </p:nvSpPr>
          <p:spPr>
            <a:xfrm rot="16200000">
              <a:off x="619996" y="4973481"/>
              <a:ext cx="600983" cy="72965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2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</a:t>
            </a:r>
            <a:r>
              <a:rPr lang="en-US" dirty="0" smtClean="0">
                <a:latin typeface="Gill Sans Light"/>
              </a:rPr>
              <a:t>Donation/Inheritance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772"/>
            <a:ext cx="10515600" cy="153657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1712602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</a:t>
            </a:r>
            <a:r>
              <a:rPr lang="en-US" dirty="0" smtClean="0">
                <a:latin typeface="Gill Sans Light"/>
              </a:rPr>
              <a:t>Donation/Inheritance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8947"/>
            <a:ext cx="10515600" cy="146434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44644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31256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8047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1841193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5700217" y="11549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94199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31256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6211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64834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700217" y="2075151"/>
            <a:ext cx="2528887" cy="8487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4D51F80C-9395-46A6-81DA-EE51ECDD812F}"/>
              </a:ext>
            </a:extLst>
          </p:cNvPr>
          <p:cNvSpPr txBox="1"/>
          <p:nvPr/>
        </p:nvSpPr>
        <p:spPr>
          <a:xfrm>
            <a:off x="6740941" y="1143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EF137-23FA-4B00-86F2-D92AB1EC95E0}"/>
              </a:ext>
            </a:extLst>
          </p:cNvPr>
          <p:cNvSpPr txBox="1"/>
          <p:nvPr/>
        </p:nvSpPr>
        <p:spPr>
          <a:xfrm>
            <a:off x="6515173" y="1901638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203171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Priority </a:t>
            </a:r>
            <a:r>
              <a:rPr lang="en-US" dirty="0" smtClean="0"/>
              <a:t>Donation/Inheritance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772"/>
            <a:ext cx="10515600" cy="153657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1 completes critical section and releases lock</a:t>
            </a:r>
          </a:p>
          <a:p>
            <a:r>
              <a:rPr lang="en-US" dirty="0">
                <a:latin typeface="Gill Sans Light"/>
              </a:rPr>
              <a:t>Job 3 acquires lock, runs again</a:t>
            </a:r>
          </a:p>
          <a:p>
            <a:r>
              <a:rPr lang="en-US" dirty="0">
                <a:latin typeface="Gill Sans Light"/>
              </a:rPr>
              <a:t>How does the scheduler know?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CADBF77E-1FE8-4DB5-AC46-B72B02AFF2ED}"/>
              </a:ext>
            </a:extLst>
          </p:cNvPr>
          <p:cNvSpPr/>
          <p:nvPr/>
        </p:nvSpPr>
        <p:spPr>
          <a:xfrm>
            <a:off x="7964576" y="356101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</p:spTree>
    <p:extLst>
      <p:ext uri="{BB962C8B-B14F-4D97-AF65-F5344CB8AC3E}">
        <p14:creationId xmlns:p14="http://schemas.microsoft.com/office/powerpoint/2010/main" val="58825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20969"/>
            <a:ext cx="11455400" cy="6137031"/>
          </a:xfrm>
        </p:spPr>
        <p:txBody>
          <a:bodyPr>
            <a:normAutofit/>
          </a:bodyPr>
          <a:lstStyle/>
          <a:p>
            <a:r>
              <a:rPr lang="en-US" dirty="0" smtClean="0"/>
              <a:t>July 4, 1997 – Pathfinder lands on Mars</a:t>
            </a:r>
          </a:p>
          <a:p>
            <a:pPr lvl="1"/>
            <a:r>
              <a:rPr lang="en-US" dirty="0" smtClean="0"/>
              <a:t>First US Mars landing since Vikings in 1976; first rover</a:t>
            </a:r>
          </a:p>
          <a:p>
            <a:pPr lvl="1"/>
            <a:r>
              <a:rPr lang="en-US" dirty="0" smtClean="0"/>
              <a:t>Novel delivery mechanism: inside air-filled balloons </a:t>
            </a:r>
            <a:br>
              <a:rPr lang="en-US" dirty="0" smtClean="0"/>
            </a:br>
            <a:r>
              <a:rPr lang="en-US" dirty="0" smtClean="0"/>
              <a:t>bounced to stop on the surface from orbit!</a:t>
            </a:r>
          </a:p>
          <a:p>
            <a:r>
              <a:rPr lang="en-US" dirty="0" smtClean="0"/>
              <a:t>And then…a few days into mission…:</a:t>
            </a:r>
          </a:p>
          <a:p>
            <a:pPr lvl="1"/>
            <a:r>
              <a:rPr lang="en-US" dirty="0" smtClean="0"/>
              <a:t>Multiple system resets occur to </a:t>
            </a:r>
            <a:r>
              <a:rPr lang="en-US" dirty="0" err="1" smtClean="0"/>
              <a:t>realtime</a:t>
            </a:r>
            <a:r>
              <a:rPr lang="en-US" dirty="0" smtClean="0"/>
              <a:t> OS (</a:t>
            </a:r>
            <a:r>
              <a:rPr lang="en-US" dirty="0" err="1" smtClean="0"/>
              <a:t>VxWorks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would reboot randomly, losing valuable time and progress</a:t>
            </a:r>
          </a:p>
          <a:p>
            <a:r>
              <a:rPr lang="en-US" dirty="0" smtClean="0"/>
              <a:t>Problem? Priority Inversion!</a:t>
            </a:r>
          </a:p>
          <a:p>
            <a:pPr lvl="1"/>
            <a:r>
              <a:rPr lang="en-US" dirty="0" smtClean="0"/>
              <a:t>Low priority task grabs </a:t>
            </a:r>
            <a:r>
              <a:rPr lang="en-US" dirty="0" err="1" smtClean="0"/>
              <a:t>mutex</a:t>
            </a:r>
            <a:r>
              <a:rPr lang="en-US" dirty="0" smtClean="0"/>
              <a:t> trying to </a:t>
            </a:r>
            <a:br>
              <a:rPr lang="en-US" dirty="0" smtClean="0"/>
            </a:br>
            <a:r>
              <a:rPr lang="en-US" dirty="0" smtClean="0"/>
              <a:t>communicate with high priority task: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watchdog detected lack of forward progress and invoked reset to safe state</a:t>
            </a:r>
          </a:p>
          <a:p>
            <a:pPr lvl="2"/>
            <a:r>
              <a:rPr lang="en-US" dirty="0" smtClean="0"/>
              <a:t>High-priority data distribution task was supposed to complete with regular deadline</a:t>
            </a:r>
          </a:p>
          <a:p>
            <a:r>
              <a:rPr lang="en-US" dirty="0"/>
              <a:t>Solution: Turn priority donation back on and upload fixes!</a:t>
            </a:r>
          </a:p>
          <a:p>
            <a:r>
              <a:rPr lang="en-US" dirty="0" smtClean="0"/>
              <a:t>Original </a:t>
            </a:r>
            <a:r>
              <a:rPr lang="en-US" dirty="0"/>
              <a:t>developers turned off priority </a:t>
            </a:r>
            <a:r>
              <a:rPr lang="en-US" dirty="0" smtClean="0"/>
              <a:t>donation </a:t>
            </a:r>
            <a:r>
              <a:rPr lang="en-US" dirty="0"/>
              <a:t>(also called priority inheritance)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Worried about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costs of donating priority!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Martian Pathfinder Rover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/>
          <a:stretch/>
        </p:blipFill>
        <p:spPr>
          <a:xfrm>
            <a:off x="8229600" y="777018"/>
            <a:ext cx="2363418" cy="196618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6324600" y="3581400"/>
            <a:ext cx="5257800" cy="990600"/>
            <a:chOff x="5702300" y="4686300"/>
            <a:chExt cx="6248400" cy="1169377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2300" y="4686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02300" y="5067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02300" y="5448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073900" y="5676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7073900" y="4914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7073900" y="5295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7620000" y="5474677"/>
              <a:ext cx="4330700" cy="381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Gill Sans Light"/>
                </a:rPr>
                <a:t>ASI/MET collector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: grab lock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0000" y="5093676"/>
              <a:ext cx="4330700" cy="381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Lots of random medium stuff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00" y="4724400"/>
              <a:ext cx="43307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Data Distribution Task: needs 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850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660-DB25-46DB-A561-76802D1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SRTF and MLFQ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C61-A6EC-4256-8400-8B99E188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946"/>
            <a:ext cx="10515600" cy="1771650"/>
          </a:xfrm>
        </p:spPr>
        <p:txBody>
          <a:bodyPr/>
          <a:lstStyle/>
          <a:p>
            <a:r>
              <a:rPr lang="en-US" dirty="0"/>
              <a:t>In SRTF, long jobs are starved in favor of short ones</a:t>
            </a:r>
          </a:p>
          <a:p>
            <a:pPr lvl="1"/>
            <a:r>
              <a:rPr lang="en-US" dirty="0"/>
              <a:t>Same fundamental problem as priority scheduling</a:t>
            </a:r>
          </a:p>
          <a:p>
            <a:r>
              <a:rPr lang="en-US" dirty="0"/>
              <a:t>MLFQ is an approximation of SRTF, so it suffers from the same problem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0A0CBF3-7574-4B20-BB94-99B7152D443E}"/>
              </a:ext>
            </a:extLst>
          </p:cNvPr>
          <p:cNvGrpSpPr>
            <a:grpSpLocks/>
          </p:cNvGrpSpPr>
          <p:nvPr/>
        </p:nvGrpSpPr>
        <p:grpSpPr bwMode="auto">
          <a:xfrm>
            <a:off x="2256597" y="914400"/>
            <a:ext cx="3657600" cy="2381267"/>
            <a:chOff x="1872" y="1392"/>
            <a:chExt cx="2016" cy="123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C43219A-09C9-48FD-8345-D9707BB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67772-DB2A-4ACB-97E1-3582ED7A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1526F2-AA20-4F8A-A790-4A793084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E5D1D2E-D7DB-4822-8B91-08C9B84724F4}"/>
              </a:ext>
            </a:extLst>
          </p:cNvPr>
          <p:cNvGrpSpPr>
            <a:grpSpLocks/>
          </p:cNvGrpSpPr>
          <p:nvPr/>
        </p:nvGrpSpPr>
        <p:grpSpPr bwMode="auto">
          <a:xfrm>
            <a:off x="5380797" y="1334517"/>
            <a:ext cx="3308350" cy="914400"/>
            <a:chOff x="3600" y="624"/>
            <a:chExt cx="2084" cy="57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28C7191-3B13-41C1-9AF6-D75A258C9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95CB6F2-F151-4E13-956F-775C56EDE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F75C0B1-CA2C-4E83-A317-92194C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04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</p:txBody>
      </p:sp>
    </p:spTree>
    <p:extLst>
      <p:ext uri="{BB962C8B-B14F-4D97-AF65-F5344CB8AC3E}">
        <p14:creationId xmlns:p14="http://schemas.microsoft.com/office/powerpoint/2010/main" val="2315175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Case Study: Linux 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1506200" cy="5014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Priority-based scheduler: 140 priorities</a:t>
            </a:r>
          </a:p>
          <a:p>
            <a:pPr lvl="1"/>
            <a:r>
              <a:rPr lang="en-US" dirty="0" smtClean="0"/>
              <a:t>40 for “user tasks” (set by “nice”), 100 for “</a:t>
            </a:r>
            <a:r>
              <a:rPr lang="en-US" dirty="0" err="1" smtClean="0"/>
              <a:t>Realtime</a:t>
            </a:r>
            <a:r>
              <a:rPr lang="en-US" dirty="0" smtClean="0"/>
              <a:t>/Kernel”</a:t>
            </a:r>
          </a:p>
          <a:p>
            <a:pPr lvl="1"/>
            <a:r>
              <a:rPr lang="en-US" dirty="0" smtClean="0"/>
              <a:t>Lower priority value </a:t>
            </a:r>
            <a:r>
              <a:rPr lang="en-US" dirty="0" smtClean="0">
                <a:sym typeface="Symbol"/>
              </a:rPr>
              <a:t> higher priority (for </a:t>
            </a:r>
            <a:r>
              <a:rPr lang="en-US" dirty="0" err="1" smtClean="0">
                <a:sym typeface="Symbol"/>
              </a:rPr>
              <a:t>realtime</a:t>
            </a:r>
            <a:r>
              <a:rPr lang="en-US" dirty="0" smtClean="0">
                <a:sym typeface="Symbol"/>
              </a:rPr>
              <a:t> values)</a:t>
            </a:r>
          </a:p>
          <a:p>
            <a:pPr lvl="1"/>
            <a:r>
              <a:rPr lang="en-US" dirty="0" smtClean="0">
                <a:sym typeface="Symbol"/>
              </a:rPr>
              <a:t>Highest priority value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Lower priority </a:t>
            </a:r>
            <a:r>
              <a:rPr lang="en-US" dirty="0">
                <a:sym typeface="Symbol"/>
              </a:rPr>
              <a:t>(for </a:t>
            </a:r>
            <a:r>
              <a:rPr lang="en-US" dirty="0" smtClean="0">
                <a:sym typeface="Symbol"/>
              </a:rPr>
              <a:t>nice values</a:t>
            </a:r>
            <a:r>
              <a:rPr lang="en-US" dirty="0">
                <a:sym typeface="Symbol"/>
              </a:rPr>
              <a:t>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All algorithms O(1)</a:t>
            </a:r>
          </a:p>
          <a:p>
            <a:pPr lvl="2"/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/priorities/interactivity credits all computed when job finishes time slice</a:t>
            </a:r>
          </a:p>
          <a:p>
            <a:pPr lvl="2"/>
            <a:r>
              <a:rPr lang="en-US" dirty="0" smtClean="0">
                <a:sym typeface="Symbol"/>
              </a:rPr>
              <a:t>140-bit bit mask indicates presence or absence of job at given priority level</a:t>
            </a:r>
          </a:p>
          <a:p>
            <a:r>
              <a:rPr lang="en-US" dirty="0" smtClean="0">
                <a:sym typeface="Symbol"/>
              </a:rPr>
              <a:t>Two separate priority queues: “active” and “expired”</a:t>
            </a:r>
          </a:p>
          <a:p>
            <a:pPr lvl="1"/>
            <a:r>
              <a:rPr lang="en-US" dirty="0" smtClean="0">
                <a:sym typeface="Symbol"/>
              </a:rPr>
              <a:t>All tasks in the active queue use up their </a:t>
            </a:r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 and get placed on the expired queue, after which queues swapped</a:t>
            </a:r>
          </a:p>
          <a:p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depends on priority – linearly mapped onto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range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Like a multi-level queue (one queue per priority) with different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round robin through priority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773668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Kernel/</a:t>
            </a:r>
            <a:r>
              <a:rPr lang="en-US" dirty="0" err="1">
                <a:latin typeface="Comic Sans MS" pitchFamily="66" charset="0"/>
              </a:rPr>
              <a:t>Realtim</a:t>
            </a:r>
            <a:r>
              <a:rPr lang="en-US" dirty="0" err="1" smtClean="0"/>
              <a:t>e</a:t>
            </a:r>
            <a:r>
              <a:rPr lang="en-US" dirty="0" smtClean="0"/>
              <a:t> Tasks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773668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38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4607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1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30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Changing </a:t>
            </a:r>
            <a:r>
              <a:rPr lang="en-US" dirty="0">
                <a:latin typeface="Gill Sans Light"/>
              </a:rPr>
              <a:t>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721344" y="873229"/>
            <a:ext cx="5893843" cy="4883647"/>
            <a:chOff x="2767" y="1426"/>
            <a:chExt cx="2710" cy="2189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Gill Sans Light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26"/>
              <a:ext cx="792" cy="3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Computers</a:t>
              </a:r>
            </a:p>
            <a:p>
              <a:pPr eaLnBrk="0" hangingPunct="0"/>
              <a:r>
                <a:rPr lang="en-US" sz="2000" b="1" dirty="0">
                  <a:latin typeface="Gill Sans Light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10</a:t>
              </a:r>
              <a:r>
                <a:rPr lang="en-US" sz="2000" b="1" baseline="30000">
                  <a:latin typeface="Gill Sans Light"/>
                </a:rPr>
                <a:t>3</a:t>
              </a:r>
              <a:r>
                <a:rPr lang="en-US" sz="2000" b="1">
                  <a:latin typeface="Gill Sans Light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1:10</a:t>
              </a:r>
              <a:r>
                <a:rPr lang="en-US" sz="2000" b="1" baseline="30000" dirty="0">
                  <a:latin typeface="Gill Sans Light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Gill Sans Light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1:10</a:t>
              </a:r>
              <a:r>
                <a:rPr lang="en-US" sz="2000" b="1" baseline="30000">
                  <a:latin typeface="Gill Sans Light"/>
                </a:rPr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803014" y="4811671"/>
            <a:ext cx="781050" cy="1096963"/>
            <a:chOff x="4992" y="3124"/>
            <a:chExt cx="492" cy="691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 dirty="0">
                  <a:latin typeface="Gill Sans Light"/>
                </a:rPr>
                <a:t>Mote!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51781" y="1120612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1993" y="4069229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588995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469404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7431" y="3295925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4619" y="3665819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19475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6079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456642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838200"/>
            <a:ext cx="1722481" cy="1677147"/>
          </a:xfrm>
          <a:prstGeom prst="cloud">
            <a:avLst/>
          </a:prstGeom>
          <a:solidFill>
            <a:schemeClr val="accent1">
              <a:lumMod val="7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258417" y="2400190"/>
            <a:ext cx="289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8446305" y="5477319"/>
            <a:ext cx="1905000" cy="83820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cs typeface="Helvetica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4260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27976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245416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2" y="1273616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Number crunching, Data Storage, Massive </a:t>
            </a:r>
            <a:r>
              <a:rPr lang="en-US" sz="1600" dirty="0" err="1">
                <a:latin typeface="Gill Sans Light"/>
              </a:rPr>
              <a:t>Inet</a:t>
            </a:r>
            <a:r>
              <a:rPr lang="en-US" sz="1600" dirty="0">
                <a:latin typeface="Gill Sans Light"/>
              </a:rPr>
              <a:t> Services,</a:t>
            </a:r>
          </a:p>
          <a:p>
            <a:r>
              <a:rPr lang="en-US" sz="1600" dirty="0">
                <a:latin typeface="Gill Sans Light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178616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Productivity,</a:t>
            </a:r>
          </a:p>
          <a:p>
            <a:r>
              <a:rPr lang="en-US" sz="1600" dirty="0">
                <a:latin typeface="Gill Sans Light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32161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30347" y="4593143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902" y="4974074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2038" y="4737114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41748" y="4410316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7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fairness and avoiding extremes 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</a:t>
            </a:r>
            <a:r>
              <a:rPr lang="en-US" dirty="0" err="1"/>
              <a:t>flashcrowds</a:t>
            </a:r>
            <a:endParaRPr lang="en-US" dirty="0"/>
          </a:p>
          <a:p>
            <a:pPr lvl="1"/>
            <a:r>
              <a:rPr lang="en-US" dirty="0"/>
              <a:t>It’s about predictability,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3384036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10363200" cy="1362075"/>
          </a:xfrm>
        </p:spPr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274504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2869089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9979"/>
            <a:ext cx="10800283" cy="214698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Given a set of jobs (the mix), provide each with a share of a resource</a:t>
            </a:r>
          </a:p>
          <a:p>
            <a:pPr lvl="1"/>
            <a:r>
              <a:rPr lang="en-US" dirty="0">
                <a:latin typeface="Gill Sans Light"/>
              </a:rPr>
              <a:t>e.g., 50% of the CPU for 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Job A</a:t>
            </a:r>
            <a:r>
              <a:rPr lang="en-US" dirty="0">
                <a:latin typeface="Gill Sans Light"/>
              </a:rPr>
              <a:t>, 30% for </a:t>
            </a:r>
            <a:r>
              <a:rPr lang="en-US" b="1" dirty="0">
                <a:solidFill>
                  <a:schemeClr val="accent5"/>
                </a:solidFill>
                <a:latin typeface="Gill Sans Light"/>
              </a:rPr>
              <a:t>Job B</a:t>
            </a:r>
            <a:r>
              <a:rPr lang="en-US" dirty="0">
                <a:latin typeface="Gill Sans Light"/>
              </a:rPr>
              <a:t>, and 20% for </a:t>
            </a:r>
            <a:r>
              <a:rPr lang="en-US" dirty="0">
                <a:highlight>
                  <a:srgbClr val="FFFF00"/>
                </a:highlight>
                <a:latin typeface="Gill Sans Light"/>
              </a:rPr>
              <a:t>Job C</a:t>
            </a:r>
          </a:p>
          <a:p>
            <a:r>
              <a:rPr lang="en-US" dirty="0">
                <a:latin typeface="Gill Sans Light"/>
              </a:rPr>
              <a:t>Idea: Give out tickets according to the proportion each should receive, </a:t>
            </a:r>
          </a:p>
          <a:p>
            <a:r>
              <a:rPr lang="en-US" dirty="0">
                <a:latin typeface="Gill Sans Light"/>
              </a:rPr>
              <a:t>Every quantum (tick):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676406" y="3559629"/>
            <a:ext cx="6193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8066309" y="333838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ill Sans Light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88323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5132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81940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28749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75557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422366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69174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515983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562791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609600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656408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703217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766214" y="3652155"/>
            <a:ext cx="234042" cy="315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881384" y="3207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 err="1">
                <a:latin typeface="Gill Sans Light"/>
              </a:rPr>
              <a:t>i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74553" y="321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>
                <a:latin typeface="Gill Sans Light"/>
              </a:rPr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446387" y="16771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598787" y="18295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751187" y="19819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903587" y="21343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3055987" y="22867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3199314" y="16771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351714" y="18295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504114" y="19819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862003" y="16876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14403" y="18400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21" y="852171"/>
            <a:ext cx="1530011" cy="21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17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06F-34BC-4EDF-8007-F615E2A5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Scheduling: Simple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𝑡𝑖𝑐𝑘𝑒𝑡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baseline="-25000" dirty="0"/>
              </a:p>
              <a:p>
                <a:r>
                  <a:rPr lang="en-US" dirty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1  ..  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𝑡𝑖𝑐𝑘𝑒𝑡</m:t>
                    </m:r>
                  </m:oMath>
                </a14:m>
                <a:r>
                  <a:rPr lang="en-US" sz="2400" dirty="0">
                    <a:latin typeface="Courier" pitchFamily="2" charset="0"/>
                  </a:rPr>
                  <a:t> </a:t>
                </a:r>
                <a:r>
                  <a:rPr lang="en-US" dirty="0"/>
                  <a:t>as the random “dart”</a:t>
                </a:r>
              </a:p>
              <a:p>
                <a:r>
                  <a:rPr lang="en-US" dirty="0"/>
                  <a:t>Jobs record their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of allocated tickets</a:t>
                </a:r>
              </a:p>
              <a:p>
                <a:r>
                  <a:rPr lang="en-US" dirty="0"/>
                  <a:t>Order them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Select the first j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dirty="0"/>
                  <a:t> up to j exceeds </a:t>
                </a:r>
                <a:r>
                  <a:rPr lang="en-US" i="1" dirty="0"/>
                  <a:t>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3DA1AD-F160-4AA4-903F-5FEC2A85922D}"/>
              </a:ext>
            </a:extLst>
          </p:cNvPr>
          <p:cNvSpPr/>
          <p:nvPr/>
        </p:nvSpPr>
        <p:spPr>
          <a:xfrm>
            <a:off x="3478245" y="3692075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F428B-BEE3-46DF-944E-B5143ABCD17E}"/>
              </a:ext>
            </a:extLst>
          </p:cNvPr>
          <p:cNvSpPr/>
          <p:nvPr/>
        </p:nvSpPr>
        <p:spPr>
          <a:xfrm>
            <a:off x="3478245" y="4030937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3E16D-052C-4200-8936-FCB04B17E548}"/>
              </a:ext>
            </a:extLst>
          </p:cNvPr>
          <p:cNvSpPr/>
          <p:nvPr/>
        </p:nvSpPr>
        <p:spPr>
          <a:xfrm>
            <a:off x="3478245" y="436979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9B70E-58D3-4BFD-BDAF-DC982A339775}"/>
              </a:ext>
            </a:extLst>
          </p:cNvPr>
          <p:cNvSpPr/>
          <p:nvPr/>
        </p:nvSpPr>
        <p:spPr>
          <a:xfrm>
            <a:off x="3478245" y="4708661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15D98-02E4-4936-9B52-DC38C6B77829}"/>
              </a:ext>
            </a:extLst>
          </p:cNvPr>
          <p:cNvSpPr/>
          <p:nvPr/>
        </p:nvSpPr>
        <p:spPr>
          <a:xfrm>
            <a:off x="3478245" y="504751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7BEC7-B23B-46C2-81C9-3A4AD6CF0C91}"/>
              </a:ext>
            </a:extLst>
          </p:cNvPr>
          <p:cNvSpPr/>
          <p:nvPr/>
        </p:nvSpPr>
        <p:spPr>
          <a:xfrm>
            <a:off x="3478245" y="2675489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452CC-C17D-4C5D-806C-4146B71DDF46}"/>
              </a:ext>
            </a:extLst>
          </p:cNvPr>
          <p:cNvSpPr/>
          <p:nvPr/>
        </p:nvSpPr>
        <p:spPr>
          <a:xfrm>
            <a:off x="3478245" y="3014351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A45B5-E5BD-4712-9E05-63667E6AA498}"/>
              </a:ext>
            </a:extLst>
          </p:cNvPr>
          <p:cNvSpPr/>
          <p:nvPr/>
        </p:nvSpPr>
        <p:spPr>
          <a:xfrm>
            <a:off x="3478245" y="3353213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69F69-0F8F-4158-9B82-0E4BC1B4F659}"/>
              </a:ext>
            </a:extLst>
          </p:cNvPr>
          <p:cNvSpPr/>
          <p:nvPr/>
        </p:nvSpPr>
        <p:spPr>
          <a:xfrm>
            <a:off x="3478245" y="1997765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95582-EFBA-4AC9-A1FF-95B5E7550B55}"/>
              </a:ext>
            </a:extLst>
          </p:cNvPr>
          <p:cNvSpPr/>
          <p:nvPr/>
        </p:nvSpPr>
        <p:spPr>
          <a:xfrm>
            <a:off x="3478245" y="2336627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13185-84CC-48D3-86EF-AF74ADF46DC3}"/>
              </a:ext>
            </a:extLst>
          </p:cNvPr>
          <p:cNvSpPr txBox="1"/>
          <p:nvPr/>
        </p:nvSpPr>
        <p:spPr>
          <a:xfrm>
            <a:off x="4050691" y="50360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D3884-BACD-44DA-93D8-0BB2D55CAE13}"/>
              </a:ext>
            </a:extLst>
          </p:cNvPr>
          <p:cNvSpPr txBox="1"/>
          <p:nvPr/>
        </p:nvSpPr>
        <p:spPr>
          <a:xfrm>
            <a:off x="3963830" y="17568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20945A-C6DC-4F23-AECB-A4061870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6356" y="3096519"/>
            <a:ext cx="1422400" cy="142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C4940-F899-4C25-AA5B-E9950354CCA8}"/>
              </a:ext>
            </a:extLst>
          </p:cNvPr>
          <p:cNvCxnSpPr/>
          <p:nvPr/>
        </p:nvCxnSpPr>
        <p:spPr>
          <a:xfrm flipV="1">
            <a:off x="2025100" y="2094573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AADD8-9A86-4522-822B-3231451CDEA5}"/>
              </a:ext>
            </a:extLst>
          </p:cNvPr>
          <p:cNvCxnSpPr>
            <a:cxnSpLocks/>
          </p:cNvCxnSpPr>
          <p:nvPr/>
        </p:nvCxnSpPr>
        <p:spPr>
          <a:xfrm>
            <a:off x="2038024" y="3668545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22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8" y="1825625"/>
            <a:ext cx="6854951" cy="4351338"/>
          </a:xfrm>
        </p:spPr>
        <p:txBody>
          <a:bodyPr/>
          <a:lstStyle/>
          <a:p>
            <a:r>
              <a:rPr lang="en-US" dirty="0"/>
              <a:t>E.g., Given two jobs A and B of same run time (# Qs) that are each supposed to receive 50%, </a:t>
            </a:r>
          </a:p>
          <a:p>
            <a:pPr marL="0" indent="0">
              <a:buNone/>
            </a:pPr>
            <a:r>
              <a:rPr lang="en-US" dirty="0"/>
              <a:t>      U = finish time of first / finish time of last</a:t>
            </a:r>
          </a:p>
          <a:p>
            <a:r>
              <a:rPr lang="en-US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825625"/>
            <a:ext cx="3519715" cy="32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2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Achieve proportional share scheduling without resorting to randomness, and overcome the “law of small numbers” problem.</a:t>
                </a:r>
              </a:p>
              <a:p>
                <a:r>
                  <a:rPr lang="en-US" dirty="0"/>
                  <a:t>“Stride”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larger your share of tickets, the smaller your stride</a:t>
                </a:r>
              </a:p>
              <a:p>
                <a:pPr lvl="1"/>
                <a:r>
                  <a:rPr lang="en-US" dirty="0"/>
                  <a:t>Ex: W = 10,000,  A=100 tickets, B=50, C=250</a:t>
                </a:r>
              </a:p>
              <a:p>
                <a:pPr lvl="1"/>
                <a:r>
                  <a:rPr lang="en-US" dirty="0"/>
                  <a:t>A stride: 100, B: 200, C: 40</a:t>
                </a:r>
              </a:p>
              <a:p>
                <a:r>
                  <a:rPr lang="en-US" dirty="0"/>
                  <a:t>Each job has a “pass” counter </a:t>
                </a:r>
              </a:p>
              <a:p>
                <a:r>
                  <a:rPr lang="en-US" dirty="0"/>
                  <a:t>Scheduler: pick job with lowest </a:t>
                </a:r>
                <a:r>
                  <a:rPr lang="en-US" i="1" dirty="0"/>
                  <a:t>pass</a:t>
                </a:r>
                <a:r>
                  <a:rPr lang="en-US" dirty="0"/>
                  <a:t>, runs it, add its </a:t>
                </a:r>
                <a:r>
                  <a:rPr lang="en-US" i="1" dirty="0"/>
                  <a:t>stride</a:t>
                </a:r>
                <a:r>
                  <a:rPr lang="en-US" dirty="0"/>
                  <a:t> to its </a:t>
                </a:r>
                <a:r>
                  <a:rPr lang="en-US" i="1" dirty="0"/>
                  <a:t>pass</a:t>
                </a:r>
              </a:p>
              <a:p>
                <a:r>
                  <a:rPr lang="en-US" dirty="0"/>
                  <a:t>Low-stride jobs (lots of tickets) run more often</a:t>
                </a:r>
              </a:p>
              <a:p>
                <a:pPr lvl="1"/>
                <a:r>
                  <a:rPr lang="en-US" dirty="0"/>
                  <a:t>Job with twice the tickets gets to run twice as often</a:t>
                </a:r>
              </a:p>
              <a:p>
                <a:r>
                  <a:rPr lang="en-US" dirty="0"/>
                  <a:t>Some messiness of counter wrap-around, new jobs,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8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Goal: Each process gets an equal share of CPU</a:t>
                </a:r>
              </a:p>
              <a:p>
                <a:pPr lvl="1"/>
                <a:r>
                  <a:rPr lang="en-US" i="1" dirty="0">
                    <a:latin typeface="Gill Sans Light"/>
                  </a:rPr>
                  <a:t>N</a:t>
                </a:r>
                <a:r>
                  <a:rPr lang="en-US" dirty="0">
                    <a:latin typeface="Gill Sans Light"/>
                  </a:rPr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CPU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model</a:t>
                </a:r>
                <a:r>
                  <a:rPr lang="en-US" dirty="0">
                    <a:latin typeface="Gill Sans Light"/>
                  </a:rPr>
                  <a:t> is somewhat like simultaneous multithreading – 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the cycles 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general, can’t do this with real hardware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OS needs to give out full CPU in time slices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Thus, we must use something to keep the threads roughly in sync with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  <a:blipFill>
                <a:blip r:embed="rId2"/>
                <a:stretch>
                  <a:fillRect l="-116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704517" y="7620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 Ligh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Gill Sans Ligh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0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2" y="761999"/>
            <a:ext cx="7601049" cy="4672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Basic Idea: track CPU time per thread and schedule threads to match up average rate of execution</a:t>
            </a:r>
          </a:p>
          <a:p>
            <a:r>
              <a:rPr lang="en-US" b="1" dirty="0">
                <a:latin typeface="Gill Sans Light"/>
              </a:rPr>
              <a:t>Scheduling Decision:</a:t>
            </a:r>
          </a:p>
          <a:p>
            <a:pPr lvl="1"/>
            <a:r>
              <a:rPr lang="en-US" sz="2400" dirty="0">
                <a:latin typeface="Gill Sans Light"/>
              </a:rPr>
              <a:t>“Repair” illusion of complete fairness</a:t>
            </a:r>
          </a:p>
          <a:p>
            <a:pPr lvl="1"/>
            <a:r>
              <a:rPr lang="en-US" sz="2400" dirty="0">
                <a:latin typeface="Gill Sans Light"/>
              </a:rPr>
              <a:t>Choose thread with minimum CPU time</a:t>
            </a:r>
          </a:p>
          <a:p>
            <a:pPr lvl="1"/>
            <a:r>
              <a:rPr lang="en-US" sz="2400" dirty="0">
                <a:latin typeface="Gill Sans Light"/>
              </a:rPr>
              <a:t>Closely related to Fair Queueing</a:t>
            </a:r>
          </a:p>
          <a:p>
            <a:r>
              <a:rPr lang="en-US" sz="2600" dirty="0">
                <a:latin typeface="Gill Sans Light"/>
              </a:rPr>
              <a:t>Use a heap-like scheduling queue for this…</a:t>
            </a:r>
            <a:endParaRPr lang="en-US" sz="2400" dirty="0">
              <a:latin typeface="Gill Sans Light"/>
            </a:endParaRPr>
          </a:p>
          <a:p>
            <a:pPr lvl="1"/>
            <a:r>
              <a:rPr lang="en-US" sz="2400" dirty="0">
                <a:latin typeface="Gill Sans Light"/>
              </a:rPr>
              <a:t>O(log N) to add/remove threads, where N is number of threads</a:t>
            </a:r>
          </a:p>
          <a:p>
            <a:r>
              <a:rPr lang="en-US" dirty="0">
                <a:latin typeface="Gill Sans Light"/>
              </a:rPr>
              <a:t>Sleeping threads don’t advance their CPU time, so they get a boost when they wake up again…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</a:rPr>
              <a:t>Get interactivity automatically!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05741" y="2668399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6200" y="762000"/>
            <a:ext cx="4307071" cy="3214057"/>
            <a:chOff x="7696200" y="932182"/>
            <a:chExt cx="4307071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307071" cy="2256454"/>
              <a:chOff x="7388122" y="1219200"/>
              <a:chExt cx="4307071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Gill Sans Ligh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blipFill>
                  <a:blip r:embed="rId3"/>
                  <a:stretch>
                    <a:fillRect l="-3168" t="-4348" r="-3960" b="-5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331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textbooks use the “old model”—one thread per process</a:t>
            </a:r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</a:t>
            </a:r>
            <a:r>
              <a:rPr lang="en-US" dirty="0" smtClean="0"/>
              <a:t>caching</a:t>
            </a:r>
          </a:p>
          <a:p>
            <a:pPr lvl="2"/>
            <a:endParaRPr lang="en-US" dirty="0"/>
          </a:p>
          <a:p>
            <a:r>
              <a:rPr lang="en-US" dirty="0" smtClean="0"/>
              <a:t>Recall, However: Simultaneous Multithreading (or “</a:t>
            </a:r>
            <a:r>
              <a:rPr lang="en-US" dirty="0" err="1" smtClean="0"/>
              <a:t>Hyperthreading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Different threads interleaved on a cycle-by-cycle basis and can be in different processes (have different address spaces)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In addition to fairness, we want </a:t>
            </a:r>
            <a:r>
              <a:rPr lang="en-US" b="1" dirty="0"/>
              <a:t>low response time </a:t>
            </a:r>
            <a:r>
              <a:rPr lang="en-US" dirty="0"/>
              <a:t>and starvation freedom</a:t>
            </a:r>
            <a:endParaRPr lang="en-US" b="1" dirty="0"/>
          </a:p>
          <a:p>
            <a:pPr lvl="1"/>
            <a:r>
              <a:rPr lang="en-US" dirty="0"/>
              <a:t>Make sure that everyone gets to run at least a bit!</a:t>
            </a:r>
          </a:p>
          <a:p>
            <a:r>
              <a:rPr lang="en-US" dirty="0"/>
              <a:t>Constraint 1: </a:t>
            </a:r>
            <a:r>
              <a:rPr lang="en-US" i="1" dirty="0"/>
              <a:t>Target Latency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Period of time over which every process gets service</a:t>
            </a:r>
          </a:p>
          <a:p>
            <a:pPr lvl="1"/>
            <a:r>
              <a:rPr lang="en-US" sz="2000" dirty="0"/>
              <a:t>Quanta = </a:t>
            </a:r>
            <a:r>
              <a:rPr lang="en-US" sz="2000" dirty="0" err="1"/>
              <a:t>Target_Latency</a:t>
            </a:r>
            <a:r>
              <a:rPr lang="en-US" sz="2000" dirty="0"/>
              <a:t> / n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lvl="1"/>
            <a:r>
              <a:rPr lang="en-US" sz="2000" dirty="0"/>
              <a:t>Each process gets 5ms time slice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sz="2000" dirty="0"/>
              <a:t>Each process gets </a:t>
            </a:r>
            <a:r>
              <a:rPr lang="en-US" sz="2000" dirty="0">
                <a:solidFill>
                  <a:srgbClr val="FF0000"/>
                </a:solidFill>
              </a:rPr>
              <a:t>0.1ms</a:t>
            </a:r>
            <a:r>
              <a:rPr lang="en-US" sz="2000" dirty="0"/>
              <a:t> time slice  (!!!)</a:t>
            </a:r>
          </a:p>
          <a:p>
            <a:pPr lvl="1"/>
            <a:r>
              <a:rPr lang="en-US" sz="2000" dirty="0"/>
              <a:t>Recall Round-Robin: large context switching overhead if slice gets to small</a:t>
            </a:r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Responsiveness/Starvation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597059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150600" cy="5105400"/>
          </a:xfrm>
        </p:spPr>
        <p:txBody>
          <a:bodyPr/>
          <a:lstStyle/>
          <a:p>
            <a:r>
              <a:rPr lang="en-US" dirty="0"/>
              <a:t>Goal: Throughput</a:t>
            </a:r>
          </a:p>
          <a:p>
            <a:pPr lvl="1"/>
            <a:r>
              <a:rPr lang="en-US" dirty="0"/>
              <a:t>Avoid excessive overhead</a:t>
            </a:r>
          </a:p>
          <a:p>
            <a:r>
              <a:rPr lang="en-US" dirty="0"/>
              <a:t>Constraint 2: Minimum Granularity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length of any time slice</a:t>
            </a:r>
          </a:p>
          <a:p>
            <a:pPr lvl="1"/>
            <a:endParaRPr lang="en-US" dirty="0"/>
          </a:p>
          <a:p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180601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Priority in Unix – Being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26800" cy="5105400"/>
          </a:xfrm>
        </p:spPr>
        <p:txBody>
          <a:bodyPr/>
          <a:lstStyle/>
          <a:p>
            <a:r>
              <a:rPr lang="en-US" dirty="0"/>
              <a:t>The industrial operating systems of the 60s and 70’s provided priority to enforced desired usage policies.</a:t>
            </a:r>
          </a:p>
          <a:p>
            <a:pPr lvl="1"/>
            <a:r>
              <a:rPr lang="en-US" dirty="0"/>
              <a:t>When it was being developed at Berkeley, instead it provided ways to “be nice”.</a:t>
            </a:r>
          </a:p>
          <a:p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lvl="1"/>
            <a:r>
              <a:rPr lang="en-US" dirty="0"/>
              <a:t>Negative values are “not nice”</a:t>
            </a:r>
          </a:p>
          <a:p>
            <a:pPr lvl="1"/>
            <a:r>
              <a:rPr lang="en-US" dirty="0"/>
              <a:t>If you wanted to let your friends get more time, you would nice up your job</a:t>
            </a:r>
          </a:p>
          <a:p>
            <a:r>
              <a:rPr lang="en-US" dirty="0"/>
              <a:t>Scheduler puts higher nice-value tasks (lower priority) to sleep more …</a:t>
            </a:r>
          </a:p>
          <a:p>
            <a:pPr lvl="1"/>
            <a:r>
              <a:rPr lang="en-US" dirty="0"/>
              <a:t>In O(1) scheduler, this translated fairly directly to priority (and time slice)</a:t>
            </a:r>
          </a:p>
          <a:p>
            <a:r>
              <a:rPr lang="en-US" dirty="0">
                <a:solidFill>
                  <a:srgbClr val="FF0000"/>
                </a:solidFill>
              </a:rPr>
              <a:t>How does this idea translate to CFS?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 the rate of CPU cycles given to threads to change relative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6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we want to give more CPU to some and less to others in CFS (proportional share) ?</a:t>
                </a:r>
              </a:p>
              <a:p>
                <a:pPr lvl="1"/>
                <a:r>
                  <a:rPr lang="en-US" dirty="0"/>
                  <a:t>Allow different threads to have different </a:t>
                </a:r>
                <a:r>
                  <a:rPr lang="en-US" i="1" dirty="0"/>
                  <a:t>rates</a:t>
                </a:r>
                <a:r>
                  <a:rPr lang="en-US" dirty="0"/>
                  <a:t> of execution (cycles/time)</a:t>
                </a:r>
              </a:p>
              <a:p>
                <a:r>
                  <a:rPr lang="en-US" dirty="0"/>
                  <a:t>Use 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Reuse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dirty="0"/>
                  <a:t> value to reflect share, rather than priority,</a:t>
                </a:r>
              </a:p>
              <a:p>
                <a:pPr lvl="1"/>
                <a:r>
                  <a:rPr lang="en-US" dirty="0"/>
                  <a:t>Remember that lower nice value </a:t>
                </a:r>
                <a:r>
                  <a:rPr lang="en-US" dirty="0">
                    <a:sym typeface="Symbol" panose="05050102010706020507" pitchFamily="18" charset="2"/>
                  </a:rPr>
                  <a:t> higher priority</a:t>
                </a:r>
                <a:endParaRPr lang="en-US" dirty="0"/>
              </a:p>
              <a:p>
                <a:pPr lvl="1"/>
                <a:r>
                  <a:rPr lang="en-US" dirty="0"/>
                  <a:t>CFS uses nice values to scale weights exponentially: Weight=1024/(1.25)</a:t>
                </a:r>
                <a:r>
                  <a:rPr lang="en-US" baseline="30000" dirty="0"/>
                  <a:t>nice</a:t>
                </a:r>
              </a:p>
              <a:p>
                <a:pPr lvl="2"/>
                <a:r>
                  <a:rPr lang="en-US" dirty="0"/>
                  <a:t>Two CPU tasks separated by nice value of 5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Task with lower nice value has 3 times the weight, since (1.25)</a:t>
                </a:r>
                <a:r>
                  <a:rPr lang="en-US" baseline="30000" dirty="0">
                    <a:sym typeface="Symbol" panose="05050102010706020507" pitchFamily="18" charset="2"/>
                  </a:rPr>
                  <a:t>5 </a:t>
                </a:r>
                <a:r>
                  <a:rPr lang="en-US" dirty="0">
                    <a:sym typeface="Symbol" panose="05050102010706020507" pitchFamily="18" charset="2"/>
                  </a:rPr>
                  <a:t> 3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So, we use “Virtual Runtime” instead of CPU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  <a:blipFill>
                <a:blip r:embed="rId2"/>
                <a:stretch>
                  <a:fillRect l="-781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00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r>
              <a:rPr lang="en-US" dirty="0"/>
              <a:t>Target Latency = 20ms</a:t>
            </a:r>
          </a:p>
          <a:p>
            <a:r>
              <a:rPr lang="en-US" dirty="0"/>
              <a:t>Minimum Granularity = 1ms</a:t>
            </a:r>
          </a:p>
          <a:p>
            <a:r>
              <a:rPr lang="en-US" dirty="0"/>
              <a:t>Example: Two CPU-Bound Threads</a:t>
            </a:r>
          </a:p>
          <a:p>
            <a:pPr lvl="1"/>
            <a:r>
              <a:rPr lang="en-US" dirty="0"/>
              <a:t>Thread A has weight 1</a:t>
            </a:r>
          </a:p>
          <a:p>
            <a:pPr lvl="1"/>
            <a:r>
              <a:rPr lang="en-US" dirty="0"/>
              <a:t>Thread B has weight 4</a:t>
            </a:r>
          </a:p>
          <a:p>
            <a:r>
              <a:rPr lang="en-US" dirty="0"/>
              <a:t>Time slice for A? 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slice for B? 16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233062"/>
            <a:ext cx="11523496" cy="339633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ill Sans Light"/>
              </a:rPr>
              <a:t>Track a thread's </a:t>
            </a:r>
            <a:r>
              <a:rPr lang="en-US" i="1" dirty="0">
                <a:latin typeface="Gill Sans Light"/>
              </a:rPr>
              <a:t>virtual</a:t>
            </a:r>
            <a:r>
              <a:rPr lang="en-US" dirty="0">
                <a:latin typeface="Gill Sans Light"/>
              </a:rPr>
              <a:t> runtime rather than its true physical runtime</a:t>
            </a:r>
          </a:p>
          <a:p>
            <a:pPr lvl="1"/>
            <a:r>
              <a:rPr lang="en-US" dirty="0">
                <a:latin typeface="Gill Sans Light"/>
              </a:rPr>
              <a:t>Higher weight: Virtual runtime increases more slowly</a:t>
            </a:r>
          </a:p>
          <a:p>
            <a:pPr lvl="1"/>
            <a:r>
              <a:rPr lang="en-US" dirty="0">
                <a:latin typeface="Gill Sans Light"/>
              </a:rPr>
              <a:t>Lower weight: Virtual runtime increases more quickly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Scheduler’s Decisions are based on Virtual CPU Time</a:t>
            </a:r>
          </a:p>
          <a:p>
            <a:r>
              <a:rPr lang="en-US" dirty="0"/>
              <a:t>Use of Red-Black tree to hold all runnable processes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sorted </a:t>
            </a:r>
            <a:r>
              <a:rPr lang="en-US" dirty="0"/>
              <a:t>on </a:t>
            </a:r>
            <a:r>
              <a:rPr lang="en-US" dirty="0" err="1"/>
              <a:t>vruntime</a:t>
            </a:r>
            <a:r>
              <a:rPr lang="en-US" dirty="0"/>
              <a:t> variable</a:t>
            </a:r>
          </a:p>
          <a:p>
            <a:pPr lvl="1"/>
            <a:r>
              <a:rPr lang="en-US" dirty="0" smtClean="0"/>
              <a:t>O(log </a:t>
            </a:r>
            <a:r>
              <a:rPr lang="en-US" dirty="0"/>
              <a:t>N) time to perform insertions/deletions </a:t>
            </a:r>
          </a:p>
          <a:p>
            <a:pPr lvl="2"/>
            <a:r>
              <a:rPr lang="en-US" dirty="0"/>
              <a:t>Cache the item at far left (item with earliest </a:t>
            </a:r>
            <a:r>
              <a:rPr lang="en-US" dirty="0" err="1"/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ready to schedule, grab version with smallest </a:t>
            </a:r>
            <a:r>
              <a:rPr lang="en-US" dirty="0" err="1"/>
              <a:t>vruntime</a:t>
            </a:r>
            <a:r>
              <a:rPr lang="en-US" dirty="0"/>
              <a:t> (which will be item at the far left).</a:t>
            </a:r>
          </a:p>
          <a:p>
            <a:endParaRPr lang="en-US" dirty="0">
              <a:latin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0262" y="762000"/>
            <a:ext cx="5023538" cy="2256454"/>
            <a:chOff x="5965751" y="928721"/>
            <a:chExt cx="5023538" cy="22564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5965751" y="1537559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Virtual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062" y="762000"/>
            <a:ext cx="5513667" cy="2256454"/>
            <a:chOff x="253423" y="1066800"/>
            <a:chExt cx="5513667" cy="22564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53423" y="1675638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Physical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16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B</a:t>
              </a:r>
              <a:r>
                <a:rPr lang="en-US" sz="2800" b="1" i="1" dirty="0">
                  <a:latin typeface="Gill Sans Ligh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4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A</a:t>
              </a:r>
              <a:r>
                <a:rPr lang="en-US" sz="2800" b="1" i="1" dirty="0">
                  <a:latin typeface="Gill Sans Light"/>
                </a:rPr>
                <a:t>=1)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886200"/>
            <a:ext cx="4817215" cy="20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143000"/>
          <a:ext cx="7886700" cy="522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 Care About: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Then Choose: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CPU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Avg.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I/O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(CPU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Linux 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880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– Wait Time to Get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Round Robin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Favoring Important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90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79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Perhaps you’re paying for worse response time in reduced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productivity,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X is utilized 100%,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but usually, response time 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9220200" y="3886200"/>
            <a:ext cx="2471738" cy="2438399"/>
            <a:chOff x="4059" y="1677"/>
            <a:chExt cx="1557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81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21" y="2100"/>
              <a:ext cx="8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45" y="2468"/>
              <a:ext cx="487" cy="1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10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Deadlock: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92ED-93F6-4847-AFFB-492F3FE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Single-Lane Bridge Crossing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B4A653-F0C5-4F72-87EE-B525459A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16073"/>
            <a:ext cx="7924800" cy="490205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041FE-A6B9-41A8-BAB6-7D52182DC6D6}"/>
              </a:ext>
            </a:extLst>
          </p:cNvPr>
          <p:cNvSpPr txBox="1"/>
          <p:nvPr/>
        </p:nvSpPr>
        <p:spPr>
          <a:xfrm>
            <a:off x="3798828" y="6019800"/>
            <a:ext cx="459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CA 140 to Yosemite National Park</a:t>
            </a:r>
          </a:p>
        </p:txBody>
      </p:sp>
    </p:spTree>
    <p:extLst>
      <p:ext uri="{BB962C8B-B14F-4D97-AF65-F5344CB8AC3E}">
        <p14:creationId xmlns:p14="http://schemas.microsoft.com/office/powerpoint/2010/main" val="284091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AD2-370C-4F19-B43C-EC3AA76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E0B-0D86-4BE6-BF2F-BC4A32FF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Algorithmically, not a huge difference from single-core scheduling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endParaRPr lang="en-US" i="1" dirty="0"/>
          </a:p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</p:txBody>
      </p:sp>
    </p:spTree>
    <p:extLst>
      <p:ext uri="{BB962C8B-B14F-4D97-AF65-F5344CB8AC3E}">
        <p14:creationId xmlns:p14="http://schemas.microsoft.com/office/powerpoint/2010/main" val="3382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92" y="916342"/>
            <a:ext cx="10896600" cy="570134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Traffic only in one direction at a time 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Deadlock:</a:t>
            </a:r>
            <a:r>
              <a:rPr lang="en-US" altLang="ko-KR" dirty="0">
                <a:ea typeface="굴림" panose="020B0600000101010101" pitchFamily="34" charset="-127"/>
              </a:rPr>
              <a:t> Shown above when two cars in opposite directions meet in middle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acquires one segment and needs next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Deadlock resolved if one car backs up (preempt resources and rollback)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Starvation (not Deadlock):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one gets to go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873617" y="2751932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773245" y="1484761"/>
            <a:ext cx="4203715" cy="2912167"/>
            <a:chOff x="7773245" y="1484761"/>
            <a:chExt cx="4203715" cy="2912167"/>
          </a:xfrm>
        </p:grpSpPr>
        <p:grpSp>
          <p:nvGrpSpPr>
            <p:cNvPr id="269" name="Group 26"/>
            <p:cNvGrpSpPr>
              <a:grpSpLocks/>
            </p:cNvGrpSpPr>
            <p:nvPr/>
          </p:nvGrpSpPr>
          <p:grpSpPr bwMode="auto">
            <a:xfrm>
              <a:off x="7773245" y="1484761"/>
              <a:ext cx="4203715" cy="2912167"/>
              <a:chOff x="1533" y="1707"/>
              <a:chExt cx="2434" cy="1755"/>
            </a:xfrm>
          </p:grpSpPr>
          <p:sp>
            <p:nvSpPr>
              <p:cNvPr id="270" name="Rectangle 4"/>
              <p:cNvSpPr>
                <a:spLocks noChangeArrowheads="1"/>
              </p:cNvSpPr>
              <p:nvPr/>
            </p:nvSpPr>
            <p:spPr bwMode="auto">
              <a:xfrm>
                <a:off x="3116" y="2383"/>
                <a:ext cx="51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East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2" name="Oval 7"/>
              <p:cNvSpPr>
                <a:spLocks noChangeArrowheads="1"/>
              </p:cNvSpPr>
              <p:nvPr/>
            </p:nvSpPr>
            <p:spPr bwMode="auto">
              <a:xfrm>
                <a:off x="2405" y="285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3" name="Oval 8"/>
              <p:cNvSpPr>
                <a:spLocks noChangeArrowheads="1"/>
              </p:cNvSpPr>
              <p:nvPr/>
            </p:nvSpPr>
            <p:spPr bwMode="auto">
              <a:xfrm>
                <a:off x="2405" y="174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4" name="AutoShape 10"/>
              <p:cNvSpPr>
                <a:spLocks noChangeArrowheads="1"/>
              </p:cNvSpPr>
              <p:nvPr/>
            </p:nvSpPr>
            <p:spPr bwMode="auto">
              <a:xfrm>
                <a:off x="1978" y="1878"/>
                <a:ext cx="470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1 h 21600"/>
                  <a:gd name="T14" fmla="*/ 18245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5" name="AutoShape 11"/>
              <p:cNvSpPr>
                <a:spLocks noChangeArrowheads="1"/>
              </p:cNvSpPr>
              <p:nvPr/>
            </p:nvSpPr>
            <p:spPr bwMode="auto">
              <a:xfrm rot="5400000">
                <a:off x="3023" y="1935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" name="AutoShape 12"/>
              <p:cNvSpPr>
                <a:spLocks noChangeArrowheads="1"/>
              </p:cNvSpPr>
              <p:nvPr/>
            </p:nvSpPr>
            <p:spPr bwMode="auto">
              <a:xfrm rot="10800000">
                <a:off x="2959" y="2767"/>
                <a:ext cx="470" cy="511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7 h 21600"/>
                  <a:gd name="T14" fmla="*/ 18245 w 21600"/>
                  <a:gd name="T15" fmla="*/ 925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8" name="Text Box 14"/>
              <p:cNvSpPr txBox="1">
                <a:spLocks noChangeArrowheads="1"/>
              </p:cNvSpPr>
              <p:nvPr/>
            </p:nvSpPr>
            <p:spPr bwMode="auto">
              <a:xfrm>
                <a:off x="3372" y="1707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79" name="Text Box 17"/>
              <p:cNvSpPr txBox="1">
                <a:spLocks noChangeArrowheads="1"/>
              </p:cNvSpPr>
              <p:nvPr/>
            </p:nvSpPr>
            <p:spPr bwMode="auto">
              <a:xfrm>
                <a:off x="1618" y="3035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80" name="Text Box 18"/>
              <p:cNvSpPr txBox="1">
                <a:spLocks noChangeArrowheads="1"/>
              </p:cNvSpPr>
              <p:nvPr/>
            </p:nvSpPr>
            <p:spPr bwMode="auto">
              <a:xfrm>
                <a:off x="3390" y="293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81" name="Text Box 19"/>
              <p:cNvSpPr txBox="1">
                <a:spLocks noChangeArrowheads="1"/>
              </p:cNvSpPr>
              <p:nvPr/>
            </p:nvSpPr>
            <p:spPr bwMode="auto">
              <a:xfrm>
                <a:off x="1533" y="178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71" name="Rectangle 5"/>
              <p:cNvSpPr>
                <a:spLocks noChangeArrowheads="1"/>
              </p:cNvSpPr>
              <p:nvPr/>
            </p:nvSpPr>
            <p:spPr bwMode="auto">
              <a:xfrm>
                <a:off x="1787" y="2374"/>
                <a:ext cx="511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West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7" name="AutoShape 13"/>
              <p:cNvSpPr>
                <a:spLocks noChangeArrowheads="1"/>
              </p:cNvSpPr>
              <p:nvPr/>
            </p:nvSpPr>
            <p:spPr bwMode="auto">
              <a:xfrm rot="-5400000">
                <a:off x="1921" y="2704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pic>
          <p:nvPicPr>
            <p:cNvPr id="282" name="Picture 65" descr="MCj0391414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0" y="1566951"/>
              <a:ext cx="76200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64" descr="j0212957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170" y="3541923"/>
              <a:ext cx="7620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4300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Realtime</a:t>
            </a:r>
            <a:r>
              <a:rPr lang="en-US" dirty="0" smtClean="0">
                <a:solidFill>
                  <a:srgbClr val="FF0000"/>
                </a:solidFill>
              </a:rPr>
              <a:t> Schedulers such as EDF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</a:t>
            </a:r>
            <a:r>
              <a:rPr lang="en-US" dirty="0" smtClean="0"/>
              <a:t>uaranteed </a:t>
            </a:r>
            <a:r>
              <a:rPr lang="en-US" dirty="0"/>
              <a:t>behavior by meeting </a:t>
            </a:r>
            <a:r>
              <a:rPr lang="en-US" dirty="0" smtClean="0"/>
              <a:t>deadlines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/>
              <a:t>tasks defined by tuple of compute time and period</a:t>
            </a:r>
          </a:p>
          <a:p>
            <a:pPr lvl="1"/>
            <a:r>
              <a:rPr lang="en-US" dirty="0" err="1"/>
              <a:t>Schedulability</a:t>
            </a:r>
            <a:r>
              <a:rPr lang="en-US" dirty="0"/>
              <a:t> test: is it possible to meet deadlines with proposed set of processes</a:t>
            </a:r>
            <a:r>
              <a:rPr lang="en-US" dirty="0" smtClean="0"/>
              <a:t>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Linux CFS Scheduler: Fair fraction of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Approximates </a:t>
            </a:r>
            <a:r>
              <a:rPr lang="en-US" altLang="ko-KR" dirty="0" smtClean="0">
                <a:ea typeface="굴림" charset="-127"/>
              </a:rPr>
              <a:t>an </a:t>
            </a:r>
            <a:r>
              <a:rPr lang="en-US" altLang="ko-KR" dirty="0">
                <a:ea typeface="굴림" charset="-127"/>
              </a:rPr>
              <a:t>“ideal” multitasking </a:t>
            </a:r>
            <a:r>
              <a:rPr lang="en-US" altLang="ko-KR" dirty="0" smtClean="0">
                <a:ea typeface="굴림" charset="-127"/>
              </a:rPr>
              <a:t>processor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Practical example of “Fair Queueing</a:t>
            </a:r>
            <a:r>
              <a:rPr lang="en-US" altLang="ko-KR" dirty="0" smtClean="0">
                <a:ea typeface="굴림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 form of starvation (indefinite stalling) that will </a:t>
            </a:r>
            <a:r>
              <a:rPr lang="en-US" altLang="ko-KR" smtClean="0">
                <a:ea typeface="굴림" charset="-127"/>
              </a:rPr>
              <a:t>never resolve</a:t>
            </a:r>
            <a:endParaRPr lang="en-US" altLang="ko-KR" dirty="0">
              <a:ea typeface="굴림" charset="-127"/>
            </a:endParaRPr>
          </a:p>
          <a:p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26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F80-B910-45FA-B535-D3B785B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i="1" dirty="0" smtClean="0"/>
              <a:t>Spinlocks for multiprocessing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4A25-1BB0-40AB-B5B3-5F37098B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11582400" cy="6172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implementation</a:t>
            </a:r>
            <a:r>
              <a:rPr lang="en-US" altLang="ko-KR" sz="2000" dirty="0" smtClean="0">
                <a:ea typeface="굴림" panose="020B0600000101010101" pitchFamily="34" charset="-127"/>
              </a:rPr>
              <a:t>: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(&amp;value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)) {}; // spin while busy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value = 0;                  // atomic store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doesn’t put the calling thread to sleep—it just busy waits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might this be preferable</a:t>
            </a:r>
            <a:r>
              <a:rPr lang="en-US" altLang="ko-KR" sz="2000" dirty="0" smtClean="0">
                <a:ea typeface="굴림" panose="020B0600000101010101" pitchFamily="34" charset="-127"/>
              </a:rPr>
              <a:t>? 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 smtClean="0">
                <a:ea typeface="굴림" panose="020B0600000101010101" pitchFamily="34" charset="-127"/>
              </a:rPr>
              <a:t>Waiting for limited number of threads at a barrier in a multiprocessing (multicore) program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 smtClean="0">
                <a:ea typeface="굴림" panose="020B0600000101010101" pitchFamily="34" charset="-127"/>
              </a:rPr>
              <a:t>Wait time at barrier would be greatly increased if threads must be woken inside kernel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Every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>
                <a:ea typeface="굴림" panose="020B0600000101010101" pitchFamily="34" charset="-127"/>
              </a:rPr>
              <a:t>is a write, which makes value ping-pong around </a:t>
            </a:r>
            <a:r>
              <a:rPr lang="en-US" altLang="ko-KR" sz="2000" dirty="0" smtClean="0">
                <a:ea typeface="굴림" panose="020B0600000101010101" pitchFamily="34" charset="-127"/>
              </a:rPr>
              <a:t>between core-local caches </a:t>
            </a:r>
            <a:r>
              <a:rPr lang="en-US" altLang="ko-KR" sz="2000" dirty="0">
                <a:ea typeface="굴림" panose="020B0600000101010101" pitchFamily="34" charset="-127"/>
              </a:rPr>
              <a:t>(using lots of </a:t>
            </a:r>
            <a:r>
              <a:rPr lang="en-US" altLang="ko-KR" sz="2000" dirty="0" smtClean="0">
                <a:ea typeface="굴림" panose="020B0600000101010101" pitchFamily="34" charset="-127"/>
              </a:rPr>
              <a:t>memory!)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So – really want to use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 smtClean="0">
                <a:ea typeface="굴림" panose="020B0600000101010101" pitchFamily="34" charset="-127"/>
              </a:rPr>
              <a:t>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ea typeface="굴림" panose="020B0600000101010101" pitchFamily="34" charset="-127"/>
              </a:rPr>
              <a:t>As we discussed in Lecture 8, the extra read eliminates the ping-ponging issues:</a:t>
            </a:r>
          </a:p>
          <a:p>
            <a:pPr marL="457200" lvl="1" indent="0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// Implementation of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():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		do {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			while(value);		  // wait until might be free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} while 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(&amp;value));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exit if acquire lock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212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36F5-3803-4F7F-9C85-20E3CBD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Scheduling and Parallel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8187-AB78-47A7-988A-DECFC7B1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work together on a multi-core system, try to schedule them together</a:t>
            </a:r>
          </a:p>
          <a:p>
            <a:pPr lvl="1"/>
            <a:r>
              <a:rPr lang="en-US" dirty="0"/>
              <a:t>Makes spin-waiting more efficient (inefficient to spin-wait for a thread that’s suspended)</a:t>
            </a:r>
          </a:p>
          <a:p>
            <a:pPr lvl="1"/>
            <a:endParaRPr lang="en-US" dirty="0"/>
          </a:p>
          <a:p>
            <a:r>
              <a:rPr lang="en-US" dirty="0"/>
              <a:t>Alternative: OS informs a parallel program how many processors its threads are scheduled on (</a:t>
            </a:r>
            <a:r>
              <a:rPr lang="en-US" i="1" dirty="0"/>
              <a:t>Scheduler Activations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adapts to number of cores that it has scheduled</a:t>
            </a:r>
          </a:p>
          <a:p>
            <a:pPr lvl="1"/>
            <a:r>
              <a:rPr lang="en-US" dirty="0"/>
              <a:t>“Space sharing” with other parallel programs can be more efficient, because parallel speedup is often sublinear with the number of cores</a:t>
            </a:r>
          </a:p>
        </p:txBody>
      </p:sp>
    </p:spTree>
    <p:extLst>
      <p:ext uri="{BB962C8B-B14F-4D97-AF65-F5344CB8AC3E}">
        <p14:creationId xmlns:p14="http://schemas.microsoft.com/office/powerpoint/2010/main" val="2265418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662"/>
            <a:ext cx="11201400" cy="5257800"/>
          </a:xfrm>
        </p:spPr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FF0000"/>
                </a:solidFill>
              </a:rPr>
              <a:t>Predictability</a:t>
            </a:r>
            <a:r>
              <a:rPr lang="en-US" dirty="0" smtClean="0"/>
              <a:t> of Performance!</a:t>
            </a:r>
          </a:p>
          <a:p>
            <a:pPr lvl="1"/>
            <a:r>
              <a:rPr lang="en-US" dirty="0" smtClean="0"/>
              <a:t>We need to predict with confidence worst case response times for systems!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1"/>
            <a:r>
              <a:rPr lang="en-US" dirty="0" smtClean="0"/>
              <a:t>Real-time is about enforcing predictability, and does not equal fast computing!!!</a:t>
            </a:r>
          </a:p>
          <a:p>
            <a:r>
              <a:rPr lang="en-US" dirty="0" smtClean="0"/>
              <a:t>Hard real-time: for time-critical safety-oriented systems</a:t>
            </a:r>
          </a:p>
          <a:p>
            <a:pPr lvl="1"/>
            <a:r>
              <a:rPr lang="en-US" dirty="0" smtClean="0"/>
              <a:t>Meet all deadlines (if at all possible)</a:t>
            </a:r>
          </a:p>
          <a:p>
            <a:pPr lvl="1"/>
            <a:r>
              <a:rPr lang="en-US" dirty="0" smtClean="0"/>
              <a:t>Ideally: determine in advance if this is possible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Earliest Deadline First (EDF), Least Laxity First (LLF),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Rate-</a:t>
            </a:r>
            <a:r>
              <a:rPr lang="en-US" dirty="0" err="1" smtClean="0">
                <a:solidFill>
                  <a:srgbClr val="FF0000"/>
                </a:solidFill>
              </a:rPr>
              <a:t>Monitonic</a:t>
            </a:r>
            <a:r>
              <a:rPr lang="en-US" dirty="0" smtClean="0">
                <a:solidFill>
                  <a:srgbClr val="FF0000"/>
                </a:solidFill>
              </a:rPr>
              <a:t> Scheduling (RMS), Deadline Monotonic Scheduling (DM)</a:t>
            </a:r>
            <a:endParaRPr lang="en-US" dirty="0" smtClean="0"/>
          </a:p>
          <a:p>
            <a:r>
              <a:rPr lang="en-US" dirty="0" smtClean="0"/>
              <a:t>Soft real-time: for multimedia</a:t>
            </a:r>
          </a:p>
          <a:p>
            <a:pPr lvl="1"/>
            <a:r>
              <a:rPr lang="en-US" dirty="0" smtClean="0"/>
              <a:t>Attempt to meet deadlines with high probability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Constant Bandwidth Server (CBS)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80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06" y="863600"/>
            <a:ext cx="10894594" cy="4927600"/>
          </a:xfrm>
        </p:spPr>
        <p:txBody>
          <a:bodyPr/>
          <a:lstStyle/>
          <a:p>
            <a:r>
              <a:rPr lang="en-US" dirty="0" smtClean="0"/>
              <a:t>Tasks are </a:t>
            </a:r>
            <a:r>
              <a:rPr lang="en-US" dirty="0" err="1" smtClean="0"/>
              <a:t>preemptable</a:t>
            </a:r>
            <a:r>
              <a:rPr lang="en-US" dirty="0" smtClean="0"/>
              <a:t>, independent with arbitrary arrival (=release) times</a:t>
            </a:r>
          </a:p>
          <a:p>
            <a:r>
              <a:rPr lang="en-US" dirty="0" smtClean="0"/>
              <a:t>Tasks have deadlines (D) and known computation times (C) </a:t>
            </a:r>
          </a:p>
          <a:p>
            <a:r>
              <a:rPr lang="en-US" dirty="0" smtClean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162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17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79420</TotalTime>
  <Pages>60</Pages>
  <Words>4032</Words>
  <Application>Microsoft Office PowerPoint</Application>
  <PresentationFormat>Widescreen</PresentationFormat>
  <Paragraphs>586</Paragraphs>
  <Slides>51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Arial</vt:lpstr>
      <vt:lpstr>Arial Black</vt:lpstr>
      <vt:lpstr>Cambria Math</vt:lpstr>
      <vt:lpstr>Comic Sans MS</vt:lpstr>
      <vt:lpstr>Consolas</vt:lpstr>
      <vt:lpstr>Courier</vt:lpstr>
      <vt:lpstr>Gill Sans</vt:lpstr>
      <vt:lpstr>Gill Sans Light</vt:lpstr>
      <vt:lpstr>굴림</vt:lpstr>
      <vt:lpstr>Helvetica</vt:lpstr>
      <vt:lpstr>Symbol</vt:lpstr>
      <vt:lpstr>Office</vt:lpstr>
      <vt:lpstr>Equation</vt:lpstr>
      <vt:lpstr>CS162 Operating Systems and Systems Programming Lecture 12  Scheduling 3:  Case Studies (Con’t), Realtime, Starvation, Deadlock </vt:lpstr>
      <vt:lpstr>Recall: Multi-Level Feedback Scheduling</vt:lpstr>
      <vt:lpstr>Recall: Case Study: Linux O(1) Scheduler</vt:lpstr>
      <vt:lpstr>So, Does the OS Schedule Processes or Threads?</vt:lpstr>
      <vt:lpstr>Multi-Core Scheduling</vt:lpstr>
      <vt:lpstr>Recall: Spinlocks for multiprocessing</vt:lpstr>
      <vt:lpstr>Gang Scheduling and Parallel Applications</vt:lpstr>
      <vt:lpstr>Real-Time Scheduling</vt:lpstr>
      <vt:lpstr>Example: Workload Characteristics</vt:lpstr>
      <vt:lpstr>Example: Round-Robin Scheduling Doesn’t Work</vt:lpstr>
      <vt:lpstr>Earliest Deadline First (EDF)</vt:lpstr>
      <vt:lpstr>EDF Feasibility Testing</vt:lpstr>
      <vt:lpstr>Administrivia</vt:lpstr>
      <vt:lpstr>Ensuring Progress</vt:lpstr>
      <vt:lpstr>Strawman: Non-Work-Conserving Scheduler</vt:lpstr>
      <vt:lpstr>Strawman: Last-Come, First-Served (LCFS)</vt:lpstr>
      <vt:lpstr>Is FCFS Prone to Starvation?</vt:lpstr>
      <vt:lpstr>Is Round Robin (RR) Prone to Starvation?</vt:lpstr>
      <vt:lpstr>Is Priority Scheduling Prone to Starvation?</vt:lpstr>
      <vt:lpstr>Priority Inversion</vt:lpstr>
      <vt:lpstr>Priority Inversion</vt:lpstr>
      <vt:lpstr>Priority Inversion</vt:lpstr>
      <vt:lpstr>Priority Inversion</vt:lpstr>
      <vt:lpstr>One Solution: Priority Donation/Inheritance</vt:lpstr>
      <vt:lpstr>One Solution: Priority Donation/Inheritance</vt:lpstr>
      <vt:lpstr>One Solution: Priority Donation/Inheritance</vt:lpstr>
      <vt:lpstr>Case Study: Martian Pathfinder Rover</vt:lpstr>
      <vt:lpstr>Are SRTF and MLFQ Prone to Starvation?</vt:lpstr>
      <vt:lpstr>Cause for Starvation: Priorities?</vt:lpstr>
      <vt:lpstr>Recall: 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Recall: Lottery Scheduling</vt:lpstr>
      <vt:lpstr>Lottery Scheduling: Simple Mechanism</vt:lpstr>
      <vt:lpstr>Unfairness</vt:lpstr>
      <vt:lpstr>Stride Scheduling</vt:lpstr>
      <vt:lpstr>Linux Completely Fair Scheduler (CFS)</vt:lpstr>
      <vt:lpstr>Linux Completely Fair Scheduler (CFS)</vt:lpstr>
      <vt:lpstr>Linux CFS: Responsiveness/Starvation Freedom</vt:lpstr>
      <vt:lpstr>Linux CFS: Throughput</vt:lpstr>
      <vt:lpstr>Aside: Priority in Unix – Being Nice</vt:lpstr>
      <vt:lpstr>Linux CFS: Proportional Shares</vt:lpstr>
      <vt:lpstr>Example: Linux CFS: Proportional Shares</vt:lpstr>
      <vt:lpstr>Linux CFS: Proportional Shares</vt:lpstr>
      <vt:lpstr>Choosing the Right Scheduler</vt:lpstr>
      <vt:lpstr>A Final Word On Scheduling</vt:lpstr>
      <vt:lpstr>Deadlock: A Deadly type of Starvation</vt:lpstr>
      <vt:lpstr>Example: Single-Lane Bridge Crossing</vt:lpstr>
      <vt:lpstr>Bridge Crossing Example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955</cp:revision>
  <cp:lastPrinted>2023-03-03T07:21:50Z</cp:lastPrinted>
  <dcterms:created xsi:type="dcterms:W3CDTF">1995-08-12T11:37:26Z</dcterms:created>
  <dcterms:modified xsi:type="dcterms:W3CDTF">2023-03-03T07:22:44Z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