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1871" r:id="rId3"/>
    <p:sldId id="1868" r:id="rId4"/>
    <p:sldId id="1869" r:id="rId5"/>
    <p:sldId id="1846" r:id="rId6"/>
    <p:sldId id="1847" r:id="rId7"/>
    <p:sldId id="1848" r:id="rId8"/>
    <p:sldId id="1849" r:id="rId9"/>
    <p:sldId id="1777" r:id="rId10"/>
    <p:sldId id="1873" r:id="rId11"/>
    <p:sldId id="1872" r:id="rId12"/>
    <p:sldId id="1851" r:id="rId13"/>
    <p:sldId id="1852" r:id="rId14"/>
    <p:sldId id="1853" r:id="rId15"/>
    <p:sldId id="1854" r:id="rId16"/>
    <p:sldId id="1855" r:id="rId17"/>
    <p:sldId id="1856" r:id="rId18"/>
    <p:sldId id="1857" r:id="rId19"/>
    <p:sldId id="1858" r:id="rId20"/>
    <p:sldId id="1859" r:id="rId21"/>
    <p:sldId id="1860" r:id="rId22"/>
    <p:sldId id="1861" r:id="rId23"/>
    <p:sldId id="1862" r:id="rId24"/>
    <p:sldId id="1863" r:id="rId25"/>
    <p:sldId id="1864" r:id="rId26"/>
    <p:sldId id="1865" r:id="rId27"/>
    <p:sldId id="1866" r:id="rId28"/>
    <p:sldId id="1867" r:id="rId29"/>
    <p:sldId id="1841" r:id="rId30"/>
    <p:sldId id="1764" r:id="rId31"/>
    <p:sldId id="1765" r:id="rId32"/>
    <p:sldId id="1766" r:id="rId33"/>
    <p:sldId id="1767" r:id="rId34"/>
    <p:sldId id="1768" r:id="rId35"/>
    <p:sldId id="1769" r:id="rId36"/>
    <p:sldId id="1770" r:id="rId37"/>
    <p:sldId id="1771" r:id="rId38"/>
    <p:sldId id="1772" r:id="rId39"/>
    <p:sldId id="1773" r:id="rId40"/>
    <p:sldId id="1774" r:id="rId41"/>
    <p:sldId id="1775" r:id="rId42"/>
    <p:sldId id="1870" r:id="rId4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04" d="100"/>
          <a:sy n="104" d="100"/>
        </p:scale>
        <p:origin x="10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uller:Classes:cs162:fa14:Lectures:zip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 access(rank) = 1/rank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pop a=1</c:v>
                </c:pt>
              </c:strCache>
            </c:strRef>
          </c:tx>
          <c:spPr>
            <a:ln w="19050"/>
          </c:spPr>
          <c:marker>
            <c:symbol val="none"/>
          </c:marker>
          <c:val>
            <c:numRef>
              <c:f>Sheet1!$C$5:$C$54</c:f>
              <c:numCache>
                <c:formatCode>0%</c:formatCode>
                <c:ptCount val="50"/>
                <c:pt idx="0">
                  <c:v>0.19277563597396</c:v>
                </c:pt>
                <c:pt idx="1">
                  <c:v>9.6387817986979998E-2</c:v>
                </c:pt>
                <c:pt idx="2">
                  <c:v>6.4258545324653304E-2</c:v>
                </c:pt>
                <c:pt idx="3">
                  <c:v>4.8193908993489999E-2</c:v>
                </c:pt>
                <c:pt idx="4">
                  <c:v>3.8555127194791997E-2</c:v>
                </c:pt>
                <c:pt idx="5">
                  <c:v>3.2129272662326701E-2</c:v>
                </c:pt>
                <c:pt idx="6">
                  <c:v>2.75393765677086E-2</c:v>
                </c:pt>
                <c:pt idx="7">
                  <c:v>2.4096954496745E-2</c:v>
                </c:pt>
                <c:pt idx="8">
                  <c:v>2.1419515108217799E-2</c:v>
                </c:pt>
                <c:pt idx="9">
                  <c:v>1.9277563597395998E-2</c:v>
                </c:pt>
                <c:pt idx="10">
                  <c:v>1.7525057815814499E-2</c:v>
                </c:pt>
                <c:pt idx="11">
                  <c:v>1.6064636331163298E-2</c:v>
                </c:pt>
                <c:pt idx="12">
                  <c:v>1.4828895074920001E-2</c:v>
                </c:pt>
                <c:pt idx="13">
                  <c:v>1.37696882838543E-2</c:v>
                </c:pt>
                <c:pt idx="14">
                  <c:v>1.2851709064930701E-2</c:v>
                </c:pt>
                <c:pt idx="15">
                  <c:v>1.20484772483725E-2</c:v>
                </c:pt>
                <c:pt idx="16">
                  <c:v>1.1339743292585899E-2</c:v>
                </c:pt>
                <c:pt idx="17">
                  <c:v>1.07097575541089E-2</c:v>
                </c:pt>
                <c:pt idx="18">
                  <c:v>1.01460861038926E-2</c:v>
                </c:pt>
                <c:pt idx="19">
                  <c:v>9.6387817986979991E-3</c:v>
                </c:pt>
                <c:pt idx="20">
                  <c:v>9.1797921892361901E-3</c:v>
                </c:pt>
                <c:pt idx="21">
                  <c:v>8.7625289079072705E-3</c:v>
                </c:pt>
                <c:pt idx="22">
                  <c:v>8.3815493901721692E-3</c:v>
                </c:pt>
                <c:pt idx="23">
                  <c:v>8.03231816558167E-3</c:v>
                </c:pt>
                <c:pt idx="24">
                  <c:v>7.7110254389583998E-3</c:v>
                </c:pt>
                <c:pt idx="25">
                  <c:v>7.4144475374600003E-3</c:v>
                </c:pt>
                <c:pt idx="26">
                  <c:v>7.1398383694059198E-3</c:v>
                </c:pt>
                <c:pt idx="27">
                  <c:v>6.8848441419271404E-3</c:v>
                </c:pt>
                <c:pt idx="28">
                  <c:v>6.6474357232400002E-3</c:v>
                </c:pt>
                <c:pt idx="29">
                  <c:v>6.4258545324653296E-3</c:v>
                </c:pt>
                <c:pt idx="30">
                  <c:v>6.21856890238581E-3</c:v>
                </c:pt>
                <c:pt idx="31">
                  <c:v>6.0242386241862499E-3</c:v>
                </c:pt>
                <c:pt idx="32">
                  <c:v>5.8416859386048502E-3</c:v>
                </c:pt>
                <c:pt idx="33">
                  <c:v>5.6698716462929401E-3</c:v>
                </c:pt>
                <c:pt idx="34">
                  <c:v>5.5078753135417097E-3</c:v>
                </c:pt>
                <c:pt idx="35">
                  <c:v>5.3548787770544403E-3</c:v>
                </c:pt>
                <c:pt idx="36">
                  <c:v>5.2101523236205401E-3</c:v>
                </c:pt>
                <c:pt idx="37">
                  <c:v>5.0730430519463198E-3</c:v>
                </c:pt>
                <c:pt idx="38">
                  <c:v>4.9429650249733304E-3</c:v>
                </c:pt>
                <c:pt idx="39">
                  <c:v>4.8193908993489996E-3</c:v>
                </c:pt>
                <c:pt idx="40">
                  <c:v>4.70184477985268E-3</c:v>
                </c:pt>
                <c:pt idx="41">
                  <c:v>4.5898960946180898E-3</c:v>
                </c:pt>
                <c:pt idx="42">
                  <c:v>4.4831543249758098E-3</c:v>
                </c:pt>
                <c:pt idx="43">
                  <c:v>4.3812644539536396E-3</c:v>
                </c:pt>
                <c:pt idx="44">
                  <c:v>4.2839030216435597E-3</c:v>
                </c:pt>
                <c:pt idx="45">
                  <c:v>4.1907746950860898E-3</c:v>
                </c:pt>
                <c:pt idx="46">
                  <c:v>4.1016092760416999E-3</c:v>
                </c:pt>
                <c:pt idx="47">
                  <c:v>4.0161590827908298E-3</c:v>
                </c:pt>
                <c:pt idx="48">
                  <c:v>3.9341966525298002E-3</c:v>
                </c:pt>
                <c:pt idx="49">
                  <c:v>3.8555127194791999E-3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29-4B19-9F08-E25575F81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14588208"/>
        <c:axId val="-1214562512"/>
      </c:lineChart>
      <c:lineChart>
        <c:grouping val="standard"/>
        <c:varyColors val="0"/>
        <c:ser>
          <c:idx val="1"/>
          <c:order val="1"/>
          <c:tx>
            <c:strRef>
              <c:f>Sheet1!$D$4</c:f>
              <c:strCache>
                <c:ptCount val="1"/>
                <c:pt idx="0">
                  <c:v>Hit Rate(cache)</c:v>
                </c:pt>
              </c:strCache>
            </c:strRef>
          </c:tx>
          <c:spPr>
            <a:ln w="25400"/>
          </c:spPr>
          <c:marker>
            <c:symbol val="none"/>
          </c:marker>
          <c:val>
            <c:numRef>
              <c:f>Sheet1!$D$5:$D$54</c:f>
              <c:numCache>
                <c:formatCode>General</c:formatCode>
                <c:ptCount val="50"/>
                <c:pt idx="0">
                  <c:v>0.19277563597396</c:v>
                </c:pt>
                <c:pt idx="1">
                  <c:v>0.28916345396094001</c:v>
                </c:pt>
                <c:pt idx="2">
                  <c:v>0.35342199928559298</c:v>
                </c:pt>
                <c:pt idx="3">
                  <c:v>0.401615908279083</c:v>
                </c:pt>
                <c:pt idx="4">
                  <c:v>0.44017103547387498</c:v>
                </c:pt>
                <c:pt idx="5">
                  <c:v>0.472300308136202</c:v>
                </c:pt>
                <c:pt idx="6">
                  <c:v>0.49983968470391099</c:v>
                </c:pt>
                <c:pt idx="7">
                  <c:v>0.52393663920065603</c:v>
                </c:pt>
                <c:pt idx="8">
                  <c:v>0.54535615430887396</c:v>
                </c:pt>
                <c:pt idx="9">
                  <c:v>0.56463371790626904</c:v>
                </c:pt>
                <c:pt idx="10">
                  <c:v>0.58215877572208397</c:v>
                </c:pt>
                <c:pt idx="11">
                  <c:v>0.59822341205324703</c:v>
                </c:pt>
                <c:pt idx="12">
                  <c:v>0.61305230712816705</c:v>
                </c:pt>
                <c:pt idx="13">
                  <c:v>0.62682199541202199</c:v>
                </c:pt>
                <c:pt idx="14">
                  <c:v>0.63967370447695204</c:v>
                </c:pt>
                <c:pt idx="15">
                  <c:v>0.65172218172532503</c:v>
                </c:pt>
                <c:pt idx="16">
                  <c:v>0.66306192501791095</c:v>
                </c:pt>
                <c:pt idx="17">
                  <c:v>0.67377168257202003</c:v>
                </c:pt>
                <c:pt idx="18">
                  <c:v>0.68391776867591203</c:v>
                </c:pt>
                <c:pt idx="19">
                  <c:v>0.69355655047460996</c:v>
                </c:pt>
                <c:pt idx="20">
                  <c:v>0.70273634266384599</c:v>
                </c:pt>
                <c:pt idx="21">
                  <c:v>0.71149887157175395</c:v>
                </c:pt>
                <c:pt idx="22">
                  <c:v>0.71988042096192595</c:v>
                </c:pt>
                <c:pt idx="23">
                  <c:v>0.72791273912750798</c:v>
                </c:pt>
                <c:pt idx="24">
                  <c:v>0.73562376456646605</c:v>
                </c:pt>
                <c:pt idx="25">
                  <c:v>0.74303821210392595</c:v>
                </c:pt>
                <c:pt idx="26">
                  <c:v>0.75017805047333197</c:v>
                </c:pt>
                <c:pt idx="27">
                  <c:v>0.757062894615259</c:v>
                </c:pt>
                <c:pt idx="28">
                  <c:v>0.763710330338499</c:v>
                </c:pt>
                <c:pt idx="29">
                  <c:v>0.77013618487096502</c:v>
                </c:pt>
                <c:pt idx="30">
                  <c:v>0.77635475377334995</c:v>
                </c:pt>
                <c:pt idx="31">
                  <c:v>0.78237899239753705</c:v>
                </c:pt>
                <c:pt idx="32">
                  <c:v>0.78822067833614096</c:v>
                </c:pt>
                <c:pt idx="33">
                  <c:v>0.79389054998243402</c:v>
                </c:pt>
                <c:pt idx="34">
                  <c:v>0.79939842529597605</c:v>
                </c:pt>
                <c:pt idx="35">
                  <c:v>0.80475330407303103</c:v>
                </c:pt>
                <c:pt idx="36">
                  <c:v>0.80996345639665102</c:v>
                </c:pt>
                <c:pt idx="37">
                  <c:v>0.81503649944859702</c:v>
                </c:pt>
                <c:pt idx="38">
                  <c:v>0.81997946447357095</c:v>
                </c:pt>
                <c:pt idx="39">
                  <c:v>0.82479885537291997</c:v>
                </c:pt>
                <c:pt idx="40">
                  <c:v>0.829500700152773</c:v>
                </c:pt>
                <c:pt idx="41">
                  <c:v>0.83409059624739101</c:v>
                </c:pt>
                <c:pt idx="42">
                  <c:v>0.83857375057236605</c:v>
                </c:pt>
                <c:pt idx="43">
                  <c:v>0.84295501502631998</c:v>
                </c:pt>
                <c:pt idx="44">
                  <c:v>0.84723891804796403</c:v>
                </c:pt>
                <c:pt idx="45">
                  <c:v>0.85142969274305003</c:v>
                </c:pt>
                <c:pt idx="46">
                  <c:v>0.855531302019091</c:v>
                </c:pt>
                <c:pt idx="47">
                  <c:v>0.85954746110188196</c:v>
                </c:pt>
                <c:pt idx="48">
                  <c:v>0.86348165775441199</c:v>
                </c:pt>
                <c:pt idx="49">
                  <c:v>0.86733717047389103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29-4B19-9F08-E25575F81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14571984"/>
        <c:axId val="-1214583104"/>
      </c:lineChart>
      <c:catAx>
        <c:axId val="-1214588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1214562512"/>
        <c:crosses val="autoZero"/>
        <c:auto val="1"/>
        <c:lblAlgn val="ctr"/>
        <c:lblOffset val="100"/>
        <c:noMultiLvlLbl val="0"/>
      </c:catAx>
      <c:valAx>
        <c:axId val="-1214562512"/>
        <c:scaling>
          <c:orientation val="minMax"/>
          <c:max val="0.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Popularity (% accesses)</a:t>
                </a:r>
              </a:p>
            </c:rich>
          </c:tx>
          <c:layout/>
          <c:overlay val="0"/>
        </c:title>
        <c:numFmt formatCode="0%" sourceLinked="1"/>
        <c:majorTickMark val="out"/>
        <c:minorTickMark val="none"/>
        <c:tickLblPos val="nextTo"/>
        <c:crossAx val="-1214588208"/>
        <c:crosses val="autoZero"/>
        <c:crossBetween val="between"/>
      </c:valAx>
      <c:valAx>
        <c:axId val="-121458310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Estimated Hit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1214571984"/>
        <c:crosses val="max"/>
        <c:crossBetween val="between"/>
      </c:valAx>
      <c:catAx>
        <c:axId val="-1214571984"/>
        <c:scaling>
          <c:orientation val="minMax"/>
        </c:scaling>
        <c:delete val="1"/>
        <c:axPos val="b"/>
        <c:majorTickMark val="out"/>
        <c:minorTickMark val="none"/>
        <c:tickLblPos val="nextTo"/>
        <c:crossAx val="-121458310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49878917465380501"/>
          <c:y val="0.460352694377617"/>
          <c:w val="0.30508308160177999"/>
          <c:h val="0.25861394949128802"/>
        </c:manualLayout>
      </c:layout>
      <c:overlay val="1"/>
      <c:spPr>
        <a:solidFill>
          <a:schemeClr val="tx2">
            <a:lumMod val="20000"/>
            <a:lumOff val="80000"/>
            <a:alpha val="60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2000" b="0" i="0">
          <a:latin typeface="Gill Sans" charset="0"/>
          <a:ea typeface="Gill Sans" charset="0"/>
          <a:cs typeface="Gill Sans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3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75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80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67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156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7488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5753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965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001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137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796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76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63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6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273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375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2935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Example: one program, touches 50 pages (each equally likely). Have only 40 physical page frames.</a:t>
            </a:r>
          </a:p>
          <a:p>
            <a:r>
              <a:rPr lang="en-US" altLang="en-US"/>
              <a:t>How bad is this?</a:t>
            </a:r>
          </a:p>
          <a:p>
            <a:r>
              <a:rPr lang="en-US" altLang="en-US"/>
              <a:t>  - Does your program run at 80% speed?</a:t>
            </a:r>
          </a:p>
          <a:p>
            <a:r>
              <a:rPr lang="en-US" altLang="en-US"/>
              <a:t>  - Does your program run at 20% speed?</a:t>
            </a:r>
          </a:p>
          <a:p>
            <a:r>
              <a:rPr lang="en-US" altLang="en-US"/>
              <a:t>Performance is really bad</a:t>
            </a:r>
          </a:p>
          <a:p>
            <a:r>
              <a:rPr lang="en-US" altLang="en-US"/>
              <a:t>If we have enough pages, 200 ns/ref, but if too few pages, assume every 5</a:t>
            </a:r>
            <a:r>
              <a:rPr lang="en-US" altLang="en-US" baseline="30000"/>
              <a:t>th</a:t>
            </a:r>
            <a:r>
              <a:rPr lang="en-US" altLang="en-US"/>
              <a:t> page reference causes a page fault</a:t>
            </a:r>
          </a:p>
          <a:p>
            <a:r>
              <a:rPr lang="en-US" altLang="en-US"/>
              <a:t>= 4 refs x 200 ns</a:t>
            </a:r>
          </a:p>
          <a:p>
            <a:r>
              <a:rPr lang="en-US" altLang="en-US"/>
              <a:t>  1 page fault x 10 ms for disk I/O</a:t>
            </a:r>
          </a:p>
          <a:p>
            <a:r>
              <a:rPr lang="en-US" altLang="en-US"/>
              <a:t>= 5 refs, 10 ms + 800 ns =&gt; 2 ms/ref (not 100 MIPS, but 500 IPS! Factor of 10,000)</a:t>
            </a:r>
          </a:p>
          <a:p>
            <a:r>
              <a:rPr lang="en-US" altLang="en-US"/>
              <a:t>Machine appears to have stopped!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778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058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118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760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871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7392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71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5365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94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92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18.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78096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3/21/23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387851" y="6550025"/>
            <a:ext cx="3416298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Spring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18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Demand Paging (</a:t>
            </a:r>
            <a:r>
              <a:rPr lang="en-US" sz="3000"/>
              <a:t>Finished</a:t>
            </a:r>
            <a:r>
              <a:rPr lang="en-US" sz="3000" smtClean="0"/>
              <a:t>)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</a:t>
            </a:r>
            <a:r>
              <a:rPr lang="en-US" altLang="en-US" dirty="0" smtClean="0">
                <a:ea typeface="Gill Sans" charset="0"/>
              </a:rPr>
              <a:t>21</a:t>
            </a:r>
            <a:r>
              <a:rPr lang="en-US" altLang="en-US" baseline="30000" dirty="0" smtClean="0">
                <a:ea typeface="Gill Sans" charset="0"/>
              </a:rPr>
              <a:t>st</a:t>
            </a:r>
            <a:r>
              <a:rPr lang="en-US" altLang="en-US" dirty="0">
                <a:ea typeface="Gill Sans" charset="0"/>
              </a:rPr>
              <a:t>,</a:t>
            </a:r>
            <a:r>
              <a:rPr lang="en-US" altLang="en-US" dirty="0" smtClean="0">
                <a:ea typeface="Gill Sans" charset="0"/>
              </a:rPr>
              <a:t>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10566400" cy="5105400"/>
          </a:xfrm>
        </p:spPr>
        <p:txBody>
          <a:bodyPr/>
          <a:lstStyle/>
          <a:p>
            <a:r>
              <a:rPr lang="en-US" dirty="0" smtClean="0"/>
              <a:t>Still Grading Midterm 2</a:t>
            </a:r>
          </a:p>
          <a:p>
            <a:pPr lvl="1"/>
            <a:r>
              <a:rPr lang="en-US" dirty="0" smtClean="0"/>
              <a:t>We will release solutions at the same time that we release grades</a:t>
            </a:r>
          </a:p>
          <a:p>
            <a:r>
              <a:rPr lang="en-US" dirty="0" smtClean="0"/>
              <a:t>Both Homework 4 and Project 2 are due in week after Spring break</a:t>
            </a:r>
          </a:p>
          <a:p>
            <a:pPr lvl="1"/>
            <a:r>
              <a:rPr lang="en-US" dirty="0" smtClean="0"/>
              <a:t>Don’t wait until end of Spring break!</a:t>
            </a:r>
          </a:p>
          <a:p>
            <a:r>
              <a:rPr lang="en-US" dirty="0" smtClean="0"/>
              <a:t>Midterm 3: April 27</a:t>
            </a:r>
          </a:p>
          <a:p>
            <a:pPr lvl="1"/>
            <a:r>
              <a:rPr lang="en-US" dirty="0" smtClean="0"/>
              <a:t>Ok, so this is a while yet…!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14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1270000" y="152400"/>
            <a:ext cx="9550400" cy="5334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latin typeface="Gill Sans Light" charset="0"/>
                <a:ea typeface="ＭＳ Ｐゴシック" charset="-128"/>
                <a:cs typeface="Gill Sans Light" charset="0"/>
              </a:rPr>
              <a:t>CS 162 Collaboration Policy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109728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en-US" sz="18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Explaining </a:t>
            </a:r>
            <a:r>
              <a:rPr lang="en-US" dirty="0">
                <a:ea typeface="ＭＳ Ｐゴシック" charset="0"/>
              </a:rPr>
              <a:t>a concept to someone in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</a:t>
            </a:r>
            <a:r>
              <a:rPr lang="en-US" dirty="0">
                <a:ea typeface="ＭＳ Ｐゴシック" charset="0"/>
              </a:rPr>
              <a:t>algorithms/testing strategies with other groups</a:t>
            </a: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Discussing debugging approaches with other groups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ea typeface="ＭＳ Ｐゴシック" charset="0"/>
              </a:rPr>
              <a:t>	Searching </a:t>
            </a:r>
            <a:r>
              <a:rPr lang="en-US" dirty="0">
                <a:ea typeface="ＭＳ Ｐゴシック" charset="0"/>
              </a:rPr>
              <a:t>online for generic algorithms (e.g., hash table) </a:t>
            </a:r>
          </a:p>
          <a:p>
            <a:pPr marL="0" indent="0">
              <a:buNone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Sharing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code or test cases with another group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another group’s code or test cases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Copying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OR reading online code or test cases from prior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years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	Helping someone in another group to debug their code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100" dirty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 charset="0"/>
              </a:rPr>
              <a:t>We compare all project submissions against prior year submissions and online solutions and will take actions (described on the course overview page) against offenders </a:t>
            </a:r>
            <a:endParaRPr lang="en-US" dirty="0" smtClean="0">
              <a:ea typeface="ＭＳ Ｐゴシック" charset="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ＭＳ Ｐゴシック" charset="0"/>
              </a:rPr>
              <a:t>Don’t put a friend in a bad position by asking for help that they shouldn’t give!</a:t>
            </a: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4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50179" name="Picture 3" descr="red x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389314"/>
            <a:ext cx="649288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green chec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5240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62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Factors Lead to Misses in Page Cache?</a:t>
            </a:r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204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Compulsory Misses: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Pages that have never been paged into memory before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might we remove these misses?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Prefetching: loading them into memory before needed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predict future somehow!  More later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Capacity Misses: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enough memory. Must somehow increase available memory size.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do this?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option: Increase amount of DRAM (not quick fix!)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Another option:  If multiple processes in memory: adjust percentage of memory allocated to each one!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Conflict Misses: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Technically, conflict misses don’t exist in virtual memory, since it is a “fully-associative” cache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Policy Misses: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Caused when pages were in memory, but kicked out prematurely because of the replacement policy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fix? Better replacement policy</a:t>
            </a:r>
          </a:p>
        </p:txBody>
      </p:sp>
    </p:spTree>
    <p:extLst>
      <p:ext uri="{BB962C8B-B14F-4D97-AF65-F5344CB8AC3E}">
        <p14:creationId xmlns:p14="http://schemas.microsoft.com/office/powerpoint/2010/main" val="1250970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Page Replacement Policies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762000"/>
            <a:ext cx="1076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Why do we care about Replacement Policy?	</a:t>
            </a:r>
          </a:p>
          <a:p>
            <a:pPr lvl="1"/>
            <a:r>
              <a:rPr lang="en-US" altLang="ko-KR" dirty="0"/>
              <a:t>Replacement is an issue with any cache</a:t>
            </a:r>
          </a:p>
          <a:p>
            <a:pPr lvl="1"/>
            <a:r>
              <a:rPr lang="en-US" altLang="ko-KR" dirty="0"/>
              <a:t>Particularly important with pages</a:t>
            </a:r>
          </a:p>
          <a:p>
            <a:pPr lvl="2"/>
            <a:r>
              <a:rPr lang="en-US" altLang="ko-KR" dirty="0"/>
              <a:t>The cost of being wrong is high: must go to disk</a:t>
            </a:r>
          </a:p>
          <a:p>
            <a:pPr lvl="2"/>
            <a:r>
              <a:rPr lang="en-US" altLang="ko-KR" dirty="0"/>
              <a:t>Must keep important pages in memory, not toss them out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FIFO (First In, First Out)</a:t>
            </a:r>
          </a:p>
          <a:p>
            <a:pPr lvl="1"/>
            <a:r>
              <a:rPr lang="en-US" altLang="ko-KR" dirty="0"/>
              <a:t>Throw out oldest page.  Be fair – let every page live in memory for same amount of time.</a:t>
            </a:r>
          </a:p>
          <a:p>
            <a:pPr lvl="1"/>
            <a:r>
              <a:rPr lang="en-US" altLang="ko-KR" dirty="0"/>
              <a:t>Bad – throws out heavily used pages instead of infrequently used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RANDOM:</a:t>
            </a:r>
          </a:p>
          <a:p>
            <a:pPr lvl="1"/>
            <a:r>
              <a:rPr lang="en-US" altLang="ko-KR" dirty="0"/>
              <a:t>Pick random page for every replacement</a:t>
            </a:r>
          </a:p>
          <a:p>
            <a:pPr lvl="1"/>
            <a:r>
              <a:rPr lang="en-US" altLang="ko-KR" dirty="0"/>
              <a:t>Typical solution for TLB’s.  Simple hardware</a:t>
            </a:r>
          </a:p>
          <a:p>
            <a:pPr lvl="1"/>
            <a:r>
              <a:rPr lang="en-US" altLang="ko-KR" dirty="0"/>
              <a:t>Pretty unpredictable – makes it hard to make real-time guarantees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MIN (Minimum): </a:t>
            </a:r>
          </a:p>
          <a:p>
            <a:pPr lvl="1"/>
            <a:r>
              <a:rPr lang="en-US" altLang="ko-KR" dirty="0"/>
              <a:t>Replace page that won’t be used for the longest time </a:t>
            </a:r>
          </a:p>
          <a:p>
            <a:pPr lvl="1"/>
            <a:r>
              <a:rPr lang="en-US" altLang="ko-KR" dirty="0"/>
              <a:t>Great (provably optimal), but can’t really know future…</a:t>
            </a:r>
          </a:p>
          <a:p>
            <a:pPr lvl="1"/>
            <a:r>
              <a:rPr lang="en-US" altLang="ko-KR" dirty="0"/>
              <a:t>But past is a good predictor of the future …</a:t>
            </a:r>
          </a:p>
        </p:txBody>
      </p:sp>
    </p:spTree>
    <p:extLst>
      <p:ext uri="{BB962C8B-B14F-4D97-AF65-F5344CB8AC3E}">
        <p14:creationId xmlns:p14="http://schemas.microsoft.com/office/powerpoint/2010/main" val="2059127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Replacement Policies (Con’t)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264" y="762000"/>
            <a:ext cx="11361336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LRU (Least Recently Used):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Replace page that hasn’t been used for the longest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have locality, so if something not used for a while,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unlikely to be used in the near future.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Seems like LRU should be a good approximation to MIN.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implement LRU? Use a list: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 each use, remove page from list and place at head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LRU page is at tail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 with this scheme for paging?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know immediately when page used so that can change position in list…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instructions for each hardware access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practice, people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approximate</a:t>
            </a:r>
            <a:r>
              <a:rPr lang="en-US" altLang="ko-KR" dirty="0">
                <a:ea typeface="굴림" panose="020B0600000101010101" pitchFamily="34" charset="-127"/>
              </a:rPr>
              <a:t> LRU (more later)</a:t>
            </a:r>
          </a:p>
        </p:txBody>
      </p:sp>
      <p:grpSp>
        <p:nvGrpSpPr>
          <p:cNvPr id="774159" name="Group 15"/>
          <p:cNvGrpSpPr>
            <a:grpSpLocks/>
          </p:cNvGrpSpPr>
          <p:nvPr/>
        </p:nvGrpSpPr>
        <p:grpSpPr bwMode="auto">
          <a:xfrm>
            <a:off x="1767731" y="2971800"/>
            <a:ext cx="6499969" cy="1329257"/>
            <a:chOff x="697" y="3120"/>
            <a:chExt cx="4151" cy="903"/>
          </a:xfrm>
        </p:grpSpPr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1536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Page 6</a:t>
              </a: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2448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Page 7</a:t>
              </a: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3360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Page 1</a:t>
              </a: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272" y="3120"/>
              <a:ext cx="576" cy="528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Page 2</a:t>
              </a:r>
            </a:p>
          </p:txBody>
        </p:sp>
        <p:sp>
          <p:nvSpPr>
            <p:cNvPr id="35849" name="Line 8"/>
            <p:cNvSpPr>
              <a:spLocks noChangeShapeType="1"/>
            </p:cNvSpPr>
            <p:nvPr/>
          </p:nvSpPr>
          <p:spPr bwMode="auto">
            <a:xfrm>
              <a:off x="2112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0" name="Line 9"/>
            <p:cNvSpPr>
              <a:spLocks noChangeShapeType="1"/>
            </p:cNvSpPr>
            <p:nvPr/>
          </p:nvSpPr>
          <p:spPr bwMode="auto">
            <a:xfrm>
              <a:off x="3024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1" name="Line 10"/>
            <p:cNvSpPr>
              <a:spLocks noChangeShapeType="1"/>
            </p:cNvSpPr>
            <p:nvPr/>
          </p:nvSpPr>
          <p:spPr bwMode="auto">
            <a:xfrm>
              <a:off x="3936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2" name="Line 11"/>
            <p:cNvSpPr>
              <a:spLocks noChangeShapeType="1"/>
            </p:cNvSpPr>
            <p:nvPr/>
          </p:nvSpPr>
          <p:spPr bwMode="auto">
            <a:xfrm>
              <a:off x="1200" y="338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3" name="Text Box 12"/>
            <p:cNvSpPr txBox="1">
              <a:spLocks noChangeArrowheads="1"/>
            </p:cNvSpPr>
            <p:nvPr/>
          </p:nvSpPr>
          <p:spPr bwMode="auto">
            <a:xfrm>
              <a:off x="697" y="3249"/>
              <a:ext cx="509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Head</a:t>
              </a:r>
            </a:p>
          </p:txBody>
        </p:sp>
        <p:sp>
          <p:nvSpPr>
            <p:cNvPr id="35854" name="Freeform 13"/>
            <p:cNvSpPr>
              <a:spLocks/>
            </p:cNvSpPr>
            <p:nvPr/>
          </p:nvSpPr>
          <p:spPr bwMode="auto">
            <a:xfrm>
              <a:off x="3552" y="3648"/>
              <a:ext cx="720" cy="240"/>
            </a:xfrm>
            <a:custGeom>
              <a:avLst/>
              <a:gdLst>
                <a:gd name="T0" fmla="*/ 0 w 720"/>
                <a:gd name="T1" fmla="*/ 240 h 240"/>
                <a:gd name="T2" fmla="*/ 480 w 720"/>
                <a:gd name="T3" fmla="*/ 240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480" y="240"/>
                  </a:lnTo>
                  <a:lnTo>
                    <a:pt x="72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2699" y="3753"/>
              <a:ext cx="84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Tail (LRU)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323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591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Suppose we have 3 page frames, 4 virtual pages, and following reference stream: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 B C A B D A D B C B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Consider FIFO Page replacement: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FIFO: 7 faults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When referencing D, replacing A is bad choice, since need A again right away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FIFO (strawman)</a:t>
            </a:r>
          </a:p>
        </p:txBody>
      </p:sp>
      <p:grpSp>
        <p:nvGrpSpPr>
          <p:cNvPr id="775305" name="Group 137"/>
          <p:cNvGrpSpPr>
            <a:grpSpLocks/>
          </p:cNvGrpSpPr>
          <p:nvPr/>
        </p:nvGrpSpPr>
        <p:grpSpPr bwMode="auto">
          <a:xfrm>
            <a:off x="9290050" y="3092451"/>
            <a:ext cx="600075" cy="1476375"/>
            <a:chOff x="4950" y="2190"/>
            <a:chExt cx="378" cy="930"/>
          </a:xfrm>
        </p:grpSpPr>
        <p:sp>
          <p:nvSpPr>
            <p:cNvPr id="36943" name="Rectangle 52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44" name="Rectangle 40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45" name="Rectangle 28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304" name="Group 136"/>
          <p:cNvGrpSpPr>
            <a:grpSpLocks/>
          </p:cNvGrpSpPr>
          <p:nvPr/>
        </p:nvGrpSpPr>
        <p:grpSpPr bwMode="auto">
          <a:xfrm>
            <a:off x="8691563" y="3092451"/>
            <a:ext cx="598487" cy="1476375"/>
            <a:chOff x="4573" y="2190"/>
            <a:chExt cx="377" cy="930"/>
          </a:xfrm>
        </p:grpSpPr>
        <p:sp>
          <p:nvSpPr>
            <p:cNvPr id="36940" name="Rectangle 5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41" name="Rectangle 39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42" name="Rectangle 27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</p:grpSp>
      <p:grpSp>
        <p:nvGrpSpPr>
          <p:cNvPr id="775303" name="Group 135"/>
          <p:cNvGrpSpPr>
            <a:grpSpLocks/>
          </p:cNvGrpSpPr>
          <p:nvPr/>
        </p:nvGrpSpPr>
        <p:grpSpPr bwMode="auto">
          <a:xfrm>
            <a:off x="8091488" y="3092451"/>
            <a:ext cx="600075" cy="1476375"/>
            <a:chOff x="4195" y="2190"/>
            <a:chExt cx="378" cy="930"/>
          </a:xfrm>
        </p:grpSpPr>
        <p:sp>
          <p:nvSpPr>
            <p:cNvPr id="36937" name="Rectangle 50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6938" name="Rectangle 38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39" name="Rectangle 26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302" name="Group 134"/>
          <p:cNvGrpSpPr>
            <a:grpSpLocks/>
          </p:cNvGrpSpPr>
          <p:nvPr/>
        </p:nvGrpSpPr>
        <p:grpSpPr bwMode="auto">
          <a:xfrm>
            <a:off x="7492999" y="3092451"/>
            <a:ext cx="598488" cy="1476375"/>
            <a:chOff x="3818" y="2190"/>
            <a:chExt cx="377" cy="930"/>
          </a:xfrm>
        </p:grpSpPr>
        <p:sp>
          <p:nvSpPr>
            <p:cNvPr id="36934" name="Rectangle 4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35" name="Rectangle 37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36" name="Rectangle 25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301" name="Group 133"/>
          <p:cNvGrpSpPr>
            <a:grpSpLocks/>
          </p:cNvGrpSpPr>
          <p:nvPr/>
        </p:nvGrpSpPr>
        <p:grpSpPr bwMode="auto">
          <a:xfrm>
            <a:off x="6892925" y="3092451"/>
            <a:ext cx="600075" cy="1476375"/>
            <a:chOff x="3440" y="2190"/>
            <a:chExt cx="378" cy="930"/>
          </a:xfrm>
        </p:grpSpPr>
        <p:sp>
          <p:nvSpPr>
            <p:cNvPr id="36931" name="Rectangle 48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32" name="Rectangle 36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6933" name="Rectangle 2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300" name="Group 132"/>
          <p:cNvGrpSpPr>
            <a:grpSpLocks/>
          </p:cNvGrpSpPr>
          <p:nvPr/>
        </p:nvGrpSpPr>
        <p:grpSpPr bwMode="auto">
          <a:xfrm>
            <a:off x="6294438" y="3092451"/>
            <a:ext cx="598487" cy="1476375"/>
            <a:chOff x="3063" y="2190"/>
            <a:chExt cx="377" cy="930"/>
          </a:xfrm>
        </p:grpSpPr>
        <p:sp>
          <p:nvSpPr>
            <p:cNvPr id="36928" name="Rectangle 4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9" name="Rectangle 35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30" name="Rectangle 23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</p:grpSp>
      <p:grpSp>
        <p:nvGrpSpPr>
          <p:cNvPr id="775299" name="Group 131"/>
          <p:cNvGrpSpPr>
            <a:grpSpLocks/>
          </p:cNvGrpSpPr>
          <p:nvPr/>
        </p:nvGrpSpPr>
        <p:grpSpPr bwMode="auto">
          <a:xfrm>
            <a:off x="5694363" y="3092451"/>
            <a:ext cx="600075" cy="1476375"/>
            <a:chOff x="2685" y="2190"/>
            <a:chExt cx="378" cy="930"/>
          </a:xfrm>
        </p:grpSpPr>
        <p:sp>
          <p:nvSpPr>
            <p:cNvPr id="36925" name="Rectangle 46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6" name="Rectangle 34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7" name="Rectangle 22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298" name="Group 130"/>
          <p:cNvGrpSpPr>
            <a:grpSpLocks/>
          </p:cNvGrpSpPr>
          <p:nvPr/>
        </p:nvGrpSpPr>
        <p:grpSpPr bwMode="auto">
          <a:xfrm>
            <a:off x="5094288" y="3092451"/>
            <a:ext cx="600075" cy="1476375"/>
            <a:chOff x="2307" y="2190"/>
            <a:chExt cx="378" cy="930"/>
          </a:xfrm>
        </p:grpSpPr>
        <p:sp>
          <p:nvSpPr>
            <p:cNvPr id="36922" name="Rectangle 4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3" name="Rectangle 33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4" name="Rectangle 21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297" name="Group 129"/>
          <p:cNvGrpSpPr>
            <a:grpSpLocks/>
          </p:cNvGrpSpPr>
          <p:nvPr/>
        </p:nvGrpSpPr>
        <p:grpSpPr bwMode="auto">
          <a:xfrm>
            <a:off x="4495799" y="3092451"/>
            <a:ext cx="598488" cy="1476375"/>
            <a:chOff x="1930" y="2190"/>
            <a:chExt cx="377" cy="930"/>
          </a:xfrm>
        </p:grpSpPr>
        <p:sp>
          <p:nvSpPr>
            <p:cNvPr id="36919" name="Rectangle 44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6920" name="Rectangle 32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21" name="Rectangle 2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296" name="Group 128"/>
          <p:cNvGrpSpPr>
            <a:grpSpLocks/>
          </p:cNvGrpSpPr>
          <p:nvPr/>
        </p:nvGrpSpPr>
        <p:grpSpPr bwMode="auto">
          <a:xfrm>
            <a:off x="3895725" y="3092451"/>
            <a:ext cx="600075" cy="1476375"/>
            <a:chOff x="1552" y="2190"/>
            <a:chExt cx="378" cy="930"/>
          </a:xfrm>
        </p:grpSpPr>
        <p:sp>
          <p:nvSpPr>
            <p:cNvPr id="36916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7" name="Rectangle 31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6918" name="Rectangle 19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5295" name="Group 127"/>
          <p:cNvGrpSpPr>
            <a:grpSpLocks/>
          </p:cNvGrpSpPr>
          <p:nvPr/>
        </p:nvGrpSpPr>
        <p:grpSpPr bwMode="auto">
          <a:xfrm>
            <a:off x="3297238" y="3092451"/>
            <a:ext cx="598487" cy="1476375"/>
            <a:chOff x="1117" y="1948"/>
            <a:chExt cx="377" cy="930"/>
          </a:xfrm>
        </p:grpSpPr>
        <p:sp>
          <p:nvSpPr>
            <p:cNvPr id="36913" name="Rectangle 42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4" name="Rectangle 30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5" name="Rectangle 1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775184" name="Rectangle 16"/>
          <p:cNvSpPr>
            <a:spLocks noChangeArrowheads="1"/>
          </p:cNvSpPr>
          <p:nvPr/>
        </p:nvSpPr>
        <p:spPr bwMode="auto">
          <a:xfrm>
            <a:off x="9290050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5183" name="Rectangle 15"/>
          <p:cNvSpPr>
            <a:spLocks noChangeArrowheads="1"/>
          </p:cNvSpPr>
          <p:nvPr/>
        </p:nvSpPr>
        <p:spPr bwMode="auto">
          <a:xfrm>
            <a:off x="8691563" y="23622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5182" name="Rectangle 14"/>
          <p:cNvSpPr>
            <a:spLocks noChangeArrowheads="1"/>
          </p:cNvSpPr>
          <p:nvPr/>
        </p:nvSpPr>
        <p:spPr bwMode="auto">
          <a:xfrm>
            <a:off x="8091488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5181" name="Rectangle 13"/>
          <p:cNvSpPr>
            <a:spLocks noChangeArrowheads="1"/>
          </p:cNvSpPr>
          <p:nvPr/>
        </p:nvSpPr>
        <p:spPr bwMode="auto">
          <a:xfrm>
            <a:off x="7492999" y="23622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5180" name="Rectangle 12"/>
          <p:cNvSpPr>
            <a:spLocks noChangeArrowheads="1"/>
          </p:cNvSpPr>
          <p:nvPr/>
        </p:nvSpPr>
        <p:spPr bwMode="auto">
          <a:xfrm>
            <a:off x="6892925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5179" name="Rectangle 11"/>
          <p:cNvSpPr>
            <a:spLocks noChangeArrowheads="1"/>
          </p:cNvSpPr>
          <p:nvPr/>
        </p:nvSpPr>
        <p:spPr bwMode="auto">
          <a:xfrm>
            <a:off x="6294438" y="23622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5178" name="Rectangle 10"/>
          <p:cNvSpPr>
            <a:spLocks noChangeArrowheads="1"/>
          </p:cNvSpPr>
          <p:nvPr/>
        </p:nvSpPr>
        <p:spPr bwMode="auto">
          <a:xfrm>
            <a:off x="5694363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5177" name="Rectangle 9"/>
          <p:cNvSpPr>
            <a:spLocks noChangeArrowheads="1"/>
          </p:cNvSpPr>
          <p:nvPr/>
        </p:nvSpPr>
        <p:spPr bwMode="auto">
          <a:xfrm>
            <a:off x="5094288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5176" name="Rectangle 8"/>
          <p:cNvSpPr>
            <a:spLocks noChangeArrowheads="1"/>
          </p:cNvSpPr>
          <p:nvPr/>
        </p:nvSpPr>
        <p:spPr bwMode="auto">
          <a:xfrm>
            <a:off x="4495799" y="23622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5175" name="Rectangle 7"/>
          <p:cNvSpPr>
            <a:spLocks noChangeArrowheads="1"/>
          </p:cNvSpPr>
          <p:nvPr/>
        </p:nvSpPr>
        <p:spPr bwMode="auto">
          <a:xfrm>
            <a:off x="3895725" y="23622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5174" name="Rectangle 6"/>
          <p:cNvSpPr>
            <a:spLocks noChangeArrowheads="1"/>
          </p:cNvSpPr>
          <p:nvPr/>
        </p:nvSpPr>
        <p:spPr bwMode="auto">
          <a:xfrm>
            <a:off x="3297238" y="23622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grpSp>
        <p:nvGrpSpPr>
          <p:cNvPr id="775306" name="Group 138"/>
          <p:cNvGrpSpPr>
            <a:grpSpLocks/>
          </p:cNvGrpSpPr>
          <p:nvPr/>
        </p:nvGrpSpPr>
        <p:grpSpPr bwMode="auto">
          <a:xfrm>
            <a:off x="2286000" y="2362201"/>
            <a:ext cx="7604125" cy="2206625"/>
            <a:chOff x="538" y="1536"/>
            <a:chExt cx="4790" cy="1390"/>
          </a:xfrm>
        </p:grpSpPr>
        <p:sp>
          <p:nvSpPr>
            <p:cNvPr id="36891" name="Rectangle 41"/>
            <p:cNvSpPr>
              <a:spLocks noChangeArrowheads="1"/>
            </p:cNvSpPr>
            <p:nvPr/>
          </p:nvSpPr>
          <p:spPr bwMode="auto">
            <a:xfrm>
              <a:off x="538" y="2616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36892" name="Rectangle 29"/>
            <p:cNvSpPr>
              <a:spLocks noChangeArrowheads="1"/>
            </p:cNvSpPr>
            <p:nvPr/>
          </p:nvSpPr>
          <p:spPr bwMode="auto">
            <a:xfrm>
              <a:off x="538" y="2306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6893" name="Rectangle 17"/>
            <p:cNvSpPr>
              <a:spLocks noChangeArrowheads="1"/>
            </p:cNvSpPr>
            <p:nvPr/>
          </p:nvSpPr>
          <p:spPr bwMode="auto">
            <a:xfrm>
              <a:off x="538" y="1996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36894" name="Rectangle 5"/>
            <p:cNvSpPr>
              <a:spLocks noChangeArrowheads="1"/>
            </p:cNvSpPr>
            <p:nvPr/>
          </p:nvSpPr>
          <p:spPr bwMode="auto">
            <a:xfrm>
              <a:off x="538" y="1584"/>
              <a:ext cx="63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36895" name="Line 53"/>
            <p:cNvSpPr>
              <a:spLocks noChangeShapeType="1"/>
            </p:cNvSpPr>
            <p:nvPr/>
          </p:nvSpPr>
          <p:spPr bwMode="auto">
            <a:xfrm>
              <a:off x="538" y="1536"/>
              <a:ext cx="47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96" name="Line 54"/>
            <p:cNvSpPr>
              <a:spLocks noChangeShapeType="1"/>
            </p:cNvSpPr>
            <p:nvPr/>
          </p:nvSpPr>
          <p:spPr bwMode="auto">
            <a:xfrm>
              <a:off x="538" y="1996"/>
              <a:ext cx="4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97" name="Line 55"/>
            <p:cNvSpPr>
              <a:spLocks noChangeShapeType="1"/>
            </p:cNvSpPr>
            <p:nvPr/>
          </p:nvSpPr>
          <p:spPr bwMode="auto">
            <a:xfrm>
              <a:off x="538" y="2306"/>
              <a:ext cx="47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98" name="Line 56"/>
            <p:cNvSpPr>
              <a:spLocks noChangeShapeType="1"/>
            </p:cNvSpPr>
            <p:nvPr/>
          </p:nvSpPr>
          <p:spPr bwMode="auto">
            <a:xfrm>
              <a:off x="538" y="2616"/>
              <a:ext cx="47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99" name="Line 57"/>
            <p:cNvSpPr>
              <a:spLocks noChangeShapeType="1"/>
            </p:cNvSpPr>
            <p:nvPr/>
          </p:nvSpPr>
          <p:spPr bwMode="auto">
            <a:xfrm>
              <a:off x="538" y="2926"/>
              <a:ext cx="47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0" name="Line 58"/>
            <p:cNvSpPr>
              <a:spLocks noChangeShapeType="1"/>
            </p:cNvSpPr>
            <p:nvPr/>
          </p:nvSpPr>
          <p:spPr bwMode="auto">
            <a:xfrm>
              <a:off x="538" y="1536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1" name="Line 59"/>
            <p:cNvSpPr>
              <a:spLocks noChangeShapeType="1"/>
            </p:cNvSpPr>
            <p:nvPr/>
          </p:nvSpPr>
          <p:spPr bwMode="auto">
            <a:xfrm>
              <a:off x="1175" y="1536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2" name="Line 60"/>
            <p:cNvSpPr>
              <a:spLocks noChangeShapeType="1"/>
            </p:cNvSpPr>
            <p:nvPr/>
          </p:nvSpPr>
          <p:spPr bwMode="auto">
            <a:xfrm>
              <a:off x="1552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3" name="Line 61"/>
            <p:cNvSpPr>
              <a:spLocks noChangeShapeType="1"/>
            </p:cNvSpPr>
            <p:nvPr/>
          </p:nvSpPr>
          <p:spPr bwMode="auto">
            <a:xfrm>
              <a:off x="1930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4" name="Line 62"/>
            <p:cNvSpPr>
              <a:spLocks noChangeShapeType="1"/>
            </p:cNvSpPr>
            <p:nvPr/>
          </p:nvSpPr>
          <p:spPr bwMode="auto">
            <a:xfrm>
              <a:off x="2307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5" name="Line 63"/>
            <p:cNvSpPr>
              <a:spLocks noChangeShapeType="1"/>
            </p:cNvSpPr>
            <p:nvPr/>
          </p:nvSpPr>
          <p:spPr bwMode="auto">
            <a:xfrm>
              <a:off x="2685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6" name="Line 64"/>
            <p:cNvSpPr>
              <a:spLocks noChangeShapeType="1"/>
            </p:cNvSpPr>
            <p:nvPr/>
          </p:nvSpPr>
          <p:spPr bwMode="auto">
            <a:xfrm>
              <a:off x="3063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7" name="Line 65"/>
            <p:cNvSpPr>
              <a:spLocks noChangeShapeType="1"/>
            </p:cNvSpPr>
            <p:nvPr/>
          </p:nvSpPr>
          <p:spPr bwMode="auto">
            <a:xfrm>
              <a:off x="3440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8" name="Line 66"/>
            <p:cNvSpPr>
              <a:spLocks noChangeShapeType="1"/>
            </p:cNvSpPr>
            <p:nvPr/>
          </p:nvSpPr>
          <p:spPr bwMode="auto">
            <a:xfrm>
              <a:off x="3818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09" name="Line 67"/>
            <p:cNvSpPr>
              <a:spLocks noChangeShapeType="1"/>
            </p:cNvSpPr>
            <p:nvPr/>
          </p:nvSpPr>
          <p:spPr bwMode="auto">
            <a:xfrm>
              <a:off x="4195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0" name="Line 68"/>
            <p:cNvSpPr>
              <a:spLocks noChangeShapeType="1"/>
            </p:cNvSpPr>
            <p:nvPr/>
          </p:nvSpPr>
          <p:spPr bwMode="auto">
            <a:xfrm>
              <a:off x="4573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1" name="Line 69"/>
            <p:cNvSpPr>
              <a:spLocks noChangeShapeType="1"/>
            </p:cNvSpPr>
            <p:nvPr/>
          </p:nvSpPr>
          <p:spPr bwMode="auto">
            <a:xfrm>
              <a:off x="4950" y="1536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912" name="Line 70"/>
            <p:cNvSpPr>
              <a:spLocks noChangeShapeType="1"/>
            </p:cNvSpPr>
            <p:nvPr/>
          </p:nvSpPr>
          <p:spPr bwMode="auto">
            <a:xfrm>
              <a:off x="5328" y="1536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3846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  <p:bldP spid="775184" grpId="0"/>
      <p:bldP spid="775183" grpId="0"/>
      <p:bldP spid="775182" grpId="0"/>
      <p:bldP spid="775181" grpId="0"/>
      <p:bldP spid="775180" grpId="0"/>
      <p:bldP spid="775179" grpId="0"/>
      <p:bldP spid="775178" grpId="0"/>
      <p:bldP spid="775177" grpId="0"/>
      <p:bldP spid="775176" grpId="0"/>
      <p:bldP spid="775175" grpId="0"/>
      <p:bldP spid="7751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1049000" cy="5943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Suppose we have the same reference stream: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 B C A B D A D B C </a:t>
            </a:r>
            <a:r>
              <a:rPr lang="en-US" altLang="ko-KR" sz="2400" dirty="0" smtClean="0">
                <a:ea typeface="굴림" panose="020B0600000101010101" pitchFamily="34" charset="-127"/>
              </a:rPr>
              <a:t>B</a:t>
            </a:r>
            <a:br>
              <a:rPr lang="en-US" altLang="ko-KR" sz="2400" dirty="0" smtClean="0">
                <a:ea typeface="굴림" panose="020B0600000101010101" pitchFamily="34" charset="-127"/>
              </a:rPr>
            </a:b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Consider MIN Page replacement: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buNone/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MIN: 5 faults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Where will D be brought in? Look for page not referenced farthest in future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will LRU do?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Same decisions as MIN here, but won’t always be true!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MIN / LRU</a:t>
            </a:r>
          </a:p>
        </p:txBody>
      </p:sp>
      <p:grpSp>
        <p:nvGrpSpPr>
          <p:cNvPr id="778246" name="Group 6"/>
          <p:cNvGrpSpPr>
            <a:grpSpLocks/>
          </p:cNvGrpSpPr>
          <p:nvPr/>
        </p:nvGrpSpPr>
        <p:grpSpPr bwMode="auto">
          <a:xfrm>
            <a:off x="9213850" y="3019425"/>
            <a:ext cx="600075" cy="1476375"/>
            <a:chOff x="4950" y="2190"/>
            <a:chExt cx="378" cy="930"/>
          </a:xfrm>
        </p:grpSpPr>
        <p:sp>
          <p:nvSpPr>
            <p:cNvPr id="37967" name="Rectangle 7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8" name="Rectangle 8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9" name="Rectangle 9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50" name="Group 10"/>
          <p:cNvGrpSpPr>
            <a:grpSpLocks/>
          </p:cNvGrpSpPr>
          <p:nvPr/>
        </p:nvGrpSpPr>
        <p:grpSpPr bwMode="auto">
          <a:xfrm>
            <a:off x="8615363" y="3019425"/>
            <a:ext cx="598487" cy="1476375"/>
            <a:chOff x="4573" y="2190"/>
            <a:chExt cx="377" cy="930"/>
          </a:xfrm>
        </p:grpSpPr>
        <p:sp>
          <p:nvSpPr>
            <p:cNvPr id="37964" name="Rectangle 11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5" name="Rectangle 12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6" name="Rectangle 13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</p:grpSp>
      <p:grpSp>
        <p:nvGrpSpPr>
          <p:cNvPr id="778254" name="Group 14"/>
          <p:cNvGrpSpPr>
            <a:grpSpLocks/>
          </p:cNvGrpSpPr>
          <p:nvPr/>
        </p:nvGrpSpPr>
        <p:grpSpPr bwMode="auto">
          <a:xfrm>
            <a:off x="8015288" y="3019425"/>
            <a:ext cx="600075" cy="1476375"/>
            <a:chOff x="4195" y="2190"/>
            <a:chExt cx="378" cy="930"/>
          </a:xfrm>
        </p:grpSpPr>
        <p:sp>
          <p:nvSpPr>
            <p:cNvPr id="37961" name="Rectangle 15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2" name="Rectangle 16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3" name="Rectangle 17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58" name="Group 18"/>
          <p:cNvGrpSpPr>
            <a:grpSpLocks/>
          </p:cNvGrpSpPr>
          <p:nvPr/>
        </p:nvGrpSpPr>
        <p:grpSpPr bwMode="auto">
          <a:xfrm>
            <a:off x="7416799" y="3019425"/>
            <a:ext cx="598488" cy="1476375"/>
            <a:chOff x="3818" y="2190"/>
            <a:chExt cx="377" cy="930"/>
          </a:xfrm>
        </p:grpSpPr>
        <p:sp>
          <p:nvSpPr>
            <p:cNvPr id="37958" name="Rectangle 19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9" name="Rectangle 20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60" name="Rectangle 21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62" name="Group 22"/>
          <p:cNvGrpSpPr>
            <a:grpSpLocks/>
          </p:cNvGrpSpPr>
          <p:nvPr/>
        </p:nvGrpSpPr>
        <p:grpSpPr bwMode="auto">
          <a:xfrm>
            <a:off x="6816725" y="3019425"/>
            <a:ext cx="600075" cy="1476375"/>
            <a:chOff x="3440" y="2190"/>
            <a:chExt cx="378" cy="930"/>
          </a:xfrm>
        </p:grpSpPr>
        <p:sp>
          <p:nvSpPr>
            <p:cNvPr id="37955" name="Rectangle 23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6" name="Rectangle 24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7" name="Rectangle 25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66" name="Group 26"/>
          <p:cNvGrpSpPr>
            <a:grpSpLocks/>
          </p:cNvGrpSpPr>
          <p:nvPr/>
        </p:nvGrpSpPr>
        <p:grpSpPr bwMode="auto">
          <a:xfrm>
            <a:off x="6218238" y="3019425"/>
            <a:ext cx="598487" cy="1476375"/>
            <a:chOff x="3063" y="2190"/>
            <a:chExt cx="377" cy="930"/>
          </a:xfrm>
        </p:grpSpPr>
        <p:sp>
          <p:nvSpPr>
            <p:cNvPr id="37952" name="Rectangle 27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7953" name="Rectangle 28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4" name="Rectangle 29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70" name="Group 30"/>
          <p:cNvGrpSpPr>
            <a:grpSpLocks/>
          </p:cNvGrpSpPr>
          <p:nvPr/>
        </p:nvGrpSpPr>
        <p:grpSpPr bwMode="auto">
          <a:xfrm>
            <a:off x="5618163" y="3019425"/>
            <a:ext cx="600075" cy="1476375"/>
            <a:chOff x="2685" y="2190"/>
            <a:chExt cx="378" cy="930"/>
          </a:xfrm>
        </p:grpSpPr>
        <p:sp>
          <p:nvSpPr>
            <p:cNvPr id="37949" name="Rectangle 31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0" name="Rectangle 32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51" name="Rectangle 33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74" name="Group 34"/>
          <p:cNvGrpSpPr>
            <a:grpSpLocks/>
          </p:cNvGrpSpPr>
          <p:nvPr/>
        </p:nvGrpSpPr>
        <p:grpSpPr bwMode="auto">
          <a:xfrm>
            <a:off x="5018088" y="3019425"/>
            <a:ext cx="600075" cy="1476375"/>
            <a:chOff x="2307" y="2190"/>
            <a:chExt cx="378" cy="930"/>
          </a:xfrm>
        </p:grpSpPr>
        <p:sp>
          <p:nvSpPr>
            <p:cNvPr id="37946" name="Rectangle 35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47" name="Rectangle 36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48" name="Rectangle 37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78" name="Group 38"/>
          <p:cNvGrpSpPr>
            <a:grpSpLocks/>
          </p:cNvGrpSpPr>
          <p:nvPr/>
        </p:nvGrpSpPr>
        <p:grpSpPr bwMode="auto">
          <a:xfrm>
            <a:off x="4419599" y="3019425"/>
            <a:ext cx="598488" cy="1476375"/>
            <a:chOff x="1930" y="2190"/>
            <a:chExt cx="377" cy="930"/>
          </a:xfrm>
        </p:grpSpPr>
        <p:sp>
          <p:nvSpPr>
            <p:cNvPr id="37943" name="Rectangle 39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7944" name="Rectangle 40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45" name="Rectangle 41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82" name="Group 42"/>
          <p:cNvGrpSpPr>
            <a:grpSpLocks/>
          </p:cNvGrpSpPr>
          <p:nvPr/>
        </p:nvGrpSpPr>
        <p:grpSpPr bwMode="auto">
          <a:xfrm>
            <a:off x="3819525" y="3019425"/>
            <a:ext cx="600075" cy="1476375"/>
            <a:chOff x="1552" y="2190"/>
            <a:chExt cx="378" cy="930"/>
          </a:xfrm>
        </p:grpSpPr>
        <p:sp>
          <p:nvSpPr>
            <p:cNvPr id="37940" name="Rectangle 43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41" name="Rectangle 44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7942" name="Rectangle 45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8286" name="Group 46"/>
          <p:cNvGrpSpPr>
            <a:grpSpLocks/>
          </p:cNvGrpSpPr>
          <p:nvPr/>
        </p:nvGrpSpPr>
        <p:grpSpPr bwMode="auto">
          <a:xfrm>
            <a:off x="3221038" y="3019425"/>
            <a:ext cx="598487" cy="1476375"/>
            <a:chOff x="1117" y="1948"/>
            <a:chExt cx="377" cy="930"/>
          </a:xfrm>
        </p:grpSpPr>
        <p:sp>
          <p:nvSpPr>
            <p:cNvPr id="37937" name="Rectangle 47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8" name="Rectangle 48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9" name="Rectangle 49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778291" name="Rectangle 51"/>
          <p:cNvSpPr>
            <a:spLocks noChangeArrowheads="1"/>
          </p:cNvSpPr>
          <p:nvPr/>
        </p:nvSpPr>
        <p:spPr bwMode="auto">
          <a:xfrm>
            <a:off x="9213850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8292" name="Rectangle 52"/>
          <p:cNvSpPr>
            <a:spLocks noChangeArrowheads="1"/>
          </p:cNvSpPr>
          <p:nvPr/>
        </p:nvSpPr>
        <p:spPr bwMode="auto">
          <a:xfrm>
            <a:off x="8615363" y="2289174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8293" name="Rectangle 53"/>
          <p:cNvSpPr>
            <a:spLocks noChangeArrowheads="1"/>
          </p:cNvSpPr>
          <p:nvPr/>
        </p:nvSpPr>
        <p:spPr bwMode="auto">
          <a:xfrm>
            <a:off x="8015288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8294" name="Rectangle 54"/>
          <p:cNvSpPr>
            <a:spLocks noChangeArrowheads="1"/>
          </p:cNvSpPr>
          <p:nvPr/>
        </p:nvSpPr>
        <p:spPr bwMode="auto">
          <a:xfrm>
            <a:off x="7416799" y="2289174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8295" name="Rectangle 55"/>
          <p:cNvSpPr>
            <a:spLocks noChangeArrowheads="1"/>
          </p:cNvSpPr>
          <p:nvPr/>
        </p:nvSpPr>
        <p:spPr bwMode="auto">
          <a:xfrm>
            <a:off x="6816725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8296" name="Rectangle 56"/>
          <p:cNvSpPr>
            <a:spLocks noChangeArrowheads="1"/>
          </p:cNvSpPr>
          <p:nvPr/>
        </p:nvSpPr>
        <p:spPr bwMode="auto">
          <a:xfrm>
            <a:off x="6218238" y="2289174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8297" name="Rectangle 57"/>
          <p:cNvSpPr>
            <a:spLocks noChangeArrowheads="1"/>
          </p:cNvSpPr>
          <p:nvPr/>
        </p:nvSpPr>
        <p:spPr bwMode="auto">
          <a:xfrm>
            <a:off x="5618163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8298" name="Rectangle 58"/>
          <p:cNvSpPr>
            <a:spLocks noChangeArrowheads="1"/>
          </p:cNvSpPr>
          <p:nvPr/>
        </p:nvSpPr>
        <p:spPr bwMode="auto">
          <a:xfrm>
            <a:off x="5018088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8299" name="Rectangle 59"/>
          <p:cNvSpPr>
            <a:spLocks noChangeArrowheads="1"/>
          </p:cNvSpPr>
          <p:nvPr/>
        </p:nvSpPr>
        <p:spPr bwMode="auto">
          <a:xfrm>
            <a:off x="4419599" y="2289174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8300" name="Rectangle 60"/>
          <p:cNvSpPr>
            <a:spLocks noChangeArrowheads="1"/>
          </p:cNvSpPr>
          <p:nvPr/>
        </p:nvSpPr>
        <p:spPr bwMode="auto">
          <a:xfrm>
            <a:off x="3819525" y="2289174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8301" name="Rectangle 61"/>
          <p:cNvSpPr>
            <a:spLocks noChangeArrowheads="1"/>
          </p:cNvSpPr>
          <p:nvPr/>
        </p:nvSpPr>
        <p:spPr bwMode="auto">
          <a:xfrm>
            <a:off x="3221038" y="2289174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grpSp>
        <p:nvGrpSpPr>
          <p:cNvPr id="778321" name="Group 81"/>
          <p:cNvGrpSpPr>
            <a:grpSpLocks/>
          </p:cNvGrpSpPr>
          <p:nvPr/>
        </p:nvGrpSpPr>
        <p:grpSpPr bwMode="auto">
          <a:xfrm>
            <a:off x="2209800" y="2289175"/>
            <a:ext cx="7604125" cy="2206625"/>
            <a:chOff x="538" y="1440"/>
            <a:chExt cx="4790" cy="1390"/>
          </a:xfrm>
        </p:grpSpPr>
        <p:sp>
          <p:nvSpPr>
            <p:cNvPr id="37915" name="Rectangle 4"/>
            <p:cNvSpPr>
              <a:spLocks noChangeArrowheads="1"/>
            </p:cNvSpPr>
            <p:nvPr/>
          </p:nvSpPr>
          <p:spPr bwMode="auto">
            <a:xfrm>
              <a:off x="538" y="252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37916" name="Rectangle 5"/>
            <p:cNvSpPr>
              <a:spLocks noChangeArrowheads="1"/>
            </p:cNvSpPr>
            <p:nvPr/>
          </p:nvSpPr>
          <p:spPr bwMode="auto">
            <a:xfrm>
              <a:off x="538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7917" name="Rectangle 50"/>
            <p:cNvSpPr>
              <a:spLocks noChangeArrowheads="1"/>
            </p:cNvSpPr>
            <p:nvPr/>
          </p:nvSpPr>
          <p:spPr bwMode="auto">
            <a:xfrm>
              <a:off x="538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37918" name="Rectangle 62"/>
            <p:cNvSpPr>
              <a:spLocks noChangeArrowheads="1"/>
            </p:cNvSpPr>
            <p:nvPr/>
          </p:nvSpPr>
          <p:spPr bwMode="auto">
            <a:xfrm>
              <a:off x="538" y="1440"/>
              <a:ext cx="63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 algn="l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37919" name="Line 63"/>
            <p:cNvSpPr>
              <a:spLocks noChangeShapeType="1"/>
            </p:cNvSpPr>
            <p:nvPr/>
          </p:nvSpPr>
          <p:spPr bwMode="auto">
            <a:xfrm>
              <a:off x="538" y="1440"/>
              <a:ext cx="47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0" name="Line 64"/>
            <p:cNvSpPr>
              <a:spLocks noChangeShapeType="1"/>
            </p:cNvSpPr>
            <p:nvPr/>
          </p:nvSpPr>
          <p:spPr bwMode="auto">
            <a:xfrm>
              <a:off x="538" y="1900"/>
              <a:ext cx="4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1" name="Line 65"/>
            <p:cNvSpPr>
              <a:spLocks noChangeShapeType="1"/>
            </p:cNvSpPr>
            <p:nvPr/>
          </p:nvSpPr>
          <p:spPr bwMode="auto">
            <a:xfrm>
              <a:off x="538" y="2210"/>
              <a:ext cx="47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2" name="Line 66"/>
            <p:cNvSpPr>
              <a:spLocks noChangeShapeType="1"/>
            </p:cNvSpPr>
            <p:nvPr/>
          </p:nvSpPr>
          <p:spPr bwMode="auto">
            <a:xfrm>
              <a:off x="538" y="2520"/>
              <a:ext cx="47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3" name="Line 67"/>
            <p:cNvSpPr>
              <a:spLocks noChangeShapeType="1"/>
            </p:cNvSpPr>
            <p:nvPr/>
          </p:nvSpPr>
          <p:spPr bwMode="auto">
            <a:xfrm>
              <a:off x="538" y="2830"/>
              <a:ext cx="479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4" name="Line 68"/>
            <p:cNvSpPr>
              <a:spLocks noChangeShapeType="1"/>
            </p:cNvSpPr>
            <p:nvPr/>
          </p:nvSpPr>
          <p:spPr bwMode="auto">
            <a:xfrm>
              <a:off x="538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5" name="Line 69"/>
            <p:cNvSpPr>
              <a:spLocks noChangeShapeType="1"/>
            </p:cNvSpPr>
            <p:nvPr/>
          </p:nvSpPr>
          <p:spPr bwMode="auto">
            <a:xfrm>
              <a:off x="1175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6" name="Line 70"/>
            <p:cNvSpPr>
              <a:spLocks noChangeShapeType="1"/>
            </p:cNvSpPr>
            <p:nvPr/>
          </p:nvSpPr>
          <p:spPr bwMode="auto">
            <a:xfrm>
              <a:off x="15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7" name="Line 71"/>
            <p:cNvSpPr>
              <a:spLocks noChangeShapeType="1"/>
            </p:cNvSpPr>
            <p:nvPr/>
          </p:nvSpPr>
          <p:spPr bwMode="auto">
            <a:xfrm>
              <a:off x="193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8" name="Line 72"/>
            <p:cNvSpPr>
              <a:spLocks noChangeShapeType="1"/>
            </p:cNvSpPr>
            <p:nvPr/>
          </p:nvSpPr>
          <p:spPr bwMode="auto">
            <a:xfrm>
              <a:off x="230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29" name="Line 73"/>
            <p:cNvSpPr>
              <a:spLocks noChangeShapeType="1"/>
            </p:cNvSpPr>
            <p:nvPr/>
          </p:nvSpPr>
          <p:spPr bwMode="auto">
            <a:xfrm>
              <a:off x="268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0" name="Line 74"/>
            <p:cNvSpPr>
              <a:spLocks noChangeShapeType="1"/>
            </p:cNvSpPr>
            <p:nvPr/>
          </p:nvSpPr>
          <p:spPr bwMode="auto">
            <a:xfrm>
              <a:off x="3063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1" name="Line 75"/>
            <p:cNvSpPr>
              <a:spLocks noChangeShapeType="1"/>
            </p:cNvSpPr>
            <p:nvPr/>
          </p:nvSpPr>
          <p:spPr bwMode="auto">
            <a:xfrm>
              <a:off x="344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2" name="Line 76"/>
            <p:cNvSpPr>
              <a:spLocks noChangeShapeType="1"/>
            </p:cNvSpPr>
            <p:nvPr/>
          </p:nvSpPr>
          <p:spPr bwMode="auto">
            <a:xfrm>
              <a:off x="3818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3" name="Line 77"/>
            <p:cNvSpPr>
              <a:spLocks noChangeShapeType="1"/>
            </p:cNvSpPr>
            <p:nvPr/>
          </p:nvSpPr>
          <p:spPr bwMode="auto">
            <a:xfrm>
              <a:off x="419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4" name="Line 78"/>
            <p:cNvSpPr>
              <a:spLocks noChangeShapeType="1"/>
            </p:cNvSpPr>
            <p:nvPr/>
          </p:nvSpPr>
          <p:spPr bwMode="auto">
            <a:xfrm>
              <a:off x="4573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5" name="Line 79"/>
            <p:cNvSpPr>
              <a:spLocks noChangeShapeType="1"/>
            </p:cNvSpPr>
            <p:nvPr/>
          </p:nvSpPr>
          <p:spPr bwMode="auto">
            <a:xfrm>
              <a:off x="495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936" name="Line 80"/>
            <p:cNvSpPr>
              <a:spLocks noChangeShapeType="1"/>
            </p:cNvSpPr>
            <p:nvPr/>
          </p:nvSpPr>
          <p:spPr bwMode="auto">
            <a:xfrm>
              <a:off x="5328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9212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3" grpId="0" build="p"/>
      <p:bldP spid="778291" grpId="0"/>
      <p:bldP spid="778292" grpId="0"/>
      <p:bldP spid="778293" grpId="0"/>
      <p:bldP spid="778294" grpId="0"/>
      <p:bldP spid="778295" grpId="0"/>
      <p:bldP spid="778296" grpId="0"/>
      <p:bldP spid="778297" grpId="0"/>
      <p:bldP spid="778298" grpId="0"/>
      <p:bldP spid="778299" grpId="0"/>
      <p:bldP spid="778300" grpId="0"/>
      <p:bldP spid="7783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515600" cy="510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 the following: A B C D A B C D A B C D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LRU Performs as follows (same as FIFO here):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Every </a:t>
            </a:r>
            <a:r>
              <a:rPr lang="en-US" altLang="ko-KR" dirty="0">
                <a:ea typeface="굴림" panose="020B0600000101010101" pitchFamily="34" charset="-127"/>
              </a:rPr>
              <a:t>reference is a page fault!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Fairly contrived example of working set of N+1 on N frames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9585325" y="2178051"/>
            <a:ext cx="600075" cy="1476375"/>
            <a:chOff x="4950" y="2190"/>
            <a:chExt cx="378" cy="930"/>
          </a:xfrm>
        </p:grpSpPr>
        <p:sp>
          <p:nvSpPr>
            <p:cNvPr id="39086" name="Rectangle 84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9087" name="Rectangle 85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8" name="Rectangle 86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Is LRU guaranteed to perform well?</a:t>
            </a:r>
          </a:p>
        </p:txBody>
      </p: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8994775" y="2178051"/>
            <a:ext cx="600075" cy="1476375"/>
            <a:chOff x="4950" y="2190"/>
            <a:chExt cx="378" cy="930"/>
          </a:xfrm>
        </p:grpSpPr>
        <p:sp>
          <p:nvSpPr>
            <p:cNvPr id="39083" name="Rectangle 5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4" name="Rectangle 6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9085" name="Rectangle 7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72" name="Group 8"/>
          <p:cNvGrpSpPr>
            <a:grpSpLocks/>
          </p:cNvGrpSpPr>
          <p:nvPr/>
        </p:nvGrpSpPr>
        <p:grpSpPr bwMode="auto">
          <a:xfrm>
            <a:off x="8396288" y="2178051"/>
            <a:ext cx="598487" cy="1476375"/>
            <a:chOff x="4573" y="2190"/>
            <a:chExt cx="377" cy="930"/>
          </a:xfrm>
        </p:grpSpPr>
        <p:sp>
          <p:nvSpPr>
            <p:cNvPr id="39080" name="Rectangle 9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1" name="Rectangle 10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2" name="Rectangle 11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</p:grpSp>
      <p:grpSp>
        <p:nvGrpSpPr>
          <p:cNvPr id="779276" name="Group 12"/>
          <p:cNvGrpSpPr>
            <a:grpSpLocks/>
          </p:cNvGrpSpPr>
          <p:nvPr/>
        </p:nvGrpSpPr>
        <p:grpSpPr bwMode="auto">
          <a:xfrm>
            <a:off x="7796213" y="2178051"/>
            <a:ext cx="600075" cy="1476375"/>
            <a:chOff x="4195" y="2190"/>
            <a:chExt cx="378" cy="930"/>
          </a:xfrm>
        </p:grpSpPr>
        <p:sp>
          <p:nvSpPr>
            <p:cNvPr id="39077" name="Rectangle 13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9078" name="Rectangle 14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9" name="Rectangle 15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80" name="Group 16"/>
          <p:cNvGrpSpPr>
            <a:grpSpLocks/>
          </p:cNvGrpSpPr>
          <p:nvPr/>
        </p:nvGrpSpPr>
        <p:grpSpPr bwMode="auto">
          <a:xfrm>
            <a:off x="7197724" y="2178051"/>
            <a:ext cx="598488" cy="1476375"/>
            <a:chOff x="3818" y="2190"/>
            <a:chExt cx="377" cy="930"/>
          </a:xfrm>
        </p:grpSpPr>
        <p:sp>
          <p:nvSpPr>
            <p:cNvPr id="39074" name="Rectangle 17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5" name="Rectangle 18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9076" name="Rectangle 19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6597650" y="2178051"/>
            <a:ext cx="600075" cy="1476375"/>
            <a:chOff x="3440" y="2190"/>
            <a:chExt cx="378" cy="930"/>
          </a:xfrm>
        </p:grpSpPr>
        <p:sp>
          <p:nvSpPr>
            <p:cNvPr id="39071" name="Rectangle 21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2" name="Rectangle 22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3" name="Rectangle 23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</p:grp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5999163" y="2178051"/>
            <a:ext cx="598487" cy="1476375"/>
            <a:chOff x="3063" y="2190"/>
            <a:chExt cx="377" cy="930"/>
          </a:xfrm>
        </p:grpSpPr>
        <p:sp>
          <p:nvSpPr>
            <p:cNvPr id="39068" name="Rectangle 25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9069" name="Rectangle 26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0" name="Rectangle 27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92" name="Group 28"/>
          <p:cNvGrpSpPr>
            <a:grpSpLocks/>
          </p:cNvGrpSpPr>
          <p:nvPr/>
        </p:nvGrpSpPr>
        <p:grpSpPr bwMode="auto">
          <a:xfrm>
            <a:off x="5399088" y="2178051"/>
            <a:ext cx="600075" cy="1476375"/>
            <a:chOff x="2685" y="2190"/>
            <a:chExt cx="378" cy="930"/>
          </a:xfrm>
        </p:grpSpPr>
        <p:sp>
          <p:nvSpPr>
            <p:cNvPr id="39065" name="Rectangle 29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6" name="Rectangle 30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9067" name="Rectangle 31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4799013" y="2178051"/>
            <a:ext cx="600075" cy="1476375"/>
            <a:chOff x="2307" y="2190"/>
            <a:chExt cx="378" cy="930"/>
          </a:xfrm>
        </p:grpSpPr>
        <p:sp>
          <p:nvSpPr>
            <p:cNvPr id="39062" name="Rectangle 33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3" name="Rectangle 34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4" name="Rectangle 35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</p:grp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4200524" y="2178051"/>
            <a:ext cx="598488" cy="1476375"/>
            <a:chOff x="1930" y="2190"/>
            <a:chExt cx="377" cy="930"/>
          </a:xfrm>
        </p:grpSpPr>
        <p:sp>
          <p:nvSpPr>
            <p:cNvPr id="39059" name="Rectangle 37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9060" name="Rectangle 38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1" name="Rectangle 39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3600450" y="2178051"/>
            <a:ext cx="600075" cy="1476375"/>
            <a:chOff x="1552" y="2190"/>
            <a:chExt cx="378" cy="930"/>
          </a:xfrm>
        </p:grpSpPr>
        <p:sp>
          <p:nvSpPr>
            <p:cNvPr id="39056" name="Rectangle 41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7" name="Rectangle 42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9058" name="Rectangle 43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308" name="Group 44"/>
          <p:cNvGrpSpPr>
            <a:grpSpLocks/>
          </p:cNvGrpSpPr>
          <p:nvPr/>
        </p:nvGrpSpPr>
        <p:grpSpPr bwMode="auto">
          <a:xfrm>
            <a:off x="3001963" y="2178051"/>
            <a:ext cx="598487" cy="1476375"/>
            <a:chOff x="1117" y="1948"/>
            <a:chExt cx="377" cy="930"/>
          </a:xfrm>
        </p:grpSpPr>
        <p:sp>
          <p:nvSpPr>
            <p:cNvPr id="39053" name="Rectangle 45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4" name="Rectangle 46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5" name="Rectangle 47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779312" name="Rectangle 48"/>
          <p:cNvSpPr>
            <a:spLocks noChangeArrowheads="1"/>
          </p:cNvSpPr>
          <p:nvPr/>
        </p:nvSpPr>
        <p:spPr bwMode="auto">
          <a:xfrm>
            <a:off x="8994775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13" name="Rectangle 49"/>
          <p:cNvSpPr>
            <a:spLocks noChangeArrowheads="1"/>
          </p:cNvSpPr>
          <p:nvPr/>
        </p:nvSpPr>
        <p:spPr bwMode="auto">
          <a:xfrm>
            <a:off x="8396288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14" name="Rectangle 50"/>
          <p:cNvSpPr>
            <a:spLocks noChangeArrowheads="1"/>
          </p:cNvSpPr>
          <p:nvPr/>
        </p:nvSpPr>
        <p:spPr bwMode="auto">
          <a:xfrm>
            <a:off x="7796213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15" name="Rectangle 51"/>
          <p:cNvSpPr>
            <a:spLocks noChangeArrowheads="1"/>
          </p:cNvSpPr>
          <p:nvPr/>
        </p:nvSpPr>
        <p:spPr bwMode="auto">
          <a:xfrm>
            <a:off x="7197724" y="1447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9316" name="Rectangle 52"/>
          <p:cNvSpPr>
            <a:spLocks noChangeArrowheads="1"/>
          </p:cNvSpPr>
          <p:nvPr/>
        </p:nvSpPr>
        <p:spPr bwMode="auto">
          <a:xfrm>
            <a:off x="6597650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17" name="Rectangle 53"/>
          <p:cNvSpPr>
            <a:spLocks noChangeArrowheads="1"/>
          </p:cNvSpPr>
          <p:nvPr/>
        </p:nvSpPr>
        <p:spPr bwMode="auto">
          <a:xfrm>
            <a:off x="5999163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18" name="Rectangle 54"/>
          <p:cNvSpPr>
            <a:spLocks noChangeArrowheads="1"/>
          </p:cNvSpPr>
          <p:nvPr/>
        </p:nvSpPr>
        <p:spPr bwMode="auto">
          <a:xfrm>
            <a:off x="5399088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19" name="Rectangle 55"/>
          <p:cNvSpPr>
            <a:spLocks noChangeArrowheads="1"/>
          </p:cNvSpPr>
          <p:nvPr/>
        </p:nvSpPr>
        <p:spPr bwMode="auto">
          <a:xfrm>
            <a:off x="4799013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9320" name="Rectangle 56"/>
          <p:cNvSpPr>
            <a:spLocks noChangeArrowheads="1"/>
          </p:cNvSpPr>
          <p:nvPr/>
        </p:nvSpPr>
        <p:spPr bwMode="auto">
          <a:xfrm>
            <a:off x="4200524" y="1447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21" name="Rectangle 57"/>
          <p:cNvSpPr>
            <a:spLocks noChangeArrowheads="1"/>
          </p:cNvSpPr>
          <p:nvPr/>
        </p:nvSpPr>
        <p:spPr bwMode="auto">
          <a:xfrm>
            <a:off x="3600450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22" name="Rectangle 58"/>
          <p:cNvSpPr>
            <a:spLocks noChangeArrowheads="1"/>
          </p:cNvSpPr>
          <p:nvPr/>
        </p:nvSpPr>
        <p:spPr bwMode="auto">
          <a:xfrm>
            <a:off x="3001963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51" name="Rectangle 87"/>
          <p:cNvSpPr>
            <a:spLocks noChangeArrowheads="1"/>
          </p:cNvSpPr>
          <p:nvPr/>
        </p:nvSpPr>
        <p:spPr bwMode="auto">
          <a:xfrm>
            <a:off x="9610725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grpSp>
        <p:nvGrpSpPr>
          <p:cNvPr id="779354" name="Group 90"/>
          <p:cNvGrpSpPr>
            <a:grpSpLocks/>
          </p:cNvGrpSpPr>
          <p:nvPr/>
        </p:nvGrpSpPr>
        <p:grpSpPr bwMode="auto">
          <a:xfrm>
            <a:off x="1990724" y="1447801"/>
            <a:ext cx="8204200" cy="2206625"/>
            <a:chOff x="240" y="1440"/>
            <a:chExt cx="5168" cy="1390"/>
          </a:xfrm>
        </p:grpSpPr>
        <p:sp>
          <p:nvSpPr>
            <p:cNvPr id="39028" name="Rectangle 60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39029" name="Rectangle 61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9030" name="Rectangle 62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39031" name="Rectangle 63"/>
            <p:cNvSpPr>
              <a:spLocks noChangeArrowheads="1"/>
            </p:cNvSpPr>
            <p:nvPr/>
          </p:nvSpPr>
          <p:spPr bwMode="auto">
            <a:xfrm>
              <a:off x="240" y="1440"/>
              <a:ext cx="63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 algn="l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39032" name="Line 65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9033" name="Group 89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9051" name="Line 66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52" name="Line 67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9034" name="Line 69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5" name="Line 70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6" name="Line 71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7" name="Line 72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8" name="Line 73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9" name="Line 74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0" name="Line 75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1" name="Line 76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2" name="Line 77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3" name="Line 78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4" name="Line 79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5" name="Line 80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9046" name="Group 8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9048" name="Line 6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49" name="Line 68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50" name="Line 81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9047" name="Line 88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5897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/>
      <p:bldP spid="779312" grpId="0"/>
      <p:bldP spid="779313" grpId="0"/>
      <p:bldP spid="779314" grpId="0"/>
      <p:bldP spid="779315" grpId="0"/>
      <p:bldP spid="779316" grpId="0"/>
      <p:bldP spid="779317" grpId="0"/>
      <p:bldP spid="779318" grpId="0"/>
      <p:bldP spid="779319" grpId="0"/>
      <p:bldP spid="779320" grpId="0"/>
      <p:bldP spid="779321" grpId="0"/>
      <p:bldP spid="779322" grpId="0"/>
      <p:bldP spid="7793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4394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Consider the following: A B C D A B C D A B C D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LRU Performs as follows (same as FIFO here):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reference is a page fault!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MIN Does much better: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779347" name="Group 83"/>
          <p:cNvGrpSpPr>
            <a:grpSpLocks/>
          </p:cNvGrpSpPr>
          <p:nvPr/>
        </p:nvGrpSpPr>
        <p:grpSpPr bwMode="auto">
          <a:xfrm>
            <a:off x="9585326" y="2178051"/>
            <a:ext cx="600075" cy="1476375"/>
            <a:chOff x="4950" y="2190"/>
            <a:chExt cx="378" cy="930"/>
          </a:xfrm>
        </p:grpSpPr>
        <p:sp>
          <p:nvSpPr>
            <p:cNvPr id="39086" name="Rectangle 84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9087" name="Rectangle 85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8" name="Rectangle 86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When will LRU perform badly?</a:t>
            </a:r>
          </a:p>
        </p:txBody>
      </p:sp>
      <p:grpSp>
        <p:nvGrpSpPr>
          <p:cNvPr id="779268" name="Group 4"/>
          <p:cNvGrpSpPr>
            <a:grpSpLocks/>
          </p:cNvGrpSpPr>
          <p:nvPr/>
        </p:nvGrpSpPr>
        <p:grpSpPr bwMode="auto">
          <a:xfrm>
            <a:off x="8994776" y="2178051"/>
            <a:ext cx="600075" cy="1476375"/>
            <a:chOff x="4950" y="2190"/>
            <a:chExt cx="378" cy="930"/>
          </a:xfrm>
        </p:grpSpPr>
        <p:sp>
          <p:nvSpPr>
            <p:cNvPr id="39083" name="Rectangle 5"/>
            <p:cNvSpPr>
              <a:spLocks noChangeArrowheads="1"/>
            </p:cNvSpPr>
            <p:nvPr/>
          </p:nvSpPr>
          <p:spPr bwMode="auto">
            <a:xfrm>
              <a:off x="4950" y="281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4" name="Rectangle 6"/>
            <p:cNvSpPr>
              <a:spLocks noChangeArrowheads="1"/>
            </p:cNvSpPr>
            <p:nvPr/>
          </p:nvSpPr>
          <p:spPr bwMode="auto">
            <a:xfrm>
              <a:off x="4950" y="250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9085" name="Rectangle 7"/>
            <p:cNvSpPr>
              <a:spLocks noChangeArrowheads="1"/>
            </p:cNvSpPr>
            <p:nvPr/>
          </p:nvSpPr>
          <p:spPr bwMode="auto">
            <a:xfrm>
              <a:off x="4950" y="219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72" name="Group 8"/>
          <p:cNvGrpSpPr>
            <a:grpSpLocks/>
          </p:cNvGrpSpPr>
          <p:nvPr/>
        </p:nvGrpSpPr>
        <p:grpSpPr bwMode="auto">
          <a:xfrm>
            <a:off x="8396289" y="2178051"/>
            <a:ext cx="598487" cy="1476375"/>
            <a:chOff x="4573" y="2190"/>
            <a:chExt cx="377" cy="930"/>
          </a:xfrm>
        </p:grpSpPr>
        <p:sp>
          <p:nvSpPr>
            <p:cNvPr id="39080" name="Rectangle 9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1" name="Rectangle 10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82" name="Rectangle 11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</p:grpSp>
      <p:grpSp>
        <p:nvGrpSpPr>
          <p:cNvPr id="779276" name="Group 12"/>
          <p:cNvGrpSpPr>
            <a:grpSpLocks/>
          </p:cNvGrpSpPr>
          <p:nvPr/>
        </p:nvGrpSpPr>
        <p:grpSpPr bwMode="auto">
          <a:xfrm>
            <a:off x="7796214" y="2178051"/>
            <a:ext cx="600075" cy="1476375"/>
            <a:chOff x="4195" y="2190"/>
            <a:chExt cx="378" cy="930"/>
          </a:xfrm>
        </p:grpSpPr>
        <p:sp>
          <p:nvSpPr>
            <p:cNvPr id="39077" name="Rectangle 13"/>
            <p:cNvSpPr>
              <a:spLocks noChangeArrowheads="1"/>
            </p:cNvSpPr>
            <p:nvPr/>
          </p:nvSpPr>
          <p:spPr bwMode="auto">
            <a:xfrm>
              <a:off x="4195" y="281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9078" name="Rectangle 14"/>
            <p:cNvSpPr>
              <a:spLocks noChangeArrowheads="1"/>
            </p:cNvSpPr>
            <p:nvPr/>
          </p:nvSpPr>
          <p:spPr bwMode="auto">
            <a:xfrm>
              <a:off x="4195" y="250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9" name="Rectangle 15"/>
            <p:cNvSpPr>
              <a:spLocks noChangeArrowheads="1"/>
            </p:cNvSpPr>
            <p:nvPr/>
          </p:nvSpPr>
          <p:spPr bwMode="auto">
            <a:xfrm>
              <a:off x="4195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80" name="Group 16"/>
          <p:cNvGrpSpPr>
            <a:grpSpLocks/>
          </p:cNvGrpSpPr>
          <p:nvPr/>
        </p:nvGrpSpPr>
        <p:grpSpPr bwMode="auto">
          <a:xfrm>
            <a:off x="7197725" y="2178051"/>
            <a:ext cx="598488" cy="1476375"/>
            <a:chOff x="3818" y="2190"/>
            <a:chExt cx="377" cy="930"/>
          </a:xfrm>
        </p:grpSpPr>
        <p:sp>
          <p:nvSpPr>
            <p:cNvPr id="39074" name="Rectangle 17"/>
            <p:cNvSpPr>
              <a:spLocks noChangeArrowheads="1"/>
            </p:cNvSpPr>
            <p:nvPr/>
          </p:nvSpPr>
          <p:spPr bwMode="auto">
            <a:xfrm>
              <a:off x="3818" y="281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5" name="Rectangle 18"/>
            <p:cNvSpPr>
              <a:spLocks noChangeArrowheads="1"/>
            </p:cNvSpPr>
            <p:nvPr/>
          </p:nvSpPr>
          <p:spPr bwMode="auto">
            <a:xfrm>
              <a:off x="3818" y="250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9076" name="Rectangle 19"/>
            <p:cNvSpPr>
              <a:spLocks noChangeArrowheads="1"/>
            </p:cNvSpPr>
            <p:nvPr/>
          </p:nvSpPr>
          <p:spPr bwMode="auto">
            <a:xfrm>
              <a:off x="3818" y="219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84" name="Group 20"/>
          <p:cNvGrpSpPr>
            <a:grpSpLocks/>
          </p:cNvGrpSpPr>
          <p:nvPr/>
        </p:nvGrpSpPr>
        <p:grpSpPr bwMode="auto">
          <a:xfrm>
            <a:off x="6597651" y="2178051"/>
            <a:ext cx="600075" cy="1476375"/>
            <a:chOff x="3440" y="2190"/>
            <a:chExt cx="378" cy="930"/>
          </a:xfrm>
        </p:grpSpPr>
        <p:sp>
          <p:nvSpPr>
            <p:cNvPr id="39071" name="Rectangle 21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2" name="Rectangle 22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3" name="Rectangle 23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</p:grpSp>
      <p:grpSp>
        <p:nvGrpSpPr>
          <p:cNvPr id="779288" name="Group 24"/>
          <p:cNvGrpSpPr>
            <a:grpSpLocks/>
          </p:cNvGrpSpPr>
          <p:nvPr/>
        </p:nvGrpSpPr>
        <p:grpSpPr bwMode="auto">
          <a:xfrm>
            <a:off x="5999164" y="2178051"/>
            <a:ext cx="598487" cy="1476375"/>
            <a:chOff x="3063" y="2190"/>
            <a:chExt cx="377" cy="930"/>
          </a:xfrm>
        </p:grpSpPr>
        <p:sp>
          <p:nvSpPr>
            <p:cNvPr id="39068" name="Rectangle 25"/>
            <p:cNvSpPr>
              <a:spLocks noChangeArrowheads="1"/>
            </p:cNvSpPr>
            <p:nvPr/>
          </p:nvSpPr>
          <p:spPr bwMode="auto">
            <a:xfrm>
              <a:off x="3063" y="281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9069" name="Rectangle 26"/>
            <p:cNvSpPr>
              <a:spLocks noChangeArrowheads="1"/>
            </p:cNvSpPr>
            <p:nvPr/>
          </p:nvSpPr>
          <p:spPr bwMode="auto">
            <a:xfrm>
              <a:off x="3063" y="250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70" name="Rectangle 27"/>
            <p:cNvSpPr>
              <a:spLocks noChangeArrowheads="1"/>
            </p:cNvSpPr>
            <p:nvPr/>
          </p:nvSpPr>
          <p:spPr bwMode="auto">
            <a:xfrm>
              <a:off x="3063" y="219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92" name="Group 28"/>
          <p:cNvGrpSpPr>
            <a:grpSpLocks/>
          </p:cNvGrpSpPr>
          <p:nvPr/>
        </p:nvGrpSpPr>
        <p:grpSpPr bwMode="auto">
          <a:xfrm>
            <a:off x="5399089" y="2178051"/>
            <a:ext cx="600075" cy="1476375"/>
            <a:chOff x="2685" y="2190"/>
            <a:chExt cx="378" cy="930"/>
          </a:xfrm>
        </p:grpSpPr>
        <p:sp>
          <p:nvSpPr>
            <p:cNvPr id="39065" name="Rectangle 29"/>
            <p:cNvSpPr>
              <a:spLocks noChangeArrowheads="1"/>
            </p:cNvSpPr>
            <p:nvPr/>
          </p:nvSpPr>
          <p:spPr bwMode="auto">
            <a:xfrm>
              <a:off x="2685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6" name="Rectangle 30"/>
            <p:cNvSpPr>
              <a:spLocks noChangeArrowheads="1"/>
            </p:cNvSpPr>
            <p:nvPr/>
          </p:nvSpPr>
          <p:spPr bwMode="auto">
            <a:xfrm>
              <a:off x="2685" y="250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9067" name="Rectangle 31"/>
            <p:cNvSpPr>
              <a:spLocks noChangeArrowheads="1"/>
            </p:cNvSpPr>
            <p:nvPr/>
          </p:nvSpPr>
          <p:spPr bwMode="auto">
            <a:xfrm>
              <a:off x="2685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296" name="Group 32"/>
          <p:cNvGrpSpPr>
            <a:grpSpLocks/>
          </p:cNvGrpSpPr>
          <p:nvPr/>
        </p:nvGrpSpPr>
        <p:grpSpPr bwMode="auto">
          <a:xfrm>
            <a:off x="4799014" y="2178051"/>
            <a:ext cx="600075" cy="1476375"/>
            <a:chOff x="2307" y="2190"/>
            <a:chExt cx="378" cy="930"/>
          </a:xfrm>
        </p:grpSpPr>
        <p:sp>
          <p:nvSpPr>
            <p:cNvPr id="39062" name="Rectangle 33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3" name="Rectangle 34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4" name="Rectangle 35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</p:grpSp>
      <p:grpSp>
        <p:nvGrpSpPr>
          <p:cNvPr id="779300" name="Group 36"/>
          <p:cNvGrpSpPr>
            <a:grpSpLocks/>
          </p:cNvGrpSpPr>
          <p:nvPr/>
        </p:nvGrpSpPr>
        <p:grpSpPr bwMode="auto">
          <a:xfrm>
            <a:off x="4200525" y="2178051"/>
            <a:ext cx="598488" cy="1476375"/>
            <a:chOff x="1930" y="2190"/>
            <a:chExt cx="377" cy="930"/>
          </a:xfrm>
        </p:grpSpPr>
        <p:sp>
          <p:nvSpPr>
            <p:cNvPr id="39059" name="Rectangle 37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9060" name="Rectangle 38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61" name="Rectangle 39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304" name="Group 40"/>
          <p:cNvGrpSpPr>
            <a:grpSpLocks/>
          </p:cNvGrpSpPr>
          <p:nvPr/>
        </p:nvGrpSpPr>
        <p:grpSpPr bwMode="auto">
          <a:xfrm>
            <a:off x="3600451" y="2178051"/>
            <a:ext cx="600075" cy="1476375"/>
            <a:chOff x="1552" y="2190"/>
            <a:chExt cx="378" cy="930"/>
          </a:xfrm>
        </p:grpSpPr>
        <p:sp>
          <p:nvSpPr>
            <p:cNvPr id="39056" name="Rectangle 41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7" name="Rectangle 42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9058" name="Rectangle 43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79308" name="Group 44"/>
          <p:cNvGrpSpPr>
            <a:grpSpLocks/>
          </p:cNvGrpSpPr>
          <p:nvPr/>
        </p:nvGrpSpPr>
        <p:grpSpPr bwMode="auto">
          <a:xfrm>
            <a:off x="3001964" y="2178051"/>
            <a:ext cx="598487" cy="1476375"/>
            <a:chOff x="1117" y="1948"/>
            <a:chExt cx="377" cy="930"/>
          </a:xfrm>
        </p:grpSpPr>
        <p:sp>
          <p:nvSpPr>
            <p:cNvPr id="39053" name="Rectangle 45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4" name="Rectangle 46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55" name="Rectangle 47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779312" name="Rectangle 48"/>
          <p:cNvSpPr>
            <a:spLocks noChangeArrowheads="1"/>
          </p:cNvSpPr>
          <p:nvPr/>
        </p:nvSpPr>
        <p:spPr bwMode="auto">
          <a:xfrm>
            <a:off x="8994776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13" name="Rectangle 49"/>
          <p:cNvSpPr>
            <a:spLocks noChangeArrowheads="1"/>
          </p:cNvSpPr>
          <p:nvPr/>
        </p:nvSpPr>
        <p:spPr bwMode="auto">
          <a:xfrm>
            <a:off x="8396289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14" name="Rectangle 50"/>
          <p:cNvSpPr>
            <a:spLocks noChangeArrowheads="1"/>
          </p:cNvSpPr>
          <p:nvPr/>
        </p:nvSpPr>
        <p:spPr bwMode="auto">
          <a:xfrm>
            <a:off x="7796214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15" name="Rectangle 51"/>
          <p:cNvSpPr>
            <a:spLocks noChangeArrowheads="1"/>
          </p:cNvSpPr>
          <p:nvPr/>
        </p:nvSpPr>
        <p:spPr bwMode="auto">
          <a:xfrm>
            <a:off x="7197725" y="1447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9316" name="Rectangle 52"/>
          <p:cNvSpPr>
            <a:spLocks noChangeArrowheads="1"/>
          </p:cNvSpPr>
          <p:nvPr/>
        </p:nvSpPr>
        <p:spPr bwMode="auto">
          <a:xfrm>
            <a:off x="6597651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17" name="Rectangle 53"/>
          <p:cNvSpPr>
            <a:spLocks noChangeArrowheads="1"/>
          </p:cNvSpPr>
          <p:nvPr/>
        </p:nvSpPr>
        <p:spPr bwMode="auto">
          <a:xfrm>
            <a:off x="5999164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18" name="Rectangle 54"/>
          <p:cNvSpPr>
            <a:spLocks noChangeArrowheads="1"/>
          </p:cNvSpPr>
          <p:nvPr/>
        </p:nvSpPr>
        <p:spPr bwMode="auto">
          <a:xfrm>
            <a:off x="5399089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19" name="Rectangle 55"/>
          <p:cNvSpPr>
            <a:spLocks noChangeArrowheads="1"/>
          </p:cNvSpPr>
          <p:nvPr/>
        </p:nvSpPr>
        <p:spPr bwMode="auto">
          <a:xfrm>
            <a:off x="4799014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779320" name="Rectangle 56"/>
          <p:cNvSpPr>
            <a:spLocks noChangeArrowheads="1"/>
          </p:cNvSpPr>
          <p:nvPr/>
        </p:nvSpPr>
        <p:spPr bwMode="auto">
          <a:xfrm>
            <a:off x="4200525" y="1447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779321" name="Rectangle 57"/>
          <p:cNvSpPr>
            <a:spLocks noChangeArrowheads="1"/>
          </p:cNvSpPr>
          <p:nvPr/>
        </p:nvSpPr>
        <p:spPr bwMode="auto">
          <a:xfrm>
            <a:off x="3600451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779322" name="Rectangle 58"/>
          <p:cNvSpPr>
            <a:spLocks noChangeArrowheads="1"/>
          </p:cNvSpPr>
          <p:nvPr/>
        </p:nvSpPr>
        <p:spPr bwMode="auto">
          <a:xfrm>
            <a:off x="3001964" y="1447800"/>
            <a:ext cx="5984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sp>
        <p:nvSpPr>
          <p:cNvPr id="779351" name="Rectangle 87"/>
          <p:cNvSpPr>
            <a:spLocks noChangeArrowheads="1"/>
          </p:cNvSpPr>
          <p:nvPr/>
        </p:nvSpPr>
        <p:spPr bwMode="auto">
          <a:xfrm>
            <a:off x="9610726" y="1447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grpSp>
        <p:nvGrpSpPr>
          <p:cNvPr id="779354" name="Group 90"/>
          <p:cNvGrpSpPr>
            <a:grpSpLocks/>
          </p:cNvGrpSpPr>
          <p:nvPr/>
        </p:nvGrpSpPr>
        <p:grpSpPr bwMode="auto">
          <a:xfrm>
            <a:off x="1990725" y="1447801"/>
            <a:ext cx="8204200" cy="2206625"/>
            <a:chOff x="240" y="1440"/>
            <a:chExt cx="5168" cy="1390"/>
          </a:xfrm>
        </p:grpSpPr>
        <p:sp>
          <p:nvSpPr>
            <p:cNvPr id="39028" name="Rectangle 60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39029" name="Rectangle 61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9030" name="Rectangle 62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39031" name="Rectangle 63"/>
            <p:cNvSpPr>
              <a:spLocks noChangeArrowheads="1"/>
            </p:cNvSpPr>
            <p:nvPr/>
          </p:nvSpPr>
          <p:spPr bwMode="auto">
            <a:xfrm>
              <a:off x="240" y="1440"/>
              <a:ext cx="63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 algn="l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39032" name="Line 65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9033" name="Group 89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9051" name="Line 66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52" name="Line 67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9034" name="Line 69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5" name="Line 70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6" name="Line 71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7" name="Line 72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8" name="Line 73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39" name="Line 74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0" name="Line 75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1" name="Line 76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2" name="Line 77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3" name="Line 78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4" name="Line 79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45" name="Line 80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9046" name="Group 8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9048" name="Line 6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49" name="Line 68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50" name="Line 81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9047" name="Line 88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944" name="Group 99"/>
          <p:cNvGrpSpPr>
            <a:grpSpLocks/>
          </p:cNvGrpSpPr>
          <p:nvPr/>
        </p:nvGrpSpPr>
        <p:grpSpPr bwMode="auto">
          <a:xfrm>
            <a:off x="8386763" y="5226051"/>
            <a:ext cx="598488" cy="1476375"/>
            <a:chOff x="4573" y="2190"/>
            <a:chExt cx="377" cy="930"/>
          </a:xfrm>
        </p:grpSpPr>
        <p:sp>
          <p:nvSpPr>
            <p:cNvPr id="39019" name="Rectangle 100"/>
            <p:cNvSpPr>
              <a:spLocks noChangeArrowheads="1"/>
            </p:cNvSpPr>
            <p:nvPr/>
          </p:nvSpPr>
          <p:spPr bwMode="auto">
            <a:xfrm>
              <a:off x="4573" y="2810"/>
              <a:ext cx="377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20" name="Rectangle 101"/>
            <p:cNvSpPr>
              <a:spLocks noChangeArrowheads="1"/>
            </p:cNvSpPr>
            <p:nvPr/>
          </p:nvSpPr>
          <p:spPr bwMode="auto">
            <a:xfrm>
              <a:off x="4573" y="250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21" name="Rectangle 102"/>
            <p:cNvSpPr>
              <a:spLocks noChangeArrowheads="1"/>
            </p:cNvSpPr>
            <p:nvPr/>
          </p:nvSpPr>
          <p:spPr bwMode="auto">
            <a:xfrm>
              <a:off x="4573" y="219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</p:grpSp>
      <p:grpSp>
        <p:nvGrpSpPr>
          <p:cNvPr id="38947" name="Group 111"/>
          <p:cNvGrpSpPr>
            <a:grpSpLocks/>
          </p:cNvGrpSpPr>
          <p:nvPr/>
        </p:nvGrpSpPr>
        <p:grpSpPr bwMode="auto">
          <a:xfrm>
            <a:off x="6588126" y="5226051"/>
            <a:ext cx="600075" cy="1476375"/>
            <a:chOff x="3440" y="2190"/>
            <a:chExt cx="378" cy="930"/>
          </a:xfrm>
        </p:grpSpPr>
        <p:sp>
          <p:nvSpPr>
            <p:cNvPr id="39010" name="Rectangle 112"/>
            <p:cNvSpPr>
              <a:spLocks noChangeArrowheads="1"/>
            </p:cNvSpPr>
            <p:nvPr/>
          </p:nvSpPr>
          <p:spPr bwMode="auto">
            <a:xfrm>
              <a:off x="3440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11" name="Rectangle 113"/>
            <p:cNvSpPr>
              <a:spLocks noChangeArrowheads="1"/>
            </p:cNvSpPr>
            <p:nvPr/>
          </p:nvSpPr>
          <p:spPr bwMode="auto">
            <a:xfrm>
              <a:off x="3440" y="2500"/>
              <a:ext cx="378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9012" name="Rectangle 114"/>
            <p:cNvSpPr>
              <a:spLocks noChangeArrowheads="1"/>
            </p:cNvSpPr>
            <p:nvPr/>
          </p:nvSpPr>
          <p:spPr bwMode="auto">
            <a:xfrm>
              <a:off x="3440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950" name="Group 123"/>
          <p:cNvGrpSpPr>
            <a:grpSpLocks/>
          </p:cNvGrpSpPr>
          <p:nvPr/>
        </p:nvGrpSpPr>
        <p:grpSpPr bwMode="auto">
          <a:xfrm>
            <a:off x="4789489" y="5226051"/>
            <a:ext cx="600075" cy="1476375"/>
            <a:chOff x="2307" y="2190"/>
            <a:chExt cx="378" cy="930"/>
          </a:xfrm>
        </p:grpSpPr>
        <p:sp>
          <p:nvSpPr>
            <p:cNvPr id="39001" name="Rectangle 124"/>
            <p:cNvSpPr>
              <a:spLocks noChangeArrowheads="1"/>
            </p:cNvSpPr>
            <p:nvPr/>
          </p:nvSpPr>
          <p:spPr bwMode="auto">
            <a:xfrm>
              <a:off x="2307" y="2810"/>
              <a:ext cx="37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39002" name="Rectangle 125"/>
            <p:cNvSpPr>
              <a:spLocks noChangeArrowheads="1"/>
            </p:cNvSpPr>
            <p:nvPr/>
          </p:nvSpPr>
          <p:spPr bwMode="auto">
            <a:xfrm>
              <a:off x="2307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03" name="Rectangle 126"/>
            <p:cNvSpPr>
              <a:spLocks noChangeArrowheads="1"/>
            </p:cNvSpPr>
            <p:nvPr/>
          </p:nvSpPr>
          <p:spPr bwMode="auto">
            <a:xfrm>
              <a:off x="2307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951" name="Group 127"/>
          <p:cNvGrpSpPr>
            <a:grpSpLocks/>
          </p:cNvGrpSpPr>
          <p:nvPr/>
        </p:nvGrpSpPr>
        <p:grpSpPr bwMode="auto">
          <a:xfrm>
            <a:off x="4191000" y="5226051"/>
            <a:ext cx="598488" cy="1476375"/>
            <a:chOff x="1930" y="2190"/>
            <a:chExt cx="377" cy="930"/>
          </a:xfrm>
        </p:grpSpPr>
        <p:sp>
          <p:nvSpPr>
            <p:cNvPr id="38998" name="Rectangle 128"/>
            <p:cNvSpPr>
              <a:spLocks noChangeArrowheads="1"/>
            </p:cNvSpPr>
            <p:nvPr/>
          </p:nvSpPr>
          <p:spPr bwMode="auto">
            <a:xfrm>
              <a:off x="1930" y="2810"/>
              <a:ext cx="377" cy="3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8999" name="Rectangle 129"/>
            <p:cNvSpPr>
              <a:spLocks noChangeArrowheads="1"/>
            </p:cNvSpPr>
            <p:nvPr/>
          </p:nvSpPr>
          <p:spPr bwMode="auto">
            <a:xfrm>
              <a:off x="1930" y="2500"/>
              <a:ext cx="377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000" name="Rectangle 130"/>
            <p:cNvSpPr>
              <a:spLocks noChangeArrowheads="1"/>
            </p:cNvSpPr>
            <p:nvPr/>
          </p:nvSpPr>
          <p:spPr bwMode="auto">
            <a:xfrm>
              <a:off x="1930" y="2190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952" name="Group 131"/>
          <p:cNvGrpSpPr>
            <a:grpSpLocks/>
          </p:cNvGrpSpPr>
          <p:nvPr/>
        </p:nvGrpSpPr>
        <p:grpSpPr bwMode="auto">
          <a:xfrm>
            <a:off x="3590926" y="5226051"/>
            <a:ext cx="600075" cy="1476375"/>
            <a:chOff x="1552" y="2190"/>
            <a:chExt cx="378" cy="930"/>
          </a:xfrm>
        </p:grpSpPr>
        <p:sp>
          <p:nvSpPr>
            <p:cNvPr id="38995" name="Rectangle 132"/>
            <p:cNvSpPr>
              <a:spLocks noChangeArrowheads="1"/>
            </p:cNvSpPr>
            <p:nvPr/>
          </p:nvSpPr>
          <p:spPr bwMode="auto">
            <a:xfrm>
              <a:off x="1552" y="2810"/>
              <a:ext cx="3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96" name="Rectangle 133"/>
            <p:cNvSpPr>
              <a:spLocks noChangeArrowheads="1"/>
            </p:cNvSpPr>
            <p:nvPr/>
          </p:nvSpPr>
          <p:spPr bwMode="auto">
            <a:xfrm>
              <a:off x="1552" y="2500"/>
              <a:ext cx="378" cy="310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8997" name="Rectangle 134"/>
            <p:cNvSpPr>
              <a:spLocks noChangeArrowheads="1"/>
            </p:cNvSpPr>
            <p:nvPr/>
          </p:nvSpPr>
          <p:spPr bwMode="auto">
            <a:xfrm>
              <a:off x="1552" y="2190"/>
              <a:ext cx="378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953" name="Group 135"/>
          <p:cNvGrpSpPr>
            <a:grpSpLocks/>
          </p:cNvGrpSpPr>
          <p:nvPr/>
        </p:nvGrpSpPr>
        <p:grpSpPr bwMode="auto">
          <a:xfrm>
            <a:off x="2992438" y="5226051"/>
            <a:ext cx="598488" cy="1476375"/>
            <a:chOff x="1117" y="1948"/>
            <a:chExt cx="377" cy="930"/>
          </a:xfrm>
        </p:grpSpPr>
        <p:sp>
          <p:nvSpPr>
            <p:cNvPr id="38992" name="Rectangle 136"/>
            <p:cNvSpPr>
              <a:spLocks noChangeArrowheads="1"/>
            </p:cNvSpPr>
            <p:nvPr/>
          </p:nvSpPr>
          <p:spPr bwMode="auto">
            <a:xfrm>
              <a:off x="1117" y="256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93" name="Rectangle 137"/>
            <p:cNvSpPr>
              <a:spLocks noChangeArrowheads="1"/>
            </p:cNvSpPr>
            <p:nvPr/>
          </p:nvSpPr>
          <p:spPr bwMode="auto">
            <a:xfrm>
              <a:off x="1117" y="2258"/>
              <a:ext cx="37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endParaRPr lang="ko-KR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94" name="Rectangle 138"/>
            <p:cNvSpPr>
              <a:spLocks noChangeArrowheads="1"/>
            </p:cNvSpPr>
            <p:nvPr/>
          </p:nvSpPr>
          <p:spPr bwMode="auto">
            <a:xfrm>
              <a:off x="1117" y="1948"/>
              <a:ext cx="377" cy="31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38955" name="Rectangle 140"/>
          <p:cNvSpPr>
            <a:spLocks noChangeArrowheads="1"/>
          </p:cNvSpPr>
          <p:nvPr/>
        </p:nvSpPr>
        <p:spPr bwMode="auto">
          <a:xfrm>
            <a:off x="8386763" y="4495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88201" y="4495801"/>
            <a:ext cx="1198563" cy="2206625"/>
            <a:chOff x="5664200" y="4495800"/>
            <a:chExt cx="1198563" cy="2206625"/>
          </a:xfrm>
        </p:grpSpPr>
        <p:grpSp>
          <p:nvGrpSpPr>
            <p:cNvPr id="38945" name="Group 103"/>
            <p:cNvGrpSpPr>
              <a:grpSpLocks/>
            </p:cNvGrpSpPr>
            <p:nvPr/>
          </p:nvGrpSpPr>
          <p:grpSpPr bwMode="auto">
            <a:xfrm>
              <a:off x="6262688" y="5226050"/>
              <a:ext cx="600075" cy="1476375"/>
              <a:chOff x="4195" y="2190"/>
              <a:chExt cx="378" cy="930"/>
            </a:xfrm>
          </p:grpSpPr>
          <p:sp>
            <p:nvSpPr>
              <p:cNvPr id="39016" name="Rectangle 104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17" name="Rectangle 105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18" name="Rectangle 106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8946" name="Group 107"/>
            <p:cNvGrpSpPr>
              <a:grpSpLocks/>
            </p:cNvGrpSpPr>
            <p:nvPr/>
          </p:nvGrpSpPr>
          <p:grpSpPr bwMode="auto">
            <a:xfrm>
              <a:off x="5664200" y="5226050"/>
              <a:ext cx="598488" cy="1476375"/>
              <a:chOff x="3818" y="2190"/>
              <a:chExt cx="377" cy="930"/>
            </a:xfrm>
          </p:grpSpPr>
          <p:sp>
            <p:nvSpPr>
              <p:cNvPr id="39013" name="Rectangle 108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14" name="Rectangle 109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15" name="Rectangle 110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8956" name="Rectangle 141"/>
            <p:cNvSpPr>
              <a:spLocks noChangeArrowheads="1"/>
            </p:cNvSpPr>
            <p:nvPr/>
          </p:nvSpPr>
          <p:spPr bwMode="auto">
            <a:xfrm>
              <a:off x="6262688" y="4495800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8957" name="Rectangle 142"/>
            <p:cNvSpPr>
              <a:spLocks noChangeArrowheads="1"/>
            </p:cNvSpPr>
            <p:nvPr/>
          </p:nvSpPr>
          <p:spPr bwMode="auto">
            <a:xfrm>
              <a:off x="5664200" y="4495800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</p:grpSp>
      <p:sp>
        <p:nvSpPr>
          <p:cNvPr id="38958" name="Rectangle 143"/>
          <p:cNvSpPr>
            <a:spLocks noChangeArrowheads="1"/>
          </p:cNvSpPr>
          <p:nvPr/>
        </p:nvSpPr>
        <p:spPr bwMode="auto">
          <a:xfrm>
            <a:off x="6588126" y="4495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9564" y="4495801"/>
            <a:ext cx="1198563" cy="2206625"/>
            <a:chOff x="3865563" y="4495800"/>
            <a:chExt cx="1198563" cy="2206625"/>
          </a:xfrm>
        </p:grpSpPr>
        <p:grpSp>
          <p:nvGrpSpPr>
            <p:cNvPr id="38948" name="Group 115"/>
            <p:cNvGrpSpPr>
              <a:grpSpLocks/>
            </p:cNvGrpSpPr>
            <p:nvPr/>
          </p:nvGrpSpPr>
          <p:grpSpPr bwMode="auto">
            <a:xfrm>
              <a:off x="4465638" y="5226050"/>
              <a:ext cx="598488" cy="1476375"/>
              <a:chOff x="3063" y="2190"/>
              <a:chExt cx="377" cy="930"/>
            </a:xfrm>
          </p:grpSpPr>
          <p:sp>
            <p:nvSpPr>
              <p:cNvPr id="39007" name="Rectangle 116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08" name="Rectangle 117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09" name="Rectangle 118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8949" name="Group 119"/>
            <p:cNvGrpSpPr>
              <a:grpSpLocks/>
            </p:cNvGrpSpPr>
            <p:nvPr/>
          </p:nvGrpSpPr>
          <p:grpSpPr bwMode="auto">
            <a:xfrm>
              <a:off x="3865563" y="5226050"/>
              <a:ext cx="600075" cy="1476375"/>
              <a:chOff x="2685" y="2190"/>
              <a:chExt cx="378" cy="930"/>
            </a:xfrm>
          </p:grpSpPr>
          <p:sp>
            <p:nvSpPr>
              <p:cNvPr id="39004" name="Rectangle 120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05" name="Rectangle 121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06" name="Rectangle 122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8959" name="Rectangle 144"/>
            <p:cNvSpPr>
              <a:spLocks noChangeArrowheads="1"/>
            </p:cNvSpPr>
            <p:nvPr/>
          </p:nvSpPr>
          <p:spPr bwMode="auto">
            <a:xfrm>
              <a:off x="4465638" y="4495800"/>
              <a:ext cx="5984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8960" name="Rectangle 145"/>
            <p:cNvSpPr>
              <a:spLocks noChangeArrowheads="1"/>
            </p:cNvSpPr>
            <p:nvPr/>
          </p:nvSpPr>
          <p:spPr bwMode="auto">
            <a:xfrm>
              <a:off x="3865563" y="4495800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</p:grpSp>
      <p:sp>
        <p:nvSpPr>
          <p:cNvPr id="38961" name="Rectangle 146"/>
          <p:cNvSpPr>
            <a:spLocks noChangeArrowheads="1"/>
          </p:cNvSpPr>
          <p:nvPr/>
        </p:nvSpPr>
        <p:spPr bwMode="auto">
          <a:xfrm>
            <a:off x="4789489" y="4495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 dirty="0">
                <a:latin typeface="Gill Sans" charset="0"/>
                <a:ea typeface="Gill Sans" charset="0"/>
                <a:cs typeface="Gill Sans" charset="0"/>
              </a:rPr>
              <a:t>D</a:t>
            </a:r>
          </a:p>
        </p:txBody>
      </p:sp>
      <p:sp>
        <p:nvSpPr>
          <p:cNvPr id="38962" name="Rectangle 147"/>
          <p:cNvSpPr>
            <a:spLocks noChangeArrowheads="1"/>
          </p:cNvSpPr>
          <p:nvPr/>
        </p:nvSpPr>
        <p:spPr bwMode="auto">
          <a:xfrm>
            <a:off x="4191000" y="4495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C</a:t>
            </a:r>
          </a:p>
        </p:txBody>
      </p:sp>
      <p:sp>
        <p:nvSpPr>
          <p:cNvPr id="38963" name="Rectangle 148"/>
          <p:cNvSpPr>
            <a:spLocks noChangeArrowheads="1"/>
          </p:cNvSpPr>
          <p:nvPr/>
        </p:nvSpPr>
        <p:spPr bwMode="auto">
          <a:xfrm>
            <a:off x="3590926" y="4495800"/>
            <a:ext cx="6000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B</a:t>
            </a:r>
          </a:p>
        </p:txBody>
      </p:sp>
      <p:sp>
        <p:nvSpPr>
          <p:cNvPr id="38964" name="Rectangle 149"/>
          <p:cNvSpPr>
            <a:spLocks noChangeArrowheads="1"/>
          </p:cNvSpPr>
          <p:nvPr/>
        </p:nvSpPr>
        <p:spPr bwMode="auto">
          <a:xfrm>
            <a:off x="2992438" y="4495800"/>
            <a:ext cx="598488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ko-KR" sz="2400" b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85251" y="4495801"/>
            <a:ext cx="1216025" cy="2206625"/>
            <a:chOff x="7461250" y="4495800"/>
            <a:chExt cx="1216025" cy="2206625"/>
          </a:xfrm>
        </p:grpSpPr>
        <p:grpSp>
          <p:nvGrpSpPr>
            <p:cNvPr id="38942" name="Group 91"/>
            <p:cNvGrpSpPr>
              <a:grpSpLocks/>
            </p:cNvGrpSpPr>
            <p:nvPr/>
          </p:nvGrpSpPr>
          <p:grpSpPr bwMode="auto">
            <a:xfrm>
              <a:off x="8051800" y="5226050"/>
              <a:ext cx="600075" cy="1476375"/>
              <a:chOff x="4950" y="2190"/>
              <a:chExt cx="378" cy="930"/>
            </a:xfrm>
          </p:grpSpPr>
          <p:sp>
            <p:nvSpPr>
              <p:cNvPr id="39025" name="Rectangle 92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26" name="Rectangle 93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27" name="Rectangle 94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8943" name="Group 95"/>
            <p:cNvGrpSpPr>
              <a:grpSpLocks/>
            </p:cNvGrpSpPr>
            <p:nvPr/>
          </p:nvGrpSpPr>
          <p:grpSpPr bwMode="auto">
            <a:xfrm>
              <a:off x="7461250" y="5226050"/>
              <a:ext cx="600075" cy="1476375"/>
              <a:chOff x="4950" y="2190"/>
              <a:chExt cx="378" cy="930"/>
            </a:xfrm>
          </p:grpSpPr>
          <p:sp>
            <p:nvSpPr>
              <p:cNvPr id="39022" name="Rectangle 9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23" name="Rectangle 9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9024" name="Rectangle 9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30000"/>
                  </a:spcBef>
                </a:pPr>
                <a:endParaRPr lang="ko-KR" altLang="en-US" sz="24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8954" name="Rectangle 139"/>
            <p:cNvSpPr>
              <a:spLocks noChangeArrowheads="1"/>
            </p:cNvSpPr>
            <p:nvPr/>
          </p:nvSpPr>
          <p:spPr bwMode="auto">
            <a:xfrm>
              <a:off x="7461250" y="4495800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8965" name="Rectangle 150"/>
            <p:cNvSpPr>
              <a:spLocks noChangeArrowheads="1"/>
            </p:cNvSpPr>
            <p:nvPr/>
          </p:nvSpPr>
          <p:spPr bwMode="auto">
            <a:xfrm>
              <a:off x="8077200" y="4495800"/>
              <a:ext cx="6000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</p:grpSp>
      <p:grpSp>
        <p:nvGrpSpPr>
          <p:cNvPr id="38966" name="Group 151"/>
          <p:cNvGrpSpPr>
            <a:grpSpLocks/>
          </p:cNvGrpSpPr>
          <p:nvPr/>
        </p:nvGrpSpPr>
        <p:grpSpPr bwMode="auto">
          <a:xfrm>
            <a:off x="1981200" y="4495801"/>
            <a:ext cx="8204200" cy="2206625"/>
            <a:chOff x="240" y="1440"/>
            <a:chExt cx="5168" cy="1390"/>
          </a:xfrm>
        </p:grpSpPr>
        <p:sp>
          <p:nvSpPr>
            <p:cNvPr id="38967" name="Rectangle 152"/>
            <p:cNvSpPr>
              <a:spLocks noChangeArrowheads="1"/>
            </p:cNvSpPr>
            <p:nvPr/>
          </p:nvSpPr>
          <p:spPr bwMode="auto">
            <a:xfrm>
              <a:off x="240" y="2520"/>
              <a:ext cx="637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38968" name="Rectangle 153"/>
            <p:cNvSpPr>
              <a:spLocks noChangeArrowheads="1"/>
            </p:cNvSpPr>
            <p:nvPr/>
          </p:nvSpPr>
          <p:spPr bwMode="auto">
            <a:xfrm>
              <a:off x="240" y="221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38969" name="Rectangle 154"/>
            <p:cNvSpPr>
              <a:spLocks noChangeArrowheads="1"/>
            </p:cNvSpPr>
            <p:nvPr/>
          </p:nvSpPr>
          <p:spPr bwMode="auto">
            <a:xfrm>
              <a:off x="240" y="1900"/>
              <a:ext cx="6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</a:pPr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38970" name="Rectangle 155"/>
            <p:cNvSpPr>
              <a:spLocks noChangeArrowheads="1"/>
            </p:cNvSpPr>
            <p:nvPr/>
          </p:nvSpPr>
          <p:spPr bwMode="auto">
            <a:xfrm>
              <a:off x="240" y="1460"/>
              <a:ext cx="637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 algn="l">
                <a:lnSpc>
                  <a:spcPct val="50000"/>
                </a:lnSpc>
                <a:spcBef>
                  <a:spcPct val="3000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38971" name="Line 156"/>
            <p:cNvSpPr>
              <a:spLocks noChangeShapeType="1"/>
            </p:cNvSpPr>
            <p:nvPr/>
          </p:nvSpPr>
          <p:spPr bwMode="auto">
            <a:xfrm>
              <a:off x="240" y="1900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8972" name="Group 157"/>
            <p:cNvGrpSpPr>
              <a:grpSpLocks/>
            </p:cNvGrpSpPr>
            <p:nvPr/>
          </p:nvGrpSpPr>
          <p:grpSpPr bwMode="auto">
            <a:xfrm>
              <a:off x="240" y="2210"/>
              <a:ext cx="5161" cy="310"/>
              <a:chOff x="240" y="2210"/>
              <a:chExt cx="4790" cy="310"/>
            </a:xfrm>
          </p:grpSpPr>
          <p:sp>
            <p:nvSpPr>
              <p:cNvPr id="38990" name="Line 158"/>
              <p:cNvSpPr>
                <a:spLocks noChangeShapeType="1"/>
              </p:cNvSpPr>
              <p:nvPr/>
            </p:nvSpPr>
            <p:spPr bwMode="auto">
              <a:xfrm>
                <a:off x="240" y="221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8991" name="Line 159"/>
              <p:cNvSpPr>
                <a:spLocks noChangeShapeType="1"/>
              </p:cNvSpPr>
              <p:nvPr/>
            </p:nvSpPr>
            <p:spPr bwMode="auto">
              <a:xfrm>
                <a:off x="240" y="2520"/>
                <a:ext cx="479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8973" name="Line 160"/>
            <p:cNvSpPr>
              <a:spLocks noChangeShapeType="1"/>
            </p:cNvSpPr>
            <p:nvPr/>
          </p:nvSpPr>
          <p:spPr bwMode="auto">
            <a:xfrm>
              <a:off x="240" y="1440"/>
              <a:ext cx="0" cy="1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4" name="Line 161"/>
            <p:cNvSpPr>
              <a:spLocks noChangeShapeType="1"/>
            </p:cNvSpPr>
            <p:nvPr/>
          </p:nvSpPr>
          <p:spPr bwMode="auto">
            <a:xfrm>
              <a:off x="877" y="1440"/>
              <a:ext cx="0" cy="139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5" name="Line 162"/>
            <p:cNvSpPr>
              <a:spLocks noChangeShapeType="1"/>
            </p:cNvSpPr>
            <p:nvPr/>
          </p:nvSpPr>
          <p:spPr bwMode="auto">
            <a:xfrm>
              <a:off x="125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6" name="Line 163"/>
            <p:cNvSpPr>
              <a:spLocks noChangeShapeType="1"/>
            </p:cNvSpPr>
            <p:nvPr/>
          </p:nvSpPr>
          <p:spPr bwMode="auto">
            <a:xfrm>
              <a:off x="163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7" name="Line 164"/>
            <p:cNvSpPr>
              <a:spLocks noChangeShapeType="1"/>
            </p:cNvSpPr>
            <p:nvPr/>
          </p:nvSpPr>
          <p:spPr bwMode="auto">
            <a:xfrm>
              <a:off x="2009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8" name="Line 165"/>
            <p:cNvSpPr>
              <a:spLocks noChangeShapeType="1"/>
            </p:cNvSpPr>
            <p:nvPr/>
          </p:nvSpPr>
          <p:spPr bwMode="auto">
            <a:xfrm>
              <a:off x="238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79" name="Line 166"/>
            <p:cNvSpPr>
              <a:spLocks noChangeShapeType="1"/>
            </p:cNvSpPr>
            <p:nvPr/>
          </p:nvSpPr>
          <p:spPr bwMode="auto">
            <a:xfrm>
              <a:off x="276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80" name="Line 167"/>
            <p:cNvSpPr>
              <a:spLocks noChangeShapeType="1"/>
            </p:cNvSpPr>
            <p:nvPr/>
          </p:nvSpPr>
          <p:spPr bwMode="auto">
            <a:xfrm>
              <a:off x="314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81" name="Line 168"/>
            <p:cNvSpPr>
              <a:spLocks noChangeShapeType="1"/>
            </p:cNvSpPr>
            <p:nvPr/>
          </p:nvSpPr>
          <p:spPr bwMode="auto">
            <a:xfrm>
              <a:off x="3520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82" name="Line 169"/>
            <p:cNvSpPr>
              <a:spLocks noChangeShapeType="1"/>
            </p:cNvSpPr>
            <p:nvPr/>
          </p:nvSpPr>
          <p:spPr bwMode="auto">
            <a:xfrm>
              <a:off x="3897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83" name="Line 170"/>
            <p:cNvSpPr>
              <a:spLocks noChangeShapeType="1"/>
            </p:cNvSpPr>
            <p:nvPr/>
          </p:nvSpPr>
          <p:spPr bwMode="auto">
            <a:xfrm>
              <a:off x="4275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984" name="Line 171"/>
            <p:cNvSpPr>
              <a:spLocks noChangeShapeType="1"/>
            </p:cNvSpPr>
            <p:nvPr/>
          </p:nvSpPr>
          <p:spPr bwMode="auto">
            <a:xfrm>
              <a:off x="4652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8985" name="Group 172"/>
            <p:cNvGrpSpPr>
              <a:grpSpLocks/>
            </p:cNvGrpSpPr>
            <p:nvPr/>
          </p:nvGrpSpPr>
          <p:grpSpPr bwMode="auto">
            <a:xfrm>
              <a:off x="240" y="1440"/>
              <a:ext cx="5160" cy="1390"/>
              <a:chOff x="240" y="1440"/>
              <a:chExt cx="4790" cy="1390"/>
            </a:xfrm>
          </p:grpSpPr>
          <p:sp>
            <p:nvSpPr>
              <p:cNvPr id="38987" name="Line 173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8988" name="Line 174"/>
              <p:cNvSpPr>
                <a:spLocks noChangeShapeType="1"/>
              </p:cNvSpPr>
              <p:nvPr/>
            </p:nvSpPr>
            <p:spPr bwMode="auto">
              <a:xfrm>
                <a:off x="240" y="2830"/>
                <a:ext cx="479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8989" name="Line 175"/>
              <p:cNvSpPr>
                <a:spLocks noChangeShapeType="1"/>
              </p:cNvSpPr>
              <p:nvPr/>
            </p:nvSpPr>
            <p:spPr bwMode="auto">
              <a:xfrm>
                <a:off x="503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8986" name="Line 176"/>
            <p:cNvSpPr>
              <a:spLocks noChangeShapeType="1"/>
            </p:cNvSpPr>
            <p:nvPr/>
          </p:nvSpPr>
          <p:spPr bwMode="auto">
            <a:xfrm>
              <a:off x="5024" y="1440"/>
              <a:ext cx="0" cy="1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231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5" grpId="0"/>
      <p:bldP spid="38958" grpId="0"/>
      <p:bldP spid="389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69963" y="4191000"/>
            <a:ext cx="10252073" cy="2538412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One desirable property: When you add memory the miss rate drops (stack property)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Does this always happen?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Seems like it should, right?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No: </a:t>
            </a:r>
            <a:r>
              <a:rPr lang="en-US" altLang="ko-KR" sz="2800" dirty="0" err="1">
                <a:ea typeface="굴림" panose="020B0600000101010101" pitchFamily="34" charset="-127"/>
              </a:rPr>
              <a:t>Bélády’s</a:t>
            </a:r>
            <a:r>
              <a:rPr lang="en-US" altLang="ko-KR" sz="2800" dirty="0">
                <a:ea typeface="굴림" panose="020B0600000101010101" pitchFamily="34" charset="-127"/>
              </a:rPr>
              <a:t> anomaly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Certain replacement algorithms (FIFO) don’t have this obvious property!</a:t>
            </a: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" t="11264" r="1244" b="11610"/>
          <a:stretch>
            <a:fillRect/>
          </a:stretch>
        </p:blipFill>
        <p:spPr bwMode="auto">
          <a:xfrm>
            <a:off x="3148014" y="711200"/>
            <a:ext cx="5646737" cy="33226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4" y="152400"/>
            <a:ext cx="10252072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Graph of Page Faults Versus The Number of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3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>
                <a:ea typeface="굴림" panose="020B0600000101010101" pitchFamily="34" charset="-127"/>
              </a:rPr>
              <a:t>Recall: Demand </a:t>
            </a:r>
            <a:r>
              <a:rPr lang="en-US" altLang="ko-KR" sz="3600" dirty="0">
                <a:ea typeface="굴림" panose="020B0600000101010101" pitchFamily="34" charset="-127"/>
              </a:rPr>
              <a:t>Paging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4394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Modern programs require a lot of physical memory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Memory per system growing faster than 25%-30%/year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But they don’t use all their memory all of the time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90-10 rule: programs spend 90% of their time in 10% of their code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Wasteful to require all of user’s code to be in memory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Solution: use main memory as “cache” for disk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ko-KR" altLang="en-US" sz="2400" dirty="0">
              <a:ea typeface="굴림" panose="020B0600000101010101" pitchFamily="34" charset="-127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4494214" y="5092699"/>
            <a:ext cx="519113" cy="779462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 rot="5400000">
            <a:off x="4265009" y="5180214"/>
            <a:ext cx="945773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600" b="0" dirty="0">
                <a:latin typeface="Gill Sans" charset="0"/>
                <a:ea typeface="Gill Sans" charset="0"/>
                <a:cs typeface="Gill Sans" charset="0"/>
              </a:rPr>
              <a:t>On-Chip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600" b="0" dirty="0">
                <a:latin typeface="Gill Sans" charset="0"/>
                <a:ea typeface="Gill Sans" charset="0"/>
                <a:cs typeface="Gill Sans" charset="0"/>
              </a:rPr>
              <a:t>Cache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244851" y="4298951"/>
            <a:ext cx="1598613" cy="5794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3784600" y="4481512"/>
            <a:ext cx="928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3244850" y="5181599"/>
            <a:ext cx="1022350" cy="685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3282951" y="5289550"/>
            <a:ext cx="111889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Datapath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7275515" y="3998913"/>
            <a:ext cx="1247775" cy="2078037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0" name="Rectangle 14"/>
          <p:cNvSpPr>
            <a:spLocks noChangeArrowheads="1"/>
          </p:cNvSpPr>
          <p:nvPr/>
        </p:nvSpPr>
        <p:spPr bwMode="auto">
          <a:xfrm>
            <a:off x="7226303" y="4816476"/>
            <a:ext cx="141385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Secondary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 dirty="0" smtClean="0">
                <a:latin typeface="Gill Sans" charset="0"/>
                <a:ea typeface="Gill Sans" charset="0"/>
                <a:cs typeface="Gill Sans" charset="0"/>
              </a:rPr>
              <a:t>(SSD/DISK)</a:t>
            </a:r>
            <a:endParaRPr lang="en-US" altLang="ko-KR" sz="1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1" name="Rectangle 15"/>
          <p:cNvSpPr>
            <a:spLocks noChangeArrowheads="1"/>
          </p:cNvSpPr>
          <p:nvPr/>
        </p:nvSpPr>
        <p:spPr bwMode="auto">
          <a:xfrm>
            <a:off x="3124201" y="3998913"/>
            <a:ext cx="2019301" cy="2078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2" name="Rectangle 16"/>
          <p:cNvSpPr>
            <a:spLocks noChangeArrowheads="1"/>
          </p:cNvSpPr>
          <p:nvPr/>
        </p:nvSpPr>
        <p:spPr bwMode="auto">
          <a:xfrm>
            <a:off x="3883026" y="3989388"/>
            <a:ext cx="122148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 flipV="1">
            <a:off x="4294188" y="3505200"/>
            <a:ext cx="4240214" cy="164782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4" name="Line 18"/>
          <p:cNvSpPr>
            <a:spLocks noChangeShapeType="1"/>
          </p:cNvSpPr>
          <p:nvPr/>
        </p:nvSpPr>
        <p:spPr bwMode="auto">
          <a:xfrm>
            <a:off x="4294188" y="5872163"/>
            <a:ext cx="4240214" cy="300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5" name="Rectangle 19"/>
          <p:cNvSpPr>
            <a:spLocks noChangeArrowheads="1"/>
          </p:cNvSpPr>
          <p:nvPr/>
        </p:nvSpPr>
        <p:spPr bwMode="auto">
          <a:xfrm>
            <a:off x="5432426" y="4703763"/>
            <a:ext cx="700088" cy="1247775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6" name="Rectangle 20"/>
          <p:cNvSpPr>
            <a:spLocks noChangeArrowheads="1"/>
          </p:cNvSpPr>
          <p:nvPr/>
        </p:nvSpPr>
        <p:spPr bwMode="auto">
          <a:xfrm>
            <a:off x="6242050" y="4403726"/>
            <a:ext cx="903289" cy="1587499"/>
          </a:xfrm>
          <a:prstGeom prst="rect">
            <a:avLst/>
          </a:prstGeom>
          <a:solidFill>
            <a:srgbClr val="FF66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4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547" name="Rectangle 21"/>
          <p:cNvSpPr>
            <a:spLocks noChangeArrowheads="1"/>
          </p:cNvSpPr>
          <p:nvPr/>
        </p:nvSpPr>
        <p:spPr bwMode="auto">
          <a:xfrm>
            <a:off x="6189665" y="4800601"/>
            <a:ext cx="1016305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Main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Memory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(DRAM)</a:t>
            </a:r>
          </a:p>
        </p:txBody>
      </p:sp>
      <p:sp>
        <p:nvSpPr>
          <p:cNvPr id="22548" name="Rectangle 22"/>
          <p:cNvSpPr>
            <a:spLocks noChangeArrowheads="1"/>
          </p:cNvSpPr>
          <p:nvPr/>
        </p:nvSpPr>
        <p:spPr bwMode="auto">
          <a:xfrm>
            <a:off x="5335589" y="4800600"/>
            <a:ext cx="1003481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Second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Level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Cache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(SRAM)</a:t>
            </a:r>
          </a:p>
        </p:txBody>
      </p:sp>
      <p:grpSp>
        <p:nvGrpSpPr>
          <p:cNvPr id="22549" name="Group 33"/>
          <p:cNvGrpSpPr>
            <a:grpSpLocks/>
          </p:cNvGrpSpPr>
          <p:nvPr/>
        </p:nvGrpSpPr>
        <p:grpSpPr bwMode="auto">
          <a:xfrm>
            <a:off x="8613165" y="3505200"/>
            <a:ext cx="1243825" cy="2666999"/>
            <a:chOff x="4761" y="1264"/>
            <a:chExt cx="840" cy="2081"/>
          </a:xfrm>
        </p:grpSpPr>
        <p:sp>
          <p:nvSpPr>
            <p:cNvPr id="22551" name="Rectangle 34"/>
            <p:cNvSpPr>
              <a:spLocks noChangeArrowheads="1"/>
            </p:cNvSpPr>
            <p:nvPr/>
          </p:nvSpPr>
          <p:spPr bwMode="auto">
            <a:xfrm>
              <a:off x="4764" y="1264"/>
              <a:ext cx="704" cy="2081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552" name="Rectangle 35"/>
            <p:cNvSpPr>
              <a:spLocks noChangeArrowheads="1"/>
            </p:cNvSpPr>
            <p:nvPr/>
          </p:nvSpPr>
          <p:spPr bwMode="auto">
            <a:xfrm>
              <a:off x="4761" y="2097"/>
              <a:ext cx="840" cy="7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Tertiary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>
                  <a:latin typeface="Gill Sans" charset="0"/>
                  <a:ea typeface="Gill Sans" charset="0"/>
                  <a:cs typeface="Gill Sans" charset="0"/>
                </a:rPr>
                <a:t>Storage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 b="0" dirty="0" smtClean="0">
                  <a:latin typeface="Gill Sans" charset="0"/>
                  <a:ea typeface="Gill Sans" charset="0"/>
                  <a:cs typeface="Gill Sans" charset="0"/>
                </a:rPr>
                <a:t>(TAPE?)</a:t>
              </a:r>
              <a:endParaRPr lang="en-US" altLang="ko-KR" sz="18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2550" name="AutoShape 40"/>
          <p:cNvSpPr>
            <a:spLocks noChangeArrowheads="1"/>
          </p:cNvSpPr>
          <p:nvPr/>
        </p:nvSpPr>
        <p:spPr bwMode="auto">
          <a:xfrm>
            <a:off x="6723064" y="4286250"/>
            <a:ext cx="1219200" cy="533400"/>
          </a:xfrm>
          <a:prstGeom prst="leftArrow">
            <a:avLst>
              <a:gd name="adj1" fmla="val 50000"/>
              <a:gd name="adj2" fmla="val 5714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paging</a:t>
            </a:r>
          </a:p>
        </p:txBody>
      </p:sp>
      <p:sp>
        <p:nvSpPr>
          <p:cNvPr id="25" name="AutoShape 40">
            <a:extLst>
              <a:ext uri="{FF2B5EF4-FFF2-40B4-BE49-F238E27FC236}">
                <a16:creationId xmlns:a16="http://schemas.microsoft.com/office/drawing/2014/main" id="{D845AA3A-128F-C443-B9D7-F972A29A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9531" y="4403725"/>
            <a:ext cx="1219200" cy="533400"/>
          </a:xfrm>
          <a:prstGeom prst="leftArrow">
            <a:avLst>
              <a:gd name="adj1" fmla="val 50000"/>
              <a:gd name="adj2" fmla="val 57143"/>
            </a:avLst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2578674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220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Adding Memory Doesn’t Always Help Fault Rate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Does adding memory reduce number of page faults?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Yes for LRU and MIN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necessarily for FIFO!  (Called </a:t>
            </a:r>
            <a:r>
              <a:rPr lang="en-US" altLang="ko-KR" sz="2400" dirty="0" err="1">
                <a:ea typeface="굴림" panose="020B0600000101010101" pitchFamily="34" charset="-127"/>
              </a:rPr>
              <a:t>Bélády’s</a:t>
            </a:r>
            <a:r>
              <a:rPr lang="en-US" altLang="ko-KR" sz="2400" dirty="0">
                <a:ea typeface="굴림" panose="020B0600000101010101" pitchFamily="34" charset="-127"/>
              </a:rPr>
              <a:t> anomaly)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After adding memory: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With FIFO, contents can be completely different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contrast, with LRU or MIN, contents of memory with X pages are a subset of contents with X+1 Page</a:t>
            </a:r>
          </a:p>
        </p:txBody>
      </p:sp>
      <p:grpSp>
        <p:nvGrpSpPr>
          <p:cNvPr id="780292" name="Group 4"/>
          <p:cNvGrpSpPr>
            <a:grpSpLocks/>
          </p:cNvGrpSpPr>
          <p:nvPr/>
        </p:nvGrpSpPr>
        <p:grpSpPr bwMode="auto">
          <a:xfrm>
            <a:off x="2674938" y="1752600"/>
            <a:ext cx="6864350" cy="1624012"/>
            <a:chOff x="294" y="2786"/>
            <a:chExt cx="5178" cy="1390"/>
          </a:xfrm>
        </p:grpSpPr>
        <p:grpSp>
          <p:nvGrpSpPr>
            <p:cNvPr id="20573" name="Group 5"/>
            <p:cNvGrpSpPr>
              <a:grpSpLocks/>
            </p:cNvGrpSpPr>
            <p:nvPr/>
          </p:nvGrpSpPr>
          <p:grpSpPr bwMode="auto">
            <a:xfrm>
              <a:off x="5078" y="3246"/>
              <a:ext cx="378" cy="930"/>
              <a:chOff x="4950" y="2190"/>
              <a:chExt cx="378" cy="930"/>
            </a:xfrm>
          </p:grpSpPr>
          <p:sp>
            <p:nvSpPr>
              <p:cNvPr id="20656" name="Rectangle 6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57" name="Rectangle 7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58" name="Rectangle 8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74" name="Group 9"/>
            <p:cNvGrpSpPr>
              <a:grpSpLocks/>
            </p:cNvGrpSpPr>
            <p:nvPr/>
          </p:nvGrpSpPr>
          <p:grpSpPr bwMode="auto">
            <a:xfrm>
              <a:off x="4706" y="3246"/>
              <a:ext cx="378" cy="930"/>
              <a:chOff x="4950" y="2190"/>
              <a:chExt cx="378" cy="930"/>
            </a:xfrm>
          </p:grpSpPr>
          <p:sp>
            <p:nvSpPr>
              <p:cNvPr id="20653" name="Rectangle 10"/>
              <p:cNvSpPr>
                <a:spLocks noChangeArrowheads="1"/>
              </p:cNvSpPr>
              <p:nvPr/>
            </p:nvSpPr>
            <p:spPr bwMode="auto">
              <a:xfrm>
                <a:off x="4950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  <p:sp>
            <p:nvSpPr>
              <p:cNvPr id="20654" name="Rectangle 11"/>
              <p:cNvSpPr>
                <a:spLocks noChangeArrowheads="1"/>
              </p:cNvSpPr>
              <p:nvPr/>
            </p:nvSpPr>
            <p:spPr bwMode="auto">
              <a:xfrm>
                <a:off x="4950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55" name="Rectangle 12"/>
              <p:cNvSpPr>
                <a:spLocks noChangeArrowheads="1"/>
              </p:cNvSpPr>
              <p:nvPr/>
            </p:nvSpPr>
            <p:spPr bwMode="auto">
              <a:xfrm>
                <a:off x="4950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75" name="Group 13"/>
            <p:cNvGrpSpPr>
              <a:grpSpLocks/>
            </p:cNvGrpSpPr>
            <p:nvPr/>
          </p:nvGrpSpPr>
          <p:grpSpPr bwMode="auto">
            <a:xfrm>
              <a:off x="4329" y="3246"/>
              <a:ext cx="377" cy="930"/>
              <a:chOff x="4573" y="2190"/>
              <a:chExt cx="377" cy="930"/>
            </a:xfrm>
          </p:grpSpPr>
          <p:sp>
            <p:nvSpPr>
              <p:cNvPr id="20650" name="Rectangle 14"/>
              <p:cNvSpPr>
                <a:spLocks noChangeArrowheads="1"/>
              </p:cNvSpPr>
              <p:nvPr/>
            </p:nvSpPr>
            <p:spPr bwMode="auto">
              <a:xfrm>
                <a:off x="4573" y="281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51" name="Rectangle 15"/>
              <p:cNvSpPr>
                <a:spLocks noChangeArrowheads="1"/>
              </p:cNvSpPr>
              <p:nvPr/>
            </p:nvSpPr>
            <p:spPr bwMode="auto">
              <a:xfrm>
                <a:off x="4573" y="250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sp>
            <p:nvSpPr>
              <p:cNvPr id="20652" name="Rectangle 16"/>
              <p:cNvSpPr>
                <a:spLocks noChangeArrowheads="1"/>
              </p:cNvSpPr>
              <p:nvPr/>
            </p:nvSpPr>
            <p:spPr bwMode="auto">
              <a:xfrm>
                <a:off x="4573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76" name="Group 17"/>
            <p:cNvGrpSpPr>
              <a:grpSpLocks/>
            </p:cNvGrpSpPr>
            <p:nvPr/>
          </p:nvGrpSpPr>
          <p:grpSpPr bwMode="auto">
            <a:xfrm>
              <a:off x="3951" y="3246"/>
              <a:ext cx="378" cy="930"/>
              <a:chOff x="4195" y="2190"/>
              <a:chExt cx="378" cy="930"/>
            </a:xfrm>
          </p:grpSpPr>
          <p:sp>
            <p:nvSpPr>
              <p:cNvPr id="20647" name="Rectangle 18"/>
              <p:cNvSpPr>
                <a:spLocks noChangeArrowheads="1"/>
              </p:cNvSpPr>
              <p:nvPr/>
            </p:nvSpPr>
            <p:spPr bwMode="auto">
              <a:xfrm>
                <a:off x="4195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8" name="Rectangle 19"/>
              <p:cNvSpPr>
                <a:spLocks noChangeArrowheads="1"/>
              </p:cNvSpPr>
              <p:nvPr/>
            </p:nvSpPr>
            <p:spPr bwMode="auto">
              <a:xfrm>
                <a:off x="4195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9" name="Rectangle 20"/>
              <p:cNvSpPr>
                <a:spLocks noChangeArrowheads="1"/>
              </p:cNvSpPr>
              <p:nvPr/>
            </p:nvSpPr>
            <p:spPr bwMode="auto">
              <a:xfrm>
                <a:off x="4195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77" name="Group 21"/>
            <p:cNvGrpSpPr>
              <a:grpSpLocks/>
            </p:cNvGrpSpPr>
            <p:nvPr/>
          </p:nvGrpSpPr>
          <p:grpSpPr bwMode="auto">
            <a:xfrm>
              <a:off x="3574" y="3246"/>
              <a:ext cx="377" cy="930"/>
              <a:chOff x="3818" y="2190"/>
              <a:chExt cx="377" cy="930"/>
            </a:xfrm>
          </p:grpSpPr>
          <p:sp>
            <p:nvSpPr>
              <p:cNvPr id="20644" name="Rectangle 22"/>
              <p:cNvSpPr>
                <a:spLocks noChangeArrowheads="1"/>
              </p:cNvSpPr>
              <p:nvPr/>
            </p:nvSpPr>
            <p:spPr bwMode="auto">
              <a:xfrm>
                <a:off x="3818" y="281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5" name="Rectangle 23"/>
              <p:cNvSpPr>
                <a:spLocks noChangeArrowheads="1"/>
              </p:cNvSpPr>
              <p:nvPr/>
            </p:nvSpPr>
            <p:spPr bwMode="auto">
              <a:xfrm>
                <a:off x="3818" y="250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6" name="Rectangle 24"/>
              <p:cNvSpPr>
                <a:spLocks noChangeArrowheads="1"/>
              </p:cNvSpPr>
              <p:nvPr/>
            </p:nvSpPr>
            <p:spPr bwMode="auto">
              <a:xfrm>
                <a:off x="3818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78" name="Group 25"/>
            <p:cNvGrpSpPr>
              <a:grpSpLocks/>
            </p:cNvGrpSpPr>
            <p:nvPr/>
          </p:nvGrpSpPr>
          <p:grpSpPr bwMode="auto">
            <a:xfrm>
              <a:off x="3196" y="3246"/>
              <a:ext cx="378" cy="930"/>
              <a:chOff x="3440" y="2190"/>
              <a:chExt cx="378" cy="930"/>
            </a:xfrm>
          </p:grpSpPr>
          <p:sp>
            <p:nvSpPr>
              <p:cNvPr id="20641" name="Rectangle 26"/>
              <p:cNvSpPr>
                <a:spLocks noChangeArrowheads="1"/>
              </p:cNvSpPr>
              <p:nvPr/>
            </p:nvSpPr>
            <p:spPr bwMode="auto">
              <a:xfrm>
                <a:off x="3440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2" name="Rectangle 27"/>
              <p:cNvSpPr>
                <a:spLocks noChangeArrowheads="1"/>
              </p:cNvSpPr>
              <p:nvPr/>
            </p:nvSpPr>
            <p:spPr bwMode="auto">
              <a:xfrm>
                <a:off x="3440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3" name="Rectangle 28"/>
              <p:cNvSpPr>
                <a:spLocks noChangeArrowheads="1"/>
              </p:cNvSpPr>
              <p:nvPr/>
            </p:nvSpPr>
            <p:spPr bwMode="auto">
              <a:xfrm>
                <a:off x="3440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E</a:t>
                </a:r>
              </a:p>
            </p:txBody>
          </p:sp>
        </p:grpSp>
        <p:grpSp>
          <p:nvGrpSpPr>
            <p:cNvPr id="20579" name="Group 29"/>
            <p:cNvGrpSpPr>
              <a:grpSpLocks/>
            </p:cNvGrpSpPr>
            <p:nvPr/>
          </p:nvGrpSpPr>
          <p:grpSpPr bwMode="auto">
            <a:xfrm>
              <a:off x="2819" y="3246"/>
              <a:ext cx="377" cy="930"/>
              <a:chOff x="3063" y="2190"/>
              <a:chExt cx="377" cy="930"/>
            </a:xfrm>
          </p:grpSpPr>
          <p:sp>
            <p:nvSpPr>
              <p:cNvPr id="20638" name="Rectangle 30"/>
              <p:cNvSpPr>
                <a:spLocks noChangeArrowheads="1"/>
              </p:cNvSpPr>
              <p:nvPr/>
            </p:nvSpPr>
            <p:spPr bwMode="auto">
              <a:xfrm>
                <a:off x="3063" y="281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B</a:t>
                </a:r>
              </a:p>
            </p:txBody>
          </p:sp>
          <p:sp>
            <p:nvSpPr>
              <p:cNvPr id="20639" name="Rectangle 31"/>
              <p:cNvSpPr>
                <a:spLocks noChangeArrowheads="1"/>
              </p:cNvSpPr>
              <p:nvPr/>
            </p:nvSpPr>
            <p:spPr bwMode="auto">
              <a:xfrm>
                <a:off x="3063" y="250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40" name="Rectangle 32"/>
              <p:cNvSpPr>
                <a:spLocks noChangeArrowheads="1"/>
              </p:cNvSpPr>
              <p:nvPr/>
            </p:nvSpPr>
            <p:spPr bwMode="auto">
              <a:xfrm>
                <a:off x="3063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80" name="Group 33"/>
            <p:cNvGrpSpPr>
              <a:grpSpLocks/>
            </p:cNvGrpSpPr>
            <p:nvPr/>
          </p:nvGrpSpPr>
          <p:grpSpPr bwMode="auto">
            <a:xfrm>
              <a:off x="2441" y="3246"/>
              <a:ext cx="378" cy="930"/>
              <a:chOff x="2685" y="2190"/>
              <a:chExt cx="378" cy="930"/>
            </a:xfrm>
          </p:grpSpPr>
          <p:sp>
            <p:nvSpPr>
              <p:cNvPr id="20635" name="Rectangle 34"/>
              <p:cNvSpPr>
                <a:spLocks noChangeArrowheads="1"/>
              </p:cNvSpPr>
              <p:nvPr/>
            </p:nvSpPr>
            <p:spPr bwMode="auto">
              <a:xfrm>
                <a:off x="2685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36" name="Rectangle 35"/>
              <p:cNvSpPr>
                <a:spLocks noChangeArrowheads="1"/>
              </p:cNvSpPr>
              <p:nvPr/>
            </p:nvSpPr>
            <p:spPr bwMode="auto">
              <a:xfrm>
                <a:off x="2685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</a:t>
                </a:r>
              </a:p>
            </p:txBody>
          </p:sp>
          <p:sp>
            <p:nvSpPr>
              <p:cNvPr id="20637" name="Rectangle 36"/>
              <p:cNvSpPr>
                <a:spLocks noChangeArrowheads="1"/>
              </p:cNvSpPr>
              <p:nvPr/>
            </p:nvSpPr>
            <p:spPr bwMode="auto">
              <a:xfrm>
                <a:off x="2685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81" name="Group 37"/>
            <p:cNvGrpSpPr>
              <a:grpSpLocks/>
            </p:cNvGrpSpPr>
            <p:nvPr/>
          </p:nvGrpSpPr>
          <p:grpSpPr bwMode="auto">
            <a:xfrm>
              <a:off x="2063" y="3246"/>
              <a:ext cx="378" cy="930"/>
              <a:chOff x="2307" y="2190"/>
              <a:chExt cx="378" cy="930"/>
            </a:xfrm>
          </p:grpSpPr>
          <p:sp>
            <p:nvSpPr>
              <p:cNvPr id="20632" name="Rectangle 38"/>
              <p:cNvSpPr>
                <a:spLocks noChangeArrowheads="1"/>
              </p:cNvSpPr>
              <p:nvPr/>
            </p:nvSpPr>
            <p:spPr bwMode="auto">
              <a:xfrm>
                <a:off x="2307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33" name="Rectangle 39"/>
              <p:cNvSpPr>
                <a:spLocks noChangeArrowheads="1"/>
              </p:cNvSpPr>
              <p:nvPr/>
            </p:nvSpPr>
            <p:spPr bwMode="auto">
              <a:xfrm>
                <a:off x="2307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34" name="Rectangle 40"/>
              <p:cNvSpPr>
                <a:spLocks noChangeArrowheads="1"/>
              </p:cNvSpPr>
              <p:nvPr/>
            </p:nvSpPr>
            <p:spPr bwMode="auto">
              <a:xfrm>
                <a:off x="2307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</p:grpSp>
        <p:grpSp>
          <p:nvGrpSpPr>
            <p:cNvPr id="20582" name="Group 41"/>
            <p:cNvGrpSpPr>
              <a:grpSpLocks/>
            </p:cNvGrpSpPr>
            <p:nvPr/>
          </p:nvGrpSpPr>
          <p:grpSpPr bwMode="auto">
            <a:xfrm>
              <a:off x="1686" y="3246"/>
              <a:ext cx="377" cy="930"/>
              <a:chOff x="1930" y="2190"/>
              <a:chExt cx="377" cy="930"/>
            </a:xfrm>
          </p:grpSpPr>
          <p:sp>
            <p:nvSpPr>
              <p:cNvPr id="20629" name="Rectangle 42"/>
              <p:cNvSpPr>
                <a:spLocks noChangeArrowheads="1"/>
              </p:cNvSpPr>
              <p:nvPr/>
            </p:nvSpPr>
            <p:spPr bwMode="auto">
              <a:xfrm>
                <a:off x="1930" y="281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sp>
            <p:nvSpPr>
              <p:cNvPr id="20630" name="Rectangle 43"/>
              <p:cNvSpPr>
                <a:spLocks noChangeArrowheads="1"/>
              </p:cNvSpPr>
              <p:nvPr/>
            </p:nvSpPr>
            <p:spPr bwMode="auto">
              <a:xfrm>
                <a:off x="1930" y="250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31" name="Rectangle 44"/>
              <p:cNvSpPr>
                <a:spLocks noChangeArrowheads="1"/>
              </p:cNvSpPr>
              <p:nvPr/>
            </p:nvSpPr>
            <p:spPr bwMode="auto">
              <a:xfrm>
                <a:off x="1930" y="2190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83" name="Group 45"/>
            <p:cNvGrpSpPr>
              <a:grpSpLocks/>
            </p:cNvGrpSpPr>
            <p:nvPr/>
          </p:nvGrpSpPr>
          <p:grpSpPr bwMode="auto">
            <a:xfrm>
              <a:off x="1308" y="3246"/>
              <a:ext cx="378" cy="930"/>
              <a:chOff x="1552" y="2190"/>
              <a:chExt cx="378" cy="930"/>
            </a:xfrm>
          </p:grpSpPr>
          <p:sp>
            <p:nvSpPr>
              <p:cNvPr id="20626" name="Rectangle 46"/>
              <p:cNvSpPr>
                <a:spLocks noChangeArrowheads="1"/>
              </p:cNvSpPr>
              <p:nvPr/>
            </p:nvSpPr>
            <p:spPr bwMode="auto">
              <a:xfrm>
                <a:off x="1552" y="281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27" name="Rectangle 47"/>
              <p:cNvSpPr>
                <a:spLocks noChangeArrowheads="1"/>
              </p:cNvSpPr>
              <p:nvPr/>
            </p:nvSpPr>
            <p:spPr bwMode="auto">
              <a:xfrm>
                <a:off x="1552" y="250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B</a:t>
                </a:r>
              </a:p>
            </p:txBody>
          </p:sp>
          <p:sp>
            <p:nvSpPr>
              <p:cNvPr id="20628" name="Rectangle 48"/>
              <p:cNvSpPr>
                <a:spLocks noChangeArrowheads="1"/>
              </p:cNvSpPr>
              <p:nvPr/>
            </p:nvSpPr>
            <p:spPr bwMode="auto">
              <a:xfrm>
                <a:off x="1552" y="2190"/>
                <a:ext cx="378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0584" name="Group 49"/>
            <p:cNvGrpSpPr>
              <a:grpSpLocks/>
            </p:cNvGrpSpPr>
            <p:nvPr/>
          </p:nvGrpSpPr>
          <p:grpSpPr bwMode="auto">
            <a:xfrm>
              <a:off x="931" y="3246"/>
              <a:ext cx="377" cy="930"/>
              <a:chOff x="1117" y="1948"/>
              <a:chExt cx="377" cy="930"/>
            </a:xfrm>
          </p:grpSpPr>
          <p:sp>
            <p:nvSpPr>
              <p:cNvPr id="20623" name="Rectangle 50"/>
              <p:cNvSpPr>
                <a:spLocks noChangeArrowheads="1"/>
              </p:cNvSpPr>
              <p:nvPr/>
            </p:nvSpPr>
            <p:spPr bwMode="auto">
              <a:xfrm>
                <a:off x="1117" y="2568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24" name="Rectangle 51"/>
              <p:cNvSpPr>
                <a:spLocks noChangeArrowheads="1"/>
              </p:cNvSpPr>
              <p:nvPr/>
            </p:nvSpPr>
            <p:spPr bwMode="auto">
              <a:xfrm>
                <a:off x="1117" y="2258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endParaRPr lang="ko-KR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25" name="Rectangle 52"/>
              <p:cNvSpPr>
                <a:spLocks noChangeArrowheads="1"/>
              </p:cNvSpPr>
              <p:nvPr/>
            </p:nvSpPr>
            <p:spPr bwMode="auto">
              <a:xfrm>
                <a:off x="1117" y="1948"/>
                <a:ext cx="37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</a:t>
                </a:r>
              </a:p>
            </p:txBody>
          </p:sp>
        </p:grpSp>
        <p:sp>
          <p:nvSpPr>
            <p:cNvPr id="20585" name="Rectangle 53"/>
            <p:cNvSpPr>
              <a:spLocks noChangeArrowheads="1"/>
            </p:cNvSpPr>
            <p:nvPr/>
          </p:nvSpPr>
          <p:spPr bwMode="auto">
            <a:xfrm>
              <a:off x="4706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586" name="Rectangle 54"/>
            <p:cNvSpPr>
              <a:spLocks noChangeArrowheads="1"/>
            </p:cNvSpPr>
            <p:nvPr/>
          </p:nvSpPr>
          <p:spPr bwMode="auto">
            <a:xfrm>
              <a:off x="4329" y="2786"/>
              <a:ext cx="377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587" name="Rectangle 55"/>
            <p:cNvSpPr>
              <a:spLocks noChangeArrowheads="1"/>
            </p:cNvSpPr>
            <p:nvPr/>
          </p:nvSpPr>
          <p:spPr bwMode="auto">
            <a:xfrm>
              <a:off x="3951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88" name="Rectangle 56"/>
            <p:cNvSpPr>
              <a:spLocks noChangeArrowheads="1"/>
            </p:cNvSpPr>
            <p:nvPr/>
          </p:nvSpPr>
          <p:spPr bwMode="auto">
            <a:xfrm>
              <a:off x="3574" y="2786"/>
              <a:ext cx="377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	</a:t>
              </a:r>
            </a:p>
          </p:txBody>
        </p:sp>
        <p:sp>
          <p:nvSpPr>
            <p:cNvPr id="20589" name="Rectangle 57"/>
            <p:cNvSpPr>
              <a:spLocks noChangeArrowheads="1"/>
            </p:cNvSpPr>
            <p:nvPr/>
          </p:nvSpPr>
          <p:spPr bwMode="auto">
            <a:xfrm>
              <a:off x="3196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20590" name="Rectangle 58"/>
            <p:cNvSpPr>
              <a:spLocks noChangeArrowheads="1"/>
            </p:cNvSpPr>
            <p:nvPr/>
          </p:nvSpPr>
          <p:spPr bwMode="auto">
            <a:xfrm>
              <a:off x="2819" y="2786"/>
              <a:ext cx="377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91" name="Rectangle 59"/>
            <p:cNvSpPr>
              <a:spLocks noChangeArrowheads="1"/>
            </p:cNvSpPr>
            <p:nvPr/>
          </p:nvSpPr>
          <p:spPr bwMode="auto">
            <a:xfrm>
              <a:off x="2441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92" name="Rectangle 60"/>
            <p:cNvSpPr>
              <a:spLocks noChangeArrowheads="1"/>
            </p:cNvSpPr>
            <p:nvPr/>
          </p:nvSpPr>
          <p:spPr bwMode="auto">
            <a:xfrm>
              <a:off x="2063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593" name="Rectangle 61"/>
            <p:cNvSpPr>
              <a:spLocks noChangeArrowheads="1"/>
            </p:cNvSpPr>
            <p:nvPr/>
          </p:nvSpPr>
          <p:spPr bwMode="auto">
            <a:xfrm>
              <a:off x="1686" y="2786"/>
              <a:ext cx="377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594" name="Rectangle 62"/>
            <p:cNvSpPr>
              <a:spLocks noChangeArrowheads="1"/>
            </p:cNvSpPr>
            <p:nvPr/>
          </p:nvSpPr>
          <p:spPr bwMode="auto">
            <a:xfrm>
              <a:off x="1308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95" name="Rectangle 63"/>
            <p:cNvSpPr>
              <a:spLocks noChangeArrowheads="1"/>
            </p:cNvSpPr>
            <p:nvPr/>
          </p:nvSpPr>
          <p:spPr bwMode="auto">
            <a:xfrm>
              <a:off x="931" y="2786"/>
              <a:ext cx="377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96" name="Rectangle 64"/>
            <p:cNvSpPr>
              <a:spLocks noChangeArrowheads="1"/>
            </p:cNvSpPr>
            <p:nvPr/>
          </p:nvSpPr>
          <p:spPr bwMode="auto">
            <a:xfrm>
              <a:off x="5094" y="2786"/>
              <a:ext cx="378" cy="460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grpSp>
          <p:nvGrpSpPr>
            <p:cNvPr id="20597" name="Group 65"/>
            <p:cNvGrpSpPr>
              <a:grpSpLocks/>
            </p:cNvGrpSpPr>
            <p:nvPr/>
          </p:nvGrpSpPr>
          <p:grpSpPr bwMode="auto">
            <a:xfrm>
              <a:off x="294" y="2786"/>
              <a:ext cx="5168" cy="1390"/>
              <a:chOff x="240" y="1440"/>
              <a:chExt cx="5168" cy="1390"/>
            </a:xfrm>
          </p:grpSpPr>
          <p:sp>
            <p:nvSpPr>
              <p:cNvPr id="20598" name="Rectangle 66"/>
              <p:cNvSpPr>
                <a:spLocks noChangeArrowheads="1"/>
              </p:cNvSpPr>
              <p:nvPr/>
            </p:nvSpPr>
            <p:spPr bwMode="auto">
              <a:xfrm>
                <a:off x="240" y="2520"/>
                <a:ext cx="63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3</a:t>
                </a:r>
              </a:p>
            </p:txBody>
          </p:sp>
          <p:sp>
            <p:nvSpPr>
              <p:cNvPr id="20599" name="Rectangle 67"/>
              <p:cNvSpPr>
                <a:spLocks noChangeArrowheads="1"/>
              </p:cNvSpPr>
              <p:nvPr/>
            </p:nvSpPr>
            <p:spPr bwMode="auto">
              <a:xfrm>
                <a:off x="240" y="2210"/>
                <a:ext cx="63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2</a:t>
                </a:r>
              </a:p>
            </p:txBody>
          </p:sp>
          <p:sp>
            <p:nvSpPr>
              <p:cNvPr id="20600" name="Rectangle 68"/>
              <p:cNvSpPr>
                <a:spLocks noChangeArrowheads="1"/>
              </p:cNvSpPr>
              <p:nvPr/>
            </p:nvSpPr>
            <p:spPr bwMode="auto">
              <a:xfrm>
                <a:off x="240" y="1900"/>
                <a:ext cx="637" cy="31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ts val="0"/>
                  </a:spcBef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1</a:t>
                </a:r>
              </a:p>
            </p:txBody>
          </p:sp>
          <p:sp>
            <p:nvSpPr>
              <p:cNvPr id="20601" name="Rectangle 69"/>
              <p:cNvSpPr>
                <a:spLocks noChangeArrowheads="1"/>
              </p:cNvSpPr>
              <p:nvPr/>
            </p:nvSpPr>
            <p:spPr bwMode="auto">
              <a:xfrm>
                <a:off x="240" y="1440"/>
                <a:ext cx="637" cy="46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78" tIns="44445" rIns="90478" bIns="44445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Ref:</a:t>
                </a:r>
              </a:p>
              <a:p>
                <a:pPr>
                  <a:lnSpc>
                    <a:spcPct val="70000"/>
                  </a:lnSpc>
                  <a:spcBef>
                    <a:spcPts val="0"/>
                  </a:spcBef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Page:</a:t>
                </a:r>
              </a:p>
            </p:txBody>
          </p:sp>
          <p:sp>
            <p:nvSpPr>
              <p:cNvPr id="20602" name="Line 70"/>
              <p:cNvSpPr>
                <a:spLocks noChangeShapeType="1"/>
              </p:cNvSpPr>
              <p:nvPr/>
            </p:nvSpPr>
            <p:spPr bwMode="auto">
              <a:xfrm>
                <a:off x="240" y="1900"/>
                <a:ext cx="516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603" name="Group 71"/>
              <p:cNvGrpSpPr>
                <a:grpSpLocks/>
              </p:cNvGrpSpPr>
              <p:nvPr/>
            </p:nvGrpSpPr>
            <p:grpSpPr bwMode="auto">
              <a:xfrm>
                <a:off x="240" y="2210"/>
                <a:ext cx="5161" cy="310"/>
                <a:chOff x="240" y="2210"/>
                <a:chExt cx="4790" cy="310"/>
              </a:xfrm>
            </p:grpSpPr>
            <p:sp>
              <p:nvSpPr>
                <p:cNvPr id="20621" name="Line 72"/>
                <p:cNvSpPr>
                  <a:spLocks noChangeShapeType="1"/>
                </p:cNvSpPr>
                <p:nvPr/>
              </p:nvSpPr>
              <p:spPr bwMode="auto">
                <a:xfrm>
                  <a:off x="240" y="221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622" name="Line 73"/>
                <p:cNvSpPr>
                  <a:spLocks noChangeShapeType="1"/>
                </p:cNvSpPr>
                <p:nvPr/>
              </p:nvSpPr>
              <p:spPr bwMode="auto">
                <a:xfrm>
                  <a:off x="240" y="2520"/>
                  <a:ext cx="479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0604" name="Line 74"/>
              <p:cNvSpPr>
                <a:spLocks noChangeShapeType="1"/>
              </p:cNvSpPr>
              <p:nvPr/>
            </p:nvSpPr>
            <p:spPr bwMode="auto">
              <a:xfrm>
                <a:off x="240" y="1440"/>
                <a:ext cx="0" cy="13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05" name="Line 75"/>
              <p:cNvSpPr>
                <a:spLocks noChangeShapeType="1"/>
              </p:cNvSpPr>
              <p:nvPr/>
            </p:nvSpPr>
            <p:spPr bwMode="auto">
              <a:xfrm>
                <a:off x="877" y="1440"/>
                <a:ext cx="0" cy="139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06" name="Line 76"/>
              <p:cNvSpPr>
                <a:spLocks noChangeShapeType="1"/>
              </p:cNvSpPr>
              <p:nvPr/>
            </p:nvSpPr>
            <p:spPr bwMode="auto">
              <a:xfrm>
                <a:off x="125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07" name="Line 77"/>
              <p:cNvSpPr>
                <a:spLocks noChangeShapeType="1"/>
              </p:cNvSpPr>
              <p:nvPr/>
            </p:nvSpPr>
            <p:spPr bwMode="auto">
              <a:xfrm>
                <a:off x="163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08" name="Line 78"/>
              <p:cNvSpPr>
                <a:spLocks noChangeShapeType="1"/>
              </p:cNvSpPr>
              <p:nvPr/>
            </p:nvSpPr>
            <p:spPr bwMode="auto">
              <a:xfrm>
                <a:off x="2009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09" name="Line 79"/>
              <p:cNvSpPr>
                <a:spLocks noChangeShapeType="1"/>
              </p:cNvSpPr>
              <p:nvPr/>
            </p:nvSpPr>
            <p:spPr bwMode="auto">
              <a:xfrm>
                <a:off x="238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0" name="Line 80"/>
              <p:cNvSpPr>
                <a:spLocks noChangeShapeType="1"/>
              </p:cNvSpPr>
              <p:nvPr/>
            </p:nvSpPr>
            <p:spPr bwMode="auto">
              <a:xfrm>
                <a:off x="276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1" name="Line 81"/>
              <p:cNvSpPr>
                <a:spLocks noChangeShapeType="1"/>
              </p:cNvSpPr>
              <p:nvPr/>
            </p:nvSpPr>
            <p:spPr bwMode="auto">
              <a:xfrm>
                <a:off x="314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2" name="Line 82"/>
              <p:cNvSpPr>
                <a:spLocks noChangeShapeType="1"/>
              </p:cNvSpPr>
              <p:nvPr/>
            </p:nvSpPr>
            <p:spPr bwMode="auto">
              <a:xfrm>
                <a:off x="3520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3" name="Line 83"/>
              <p:cNvSpPr>
                <a:spLocks noChangeShapeType="1"/>
              </p:cNvSpPr>
              <p:nvPr/>
            </p:nvSpPr>
            <p:spPr bwMode="auto">
              <a:xfrm>
                <a:off x="3897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4" name="Line 84"/>
              <p:cNvSpPr>
                <a:spLocks noChangeShapeType="1"/>
              </p:cNvSpPr>
              <p:nvPr/>
            </p:nvSpPr>
            <p:spPr bwMode="auto">
              <a:xfrm>
                <a:off x="4275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615" name="Line 85"/>
              <p:cNvSpPr>
                <a:spLocks noChangeShapeType="1"/>
              </p:cNvSpPr>
              <p:nvPr/>
            </p:nvSpPr>
            <p:spPr bwMode="auto">
              <a:xfrm>
                <a:off x="4652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616" name="Group 86"/>
              <p:cNvGrpSpPr>
                <a:grpSpLocks/>
              </p:cNvGrpSpPr>
              <p:nvPr/>
            </p:nvGrpSpPr>
            <p:grpSpPr bwMode="auto">
              <a:xfrm>
                <a:off x="240" y="1440"/>
                <a:ext cx="5160" cy="1390"/>
                <a:chOff x="240" y="1440"/>
                <a:chExt cx="4790" cy="1390"/>
              </a:xfrm>
            </p:grpSpPr>
            <p:sp>
              <p:nvSpPr>
                <p:cNvPr id="20618" name="Line 87"/>
                <p:cNvSpPr>
                  <a:spLocks noChangeShapeType="1"/>
                </p:cNvSpPr>
                <p:nvPr/>
              </p:nvSpPr>
              <p:spPr bwMode="auto">
                <a:xfrm>
                  <a:off x="240" y="144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619" name="Line 88"/>
                <p:cNvSpPr>
                  <a:spLocks noChangeShapeType="1"/>
                </p:cNvSpPr>
                <p:nvPr/>
              </p:nvSpPr>
              <p:spPr bwMode="auto">
                <a:xfrm>
                  <a:off x="240" y="2830"/>
                  <a:ext cx="479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0620" name="Line 89"/>
                <p:cNvSpPr>
                  <a:spLocks noChangeShapeType="1"/>
                </p:cNvSpPr>
                <p:nvPr/>
              </p:nvSpPr>
              <p:spPr bwMode="auto">
                <a:xfrm>
                  <a:off x="5030" y="1440"/>
                  <a:ext cx="0" cy="139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algn="ctr">
                    <a:spcBef>
                      <a:spcPts val="0"/>
                    </a:spcBef>
                  </a:pPr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0617" name="Line 90"/>
              <p:cNvSpPr>
                <a:spLocks noChangeShapeType="1"/>
              </p:cNvSpPr>
              <p:nvPr/>
            </p:nvSpPr>
            <p:spPr bwMode="auto">
              <a:xfrm>
                <a:off x="5024" y="1440"/>
                <a:ext cx="0" cy="13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>
                  <a:spcBef>
                    <a:spcPts val="0"/>
                  </a:spcBef>
                </a:pPr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80491" name="Group 203"/>
          <p:cNvGrpSpPr>
            <a:grpSpLocks/>
          </p:cNvGrpSpPr>
          <p:nvPr/>
        </p:nvGrpSpPr>
        <p:grpSpPr bwMode="auto">
          <a:xfrm>
            <a:off x="2667000" y="3435351"/>
            <a:ext cx="6872288" cy="1989137"/>
            <a:chOff x="282" y="2496"/>
            <a:chExt cx="5184" cy="1702"/>
          </a:xfrm>
        </p:grpSpPr>
        <p:sp>
          <p:nvSpPr>
            <p:cNvPr id="20486" name="Rectangle 196"/>
            <p:cNvSpPr>
              <a:spLocks noChangeArrowheads="1"/>
            </p:cNvSpPr>
            <p:nvPr/>
          </p:nvSpPr>
          <p:spPr bwMode="auto">
            <a:xfrm>
              <a:off x="1296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97"/>
            <p:cNvSpPr>
              <a:spLocks noChangeArrowheads="1"/>
            </p:cNvSpPr>
            <p:nvPr/>
          </p:nvSpPr>
          <p:spPr bwMode="auto">
            <a:xfrm>
              <a:off x="919" y="3888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Rectangle 195"/>
            <p:cNvSpPr>
              <a:spLocks noChangeArrowheads="1"/>
            </p:cNvSpPr>
            <p:nvPr/>
          </p:nvSpPr>
          <p:spPr bwMode="auto">
            <a:xfrm>
              <a:off x="1674" y="3888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9" name="Rectangle 186"/>
            <p:cNvSpPr>
              <a:spLocks noChangeArrowheads="1"/>
            </p:cNvSpPr>
            <p:nvPr/>
          </p:nvSpPr>
          <p:spPr bwMode="auto">
            <a:xfrm>
              <a:off x="5066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0" name="Rectangle 187"/>
            <p:cNvSpPr>
              <a:spLocks noChangeArrowheads="1"/>
            </p:cNvSpPr>
            <p:nvPr/>
          </p:nvSpPr>
          <p:spPr bwMode="auto">
            <a:xfrm>
              <a:off x="4694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188"/>
            <p:cNvSpPr>
              <a:spLocks noChangeArrowheads="1"/>
            </p:cNvSpPr>
            <p:nvPr/>
          </p:nvSpPr>
          <p:spPr bwMode="auto">
            <a:xfrm>
              <a:off x="4317" y="3888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492" name="Rectangle 189"/>
            <p:cNvSpPr>
              <a:spLocks noChangeArrowheads="1"/>
            </p:cNvSpPr>
            <p:nvPr/>
          </p:nvSpPr>
          <p:spPr bwMode="auto">
            <a:xfrm>
              <a:off x="3939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3" name="Rectangle 190"/>
            <p:cNvSpPr>
              <a:spLocks noChangeArrowheads="1"/>
            </p:cNvSpPr>
            <p:nvPr/>
          </p:nvSpPr>
          <p:spPr bwMode="auto">
            <a:xfrm>
              <a:off x="3562" y="3888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4" name="Rectangle 191"/>
            <p:cNvSpPr>
              <a:spLocks noChangeArrowheads="1"/>
            </p:cNvSpPr>
            <p:nvPr/>
          </p:nvSpPr>
          <p:spPr bwMode="auto">
            <a:xfrm>
              <a:off x="3184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5" name="Rectangle 192"/>
            <p:cNvSpPr>
              <a:spLocks noChangeArrowheads="1"/>
            </p:cNvSpPr>
            <p:nvPr/>
          </p:nvSpPr>
          <p:spPr bwMode="auto">
            <a:xfrm>
              <a:off x="2807" y="3888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6" name="Rectangle 193"/>
            <p:cNvSpPr>
              <a:spLocks noChangeArrowheads="1"/>
            </p:cNvSpPr>
            <p:nvPr/>
          </p:nvSpPr>
          <p:spPr bwMode="auto">
            <a:xfrm>
              <a:off x="2429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7" name="Rectangle 194"/>
            <p:cNvSpPr>
              <a:spLocks noChangeArrowheads="1"/>
            </p:cNvSpPr>
            <p:nvPr/>
          </p:nvSpPr>
          <p:spPr bwMode="auto">
            <a:xfrm>
              <a:off x="2051" y="3888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498" name="Rectangle 198"/>
            <p:cNvSpPr>
              <a:spLocks noChangeArrowheads="1"/>
            </p:cNvSpPr>
            <p:nvPr/>
          </p:nvSpPr>
          <p:spPr bwMode="auto">
            <a:xfrm>
              <a:off x="282" y="3888"/>
              <a:ext cx="63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20499" name="Rectangle 93"/>
            <p:cNvSpPr>
              <a:spLocks noChangeArrowheads="1"/>
            </p:cNvSpPr>
            <p:nvPr/>
          </p:nvSpPr>
          <p:spPr bwMode="auto">
            <a:xfrm>
              <a:off x="5072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0" name="Rectangle 94"/>
            <p:cNvSpPr>
              <a:spLocks noChangeArrowheads="1"/>
            </p:cNvSpPr>
            <p:nvPr/>
          </p:nvSpPr>
          <p:spPr bwMode="auto">
            <a:xfrm>
              <a:off x="5072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20501" name="Rectangle 95"/>
            <p:cNvSpPr>
              <a:spLocks noChangeArrowheads="1"/>
            </p:cNvSpPr>
            <p:nvPr/>
          </p:nvSpPr>
          <p:spPr bwMode="auto">
            <a:xfrm>
              <a:off x="5072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2" name="Rectangle 97"/>
            <p:cNvSpPr>
              <a:spLocks noChangeArrowheads="1"/>
            </p:cNvSpPr>
            <p:nvPr/>
          </p:nvSpPr>
          <p:spPr bwMode="auto">
            <a:xfrm>
              <a:off x="4700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3" name="Rectangle 98"/>
            <p:cNvSpPr>
              <a:spLocks noChangeArrowheads="1"/>
            </p:cNvSpPr>
            <p:nvPr/>
          </p:nvSpPr>
          <p:spPr bwMode="auto">
            <a:xfrm>
              <a:off x="4700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4" name="Rectangle 99"/>
            <p:cNvSpPr>
              <a:spLocks noChangeArrowheads="1"/>
            </p:cNvSpPr>
            <p:nvPr/>
          </p:nvSpPr>
          <p:spPr bwMode="auto">
            <a:xfrm>
              <a:off x="4700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505" name="Rectangle 101"/>
            <p:cNvSpPr>
              <a:spLocks noChangeArrowheads="1"/>
            </p:cNvSpPr>
            <p:nvPr/>
          </p:nvSpPr>
          <p:spPr bwMode="auto">
            <a:xfrm>
              <a:off x="4323" y="357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6" name="Rectangle 102"/>
            <p:cNvSpPr>
              <a:spLocks noChangeArrowheads="1"/>
            </p:cNvSpPr>
            <p:nvPr/>
          </p:nvSpPr>
          <p:spPr bwMode="auto">
            <a:xfrm>
              <a:off x="4323" y="326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7" name="Rectangle 103"/>
            <p:cNvSpPr>
              <a:spLocks noChangeArrowheads="1"/>
            </p:cNvSpPr>
            <p:nvPr/>
          </p:nvSpPr>
          <p:spPr bwMode="auto">
            <a:xfrm>
              <a:off x="4323" y="295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08" name="Rectangle 105"/>
            <p:cNvSpPr>
              <a:spLocks noChangeArrowheads="1"/>
            </p:cNvSpPr>
            <p:nvPr/>
          </p:nvSpPr>
          <p:spPr bwMode="auto">
            <a:xfrm>
              <a:off x="3945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09" name="Rectangle 106"/>
            <p:cNvSpPr>
              <a:spLocks noChangeArrowheads="1"/>
            </p:cNvSpPr>
            <p:nvPr/>
          </p:nvSpPr>
          <p:spPr bwMode="auto">
            <a:xfrm>
              <a:off x="3945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0" name="Rectangle 107"/>
            <p:cNvSpPr>
              <a:spLocks noChangeArrowheads="1"/>
            </p:cNvSpPr>
            <p:nvPr/>
          </p:nvSpPr>
          <p:spPr bwMode="auto">
            <a:xfrm>
              <a:off x="3945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1" name="Rectangle 109"/>
            <p:cNvSpPr>
              <a:spLocks noChangeArrowheads="1"/>
            </p:cNvSpPr>
            <p:nvPr/>
          </p:nvSpPr>
          <p:spPr bwMode="auto">
            <a:xfrm>
              <a:off x="3568" y="357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2" name="Rectangle 110"/>
            <p:cNvSpPr>
              <a:spLocks noChangeArrowheads="1"/>
            </p:cNvSpPr>
            <p:nvPr/>
          </p:nvSpPr>
          <p:spPr bwMode="auto">
            <a:xfrm>
              <a:off x="3568" y="326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13" name="Rectangle 111"/>
            <p:cNvSpPr>
              <a:spLocks noChangeArrowheads="1"/>
            </p:cNvSpPr>
            <p:nvPr/>
          </p:nvSpPr>
          <p:spPr bwMode="auto">
            <a:xfrm>
              <a:off x="3568" y="295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4" name="Rectangle 113"/>
            <p:cNvSpPr>
              <a:spLocks noChangeArrowheads="1"/>
            </p:cNvSpPr>
            <p:nvPr/>
          </p:nvSpPr>
          <p:spPr bwMode="auto">
            <a:xfrm>
              <a:off x="3190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5" name="Rectangle 114"/>
            <p:cNvSpPr>
              <a:spLocks noChangeArrowheads="1"/>
            </p:cNvSpPr>
            <p:nvPr/>
          </p:nvSpPr>
          <p:spPr bwMode="auto">
            <a:xfrm>
              <a:off x="3190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6" name="Rectangle 115"/>
            <p:cNvSpPr>
              <a:spLocks noChangeArrowheads="1"/>
            </p:cNvSpPr>
            <p:nvPr/>
          </p:nvSpPr>
          <p:spPr bwMode="auto">
            <a:xfrm>
              <a:off x="3190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20517" name="Rectangle 117"/>
            <p:cNvSpPr>
              <a:spLocks noChangeArrowheads="1"/>
            </p:cNvSpPr>
            <p:nvPr/>
          </p:nvSpPr>
          <p:spPr bwMode="auto">
            <a:xfrm>
              <a:off x="2813" y="357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8" name="Rectangle 118"/>
            <p:cNvSpPr>
              <a:spLocks noChangeArrowheads="1"/>
            </p:cNvSpPr>
            <p:nvPr/>
          </p:nvSpPr>
          <p:spPr bwMode="auto">
            <a:xfrm>
              <a:off x="2813" y="326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19" name="Rectangle 119"/>
            <p:cNvSpPr>
              <a:spLocks noChangeArrowheads="1"/>
            </p:cNvSpPr>
            <p:nvPr/>
          </p:nvSpPr>
          <p:spPr bwMode="auto">
            <a:xfrm>
              <a:off x="2813" y="295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0" name="Rectangle 121"/>
            <p:cNvSpPr>
              <a:spLocks noChangeArrowheads="1"/>
            </p:cNvSpPr>
            <p:nvPr/>
          </p:nvSpPr>
          <p:spPr bwMode="auto">
            <a:xfrm>
              <a:off x="2435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1" name="Rectangle 122"/>
            <p:cNvSpPr>
              <a:spLocks noChangeArrowheads="1"/>
            </p:cNvSpPr>
            <p:nvPr/>
          </p:nvSpPr>
          <p:spPr bwMode="auto">
            <a:xfrm>
              <a:off x="2435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2" name="Rectangle 123"/>
            <p:cNvSpPr>
              <a:spLocks noChangeArrowheads="1"/>
            </p:cNvSpPr>
            <p:nvPr/>
          </p:nvSpPr>
          <p:spPr bwMode="auto">
            <a:xfrm>
              <a:off x="2435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3" name="Rectangle 125"/>
            <p:cNvSpPr>
              <a:spLocks noChangeArrowheads="1"/>
            </p:cNvSpPr>
            <p:nvPr/>
          </p:nvSpPr>
          <p:spPr bwMode="auto">
            <a:xfrm>
              <a:off x="2057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4" name="Rectangle 126"/>
            <p:cNvSpPr>
              <a:spLocks noChangeArrowheads="1"/>
            </p:cNvSpPr>
            <p:nvPr/>
          </p:nvSpPr>
          <p:spPr bwMode="auto">
            <a:xfrm>
              <a:off x="2057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5" name="Rectangle 127"/>
            <p:cNvSpPr>
              <a:spLocks noChangeArrowheads="1"/>
            </p:cNvSpPr>
            <p:nvPr/>
          </p:nvSpPr>
          <p:spPr bwMode="auto">
            <a:xfrm>
              <a:off x="2057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6" name="Rectangle 129"/>
            <p:cNvSpPr>
              <a:spLocks noChangeArrowheads="1"/>
            </p:cNvSpPr>
            <p:nvPr/>
          </p:nvSpPr>
          <p:spPr bwMode="auto">
            <a:xfrm>
              <a:off x="1680" y="357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527" name="Rectangle 130"/>
            <p:cNvSpPr>
              <a:spLocks noChangeArrowheads="1"/>
            </p:cNvSpPr>
            <p:nvPr/>
          </p:nvSpPr>
          <p:spPr bwMode="auto">
            <a:xfrm>
              <a:off x="1680" y="326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8" name="Rectangle 131"/>
            <p:cNvSpPr>
              <a:spLocks noChangeArrowheads="1"/>
            </p:cNvSpPr>
            <p:nvPr/>
          </p:nvSpPr>
          <p:spPr bwMode="auto">
            <a:xfrm>
              <a:off x="1680" y="295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29" name="Rectangle 133"/>
            <p:cNvSpPr>
              <a:spLocks noChangeArrowheads="1"/>
            </p:cNvSpPr>
            <p:nvPr/>
          </p:nvSpPr>
          <p:spPr bwMode="auto">
            <a:xfrm>
              <a:off x="1302" y="357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30" name="Rectangle 134"/>
            <p:cNvSpPr>
              <a:spLocks noChangeArrowheads="1"/>
            </p:cNvSpPr>
            <p:nvPr/>
          </p:nvSpPr>
          <p:spPr bwMode="auto">
            <a:xfrm>
              <a:off x="1302" y="326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31" name="Rectangle 135"/>
            <p:cNvSpPr>
              <a:spLocks noChangeArrowheads="1"/>
            </p:cNvSpPr>
            <p:nvPr/>
          </p:nvSpPr>
          <p:spPr bwMode="auto">
            <a:xfrm>
              <a:off x="1302" y="2956"/>
              <a:ext cx="378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32" name="Rectangle 137"/>
            <p:cNvSpPr>
              <a:spLocks noChangeArrowheads="1"/>
            </p:cNvSpPr>
            <p:nvPr/>
          </p:nvSpPr>
          <p:spPr bwMode="auto">
            <a:xfrm>
              <a:off x="925" y="357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33" name="Rectangle 138"/>
            <p:cNvSpPr>
              <a:spLocks noChangeArrowheads="1"/>
            </p:cNvSpPr>
            <p:nvPr/>
          </p:nvSpPr>
          <p:spPr bwMode="auto">
            <a:xfrm>
              <a:off x="925" y="326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34" name="Rectangle 139"/>
            <p:cNvSpPr>
              <a:spLocks noChangeArrowheads="1"/>
            </p:cNvSpPr>
            <p:nvPr/>
          </p:nvSpPr>
          <p:spPr bwMode="auto">
            <a:xfrm>
              <a:off x="925" y="2956"/>
              <a:ext cx="37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35" name="Rectangle 140"/>
            <p:cNvSpPr>
              <a:spLocks noChangeArrowheads="1"/>
            </p:cNvSpPr>
            <p:nvPr/>
          </p:nvSpPr>
          <p:spPr bwMode="auto">
            <a:xfrm>
              <a:off x="4700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536" name="Rectangle 141"/>
            <p:cNvSpPr>
              <a:spLocks noChangeArrowheads="1"/>
            </p:cNvSpPr>
            <p:nvPr/>
          </p:nvSpPr>
          <p:spPr bwMode="auto">
            <a:xfrm>
              <a:off x="4323" y="2496"/>
              <a:ext cx="3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537" name="Rectangle 142"/>
            <p:cNvSpPr>
              <a:spLocks noChangeArrowheads="1"/>
            </p:cNvSpPr>
            <p:nvPr/>
          </p:nvSpPr>
          <p:spPr bwMode="auto">
            <a:xfrm>
              <a:off x="3945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38" name="Rectangle 143"/>
            <p:cNvSpPr>
              <a:spLocks noChangeArrowheads="1"/>
            </p:cNvSpPr>
            <p:nvPr/>
          </p:nvSpPr>
          <p:spPr bwMode="auto">
            <a:xfrm>
              <a:off x="3568" y="2496"/>
              <a:ext cx="3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39" name="Rectangle 144"/>
            <p:cNvSpPr>
              <a:spLocks noChangeArrowheads="1"/>
            </p:cNvSpPr>
            <p:nvPr/>
          </p:nvSpPr>
          <p:spPr bwMode="auto">
            <a:xfrm>
              <a:off x="3190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20540" name="Rectangle 145"/>
            <p:cNvSpPr>
              <a:spLocks noChangeArrowheads="1"/>
            </p:cNvSpPr>
            <p:nvPr/>
          </p:nvSpPr>
          <p:spPr bwMode="auto">
            <a:xfrm>
              <a:off x="2813" y="2496"/>
              <a:ext cx="3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41" name="Rectangle 146"/>
            <p:cNvSpPr>
              <a:spLocks noChangeArrowheads="1"/>
            </p:cNvSpPr>
            <p:nvPr/>
          </p:nvSpPr>
          <p:spPr bwMode="auto">
            <a:xfrm>
              <a:off x="2435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42" name="Rectangle 147"/>
            <p:cNvSpPr>
              <a:spLocks noChangeArrowheads="1"/>
            </p:cNvSpPr>
            <p:nvPr/>
          </p:nvSpPr>
          <p:spPr bwMode="auto">
            <a:xfrm>
              <a:off x="2057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D</a:t>
              </a:r>
            </a:p>
          </p:txBody>
        </p:sp>
        <p:sp>
          <p:nvSpPr>
            <p:cNvPr id="20543" name="Rectangle 148"/>
            <p:cNvSpPr>
              <a:spLocks noChangeArrowheads="1"/>
            </p:cNvSpPr>
            <p:nvPr/>
          </p:nvSpPr>
          <p:spPr bwMode="auto">
            <a:xfrm>
              <a:off x="1680" y="2496"/>
              <a:ext cx="3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20544" name="Rectangle 149"/>
            <p:cNvSpPr>
              <a:spLocks noChangeArrowheads="1"/>
            </p:cNvSpPr>
            <p:nvPr/>
          </p:nvSpPr>
          <p:spPr bwMode="auto">
            <a:xfrm>
              <a:off x="1302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0545" name="Rectangle 150"/>
            <p:cNvSpPr>
              <a:spLocks noChangeArrowheads="1"/>
            </p:cNvSpPr>
            <p:nvPr/>
          </p:nvSpPr>
          <p:spPr bwMode="auto">
            <a:xfrm>
              <a:off x="925" y="2496"/>
              <a:ext cx="37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0546" name="Rectangle 151"/>
            <p:cNvSpPr>
              <a:spLocks noChangeArrowheads="1"/>
            </p:cNvSpPr>
            <p:nvPr/>
          </p:nvSpPr>
          <p:spPr bwMode="auto">
            <a:xfrm>
              <a:off x="5088" y="2496"/>
              <a:ext cx="378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E</a:t>
              </a:r>
            </a:p>
          </p:txBody>
        </p:sp>
        <p:sp>
          <p:nvSpPr>
            <p:cNvPr id="20547" name="Rectangle 153"/>
            <p:cNvSpPr>
              <a:spLocks noChangeArrowheads="1"/>
            </p:cNvSpPr>
            <p:nvPr/>
          </p:nvSpPr>
          <p:spPr bwMode="auto">
            <a:xfrm>
              <a:off x="288" y="3576"/>
              <a:ext cx="63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  <p:sp>
          <p:nvSpPr>
            <p:cNvPr id="20548" name="Rectangle 154"/>
            <p:cNvSpPr>
              <a:spLocks noChangeArrowheads="1"/>
            </p:cNvSpPr>
            <p:nvPr/>
          </p:nvSpPr>
          <p:spPr bwMode="auto">
            <a:xfrm>
              <a:off x="288" y="3266"/>
              <a:ext cx="63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20549" name="Rectangle 155"/>
            <p:cNvSpPr>
              <a:spLocks noChangeArrowheads="1"/>
            </p:cNvSpPr>
            <p:nvPr/>
          </p:nvSpPr>
          <p:spPr bwMode="auto">
            <a:xfrm>
              <a:off x="288" y="2956"/>
              <a:ext cx="637" cy="31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20550" name="Rectangle 156"/>
            <p:cNvSpPr>
              <a:spLocks noChangeArrowheads="1"/>
            </p:cNvSpPr>
            <p:nvPr/>
          </p:nvSpPr>
          <p:spPr bwMode="auto">
            <a:xfrm>
              <a:off x="288" y="2496"/>
              <a:ext cx="637" cy="46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Ref: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Page:</a:t>
              </a:r>
            </a:p>
          </p:txBody>
        </p:sp>
        <p:sp>
          <p:nvSpPr>
            <p:cNvPr id="20551" name="Line 157"/>
            <p:cNvSpPr>
              <a:spLocks noChangeShapeType="1"/>
            </p:cNvSpPr>
            <p:nvPr/>
          </p:nvSpPr>
          <p:spPr bwMode="auto">
            <a:xfrm>
              <a:off x="288" y="2956"/>
              <a:ext cx="51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2" name="Line 159"/>
            <p:cNvSpPr>
              <a:spLocks noChangeShapeType="1"/>
            </p:cNvSpPr>
            <p:nvPr/>
          </p:nvSpPr>
          <p:spPr bwMode="auto">
            <a:xfrm>
              <a:off x="288" y="3266"/>
              <a:ext cx="5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3" name="Line 160"/>
            <p:cNvSpPr>
              <a:spLocks noChangeShapeType="1"/>
            </p:cNvSpPr>
            <p:nvPr/>
          </p:nvSpPr>
          <p:spPr bwMode="auto">
            <a:xfrm>
              <a:off x="288" y="3576"/>
              <a:ext cx="5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4" name="Line 162"/>
            <p:cNvSpPr>
              <a:spLocks noChangeShapeType="1"/>
            </p:cNvSpPr>
            <p:nvPr/>
          </p:nvSpPr>
          <p:spPr bwMode="auto">
            <a:xfrm>
              <a:off x="925" y="2496"/>
              <a:ext cx="0" cy="16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5" name="Line 174"/>
            <p:cNvSpPr>
              <a:spLocks noChangeShapeType="1"/>
            </p:cNvSpPr>
            <p:nvPr/>
          </p:nvSpPr>
          <p:spPr bwMode="auto">
            <a:xfrm>
              <a:off x="288" y="2496"/>
              <a:ext cx="5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6" name="Line 175"/>
            <p:cNvSpPr>
              <a:spLocks noChangeShapeType="1"/>
            </p:cNvSpPr>
            <p:nvPr/>
          </p:nvSpPr>
          <p:spPr bwMode="auto">
            <a:xfrm>
              <a:off x="288" y="4176"/>
              <a:ext cx="5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7" name="Line 176"/>
            <p:cNvSpPr>
              <a:spLocks noChangeShapeType="1"/>
            </p:cNvSpPr>
            <p:nvPr/>
          </p:nvSpPr>
          <p:spPr bwMode="auto">
            <a:xfrm>
              <a:off x="5448" y="2496"/>
              <a:ext cx="0" cy="1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8" name="Line 163"/>
            <p:cNvSpPr>
              <a:spLocks noChangeShapeType="1"/>
            </p:cNvSpPr>
            <p:nvPr/>
          </p:nvSpPr>
          <p:spPr bwMode="auto">
            <a:xfrm>
              <a:off x="1302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59" name="Line 164"/>
            <p:cNvSpPr>
              <a:spLocks noChangeShapeType="1"/>
            </p:cNvSpPr>
            <p:nvPr/>
          </p:nvSpPr>
          <p:spPr bwMode="auto">
            <a:xfrm>
              <a:off x="1680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0" name="Line 165"/>
            <p:cNvSpPr>
              <a:spLocks noChangeShapeType="1"/>
            </p:cNvSpPr>
            <p:nvPr/>
          </p:nvSpPr>
          <p:spPr bwMode="auto">
            <a:xfrm>
              <a:off x="2057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1" name="Line 166"/>
            <p:cNvSpPr>
              <a:spLocks noChangeShapeType="1"/>
            </p:cNvSpPr>
            <p:nvPr/>
          </p:nvSpPr>
          <p:spPr bwMode="auto">
            <a:xfrm>
              <a:off x="2435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2" name="Line 167"/>
            <p:cNvSpPr>
              <a:spLocks noChangeShapeType="1"/>
            </p:cNvSpPr>
            <p:nvPr/>
          </p:nvSpPr>
          <p:spPr bwMode="auto">
            <a:xfrm>
              <a:off x="2813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3" name="Line 168"/>
            <p:cNvSpPr>
              <a:spLocks noChangeShapeType="1"/>
            </p:cNvSpPr>
            <p:nvPr/>
          </p:nvSpPr>
          <p:spPr bwMode="auto">
            <a:xfrm>
              <a:off x="3190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4" name="Line 169"/>
            <p:cNvSpPr>
              <a:spLocks noChangeShapeType="1"/>
            </p:cNvSpPr>
            <p:nvPr/>
          </p:nvSpPr>
          <p:spPr bwMode="auto">
            <a:xfrm>
              <a:off x="3568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5" name="Line 170"/>
            <p:cNvSpPr>
              <a:spLocks noChangeShapeType="1"/>
            </p:cNvSpPr>
            <p:nvPr/>
          </p:nvSpPr>
          <p:spPr bwMode="auto">
            <a:xfrm>
              <a:off x="3945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6" name="Line 171"/>
            <p:cNvSpPr>
              <a:spLocks noChangeShapeType="1"/>
            </p:cNvSpPr>
            <p:nvPr/>
          </p:nvSpPr>
          <p:spPr bwMode="auto">
            <a:xfrm>
              <a:off x="4323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7" name="Line 172"/>
            <p:cNvSpPr>
              <a:spLocks noChangeShapeType="1"/>
            </p:cNvSpPr>
            <p:nvPr/>
          </p:nvSpPr>
          <p:spPr bwMode="auto">
            <a:xfrm>
              <a:off x="4700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8" name="Line 177"/>
            <p:cNvSpPr>
              <a:spLocks noChangeShapeType="1"/>
            </p:cNvSpPr>
            <p:nvPr/>
          </p:nvSpPr>
          <p:spPr bwMode="auto">
            <a:xfrm>
              <a:off x="5072" y="2496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69" name="Line 184"/>
            <p:cNvSpPr>
              <a:spLocks noChangeShapeType="1"/>
            </p:cNvSpPr>
            <p:nvPr/>
          </p:nvSpPr>
          <p:spPr bwMode="auto">
            <a:xfrm>
              <a:off x="303" y="3881"/>
              <a:ext cx="5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70" name="Line 199"/>
            <p:cNvSpPr>
              <a:spLocks noChangeShapeType="1"/>
            </p:cNvSpPr>
            <p:nvPr/>
          </p:nvSpPr>
          <p:spPr bwMode="auto">
            <a:xfrm>
              <a:off x="282" y="3888"/>
              <a:ext cx="5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71" name="Line 161"/>
            <p:cNvSpPr>
              <a:spLocks noChangeShapeType="1"/>
            </p:cNvSpPr>
            <p:nvPr/>
          </p:nvSpPr>
          <p:spPr bwMode="auto">
            <a:xfrm>
              <a:off x="288" y="2496"/>
              <a:ext cx="0" cy="1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572" name="Line 200"/>
            <p:cNvSpPr>
              <a:spLocks noChangeShapeType="1"/>
            </p:cNvSpPr>
            <p:nvPr/>
          </p:nvSpPr>
          <p:spPr bwMode="auto">
            <a:xfrm>
              <a:off x="297" y="4193"/>
              <a:ext cx="5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>
                <a:spcBef>
                  <a:spcPts val="0"/>
                </a:spcBef>
              </a:pPr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054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1233" y="228601"/>
            <a:ext cx="6780703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Approximating LRU: Clock Algorithm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4191000" y="762000"/>
            <a:ext cx="2514600" cy="24384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Set of all pages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in Memory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6400800" y="990600"/>
            <a:ext cx="609600" cy="457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934200" y="762000"/>
            <a:ext cx="457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b="0" dirty="0">
                <a:solidFill>
                  <a:schemeClr val="accent1"/>
                </a:solidFill>
                <a:latin typeface="Gill Sans" charset="0"/>
                <a:ea typeface="Gill Sans" charset="0"/>
                <a:cs typeface="Gill Sans" charset="0"/>
              </a:rPr>
              <a:t>Single Clock Hand: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Advances only on page fault!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Check for pages not used recently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Mark pages as not used recently</a:t>
            </a:r>
          </a:p>
        </p:txBody>
      </p:sp>
      <p:sp>
        <p:nvSpPr>
          <p:cNvPr id="22534" name="Arc 9"/>
          <p:cNvSpPr>
            <a:spLocks/>
          </p:cNvSpPr>
          <p:nvPr/>
        </p:nvSpPr>
        <p:spPr bwMode="auto">
          <a:xfrm rot="295001">
            <a:off x="6382397" y="1371600"/>
            <a:ext cx="533400" cy="1371600"/>
          </a:xfrm>
          <a:custGeom>
            <a:avLst/>
            <a:gdLst>
              <a:gd name="T0" fmla="*/ 335647 w 21600"/>
              <a:gd name="T1" fmla="*/ 0 h 29328"/>
              <a:gd name="T2" fmla="*/ 434301 w 21600"/>
              <a:gd name="T3" fmla="*/ 1371600 h 29328"/>
              <a:gd name="T4" fmla="*/ 0 w 21600"/>
              <a:gd name="T5" fmla="*/ 785088 h 29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328" fill="none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</a:path>
              <a:path w="21600" h="29328" stroke="0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  <a:lnTo>
                  <a:pt x="0" y="16787"/>
                </a:lnTo>
                <a:lnTo>
                  <a:pt x="13592" y="-1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  <p:sp>
        <p:nvSpPr>
          <p:cNvPr id="7823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10972800" cy="354249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Clock Algorithm:</a:t>
            </a:r>
            <a:r>
              <a:rPr lang="en-US" altLang="ko-KR" dirty="0">
                <a:ea typeface="굴림" panose="020B0600000101010101" pitchFamily="34" charset="-127"/>
              </a:rPr>
              <a:t> Arrange physical pages in circle with single clock hand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Approximate LRU (</a:t>
            </a:r>
            <a:r>
              <a:rPr lang="en-US" altLang="ko-KR" i="1" dirty="0">
                <a:ea typeface="굴림" panose="020B0600000101010101" pitchFamily="34" charset="-127"/>
              </a:rPr>
              <a:t>approximation to approximation to MIN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Replace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an</a:t>
            </a:r>
            <a:r>
              <a:rPr lang="en-US" altLang="ko-KR" dirty="0">
                <a:ea typeface="굴림" panose="020B0600000101010101" pitchFamily="34" charset="-127"/>
              </a:rPr>
              <a:t> old page, not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the oldest</a:t>
            </a:r>
            <a:r>
              <a:rPr lang="en-US" altLang="ko-KR" dirty="0">
                <a:ea typeface="굴림" panose="020B0600000101010101" pitchFamily="34" charset="-127"/>
              </a:rPr>
              <a:t> page</a:t>
            </a:r>
          </a:p>
          <a:p>
            <a:pPr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Details: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Hardware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 per physical page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accessed</a:t>
            </a:r>
            <a:r>
              <a:rPr lang="en-US" altLang="ko-KR" dirty="0">
                <a:ea typeface="굴림" panose="020B0600000101010101" pitchFamily="34" charset="-127"/>
              </a:rPr>
              <a:t>” in Intel architecture):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Hardware sets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on each reference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isn’t set, means not referenced in a long time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Some hardware sets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in the TLB; must be copied back to PTE when TLB entry gets replaced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page fault: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Advance clock hand (not real time)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Check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bit: 	1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used recently; clear and leave alone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0 selected candidate for replacement</a:t>
            </a:r>
          </a:p>
        </p:txBody>
      </p:sp>
      <p:pic>
        <p:nvPicPr>
          <p:cNvPr id="22536" name="Picture 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750" y="98396"/>
            <a:ext cx="1124899" cy="110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8040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446266" y="228601"/>
            <a:ext cx="5458225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Clock Algorithm: More details</a:t>
            </a:r>
          </a:p>
        </p:txBody>
      </p:sp>
      <p:sp>
        <p:nvSpPr>
          <p:cNvPr id="7823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10820400" cy="4876801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Will always find a page or loop forever?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Even if all use bits set, will eventually loop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all the way around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FIFO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hand moving slowly?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Good sign or bad sign?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many page faults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or find page quickly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hand is moving quickly?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Lots of page faults and/or lots of reference bits set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One way to view clock algorithm: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Crude partitioning of pages into two groups: young and old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not partition into more than 2 groups?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553200" y="914400"/>
            <a:ext cx="2514600" cy="24384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Set of all pages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in Memory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 flipH="1">
            <a:off x="8763000" y="1143000"/>
            <a:ext cx="609600" cy="457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9296400" y="914400"/>
            <a:ext cx="26670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b="0" dirty="0">
                <a:solidFill>
                  <a:schemeClr val="accent1"/>
                </a:solidFill>
                <a:latin typeface="Gill Sans" charset="0"/>
                <a:ea typeface="Gill Sans" charset="0"/>
                <a:cs typeface="Gill Sans" charset="0"/>
              </a:rPr>
              <a:t>Single Clock Hand</a:t>
            </a:r>
          </a:p>
        </p:txBody>
      </p:sp>
      <p:sp>
        <p:nvSpPr>
          <p:cNvPr id="12" name="Arc 9"/>
          <p:cNvSpPr>
            <a:spLocks/>
          </p:cNvSpPr>
          <p:nvPr/>
        </p:nvSpPr>
        <p:spPr bwMode="auto">
          <a:xfrm rot="295001">
            <a:off x="8744597" y="1524000"/>
            <a:ext cx="533400" cy="1371600"/>
          </a:xfrm>
          <a:custGeom>
            <a:avLst/>
            <a:gdLst>
              <a:gd name="T0" fmla="*/ 335647 w 21600"/>
              <a:gd name="T1" fmla="*/ 0 h 29328"/>
              <a:gd name="T2" fmla="*/ 434301 w 21600"/>
              <a:gd name="T3" fmla="*/ 1371600 h 29328"/>
              <a:gd name="T4" fmla="*/ 0 w 21600"/>
              <a:gd name="T5" fmla="*/ 785088 h 29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328" fill="none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</a:path>
              <a:path w="21600" h="29328" stroke="0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  <a:lnTo>
                  <a:pt x="0" y="16787"/>
                </a:lnTo>
                <a:lnTo>
                  <a:pt x="13592" y="-1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4064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</a:t>
            </a:r>
            <a:r>
              <a:rPr lang="en-US" altLang="ko-KR" baseline="30000">
                <a:ea typeface="굴림" panose="020B0600000101010101" pitchFamily="34" charset="-127"/>
              </a:rPr>
              <a:t>th</a:t>
            </a:r>
            <a:r>
              <a:rPr lang="en-US" altLang="ko-KR">
                <a:ea typeface="굴림" panose="020B0600000101010101" pitchFamily="34" charset="-127"/>
              </a:rPr>
              <a:t> Chance version of Clock Algorithm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9728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</a:t>
            </a:r>
            <a:r>
              <a:rPr lang="en-US" altLang="ko-KR" baseline="30000" dirty="0">
                <a:solidFill>
                  <a:schemeClr val="hlink"/>
                </a:solidFill>
                <a:ea typeface="굴림" panose="020B0600000101010101" pitchFamily="34" charset="-127"/>
              </a:rPr>
              <a:t>th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chance algorithm:</a:t>
            </a:r>
            <a:r>
              <a:rPr lang="en-US" altLang="ko-KR" dirty="0">
                <a:ea typeface="굴림" panose="020B0600000101010101" pitchFamily="34" charset="-127"/>
              </a:rPr>
              <a:t> Give page N chances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OS keeps counter per page: # sweeps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 page fault, OS checks use bit: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clear use and also clear counter (used in last sweep)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0  increment counter; if count=N, replace page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Means that clock hand has to sweep by N times without page being used before page is replaced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do we pick N?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pick large N? Better approximation to LRU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N ~ 1K, really good approximation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pick small N? More efficient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Otherwise might have to look a long way to find free page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about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modified”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(or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dirty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”) pages?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Takes extra overhead to replace a dirty page, so give dirty pages an extra chance before replacing?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Common approach: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Clean pages, use N=1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Dirty pages, use N=2 (and write back to disk when N=1)</a:t>
            </a:r>
          </a:p>
        </p:txBody>
      </p:sp>
    </p:spTree>
    <p:extLst>
      <p:ext uri="{BB962C8B-B14F-4D97-AF65-F5344CB8AC3E}">
        <p14:creationId xmlns:p14="http://schemas.microsoft.com/office/powerpoint/2010/main" val="4609483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Meaning of PTE bits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896600" cy="60198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Which bits of a PTE entry are useful to us for the Clock Algorithm?  Remember Intel PTE: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</a:t>
            </a:r>
            <a:r>
              <a:rPr lang="en-US" altLang="ko-KR" dirty="0">
                <a:ea typeface="굴림" panose="020B0600000101010101" pitchFamily="34" charset="-127"/>
              </a:rPr>
              <a:t>resent”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alid” elsewhere):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P==0: Page is invalid and a reference will cause page fault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P==1: Page frame number is valid and MMU is allowed to proceed with translation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ritable” bit (could have opposite sense and be 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Read-only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W==0: Page is read-only and cannot be written. 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W==1: Page can be written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ccessed”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Use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 elsewhere):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A==0: Page has not been accessed (or used) since last time software set A0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A==1: Page has been accessed (or used) since last time software set A0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irty” bit (called “Modified” elsewhere):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D==0: Page has not been modified (written) since PTE was loaded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D==1: Page has changed since PTE was loaded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7600" y="1227992"/>
            <a:ext cx="7952148" cy="818444"/>
            <a:chOff x="1572852" y="3753556"/>
            <a:chExt cx="7952148" cy="818444"/>
          </a:xfrm>
        </p:grpSpPr>
        <p:grpSp>
          <p:nvGrpSpPr>
            <p:cNvPr id="4" name="Group 122"/>
            <p:cNvGrpSpPr>
              <a:grpSpLocks/>
            </p:cNvGrpSpPr>
            <p:nvPr/>
          </p:nvGrpSpPr>
          <p:grpSpPr bwMode="auto">
            <a:xfrm>
              <a:off x="2284906" y="3753556"/>
              <a:ext cx="7240094" cy="818444"/>
              <a:chOff x="480" y="2304"/>
              <a:chExt cx="4863" cy="638"/>
            </a:xfrm>
          </p:grpSpPr>
          <p:sp>
            <p:nvSpPr>
              <p:cNvPr id="5" name="Rectangle 97"/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544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Page Frame Number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(Physical Page Number)</a:t>
                </a:r>
              </a:p>
            </p:txBody>
          </p:sp>
          <p:sp>
            <p:nvSpPr>
              <p:cNvPr id="6" name="Rectangle 98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576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Free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(OS)</a:t>
                </a:r>
              </a:p>
            </p:txBody>
          </p:sp>
          <p:sp>
            <p:nvSpPr>
              <p:cNvPr id="7" name="Rectangle 9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PS</a:t>
                </a: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D</a:t>
                </a:r>
              </a:p>
            </p:txBody>
          </p:sp>
          <p:sp>
            <p:nvSpPr>
              <p:cNvPr id="10" name="Rectangle 102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A</a:t>
                </a:r>
              </a:p>
            </p:txBody>
          </p:sp>
          <p:sp>
            <p:nvSpPr>
              <p:cNvPr id="11" name="Rectangle 103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PCD</a:t>
                </a:r>
              </a:p>
            </p:txBody>
          </p:sp>
          <p:sp>
            <p:nvSpPr>
              <p:cNvPr id="12" name="Rectangle 104"/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600">
                    <a:latin typeface="Gill Sans Light"/>
                    <a:ea typeface="굴림" panose="020B0600000101010101" pitchFamily="34" charset="-127"/>
                  </a:rPr>
                  <a:t>PWT</a:t>
                </a:r>
              </a:p>
            </p:txBody>
          </p:sp>
          <p:sp>
            <p:nvSpPr>
              <p:cNvPr id="13" name="Rectangle 105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U</a:t>
                </a:r>
              </a:p>
            </p:txBody>
          </p:sp>
          <p:sp>
            <p:nvSpPr>
              <p:cNvPr id="14" name="Rectangle 106"/>
              <p:cNvSpPr>
                <a:spLocks noChangeArrowheads="1"/>
              </p:cNvSpPr>
              <p:nvPr/>
            </p:nvSpPr>
            <p:spPr bwMode="auto">
              <a:xfrm>
                <a:off x="494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W</a:t>
                </a:r>
              </a:p>
            </p:txBody>
          </p:sp>
          <p:sp>
            <p:nvSpPr>
              <p:cNvPr id="15" name="Rectangle 107"/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</a:t>
                </a: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512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17" name="Text Box 112"/>
              <p:cNvSpPr txBox="1">
                <a:spLocks noChangeArrowheads="1"/>
              </p:cNvSpPr>
              <p:nvPr/>
            </p:nvSpPr>
            <p:spPr bwMode="auto">
              <a:xfrm>
                <a:off x="494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18" name="Text Box 113"/>
              <p:cNvSpPr txBox="1">
                <a:spLocks noChangeArrowheads="1"/>
              </p:cNvSpPr>
              <p:nvPr/>
            </p:nvSpPr>
            <p:spPr bwMode="auto">
              <a:xfrm>
                <a:off x="475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19" name="Text Box 114"/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0" name="Text Box 115"/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" name="Text Box 116"/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5</a:t>
                </a:r>
              </a:p>
            </p:txBody>
          </p:sp>
          <p:sp>
            <p:nvSpPr>
              <p:cNvPr id="22" name="Text Box 117"/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6</a:t>
                </a:r>
              </a:p>
            </p:txBody>
          </p:sp>
          <p:sp>
            <p:nvSpPr>
              <p:cNvPr id="23" name="Text Box 11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4" name="Text Box 119"/>
              <p:cNvSpPr txBox="1">
                <a:spLocks noChangeArrowheads="1"/>
              </p:cNvSpPr>
              <p:nvPr/>
            </p:nvSpPr>
            <p:spPr bwMode="auto">
              <a:xfrm>
                <a:off x="360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25" name="Text Box 120"/>
              <p:cNvSpPr txBox="1">
                <a:spLocks noChangeArrowheads="1"/>
              </p:cNvSpPr>
              <p:nvPr/>
            </p:nvSpPr>
            <p:spPr bwMode="auto">
              <a:xfrm>
                <a:off x="3072" y="2688"/>
                <a:ext cx="42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11-9</a:t>
                </a:r>
              </a:p>
            </p:txBody>
          </p:sp>
          <p:sp>
            <p:nvSpPr>
              <p:cNvPr id="26" name="Text Box 121"/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51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31-12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2852" y="37832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9535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Clock Algorithms Variations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8966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Do we really need hardware-supported “modified” bit?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No.  Can emulate it using read-only bit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Need software DB of which pages are allowed to be written (needed this anyway)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We will tell MMU that pages have more restricted permissions than the actually do to force page faults (and allow us notice when page is written)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Algorithm (Clock-Emulated-M):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Initially, mark all pages as read-only (W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dirty="0">
                <a:ea typeface="굴림" panose="020B0600000101010101" pitchFamily="34" charset="-127"/>
              </a:rPr>
              <a:t>0), even writable data pages.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Further, clear all software versions of 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0</a:t>
            </a:r>
            <a:r>
              <a:rPr lang="en-US" altLang="ko-KR" dirty="0">
                <a:ea typeface="굴림" panose="020B0600000101010101" pitchFamily="34" charset="-127"/>
              </a:rPr>
              <a:t> (page not dirty)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Writes will cause a page fault. Assuming write is allowed, OS sets software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1</a:t>
            </a:r>
            <a:r>
              <a:rPr lang="en-US" altLang="ko-KR" dirty="0">
                <a:ea typeface="굴림" panose="020B0600000101010101" pitchFamily="34" charset="-127"/>
              </a:rPr>
              <a:t>, and marks page as writable (W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</a:t>
            </a:r>
            <a:r>
              <a:rPr lang="en-US" altLang="ko-KR" dirty="0">
                <a:ea typeface="굴림" panose="020B0600000101010101" pitchFamily="34" charset="-127"/>
              </a:rPr>
              <a:t>1).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Whenever page written back to disk, clear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0</a:t>
            </a:r>
            <a:r>
              <a:rPr lang="en-US" altLang="ko-KR" dirty="0">
                <a:ea typeface="굴림" panose="020B0600000101010101" pitchFamily="34" charset="-127"/>
              </a:rPr>
              <a:t>, mark read-only</a:t>
            </a:r>
          </a:p>
        </p:txBody>
      </p:sp>
    </p:spTree>
    <p:extLst>
      <p:ext uri="{BB962C8B-B14F-4D97-AF65-F5344CB8AC3E}">
        <p14:creationId xmlns:p14="http://schemas.microsoft.com/office/powerpoint/2010/main" val="612498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Clock Algorithms Variations (continued)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353800" cy="6019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Do we really need a hardware-supported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No. Can emulate it similar to above (e.g. for read operation)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Kernel keeps a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 and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for each page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Algorithm (Clock-Emulated-Use-and-M):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Mark all pages as invalid, even if in memory. 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Clear emulated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0 </a:t>
            </a:r>
            <a:r>
              <a:rPr lang="en-US" altLang="ko-KR" dirty="0">
                <a:ea typeface="굴림" panose="020B0600000101010101" pitchFamily="34" charset="-127"/>
              </a:rPr>
              <a:t>and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bits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0 </a:t>
            </a:r>
            <a:r>
              <a:rPr lang="en-US" altLang="ko-KR" dirty="0">
                <a:ea typeface="굴림" panose="020B0600000101010101" pitchFamily="34" charset="-127"/>
              </a:rPr>
              <a:t>for all pages (not used, not dirty)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Read or write to invalid page traps to OS to tell use page has been used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OS sets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1</a:t>
            </a:r>
            <a:r>
              <a:rPr lang="en-US" altLang="ko-KR" dirty="0">
                <a:ea typeface="굴림" panose="020B0600000101010101" pitchFamily="34" charset="-127"/>
              </a:rPr>
              <a:t> in software to indicate that page has been “used”.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Further: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1) If read, mark page as read-only, 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0</a:t>
            </a:r>
            <a:r>
              <a:rPr lang="en-US" altLang="ko-KR" dirty="0">
                <a:ea typeface="굴림" panose="020B0600000101010101" pitchFamily="34" charset="-127"/>
              </a:rPr>
              <a:t> (will catch future writes)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2) If write (and write allowed), set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1</a:t>
            </a:r>
            <a:r>
              <a:rPr lang="en-US" altLang="ko-KR" dirty="0">
                <a:ea typeface="굴림" panose="020B0600000101010101" pitchFamily="34" charset="-127"/>
              </a:rPr>
              <a:t>, mark page as writable (W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1)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When clock hand passes, reset emulated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0 </a:t>
            </a:r>
            <a:r>
              <a:rPr lang="en-US" altLang="ko-KR" dirty="0">
                <a:ea typeface="굴림" panose="020B0600000101010101" pitchFamily="34" charset="-127"/>
              </a:rPr>
              <a:t>and mark page as invalid again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Note that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modified</a:t>
            </a:r>
            <a:r>
              <a:rPr lang="en-US" altLang="ko-KR" dirty="0">
                <a:ea typeface="굴림" panose="020B0600000101010101" pitchFamily="34" charset="-127"/>
              </a:rPr>
              <a:t>” bit left alone until page written back to disk 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Remember, however, clock is just an approximation of LRU!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Can we do a better approximation, given that we have to take page faults on some reads and writes to collect use information?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Need to identify an old page, not oldest page!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Answer: second chance list</a:t>
            </a:r>
          </a:p>
        </p:txBody>
      </p:sp>
    </p:spTree>
    <p:extLst>
      <p:ext uri="{BB962C8B-B14F-4D97-AF65-F5344CB8AC3E}">
        <p14:creationId xmlns:p14="http://schemas.microsoft.com/office/powerpoint/2010/main" val="3794954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48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/>
              <a:t>Second-Chance List Algorithm (VAX/VMS)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3876676"/>
            <a:ext cx="10972800" cy="290512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Split memory in two: Active list (RW), SC list (Invalid)</a:t>
            </a:r>
          </a:p>
          <a:p>
            <a:r>
              <a:rPr lang="en-US" altLang="ko-KR" dirty="0"/>
              <a:t>Access pages in Active list at full speed</a:t>
            </a:r>
          </a:p>
          <a:p>
            <a:r>
              <a:rPr lang="en-US" altLang="ko-KR" dirty="0"/>
              <a:t>Otherwise, Page Fault</a:t>
            </a:r>
          </a:p>
          <a:p>
            <a:pPr lvl="1"/>
            <a:r>
              <a:rPr lang="en-US" altLang="ko-KR" dirty="0"/>
              <a:t>Always move overflow page from end of Active list to front of Second-chance list (SC) and mark invalid</a:t>
            </a:r>
          </a:p>
          <a:p>
            <a:pPr lvl="1"/>
            <a:r>
              <a:rPr lang="en-US" altLang="ko-KR" dirty="0"/>
              <a:t>Desired Page On SC List: move to front of Active list, mark RW</a:t>
            </a:r>
          </a:p>
          <a:p>
            <a:pPr lvl="1"/>
            <a:r>
              <a:rPr lang="en-US" altLang="ko-KR" dirty="0"/>
              <a:t>Not on SC list: page in to front of Active list, mark RW; page out LRU victim at end of SC list</a:t>
            </a:r>
          </a:p>
        </p:txBody>
      </p:sp>
      <p:grpSp>
        <p:nvGrpSpPr>
          <p:cNvPr id="789537" name="Group 33"/>
          <p:cNvGrpSpPr>
            <a:grpSpLocks/>
          </p:cNvGrpSpPr>
          <p:nvPr/>
        </p:nvGrpSpPr>
        <p:grpSpPr bwMode="auto">
          <a:xfrm>
            <a:off x="1889126" y="804614"/>
            <a:ext cx="8042277" cy="2138363"/>
            <a:chOff x="230" y="384"/>
            <a:chExt cx="5066" cy="1347"/>
          </a:xfrm>
        </p:grpSpPr>
        <p:sp>
          <p:nvSpPr>
            <p:cNvPr id="26643" name="Rectangle 5"/>
            <p:cNvSpPr>
              <a:spLocks noChangeArrowheads="1"/>
            </p:cNvSpPr>
            <p:nvPr/>
          </p:nvSpPr>
          <p:spPr bwMode="auto">
            <a:xfrm>
              <a:off x="1772" y="384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4" name="Rectangle 6"/>
            <p:cNvSpPr>
              <a:spLocks noChangeArrowheads="1"/>
            </p:cNvSpPr>
            <p:nvPr/>
          </p:nvSpPr>
          <p:spPr bwMode="auto">
            <a:xfrm>
              <a:off x="1772" y="720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5" name="Rectangle 7"/>
            <p:cNvSpPr>
              <a:spLocks noChangeArrowheads="1"/>
            </p:cNvSpPr>
            <p:nvPr/>
          </p:nvSpPr>
          <p:spPr bwMode="auto">
            <a:xfrm>
              <a:off x="1772" y="1056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6" name="Rectangle 8"/>
            <p:cNvSpPr>
              <a:spLocks noChangeArrowheads="1"/>
            </p:cNvSpPr>
            <p:nvPr/>
          </p:nvSpPr>
          <p:spPr bwMode="auto">
            <a:xfrm>
              <a:off x="1772" y="1392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7" name="Rectangle 10"/>
            <p:cNvSpPr>
              <a:spLocks noChangeArrowheads="1"/>
            </p:cNvSpPr>
            <p:nvPr/>
          </p:nvSpPr>
          <p:spPr bwMode="auto">
            <a:xfrm>
              <a:off x="3164" y="384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8" name="Rectangle 11"/>
            <p:cNvSpPr>
              <a:spLocks noChangeArrowheads="1"/>
            </p:cNvSpPr>
            <p:nvPr/>
          </p:nvSpPr>
          <p:spPr bwMode="auto">
            <a:xfrm>
              <a:off x="3164" y="720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9" name="Rectangle 12"/>
            <p:cNvSpPr>
              <a:spLocks noChangeArrowheads="1"/>
            </p:cNvSpPr>
            <p:nvPr/>
          </p:nvSpPr>
          <p:spPr bwMode="auto">
            <a:xfrm>
              <a:off x="3164" y="1056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50" name="Rectangle 13"/>
            <p:cNvSpPr>
              <a:spLocks noChangeArrowheads="1"/>
            </p:cNvSpPr>
            <p:nvPr/>
          </p:nvSpPr>
          <p:spPr bwMode="auto">
            <a:xfrm>
              <a:off x="3164" y="1392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51" name="Text Box 14"/>
            <p:cNvSpPr txBox="1">
              <a:spLocks noChangeArrowheads="1"/>
            </p:cNvSpPr>
            <p:nvPr/>
          </p:nvSpPr>
          <p:spPr bwMode="auto">
            <a:xfrm>
              <a:off x="230" y="569"/>
              <a:ext cx="1421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Directly</a:t>
              </a: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Mapped Pages</a:t>
              </a:r>
            </a:p>
            <a:p>
              <a:pPr algn="r"/>
              <a:endParaRPr lang="en-US" altLang="ko-KR" sz="18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Marked: RW</a:t>
              </a: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List: FIFO</a:t>
              </a:r>
            </a:p>
          </p:txBody>
        </p:sp>
        <p:sp>
          <p:nvSpPr>
            <p:cNvPr id="26652" name="Text Box 15"/>
            <p:cNvSpPr txBox="1">
              <a:spLocks noChangeArrowheads="1"/>
            </p:cNvSpPr>
            <p:nvPr/>
          </p:nvSpPr>
          <p:spPr bwMode="auto">
            <a:xfrm>
              <a:off x="3865" y="573"/>
              <a:ext cx="1431" cy="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Second </a:t>
              </a: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Chance List</a:t>
              </a:r>
            </a:p>
            <a:p>
              <a:endParaRPr lang="en-US" altLang="ko-KR" sz="16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Marked: Invalid</a:t>
              </a: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List: LRU</a:t>
              </a:r>
            </a:p>
          </p:txBody>
        </p:sp>
      </p:grpSp>
      <p:grpSp>
        <p:nvGrpSpPr>
          <p:cNvPr id="789535" name="Group 31"/>
          <p:cNvGrpSpPr>
            <a:grpSpLocks/>
          </p:cNvGrpSpPr>
          <p:nvPr/>
        </p:nvGrpSpPr>
        <p:grpSpPr bwMode="auto">
          <a:xfrm>
            <a:off x="7385051" y="780801"/>
            <a:ext cx="2782888" cy="458788"/>
            <a:chOff x="3692" y="369"/>
            <a:chExt cx="1753" cy="289"/>
          </a:xfrm>
        </p:grpSpPr>
        <p:sp>
          <p:nvSpPr>
            <p:cNvPr id="26641" name="Line 18"/>
            <p:cNvSpPr>
              <a:spLocks noChangeShapeType="1"/>
            </p:cNvSpPr>
            <p:nvPr/>
          </p:nvSpPr>
          <p:spPr bwMode="auto">
            <a:xfrm>
              <a:off x="3692" y="504"/>
              <a:ext cx="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2" name="Text Box 19"/>
            <p:cNvSpPr txBox="1">
              <a:spLocks noChangeArrowheads="1"/>
            </p:cNvSpPr>
            <p:nvPr/>
          </p:nvSpPr>
          <p:spPr bwMode="auto">
            <a:xfrm>
              <a:off x="4392" y="369"/>
              <a:ext cx="10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LRU victim</a:t>
              </a:r>
            </a:p>
          </p:txBody>
        </p:sp>
      </p:grpSp>
      <p:grpSp>
        <p:nvGrpSpPr>
          <p:cNvPr id="789534" name="Group 30"/>
          <p:cNvGrpSpPr>
            <a:grpSpLocks/>
          </p:cNvGrpSpPr>
          <p:nvPr/>
        </p:nvGrpSpPr>
        <p:grpSpPr bwMode="auto">
          <a:xfrm>
            <a:off x="1844675" y="2862015"/>
            <a:ext cx="2422526" cy="828675"/>
            <a:chOff x="202" y="1680"/>
            <a:chExt cx="1526" cy="522"/>
          </a:xfrm>
        </p:grpSpPr>
        <p:sp>
          <p:nvSpPr>
            <p:cNvPr id="26639" name="Line 22"/>
            <p:cNvSpPr>
              <a:spLocks noChangeShapeType="1"/>
            </p:cNvSpPr>
            <p:nvPr/>
          </p:nvSpPr>
          <p:spPr bwMode="auto">
            <a:xfrm>
              <a:off x="1168" y="1968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202" y="1680"/>
              <a:ext cx="96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Page-in</a:t>
              </a:r>
            </a:p>
            <a:p>
              <a:pPr algn="r"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From disk</a:t>
              </a:r>
            </a:p>
          </p:txBody>
        </p:sp>
      </p:grpSp>
      <p:grpSp>
        <p:nvGrpSpPr>
          <p:cNvPr id="789533" name="Group 29"/>
          <p:cNvGrpSpPr>
            <a:grpSpLocks/>
          </p:cNvGrpSpPr>
          <p:nvPr/>
        </p:nvGrpSpPr>
        <p:grpSpPr bwMode="auto">
          <a:xfrm>
            <a:off x="4267200" y="1566614"/>
            <a:ext cx="2279650" cy="2124075"/>
            <a:chOff x="1728" y="864"/>
            <a:chExt cx="1436" cy="1338"/>
          </a:xfrm>
        </p:grpSpPr>
        <p:sp>
          <p:nvSpPr>
            <p:cNvPr id="26636" name="Line 16"/>
            <p:cNvSpPr>
              <a:spLocks noChangeShapeType="1"/>
            </p:cNvSpPr>
            <p:nvPr/>
          </p:nvSpPr>
          <p:spPr bwMode="auto">
            <a:xfrm flipH="1">
              <a:off x="2204" y="864"/>
              <a:ext cx="96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728" y="1680"/>
              <a:ext cx="1242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Active Pages</a:t>
              </a:r>
            </a:p>
          </p:txBody>
        </p:sp>
        <p:sp>
          <p:nvSpPr>
            <p:cNvPr id="26638" name="Text Box 24"/>
            <p:cNvSpPr txBox="1">
              <a:spLocks noChangeArrowheads="1"/>
            </p:cNvSpPr>
            <p:nvPr/>
          </p:nvSpPr>
          <p:spPr bwMode="auto">
            <a:xfrm rot="19063843">
              <a:off x="2205" y="1160"/>
              <a:ext cx="7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</p:txBody>
        </p:sp>
      </p:grpSp>
      <p:grpSp>
        <p:nvGrpSpPr>
          <p:cNvPr id="789532" name="Group 28"/>
          <p:cNvGrpSpPr>
            <a:grpSpLocks/>
          </p:cNvGrpSpPr>
          <p:nvPr/>
        </p:nvGrpSpPr>
        <p:grpSpPr bwMode="auto">
          <a:xfrm>
            <a:off x="5175252" y="666502"/>
            <a:ext cx="2978151" cy="3071813"/>
            <a:chOff x="2300" y="297"/>
            <a:chExt cx="1876" cy="1935"/>
          </a:xfrm>
        </p:grpSpPr>
        <p:sp>
          <p:nvSpPr>
            <p:cNvPr id="26633" name="Line 17"/>
            <p:cNvSpPr>
              <a:spLocks noChangeShapeType="1"/>
            </p:cNvSpPr>
            <p:nvPr/>
          </p:nvSpPr>
          <p:spPr bwMode="auto">
            <a:xfrm>
              <a:off x="2300" y="480"/>
              <a:ext cx="106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34" name="Text Box 21"/>
            <p:cNvSpPr txBox="1">
              <a:spLocks noChangeArrowheads="1"/>
            </p:cNvSpPr>
            <p:nvPr/>
          </p:nvSpPr>
          <p:spPr bwMode="auto">
            <a:xfrm>
              <a:off x="3107" y="1710"/>
              <a:ext cx="106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SC Victims</a:t>
              </a:r>
            </a:p>
          </p:txBody>
        </p:sp>
        <p:sp>
          <p:nvSpPr>
            <p:cNvPr id="26635" name="Text Box 25"/>
            <p:cNvSpPr txBox="1">
              <a:spLocks noChangeArrowheads="1"/>
            </p:cNvSpPr>
            <p:nvPr/>
          </p:nvSpPr>
          <p:spPr bwMode="auto">
            <a:xfrm rot="2931928">
              <a:off x="2208" y="593"/>
              <a:ext cx="88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231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7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Second-Chance List Algorithm (continued)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201400" cy="5791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How many pages for second chance list?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If 0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FIFO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all  LRU, but page fault on every page reference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Pick intermediate value.  Result is: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Pro: Few disk accesses (page only goes to disk if unused for a long time) 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Con: Increased overhead trapping to OS (software / hardware tradeoff)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With page translation, we can adapt to any kind of access the program makes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Later, we will show how to use page translation / protection to share memory between threads on widely separated machines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History: The VAX architecture did not include a “use” bit.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did that omission happen???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>
                <a:ea typeface="굴림" panose="020B0600000101010101" pitchFamily="34" charset="-127"/>
                <a:sym typeface="Symbol" panose="05050102010706020507" pitchFamily="18" charset="2"/>
              </a:rPr>
              <a:t>Strecker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(architect) asked OS people, they said they didn’t need it, so didn’t implement it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He later got blamed, but VAX did OK anyway</a:t>
            </a:r>
          </a:p>
        </p:txBody>
      </p:sp>
    </p:spTree>
    <p:extLst>
      <p:ext uri="{BB962C8B-B14F-4D97-AF65-F5344CB8AC3E}">
        <p14:creationId xmlns:p14="http://schemas.microsoft.com/office/powerpoint/2010/main" val="1944375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Free List</a:t>
            </a:r>
            <a:endParaRPr lang="en-US" altLang="ko-KR" dirty="0"/>
          </a:p>
        </p:txBody>
      </p:sp>
      <p:sp>
        <p:nvSpPr>
          <p:cNvPr id="793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72562" y="3867784"/>
            <a:ext cx="11614638" cy="2761616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Keep set of free pages ready for use in demand paging</a:t>
            </a:r>
          </a:p>
          <a:p>
            <a:pPr lvl="1"/>
            <a:r>
              <a:rPr lang="en-US" altLang="ko-KR"/>
              <a:t>Freelist filled in background by Clock algorithm or other technique (“Pageout demon”)</a:t>
            </a:r>
          </a:p>
          <a:p>
            <a:pPr lvl="1"/>
            <a:r>
              <a:rPr lang="en-US" altLang="ko-KR"/>
              <a:t>Dirty pages start copying back to disk when enter list</a:t>
            </a:r>
          </a:p>
          <a:p>
            <a:r>
              <a:rPr lang="en-US" altLang="ko-KR"/>
              <a:t>Like VAX second-chance list</a:t>
            </a:r>
          </a:p>
          <a:p>
            <a:pPr lvl="1"/>
            <a:r>
              <a:rPr lang="en-US" altLang="ko-KR"/>
              <a:t>If page needed before reused, just return to active set</a:t>
            </a:r>
          </a:p>
          <a:p>
            <a:r>
              <a:rPr lang="en-US" altLang="ko-KR"/>
              <a:t>Advantage: faster for page fault</a:t>
            </a:r>
          </a:p>
          <a:p>
            <a:pPr lvl="1"/>
            <a:r>
              <a:rPr lang="en-US" altLang="ko-KR"/>
              <a:t>Can always use page (or pages) immediately on fault</a:t>
            </a:r>
            <a:endParaRPr lang="en-US" altLang="ko-KR" dirty="0"/>
          </a:p>
        </p:txBody>
      </p:sp>
      <p:grpSp>
        <p:nvGrpSpPr>
          <p:cNvPr id="28676" name="Group 203"/>
          <p:cNvGrpSpPr>
            <a:grpSpLocks/>
          </p:cNvGrpSpPr>
          <p:nvPr/>
        </p:nvGrpSpPr>
        <p:grpSpPr bwMode="auto">
          <a:xfrm>
            <a:off x="2379664" y="818762"/>
            <a:ext cx="8288669" cy="3087711"/>
            <a:chOff x="432" y="432"/>
            <a:chExt cx="5569" cy="2075"/>
          </a:xfrm>
        </p:grpSpPr>
        <p:sp>
          <p:nvSpPr>
            <p:cNvPr id="28677" name="Oval 3"/>
            <p:cNvSpPr>
              <a:spLocks noChangeArrowheads="1"/>
            </p:cNvSpPr>
            <p:nvPr/>
          </p:nvSpPr>
          <p:spPr bwMode="auto">
            <a:xfrm>
              <a:off x="432" y="432"/>
              <a:ext cx="1872" cy="182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Arial"/>
                  <a:ea typeface="굴림" panose="020B0600000101010101" pitchFamily="34" charset="-127"/>
                  <a:cs typeface="Arial"/>
                </a:rPr>
                <a:t>Set of all pages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Arial"/>
                  <a:ea typeface="굴림" panose="020B0600000101010101" pitchFamily="34" charset="-127"/>
                  <a:cs typeface="Arial"/>
                </a:rPr>
                <a:t>in Memory</a:t>
              </a:r>
            </a:p>
          </p:txBody>
        </p:sp>
        <p:sp>
          <p:nvSpPr>
            <p:cNvPr id="28678" name="Line 4"/>
            <p:cNvSpPr>
              <a:spLocks noChangeShapeType="1"/>
            </p:cNvSpPr>
            <p:nvPr/>
          </p:nvSpPr>
          <p:spPr bwMode="auto">
            <a:xfrm flipH="1">
              <a:off x="2112" y="576"/>
              <a:ext cx="384" cy="28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2496" y="432"/>
              <a:ext cx="3505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Single Clock Hand:  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Advances as needed to keep </a:t>
              </a:r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freelist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full (“background”)</a:t>
              </a:r>
            </a:p>
          </p:txBody>
        </p:sp>
        <p:sp>
          <p:nvSpPr>
            <p:cNvPr id="28680" name="Arc 6"/>
            <p:cNvSpPr>
              <a:spLocks/>
            </p:cNvSpPr>
            <p:nvPr/>
          </p:nvSpPr>
          <p:spPr bwMode="auto">
            <a:xfrm rot="646489">
              <a:off x="2160" y="1008"/>
              <a:ext cx="336" cy="864"/>
            </a:xfrm>
            <a:custGeom>
              <a:avLst/>
              <a:gdLst>
                <a:gd name="T0" fmla="*/ 211 w 21600"/>
                <a:gd name="T1" fmla="*/ 0 h 29328"/>
                <a:gd name="T2" fmla="*/ 274 w 21600"/>
                <a:gd name="T3" fmla="*/ 864 h 29328"/>
                <a:gd name="T4" fmla="*/ 0 w 21600"/>
                <a:gd name="T5" fmla="*/ 495 h 29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328" fill="none" extrusionOk="0">
                  <a:moveTo>
                    <a:pt x="13592" y="-1"/>
                  </a:moveTo>
                  <a:cubicBezTo>
                    <a:pt x="18657" y="4100"/>
                    <a:pt x="21600" y="10269"/>
                    <a:pt x="21600" y="16787"/>
                  </a:cubicBezTo>
                  <a:cubicBezTo>
                    <a:pt x="21600" y="21283"/>
                    <a:pt x="20197" y="25667"/>
                    <a:pt x="17586" y="29327"/>
                  </a:cubicBezTo>
                </a:path>
                <a:path w="21600" h="29328" stroke="0" extrusionOk="0">
                  <a:moveTo>
                    <a:pt x="13592" y="-1"/>
                  </a:moveTo>
                  <a:cubicBezTo>
                    <a:pt x="18657" y="4100"/>
                    <a:pt x="21600" y="10269"/>
                    <a:pt x="21600" y="16787"/>
                  </a:cubicBezTo>
                  <a:cubicBezTo>
                    <a:pt x="21600" y="21283"/>
                    <a:pt x="20197" y="25667"/>
                    <a:pt x="17586" y="29327"/>
                  </a:cubicBezTo>
                  <a:lnTo>
                    <a:pt x="0" y="16787"/>
                  </a:lnTo>
                  <a:lnTo>
                    <a:pt x="13592" y="-1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2256" y="864"/>
              <a:ext cx="816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28682" name="Group 18"/>
            <p:cNvGrpSpPr>
              <a:grpSpLocks/>
            </p:cNvGrpSpPr>
            <p:nvPr/>
          </p:nvGrpSpPr>
          <p:grpSpPr bwMode="auto">
            <a:xfrm>
              <a:off x="3120" y="1056"/>
              <a:ext cx="672" cy="1344"/>
              <a:chOff x="3600" y="1536"/>
              <a:chExt cx="768" cy="1536"/>
            </a:xfrm>
          </p:grpSpPr>
          <p:sp>
            <p:nvSpPr>
              <p:cNvPr id="28688" name="Rectangle 9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768" cy="153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ko-KR" altLang="en-US" sz="200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28689" name="Rectangle 11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768" cy="192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  <p:sp>
            <p:nvSpPr>
              <p:cNvPr id="28690" name="Rectangle 12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1" name="Rectangle 13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2" name="Rectangle 14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768" cy="192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  <p:sp>
            <p:nvSpPr>
              <p:cNvPr id="28693" name="Rectangle 15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4" name="Rectangle 16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768" cy="192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ko-KR" altLang="en-US" sz="200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28695" name="Rectangle 17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8683" name="Line 19"/>
            <p:cNvSpPr>
              <a:spLocks noChangeShapeType="1"/>
            </p:cNvSpPr>
            <p:nvPr/>
          </p:nvSpPr>
          <p:spPr bwMode="auto">
            <a:xfrm flipV="1">
              <a:off x="3792" y="2289"/>
              <a:ext cx="622" cy="1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4" name="Line 200"/>
            <p:cNvSpPr>
              <a:spLocks noChangeShapeType="1"/>
            </p:cNvSpPr>
            <p:nvPr/>
          </p:nvSpPr>
          <p:spPr bwMode="auto">
            <a:xfrm>
              <a:off x="3792" y="1104"/>
              <a:ext cx="826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5" name="Line 201"/>
            <p:cNvSpPr>
              <a:spLocks noChangeShapeType="1"/>
            </p:cNvSpPr>
            <p:nvPr/>
          </p:nvSpPr>
          <p:spPr bwMode="auto">
            <a:xfrm>
              <a:off x="3792" y="1632"/>
              <a:ext cx="826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6" name="Text Box 202"/>
            <p:cNvSpPr txBox="1">
              <a:spLocks noChangeArrowheads="1"/>
            </p:cNvSpPr>
            <p:nvPr/>
          </p:nvSpPr>
          <p:spPr bwMode="auto">
            <a:xfrm>
              <a:off x="4415" y="2033"/>
              <a:ext cx="1233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Free Pages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For Processes</a:t>
              </a:r>
            </a:p>
          </p:txBody>
        </p:sp>
        <p:pic>
          <p:nvPicPr>
            <p:cNvPr id="28687" name="Picture 19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" y="1094"/>
              <a:ext cx="1092" cy="1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88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Page </a:t>
            </a:r>
            <a:r>
              <a:rPr lang="en-US" altLang="en-US" dirty="0"/>
              <a:t>Fault </a:t>
            </a:r>
            <a:r>
              <a:rPr lang="en-US" altLang="en-US" dirty="0">
                <a:sym typeface="Symbol" panose="05050102010706020507" pitchFamily="18" charset="2"/>
              </a:rPr>
              <a:t> Demand Paging</a:t>
            </a:r>
            <a:endParaRPr lang="en-US" altLang="en-US" dirty="0"/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6850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6629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2514600" y="1447800"/>
            <a:ext cx="1353256" cy="40011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>
            <a:off x="3760128" y="1647856"/>
            <a:ext cx="1116672" cy="2854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7086601" y="914400"/>
            <a:ext cx="190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5867400" y="1295400"/>
            <a:ext cx="753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824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7848600" y="2024063"/>
            <a:ext cx="684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8915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153228" y="1981200"/>
            <a:ext cx="1881146" cy="533400"/>
            <a:chOff x="2629228" y="1981200"/>
            <a:chExt cx="1881147" cy="533400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3099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629228" y="1981200"/>
              <a:ext cx="1104574" cy="447705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1905001" y="3048000"/>
            <a:ext cx="22349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2565400" y="2228851"/>
            <a:ext cx="1689268" cy="1751013"/>
            <a:chOff x="1041242" y="2057400"/>
            <a:chExt cx="1689323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282765" cy="439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2590801" y="3505200"/>
            <a:ext cx="2395207" cy="1219200"/>
            <a:chOff x="1066800" y="3505200"/>
            <a:chExt cx="2395813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3958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3632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6629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562600" y="3200400"/>
            <a:ext cx="3352800" cy="1905000"/>
            <a:chOff x="4038600" y="3200400"/>
            <a:chExt cx="3352800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42085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3670049" y="2181225"/>
            <a:ext cx="3444828" cy="2306638"/>
            <a:chOff x="2215108" y="2133600"/>
            <a:chExt cx="3445612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0031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1981200" y="895350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905001" y="4876800"/>
            <a:ext cx="1373363" cy="1314468"/>
            <a:chOff x="381000" y="4876800"/>
            <a:chExt cx="1373124" cy="1314528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296924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2370139" y="4487864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676401" y="1962150"/>
            <a:ext cx="1146175" cy="3074988"/>
            <a:chOff x="152400" y="1961444"/>
            <a:chExt cx="1145822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52400" y="2132963"/>
              <a:ext cx="709334" cy="4002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0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7400" y="1600201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5867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6019801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8026401" y="2410327"/>
            <a:ext cx="8242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7694613" y="3079924"/>
            <a:ext cx="684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41305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11658600" cy="5486400"/>
          </a:xfrm>
        </p:spPr>
        <p:txBody>
          <a:bodyPr>
            <a:normAutofit/>
          </a:bodyPr>
          <a:lstStyle/>
          <a:p>
            <a:r>
              <a:rPr lang="en-US" dirty="0"/>
              <a:t>When evicting a page frame, how to know which PTEs to invalidate?</a:t>
            </a:r>
          </a:p>
          <a:p>
            <a:pPr lvl="1"/>
            <a:r>
              <a:rPr lang="en-US" dirty="0"/>
              <a:t>Hard in the presence of shared pages (forked processes, shared memory, …)</a:t>
            </a:r>
          </a:p>
          <a:p>
            <a:r>
              <a:rPr lang="en-US" dirty="0"/>
              <a:t>Reverse mapping mechanism must be very fast</a:t>
            </a:r>
          </a:p>
          <a:p>
            <a:pPr lvl="1"/>
            <a:r>
              <a:rPr lang="en-US" dirty="0"/>
              <a:t>Must hunt down all page tables pointing at given page frame when freeing a page</a:t>
            </a:r>
          </a:p>
          <a:p>
            <a:pPr lvl="1"/>
            <a:r>
              <a:rPr lang="en-US" dirty="0"/>
              <a:t>Must hunt down all PTEs when seeing if pages “active”</a:t>
            </a:r>
          </a:p>
          <a:p>
            <a:r>
              <a:rPr lang="en-US" dirty="0"/>
              <a:t>Implementation options:</a:t>
            </a:r>
          </a:p>
          <a:p>
            <a:pPr lvl="1"/>
            <a:r>
              <a:rPr lang="en-US" dirty="0"/>
              <a:t>For every page descriptor, keep linked list of page table entries that point to it</a:t>
            </a:r>
          </a:p>
          <a:p>
            <a:pPr lvl="2"/>
            <a:r>
              <a:rPr lang="en-US" dirty="0"/>
              <a:t>Management nightmare – expensive</a:t>
            </a:r>
          </a:p>
          <a:p>
            <a:pPr lvl="1"/>
            <a:r>
              <a:rPr lang="en-US" dirty="0"/>
              <a:t>Linux: Object-based reverse mapping</a:t>
            </a:r>
          </a:p>
          <a:p>
            <a:pPr lvl="2"/>
            <a:r>
              <a:rPr lang="en-US" dirty="0"/>
              <a:t>Link together memory region descriptors instead (much coarser granularity)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dirty="0"/>
              <a:t>Reverse Page Mapping (Sometimes called “</a:t>
            </a:r>
            <a:r>
              <a:rPr lang="en-US" dirty="0" err="1"/>
              <a:t>Coremap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2730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Allocation of Page Frames (Memory Pages)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2" y="838200"/>
            <a:ext cx="11101388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allocate memory among different processes?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Does every process get the same fraction of memory?  Different fractions?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Should we completely swap some processes out of memory?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process needs </a:t>
            </a:r>
            <a:r>
              <a:rPr lang="en-US" altLang="ko-KR" i="1" dirty="0">
                <a:ea typeface="굴림" panose="020B0600000101010101" pitchFamily="34" charset="-127"/>
              </a:rPr>
              <a:t>minimum</a:t>
            </a:r>
            <a:r>
              <a:rPr lang="en-US" altLang="ko-KR" dirty="0">
                <a:ea typeface="굴림" panose="020B0600000101010101" pitchFamily="34" charset="-127"/>
              </a:rPr>
              <a:t> number of pages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Want to make sure that all processes 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that are loaded into memory</a:t>
            </a:r>
            <a:r>
              <a:rPr lang="en-US" altLang="ko-KR" sz="2000" dirty="0">
                <a:ea typeface="굴림" panose="020B0600000101010101" pitchFamily="34" charset="-127"/>
              </a:rPr>
              <a:t> can make forward progress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Example:  IBM 370 – 6 pages to handle SS MOVE instruction: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instruction is 6 bytes, might span 2 pages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2 pages to handle </a:t>
            </a:r>
            <a:r>
              <a:rPr lang="en-US" altLang="ko-KR" i="1" dirty="0">
                <a:ea typeface="굴림" panose="020B0600000101010101" pitchFamily="34" charset="-127"/>
              </a:rPr>
              <a:t>from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2 pages to handle </a:t>
            </a:r>
            <a:r>
              <a:rPr lang="en-US" altLang="ko-KR" i="1" dirty="0">
                <a:ea typeface="굴림" panose="020B0600000101010101" pitchFamily="34" charset="-127"/>
              </a:rPr>
              <a:t>to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Possible Replacement Scopes:</a:t>
            </a:r>
          </a:p>
          <a:p>
            <a:pPr lvl="1"/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Global replacement</a:t>
            </a:r>
            <a:r>
              <a:rPr lang="en-US" altLang="ko-KR" sz="2000" dirty="0">
                <a:ea typeface="굴림" panose="020B0600000101010101" pitchFamily="34" charset="-127"/>
              </a:rPr>
              <a:t> – process selects replacement frame from set of all frames; one process can take a frame from another</a:t>
            </a:r>
          </a:p>
          <a:p>
            <a:pPr lvl="1"/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Local replacement</a:t>
            </a:r>
            <a:r>
              <a:rPr lang="en-US" altLang="ko-KR" sz="2000" dirty="0">
                <a:ea typeface="굴림" panose="020B0600000101010101" pitchFamily="34" charset="-127"/>
              </a:rPr>
              <a:t> – each process selects from only its own set of allocated frames</a:t>
            </a:r>
          </a:p>
        </p:txBody>
      </p:sp>
    </p:spTree>
    <p:extLst>
      <p:ext uri="{BB962C8B-B14F-4D97-AF65-F5344CB8AC3E}">
        <p14:creationId xmlns:p14="http://schemas.microsoft.com/office/powerpoint/2010/main" val="6325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Fixed/Priority Allocation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8193" name="Rectangle 1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685800"/>
                <a:ext cx="11582400" cy="6172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Equal allocation</a:t>
                </a:r>
                <a:r>
                  <a:rPr lang="en-US" altLang="ko-KR" dirty="0">
                    <a:ea typeface="굴림" panose="020B0600000101010101" pitchFamily="34" charset="-127"/>
                  </a:rPr>
                  <a:t> (Fixed Scheme): 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Every process gets same amount of memory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Example: 100 frames, 5 processes</a:t>
                </a:r>
                <a:r>
                  <a:rPr lang="en-US" altLang="ko-KR" sz="2000" dirty="0">
                    <a:ea typeface="굴림" panose="020B0600000101010101" pitchFamily="34" charset="-127"/>
                    <a:sym typeface="Symbol" panose="05050102010706020507" pitchFamily="18" charset="2"/>
                  </a:rPr>
                  <a:t>  </a:t>
                </a:r>
                <a:r>
                  <a:rPr lang="en-US" altLang="ko-KR" sz="2000" dirty="0">
                    <a:ea typeface="굴림" panose="020B0600000101010101" pitchFamily="34" charset="-127"/>
                  </a:rPr>
                  <a:t>process gets 20 frames</a:t>
                </a:r>
              </a:p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Proportional allocation</a:t>
                </a:r>
                <a:r>
                  <a:rPr lang="en-US" altLang="ko-KR" dirty="0">
                    <a:ea typeface="굴림" panose="020B0600000101010101" pitchFamily="34" charset="-127"/>
                  </a:rPr>
                  <a:t> (Fixed Scheme)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Allocate according to the size of process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Computation proceeds as follows: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i="1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size of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S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𝑚</m:t>
                    </m:r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total number of physical frames in the system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(allocation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 =</m:t>
                    </m:r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4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𝑆</m:t>
                        </m:r>
                      </m:den>
                    </m:f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2400" i="1" dirty="0"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Priority Allocation: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Proportional scheme using priorities rather than size</a:t>
                </a:r>
              </a:p>
              <a:p>
                <a:pPr lvl="2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ea typeface="굴림" panose="020B0600000101010101" pitchFamily="34" charset="-127"/>
                  </a:rPr>
                  <a:t>Same type of computation as previous scheme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Possible behavior: If process </a:t>
                </a:r>
                <a:r>
                  <a:rPr lang="en-US" altLang="ko-KR" sz="2000" i="1" dirty="0">
                    <a:ea typeface="굴림" panose="020B0600000101010101" pitchFamily="34" charset="-127"/>
                  </a:rPr>
                  <a:t>p</a:t>
                </a:r>
                <a:r>
                  <a:rPr lang="en-US" altLang="ko-KR" sz="2000" i="1" baseline="-25000" dirty="0">
                    <a:ea typeface="굴림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굴림" panose="020B0600000101010101" pitchFamily="34" charset="-127"/>
                  </a:rPr>
                  <a:t> generates a page fault, select for replacement a frame </a:t>
                </a:r>
                <a:r>
                  <a:rPr lang="en-US" altLang="ko-KR" sz="2000" dirty="0" smtClean="0">
                    <a:ea typeface="굴림" panose="020B0600000101010101" pitchFamily="34" charset="-127"/>
                  </a:rPr>
                  <a:t/>
                </a:r>
                <a:br>
                  <a:rPr lang="en-US" altLang="ko-KR" sz="2000" dirty="0" smtClean="0">
                    <a:ea typeface="굴림" panose="020B0600000101010101" pitchFamily="34" charset="-127"/>
                  </a:rPr>
                </a:br>
                <a:r>
                  <a:rPr lang="en-US" altLang="ko-KR" sz="2000" dirty="0" smtClean="0">
                    <a:ea typeface="굴림" panose="020B0600000101010101" pitchFamily="34" charset="-127"/>
                  </a:rPr>
                  <a:t>from </a:t>
                </a:r>
                <a:r>
                  <a:rPr lang="en-US" altLang="ko-KR" sz="2000" dirty="0">
                    <a:ea typeface="굴림" panose="020B0600000101010101" pitchFamily="34" charset="-127"/>
                  </a:rPr>
                  <a:t>a process with lower priority number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endParaRPr lang="en-US" altLang="ko-KR" sz="2000" dirty="0"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ea typeface="굴림" panose="020B0600000101010101" pitchFamily="34" charset="-127"/>
                  </a:rPr>
                  <a:t>Perhaps we should use an adaptive scheme instead???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What if some application just needs more memory?</a:t>
                </a:r>
              </a:p>
            </p:txBody>
          </p:sp>
        </mc:Choice>
        <mc:Fallback xmlns="">
          <p:sp>
            <p:nvSpPr>
              <p:cNvPr id="818193" name="Rectangle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685800"/>
                <a:ext cx="11582400" cy="6172200"/>
              </a:xfrm>
              <a:blipFill>
                <a:blip r:embed="rId4"/>
                <a:stretch>
                  <a:fillRect l="-73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3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Page-Fault Frequency Allocation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762000"/>
            <a:ext cx="90678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Can we reduce Capacity misses by dynamically changing the number of pages/application?</a:t>
            </a: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Establish “acceptable” page-fault rate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If actual rate too low, process loses frame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If actual rate too high, process gains frame</a:t>
            </a:r>
          </a:p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Question: What if we just don’t have enough memory?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2895600" y="1630362"/>
            <a:ext cx="5886450" cy="30178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0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Thrashing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669" y="729762"/>
            <a:ext cx="7010400" cy="5616574"/>
          </a:xfrm>
        </p:spPr>
        <p:txBody>
          <a:bodyPr>
            <a:normAutofit/>
          </a:bodyPr>
          <a:lstStyle/>
          <a:p>
            <a:r>
              <a:rPr lang="en-US" altLang="ko-KR" dirty="0"/>
              <a:t>If a process does not have “enough” pages, the page-fault rate is very high.  </a:t>
            </a:r>
            <a:br>
              <a:rPr lang="en-US" altLang="ko-KR" dirty="0"/>
            </a:br>
            <a:r>
              <a:rPr lang="en-US" altLang="ko-KR" dirty="0"/>
              <a:t>This leads to:</a:t>
            </a:r>
          </a:p>
          <a:p>
            <a:pPr lvl="1"/>
            <a:r>
              <a:rPr lang="en-US" altLang="ko-KR" dirty="0"/>
              <a:t>low CPU utilization</a:t>
            </a:r>
          </a:p>
          <a:p>
            <a:pPr lvl="1"/>
            <a:r>
              <a:rPr lang="en-US" altLang="ko-KR" dirty="0"/>
              <a:t>operating system spends most of its time swapping to disk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Thrashing</a:t>
            </a:r>
            <a:r>
              <a:rPr lang="en-US" altLang="ko-KR" dirty="0"/>
              <a:t> </a:t>
            </a:r>
            <a:r>
              <a:rPr lang="en-US" altLang="ko-KR" dirty="0">
                <a:sym typeface="Symbol" panose="05050102010706020507" pitchFamily="18" charset="2"/>
              </a:rPr>
              <a:t> a process is busy swapping pages in and out with little or no actual progress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altLang="ko-KR" dirty="0"/>
              <a:t>How do we detect Thrashing?</a:t>
            </a:r>
          </a:p>
          <a:p>
            <a:pPr lvl="1"/>
            <a:r>
              <a:rPr lang="en-US" altLang="ko-KR" dirty="0"/>
              <a:t>What is best response to Thrashing?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2083" r="856" b="12083"/>
          <a:stretch>
            <a:fillRect/>
          </a:stretch>
        </p:blipFill>
        <p:spPr bwMode="auto">
          <a:xfrm>
            <a:off x="7221415" y="1028700"/>
            <a:ext cx="4667250" cy="26892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Locality In A Memory-Reference Pattern</a:t>
            </a:r>
            <a:endParaRPr lang="en-US" altLang="ko-KR" dirty="0"/>
          </a:p>
        </p:txBody>
      </p:sp>
      <p:sp>
        <p:nvSpPr>
          <p:cNvPr id="81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0662" y="762000"/>
            <a:ext cx="5880100" cy="5562600"/>
          </a:xfrm>
        </p:spPr>
        <p:txBody>
          <a:bodyPr/>
          <a:lstStyle/>
          <a:p>
            <a:r>
              <a:rPr lang="en-US" altLang="ko-KR" dirty="0"/>
              <a:t>Program Memory Access Patterns have temporal and spatial locality</a:t>
            </a:r>
          </a:p>
          <a:p>
            <a:pPr lvl="1"/>
            <a:r>
              <a:rPr lang="en-US" altLang="ko-KR" dirty="0"/>
              <a:t>Group of Pages accessed along a given time slice called the “Working Set”</a:t>
            </a:r>
          </a:p>
          <a:p>
            <a:pPr lvl="1"/>
            <a:r>
              <a:rPr lang="en-US" altLang="ko-KR" dirty="0"/>
              <a:t>Working Set defines minimum number of pages for process to behave well</a:t>
            </a:r>
          </a:p>
          <a:p>
            <a:r>
              <a:rPr lang="en-US" altLang="ko-KR" dirty="0"/>
              <a:t>Not enough memory for Working Set </a:t>
            </a:r>
            <a:r>
              <a:rPr lang="en-US" altLang="ko-KR" dirty="0">
                <a:sym typeface="Symbol" panose="05050102010706020507" pitchFamily="18" charset="2"/>
              </a:rPr>
              <a:t> Thrashing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Better to swap out process?</a:t>
            </a:r>
          </a:p>
          <a:p>
            <a:pPr lvl="1"/>
            <a:endParaRPr lang="ko-KR" altLang="en-US" dirty="0"/>
          </a:p>
        </p:txBody>
      </p:sp>
      <p:sp>
        <p:nvSpPr>
          <p:cNvPr id="811013" name="AutoShape 5"/>
          <p:cNvSpPr>
            <a:spLocks noChangeArrowheads="1"/>
          </p:cNvSpPr>
          <p:nvPr/>
        </p:nvSpPr>
        <p:spPr bwMode="auto">
          <a:xfrm>
            <a:off x="-304800" y="764931"/>
            <a:ext cx="228600" cy="502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6565900" y="762000"/>
            <a:ext cx="4406900" cy="53292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3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88 0.01065 L 0.9056 0.00926 " pathEditMode="fixed" rAng="0" ptsTypes="AA">
                                      <p:cBhvr>
                                        <p:cTn id="16" dur="3000" fill="hold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uiExpand="1" build="p"/>
      <p:bldP spid="811013" grpId="0" uiExpan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Working-Set </a:t>
            </a:r>
            <a:r>
              <a:rPr lang="en-US" altLang="ko-KR" dirty="0" smtClean="0"/>
              <a:t>Model Take 2</a:t>
            </a:r>
            <a:endParaRPr lang="en-US" altLang="ko-KR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10439400" cy="426720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Symbol" panose="05050102010706020507" pitchFamily="18" charset="2"/>
              </a:rPr>
              <a:t>  </a:t>
            </a:r>
            <a:r>
              <a:rPr lang="en-US" altLang="ko-KR" dirty="0">
                <a:sym typeface="Symbol" panose="05050102010706020507" pitchFamily="18" charset="2"/>
              </a:rPr>
              <a:t>working-set window  fixed number of page references 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ko-KR" dirty="0" err="1">
                <a:sym typeface="Symbol" panose="05050102010706020507" pitchFamily="18" charset="2"/>
              </a:rPr>
              <a:t>WSi</a:t>
            </a:r>
            <a:r>
              <a:rPr lang="en-US" altLang="ko-KR" dirty="0">
                <a:sym typeface="Symbol" panose="05050102010706020507" pitchFamily="18" charset="2"/>
              </a:rPr>
              <a:t> (working set of Process Pi) = total set of pages referenced in the most recent  (varies in time)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D = |</a:t>
            </a:r>
            <a:r>
              <a:rPr lang="en-US" altLang="ko-KR" dirty="0" err="1">
                <a:sym typeface="Symbol" panose="05050102010706020507" pitchFamily="18" charset="2"/>
              </a:rPr>
              <a:t>WSi</a:t>
            </a:r>
            <a:r>
              <a:rPr lang="en-US" altLang="ko-KR" dirty="0">
                <a:sym typeface="Symbol" panose="05050102010706020507" pitchFamily="18" charset="2"/>
              </a:rPr>
              <a:t>|  total demand frames </a:t>
            </a:r>
          </a:p>
          <a:p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if D &gt; m  Thrashing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Policy: if D &gt; m, then suspend/swap out processes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This can improve overall system behavior by a lot!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34947" r="688" b="35550"/>
          <a:stretch>
            <a:fillRect/>
          </a:stretch>
        </p:blipFill>
        <p:spPr bwMode="auto">
          <a:xfrm>
            <a:off x="2438401" y="776287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Compulsory Misses?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210800" cy="5181600"/>
          </a:xfrm>
        </p:spPr>
        <p:txBody>
          <a:bodyPr/>
          <a:lstStyle/>
          <a:p>
            <a:r>
              <a:rPr lang="en-US" altLang="ko-KR" dirty="0"/>
              <a:t>Recall that compulsory misses are misses that occur the first time that a page is seen	</a:t>
            </a:r>
          </a:p>
          <a:p>
            <a:pPr lvl="1"/>
            <a:r>
              <a:rPr lang="en-US" altLang="ko-KR" dirty="0"/>
              <a:t>Pages that are touched for the first time</a:t>
            </a:r>
          </a:p>
          <a:p>
            <a:pPr lvl="1"/>
            <a:r>
              <a:rPr lang="en-US" altLang="ko-KR" dirty="0"/>
              <a:t>Pages that are touched after process is swapped out/swapped back in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Clustering:</a:t>
            </a:r>
          </a:p>
          <a:p>
            <a:pPr lvl="1"/>
            <a:r>
              <a:rPr lang="en-US" altLang="ko-KR" dirty="0"/>
              <a:t>On a page-fault, bring in multiple pages “around” the faulting page</a:t>
            </a:r>
          </a:p>
          <a:p>
            <a:pPr lvl="1"/>
            <a:r>
              <a:rPr lang="en-US" altLang="ko-KR" dirty="0"/>
              <a:t>Since efficiency of disk reads increases with sequential reads, makes sense to read several sequential pages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Working Set Tracking:</a:t>
            </a:r>
          </a:p>
          <a:p>
            <a:pPr lvl="1"/>
            <a:r>
              <a:rPr lang="en-US" altLang="ko-KR" dirty="0"/>
              <a:t>Use algorithm to try to track working set of application</a:t>
            </a:r>
          </a:p>
          <a:p>
            <a:pPr lvl="1"/>
            <a:r>
              <a:rPr lang="en-US" altLang="ko-KR" dirty="0"/>
              <a:t>When swapping process back in, swap in working set</a:t>
            </a:r>
          </a:p>
        </p:txBody>
      </p:sp>
    </p:spTree>
    <p:extLst>
      <p:ext uri="{BB962C8B-B14F-4D97-AF65-F5344CB8AC3E}">
        <p14:creationId xmlns:p14="http://schemas.microsoft.com/office/powerpoint/2010/main" val="136966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Memory Details?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management in Linux considerably more complex than the examples we have been discussing</a:t>
            </a:r>
          </a:p>
          <a:p>
            <a:r>
              <a:rPr lang="en-US" dirty="0"/>
              <a:t>Memory Zones: physical memory categories</a:t>
            </a:r>
          </a:p>
          <a:p>
            <a:pPr lvl="1"/>
            <a:r>
              <a:rPr lang="en-US" dirty="0"/>
              <a:t>ZONE_DMA: &lt; 16MB memory, </a:t>
            </a:r>
            <a:r>
              <a:rPr lang="en-US" dirty="0" err="1"/>
              <a:t>DMAable</a:t>
            </a:r>
            <a:r>
              <a:rPr lang="en-US" dirty="0"/>
              <a:t> on ISA bus</a:t>
            </a:r>
          </a:p>
          <a:p>
            <a:pPr lvl="1"/>
            <a:r>
              <a:rPr lang="en-US" dirty="0"/>
              <a:t>ZONE_NORMAL: 16MB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dirty="0"/>
              <a:t>896MB (mapped at 0xC0000000)</a:t>
            </a:r>
          </a:p>
          <a:p>
            <a:pPr lvl="1"/>
            <a:r>
              <a:rPr lang="en-US" dirty="0"/>
              <a:t>ZONE_HIGHMEM: Everything else (&gt; 896MB)</a:t>
            </a:r>
          </a:p>
          <a:p>
            <a:r>
              <a:rPr lang="en-US" dirty="0"/>
              <a:t>Each zone has 1 </a:t>
            </a:r>
            <a:r>
              <a:rPr lang="en-US" dirty="0" err="1"/>
              <a:t>freelist</a:t>
            </a:r>
            <a:r>
              <a:rPr lang="en-US" dirty="0"/>
              <a:t>, 2 LRU lists (Active/Inactive)</a:t>
            </a:r>
          </a:p>
          <a:p>
            <a:r>
              <a:rPr lang="en-US" dirty="0"/>
              <a:t>Many different types of allocation</a:t>
            </a:r>
          </a:p>
          <a:p>
            <a:pPr lvl="1"/>
            <a:r>
              <a:rPr lang="en-US" dirty="0"/>
              <a:t>SLAB allocators, per-page allocators, mapped/unmapped</a:t>
            </a:r>
          </a:p>
          <a:p>
            <a:r>
              <a:rPr lang="en-US" dirty="0"/>
              <a:t>Many different types of allocated memory:</a:t>
            </a:r>
          </a:p>
          <a:p>
            <a:pPr lvl="1"/>
            <a:r>
              <a:rPr lang="en-US" dirty="0"/>
              <a:t>Anonymous memory (not backed by a file, heap/stack)</a:t>
            </a:r>
          </a:p>
          <a:p>
            <a:pPr lvl="1"/>
            <a:r>
              <a:rPr lang="en-US" dirty="0"/>
              <a:t>Mapped memory (backed by a file)</a:t>
            </a:r>
          </a:p>
          <a:p>
            <a:r>
              <a:rPr lang="en-US" dirty="0"/>
              <a:t>Allocation priorities</a:t>
            </a:r>
          </a:p>
          <a:p>
            <a:pPr lvl="1"/>
            <a:r>
              <a:rPr lang="en-US" dirty="0"/>
              <a:t>Is blocking allowed/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38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dirty="0"/>
              <a:t>Linux Virtual memory map (Pre-Meltdown)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00774" y="1251466"/>
            <a:ext cx="1447800" cy="11430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915400" y="2546866"/>
            <a:ext cx="1447800" cy="1600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Empty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Space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900774" y="2394466"/>
            <a:ext cx="1447800" cy="3124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User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915400" y="4147066"/>
            <a:ext cx="1447800" cy="13716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915400" y="4147066"/>
            <a:ext cx="14478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8915400" y="1175266"/>
            <a:ext cx="1447800" cy="1371600"/>
          </a:xfrm>
          <a:prstGeom prst="rect">
            <a:avLst/>
          </a:prstGeom>
          <a:solidFill>
            <a:srgbClr val="FF66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Kernel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Addresses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4374" y="5346700"/>
            <a:ext cx="1596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0x00000000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2475" y="2221468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0xC0000000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7874" y="1175266"/>
            <a:ext cx="171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0xFFFFFFFF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8400" y="5334000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0x0000000000000000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1" y="3956566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0x00007FFFFFFFFFFF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1319" y="2407166"/>
            <a:ext cx="2795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0xFFFF800000000000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5920" y="1066800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0xFFFFFFFFFFFFFFFF</a:t>
            </a:r>
          </a:p>
        </p:txBody>
      </p:sp>
      <p:sp>
        <p:nvSpPr>
          <p:cNvPr id="23" name="Up-Down Arrow 22"/>
          <p:cNvSpPr/>
          <p:nvPr/>
        </p:nvSpPr>
        <p:spPr bwMode="auto">
          <a:xfrm>
            <a:off x="1843374" y="2546866"/>
            <a:ext cx="609600" cy="3048000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3GB Total</a:t>
            </a:r>
          </a:p>
        </p:txBody>
      </p:sp>
      <p:sp>
        <p:nvSpPr>
          <p:cNvPr id="25" name="Up-Down Arrow 24"/>
          <p:cNvSpPr/>
          <p:nvPr/>
        </p:nvSpPr>
        <p:spPr bwMode="auto">
          <a:xfrm>
            <a:off x="5742245" y="4141232"/>
            <a:ext cx="609600" cy="1329551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6" name="Up-Down Arrow 25"/>
          <p:cNvSpPr/>
          <p:nvPr/>
        </p:nvSpPr>
        <p:spPr bwMode="auto">
          <a:xfrm>
            <a:off x="1828800" y="1251466"/>
            <a:ext cx="609600" cy="1195684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1GB</a:t>
            </a:r>
          </a:p>
        </p:txBody>
      </p:sp>
      <p:sp>
        <p:nvSpPr>
          <p:cNvPr id="27" name="Up-Down Arrow 26"/>
          <p:cNvSpPr/>
          <p:nvPr/>
        </p:nvSpPr>
        <p:spPr bwMode="auto">
          <a:xfrm>
            <a:off x="5742245" y="1217316"/>
            <a:ext cx="609600" cy="1329551"/>
          </a:xfrm>
          <a:prstGeom prst="upDownArrow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128TiB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67001" y="1600200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896MB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2603" y="1766489"/>
            <a:ext cx="114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64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TiB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/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855077" y="5943600"/>
            <a:ext cx="344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32-Bit Virtual Address Space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51845" y="5943600"/>
            <a:ext cx="344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64-Bit Virtual Address Space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51166" y="3124200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“Canonical Hole”</a:t>
            </a:r>
          </a:p>
        </p:txBody>
      </p:sp>
    </p:spTree>
    <p:extLst>
      <p:ext uri="{BB962C8B-B14F-4D97-AF65-F5344CB8AC3E}">
        <p14:creationId xmlns:p14="http://schemas.microsoft.com/office/powerpoint/2010/main" val="14558631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986" name="Group 10"/>
          <p:cNvGrpSpPr>
            <a:grpSpLocks/>
          </p:cNvGrpSpPr>
          <p:nvPr/>
        </p:nvGrpSpPr>
        <p:grpSpPr bwMode="auto">
          <a:xfrm>
            <a:off x="1905000" y="2743200"/>
            <a:ext cx="8382000" cy="2565400"/>
            <a:chOff x="240" y="1632"/>
            <a:chExt cx="5280" cy="1616"/>
          </a:xfrm>
        </p:grpSpPr>
        <p:sp>
          <p:nvSpPr>
            <p:cNvPr id="26629" name="AutoShape 4"/>
            <p:cNvSpPr>
              <a:spLocks noChangeArrowheads="1"/>
            </p:cNvSpPr>
            <p:nvPr/>
          </p:nvSpPr>
          <p:spPr bwMode="auto">
            <a:xfrm>
              <a:off x="240" y="1872"/>
              <a:ext cx="5280" cy="1376"/>
            </a:xfrm>
            <a:prstGeom prst="roundRect">
              <a:avLst>
                <a:gd name="adj" fmla="val 16667"/>
              </a:avLst>
            </a:prstGeom>
            <a:solidFill>
              <a:srgbClr val="FF66CC">
                <a:alpha val="32156"/>
              </a:srgbClr>
            </a:solidFill>
            <a:ln w="57150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ko-KR" altLang="en-US">
                <a:ea typeface="굴림" panose="020B0600000101010101" pitchFamily="34" charset="-127"/>
              </a:endParaRPr>
            </a:p>
          </p:txBody>
        </p:sp>
        <p:sp>
          <p:nvSpPr>
            <p:cNvPr id="26630" name="WordArt 5"/>
            <p:cNvSpPr>
              <a:spLocks noChangeArrowheads="1" noChangeShapeType="1" noTextEdit="1"/>
            </p:cNvSpPr>
            <p:nvPr/>
          </p:nvSpPr>
          <p:spPr bwMode="auto">
            <a:xfrm>
              <a:off x="4416" y="1632"/>
              <a:ext cx="978" cy="551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7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r>
                <a:rPr lang="en-US" sz="3600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Cache</a:t>
              </a:r>
            </a:p>
          </p:txBody>
        </p:sp>
      </p:grp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805249"/>
            <a:ext cx="88392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PTE makes demand paging </a:t>
            </a:r>
            <a:r>
              <a:rPr lang="en-US" altLang="ko-KR" dirty="0" err="1">
                <a:ea typeface="굴림" panose="020B0600000101010101" pitchFamily="34" charset="-127"/>
              </a:rPr>
              <a:t>implementatable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Valid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Page in memory, PTE points at physical page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Not Valid  Page not in memory; use info in PTE to find it on disk when necessary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Suppose user references page with invalid PTE?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Memory Management Unit (MMU) traps to OS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Resulting trap is a “Page Fault”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does OS do on a Page Fault?: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Choose an old page to replace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old page modified (“D=1”), write contents back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Change its PTE and any cached TLB to be invalid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Load new page into memory from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Update page table entry, invalidate TLB for new entry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Continue thread from original faulting 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TLB for new page will be loaded when thread continued!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While pulling pages off disk for one process, OS runs another process from ready queue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Suspended process sits on wait queue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Demand </a:t>
            </a:r>
            <a:r>
              <a:rPr lang="en-US" altLang="ko-KR" dirty="0">
                <a:ea typeface="굴림" panose="020B0600000101010101" pitchFamily="34" charset="-127"/>
              </a:rPr>
              <a:t>Paging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563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66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Pre-Meltdown Virtual Map (Details)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86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Kernel memory not generally visible to user</a:t>
            </a:r>
          </a:p>
          <a:p>
            <a:pPr lvl="1"/>
            <a:r>
              <a:rPr lang="en-US" dirty="0"/>
              <a:t>Exception: special VDSO (virtual dynamically linked shared objects) facility that maps kernel code into user space to aid in system calls (and to provide certain actual system calls such as </a:t>
            </a:r>
            <a:r>
              <a:rPr lang="en-US" dirty="0" err="1">
                <a:latin typeface="Consolas"/>
                <a:cs typeface="Consolas"/>
              </a:rPr>
              <a:t>gettimeofday</a:t>
            </a:r>
            <a:r>
              <a:rPr lang="en-US" dirty="0">
                <a:latin typeface="Consolas"/>
                <a:cs typeface="Consolas"/>
              </a:rPr>
              <a:t>()</a:t>
            </a:r>
            <a:r>
              <a:rPr lang="en-US" dirty="0"/>
              <a:t>)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/>
              <a:t>Every physical page described by a “page” structure</a:t>
            </a:r>
          </a:p>
          <a:p>
            <a:pPr lvl="1"/>
            <a:r>
              <a:rPr lang="en-US" dirty="0"/>
              <a:t>Collected together in lower physical memory</a:t>
            </a:r>
          </a:p>
          <a:p>
            <a:pPr lvl="1"/>
            <a:r>
              <a:rPr lang="en-US" dirty="0"/>
              <a:t>Can be accessed in kernel virtual space</a:t>
            </a:r>
          </a:p>
          <a:p>
            <a:pPr lvl="1"/>
            <a:r>
              <a:rPr lang="en-US" dirty="0"/>
              <a:t>Linked together in various “LRU” lists</a:t>
            </a:r>
          </a:p>
          <a:p>
            <a:r>
              <a:rPr lang="en-US" dirty="0"/>
              <a:t>For 32-bit virtual memory architectures:</a:t>
            </a:r>
          </a:p>
          <a:p>
            <a:pPr lvl="1"/>
            <a:r>
              <a:rPr lang="en-US" dirty="0"/>
              <a:t>When physical memory &lt; 896MB</a:t>
            </a:r>
          </a:p>
          <a:p>
            <a:pPr lvl="2"/>
            <a:r>
              <a:rPr lang="en-US" dirty="0"/>
              <a:t>All physical memory mapped at 0xC0000000</a:t>
            </a:r>
          </a:p>
          <a:p>
            <a:pPr lvl="1"/>
            <a:r>
              <a:rPr lang="en-US" dirty="0"/>
              <a:t>When physical memory &gt;= 896MB</a:t>
            </a:r>
          </a:p>
          <a:p>
            <a:pPr lvl="2"/>
            <a:r>
              <a:rPr lang="en-US" dirty="0"/>
              <a:t>Not all physical memory mapped in kernel space all the time</a:t>
            </a:r>
          </a:p>
          <a:p>
            <a:pPr lvl="2"/>
            <a:r>
              <a:rPr lang="en-US" dirty="0"/>
              <a:t>Can be temporarily mapped with addresses &gt; 0xCC000000</a:t>
            </a:r>
          </a:p>
          <a:p>
            <a:r>
              <a:rPr lang="en-US" dirty="0"/>
              <a:t>For 64-bit virtual memory architectures:</a:t>
            </a:r>
          </a:p>
          <a:p>
            <a:pPr lvl="1"/>
            <a:r>
              <a:rPr lang="en-US" dirty="0"/>
              <a:t>All physical memory mapped above 0xFFFF800000000000</a:t>
            </a:r>
          </a:p>
        </p:txBody>
      </p:sp>
    </p:spTree>
    <p:extLst>
      <p:ext uri="{BB962C8B-B14F-4D97-AF65-F5344CB8AC3E}">
        <p14:creationId xmlns:p14="http://schemas.microsoft.com/office/powerpoint/2010/main" val="3455449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Meltdown Memory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106680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Meltdown flaw (2018, Intel x86, IBM Power, ARM)</a:t>
            </a:r>
          </a:p>
          <a:p>
            <a:pPr lvl="1">
              <a:tabLst>
                <a:tab pos="1143000" algn="r"/>
                <a:tab pos="12573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</a:rPr>
              <a:t>Exploit speculative execution to observe contents of kernel memory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  <a:t>1:	// Set up side channel (array flushed from cache)</a:t>
            </a:r>
            <a:b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</a:br>
            <a: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  <a:t>	2:	</a:t>
            </a:r>
            <a:r>
              <a:rPr lang="en-US" sz="1700" b="1" dirty="0" err="1">
                <a:solidFill>
                  <a:schemeClr val="accent2"/>
                </a:solidFill>
                <a:latin typeface="Courier" pitchFamily="49" charset="0"/>
              </a:rPr>
              <a:t>uchar</a:t>
            </a:r>
            <a: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  <a:t> array[256 * 4096];</a:t>
            </a:r>
            <a:b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</a:br>
            <a: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  <a:t>	3:	flush(array);	// Make sure array out of cache</a:t>
            </a:r>
            <a:b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</a:br>
            <a:r>
              <a:rPr lang="en-US" sz="1700" b="1" dirty="0">
                <a:latin typeface="Courier" pitchFamily="49" charset="0"/>
              </a:rPr>
              <a:t/>
            </a:r>
            <a:br>
              <a:rPr lang="en-US" sz="1700" b="1" dirty="0">
                <a:latin typeface="Courier" pitchFamily="49" charset="0"/>
              </a:rPr>
            </a:br>
            <a:r>
              <a:rPr lang="en-US" sz="1700" b="1" dirty="0">
                <a:latin typeface="Courier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4:</a:t>
            </a:r>
            <a:r>
              <a:rPr lang="en-US" sz="1700" b="1" dirty="0">
                <a:latin typeface="Courier" pitchFamily="49" charset="0"/>
              </a:rPr>
              <a:t>	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try { 	 // … catch and ignore SIGSEGV (illegal access)</a:t>
            </a:r>
            <a:br>
              <a:rPr lang="en-US" sz="1700" b="1" dirty="0">
                <a:solidFill>
                  <a:srgbClr val="FF0000"/>
                </a:solidFill>
                <a:latin typeface="Courier" pitchFamily="49" charset="0"/>
              </a:rPr>
            </a:b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	5:		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uchar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result = *(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uchar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*)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kernel_address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;	// Try access!</a:t>
            </a:r>
            <a:br>
              <a:rPr lang="en-US" sz="1700" b="1" dirty="0">
                <a:solidFill>
                  <a:srgbClr val="FF0000"/>
                </a:solidFill>
                <a:latin typeface="Courier" pitchFamily="49" charset="0"/>
              </a:rPr>
            </a:b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	6:		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uchar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 dummy = array[result * 4096];	// leak info!</a:t>
            </a:r>
            <a:br>
              <a:rPr lang="en-US" sz="1700" b="1" dirty="0">
                <a:solidFill>
                  <a:srgbClr val="FF0000"/>
                </a:solidFill>
                <a:latin typeface="Courier" pitchFamily="49" charset="0"/>
              </a:rPr>
            </a:b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	7:	} catch(){;} // Could use signal() and 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setjmp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>/</a:t>
            </a:r>
            <a:r>
              <a:rPr lang="en-US" sz="1700" b="1" dirty="0" err="1">
                <a:solidFill>
                  <a:srgbClr val="FF0000"/>
                </a:solidFill>
                <a:latin typeface="Courier" pitchFamily="49" charset="0"/>
              </a:rPr>
              <a:t>longjmp</a:t>
            </a:r>
            <a:r>
              <a:rPr lang="en-US" sz="1700" b="1" dirty="0">
                <a:solidFill>
                  <a:srgbClr val="FF0000"/>
                </a:solidFill>
                <a:latin typeface="Courier" pitchFamily="49" charset="0"/>
              </a:rPr>
              <a:t/>
            </a:r>
            <a:br>
              <a:rPr lang="en-US" sz="1700" b="1" dirty="0">
                <a:solidFill>
                  <a:srgbClr val="FF0000"/>
                </a:solidFill>
                <a:latin typeface="Courier" pitchFamily="49" charset="0"/>
              </a:rPr>
            </a:br>
            <a:r>
              <a:rPr lang="en-US" sz="1700" b="1" dirty="0">
                <a:latin typeface="Courier" pitchFamily="49" charset="0"/>
              </a:rPr>
              <a:t/>
            </a:r>
            <a:br>
              <a:rPr lang="en-US" sz="1700" b="1" dirty="0">
                <a:latin typeface="Courier" pitchFamily="49" charset="0"/>
              </a:rPr>
            </a:br>
            <a:r>
              <a:rPr lang="en-US" sz="1700" b="1" dirty="0">
                <a:latin typeface="Courier" pitchFamily="49" charset="0"/>
              </a:rPr>
              <a:t>	</a:t>
            </a:r>
            <a: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  <a:t>8:	// scan through 256 array slots to determine which loaded</a:t>
            </a:r>
            <a:br>
              <a:rPr lang="en-US" sz="1700" b="1" dirty="0">
                <a:solidFill>
                  <a:schemeClr val="accent2"/>
                </a:solidFill>
                <a:latin typeface="Courier" pitchFamily="49" charset="0"/>
              </a:rPr>
            </a:br>
            <a:endParaRPr lang="en-US" sz="1700" b="1" dirty="0">
              <a:solidFill>
                <a:schemeClr val="accent2"/>
              </a:solidFill>
              <a:latin typeface="Courier" pitchFamily="49" charset="0"/>
            </a:endParaRPr>
          </a:p>
          <a:p>
            <a:pPr lvl="1"/>
            <a:r>
              <a:rPr lang="en-US" sz="2000" dirty="0"/>
              <a:t>Some details:</a:t>
            </a:r>
          </a:p>
          <a:p>
            <a:pPr lvl="2"/>
            <a:r>
              <a:rPr lang="en-US" sz="1800" dirty="0"/>
              <a:t>Reason we skip 4096 for each value: avoid hardware cache </a:t>
            </a:r>
            <a:r>
              <a:rPr lang="en-US" sz="1800" dirty="0" err="1"/>
              <a:t>prefetch</a:t>
            </a:r>
            <a:endParaRPr lang="en-US" sz="1800" dirty="0"/>
          </a:p>
          <a:p>
            <a:pPr lvl="2"/>
            <a:r>
              <a:rPr lang="en-US" sz="1800" dirty="0"/>
              <a:t>Note that value detected by fact that one cache line is loaded</a:t>
            </a:r>
          </a:p>
          <a:p>
            <a:pPr lvl="2"/>
            <a:r>
              <a:rPr lang="en-US" sz="1800" dirty="0"/>
              <a:t>Catch and ignore page fault: set signal handler for SIGSEGV, can use </a:t>
            </a:r>
            <a:r>
              <a:rPr lang="en-US" sz="1800" dirty="0" err="1"/>
              <a:t>setjump</a:t>
            </a:r>
            <a:r>
              <a:rPr lang="en-US" sz="1800" dirty="0"/>
              <a:t>/</a:t>
            </a:r>
            <a:r>
              <a:rPr lang="en-US" sz="1800" dirty="0" err="1"/>
              <a:t>longjmp</a:t>
            </a:r>
            <a:r>
              <a:rPr lang="en-US" sz="1800" dirty="0"/>
              <a:t>…. </a:t>
            </a:r>
          </a:p>
          <a:p>
            <a:r>
              <a:rPr lang="en-US" dirty="0">
                <a:solidFill>
                  <a:srgbClr val="FF0000"/>
                </a:solidFill>
              </a:rPr>
              <a:t>Patch</a:t>
            </a:r>
            <a:r>
              <a:rPr lang="en-US" dirty="0"/>
              <a:t>: Need different page tables for user and kernel</a:t>
            </a:r>
          </a:p>
          <a:p>
            <a:pPr lvl="1"/>
            <a:r>
              <a:rPr lang="en-US" dirty="0"/>
              <a:t>Without PCID tag in TLB, flush TLB </a:t>
            </a:r>
            <a:r>
              <a:rPr lang="en-US" i="1" dirty="0"/>
              <a:t>twice</a:t>
            </a:r>
            <a:r>
              <a:rPr lang="en-US" dirty="0"/>
              <a:t> on </a:t>
            </a:r>
            <a:r>
              <a:rPr lang="en-US" dirty="0" err="1"/>
              <a:t>syscall</a:t>
            </a:r>
            <a:r>
              <a:rPr lang="en-US" dirty="0"/>
              <a:t> (800% overhead!)</a:t>
            </a:r>
          </a:p>
          <a:p>
            <a:pPr lvl="1"/>
            <a:r>
              <a:rPr lang="en-US" dirty="0"/>
              <a:t>Need at least Linux v 4.14 which utilizes PCID tag in new hardware to avoid flushing when change address space</a:t>
            </a:r>
          </a:p>
          <a:p>
            <a:r>
              <a:rPr lang="en-US" dirty="0">
                <a:solidFill>
                  <a:srgbClr val="FF0000"/>
                </a:solidFill>
              </a:rPr>
              <a:t>Fix</a:t>
            </a:r>
            <a:r>
              <a:rPr lang="en-US" dirty="0"/>
              <a:t>: better hardware without timing </a:t>
            </a:r>
            <a:r>
              <a:rPr lang="en-US" dirty="0" smtClean="0"/>
              <a:t>side-channels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94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762000"/>
            <a:ext cx="10769600" cy="5791200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Replacement policies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FIFO: Place pages on queue, replace page at end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MIN: Replace page that will be used farthest in future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LRU: Replace page used farthest in past 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Working Set: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Set of pages touched by a process recently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Point of Replacement algorithms is to try to keep working set in memory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Clock Algorithm: Approximation to LRU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Arrange all pages in circular list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Sweep through them, marking as not “in use”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page not “in use” for one pass, than can replace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Nth-chance clock algorithm: Another approximate LRU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Give pages multiple passes of clock hand before replacing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Second-Chance List algorithm: Yet another approximate  LRU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Divide pages into two groups, one of which is truly LRU and managed on page faults.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33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questions we need to answer!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a page fault, where does the OS get a free frame?</a:t>
            </a:r>
          </a:p>
          <a:p>
            <a:pPr lvl="1"/>
            <a:r>
              <a:rPr lang="en-US" dirty="0"/>
              <a:t>Keeps a free list</a:t>
            </a:r>
          </a:p>
          <a:p>
            <a:pPr lvl="1"/>
            <a:r>
              <a:rPr lang="en-US" dirty="0"/>
              <a:t>Unix runs a “reaper” if memory gets too full</a:t>
            </a:r>
          </a:p>
          <a:p>
            <a:pPr lvl="2"/>
            <a:r>
              <a:rPr lang="en-US" dirty="0"/>
              <a:t>Schedule dirty pages to be written back on disk</a:t>
            </a:r>
          </a:p>
          <a:p>
            <a:pPr lvl="2"/>
            <a:r>
              <a:rPr lang="en-US" dirty="0"/>
              <a:t>Zero (clean) pages which haven’t been accessed in a while</a:t>
            </a:r>
          </a:p>
          <a:p>
            <a:pPr lvl="1"/>
            <a:r>
              <a:rPr lang="en-US" dirty="0"/>
              <a:t>As a last resort, evict a dirty page first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How can we organize these mechanisms?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Work on the replacement policy</a:t>
            </a:r>
          </a:p>
          <a:p>
            <a:pPr lvl="1"/>
            <a:endParaRPr lang="en-US" dirty="0"/>
          </a:p>
          <a:p>
            <a:r>
              <a:rPr lang="en-US" dirty="0"/>
              <a:t>How many page frames/process?</a:t>
            </a:r>
          </a:p>
          <a:p>
            <a:pPr lvl="1"/>
            <a:r>
              <a:rPr lang="en-US" dirty="0"/>
              <a:t>Like thread scheduling, need to “schedule” memory resources:</a:t>
            </a:r>
          </a:p>
          <a:p>
            <a:pPr lvl="2"/>
            <a:r>
              <a:rPr lang="en-US" dirty="0"/>
              <a:t>Utilization?  fairness? priority?</a:t>
            </a:r>
          </a:p>
          <a:p>
            <a:pPr lvl="1"/>
            <a:r>
              <a:rPr lang="en-US" dirty="0"/>
              <a:t>Allocation of disk paging bandwidth</a:t>
            </a:r>
          </a:p>
        </p:txBody>
      </p:sp>
    </p:spTree>
    <p:extLst>
      <p:ext uri="{BB962C8B-B14F-4D97-AF65-F5344CB8AC3E}">
        <p14:creationId xmlns:p14="http://schemas.microsoft.com/office/powerpoint/2010/main" val="251390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Set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229600" cy="1632708"/>
          </a:xfrm>
        </p:spPr>
        <p:txBody>
          <a:bodyPr/>
          <a:lstStyle/>
          <a:p>
            <a:r>
              <a:rPr lang="en-US" dirty="0"/>
              <a:t>As a program executes it transitions through a sequence of “working sets” consisting of varying sized subsets of the address space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43334" y="5524786"/>
            <a:ext cx="76357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80537" y="5555024"/>
            <a:ext cx="85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Time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581823" y="2470908"/>
            <a:ext cx="0" cy="3053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1693600" y="3590874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959830" y="4269974"/>
            <a:ext cx="715890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959830" y="3604773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62711" y="4150809"/>
            <a:ext cx="1749013" cy="1116967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115111" y="2803507"/>
            <a:ext cx="1749013" cy="636182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380537" y="3621110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83419" y="4120571"/>
            <a:ext cx="507689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81974" y="2470908"/>
            <a:ext cx="972021" cy="529138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105448" y="3636837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466274" y="2634210"/>
            <a:ext cx="457462" cy="2164902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243323" y="4982357"/>
            <a:ext cx="1360827" cy="273346"/>
          </a:xfrm>
          <a:prstGeom prst="roundRect">
            <a:avLst/>
          </a:prstGeom>
          <a:effectLst>
            <a:glow rad="101600">
              <a:schemeClr val="accent1">
                <a:lumMod val="20000"/>
                <a:lumOff val="80000"/>
                <a:alpha val="75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-457200" y="2438400"/>
            <a:ext cx="381000" cy="3124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13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84 0.00556 L 0.92917 0.00556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Behavior under WS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729880"/>
            <a:ext cx="8229600" cy="1518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Amortized by fraction of time the Working Set is active</a:t>
            </a:r>
          </a:p>
          <a:p>
            <a:pPr>
              <a:lnSpc>
                <a:spcPct val="90000"/>
              </a:lnSpc>
            </a:pPr>
            <a:r>
              <a:rPr lang="en-US" dirty="0"/>
              <a:t>Transitions from one WS to the next</a:t>
            </a:r>
          </a:p>
          <a:p>
            <a:pPr>
              <a:lnSpc>
                <a:spcPct val="90000"/>
              </a:lnSpc>
            </a:pPr>
            <a:r>
              <a:rPr lang="en-US" dirty="0"/>
              <a:t>Capacity, Conflict, Compulsory misses</a:t>
            </a:r>
          </a:p>
          <a:p>
            <a:pPr>
              <a:lnSpc>
                <a:spcPct val="90000"/>
              </a:lnSpc>
            </a:pPr>
            <a:r>
              <a:rPr lang="en-US" dirty="0"/>
              <a:t>Applicable to memory caches and pages.  Others ?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23751" y="4155387"/>
            <a:ext cx="7197261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823750" y="821569"/>
            <a:ext cx="0" cy="33338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1944346" y="222147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Hit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9031" y="420074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Cache Size</a:t>
            </a:r>
          </a:p>
        </p:txBody>
      </p:sp>
      <p:sp>
        <p:nvSpPr>
          <p:cNvPr id="11" name="Freeform 10"/>
          <p:cNvSpPr/>
          <p:nvPr/>
        </p:nvSpPr>
        <p:spPr>
          <a:xfrm>
            <a:off x="2838869" y="1639269"/>
            <a:ext cx="6909976" cy="2289345"/>
          </a:xfrm>
          <a:custGeom>
            <a:avLst/>
            <a:gdLst>
              <a:gd name="connsiteX0" fmla="*/ 0 w 6909976"/>
              <a:gd name="connsiteY0" fmla="*/ 2615451 h 2615451"/>
              <a:gd name="connsiteX1" fmla="*/ 937459 w 6909976"/>
              <a:gd name="connsiteY1" fmla="*/ 2509624 h 2615451"/>
              <a:gd name="connsiteX2" fmla="*/ 1239865 w 6909976"/>
              <a:gd name="connsiteY2" fmla="*/ 1980486 h 2615451"/>
              <a:gd name="connsiteX3" fmla="*/ 1905158 w 6909976"/>
              <a:gd name="connsiteY3" fmla="*/ 1829304 h 2615451"/>
              <a:gd name="connsiteX4" fmla="*/ 2026120 w 6909976"/>
              <a:gd name="connsiteY4" fmla="*/ 1466467 h 2615451"/>
              <a:gd name="connsiteX5" fmla="*/ 4173202 w 6909976"/>
              <a:gd name="connsiteY5" fmla="*/ 1390876 h 2615451"/>
              <a:gd name="connsiteX6" fmla="*/ 4596571 w 6909976"/>
              <a:gd name="connsiteY6" fmla="*/ 453546 h 2615451"/>
              <a:gd name="connsiteX7" fmla="*/ 5216503 w 6909976"/>
              <a:gd name="connsiteY7" fmla="*/ 151182 h 2615451"/>
              <a:gd name="connsiteX8" fmla="*/ 6909976 w 6909976"/>
              <a:gd name="connsiteY8" fmla="*/ 0 h 2615451"/>
              <a:gd name="connsiteX9" fmla="*/ 6909976 w 6909976"/>
              <a:gd name="connsiteY9" fmla="*/ 0 h 261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909976" h="2615451">
                <a:moveTo>
                  <a:pt x="0" y="2615451"/>
                </a:moveTo>
                <a:lnTo>
                  <a:pt x="937459" y="2509624"/>
                </a:lnTo>
                <a:lnTo>
                  <a:pt x="1239865" y="1980486"/>
                </a:lnTo>
                <a:lnTo>
                  <a:pt x="1905158" y="1829304"/>
                </a:lnTo>
                <a:lnTo>
                  <a:pt x="2026120" y="1466467"/>
                </a:lnTo>
                <a:lnTo>
                  <a:pt x="4173202" y="1390876"/>
                </a:lnTo>
                <a:lnTo>
                  <a:pt x="4596571" y="453546"/>
                </a:lnTo>
                <a:lnTo>
                  <a:pt x="5216503" y="151182"/>
                </a:lnTo>
                <a:lnTo>
                  <a:pt x="6909976" y="0"/>
                </a:lnTo>
                <a:lnTo>
                  <a:pt x="6909976" y="0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14801" y="1835802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new working set fits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6546557" y="1872534"/>
            <a:ext cx="677199" cy="33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012300" y="2765729"/>
            <a:ext cx="677199" cy="3326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2717911" y="1237572"/>
            <a:ext cx="6925095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22090" y="39653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19388" y="7913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2736169" y="995582"/>
            <a:ext cx="163180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76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model of Locality: </a:t>
            </a:r>
            <a:r>
              <a:rPr lang="en-US" dirty="0" err="1"/>
              <a:t>Zipf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4419601"/>
            <a:ext cx="9067800" cy="1699939"/>
          </a:xfrm>
        </p:spPr>
        <p:txBody>
          <a:bodyPr>
            <a:noAutofit/>
          </a:bodyPr>
          <a:lstStyle/>
          <a:p>
            <a:r>
              <a:rPr lang="en-US" dirty="0"/>
              <a:t>Likelihood of accessing item of rank r is α 1/</a:t>
            </a:r>
            <a:r>
              <a:rPr lang="en-US" dirty="0" err="1"/>
              <a:t>r</a:t>
            </a:r>
            <a:r>
              <a:rPr lang="en-US" baseline="30000" dirty="0" err="1"/>
              <a:t>a</a:t>
            </a:r>
            <a:endParaRPr lang="en-US" baseline="30000" dirty="0"/>
          </a:p>
          <a:p>
            <a:r>
              <a:rPr lang="en-US" dirty="0"/>
              <a:t>Although rare to access items below the top few, there are so many that it yields a “heavy tailed” distribution</a:t>
            </a:r>
          </a:p>
          <a:p>
            <a:r>
              <a:rPr lang="en-US" dirty="0"/>
              <a:t>Substantial value from even a tiny cache</a:t>
            </a:r>
          </a:p>
          <a:p>
            <a:r>
              <a:rPr lang="en-US" dirty="0"/>
              <a:t>Substantial misses from even a very large cache</a:t>
            </a:r>
          </a:p>
          <a:p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981200" y="661250"/>
          <a:ext cx="8305800" cy="3870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003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Demand </a:t>
            </a:r>
            <a:r>
              <a:rPr lang="en-US" altLang="ko-KR" dirty="0">
                <a:ea typeface="굴림" panose="020B0600000101010101" pitchFamily="34" charset="-127"/>
              </a:rPr>
              <a:t>Paging Cost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762000"/>
            <a:ext cx="10160000" cy="57912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Since Demand Paging like caching, can compute average access time! (“Effective Access Time”)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EAT = Hit Rate x Hit Time + Miss Rate x Miss Time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EAT = Hit Time + Miss Rate x Miss Penalty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Memory access time = 200 nanoseconds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page-fault service time = 8 milliseconds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Suppose p = Probability of miss, 1-p = Probably of hit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Then, we can compute EAT as follows: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EAT 	= 200ns + p x 8 </a:t>
            </a:r>
            <a:r>
              <a:rPr lang="en-US" altLang="ko-KR" dirty="0" err="1">
                <a:ea typeface="굴림" panose="020B0600000101010101" pitchFamily="34" charset="-127"/>
              </a:rPr>
              <a:t>ms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        	= 200ns + p x 8,000,000ns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If one access out of 1,000 causes a page fault, then EAT = 8.2 </a:t>
            </a:r>
            <a:r>
              <a:rPr lang="el-GR" altLang="en-US" dirty="0">
                <a:solidFill>
                  <a:srgbClr val="FF0000"/>
                </a:solidFill>
              </a:rPr>
              <a:t>μ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This is a slowdown by a factor of 40!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What if want slowdown by less than 10%?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EAT &lt; 200ns x 1.1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p &lt; 2.5 x 10</a:t>
            </a:r>
            <a:r>
              <a:rPr lang="en-US" altLang="ko-KR" baseline="300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-6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This is about 1 page fault in 400,000!</a:t>
            </a:r>
          </a:p>
        </p:txBody>
      </p:sp>
    </p:spTree>
    <p:extLst>
      <p:ext uri="{BB962C8B-B14F-4D97-AF65-F5344CB8AC3E}">
        <p14:creationId xmlns:p14="http://schemas.microsoft.com/office/powerpoint/2010/main" val="22587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94545</TotalTime>
  <Pages>60</Pages>
  <Words>4904</Words>
  <Application>Microsoft Office PowerPoint</Application>
  <PresentationFormat>Widescreen</PresentationFormat>
  <Paragraphs>807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MS PGothic</vt:lpstr>
      <vt:lpstr>MS PGothic</vt:lpstr>
      <vt:lpstr>Arial</vt:lpstr>
      <vt:lpstr>Cambria Math</vt:lpstr>
      <vt:lpstr>Comic Sans MS</vt:lpstr>
      <vt:lpstr>Consolas</vt:lpstr>
      <vt:lpstr>Courier</vt:lpstr>
      <vt:lpstr>Gill Sans</vt:lpstr>
      <vt:lpstr>Gill Sans Light</vt:lpstr>
      <vt:lpstr>굴림</vt:lpstr>
      <vt:lpstr>Impact</vt:lpstr>
      <vt:lpstr>Symbol</vt:lpstr>
      <vt:lpstr>Office</vt:lpstr>
      <vt:lpstr>CS162 Operating Systems and Systems Programming Lecture 18  Demand Paging (Finished)</vt:lpstr>
      <vt:lpstr>Recall: Demand Paging</vt:lpstr>
      <vt:lpstr>Recall: Page Fault  Demand Paging</vt:lpstr>
      <vt:lpstr>Recall: Demand Paging Mechanisms</vt:lpstr>
      <vt:lpstr>Some questions we need to answer!</vt:lpstr>
      <vt:lpstr>Working Set Model</vt:lpstr>
      <vt:lpstr>Cache Behavior under WS model</vt:lpstr>
      <vt:lpstr>Another model of Locality: Zipf</vt:lpstr>
      <vt:lpstr>Demand Paging Cost Model</vt:lpstr>
      <vt:lpstr>Administrivia</vt:lpstr>
      <vt:lpstr>CS 162 Collaboration Policy</vt:lpstr>
      <vt:lpstr>What Factors Lead to Misses in Page Cache?</vt:lpstr>
      <vt:lpstr>Page Replacement Policies</vt:lpstr>
      <vt:lpstr>Replacement Policies (Con’t)</vt:lpstr>
      <vt:lpstr>Example: FIFO (strawman)</vt:lpstr>
      <vt:lpstr>Example: MIN / LRU</vt:lpstr>
      <vt:lpstr>Is LRU guaranteed to perform well?</vt:lpstr>
      <vt:lpstr>When will LRU perform badly?</vt:lpstr>
      <vt:lpstr>Graph of Page Faults Versus The Number of Frames</vt:lpstr>
      <vt:lpstr>Adding Memory Doesn’t Always Help Fault Rate</vt:lpstr>
      <vt:lpstr>Approximating LRU: Clock Algorithm</vt:lpstr>
      <vt:lpstr>Clock Algorithm: More details</vt:lpstr>
      <vt:lpstr>Nth Chance version of Clock Algorithm</vt:lpstr>
      <vt:lpstr>Recall: Meaning of PTE bits</vt:lpstr>
      <vt:lpstr>Clock Algorithms Variations</vt:lpstr>
      <vt:lpstr>Clock Algorithms Variations (continued)</vt:lpstr>
      <vt:lpstr>Second-Chance List Algorithm (VAX/VMS)</vt:lpstr>
      <vt:lpstr>Second-Chance List Algorithm (continued)</vt:lpstr>
      <vt:lpstr>Free List</vt:lpstr>
      <vt:lpstr>Reverse Page Mapping (Sometimes called “Coremap”)</vt:lpstr>
      <vt:lpstr>Allocation of Page Frames (Memory Pages)</vt:lpstr>
      <vt:lpstr>Fixed/Priority Allocation</vt:lpstr>
      <vt:lpstr>Page-Fault Frequency Allocation</vt:lpstr>
      <vt:lpstr>Thrashing</vt:lpstr>
      <vt:lpstr>Locality In A Memory-Reference Pattern</vt:lpstr>
      <vt:lpstr>Working-Set Model Take 2</vt:lpstr>
      <vt:lpstr>What about Compulsory Misses?</vt:lpstr>
      <vt:lpstr>Linux Memory Details?</vt:lpstr>
      <vt:lpstr>Linux Virtual memory map (Pre-Meltdown)</vt:lpstr>
      <vt:lpstr>Pre-Meltdown Virtual Map (Details)</vt:lpstr>
      <vt:lpstr>Post Meltdown Memory Map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1073</cp:revision>
  <cp:lastPrinted>2022-03-29T20:29:46Z</cp:lastPrinted>
  <dcterms:created xsi:type="dcterms:W3CDTF">1995-08-12T11:37:26Z</dcterms:created>
  <dcterms:modified xsi:type="dcterms:W3CDTF">2023-03-22T04:28:05Z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