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xml" ContentType="application/vnd.openxmlformats-officedocument.presentationml.tags+xml"/>
  <Override PartName="/ppt/notesSlides/notesSlide42.xml" ContentType="application/vnd.openxmlformats-officedocument.presentationml.notesSlide+xml"/>
  <Override PartName="/ppt/tags/tag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0"/>
  </p:notesMasterIdLst>
  <p:handoutMasterIdLst>
    <p:handoutMasterId r:id="rId111"/>
  </p:handoutMasterIdLst>
  <p:sldIdLst>
    <p:sldId id="256" r:id="rId2"/>
    <p:sldId id="2316" r:id="rId3"/>
    <p:sldId id="2447" r:id="rId4"/>
    <p:sldId id="2449" r:id="rId5"/>
    <p:sldId id="2450" r:id="rId6"/>
    <p:sldId id="2460" r:id="rId7"/>
    <p:sldId id="2326" r:id="rId8"/>
    <p:sldId id="2417" r:id="rId9"/>
    <p:sldId id="2328" r:id="rId10"/>
    <p:sldId id="2330" r:id="rId11"/>
    <p:sldId id="2331" r:id="rId12"/>
    <p:sldId id="2332" r:id="rId13"/>
    <p:sldId id="2333" r:id="rId14"/>
    <p:sldId id="2335" r:id="rId15"/>
    <p:sldId id="2336" r:id="rId16"/>
    <p:sldId id="2337" r:id="rId17"/>
    <p:sldId id="2339" r:id="rId18"/>
    <p:sldId id="2340" r:id="rId19"/>
    <p:sldId id="2341" r:id="rId20"/>
    <p:sldId id="2342" r:id="rId21"/>
    <p:sldId id="2461" r:id="rId22"/>
    <p:sldId id="2344" r:id="rId23"/>
    <p:sldId id="2345" r:id="rId24"/>
    <p:sldId id="2346" r:id="rId25"/>
    <p:sldId id="2347" r:id="rId26"/>
    <p:sldId id="2348" r:id="rId27"/>
    <p:sldId id="2349" r:id="rId28"/>
    <p:sldId id="2350" r:id="rId29"/>
    <p:sldId id="2351" r:id="rId30"/>
    <p:sldId id="2365" r:id="rId31"/>
    <p:sldId id="2366" r:id="rId32"/>
    <p:sldId id="2367" r:id="rId33"/>
    <p:sldId id="2368" r:id="rId34"/>
    <p:sldId id="2369" r:id="rId35"/>
    <p:sldId id="2370" r:id="rId36"/>
    <p:sldId id="2371" r:id="rId37"/>
    <p:sldId id="2372" r:id="rId38"/>
    <p:sldId id="2373" r:id="rId39"/>
    <p:sldId id="2374" r:id="rId40"/>
    <p:sldId id="2375" r:id="rId41"/>
    <p:sldId id="2376" r:id="rId42"/>
    <p:sldId id="2377" r:id="rId43"/>
    <p:sldId id="2378" r:id="rId44"/>
    <p:sldId id="2380" r:id="rId45"/>
    <p:sldId id="2459" r:id="rId46"/>
    <p:sldId id="2391" r:id="rId47"/>
    <p:sldId id="2392" r:id="rId48"/>
    <p:sldId id="2393" r:id="rId49"/>
    <p:sldId id="2394" r:id="rId50"/>
    <p:sldId id="2395" r:id="rId51"/>
    <p:sldId id="2396" r:id="rId52"/>
    <p:sldId id="2397" r:id="rId53"/>
    <p:sldId id="2398" r:id="rId54"/>
    <p:sldId id="2399" r:id="rId55"/>
    <p:sldId id="2400" r:id="rId56"/>
    <p:sldId id="2401" r:id="rId57"/>
    <p:sldId id="2402" r:id="rId58"/>
    <p:sldId id="2403" r:id="rId59"/>
    <p:sldId id="2404" r:id="rId60"/>
    <p:sldId id="2405" r:id="rId61"/>
    <p:sldId id="2406" r:id="rId62"/>
    <p:sldId id="2407" r:id="rId63"/>
    <p:sldId id="2408" r:id="rId64"/>
    <p:sldId id="2409" r:id="rId65"/>
    <p:sldId id="2410" r:id="rId66"/>
    <p:sldId id="2411" r:id="rId67"/>
    <p:sldId id="2412" r:id="rId68"/>
    <p:sldId id="2413" r:id="rId69"/>
    <p:sldId id="2414" r:id="rId70"/>
    <p:sldId id="2415" r:id="rId71"/>
    <p:sldId id="2451" r:id="rId72"/>
    <p:sldId id="2452" r:id="rId73"/>
    <p:sldId id="2453" r:id="rId74"/>
    <p:sldId id="2454" r:id="rId75"/>
    <p:sldId id="2455" r:id="rId76"/>
    <p:sldId id="2456" r:id="rId77"/>
    <p:sldId id="2457" r:id="rId78"/>
    <p:sldId id="2458" r:id="rId79"/>
    <p:sldId id="2416" r:id="rId80"/>
    <p:sldId id="2418" r:id="rId81"/>
    <p:sldId id="2419" r:id="rId82"/>
    <p:sldId id="2420" r:id="rId83"/>
    <p:sldId id="2421" r:id="rId84"/>
    <p:sldId id="2422" r:id="rId85"/>
    <p:sldId id="2423" r:id="rId86"/>
    <p:sldId id="2424" r:id="rId87"/>
    <p:sldId id="2425" r:id="rId88"/>
    <p:sldId id="2426" r:id="rId89"/>
    <p:sldId id="2427" r:id="rId90"/>
    <p:sldId id="2428" r:id="rId91"/>
    <p:sldId id="2429" r:id="rId92"/>
    <p:sldId id="2430" r:id="rId93"/>
    <p:sldId id="2431" r:id="rId94"/>
    <p:sldId id="2432" r:id="rId95"/>
    <p:sldId id="2433" r:id="rId96"/>
    <p:sldId id="2434" r:id="rId97"/>
    <p:sldId id="2435" r:id="rId98"/>
    <p:sldId id="2436" r:id="rId99"/>
    <p:sldId id="2437" r:id="rId100"/>
    <p:sldId id="2438" r:id="rId101"/>
    <p:sldId id="2439" r:id="rId102"/>
    <p:sldId id="2440" r:id="rId103"/>
    <p:sldId id="2441" r:id="rId104"/>
    <p:sldId id="2442" r:id="rId105"/>
    <p:sldId id="2443" r:id="rId106"/>
    <p:sldId id="2444" r:id="rId107"/>
    <p:sldId id="2445" r:id="rId108"/>
    <p:sldId id="2446" r:id="rId10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BDBDBD"/>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49" autoAdjust="0"/>
    <p:restoredTop sz="95005" autoAdjust="0"/>
  </p:normalViewPr>
  <p:slideViewPr>
    <p:cSldViewPr>
      <p:cViewPr>
        <p:scale>
          <a:sx n="80" d="100"/>
          <a:sy n="80" d="100"/>
        </p:scale>
        <p:origin x="619" y="559"/>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varScale="1">
      <p:scale>
        <a:sx n="1" d="1"/>
        <a:sy n="1" d="1"/>
      </p:scale>
      <p:origin x="0" y="-1650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slide" Target="slides/slide49.xml"/><Relationship Id="rId1" Type="http://schemas.openxmlformats.org/officeDocument/2006/relationships/slide" Target="slides/slide47.xml"/><Relationship Id="rId5" Type="http://schemas.openxmlformats.org/officeDocument/2006/relationships/slide" Target="slides/slide86.xml"/><Relationship Id="rId4"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6.wmf"/><Relationship Id="rId18" Type="http://schemas.openxmlformats.org/officeDocument/2006/relationships/image" Target="../media/image61.wmf"/><Relationship Id="rId26" Type="http://schemas.openxmlformats.org/officeDocument/2006/relationships/image" Target="../media/image69.wmf"/><Relationship Id="rId3" Type="http://schemas.openxmlformats.org/officeDocument/2006/relationships/image" Target="../media/image46.wmf"/><Relationship Id="rId21" Type="http://schemas.openxmlformats.org/officeDocument/2006/relationships/image" Target="../media/image64.emf"/><Relationship Id="rId7" Type="http://schemas.openxmlformats.org/officeDocument/2006/relationships/image" Target="../media/image50.wmf"/><Relationship Id="rId12" Type="http://schemas.openxmlformats.org/officeDocument/2006/relationships/image" Target="../media/image55.wmf"/><Relationship Id="rId17" Type="http://schemas.openxmlformats.org/officeDocument/2006/relationships/image" Target="../media/image60.wmf"/><Relationship Id="rId25" Type="http://schemas.openxmlformats.org/officeDocument/2006/relationships/image" Target="../media/image68.wmf"/><Relationship Id="rId2" Type="http://schemas.openxmlformats.org/officeDocument/2006/relationships/image" Target="../media/image45.wmf"/><Relationship Id="rId16" Type="http://schemas.openxmlformats.org/officeDocument/2006/relationships/image" Target="../media/image59.wmf"/><Relationship Id="rId20" Type="http://schemas.openxmlformats.org/officeDocument/2006/relationships/image" Target="../media/image63.emf"/><Relationship Id="rId1" Type="http://schemas.openxmlformats.org/officeDocument/2006/relationships/image" Target="../media/image44.wmf"/><Relationship Id="rId6" Type="http://schemas.openxmlformats.org/officeDocument/2006/relationships/image" Target="../media/image49.emf"/><Relationship Id="rId11" Type="http://schemas.openxmlformats.org/officeDocument/2006/relationships/image" Target="../media/image54.emf"/><Relationship Id="rId24" Type="http://schemas.openxmlformats.org/officeDocument/2006/relationships/image" Target="../media/image67.emf"/><Relationship Id="rId5" Type="http://schemas.openxmlformats.org/officeDocument/2006/relationships/image" Target="../media/image48.wmf"/><Relationship Id="rId15" Type="http://schemas.openxmlformats.org/officeDocument/2006/relationships/image" Target="../media/image58.wmf"/><Relationship Id="rId23" Type="http://schemas.openxmlformats.org/officeDocument/2006/relationships/image" Target="../media/image66.emf"/><Relationship Id="rId10" Type="http://schemas.openxmlformats.org/officeDocument/2006/relationships/image" Target="../media/image53.wmf"/><Relationship Id="rId19" Type="http://schemas.openxmlformats.org/officeDocument/2006/relationships/image" Target="../media/image62.wmf"/><Relationship Id="rId4" Type="http://schemas.openxmlformats.org/officeDocument/2006/relationships/image" Target="../media/image47.wmf"/><Relationship Id="rId9" Type="http://schemas.openxmlformats.org/officeDocument/2006/relationships/image" Target="../media/image52.wmf"/><Relationship Id="rId14" Type="http://schemas.openxmlformats.org/officeDocument/2006/relationships/image" Target="../media/image57.emf"/><Relationship Id="rId22" Type="http://schemas.openxmlformats.org/officeDocument/2006/relationships/image" Target="../media/image65.wmf"/><Relationship Id="rId27"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1267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0206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32262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1927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24561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6176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1929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4715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1BFB74BD-F100-1044-AE1F-053B9DAB1CFB}" type="slidenum">
              <a:rPr lang="en-US"/>
              <a:pPr/>
              <a:t>47</a:t>
            </a:fld>
            <a:endParaRPr lang="en-US"/>
          </a:p>
        </p:txBody>
      </p:sp>
      <p:sp>
        <p:nvSpPr>
          <p:cNvPr id="1352706" name="Rectangle 2"/>
          <p:cNvSpPr>
            <a:spLocks noGrp="1" noRot="1" noChangeAspect="1" noChangeArrowheads="1" noTextEdit="1"/>
          </p:cNvSpPr>
          <p:nvPr>
            <p:ph type="sldImg"/>
          </p:nvPr>
        </p:nvSpPr>
        <p:spPr>
          <a:xfrm>
            <a:off x="2403475" y="569913"/>
            <a:ext cx="4800600" cy="2700337"/>
          </a:xfrm>
          <a:ln/>
        </p:spPr>
      </p:sp>
      <p:sp>
        <p:nvSpPr>
          <p:cNvPr id="135270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4121731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EDCB65E7-019D-194A-B722-0E69AF50EDFF}" type="slidenum">
              <a:rPr lang="en-US"/>
              <a:pPr/>
              <a:t>48</a:t>
            </a:fld>
            <a:endParaRPr lang="en-US"/>
          </a:p>
        </p:txBody>
      </p:sp>
      <p:sp>
        <p:nvSpPr>
          <p:cNvPr id="1350658" name="Rectangle 2"/>
          <p:cNvSpPr>
            <a:spLocks noGrp="1" noRot="1" noChangeAspect="1" noChangeArrowheads="1" noTextEdit="1"/>
          </p:cNvSpPr>
          <p:nvPr>
            <p:ph type="sldImg"/>
          </p:nvPr>
        </p:nvSpPr>
        <p:spPr>
          <a:xfrm>
            <a:off x="2403475" y="569913"/>
            <a:ext cx="4800600" cy="2700337"/>
          </a:xfrm>
          <a:ln/>
        </p:spPr>
      </p:sp>
      <p:sp>
        <p:nvSpPr>
          <p:cNvPr id="1350659"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11699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53528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59202958-2C4B-1E48-A8F3-37486E83192A}" type="slidenum">
              <a:rPr lang="en-US"/>
              <a:pPr/>
              <a:t>49</a:t>
            </a:fld>
            <a:endParaRPr lang="en-US"/>
          </a:p>
        </p:txBody>
      </p:sp>
      <p:sp>
        <p:nvSpPr>
          <p:cNvPr id="1354754" name="Rectangle 2"/>
          <p:cNvSpPr>
            <a:spLocks noGrp="1" noRot="1" noChangeAspect="1" noChangeArrowheads="1" noTextEdit="1"/>
          </p:cNvSpPr>
          <p:nvPr>
            <p:ph type="sldImg"/>
          </p:nvPr>
        </p:nvSpPr>
        <p:spPr>
          <a:xfrm>
            <a:off x="2403475" y="569913"/>
            <a:ext cx="4800600" cy="2700337"/>
          </a:xfrm>
          <a:ln/>
        </p:spPr>
      </p:sp>
      <p:sp>
        <p:nvSpPr>
          <p:cNvPr id="1354755"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378653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E90A4B90-572B-AE41-9296-8F148BEF334F}" type="slidenum">
              <a:rPr lang="en-US"/>
              <a:pPr/>
              <a:t>52</a:t>
            </a:fld>
            <a:endParaRPr lang="en-US"/>
          </a:p>
        </p:txBody>
      </p:sp>
      <p:sp>
        <p:nvSpPr>
          <p:cNvPr id="1358850" name="Rectangle 2"/>
          <p:cNvSpPr>
            <a:spLocks noGrp="1" noRot="1" noChangeAspect="1" noChangeArrowheads="1" noTextEdit="1"/>
          </p:cNvSpPr>
          <p:nvPr>
            <p:ph type="sldImg"/>
          </p:nvPr>
        </p:nvSpPr>
        <p:spPr>
          <a:xfrm>
            <a:off x="2403475" y="569913"/>
            <a:ext cx="4800600" cy="2700337"/>
          </a:xfrm>
          <a:ln/>
        </p:spPr>
      </p:sp>
      <p:sp>
        <p:nvSpPr>
          <p:cNvPr id="1358851"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0899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EFE74F30-E854-F64F-9895-9340A5715779}" type="slidenum">
              <a:rPr lang="en-US"/>
              <a:pPr/>
              <a:t>53</a:t>
            </a:fld>
            <a:endParaRPr lang="en-US"/>
          </a:p>
        </p:txBody>
      </p:sp>
      <p:sp>
        <p:nvSpPr>
          <p:cNvPr id="1360898" name="Rectangle 2"/>
          <p:cNvSpPr>
            <a:spLocks noGrp="1" noRot="1" noChangeAspect="1" noChangeArrowheads="1" noTextEdit="1"/>
          </p:cNvSpPr>
          <p:nvPr>
            <p:ph type="sldImg"/>
          </p:nvPr>
        </p:nvSpPr>
        <p:spPr>
          <a:xfrm>
            <a:off x="2403475" y="569913"/>
            <a:ext cx="4800600" cy="2700337"/>
          </a:xfrm>
          <a:ln/>
        </p:spPr>
      </p:sp>
      <p:sp>
        <p:nvSpPr>
          <p:cNvPr id="1360899"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890004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54</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1688239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55</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018808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56</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3219146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57</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767897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58</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953442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59</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3647272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60</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187279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61979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61</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1333694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62</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2603589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63</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1240874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F4BC5F03-C299-8F47-8517-1571DF511AED}" type="slidenum">
              <a:rPr lang="en-US"/>
              <a:pPr/>
              <a:t>64</a:t>
            </a:fld>
            <a:endParaRPr lang="en-US"/>
          </a:p>
        </p:txBody>
      </p:sp>
      <p:sp>
        <p:nvSpPr>
          <p:cNvPr id="1362946" name="Rectangle 2"/>
          <p:cNvSpPr>
            <a:spLocks noGrp="1" noRot="1" noChangeAspect="1" noChangeArrowheads="1" noTextEdit="1"/>
          </p:cNvSpPr>
          <p:nvPr>
            <p:ph type="sldImg"/>
          </p:nvPr>
        </p:nvSpPr>
        <p:spPr>
          <a:xfrm>
            <a:off x="2403475" y="569913"/>
            <a:ext cx="4800600" cy="2700337"/>
          </a:xfrm>
          <a:ln/>
        </p:spPr>
      </p:sp>
      <p:sp>
        <p:nvSpPr>
          <p:cNvPr id="136294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866575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A7319494-74CB-C246-9419-6B6C44A9D5EA}" type="slidenum">
              <a:rPr lang="en-US"/>
              <a:pPr/>
              <a:t>65</a:t>
            </a:fld>
            <a:endParaRPr lang="en-US"/>
          </a:p>
        </p:txBody>
      </p:sp>
      <p:sp>
        <p:nvSpPr>
          <p:cNvPr id="1369090" name="Rectangle 2"/>
          <p:cNvSpPr>
            <a:spLocks noGrp="1" noRot="1" noChangeAspect="1" noChangeArrowheads="1" noTextEdit="1"/>
          </p:cNvSpPr>
          <p:nvPr>
            <p:ph type="sldImg"/>
          </p:nvPr>
        </p:nvSpPr>
        <p:spPr>
          <a:xfrm>
            <a:off x="2403475" y="569913"/>
            <a:ext cx="4800600" cy="2700337"/>
          </a:xfrm>
          <a:ln/>
        </p:spPr>
      </p:sp>
      <p:sp>
        <p:nvSpPr>
          <p:cNvPr id="1369091"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812045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6FA555CE-F554-AC46-978C-D64F6AA0803F}" type="slidenum">
              <a:rPr lang="en-US"/>
              <a:pPr/>
              <a:t>66</a:t>
            </a:fld>
            <a:endParaRPr lang="en-US"/>
          </a:p>
        </p:txBody>
      </p:sp>
      <p:sp>
        <p:nvSpPr>
          <p:cNvPr id="1371138" name="Rectangle 2"/>
          <p:cNvSpPr>
            <a:spLocks noGrp="1" noRot="1" noChangeAspect="1" noChangeArrowheads="1" noTextEdit="1"/>
          </p:cNvSpPr>
          <p:nvPr>
            <p:ph type="sldImg"/>
          </p:nvPr>
        </p:nvSpPr>
        <p:spPr>
          <a:xfrm>
            <a:off x="2403475" y="569913"/>
            <a:ext cx="4800600" cy="2700337"/>
          </a:xfrm>
          <a:ln/>
        </p:spPr>
      </p:sp>
      <p:sp>
        <p:nvSpPr>
          <p:cNvPr id="1371139"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3537040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2FB64806-98AB-5D41-9D78-7F9915CC709E}" type="slidenum">
              <a:rPr lang="en-US"/>
              <a:pPr/>
              <a:t>67</a:t>
            </a:fld>
            <a:endParaRPr lang="en-US"/>
          </a:p>
        </p:txBody>
      </p:sp>
      <p:sp>
        <p:nvSpPr>
          <p:cNvPr id="1373186" name="Rectangle 2"/>
          <p:cNvSpPr>
            <a:spLocks noGrp="1" noRot="1" noChangeAspect="1" noChangeArrowheads="1" noTextEdit="1"/>
          </p:cNvSpPr>
          <p:nvPr>
            <p:ph type="sldImg"/>
          </p:nvPr>
        </p:nvSpPr>
        <p:spPr>
          <a:xfrm>
            <a:off x="2403475" y="569913"/>
            <a:ext cx="4800600" cy="2700337"/>
          </a:xfrm>
          <a:ln/>
        </p:spPr>
      </p:sp>
      <p:sp>
        <p:nvSpPr>
          <p:cNvPr id="137318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503079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1BFB74BD-F100-1044-AE1F-053B9DAB1CFB}" type="slidenum">
              <a:rPr lang="en-US"/>
              <a:pPr/>
              <a:t>68</a:t>
            </a:fld>
            <a:endParaRPr lang="en-US"/>
          </a:p>
        </p:txBody>
      </p:sp>
      <p:sp>
        <p:nvSpPr>
          <p:cNvPr id="1352706" name="Rectangle 2"/>
          <p:cNvSpPr>
            <a:spLocks noGrp="1" noRot="1" noChangeAspect="1" noChangeArrowheads="1" noTextEdit="1"/>
          </p:cNvSpPr>
          <p:nvPr>
            <p:ph type="sldImg"/>
          </p:nvPr>
        </p:nvSpPr>
        <p:spPr>
          <a:xfrm>
            <a:off x="2403475" y="569913"/>
            <a:ext cx="4800600" cy="2700337"/>
          </a:xfrm>
          <a:ln/>
        </p:spPr>
      </p:sp>
      <p:sp>
        <p:nvSpPr>
          <p:cNvPr id="135270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675968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438775" y="6948488"/>
            <a:ext cx="4160838" cy="365125"/>
          </a:xfrm>
          <a:prstGeom prst="rect">
            <a:avLst/>
          </a:prstGeom>
          <a:ln/>
        </p:spPr>
        <p:txBody>
          <a:bodyPr/>
          <a:lstStyle/>
          <a:p>
            <a:fld id="{1BFB74BD-F100-1044-AE1F-053B9DAB1CFB}" type="slidenum">
              <a:rPr lang="en-US"/>
              <a:pPr/>
              <a:t>69</a:t>
            </a:fld>
            <a:endParaRPr lang="en-US"/>
          </a:p>
        </p:txBody>
      </p:sp>
      <p:sp>
        <p:nvSpPr>
          <p:cNvPr id="1352706" name="Rectangle 2"/>
          <p:cNvSpPr>
            <a:spLocks noGrp="1" noRot="1" noChangeAspect="1" noChangeArrowheads="1" noTextEdit="1"/>
          </p:cNvSpPr>
          <p:nvPr>
            <p:ph type="sldImg"/>
          </p:nvPr>
        </p:nvSpPr>
        <p:spPr>
          <a:xfrm>
            <a:off x="2403475" y="569913"/>
            <a:ext cx="4800600" cy="2700337"/>
          </a:xfrm>
          <a:ln/>
        </p:spPr>
      </p:sp>
      <p:sp>
        <p:nvSpPr>
          <p:cNvPr id="1352707" name="Rectangle 3"/>
          <p:cNvSpPr>
            <a:spLocks noGrp="1" noChangeArrowheads="1"/>
          </p:cNvSpPr>
          <p:nvPr>
            <p:ph type="body" idx="1"/>
          </p:nvPr>
        </p:nvSpPr>
        <p:spPr>
          <a:xfrm>
            <a:off x="1283070" y="3474971"/>
            <a:ext cx="7035061" cy="3291090"/>
          </a:xfrm>
        </p:spPr>
        <p:txBody>
          <a:bodyPr/>
          <a:lstStyle/>
          <a:p>
            <a:endParaRPr lang="en-US"/>
          </a:p>
        </p:txBody>
      </p:sp>
    </p:spTree>
    <p:extLst>
      <p:ext uri="{BB962C8B-B14F-4D97-AF65-F5344CB8AC3E}">
        <p14:creationId xmlns:p14="http://schemas.microsoft.com/office/powerpoint/2010/main" val="343128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976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71582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62425" y="9150350"/>
            <a:ext cx="3176588" cy="427038"/>
          </a:xfrm>
          <a:prstGeom prst="rect">
            <a:avLst/>
          </a:prstGeom>
          <a:ln/>
        </p:spPr>
        <p:txBody>
          <a:bodyPr/>
          <a:lstStyle/>
          <a:p>
            <a:fld id="{E0AC0854-3D27-4D1B-B0E1-A95492B4D542}" type="slidenum">
              <a:rPr lang="en-US"/>
              <a:pPr/>
              <a:t>79</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9260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ftr" sz="quarter" idx="4"/>
          </p:nvPr>
        </p:nvSpPr>
        <p:spPr>
          <a:xfrm>
            <a:off x="-23813" y="9150351"/>
            <a:ext cx="3176588" cy="427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0299">
              <a:defRPr sz="1300">
                <a:solidFill>
                  <a:schemeClr val="tx1"/>
                </a:solidFill>
                <a:latin typeface="Arial" charset="0"/>
              </a:defRPr>
            </a:lvl1pPr>
            <a:lvl2pPr marL="742842" indent="-285708" defTabSz="860299">
              <a:defRPr sz="1300">
                <a:solidFill>
                  <a:schemeClr val="tx1"/>
                </a:solidFill>
                <a:latin typeface="Arial" charset="0"/>
              </a:defRPr>
            </a:lvl2pPr>
            <a:lvl3pPr marL="1142833" indent="-228567" defTabSz="860299">
              <a:defRPr sz="1300">
                <a:solidFill>
                  <a:schemeClr val="tx1"/>
                </a:solidFill>
                <a:latin typeface="Arial" charset="0"/>
              </a:defRPr>
            </a:lvl3pPr>
            <a:lvl4pPr marL="1599966" indent="-228567" defTabSz="860299">
              <a:defRPr sz="1300">
                <a:solidFill>
                  <a:schemeClr val="tx1"/>
                </a:solidFill>
                <a:latin typeface="Arial" charset="0"/>
              </a:defRPr>
            </a:lvl4pPr>
            <a:lvl5pPr marL="2057099" indent="-228567" defTabSz="860299">
              <a:defRPr sz="1300">
                <a:solidFill>
                  <a:schemeClr val="tx1"/>
                </a:solidFill>
                <a:latin typeface="Arial" charset="0"/>
              </a:defRPr>
            </a:lvl5pPr>
            <a:lvl6pPr marL="2514232" indent="-228567" defTabSz="860299" eaLnBrk="0" fontAlgn="base" hangingPunct="0">
              <a:spcBef>
                <a:spcPct val="0"/>
              </a:spcBef>
              <a:spcAft>
                <a:spcPct val="0"/>
              </a:spcAft>
              <a:defRPr sz="1300">
                <a:solidFill>
                  <a:schemeClr val="tx1"/>
                </a:solidFill>
                <a:latin typeface="Arial" charset="0"/>
              </a:defRPr>
            </a:lvl6pPr>
            <a:lvl7pPr marL="2971365" indent="-228567" defTabSz="860299" eaLnBrk="0" fontAlgn="base" hangingPunct="0">
              <a:spcBef>
                <a:spcPct val="0"/>
              </a:spcBef>
              <a:spcAft>
                <a:spcPct val="0"/>
              </a:spcAft>
              <a:defRPr sz="1300">
                <a:solidFill>
                  <a:schemeClr val="tx1"/>
                </a:solidFill>
                <a:latin typeface="Arial" charset="0"/>
              </a:defRPr>
            </a:lvl7pPr>
            <a:lvl8pPr marL="3428497" indent="-228567" defTabSz="860299" eaLnBrk="0" fontAlgn="base" hangingPunct="0">
              <a:spcBef>
                <a:spcPct val="0"/>
              </a:spcBef>
              <a:spcAft>
                <a:spcPct val="0"/>
              </a:spcAft>
              <a:defRPr sz="1300">
                <a:solidFill>
                  <a:schemeClr val="tx1"/>
                </a:solidFill>
                <a:latin typeface="Arial" charset="0"/>
              </a:defRPr>
            </a:lvl8pPr>
            <a:lvl9pPr marL="3885630" indent="-228567" defTabSz="860299" eaLnBrk="0" fontAlgn="base" hangingPunct="0">
              <a:spcBef>
                <a:spcPct val="0"/>
              </a:spcBef>
              <a:spcAft>
                <a:spcPct val="0"/>
              </a:spcAft>
              <a:defRPr sz="1300">
                <a:solidFill>
                  <a:schemeClr val="tx1"/>
                </a:solidFill>
                <a:latin typeface="Arial" charset="0"/>
              </a:defRPr>
            </a:lvl9pPr>
          </a:lstStyle>
          <a:p>
            <a:r>
              <a:rPr lang="en-US" sz="900">
                <a:latin typeface="Times New Roman" pitchFamily="18" charset="0"/>
              </a:rPr>
              <a:t>CS258 S99</a:t>
            </a:r>
          </a:p>
        </p:txBody>
      </p:sp>
      <p:sp>
        <p:nvSpPr>
          <p:cNvPr id="71683" name="Rectangle 5"/>
          <p:cNvSpPr>
            <a:spLocks noGrp="1" noChangeArrowheads="1"/>
          </p:cNvSpPr>
          <p:nvPr>
            <p:ph type="sldNum" sz="quarter" idx="5"/>
          </p:nvPr>
        </p:nvSpPr>
        <p:spPr>
          <a:xfrm>
            <a:off x="4162425" y="9150351"/>
            <a:ext cx="3176588" cy="427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0299">
              <a:defRPr sz="1300">
                <a:solidFill>
                  <a:schemeClr val="tx1"/>
                </a:solidFill>
                <a:latin typeface="Arial" charset="0"/>
              </a:defRPr>
            </a:lvl1pPr>
            <a:lvl2pPr marL="742842" indent="-285708" defTabSz="860299">
              <a:defRPr sz="1300">
                <a:solidFill>
                  <a:schemeClr val="tx1"/>
                </a:solidFill>
                <a:latin typeface="Arial" charset="0"/>
              </a:defRPr>
            </a:lvl2pPr>
            <a:lvl3pPr marL="1142833" indent="-228567" defTabSz="860299">
              <a:defRPr sz="1300">
                <a:solidFill>
                  <a:schemeClr val="tx1"/>
                </a:solidFill>
                <a:latin typeface="Arial" charset="0"/>
              </a:defRPr>
            </a:lvl3pPr>
            <a:lvl4pPr marL="1599966" indent="-228567" defTabSz="860299">
              <a:defRPr sz="1300">
                <a:solidFill>
                  <a:schemeClr val="tx1"/>
                </a:solidFill>
                <a:latin typeface="Arial" charset="0"/>
              </a:defRPr>
            </a:lvl4pPr>
            <a:lvl5pPr marL="2057099" indent="-228567" defTabSz="860299">
              <a:defRPr sz="1300">
                <a:solidFill>
                  <a:schemeClr val="tx1"/>
                </a:solidFill>
                <a:latin typeface="Arial" charset="0"/>
              </a:defRPr>
            </a:lvl5pPr>
            <a:lvl6pPr marL="2514232" indent="-228567" defTabSz="860299" eaLnBrk="0" fontAlgn="base" hangingPunct="0">
              <a:spcBef>
                <a:spcPct val="0"/>
              </a:spcBef>
              <a:spcAft>
                <a:spcPct val="0"/>
              </a:spcAft>
              <a:defRPr sz="1300">
                <a:solidFill>
                  <a:schemeClr val="tx1"/>
                </a:solidFill>
                <a:latin typeface="Arial" charset="0"/>
              </a:defRPr>
            </a:lvl6pPr>
            <a:lvl7pPr marL="2971365" indent="-228567" defTabSz="860299" eaLnBrk="0" fontAlgn="base" hangingPunct="0">
              <a:spcBef>
                <a:spcPct val="0"/>
              </a:spcBef>
              <a:spcAft>
                <a:spcPct val="0"/>
              </a:spcAft>
              <a:defRPr sz="1300">
                <a:solidFill>
                  <a:schemeClr val="tx1"/>
                </a:solidFill>
                <a:latin typeface="Arial" charset="0"/>
              </a:defRPr>
            </a:lvl7pPr>
            <a:lvl8pPr marL="3428497" indent="-228567" defTabSz="860299" eaLnBrk="0" fontAlgn="base" hangingPunct="0">
              <a:spcBef>
                <a:spcPct val="0"/>
              </a:spcBef>
              <a:spcAft>
                <a:spcPct val="0"/>
              </a:spcAft>
              <a:defRPr sz="1300">
                <a:solidFill>
                  <a:schemeClr val="tx1"/>
                </a:solidFill>
                <a:latin typeface="Arial" charset="0"/>
              </a:defRPr>
            </a:lvl8pPr>
            <a:lvl9pPr marL="3885630" indent="-228567" defTabSz="860299" eaLnBrk="0" fontAlgn="base" hangingPunct="0">
              <a:spcBef>
                <a:spcPct val="0"/>
              </a:spcBef>
              <a:spcAft>
                <a:spcPct val="0"/>
              </a:spcAft>
              <a:defRPr sz="1300">
                <a:solidFill>
                  <a:schemeClr val="tx1"/>
                </a:solidFill>
                <a:latin typeface="Arial" charset="0"/>
              </a:defRPr>
            </a:lvl9pPr>
          </a:lstStyle>
          <a:p>
            <a:fld id="{B93248D8-F579-42A8-B2B3-3E1B74277DD2}" type="slidenum">
              <a:rPr lang="en-US" sz="900">
                <a:latin typeface="Times New Roman" pitchFamily="18" charset="0"/>
              </a:rPr>
              <a:pPr/>
              <a:t>89</a:t>
            </a:fld>
            <a:endParaRPr lang="en-US" sz="900">
              <a:latin typeface="Times New Roman" pitchFamily="18" charset="0"/>
            </a:endParaRPr>
          </a:p>
        </p:txBody>
      </p:sp>
      <p:sp>
        <p:nvSpPr>
          <p:cNvPr id="71684" name="Rectangle 2"/>
          <p:cNvSpPr>
            <a:spLocks noGrp="1" noRot="1" noChangeAspect="1" noChangeArrowheads="1" noTextEdit="1"/>
          </p:cNvSpPr>
          <p:nvPr>
            <p:ph type="sldImg"/>
          </p:nvPr>
        </p:nvSpPr>
        <p:spPr>
          <a:xfrm>
            <a:off x="457200" y="720725"/>
            <a:ext cx="6400800" cy="3600450"/>
          </a:xfrm>
          <a:ln/>
        </p:spPr>
      </p:sp>
      <p:sp>
        <p:nvSpPr>
          <p:cNvPr id="71685" name="Rectangle 3"/>
          <p:cNvSpPr>
            <a:spLocks noGrp="1" noChangeArrowheads="1"/>
          </p:cNvSpPr>
          <p:nvPr>
            <p:ph type="body" idx="1"/>
          </p:nvPr>
        </p:nvSpPr>
        <p:spPr>
          <a:xfrm>
            <a:off x="731839" y="4560890"/>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10339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4162425" y="9150351"/>
            <a:ext cx="3176588" cy="427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0299">
              <a:defRPr sz="1300">
                <a:solidFill>
                  <a:schemeClr val="tx1"/>
                </a:solidFill>
                <a:latin typeface="Arial" charset="0"/>
              </a:defRPr>
            </a:lvl1pPr>
            <a:lvl2pPr marL="742842" indent="-285708" defTabSz="860299">
              <a:defRPr sz="1300">
                <a:solidFill>
                  <a:schemeClr val="tx1"/>
                </a:solidFill>
                <a:latin typeface="Arial" charset="0"/>
              </a:defRPr>
            </a:lvl2pPr>
            <a:lvl3pPr marL="1142833" indent="-228567" defTabSz="860299">
              <a:defRPr sz="1300">
                <a:solidFill>
                  <a:schemeClr val="tx1"/>
                </a:solidFill>
                <a:latin typeface="Arial" charset="0"/>
              </a:defRPr>
            </a:lvl3pPr>
            <a:lvl4pPr marL="1599966" indent="-228567" defTabSz="860299">
              <a:defRPr sz="1300">
                <a:solidFill>
                  <a:schemeClr val="tx1"/>
                </a:solidFill>
                <a:latin typeface="Arial" charset="0"/>
              </a:defRPr>
            </a:lvl4pPr>
            <a:lvl5pPr marL="2057099" indent="-228567" defTabSz="860299">
              <a:defRPr sz="1300">
                <a:solidFill>
                  <a:schemeClr val="tx1"/>
                </a:solidFill>
                <a:latin typeface="Arial" charset="0"/>
              </a:defRPr>
            </a:lvl5pPr>
            <a:lvl6pPr marL="2514232" indent="-228567" defTabSz="860299" eaLnBrk="0" fontAlgn="base" hangingPunct="0">
              <a:spcBef>
                <a:spcPct val="0"/>
              </a:spcBef>
              <a:spcAft>
                <a:spcPct val="0"/>
              </a:spcAft>
              <a:defRPr sz="1300">
                <a:solidFill>
                  <a:schemeClr val="tx1"/>
                </a:solidFill>
                <a:latin typeface="Arial" charset="0"/>
              </a:defRPr>
            </a:lvl6pPr>
            <a:lvl7pPr marL="2971365" indent="-228567" defTabSz="860299" eaLnBrk="0" fontAlgn="base" hangingPunct="0">
              <a:spcBef>
                <a:spcPct val="0"/>
              </a:spcBef>
              <a:spcAft>
                <a:spcPct val="0"/>
              </a:spcAft>
              <a:defRPr sz="1300">
                <a:solidFill>
                  <a:schemeClr val="tx1"/>
                </a:solidFill>
                <a:latin typeface="Arial" charset="0"/>
              </a:defRPr>
            </a:lvl7pPr>
            <a:lvl8pPr marL="3428497" indent="-228567" defTabSz="860299" eaLnBrk="0" fontAlgn="base" hangingPunct="0">
              <a:spcBef>
                <a:spcPct val="0"/>
              </a:spcBef>
              <a:spcAft>
                <a:spcPct val="0"/>
              </a:spcAft>
              <a:defRPr sz="1300">
                <a:solidFill>
                  <a:schemeClr val="tx1"/>
                </a:solidFill>
                <a:latin typeface="Arial" charset="0"/>
              </a:defRPr>
            </a:lvl8pPr>
            <a:lvl9pPr marL="3885630" indent="-228567" defTabSz="860299" eaLnBrk="0" fontAlgn="base" hangingPunct="0">
              <a:spcBef>
                <a:spcPct val="0"/>
              </a:spcBef>
              <a:spcAft>
                <a:spcPct val="0"/>
              </a:spcAft>
              <a:defRPr sz="1300">
                <a:solidFill>
                  <a:schemeClr val="tx1"/>
                </a:solidFill>
                <a:latin typeface="Arial" charset="0"/>
              </a:defRPr>
            </a:lvl9pPr>
          </a:lstStyle>
          <a:p>
            <a:fld id="{E42DC5FC-5995-4582-94F3-E678BBC38B84}" type="slidenum">
              <a:rPr lang="en-US" sz="900">
                <a:solidFill>
                  <a:srgbClr val="000000"/>
                </a:solidFill>
                <a:latin typeface="Times New Roman" pitchFamily="18" charset="0"/>
              </a:rPr>
              <a:pPr/>
              <a:t>95</a:t>
            </a:fld>
            <a:endParaRPr lang="en-US" sz="900">
              <a:solidFill>
                <a:srgbClr val="000000"/>
              </a:solidFill>
              <a:latin typeface="Times New Roman" pitchFamily="18" charset="0"/>
            </a:endParaRPr>
          </a:p>
        </p:txBody>
      </p:sp>
      <p:sp>
        <p:nvSpPr>
          <p:cNvPr id="72707" name="Text Box 2"/>
          <p:cNvSpPr txBox="1">
            <a:spLocks noChangeArrowheads="1"/>
          </p:cNvSpPr>
          <p:nvPr/>
        </p:nvSpPr>
        <p:spPr bwMode="auto">
          <a:xfrm>
            <a:off x="1290639" y="728663"/>
            <a:ext cx="4733925" cy="3600450"/>
          </a:xfrm>
          <a:prstGeom prst="rect">
            <a:avLst/>
          </a:prstGeom>
          <a:solidFill>
            <a:srgbClr val="FFFFFF"/>
          </a:solidFill>
          <a:ln w="9360">
            <a:solidFill>
              <a:srgbClr val="000000"/>
            </a:solidFill>
            <a:miter lim="800000"/>
            <a:headEnd/>
            <a:tailEnd/>
          </a:ln>
        </p:spPr>
        <p:txBody>
          <a:bodyPr wrap="none" lIns="96647" tIns="48324" rIns="96647" bIns="48324" anchor="ct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endParaRPr lang="en-US" sz="1900">
              <a:solidFill>
                <a:srgbClr val="000000"/>
              </a:solidFill>
              <a:latin typeface="Comic Sans MS" pitchFamily="66" charset="0"/>
            </a:endParaRPr>
          </a:p>
        </p:txBody>
      </p:sp>
      <p:sp>
        <p:nvSpPr>
          <p:cNvPr id="72708" name="Text Box 3"/>
          <p:cNvSpPr>
            <a:spLocks noGrp="1" noChangeArrowheads="1"/>
          </p:cNvSpPr>
          <p:nvPr>
            <p:ph type="body"/>
          </p:nvPr>
        </p:nvSpPr>
        <p:spPr>
          <a:xfrm>
            <a:off x="731839" y="4559301"/>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64" tIns="44388" rIns="85364" bIns="44388" anchor="ctr"/>
          <a:lstStyle/>
          <a:p>
            <a:pPr defTabSz="482529">
              <a:spcBef>
                <a:spcPts val="475"/>
              </a:spcBef>
              <a:tabLst>
                <a:tab pos="0" algn="l"/>
                <a:tab pos="482529" algn="l"/>
                <a:tab pos="965058" algn="l"/>
                <a:tab pos="1449176" algn="l"/>
                <a:tab pos="1931705" algn="l"/>
                <a:tab pos="2415821" algn="l"/>
                <a:tab pos="2898350" algn="l"/>
                <a:tab pos="3382467" algn="l"/>
                <a:tab pos="3864996" algn="l"/>
                <a:tab pos="4349113" algn="l"/>
                <a:tab pos="4831642" algn="l"/>
                <a:tab pos="5314171" algn="l"/>
                <a:tab pos="5798288" algn="l"/>
                <a:tab pos="6280817" algn="l"/>
                <a:tab pos="6764933" algn="l"/>
                <a:tab pos="7247463" algn="l"/>
                <a:tab pos="7731580" algn="l"/>
                <a:tab pos="8214109" algn="l"/>
                <a:tab pos="8698225" algn="l"/>
                <a:tab pos="9180754" algn="l"/>
                <a:tab pos="9663283" algn="l"/>
              </a:tabLst>
            </a:pPr>
            <a:r>
              <a:rPr lang="en-GB" smtClean="0"/>
              <a:t>If we are going to talk about automating design of quantum circuit layouts, we need to first talk about the underlying technology model</a:t>
            </a:r>
          </a:p>
          <a:p>
            <a:pPr defTabSz="482529">
              <a:spcBef>
                <a:spcPts val="475"/>
              </a:spcBef>
              <a:tabLst>
                <a:tab pos="0" algn="l"/>
                <a:tab pos="482529" algn="l"/>
                <a:tab pos="965058" algn="l"/>
                <a:tab pos="1449176" algn="l"/>
                <a:tab pos="1931705" algn="l"/>
                <a:tab pos="2415821" algn="l"/>
                <a:tab pos="2898350" algn="l"/>
                <a:tab pos="3382467" algn="l"/>
                <a:tab pos="3864996" algn="l"/>
                <a:tab pos="4349113" algn="l"/>
                <a:tab pos="4831642" algn="l"/>
                <a:tab pos="5314171" algn="l"/>
                <a:tab pos="5798288" algn="l"/>
                <a:tab pos="6280817" algn="l"/>
                <a:tab pos="6764933" algn="l"/>
                <a:tab pos="7247463" algn="l"/>
                <a:tab pos="7731580" algn="l"/>
                <a:tab pos="8214109" algn="l"/>
                <a:tab pos="8698225" algn="l"/>
                <a:tab pos="9180754" algn="l"/>
                <a:tab pos="9663283" algn="l"/>
              </a:tabLst>
            </a:pPr>
            <a:endParaRPr lang="en-GB" smtClean="0"/>
          </a:p>
          <a:p>
            <a:pPr defTabSz="482529">
              <a:spcBef>
                <a:spcPts val="475"/>
              </a:spcBef>
              <a:tabLst>
                <a:tab pos="0" algn="l"/>
                <a:tab pos="482529" algn="l"/>
                <a:tab pos="965058" algn="l"/>
                <a:tab pos="1449176" algn="l"/>
                <a:tab pos="1931705" algn="l"/>
                <a:tab pos="2415821" algn="l"/>
                <a:tab pos="2898350" algn="l"/>
                <a:tab pos="3382467" algn="l"/>
                <a:tab pos="3864996" algn="l"/>
                <a:tab pos="4349113" algn="l"/>
                <a:tab pos="4831642" algn="l"/>
                <a:tab pos="5314171" algn="l"/>
                <a:tab pos="5798288" algn="l"/>
                <a:tab pos="6280817" algn="l"/>
                <a:tab pos="6764933" algn="l"/>
                <a:tab pos="7247463" algn="l"/>
                <a:tab pos="7731580" algn="l"/>
                <a:tab pos="8214109" algn="l"/>
                <a:tab pos="8698225" algn="l"/>
                <a:tab pos="9180754" algn="l"/>
                <a:tab pos="9663283" algn="l"/>
              </a:tabLst>
            </a:pPr>
            <a:endParaRPr lang="en-GB" smtClean="0"/>
          </a:p>
        </p:txBody>
      </p:sp>
    </p:spTree>
    <p:extLst>
      <p:ext uri="{BB962C8B-B14F-4D97-AF65-F5344CB8AC3E}">
        <p14:creationId xmlns:p14="http://schemas.microsoft.com/office/powerpoint/2010/main" val="1605493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xfrm>
            <a:off x="4162425" y="9150351"/>
            <a:ext cx="3176588" cy="427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0299">
              <a:defRPr sz="1300">
                <a:solidFill>
                  <a:schemeClr val="tx1"/>
                </a:solidFill>
                <a:latin typeface="Arial" charset="0"/>
              </a:defRPr>
            </a:lvl1pPr>
            <a:lvl2pPr marL="742842" indent="-285708" defTabSz="860299">
              <a:defRPr sz="1300">
                <a:solidFill>
                  <a:schemeClr val="tx1"/>
                </a:solidFill>
                <a:latin typeface="Arial" charset="0"/>
              </a:defRPr>
            </a:lvl2pPr>
            <a:lvl3pPr marL="1142833" indent="-228567" defTabSz="860299">
              <a:defRPr sz="1300">
                <a:solidFill>
                  <a:schemeClr val="tx1"/>
                </a:solidFill>
                <a:latin typeface="Arial" charset="0"/>
              </a:defRPr>
            </a:lvl3pPr>
            <a:lvl4pPr marL="1599966" indent="-228567" defTabSz="860299">
              <a:defRPr sz="1300">
                <a:solidFill>
                  <a:schemeClr val="tx1"/>
                </a:solidFill>
                <a:latin typeface="Arial" charset="0"/>
              </a:defRPr>
            </a:lvl4pPr>
            <a:lvl5pPr marL="2057099" indent="-228567" defTabSz="860299">
              <a:defRPr sz="1300">
                <a:solidFill>
                  <a:schemeClr val="tx1"/>
                </a:solidFill>
                <a:latin typeface="Arial" charset="0"/>
              </a:defRPr>
            </a:lvl5pPr>
            <a:lvl6pPr marL="2514232" indent="-228567" defTabSz="860299" eaLnBrk="0" fontAlgn="base" hangingPunct="0">
              <a:spcBef>
                <a:spcPct val="0"/>
              </a:spcBef>
              <a:spcAft>
                <a:spcPct val="0"/>
              </a:spcAft>
              <a:defRPr sz="1300">
                <a:solidFill>
                  <a:schemeClr val="tx1"/>
                </a:solidFill>
                <a:latin typeface="Arial" charset="0"/>
              </a:defRPr>
            </a:lvl6pPr>
            <a:lvl7pPr marL="2971365" indent="-228567" defTabSz="860299" eaLnBrk="0" fontAlgn="base" hangingPunct="0">
              <a:spcBef>
                <a:spcPct val="0"/>
              </a:spcBef>
              <a:spcAft>
                <a:spcPct val="0"/>
              </a:spcAft>
              <a:defRPr sz="1300">
                <a:solidFill>
                  <a:schemeClr val="tx1"/>
                </a:solidFill>
                <a:latin typeface="Arial" charset="0"/>
              </a:defRPr>
            </a:lvl7pPr>
            <a:lvl8pPr marL="3428497" indent="-228567" defTabSz="860299" eaLnBrk="0" fontAlgn="base" hangingPunct="0">
              <a:spcBef>
                <a:spcPct val="0"/>
              </a:spcBef>
              <a:spcAft>
                <a:spcPct val="0"/>
              </a:spcAft>
              <a:defRPr sz="1300">
                <a:solidFill>
                  <a:schemeClr val="tx1"/>
                </a:solidFill>
                <a:latin typeface="Arial" charset="0"/>
              </a:defRPr>
            </a:lvl8pPr>
            <a:lvl9pPr marL="3885630" indent="-228567" defTabSz="860299" eaLnBrk="0" fontAlgn="base" hangingPunct="0">
              <a:spcBef>
                <a:spcPct val="0"/>
              </a:spcBef>
              <a:spcAft>
                <a:spcPct val="0"/>
              </a:spcAft>
              <a:defRPr sz="1300">
                <a:solidFill>
                  <a:schemeClr val="tx1"/>
                </a:solidFill>
                <a:latin typeface="Arial" charset="0"/>
              </a:defRPr>
            </a:lvl9pPr>
          </a:lstStyle>
          <a:p>
            <a:fld id="{38BB9B9E-1CE8-467A-86E3-DE631C13FD99}" type="slidenum">
              <a:rPr lang="en-US" sz="900">
                <a:solidFill>
                  <a:srgbClr val="000000"/>
                </a:solidFill>
                <a:latin typeface="Times New Roman" pitchFamily="18" charset="0"/>
              </a:rPr>
              <a:pPr/>
              <a:t>97</a:t>
            </a:fld>
            <a:endParaRPr lang="en-US" sz="900">
              <a:solidFill>
                <a:srgbClr val="000000"/>
              </a:solidFill>
              <a:latin typeface="Times New Roman" pitchFamily="18" charset="0"/>
            </a:endParaRPr>
          </a:p>
        </p:txBody>
      </p:sp>
      <p:sp>
        <p:nvSpPr>
          <p:cNvPr id="73731" name="Text Box 2"/>
          <p:cNvSpPr txBox="1">
            <a:spLocks noChangeArrowheads="1"/>
          </p:cNvSpPr>
          <p:nvPr/>
        </p:nvSpPr>
        <p:spPr bwMode="auto">
          <a:xfrm>
            <a:off x="1290639" y="728663"/>
            <a:ext cx="4733925" cy="3600450"/>
          </a:xfrm>
          <a:prstGeom prst="rect">
            <a:avLst/>
          </a:prstGeom>
          <a:solidFill>
            <a:srgbClr val="FFFFFF"/>
          </a:solidFill>
          <a:ln w="9360">
            <a:solidFill>
              <a:srgbClr val="000000"/>
            </a:solidFill>
            <a:miter lim="800000"/>
            <a:headEnd/>
            <a:tailEnd/>
          </a:ln>
        </p:spPr>
        <p:txBody>
          <a:bodyPr wrap="none" lIns="96647" tIns="48324" rIns="96647" bIns="48324" anchor="ct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endParaRPr lang="en-US" sz="1900">
              <a:solidFill>
                <a:srgbClr val="000000"/>
              </a:solidFill>
              <a:latin typeface="Comic Sans MS" pitchFamily="66" charset="0"/>
            </a:endParaRPr>
          </a:p>
        </p:txBody>
      </p:sp>
      <p:sp>
        <p:nvSpPr>
          <p:cNvPr id="73732" name="Text Box 3"/>
          <p:cNvSpPr>
            <a:spLocks noGrp="1" noChangeArrowheads="1"/>
          </p:cNvSpPr>
          <p:nvPr>
            <p:ph type="body"/>
          </p:nvPr>
        </p:nvSpPr>
        <p:spPr>
          <a:xfrm>
            <a:off x="731839" y="4559301"/>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64" tIns="44388" rIns="85364" bIns="44388" anchor="ctr"/>
          <a:lstStyle/>
          <a:p>
            <a:pPr defTabSz="482529">
              <a:spcBef>
                <a:spcPts val="475"/>
              </a:spcBef>
              <a:tabLst>
                <a:tab pos="0" algn="l"/>
                <a:tab pos="482529" algn="l"/>
                <a:tab pos="965058" algn="l"/>
                <a:tab pos="1449176" algn="l"/>
                <a:tab pos="1931705" algn="l"/>
                <a:tab pos="2415821" algn="l"/>
                <a:tab pos="2898350" algn="l"/>
                <a:tab pos="3382467" algn="l"/>
                <a:tab pos="3864996" algn="l"/>
                <a:tab pos="4349113" algn="l"/>
                <a:tab pos="4831642" algn="l"/>
                <a:tab pos="5314171" algn="l"/>
                <a:tab pos="5798288" algn="l"/>
                <a:tab pos="6280817" algn="l"/>
                <a:tab pos="6764933" algn="l"/>
                <a:tab pos="7247463" algn="l"/>
                <a:tab pos="7731580" algn="l"/>
                <a:tab pos="8214109" algn="l"/>
                <a:tab pos="8698225" algn="l"/>
                <a:tab pos="9180754" algn="l"/>
                <a:tab pos="9663283" algn="l"/>
              </a:tabLst>
            </a:pPr>
            <a:r>
              <a:rPr lang="en-GB" smtClean="0"/>
              <a:t>This paper focuses on the automation of physical layout of ion traps, here is a more precise definition of the problem we are solving</a:t>
            </a:r>
          </a:p>
        </p:txBody>
      </p:sp>
    </p:spTree>
    <p:extLst>
      <p:ext uri="{BB962C8B-B14F-4D97-AF65-F5344CB8AC3E}">
        <p14:creationId xmlns:p14="http://schemas.microsoft.com/office/powerpoint/2010/main" val="2820683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Comic Sans MS" panose="030F0702030302020204" pitchFamily="66" charset="0"/>
              <a:ea typeface="굴림" panose="020B0600000101010101" pitchFamily="34" charset="-127"/>
            </a:endParaRPr>
          </a:p>
        </p:txBody>
      </p:sp>
    </p:spTree>
    <p:extLst>
      <p:ext uri="{BB962C8B-B14F-4D97-AF65-F5344CB8AC3E}">
        <p14:creationId xmlns:p14="http://schemas.microsoft.com/office/powerpoint/2010/main" val="3783523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0949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247953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7260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2463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7059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9448800" cy="1143000"/>
          </a:xfrm>
        </p:spPr>
        <p:txBody>
          <a:bodyPr/>
          <a:lstStyle>
            <a:lvl1pPr>
              <a:defRPr sz="3200" b="1">
                <a:solidFill>
                  <a:srgbClr val="0332B7"/>
                </a:solidFill>
              </a:defRPr>
            </a:lvl1p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34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600200"/>
            <a:ext cx="5334000" cy="4800600"/>
          </a:xfrm>
        </p:spPr>
        <p:txBody>
          <a:bodyPr/>
          <a:lstStyle/>
          <a:p>
            <a:pPr lvl="0"/>
            <a:endParaRPr lang="en-US" noProof="0" smtClean="0"/>
          </a:p>
        </p:txBody>
      </p:sp>
    </p:spTree>
    <p:extLst>
      <p:ext uri="{BB962C8B-B14F-4D97-AF65-F5344CB8AC3E}">
        <p14:creationId xmlns:p14="http://schemas.microsoft.com/office/powerpoint/2010/main" val="137612077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9448800" cy="1143000"/>
          </a:xfrm>
        </p:spPr>
        <p:txBody>
          <a:bodyPr/>
          <a:lstStyle>
            <a:lvl1pPr>
              <a:defRPr sz="3200" b="1">
                <a:solidFill>
                  <a:srgbClr val="0332B7"/>
                </a:solidFill>
              </a:defRPr>
            </a:lvl1p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34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46800" y="1600200"/>
            <a:ext cx="5334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46800" y="4076700"/>
            <a:ext cx="5334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48573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a:t>
            </a:r>
            <a:r>
              <a:rPr lang="en-US" sz="1400" b="0" dirty="0" smtClean="0">
                <a:solidFill>
                  <a:srgbClr val="2A40E2"/>
                </a:solidFill>
                <a:latin typeface="Gill Sans" charset="0"/>
                <a:cs typeface="Gill Sans" charset="0"/>
              </a:rPr>
              <a:t>27.</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68157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smtClean="0">
                <a:solidFill>
                  <a:srgbClr val="2A40E2"/>
                </a:solidFill>
                <a:latin typeface="Gill Sans" charset="0"/>
                <a:ea typeface="Gill Sans" charset="0"/>
                <a:cs typeface="Gill Sans" charset="0"/>
              </a:rPr>
              <a:t>5/2/23</a:t>
            </a:r>
            <a:endParaRPr lang="en-US" sz="1400" b="0" dirty="0">
              <a:solidFill>
                <a:srgbClr val="2A40E2"/>
              </a:solidFill>
              <a:latin typeface="Gill Sans" charset="0"/>
              <a:ea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412698" y="6550025"/>
            <a:ext cx="336660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err="1" smtClean="0">
                <a:solidFill>
                  <a:srgbClr val="2A40E2"/>
                </a:solidFill>
                <a:latin typeface="Gill Sans" charset="0"/>
                <a:cs typeface="Gill Sans" charset="0"/>
              </a:rPr>
              <a:t>Kubiatowicz</a:t>
            </a:r>
            <a:r>
              <a:rPr lang="en-US" sz="1400" b="0" dirty="0" smtClean="0">
                <a:solidFill>
                  <a:srgbClr val="2A40E2"/>
                </a:solidFill>
                <a:latin typeface="Gill Sans" charset="0"/>
                <a:cs typeface="Gill Sans" charset="0"/>
              </a:rPr>
              <a:t> </a:t>
            </a:r>
            <a:r>
              <a:rPr lang="en-US" sz="1400" b="0" dirty="0">
                <a:solidFill>
                  <a:srgbClr val="2A40E2"/>
                </a:solidFill>
                <a:latin typeface="Gill Sans" charset="0"/>
                <a:cs typeface="Gill Sans" charset="0"/>
              </a:rPr>
              <a:t>CS162 © UCB Spring </a:t>
            </a:r>
            <a:r>
              <a:rPr lang="en-US" sz="1400" b="0" dirty="0" smtClean="0">
                <a:solidFill>
                  <a:srgbClr val="2A40E2"/>
                </a:solidFill>
                <a:latin typeface="Gill Sans" charset="0"/>
                <a:cs typeface="Gill Sans" charset="0"/>
              </a:rPr>
              <a:t>2023</a:t>
            </a:r>
            <a:endParaRPr lang="en-US" sz="1400" b="0" dirty="0">
              <a:solidFill>
                <a:srgbClr val="2A40E2"/>
              </a:solidFill>
              <a:latin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hyperlink" Target="https://pubs.opengroup.org/onlinepubs/007908799/xsh/read.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emf"/><Relationship Id="rId5" Type="http://schemas.openxmlformats.org/officeDocument/2006/relationships/oleObject" Target="../embeddings/oleObject2.bin"/><Relationship Id="rId4" Type="http://schemas.openxmlformats.org/officeDocument/2006/relationships/image" Target="../media/image29.emf"/></Relationships>
</file>

<file path=ppt/slides/_rels/slide5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emf"/><Relationship Id="rId5" Type="http://schemas.openxmlformats.org/officeDocument/2006/relationships/oleObject" Target="../embeddings/oleObject3.bin"/><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emf"/><Relationship Id="rId5" Type="http://schemas.openxmlformats.org/officeDocument/2006/relationships/oleObject" Target="../embeddings/oleObject4.bin"/><Relationship Id="rId4" Type="http://schemas.openxmlformats.org/officeDocument/2006/relationships/image" Target="../media/image26.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emf"/><Relationship Id="rId5" Type="http://schemas.openxmlformats.org/officeDocument/2006/relationships/oleObject" Target="../embeddings/oleObject5.bin"/><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emf"/><Relationship Id="rId5" Type="http://schemas.openxmlformats.org/officeDocument/2006/relationships/oleObject" Target="../embeddings/oleObject6.bin"/><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Comparison_of_data-serialization_formats"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emf"/><Relationship Id="rId5" Type="http://schemas.openxmlformats.org/officeDocument/2006/relationships/oleObject" Target="../embeddings/oleObject7.bin"/><Relationship Id="rId4" Type="http://schemas.openxmlformats.org/officeDocument/2006/relationships/image" Target="../media/image26.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emf"/><Relationship Id="rId5" Type="http://schemas.openxmlformats.org/officeDocument/2006/relationships/oleObject" Target="../embeddings/oleObject8.bin"/><Relationship Id="rId4" Type="http://schemas.openxmlformats.org/officeDocument/2006/relationships/image" Target="../media/image26.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emf"/><Relationship Id="rId5" Type="http://schemas.openxmlformats.org/officeDocument/2006/relationships/oleObject" Target="../embeddings/oleObject9.bin"/><Relationship Id="rId4" Type="http://schemas.openxmlformats.org/officeDocument/2006/relationships/image" Target="../media/image26.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emf"/><Relationship Id="rId5" Type="http://schemas.openxmlformats.org/officeDocument/2006/relationships/oleObject" Target="../embeddings/oleObject10.bin"/><Relationship Id="rId4" Type="http://schemas.openxmlformats.org/officeDocument/2006/relationships/image" Target="../media/image26.wmf"/></Relationships>
</file>

<file path=ppt/slides/_rels/slide6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image" Target="../media/image39.wmf"/><Relationship Id="rId4" Type="http://schemas.openxmlformats.org/officeDocument/2006/relationships/oleObject" Target="../embeddings/oleObject11.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6" Type="http://schemas.openxmlformats.org/officeDocument/2006/relationships/oleObject" Target="../embeddings/oleObject26.bin"/><Relationship Id="rId21" Type="http://schemas.openxmlformats.org/officeDocument/2006/relationships/image" Target="../media/image51.wmf"/><Relationship Id="rId42" Type="http://schemas.openxmlformats.org/officeDocument/2006/relationships/oleObject" Target="../embeddings/oleObject38.bin"/><Relationship Id="rId47" Type="http://schemas.openxmlformats.org/officeDocument/2006/relationships/oleObject" Target="../embeddings/oleObject41.bin"/><Relationship Id="rId63" Type="http://schemas.openxmlformats.org/officeDocument/2006/relationships/oleObject" Target="../embeddings/oleObject51.bin"/><Relationship Id="rId68" Type="http://schemas.openxmlformats.org/officeDocument/2006/relationships/image" Target="../media/image67.emf"/><Relationship Id="rId2" Type="http://schemas.openxmlformats.org/officeDocument/2006/relationships/slideLayout" Target="../slideLayouts/slideLayout2.xml"/><Relationship Id="rId16" Type="http://schemas.openxmlformats.org/officeDocument/2006/relationships/image" Target="../media/image49.emf"/><Relationship Id="rId29" Type="http://schemas.openxmlformats.org/officeDocument/2006/relationships/image" Target="../media/image53.wmf"/><Relationship Id="rId11" Type="http://schemas.openxmlformats.org/officeDocument/2006/relationships/oleObject" Target="../embeddings/oleObject16.bin"/><Relationship Id="rId24" Type="http://schemas.openxmlformats.org/officeDocument/2006/relationships/oleObject" Target="../embeddings/oleObject25.bin"/><Relationship Id="rId32" Type="http://schemas.openxmlformats.org/officeDocument/2006/relationships/oleObject" Target="../embeddings/oleObject31.bin"/><Relationship Id="rId37" Type="http://schemas.openxmlformats.org/officeDocument/2006/relationships/oleObject" Target="../embeddings/oleObject35.bin"/><Relationship Id="rId40" Type="http://schemas.openxmlformats.org/officeDocument/2006/relationships/oleObject" Target="../embeddings/oleObject37.bin"/><Relationship Id="rId45" Type="http://schemas.openxmlformats.org/officeDocument/2006/relationships/oleObject" Target="../embeddings/oleObject40.bin"/><Relationship Id="rId53" Type="http://schemas.openxmlformats.org/officeDocument/2006/relationships/oleObject" Target="../embeddings/oleObject45.bin"/><Relationship Id="rId58" Type="http://schemas.openxmlformats.org/officeDocument/2006/relationships/oleObject" Target="../embeddings/oleObject48.bin"/><Relationship Id="rId66" Type="http://schemas.openxmlformats.org/officeDocument/2006/relationships/image" Target="../media/image66.emf"/><Relationship Id="rId74" Type="http://schemas.openxmlformats.org/officeDocument/2006/relationships/image" Target="../media/image70.wmf"/><Relationship Id="rId5" Type="http://schemas.openxmlformats.org/officeDocument/2006/relationships/oleObject" Target="../embeddings/oleObject13.bin"/><Relationship Id="rId61" Type="http://schemas.openxmlformats.org/officeDocument/2006/relationships/oleObject" Target="../embeddings/oleObject50.bin"/><Relationship Id="rId19" Type="http://schemas.openxmlformats.org/officeDocument/2006/relationships/oleObject" Target="../embeddings/oleObject21.bin"/><Relationship Id="rId14" Type="http://schemas.openxmlformats.org/officeDocument/2006/relationships/oleObject" Target="../embeddings/oleObject18.bin"/><Relationship Id="rId22" Type="http://schemas.openxmlformats.org/officeDocument/2006/relationships/oleObject" Target="../embeddings/oleObject23.bin"/><Relationship Id="rId27" Type="http://schemas.openxmlformats.org/officeDocument/2006/relationships/oleObject" Target="../embeddings/oleObject27.bin"/><Relationship Id="rId30" Type="http://schemas.openxmlformats.org/officeDocument/2006/relationships/oleObject" Target="../embeddings/oleObject29.bin"/><Relationship Id="rId35" Type="http://schemas.openxmlformats.org/officeDocument/2006/relationships/oleObject" Target="../embeddings/oleObject34.bin"/><Relationship Id="rId43" Type="http://schemas.openxmlformats.org/officeDocument/2006/relationships/image" Target="../media/image57.emf"/><Relationship Id="rId48" Type="http://schemas.openxmlformats.org/officeDocument/2006/relationships/image" Target="../media/image59.wmf"/><Relationship Id="rId56" Type="http://schemas.openxmlformats.org/officeDocument/2006/relationships/image" Target="../media/image62.wmf"/><Relationship Id="rId64" Type="http://schemas.openxmlformats.org/officeDocument/2006/relationships/image" Target="../media/image65.wmf"/><Relationship Id="rId69" Type="http://schemas.openxmlformats.org/officeDocument/2006/relationships/oleObject" Target="../embeddings/oleObject54.bin"/><Relationship Id="rId8" Type="http://schemas.openxmlformats.org/officeDocument/2006/relationships/image" Target="../media/image46.wmf"/><Relationship Id="rId51" Type="http://schemas.openxmlformats.org/officeDocument/2006/relationships/image" Target="../media/image60.wmf"/><Relationship Id="rId72" Type="http://schemas.openxmlformats.org/officeDocument/2006/relationships/image" Target="../media/image69.wmf"/><Relationship Id="rId3" Type="http://schemas.openxmlformats.org/officeDocument/2006/relationships/oleObject" Target="../embeddings/oleObject12.bin"/><Relationship Id="rId12" Type="http://schemas.openxmlformats.org/officeDocument/2006/relationships/image" Target="../media/image48.wmf"/><Relationship Id="rId17" Type="http://schemas.openxmlformats.org/officeDocument/2006/relationships/oleObject" Target="../embeddings/oleObject20.bin"/><Relationship Id="rId25" Type="http://schemas.openxmlformats.org/officeDocument/2006/relationships/image" Target="../media/image52.wmf"/><Relationship Id="rId33" Type="http://schemas.openxmlformats.org/officeDocument/2006/relationships/oleObject" Target="../embeddings/oleObject32.bin"/><Relationship Id="rId38" Type="http://schemas.openxmlformats.org/officeDocument/2006/relationships/oleObject" Target="../embeddings/oleObject36.bin"/><Relationship Id="rId46" Type="http://schemas.openxmlformats.org/officeDocument/2006/relationships/image" Target="../media/image58.wmf"/><Relationship Id="rId59" Type="http://schemas.openxmlformats.org/officeDocument/2006/relationships/oleObject" Target="../embeddings/oleObject49.bin"/><Relationship Id="rId67" Type="http://schemas.openxmlformats.org/officeDocument/2006/relationships/oleObject" Target="../embeddings/oleObject53.bin"/><Relationship Id="rId20" Type="http://schemas.openxmlformats.org/officeDocument/2006/relationships/oleObject" Target="../embeddings/oleObject22.bin"/><Relationship Id="rId41" Type="http://schemas.openxmlformats.org/officeDocument/2006/relationships/image" Target="../media/image56.wmf"/><Relationship Id="rId54" Type="http://schemas.openxmlformats.org/officeDocument/2006/relationships/image" Target="../media/image61.wmf"/><Relationship Id="rId62" Type="http://schemas.openxmlformats.org/officeDocument/2006/relationships/image" Target="../media/image64.emf"/><Relationship Id="rId70" Type="http://schemas.openxmlformats.org/officeDocument/2006/relationships/image" Target="../media/image68.wmf"/><Relationship Id="rId75" Type="http://schemas.openxmlformats.org/officeDocument/2006/relationships/oleObject" Target="../embeddings/oleObject57.bin"/><Relationship Id="rId1" Type="http://schemas.openxmlformats.org/officeDocument/2006/relationships/vmlDrawing" Target="../drawings/vmlDrawing11.vml"/><Relationship Id="rId6" Type="http://schemas.openxmlformats.org/officeDocument/2006/relationships/image" Target="../media/image45.wmf"/><Relationship Id="rId15" Type="http://schemas.openxmlformats.org/officeDocument/2006/relationships/oleObject" Target="../embeddings/oleObject19.bin"/><Relationship Id="rId23" Type="http://schemas.openxmlformats.org/officeDocument/2006/relationships/oleObject" Target="../embeddings/oleObject24.bin"/><Relationship Id="rId28" Type="http://schemas.openxmlformats.org/officeDocument/2006/relationships/oleObject" Target="../embeddings/oleObject28.bin"/><Relationship Id="rId36" Type="http://schemas.openxmlformats.org/officeDocument/2006/relationships/image" Target="../media/image54.emf"/><Relationship Id="rId49" Type="http://schemas.openxmlformats.org/officeDocument/2006/relationships/oleObject" Target="../embeddings/oleObject42.bin"/><Relationship Id="rId57" Type="http://schemas.openxmlformats.org/officeDocument/2006/relationships/oleObject" Target="../embeddings/oleObject47.bin"/><Relationship Id="rId10" Type="http://schemas.openxmlformats.org/officeDocument/2006/relationships/image" Target="../media/image47.wmf"/><Relationship Id="rId31" Type="http://schemas.openxmlformats.org/officeDocument/2006/relationships/oleObject" Target="../embeddings/oleObject30.bin"/><Relationship Id="rId44" Type="http://schemas.openxmlformats.org/officeDocument/2006/relationships/oleObject" Target="../embeddings/oleObject39.bin"/><Relationship Id="rId52" Type="http://schemas.openxmlformats.org/officeDocument/2006/relationships/oleObject" Target="../embeddings/oleObject44.bin"/><Relationship Id="rId60" Type="http://schemas.openxmlformats.org/officeDocument/2006/relationships/image" Target="../media/image63.emf"/><Relationship Id="rId65" Type="http://schemas.openxmlformats.org/officeDocument/2006/relationships/oleObject" Target="../embeddings/oleObject52.bin"/><Relationship Id="rId73" Type="http://schemas.openxmlformats.org/officeDocument/2006/relationships/oleObject" Target="../embeddings/oleObject56.bin"/><Relationship Id="rId4" Type="http://schemas.openxmlformats.org/officeDocument/2006/relationships/image" Target="../media/image44.wmf"/><Relationship Id="rId9" Type="http://schemas.openxmlformats.org/officeDocument/2006/relationships/oleObject" Target="../embeddings/oleObject15.bin"/><Relationship Id="rId13" Type="http://schemas.openxmlformats.org/officeDocument/2006/relationships/oleObject" Target="../embeddings/oleObject17.bin"/><Relationship Id="rId18" Type="http://schemas.openxmlformats.org/officeDocument/2006/relationships/image" Target="../media/image50.wmf"/><Relationship Id="rId39" Type="http://schemas.openxmlformats.org/officeDocument/2006/relationships/image" Target="../media/image55.wmf"/><Relationship Id="rId34" Type="http://schemas.openxmlformats.org/officeDocument/2006/relationships/oleObject" Target="../embeddings/oleObject33.bin"/><Relationship Id="rId50" Type="http://schemas.openxmlformats.org/officeDocument/2006/relationships/oleObject" Target="../embeddings/oleObject43.bin"/><Relationship Id="rId55" Type="http://schemas.openxmlformats.org/officeDocument/2006/relationships/oleObject" Target="../embeddings/oleObject46.bin"/><Relationship Id="rId76" Type="http://schemas.openxmlformats.org/officeDocument/2006/relationships/oleObject" Target="../embeddings/oleObject58.bin"/><Relationship Id="rId7" Type="http://schemas.openxmlformats.org/officeDocument/2006/relationships/oleObject" Target="../embeddings/oleObject14.bin"/><Relationship Id="rId71" Type="http://schemas.openxmlformats.org/officeDocument/2006/relationships/oleObject" Target="../embeddings/oleObject55.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73.jpe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75.emf"/><Relationship Id="rId5" Type="http://schemas.openxmlformats.org/officeDocument/2006/relationships/oleObject" Target="../embeddings/oleObject60.bin"/><Relationship Id="rId4" Type="http://schemas.openxmlformats.org/officeDocument/2006/relationships/image" Target="../media/image74.emf"/></Relationships>
</file>

<file path=ppt/slides/_rels/slide97.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65.bin"/><Relationship Id="rId3" Type="http://schemas.openxmlformats.org/officeDocument/2006/relationships/slideLayout" Target="../slideLayouts/slideLayout14.xml"/><Relationship Id="rId7" Type="http://schemas.openxmlformats.org/officeDocument/2006/relationships/oleObject" Target="../embeddings/oleObject62.bin"/><Relationship Id="rId12" Type="http://schemas.openxmlformats.org/officeDocument/2006/relationships/image" Target="../media/image79.emf"/><Relationship Id="rId2" Type="http://schemas.openxmlformats.org/officeDocument/2006/relationships/tags" Target="../tags/tag2.xml"/><Relationship Id="rId16" Type="http://schemas.openxmlformats.org/officeDocument/2006/relationships/image" Target="../media/image81.emf"/><Relationship Id="rId1" Type="http://schemas.openxmlformats.org/officeDocument/2006/relationships/vmlDrawing" Target="../drawings/vmlDrawing13.vml"/><Relationship Id="rId6" Type="http://schemas.openxmlformats.org/officeDocument/2006/relationships/image" Target="../media/image76.e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8.emf"/><Relationship Id="rId4" Type="http://schemas.openxmlformats.org/officeDocument/2006/relationships/notesSlide" Target="../notesSlides/notesSlide43.xml"/><Relationship Id="rId9" Type="http://schemas.openxmlformats.org/officeDocument/2006/relationships/oleObject" Target="../embeddings/oleObject63.bin"/><Relationship Id="rId14" Type="http://schemas.openxmlformats.org/officeDocument/2006/relationships/image" Target="../media/image80.emf"/></Relationships>
</file>

<file path=ppt/slides/_rels/slide98.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slideLayout" Target="../slideLayouts/slideLayout2.xml"/><Relationship Id="rId4" Type="http://schemas.openxmlformats.org/officeDocument/2006/relationships/image" Target="../media/image84.jpe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a:t>
            </a:r>
            <a:r>
              <a:rPr lang="en-US" sz="3000" dirty="0" smtClean="0"/>
              <a:t>27</a:t>
            </a:r>
            <a:r>
              <a:rPr lang="en-US" sz="3000" dirty="0"/>
              <a:t/>
            </a:r>
            <a:br>
              <a:rPr lang="en-US" sz="3000" dirty="0"/>
            </a:br>
            <a:r>
              <a:rPr lang="en-US" sz="3000" dirty="0"/>
              <a:t/>
            </a:r>
            <a:br>
              <a:rPr lang="en-US" sz="3000" dirty="0"/>
            </a:br>
            <a:r>
              <a:rPr lang="en-US" sz="3000" dirty="0" smtClean="0"/>
              <a:t>Distributed </a:t>
            </a:r>
            <a:r>
              <a:rPr lang="en-US" sz="3000" dirty="0"/>
              <a:t>File </a:t>
            </a:r>
            <a:r>
              <a:rPr lang="en-US" sz="3000" dirty="0" smtClean="0"/>
              <a:t>Systems</a:t>
            </a:r>
            <a:br>
              <a:rPr lang="en-US" sz="3000" dirty="0" smtClean="0"/>
            </a:br>
            <a:r>
              <a:rPr lang="en-US" sz="3000" dirty="0" smtClean="0"/>
              <a:t>Quantum Computing</a:t>
            </a:r>
            <a:r>
              <a:rPr lang="en-US" sz="3000" dirty="0"/>
              <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smtClean="0">
                <a:ea typeface="Gill Sans" charset="0"/>
              </a:rPr>
              <a:t>May 2</a:t>
            </a:r>
            <a:r>
              <a:rPr lang="en-US" altLang="en-US" baseline="30000" dirty="0" smtClean="0">
                <a:ea typeface="Gill Sans" charset="0"/>
              </a:rPr>
              <a:t>nd</a:t>
            </a:r>
            <a:r>
              <a:rPr lang="en-US" altLang="en-US" dirty="0">
                <a:ea typeface="Gill Sans" charset="0"/>
              </a:rPr>
              <a:t>,</a:t>
            </a:r>
            <a:r>
              <a:rPr lang="en-US" altLang="en-US" dirty="0" smtClean="0">
                <a:ea typeface="Gill Sans" charset="0"/>
              </a:rPr>
              <a:t> </a:t>
            </a:r>
            <a:r>
              <a:rPr lang="en-US" altLang="en-US" dirty="0" smtClean="0">
                <a:ea typeface="Gill Sans" charset="0"/>
              </a:rPr>
              <a:t>2023</a:t>
            </a:r>
            <a:endParaRPr lang="en-US" altLang="en-US" dirty="0">
              <a:ea typeface="Gill Sans" charset="0"/>
            </a:endParaRPr>
          </a:p>
          <a:p>
            <a:pPr marL="285750" indent="-285750">
              <a:defRPr/>
            </a:pPr>
            <a:r>
              <a:rPr lang="en-US" altLang="en-US" dirty="0">
                <a:ea typeface="Gill Sans" charset="0"/>
              </a:rPr>
              <a:t>Prof. </a:t>
            </a:r>
            <a:r>
              <a:rPr lang="en-US" altLang="en-US" dirty="0" smtClean="0">
                <a:ea typeface="Gill Sans" charset="0"/>
              </a:rPr>
              <a:t>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(1/3)</a:t>
            </a:r>
            <a:endParaRPr lang="en-US" altLang="ko-KR" dirty="0"/>
          </a:p>
        </p:txBody>
      </p:sp>
      <p:sp>
        <p:nvSpPr>
          <p:cNvPr id="997379" name="Rectangle 3"/>
          <p:cNvSpPr>
            <a:spLocks noGrp="1" noChangeArrowheads="1"/>
          </p:cNvSpPr>
          <p:nvPr>
            <p:ph type="body" idx="1"/>
          </p:nvPr>
        </p:nvSpPr>
        <p:spPr>
          <a:xfrm>
            <a:off x="609600" y="685800"/>
            <a:ext cx="11049000" cy="5562600"/>
          </a:xfrm>
        </p:spPr>
        <p:txBody>
          <a:bodyPr>
            <a:normAutofit/>
          </a:bodyPr>
          <a:lstStyle/>
          <a:p>
            <a:r>
              <a:rPr lang="en-US" altLang="ko-KR" dirty="0">
                <a:sym typeface="Symbol" panose="05050102010706020507" pitchFamily="18" charset="2"/>
              </a:rPr>
              <a:t>Request-response message passing (under covers!)</a:t>
            </a:r>
          </a:p>
          <a:p>
            <a:r>
              <a:rPr lang="en-US" altLang="ko-KR" dirty="0" smtClean="0"/>
              <a:t>Equivalence </a:t>
            </a:r>
            <a:r>
              <a:rPr lang="en-US" altLang="ko-KR" dirty="0"/>
              <a:t>with regular procedure call</a:t>
            </a:r>
          </a:p>
          <a:p>
            <a:pPr lvl="1"/>
            <a:r>
              <a:rPr lang="en-US" altLang="ko-KR" dirty="0"/>
              <a:t>Parameters</a:t>
            </a:r>
            <a:r>
              <a:rPr lang="en-US" altLang="ko-KR" dirty="0">
                <a:sym typeface="Symbol" panose="05050102010706020507" pitchFamily="18" charset="2"/>
              </a:rPr>
              <a:t> Request Message</a:t>
            </a:r>
          </a:p>
          <a:p>
            <a:pPr lvl="1"/>
            <a:r>
              <a:rPr lang="en-US" altLang="ko-KR" dirty="0">
                <a:sym typeface="Symbol" panose="05050102010706020507" pitchFamily="18" charset="2"/>
              </a:rPr>
              <a:t>Result  Reply message</a:t>
            </a:r>
          </a:p>
          <a:p>
            <a:pPr lvl="1"/>
            <a:r>
              <a:rPr lang="en-US" altLang="ko-KR" dirty="0">
                <a:sym typeface="Symbol" panose="05050102010706020507" pitchFamily="18" charset="2"/>
              </a:rPr>
              <a:t>Name of Procedure: Passed in request message</a:t>
            </a:r>
          </a:p>
          <a:p>
            <a:pPr lvl="1"/>
            <a:r>
              <a:rPr lang="en-US" altLang="ko-KR" dirty="0">
                <a:sym typeface="Symbol" panose="05050102010706020507" pitchFamily="18" charset="2"/>
              </a:rPr>
              <a:t>Return Address: mbox2 (client return mail box) </a:t>
            </a:r>
          </a:p>
          <a:p>
            <a:r>
              <a:rPr lang="en-US" altLang="ko-KR" dirty="0" smtClean="0">
                <a:sym typeface="Symbol" panose="05050102010706020507" pitchFamily="18" charset="2"/>
              </a:rPr>
              <a:t>Stub </a:t>
            </a:r>
            <a:r>
              <a:rPr lang="en-US" altLang="ko-KR" dirty="0">
                <a:sym typeface="Symbol" panose="05050102010706020507" pitchFamily="18" charset="2"/>
              </a:rPr>
              <a:t>generator: Compiler that generates stubs</a:t>
            </a:r>
          </a:p>
          <a:p>
            <a:pPr lvl="1"/>
            <a:r>
              <a:rPr lang="en-US" altLang="ko-KR" dirty="0">
                <a:sym typeface="Symbol" panose="05050102010706020507" pitchFamily="18" charset="2"/>
              </a:rPr>
              <a:t>Input: interface definitions in an “interface definition language (IDL)”</a:t>
            </a:r>
          </a:p>
          <a:p>
            <a:pPr lvl="2"/>
            <a:r>
              <a:rPr lang="en-US" altLang="ko-KR" dirty="0">
                <a:sym typeface="Symbol" panose="05050102010706020507" pitchFamily="18" charset="2"/>
              </a:rPr>
              <a:t>Contains, among other things, types of arguments/return</a:t>
            </a:r>
          </a:p>
          <a:p>
            <a:pPr lvl="1"/>
            <a:r>
              <a:rPr lang="en-US" altLang="ko-KR" dirty="0">
                <a:sym typeface="Symbol" panose="05050102010706020507" pitchFamily="18" charset="2"/>
              </a:rPr>
              <a:t>Output: stub code in the appropriate source language</a:t>
            </a:r>
          </a:p>
          <a:p>
            <a:pPr lvl="2"/>
            <a:r>
              <a:rPr lang="en-US" altLang="ko-KR" dirty="0">
                <a:sym typeface="Symbol" panose="05050102010706020507" pitchFamily="18" charset="2"/>
              </a:rPr>
              <a:t>Code for client to pack message, send it off, wait for result, unpack result and return to caller</a:t>
            </a:r>
          </a:p>
          <a:p>
            <a:pPr lvl="2"/>
            <a:r>
              <a:rPr lang="en-US" altLang="ko-KR" dirty="0">
                <a:sym typeface="Symbol" panose="05050102010706020507" pitchFamily="18" charset="2"/>
              </a:rPr>
              <a:t>Code for server to unpack message, call procedure, pack results, send them off</a:t>
            </a:r>
          </a:p>
        </p:txBody>
      </p:sp>
    </p:spTree>
    <p:extLst>
      <p:ext uri="{BB962C8B-B14F-4D97-AF65-F5344CB8AC3E}">
        <p14:creationId xmlns:p14="http://schemas.microsoft.com/office/powerpoint/2010/main" val="3616306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73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73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73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737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737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1809750" y="2209801"/>
            <a:ext cx="4438650" cy="1909763"/>
            <a:chOff x="132" y="1332"/>
            <a:chExt cx="2796" cy="1203"/>
          </a:xfrm>
        </p:grpSpPr>
        <p:sp>
          <p:nvSpPr>
            <p:cNvPr id="39947" name="Text Box 6"/>
            <p:cNvSpPr txBox="1">
              <a:spLocks noChangeArrowheads="1"/>
            </p:cNvSpPr>
            <p:nvPr/>
          </p:nvSpPr>
          <p:spPr bwMode="auto">
            <a:xfrm>
              <a:off x="132" y="1645"/>
              <a:ext cx="102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Normal </a:t>
              </a:r>
            </a:p>
            <a:p>
              <a:pPr algn="ctr"/>
              <a:r>
                <a:rPr lang="en-US" sz="1800">
                  <a:solidFill>
                    <a:srgbClr val="000000"/>
                  </a:solidFill>
                  <a:latin typeface="Comic Sans MS" pitchFamily="66" charset="0"/>
                </a:rPr>
                <a:t>Monte Carlo:</a:t>
              </a:r>
            </a:p>
            <a:p>
              <a:pPr algn="ctr"/>
              <a:r>
                <a:rPr lang="en-US" sz="1800">
                  <a:solidFill>
                    <a:srgbClr val="000000"/>
                  </a:solidFill>
                  <a:latin typeface="Comic Sans MS" pitchFamily="66" charset="0"/>
                </a:rPr>
                <a:t>n times</a:t>
              </a:r>
            </a:p>
          </p:txBody>
        </p:sp>
        <p:pic>
          <p:nvPicPr>
            <p:cNvPr id="39948" name="Picture 1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4" y="1332"/>
              <a:ext cx="1824"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grpSp>
      <p:sp>
        <p:nvSpPr>
          <p:cNvPr id="470019" name="Rectangle 3"/>
          <p:cNvSpPr>
            <a:spLocks noGrp="1" noChangeArrowheads="1"/>
          </p:cNvSpPr>
          <p:nvPr>
            <p:ph type="body" idx="1"/>
          </p:nvPr>
        </p:nvSpPr>
        <p:spPr>
          <a:xfrm>
            <a:off x="762000" y="762000"/>
            <a:ext cx="10668000" cy="5867400"/>
          </a:xfrm>
        </p:spPr>
        <p:txBody>
          <a:bodyPr>
            <a:normAutofit lnSpcReduction="10000"/>
          </a:bodyPr>
          <a:lstStyle/>
          <a:p>
            <a:pPr>
              <a:lnSpc>
                <a:spcPct val="75000"/>
              </a:lnSpc>
              <a:spcBef>
                <a:spcPct val="15000"/>
              </a:spcBef>
            </a:pPr>
            <a:r>
              <a:rPr lang="en-US" dirty="0"/>
              <a:t>First, generate a physical instance of circuit</a:t>
            </a:r>
          </a:p>
          <a:p>
            <a:pPr lvl="1">
              <a:lnSpc>
                <a:spcPct val="75000"/>
              </a:lnSpc>
              <a:spcBef>
                <a:spcPct val="15000"/>
              </a:spcBef>
            </a:pPr>
            <a:r>
              <a:rPr lang="en-US" sz="2000" dirty="0"/>
              <a:t>Encode the circuit in one or more QEC codes</a:t>
            </a:r>
          </a:p>
          <a:p>
            <a:pPr lvl="1">
              <a:lnSpc>
                <a:spcPct val="75000"/>
              </a:lnSpc>
              <a:spcBef>
                <a:spcPct val="15000"/>
              </a:spcBef>
            </a:pPr>
            <a:r>
              <a:rPr lang="en-US" sz="2000" dirty="0"/>
              <a:t>Partition and layout circuit: Highly </a:t>
            </a:r>
            <a:r>
              <a:rPr lang="en-US" sz="2000" dirty="0" err="1"/>
              <a:t>dependant</a:t>
            </a:r>
            <a:r>
              <a:rPr lang="en-US" sz="2000" dirty="0"/>
              <a:t> of layout heuristics!</a:t>
            </a:r>
          </a:p>
          <a:p>
            <a:pPr lvl="2">
              <a:lnSpc>
                <a:spcPct val="75000"/>
              </a:lnSpc>
              <a:spcBef>
                <a:spcPct val="15000"/>
              </a:spcBef>
            </a:pPr>
            <a:r>
              <a:rPr lang="en-US" dirty="0"/>
              <a:t>Create a physical layout and scheduling of bits</a:t>
            </a:r>
          </a:p>
          <a:p>
            <a:pPr lvl="2">
              <a:lnSpc>
                <a:spcPct val="75000"/>
              </a:lnSpc>
              <a:spcBef>
                <a:spcPct val="15000"/>
              </a:spcBef>
            </a:pPr>
            <a:r>
              <a:rPr lang="en-US" dirty="0"/>
              <a:t>Yields area and communication cost</a:t>
            </a:r>
          </a:p>
          <a:p>
            <a:pPr lvl="2">
              <a:lnSpc>
                <a:spcPct val="75000"/>
              </a:lnSpc>
              <a:spcBef>
                <a:spcPct val="15000"/>
              </a:spcBef>
            </a:pPr>
            <a:endParaRPr lang="en-US" dirty="0"/>
          </a:p>
          <a:p>
            <a:pPr lvl="2">
              <a:lnSpc>
                <a:spcPct val="75000"/>
              </a:lnSpc>
              <a:spcBef>
                <a:spcPct val="15000"/>
              </a:spcBef>
            </a:pPr>
            <a:endParaRPr lang="en-US" dirty="0"/>
          </a:p>
          <a:p>
            <a:pPr>
              <a:lnSpc>
                <a:spcPct val="75000"/>
              </a:lnSpc>
              <a:spcBef>
                <a:spcPct val="15000"/>
              </a:spcBef>
            </a:pPr>
            <a:endParaRPr lang="en-US" dirty="0"/>
          </a:p>
          <a:p>
            <a:pPr>
              <a:lnSpc>
                <a:spcPct val="75000"/>
              </a:lnSpc>
              <a:spcBef>
                <a:spcPct val="15000"/>
              </a:spcBef>
            </a:pPr>
            <a:endParaRPr lang="en-US" dirty="0"/>
          </a:p>
          <a:p>
            <a:pPr>
              <a:lnSpc>
                <a:spcPct val="75000"/>
              </a:lnSpc>
              <a:spcBef>
                <a:spcPct val="15000"/>
              </a:spcBef>
            </a:pPr>
            <a:endParaRPr lang="en-US" dirty="0"/>
          </a:p>
          <a:p>
            <a:pPr>
              <a:lnSpc>
                <a:spcPct val="75000"/>
              </a:lnSpc>
              <a:spcBef>
                <a:spcPct val="15000"/>
              </a:spcBef>
            </a:pPr>
            <a:endParaRPr lang="en-US" dirty="0"/>
          </a:p>
          <a:p>
            <a:pPr>
              <a:lnSpc>
                <a:spcPct val="75000"/>
              </a:lnSpc>
              <a:spcBef>
                <a:spcPct val="15000"/>
              </a:spcBef>
            </a:pPr>
            <a:endParaRPr lang="en-US" dirty="0"/>
          </a:p>
          <a:p>
            <a:pPr>
              <a:lnSpc>
                <a:spcPct val="75000"/>
              </a:lnSpc>
              <a:spcBef>
                <a:spcPct val="15000"/>
              </a:spcBef>
            </a:pPr>
            <a:endParaRPr lang="en-US" dirty="0"/>
          </a:p>
          <a:p>
            <a:pPr>
              <a:lnSpc>
                <a:spcPct val="75000"/>
              </a:lnSpc>
              <a:spcBef>
                <a:spcPct val="15000"/>
              </a:spcBef>
            </a:pPr>
            <a:r>
              <a:rPr lang="en-US" dirty="0"/>
              <a:t>Then, evaluate probability of success</a:t>
            </a:r>
          </a:p>
          <a:p>
            <a:pPr lvl="1">
              <a:lnSpc>
                <a:spcPct val="75000"/>
              </a:lnSpc>
              <a:spcBef>
                <a:spcPct val="15000"/>
              </a:spcBef>
            </a:pPr>
            <a:r>
              <a:rPr lang="en-US" sz="2000" dirty="0"/>
              <a:t>Technique that works well for depolarizing errors: Monte Carlo</a:t>
            </a:r>
          </a:p>
          <a:p>
            <a:pPr lvl="2">
              <a:lnSpc>
                <a:spcPct val="75000"/>
              </a:lnSpc>
              <a:spcBef>
                <a:spcPct val="15000"/>
              </a:spcBef>
            </a:pPr>
            <a:r>
              <a:rPr lang="en-US" dirty="0"/>
              <a:t>Possible error points: Operations, Idle Bits, Communications</a:t>
            </a:r>
          </a:p>
          <a:p>
            <a:pPr lvl="1">
              <a:lnSpc>
                <a:spcPct val="75000"/>
              </a:lnSpc>
              <a:spcBef>
                <a:spcPct val="15000"/>
              </a:spcBef>
            </a:pPr>
            <a:r>
              <a:rPr lang="en-US" sz="2000" dirty="0" err="1"/>
              <a:t>Vectorized</a:t>
            </a:r>
            <a:r>
              <a:rPr lang="en-US" sz="2000" dirty="0"/>
              <a:t> Monte Carlo: n experiments with one pass</a:t>
            </a:r>
          </a:p>
          <a:p>
            <a:pPr lvl="1">
              <a:lnSpc>
                <a:spcPct val="75000"/>
              </a:lnSpc>
              <a:spcBef>
                <a:spcPct val="15000"/>
              </a:spcBef>
            </a:pPr>
            <a:r>
              <a:rPr lang="en-US" sz="2000" dirty="0"/>
              <a:t>Need to perform hybrid error analysis for larger circuits</a:t>
            </a:r>
          </a:p>
          <a:p>
            <a:pPr lvl="2">
              <a:lnSpc>
                <a:spcPct val="75000"/>
              </a:lnSpc>
              <a:spcBef>
                <a:spcPct val="15000"/>
              </a:spcBef>
            </a:pPr>
            <a:r>
              <a:rPr lang="en-US" dirty="0"/>
              <a:t>Smaller modules evaluated via vector Monte Carlo</a:t>
            </a:r>
          </a:p>
          <a:p>
            <a:pPr lvl="2">
              <a:lnSpc>
                <a:spcPct val="75000"/>
              </a:lnSpc>
              <a:spcBef>
                <a:spcPct val="15000"/>
              </a:spcBef>
            </a:pPr>
            <a:r>
              <a:rPr lang="en-US" dirty="0"/>
              <a:t>Teleportation infrastructure evaluated via fidelity of EPR bits</a:t>
            </a:r>
          </a:p>
          <a:p>
            <a:pPr>
              <a:lnSpc>
                <a:spcPct val="75000"/>
              </a:lnSpc>
              <a:spcBef>
                <a:spcPct val="15000"/>
              </a:spcBef>
            </a:pPr>
            <a:r>
              <a:rPr lang="en-US" dirty="0"/>
              <a:t>Finally – Compute ADCR for particular result</a:t>
            </a:r>
          </a:p>
        </p:txBody>
      </p:sp>
      <p:sp>
        <p:nvSpPr>
          <p:cNvPr id="39939" name="Rectangle 2"/>
          <p:cNvSpPr>
            <a:spLocks noGrp="1" noChangeArrowheads="1"/>
          </p:cNvSpPr>
          <p:nvPr>
            <p:ph type="title"/>
          </p:nvPr>
        </p:nvSpPr>
        <p:spPr>
          <a:xfrm>
            <a:off x="2514600" y="152400"/>
            <a:ext cx="7086600" cy="609600"/>
          </a:xfrm>
        </p:spPr>
        <p:txBody>
          <a:bodyPr/>
          <a:lstStyle/>
          <a:p>
            <a:r>
              <a:rPr lang="en-US" dirty="0" smtClean="0"/>
              <a:t>How to evaluate a circuit?</a:t>
            </a:r>
          </a:p>
        </p:txBody>
      </p:sp>
      <p:grpSp>
        <p:nvGrpSpPr>
          <p:cNvPr id="3" name="Group 15"/>
          <p:cNvGrpSpPr>
            <a:grpSpLocks/>
          </p:cNvGrpSpPr>
          <p:nvPr/>
        </p:nvGrpSpPr>
        <p:grpSpPr bwMode="auto">
          <a:xfrm>
            <a:off x="6400800" y="2228850"/>
            <a:ext cx="3873500" cy="1873250"/>
            <a:chOff x="3128" y="1344"/>
            <a:chExt cx="2440" cy="1180"/>
          </a:xfrm>
        </p:grpSpPr>
        <p:sp>
          <p:nvSpPr>
            <p:cNvPr id="39945" name="Text Box 9"/>
            <p:cNvSpPr txBox="1">
              <a:spLocks noChangeArrowheads="1"/>
            </p:cNvSpPr>
            <p:nvPr/>
          </p:nvSpPr>
          <p:spPr bwMode="auto">
            <a:xfrm>
              <a:off x="3128" y="1645"/>
              <a:ext cx="102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Vector</a:t>
              </a:r>
            </a:p>
            <a:p>
              <a:pPr algn="ctr"/>
              <a:r>
                <a:rPr lang="en-US" sz="1800">
                  <a:solidFill>
                    <a:srgbClr val="000000"/>
                  </a:solidFill>
                  <a:latin typeface="Comic Sans MS" pitchFamily="66" charset="0"/>
                </a:rPr>
                <a:t>Monte Carlo:</a:t>
              </a:r>
            </a:p>
            <a:p>
              <a:pPr algn="ctr"/>
              <a:r>
                <a:rPr lang="en-US" sz="1800">
                  <a:solidFill>
                    <a:srgbClr val="000000"/>
                  </a:solidFill>
                  <a:latin typeface="Comic Sans MS" pitchFamily="66" charset="0"/>
                </a:rPr>
                <a:t>single pass</a:t>
              </a:r>
            </a:p>
          </p:txBody>
        </p:sp>
        <p:pic>
          <p:nvPicPr>
            <p:cNvPr id="39946" name="Picture 1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80" y="1344"/>
              <a:ext cx="1488" cy="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grpSp>
    </p:spTree>
    <p:extLst>
      <p:ext uri="{BB962C8B-B14F-4D97-AF65-F5344CB8AC3E}">
        <p14:creationId xmlns:p14="http://schemas.microsoft.com/office/powerpoint/2010/main" val="36356964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0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0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0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00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0019">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0019">
                                            <p:txEl>
                                              <p:pRg st="14" end="1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0019">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0019">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0019">
                                            <p:txEl>
                                              <p:pRg st="17" end="1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0019">
                                            <p:txEl>
                                              <p:pRg st="18" end="1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0019">
                                            <p:txEl>
                                              <p:pRg st="19" end="1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0019">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uiExpand="1"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90800" y="228600"/>
            <a:ext cx="7086600" cy="499270"/>
          </a:xfrm>
        </p:spPr>
        <p:txBody>
          <a:bodyPr/>
          <a:lstStyle/>
          <a:p>
            <a:r>
              <a:rPr lang="en-US" dirty="0" smtClean="0"/>
              <a:t>Quantum CAD flow</a:t>
            </a:r>
          </a:p>
        </p:txBody>
      </p:sp>
      <p:sp>
        <p:nvSpPr>
          <p:cNvPr id="432143" name="Rectangle 15"/>
          <p:cNvSpPr>
            <a:spLocks noChangeArrowheads="1"/>
          </p:cNvSpPr>
          <p:nvPr/>
        </p:nvSpPr>
        <p:spPr bwMode="auto">
          <a:xfrm>
            <a:off x="4267200" y="990600"/>
            <a:ext cx="1447800" cy="838200"/>
          </a:xfrm>
          <a:prstGeom prst="rect">
            <a:avLst/>
          </a:prstGeom>
          <a:solidFill>
            <a:srgbClr val="99CCFF"/>
          </a:solidFill>
          <a:ln w="28575" algn="ctr">
            <a:solidFill>
              <a:schemeClr val="tx1"/>
            </a:solidFill>
            <a:miter lim="800000"/>
            <a:headEnd/>
            <a:tailEnd/>
          </a:ln>
        </p:spPr>
        <p:txBody>
          <a:bodyPr wrap="none" anchor="ctr"/>
          <a:lstStyle/>
          <a:p>
            <a:pPr algn="ctr"/>
            <a:r>
              <a:rPr lang="en-US">
                <a:solidFill>
                  <a:srgbClr val="000000"/>
                </a:solidFill>
                <a:latin typeface="Comic Sans MS" pitchFamily="66" charset="0"/>
              </a:rPr>
              <a:t>QEC Insert</a:t>
            </a:r>
          </a:p>
          <a:p>
            <a:pPr algn="ctr"/>
            <a:r>
              <a:rPr lang="en-US">
                <a:solidFill>
                  <a:srgbClr val="000000"/>
                </a:solidFill>
                <a:latin typeface="Comic Sans MS" pitchFamily="66" charset="0"/>
              </a:rPr>
              <a:t>Circuit</a:t>
            </a:r>
            <a:br>
              <a:rPr lang="en-US">
                <a:solidFill>
                  <a:srgbClr val="000000"/>
                </a:solidFill>
                <a:latin typeface="Comic Sans MS" pitchFamily="66" charset="0"/>
              </a:rPr>
            </a:br>
            <a:r>
              <a:rPr lang="en-US">
                <a:solidFill>
                  <a:srgbClr val="000000"/>
                </a:solidFill>
                <a:latin typeface="Comic Sans MS" pitchFamily="66" charset="0"/>
              </a:rPr>
              <a:t>Synthesis</a:t>
            </a:r>
          </a:p>
        </p:txBody>
      </p:sp>
      <p:sp>
        <p:nvSpPr>
          <p:cNvPr id="432155" name="Rectangle 27"/>
          <p:cNvSpPr>
            <a:spLocks noChangeArrowheads="1"/>
          </p:cNvSpPr>
          <p:nvPr/>
        </p:nvSpPr>
        <p:spPr bwMode="auto">
          <a:xfrm>
            <a:off x="5486400" y="4876800"/>
            <a:ext cx="1447800" cy="838200"/>
          </a:xfrm>
          <a:prstGeom prst="rect">
            <a:avLst/>
          </a:prstGeom>
          <a:solidFill>
            <a:srgbClr val="99CCFF"/>
          </a:solidFill>
          <a:ln w="28575" algn="ctr">
            <a:solidFill>
              <a:schemeClr val="tx1"/>
            </a:solidFill>
            <a:miter lim="800000"/>
            <a:headEnd/>
            <a:tailEnd/>
          </a:ln>
        </p:spPr>
        <p:txBody>
          <a:bodyPr wrap="none" anchor="ctr"/>
          <a:lstStyle/>
          <a:p>
            <a:pPr algn="ctr"/>
            <a:r>
              <a:rPr lang="en-US">
                <a:solidFill>
                  <a:srgbClr val="000000"/>
                </a:solidFill>
                <a:latin typeface="Comic Sans MS" pitchFamily="66" charset="0"/>
              </a:rPr>
              <a:t>Hybrid Fault</a:t>
            </a:r>
          </a:p>
          <a:p>
            <a:pPr algn="ctr"/>
            <a:r>
              <a:rPr lang="en-US">
                <a:solidFill>
                  <a:srgbClr val="000000"/>
                </a:solidFill>
                <a:latin typeface="Comic Sans MS" pitchFamily="66" charset="0"/>
              </a:rPr>
              <a:t>Analysis</a:t>
            </a:r>
          </a:p>
        </p:txBody>
      </p:sp>
      <p:sp>
        <p:nvSpPr>
          <p:cNvPr id="432135" name="Rectangle 7" descr="Wide downward diagonal"/>
          <p:cNvSpPr>
            <a:spLocks noChangeArrowheads="1"/>
          </p:cNvSpPr>
          <p:nvPr/>
        </p:nvSpPr>
        <p:spPr bwMode="auto">
          <a:xfrm>
            <a:off x="2743200" y="3276600"/>
            <a:ext cx="1447800" cy="838200"/>
          </a:xfrm>
          <a:prstGeom prst="rect">
            <a:avLst/>
          </a:prstGeom>
          <a:pattFill prst="wdDnDiag">
            <a:fgClr>
              <a:srgbClr val="99CCFF"/>
            </a:fgClr>
            <a:bgClr>
              <a:schemeClr val="bg1"/>
            </a:bgClr>
          </a:pattFill>
          <a:ln w="28575" algn="ctr">
            <a:solidFill>
              <a:schemeClr val="tx1"/>
            </a:solidFill>
            <a:miter lim="800000"/>
            <a:headEnd/>
            <a:tailEnd/>
          </a:ln>
        </p:spPr>
        <p:txBody>
          <a:bodyPr wrap="none" anchor="ctr"/>
          <a:lstStyle/>
          <a:p>
            <a:pPr algn="ctr"/>
            <a:r>
              <a:rPr lang="en-US" sz="1600">
                <a:solidFill>
                  <a:srgbClr val="000000"/>
                </a:solidFill>
                <a:latin typeface="Comic Sans MS" pitchFamily="66" charset="0"/>
              </a:rPr>
              <a:t>Circuit</a:t>
            </a:r>
          </a:p>
          <a:p>
            <a:pPr algn="ctr"/>
            <a:r>
              <a:rPr lang="en-US" sz="1600">
                <a:solidFill>
                  <a:srgbClr val="000000"/>
                </a:solidFill>
                <a:latin typeface="Comic Sans MS" pitchFamily="66" charset="0"/>
              </a:rPr>
              <a:t>Partitioning</a:t>
            </a:r>
          </a:p>
        </p:txBody>
      </p:sp>
      <p:sp>
        <p:nvSpPr>
          <p:cNvPr id="432141" name="Rectangle 13"/>
          <p:cNvSpPr>
            <a:spLocks noChangeArrowheads="1"/>
          </p:cNvSpPr>
          <p:nvPr/>
        </p:nvSpPr>
        <p:spPr bwMode="auto">
          <a:xfrm>
            <a:off x="8915400" y="3276600"/>
            <a:ext cx="1600200" cy="838200"/>
          </a:xfrm>
          <a:prstGeom prst="rect">
            <a:avLst/>
          </a:prstGeom>
          <a:solidFill>
            <a:srgbClr val="99CCFF"/>
          </a:solidFill>
          <a:ln w="28575" algn="ctr">
            <a:solidFill>
              <a:schemeClr val="tx1"/>
            </a:solidFill>
            <a:miter lim="800000"/>
            <a:headEnd/>
            <a:tailEnd/>
          </a:ln>
        </p:spPr>
        <p:txBody>
          <a:bodyPr wrap="none" anchor="ctr"/>
          <a:lstStyle/>
          <a:p>
            <a:pPr algn="ctr"/>
            <a:r>
              <a:rPr lang="en-US" sz="1600">
                <a:solidFill>
                  <a:srgbClr val="000000"/>
                </a:solidFill>
                <a:latin typeface="Comic Sans MS" pitchFamily="66" charset="0"/>
              </a:rPr>
              <a:t>Mapping,</a:t>
            </a:r>
            <a:br>
              <a:rPr lang="en-US" sz="1600">
                <a:solidFill>
                  <a:srgbClr val="000000"/>
                </a:solidFill>
                <a:latin typeface="Comic Sans MS" pitchFamily="66" charset="0"/>
              </a:rPr>
            </a:br>
            <a:r>
              <a:rPr lang="en-US" sz="1600">
                <a:solidFill>
                  <a:srgbClr val="000000"/>
                </a:solidFill>
                <a:latin typeface="Comic Sans MS" pitchFamily="66" charset="0"/>
              </a:rPr>
              <a:t>Scheduling,</a:t>
            </a:r>
          </a:p>
          <a:p>
            <a:pPr algn="ctr"/>
            <a:r>
              <a:rPr lang="en-US" sz="1600">
                <a:solidFill>
                  <a:srgbClr val="000000"/>
                </a:solidFill>
                <a:latin typeface="Comic Sans MS" pitchFamily="66" charset="0"/>
              </a:rPr>
              <a:t>Classical control</a:t>
            </a:r>
          </a:p>
        </p:txBody>
      </p:sp>
      <p:grpSp>
        <p:nvGrpSpPr>
          <p:cNvPr id="2" name="Group 67"/>
          <p:cNvGrpSpPr>
            <a:grpSpLocks/>
          </p:cNvGrpSpPr>
          <p:nvPr/>
        </p:nvGrpSpPr>
        <p:grpSpPr bwMode="auto">
          <a:xfrm>
            <a:off x="4800600" y="3276600"/>
            <a:ext cx="3505200" cy="838200"/>
            <a:chOff x="2064" y="2064"/>
            <a:chExt cx="2208" cy="528"/>
          </a:xfrm>
        </p:grpSpPr>
        <p:sp>
          <p:nvSpPr>
            <p:cNvPr id="40999" name="Rectangle 8"/>
            <p:cNvSpPr>
              <a:spLocks noChangeArrowheads="1"/>
            </p:cNvSpPr>
            <p:nvPr/>
          </p:nvSpPr>
          <p:spPr bwMode="auto">
            <a:xfrm>
              <a:off x="2064" y="2064"/>
              <a:ext cx="912" cy="528"/>
            </a:xfrm>
            <a:prstGeom prst="rect">
              <a:avLst/>
            </a:prstGeom>
            <a:solidFill>
              <a:srgbClr val="99CCFF"/>
            </a:solidFill>
            <a:ln w="28575" algn="ctr">
              <a:solidFill>
                <a:schemeClr val="tx1"/>
              </a:solidFill>
              <a:miter lim="800000"/>
              <a:headEnd/>
              <a:tailEnd/>
            </a:ln>
          </p:spPr>
          <p:txBody>
            <a:bodyPr wrap="none" anchor="ctr"/>
            <a:lstStyle/>
            <a:p>
              <a:pPr algn="ctr"/>
              <a:r>
                <a:rPr lang="en-US" sz="1600">
                  <a:solidFill>
                    <a:srgbClr val="000000"/>
                  </a:solidFill>
                  <a:latin typeface="Comic Sans MS" pitchFamily="66" charset="0"/>
                </a:rPr>
                <a:t>Communication</a:t>
              </a:r>
            </a:p>
            <a:p>
              <a:pPr algn="ctr"/>
              <a:r>
                <a:rPr lang="en-US" sz="1600">
                  <a:solidFill>
                    <a:srgbClr val="000000"/>
                  </a:solidFill>
                  <a:latin typeface="Comic Sans MS" pitchFamily="66" charset="0"/>
                </a:rPr>
                <a:t>Estimation</a:t>
              </a:r>
            </a:p>
          </p:txBody>
        </p:sp>
        <p:sp>
          <p:nvSpPr>
            <p:cNvPr id="41000" name="Rectangle 9" descr="Wide downward diagonal"/>
            <p:cNvSpPr>
              <a:spLocks noChangeArrowheads="1"/>
            </p:cNvSpPr>
            <p:nvPr/>
          </p:nvSpPr>
          <p:spPr bwMode="auto">
            <a:xfrm>
              <a:off x="3360" y="2064"/>
              <a:ext cx="912" cy="528"/>
            </a:xfrm>
            <a:prstGeom prst="rect">
              <a:avLst/>
            </a:prstGeom>
            <a:pattFill prst="wdDnDiag">
              <a:fgClr>
                <a:srgbClr val="99CCFF"/>
              </a:fgClr>
              <a:bgClr>
                <a:schemeClr val="bg1"/>
              </a:bgClr>
            </a:pattFill>
            <a:ln w="28575" algn="ctr">
              <a:solidFill>
                <a:schemeClr val="tx1"/>
              </a:solidFill>
              <a:miter lim="800000"/>
              <a:headEnd/>
              <a:tailEnd/>
            </a:ln>
          </p:spPr>
          <p:txBody>
            <a:bodyPr wrap="none" anchor="ctr"/>
            <a:lstStyle/>
            <a:p>
              <a:pPr algn="ctr"/>
              <a:r>
                <a:rPr lang="en-US" sz="1600">
                  <a:solidFill>
                    <a:srgbClr val="000000"/>
                  </a:solidFill>
                  <a:latin typeface="Comic Sans MS" pitchFamily="66" charset="0"/>
                </a:rPr>
                <a:t>Teleportation</a:t>
              </a:r>
            </a:p>
            <a:p>
              <a:pPr algn="ctr"/>
              <a:r>
                <a:rPr lang="en-US" sz="1600">
                  <a:solidFill>
                    <a:srgbClr val="000000"/>
                  </a:solidFill>
                  <a:latin typeface="Comic Sans MS" pitchFamily="66" charset="0"/>
                </a:rPr>
                <a:t>Network</a:t>
              </a:r>
              <a:br>
                <a:rPr lang="en-US" sz="1600">
                  <a:solidFill>
                    <a:srgbClr val="000000"/>
                  </a:solidFill>
                  <a:latin typeface="Comic Sans MS" pitchFamily="66" charset="0"/>
                </a:rPr>
              </a:br>
              <a:r>
                <a:rPr lang="en-US" sz="1600">
                  <a:solidFill>
                    <a:srgbClr val="000000"/>
                  </a:solidFill>
                  <a:latin typeface="Comic Sans MS" pitchFamily="66" charset="0"/>
                </a:rPr>
                <a:t>Insertion</a:t>
              </a:r>
            </a:p>
          </p:txBody>
        </p:sp>
        <p:sp>
          <p:nvSpPr>
            <p:cNvPr id="41001" name="Line 39"/>
            <p:cNvSpPr>
              <a:spLocks noChangeShapeType="1"/>
            </p:cNvSpPr>
            <p:nvPr/>
          </p:nvSpPr>
          <p:spPr bwMode="auto">
            <a:xfrm>
              <a:off x="2976" y="2328"/>
              <a:ext cx="38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2170" name="AutoShape 42"/>
          <p:cNvSpPr>
            <a:spLocks noChangeArrowheads="1"/>
          </p:cNvSpPr>
          <p:nvPr/>
        </p:nvSpPr>
        <p:spPr bwMode="auto">
          <a:xfrm>
            <a:off x="2133600" y="1066800"/>
            <a:ext cx="2057400" cy="609600"/>
          </a:xfrm>
          <a:prstGeom prst="rightArrow">
            <a:avLst>
              <a:gd name="adj1" fmla="val 50000"/>
              <a:gd name="adj2" fmla="val 84375"/>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000000"/>
                </a:solidFill>
                <a:latin typeface="Comic Sans MS" pitchFamily="66" charset="0"/>
              </a:rPr>
              <a:t>Input Circuit</a:t>
            </a:r>
          </a:p>
        </p:txBody>
      </p:sp>
      <p:sp>
        <p:nvSpPr>
          <p:cNvPr id="432171" name="AutoShape 43"/>
          <p:cNvSpPr>
            <a:spLocks noChangeArrowheads="1"/>
          </p:cNvSpPr>
          <p:nvPr/>
        </p:nvSpPr>
        <p:spPr bwMode="auto">
          <a:xfrm rot="5400000">
            <a:off x="8610600" y="4953000"/>
            <a:ext cx="2286000" cy="609600"/>
          </a:xfrm>
          <a:prstGeom prst="rightArrow">
            <a:avLst>
              <a:gd name="adj1" fmla="val 50000"/>
              <a:gd name="adj2" fmla="val 93750"/>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000000"/>
                </a:solidFill>
                <a:latin typeface="Comic Sans MS" pitchFamily="66" charset="0"/>
              </a:rPr>
              <a:t>Output Layout</a:t>
            </a:r>
          </a:p>
        </p:txBody>
      </p:sp>
      <p:grpSp>
        <p:nvGrpSpPr>
          <p:cNvPr id="3" name="Group 72"/>
          <p:cNvGrpSpPr>
            <a:grpSpLocks/>
          </p:cNvGrpSpPr>
          <p:nvPr/>
        </p:nvGrpSpPr>
        <p:grpSpPr bwMode="auto">
          <a:xfrm>
            <a:off x="1905001" y="1828800"/>
            <a:ext cx="3057525" cy="1981200"/>
            <a:chOff x="240" y="1152"/>
            <a:chExt cx="1926" cy="1248"/>
          </a:xfrm>
        </p:grpSpPr>
        <p:sp>
          <p:nvSpPr>
            <p:cNvPr id="40997" name="Freeform 50"/>
            <p:cNvSpPr>
              <a:spLocks/>
            </p:cNvSpPr>
            <p:nvPr/>
          </p:nvSpPr>
          <p:spPr bwMode="auto">
            <a:xfrm>
              <a:off x="240" y="1152"/>
              <a:ext cx="1926" cy="1248"/>
            </a:xfrm>
            <a:custGeom>
              <a:avLst/>
              <a:gdLst>
                <a:gd name="T0" fmla="*/ 0 w 1920"/>
                <a:gd name="T1" fmla="*/ 1248 h 912"/>
                <a:gd name="T2" fmla="*/ 0 w 1920"/>
                <a:gd name="T3" fmla="*/ 328 h 912"/>
                <a:gd name="T4" fmla="*/ 1926 w 1920"/>
                <a:gd name="T5" fmla="*/ 328 h 912"/>
                <a:gd name="T6" fmla="*/ 1926 w 1920"/>
                <a:gd name="T7" fmla="*/ 0 h 912"/>
                <a:gd name="T8" fmla="*/ 0 60000 65536"/>
                <a:gd name="T9" fmla="*/ 0 60000 65536"/>
                <a:gd name="T10" fmla="*/ 0 60000 65536"/>
                <a:gd name="T11" fmla="*/ 0 60000 65536"/>
                <a:gd name="T12" fmla="*/ 0 w 1920"/>
                <a:gd name="T13" fmla="*/ 0 h 912"/>
                <a:gd name="T14" fmla="*/ 1920 w 1920"/>
                <a:gd name="T15" fmla="*/ 912 h 912"/>
              </a:gdLst>
              <a:ahLst/>
              <a:cxnLst>
                <a:cxn ang="T8">
                  <a:pos x="T0" y="T1"/>
                </a:cxn>
                <a:cxn ang="T9">
                  <a:pos x="T2" y="T3"/>
                </a:cxn>
                <a:cxn ang="T10">
                  <a:pos x="T4" y="T5"/>
                </a:cxn>
                <a:cxn ang="T11">
                  <a:pos x="T6" y="T7"/>
                </a:cxn>
              </a:cxnLst>
              <a:rect l="T12" t="T13" r="T14" b="T15"/>
              <a:pathLst>
                <a:path w="1920" h="912">
                  <a:moveTo>
                    <a:pt x="0" y="912"/>
                  </a:moveTo>
                  <a:lnTo>
                    <a:pt x="0" y="240"/>
                  </a:lnTo>
                  <a:lnTo>
                    <a:pt x="1920" y="240"/>
                  </a:lnTo>
                  <a:lnTo>
                    <a:pt x="1920" y="0"/>
                  </a:lnTo>
                </a:path>
              </a:pathLst>
            </a:custGeom>
            <a:noFill/>
            <a:ln w="76200" cap="flat"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98" name="Text Box 52"/>
            <p:cNvSpPr txBox="1">
              <a:spLocks noChangeArrowheads="1"/>
            </p:cNvSpPr>
            <p:nvPr/>
          </p:nvSpPr>
          <p:spPr bwMode="auto">
            <a:xfrm>
              <a:off x="319" y="1209"/>
              <a:ext cx="18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ReSynthesis (ADCR</a:t>
              </a:r>
              <a:r>
                <a:rPr lang="en-US" sz="1800" baseline="-25000">
                  <a:solidFill>
                    <a:srgbClr val="000000"/>
                  </a:solidFill>
                  <a:latin typeface="Comic Sans MS" pitchFamily="66" charset="0"/>
                </a:rPr>
                <a:t>optimal</a:t>
              </a:r>
              <a:r>
                <a:rPr lang="en-US" sz="1800">
                  <a:solidFill>
                    <a:srgbClr val="000000"/>
                  </a:solidFill>
                  <a:latin typeface="Comic Sans MS" pitchFamily="66" charset="0"/>
                </a:rPr>
                <a:t>)</a:t>
              </a:r>
            </a:p>
          </p:txBody>
        </p:sp>
      </p:grpSp>
      <p:sp>
        <p:nvSpPr>
          <p:cNvPr id="432182" name="AutoShape 54"/>
          <p:cNvSpPr>
            <a:spLocks noChangeArrowheads="1"/>
          </p:cNvSpPr>
          <p:nvPr/>
        </p:nvSpPr>
        <p:spPr bwMode="auto">
          <a:xfrm>
            <a:off x="5829300" y="5715000"/>
            <a:ext cx="723900" cy="838200"/>
          </a:xfrm>
          <a:prstGeom prst="downArrow">
            <a:avLst>
              <a:gd name="adj1" fmla="val 50000"/>
              <a:gd name="adj2" fmla="val 28947"/>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r>
              <a:rPr lang="en-US">
                <a:solidFill>
                  <a:srgbClr val="000000"/>
                </a:solidFill>
                <a:latin typeface="Comic Sans MS" pitchFamily="66" charset="0"/>
              </a:rPr>
              <a:t>P</a:t>
            </a:r>
            <a:r>
              <a:rPr lang="en-US" baseline="-25000">
                <a:solidFill>
                  <a:srgbClr val="000000"/>
                </a:solidFill>
                <a:latin typeface="Comic Sans MS" pitchFamily="66" charset="0"/>
              </a:rPr>
              <a:t>success</a:t>
            </a:r>
            <a:endParaRPr lang="en-US">
              <a:solidFill>
                <a:srgbClr val="000000"/>
              </a:solidFill>
              <a:latin typeface="Comic Sans MS" pitchFamily="66" charset="0"/>
            </a:endParaRPr>
          </a:p>
        </p:txBody>
      </p:sp>
      <p:grpSp>
        <p:nvGrpSpPr>
          <p:cNvPr id="4" name="Group 69"/>
          <p:cNvGrpSpPr>
            <a:grpSpLocks/>
          </p:cNvGrpSpPr>
          <p:nvPr/>
        </p:nvGrpSpPr>
        <p:grpSpPr bwMode="auto">
          <a:xfrm>
            <a:off x="6934200" y="4114801"/>
            <a:ext cx="2362200" cy="1585913"/>
            <a:chOff x="3408" y="2592"/>
            <a:chExt cx="1488" cy="999"/>
          </a:xfrm>
        </p:grpSpPr>
        <p:sp>
          <p:nvSpPr>
            <p:cNvPr id="40995" name="Freeform 47"/>
            <p:cNvSpPr>
              <a:spLocks/>
            </p:cNvSpPr>
            <p:nvPr/>
          </p:nvSpPr>
          <p:spPr bwMode="auto">
            <a:xfrm>
              <a:off x="3408" y="2592"/>
              <a:ext cx="1488" cy="768"/>
            </a:xfrm>
            <a:custGeom>
              <a:avLst/>
              <a:gdLst>
                <a:gd name="T0" fmla="*/ 1488 w 1392"/>
                <a:gd name="T1" fmla="*/ 0 h 912"/>
                <a:gd name="T2" fmla="*/ 1488 w 1392"/>
                <a:gd name="T3" fmla="*/ 768 h 912"/>
                <a:gd name="T4" fmla="*/ 0 w 1392"/>
                <a:gd name="T5" fmla="*/ 768 h 912"/>
                <a:gd name="T6" fmla="*/ 0 60000 65536"/>
                <a:gd name="T7" fmla="*/ 0 60000 65536"/>
                <a:gd name="T8" fmla="*/ 0 60000 65536"/>
                <a:gd name="T9" fmla="*/ 0 w 1392"/>
                <a:gd name="T10" fmla="*/ 0 h 912"/>
                <a:gd name="T11" fmla="*/ 1392 w 1392"/>
                <a:gd name="T12" fmla="*/ 912 h 912"/>
              </a:gdLst>
              <a:ahLst/>
              <a:cxnLst>
                <a:cxn ang="T6">
                  <a:pos x="T0" y="T1"/>
                </a:cxn>
                <a:cxn ang="T7">
                  <a:pos x="T2" y="T3"/>
                </a:cxn>
                <a:cxn ang="T8">
                  <a:pos x="T4" y="T5"/>
                </a:cxn>
              </a:cxnLst>
              <a:rect l="T9" t="T10" r="T11" b="T12"/>
              <a:pathLst>
                <a:path w="1392" h="912">
                  <a:moveTo>
                    <a:pt x="1392" y="0"/>
                  </a:moveTo>
                  <a:lnTo>
                    <a:pt x="1392" y="912"/>
                  </a:lnTo>
                  <a:lnTo>
                    <a:pt x="0" y="912"/>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96" name="Text Box 55"/>
            <p:cNvSpPr txBox="1">
              <a:spLocks noChangeArrowheads="1"/>
            </p:cNvSpPr>
            <p:nvPr/>
          </p:nvSpPr>
          <p:spPr bwMode="auto">
            <a:xfrm>
              <a:off x="3552" y="3360"/>
              <a:ext cx="12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Complete Layout</a:t>
              </a:r>
            </a:p>
          </p:txBody>
        </p:sp>
      </p:grpSp>
      <p:grpSp>
        <p:nvGrpSpPr>
          <p:cNvPr id="5" name="Group 71"/>
          <p:cNvGrpSpPr>
            <a:grpSpLocks/>
          </p:cNvGrpSpPr>
          <p:nvPr/>
        </p:nvGrpSpPr>
        <p:grpSpPr bwMode="auto">
          <a:xfrm>
            <a:off x="1905000" y="3810000"/>
            <a:ext cx="3505200" cy="2165350"/>
            <a:chOff x="240" y="2400"/>
            <a:chExt cx="2208" cy="1364"/>
          </a:xfrm>
        </p:grpSpPr>
        <p:sp>
          <p:nvSpPr>
            <p:cNvPr id="40991" name="Text Box 51"/>
            <p:cNvSpPr txBox="1">
              <a:spLocks noChangeArrowheads="1"/>
            </p:cNvSpPr>
            <p:nvPr/>
          </p:nvSpPr>
          <p:spPr bwMode="auto">
            <a:xfrm rot="-5400000">
              <a:off x="-65" y="2705"/>
              <a:ext cx="8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ReMapping</a:t>
              </a:r>
            </a:p>
          </p:txBody>
        </p:sp>
        <p:grpSp>
          <p:nvGrpSpPr>
            <p:cNvPr id="40992" name="Group 70"/>
            <p:cNvGrpSpPr>
              <a:grpSpLocks/>
            </p:cNvGrpSpPr>
            <p:nvPr/>
          </p:nvGrpSpPr>
          <p:grpSpPr bwMode="auto">
            <a:xfrm>
              <a:off x="240" y="2400"/>
              <a:ext cx="2208" cy="1364"/>
              <a:chOff x="240" y="2400"/>
              <a:chExt cx="2208" cy="1364"/>
            </a:xfrm>
          </p:grpSpPr>
          <p:sp>
            <p:nvSpPr>
              <p:cNvPr id="40993" name="Freeform 48"/>
              <p:cNvSpPr>
                <a:spLocks/>
              </p:cNvSpPr>
              <p:nvPr/>
            </p:nvSpPr>
            <p:spPr bwMode="auto">
              <a:xfrm>
                <a:off x="240" y="2400"/>
                <a:ext cx="2208" cy="960"/>
              </a:xfrm>
              <a:custGeom>
                <a:avLst/>
                <a:gdLst>
                  <a:gd name="T0" fmla="*/ 2208 w 2256"/>
                  <a:gd name="T1" fmla="*/ 960 h 1200"/>
                  <a:gd name="T2" fmla="*/ 0 w 2256"/>
                  <a:gd name="T3" fmla="*/ 960 h 1200"/>
                  <a:gd name="T4" fmla="*/ 0 w 2256"/>
                  <a:gd name="T5" fmla="*/ 0 h 1200"/>
                  <a:gd name="T6" fmla="*/ 512 w 2256"/>
                  <a:gd name="T7" fmla="*/ 2 h 1200"/>
                  <a:gd name="T8" fmla="*/ 0 60000 65536"/>
                  <a:gd name="T9" fmla="*/ 0 60000 65536"/>
                  <a:gd name="T10" fmla="*/ 0 60000 65536"/>
                  <a:gd name="T11" fmla="*/ 0 60000 65536"/>
                  <a:gd name="T12" fmla="*/ 0 w 2256"/>
                  <a:gd name="T13" fmla="*/ 0 h 1200"/>
                  <a:gd name="T14" fmla="*/ 2256 w 2256"/>
                  <a:gd name="T15" fmla="*/ 1200 h 1200"/>
                </a:gdLst>
                <a:ahLst/>
                <a:cxnLst>
                  <a:cxn ang="T8">
                    <a:pos x="T0" y="T1"/>
                  </a:cxn>
                  <a:cxn ang="T9">
                    <a:pos x="T2" y="T3"/>
                  </a:cxn>
                  <a:cxn ang="T10">
                    <a:pos x="T4" y="T5"/>
                  </a:cxn>
                  <a:cxn ang="T11">
                    <a:pos x="T6" y="T7"/>
                  </a:cxn>
                </a:cxnLst>
                <a:rect l="T12" t="T13" r="T14" b="T15"/>
                <a:pathLst>
                  <a:path w="2256" h="1200">
                    <a:moveTo>
                      <a:pt x="2256" y="1200"/>
                    </a:moveTo>
                    <a:lnTo>
                      <a:pt x="0" y="1200"/>
                    </a:lnTo>
                    <a:lnTo>
                      <a:pt x="0" y="0"/>
                    </a:lnTo>
                    <a:lnTo>
                      <a:pt x="523" y="2"/>
                    </a:lnTo>
                  </a:path>
                </a:pathLst>
              </a:custGeom>
              <a:noFill/>
              <a:ln w="76200" cap="flat"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94" name="Text Box 56"/>
              <p:cNvSpPr txBox="1">
                <a:spLocks noChangeArrowheads="1"/>
              </p:cNvSpPr>
              <p:nvPr/>
            </p:nvSpPr>
            <p:spPr bwMode="auto">
              <a:xfrm>
                <a:off x="432" y="3360"/>
                <a:ext cx="18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Error Analysis</a:t>
                </a:r>
              </a:p>
              <a:p>
                <a:pPr algn="ctr"/>
                <a:r>
                  <a:rPr lang="en-US" sz="1800">
                    <a:solidFill>
                      <a:srgbClr val="000000"/>
                    </a:solidFill>
                    <a:latin typeface="Comic Sans MS" pitchFamily="66" charset="0"/>
                  </a:rPr>
                  <a:t>Most Vulnerable Circuits</a:t>
                </a:r>
              </a:p>
            </p:txBody>
          </p:sp>
        </p:grpSp>
      </p:grpSp>
      <p:grpSp>
        <p:nvGrpSpPr>
          <p:cNvPr id="7" name="Group 65"/>
          <p:cNvGrpSpPr>
            <a:grpSpLocks/>
          </p:cNvGrpSpPr>
          <p:nvPr/>
        </p:nvGrpSpPr>
        <p:grpSpPr bwMode="auto">
          <a:xfrm>
            <a:off x="3429001" y="1371600"/>
            <a:ext cx="6938963" cy="1905000"/>
            <a:chOff x="1200" y="864"/>
            <a:chExt cx="4371" cy="1200"/>
          </a:xfrm>
        </p:grpSpPr>
        <p:sp>
          <p:nvSpPr>
            <p:cNvPr id="40989" name="Freeform 49"/>
            <p:cNvSpPr>
              <a:spLocks/>
            </p:cNvSpPr>
            <p:nvPr/>
          </p:nvSpPr>
          <p:spPr bwMode="auto">
            <a:xfrm>
              <a:off x="1200" y="864"/>
              <a:ext cx="3120" cy="1200"/>
            </a:xfrm>
            <a:custGeom>
              <a:avLst/>
              <a:gdLst>
                <a:gd name="T0" fmla="*/ 2758 w 3312"/>
                <a:gd name="T1" fmla="*/ 0 h 960"/>
                <a:gd name="T2" fmla="*/ 3120 w 3312"/>
                <a:gd name="T3" fmla="*/ 0 h 960"/>
                <a:gd name="T4" fmla="*/ 3120 w 3312"/>
                <a:gd name="T5" fmla="*/ 900 h 960"/>
                <a:gd name="T6" fmla="*/ 0 w 3312"/>
                <a:gd name="T7" fmla="*/ 900 h 960"/>
                <a:gd name="T8" fmla="*/ 0 w 3312"/>
                <a:gd name="T9" fmla="*/ 1200 h 960"/>
                <a:gd name="T10" fmla="*/ 0 60000 65536"/>
                <a:gd name="T11" fmla="*/ 0 60000 65536"/>
                <a:gd name="T12" fmla="*/ 0 60000 65536"/>
                <a:gd name="T13" fmla="*/ 0 60000 65536"/>
                <a:gd name="T14" fmla="*/ 0 60000 65536"/>
                <a:gd name="T15" fmla="*/ 0 w 3312"/>
                <a:gd name="T16" fmla="*/ 0 h 960"/>
                <a:gd name="T17" fmla="*/ 3312 w 3312"/>
                <a:gd name="T18" fmla="*/ 960 h 960"/>
              </a:gdLst>
              <a:ahLst/>
              <a:cxnLst>
                <a:cxn ang="T10">
                  <a:pos x="T0" y="T1"/>
                </a:cxn>
                <a:cxn ang="T11">
                  <a:pos x="T2" y="T3"/>
                </a:cxn>
                <a:cxn ang="T12">
                  <a:pos x="T4" y="T5"/>
                </a:cxn>
                <a:cxn ang="T13">
                  <a:pos x="T6" y="T7"/>
                </a:cxn>
                <a:cxn ang="T14">
                  <a:pos x="T8" y="T9"/>
                </a:cxn>
              </a:cxnLst>
              <a:rect l="T15" t="T16" r="T17" b="T18"/>
              <a:pathLst>
                <a:path w="3312" h="960">
                  <a:moveTo>
                    <a:pt x="2928" y="0"/>
                  </a:moveTo>
                  <a:lnTo>
                    <a:pt x="3312" y="0"/>
                  </a:lnTo>
                  <a:lnTo>
                    <a:pt x="3312" y="720"/>
                  </a:lnTo>
                  <a:lnTo>
                    <a:pt x="0" y="720"/>
                  </a:lnTo>
                  <a:lnTo>
                    <a:pt x="0" y="96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90" name="Text Box 57"/>
            <p:cNvSpPr txBox="1">
              <a:spLocks noChangeArrowheads="1"/>
            </p:cNvSpPr>
            <p:nvPr/>
          </p:nvSpPr>
          <p:spPr bwMode="auto">
            <a:xfrm>
              <a:off x="4368" y="960"/>
              <a:ext cx="120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Fault-Tolerant </a:t>
              </a:r>
            </a:p>
            <a:p>
              <a:pPr algn="ctr"/>
              <a:r>
                <a:rPr lang="en-US" sz="1800">
                  <a:solidFill>
                    <a:srgbClr val="000000"/>
                  </a:solidFill>
                  <a:latin typeface="Comic Sans MS" pitchFamily="66" charset="0"/>
                </a:rPr>
                <a:t>Circuit</a:t>
              </a:r>
            </a:p>
            <a:p>
              <a:pPr algn="ctr"/>
              <a:r>
                <a:rPr lang="en-US" sz="1800">
                  <a:solidFill>
                    <a:srgbClr val="000000"/>
                  </a:solidFill>
                  <a:latin typeface="Comic Sans MS" pitchFamily="66" charset="0"/>
                </a:rPr>
                <a:t>(No layout)</a:t>
              </a:r>
            </a:p>
          </p:txBody>
        </p:sp>
      </p:grpSp>
      <p:grpSp>
        <p:nvGrpSpPr>
          <p:cNvPr id="8" name="Group 66"/>
          <p:cNvGrpSpPr>
            <a:grpSpLocks/>
          </p:cNvGrpSpPr>
          <p:nvPr/>
        </p:nvGrpSpPr>
        <p:grpSpPr bwMode="auto">
          <a:xfrm>
            <a:off x="4140200" y="3695700"/>
            <a:ext cx="660400" cy="1485900"/>
            <a:chOff x="1648" y="2328"/>
            <a:chExt cx="416" cy="936"/>
          </a:xfrm>
        </p:grpSpPr>
        <p:sp>
          <p:nvSpPr>
            <p:cNvPr id="40987" name="Line 41"/>
            <p:cNvSpPr>
              <a:spLocks noChangeShapeType="1"/>
            </p:cNvSpPr>
            <p:nvPr/>
          </p:nvSpPr>
          <p:spPr bwMode="auto">
            <a:xfrm>
              <a:off x="1680" y="2328"/>
              <a:ext cx="38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8" name="Text Box 58"/>
            <p:cNvSpPr txBox="1">
              <a:spLocks noChangeArrowheads="1"/>
            </p:cNvSpPr>
            <p:nvPr/>
          </p:nvSpPr>
          <p:spPr bwMode="auto">
            <a:xfrm rot="5400000">
              <a:off x="1395" y="2642"/>
              <a:ext cx="87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lnSpc>
                  <a:spcPct val="90000"/>
                </a:lnSpc>
              </a:pPr>
              <a:r>
                <a:rPr lang="en-US" sz="1800">
                  <a:solidFill>
                    <a:srgbClr val="000000"/>
                  </a:solidFill>
                  <a:latin typeface="Comic Sans MS" pitchFamily="66" charset="0"/>
                </a:rPr>
                <a:t>Partitioned</a:t>
              </a:r>
            </a:p>
            <a:p>
              <a:pPr algn="ctr">
                <a:lnSpc>
                  <a:spcPct val="90000"/>
                </a:lnSpc>
              </a:pPr>
              <a:r>
                <a:rPr lang="en-US" sz="1800">
                  <a:solidFill>
                    <a:srgbClr val="000000"/>
                  </a:solidFill>
                  <a:latin typeface="Comic Sans MS" pitchFamily="66" charset="0"/>
                </a:rPr>
                <a:t>Circuit</a:t>
              </a:r>
            </a:p>
          </p:txBody>
        </p:sp>
      </p:grpSp>
      <p:grpSp>
        <p:nvGrpSpPr>
          <p:cNvPr id="9" name="Group 68"/>
          <p:cNvGrpSpPr>
            <a:grpSpLocks/>
          </p:cNvGrpSpPr>
          <p:nvPr/>
        </p:nvGrpSpPr>
        <p:grpSpPr bwMode="auto">
          <a:xfrm>
            <a:off x="8294688" y="3695701"/>
            <a:ext cx="620712" cy="1374775"/>
            <a:chOff x="4265" y="2328"/>
            <a:chExt cx="391" cy="866"/>
          </a:xfrm>
        </p:grpSpPr>
        <p:sp>
          <p:nvSpPr>
            <p:cNvPr id="40985" name="Line 40"/>
            <p:cNvSpPr>
              <a:spLocks noChangeShapeType="1"/>
            </p:cNvSpPr>
            <p:nvPr/>
          </p:nvSpPr>
          <p:spPr bwMode="auto">
            <a:xfrm>
              <a:off x="4272" y="2328"/>
              <a:ext cx="38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6" name="Text Box 59"/>
            <p:cNvSpPr txBox="1">
              <a:spLocks noChangeArrowheads="1"/>
            </p:cNvSpPr>
            <p:nvPr/>
          </p:nvSpPr>
          <p:spPr bwMode="auto">
            <a:xfrm rot="5400000">
              <a:off x="4047" y="2607"/>
              <a:ext cx="80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lnSpc>
                  <a:spcPct val="90000"/>
                </a:lnSpc>
              </a:pPr>
              <a:r>
                <a:rPr lang="en-US" sz="1800">
                  <a:solidFill>
                    <a:srgbClr val="000000"/>
                  </a:solidFill>
                  <a:latin typeface="Comic Sans MS" pitchFamily="66" charset="0"/>
                </a:rPr>
                <a:t>Functional</a:t>
              </a:r>
              <a:br>
                <a:rPr lang="en-US" sz="1800">
                  <a:solidFill>
                    <a:srgbClr val="000000"/>
                  </a:solidFill>
                  <a:latin typeface="Comic Sans MS" pitchFamily="66" charset="0"/>
                </a:rPr>
              </a:br>
              <a:r>
                <a:rPr lang="en-US" sz="1800">
                  <a:solidFill>
                    <a:srgbClr val="000000"/>
                  </a:solidFill>
                  <a:latin typeface="Comic Sans MS" pitchFamily="66" charset="0"/>
                </a:rPr>
                <a:t>System</a:t>
              </a:r>
            </a:p>
          </p:txBody>
        </p:sp>
      </p:grpSp>
      <p:sp>
        <p:nvSpPr>
          <p:cNvPr id="432144" name="Rectangle 16" descr="Wide downward diagonal"/>
          <p:cNvSpPr>
            <a:spLocks noChangeArrowheads="1"/>
          </p:cNvSpPr>
          <p:nvPr/>
        </p:nvSpPr>
        <p:spPr bwMode="auto">
          <a:xfrm>
            <a:off x="6324600" y="990600"/>
            <a:ext cx="1447800" cy="838200"/>
          </a:xfrm>
          <a:prstGeom prst="rect">
            <a:avLst/>
          </a:prstGeom>
          <a:pattFill prst="wdDnDiag">
            <a:fgClr>
              <a:srgbClr val="99CCFF"/>
            </a:fgClr>
            <a:bgClr>
              <a:schemeClr val="bg1"/>
            </a:bgClr>
          </a:pattFill>
          <a:ln w="28575" algn="ctr">
            <a:solidFill>
              <a:schemeClr val="tx1"/>
            </a:solidFill>
            <a:miter lim="800000"/>
            <a:headEnd/>
            <a:tailEnd/>
          </a:ln>
        </p:spPr>
        <p:txBody>
          <a:bodyPr wrap="none" anchor="ctr"/>
          <a:lstStyle/>
          <a:p>
            <a:pPr algn="ctr"/>
            <a:r>
              <a:rPr lang="en-US">
                <a:solidFill>
                  <a:srgbClr val="000000"/>
                </a:solidFill>
                <a:latin typeface="Comic Sans MS" pitchFamily="66" charset="0"/>
              </a:rPr>
              <a:t>QEC </a:t>
            </a:r>
            <a:br>
              <a:rPr lang="en-US">
                <a:solidFill>
                  <a:srgbClr val="000000"/>
                </a:solidFill>
                <a:latin typeface="Comic Sans MS" pitchFamily="66" charset="0"/>
              </a:rPr>
            </a:br>
            <a:r>
              <a:rPr lang="en-US">
                <a:solidFill>
                  <a:srgbClr val="000000"/>
                </a:solidFill>
                <a:latin typeface="Comic Sans MS" pitchFamily="66" charset="0"/>
              </a:rPr>
              <a:t>Optimization</a:t>
            </a:r>
          </a:p>
        </p:txBody>
      </p:sp>
      <p:grpSp>
        <p:nvGrpSpPr>
          <p:cNvPr id="10" name="Group 63"/>
          <p:cNvGrpSpPr>
            <a:grpSpLocks/>
          </p:cNvGrpSpPr>
          <p:nvPr/>
        </p:nvGrpSpPr>
        <p:grpSpPr bwMode="auto">
          <a:xfrm>
            <a:off x="5715000" y="1371600"/>
            <a:ext cx="609600" cy="1193800"/>
            <a:chOff x="2640" y="864"/>
            <a:chExt cx="384" cy="752"/>
          </a:xfrm>
        </p:grpSpPr>
        <p:sp>
          <p:nvSpPr>
            <p:cNvPr id="40983" name="Line 38"/>
            <p:cNvSpPr>
              <a:spLocks noChangeShapeType="1"/>
            </p:cNvSpPr>
            <p:nvPr/>
          </p:nvSpPr>
          <p:spPr bwMode="auto">
            <a:xfrm>
              <a:off x="2640" y="864"/>
              <a:ext cx="38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4" name="Text Box 60"/>
            <p:cNvSpPr txBox="1">
              <a:spLocks noChangeArrowheads="1"/>
            </p:cNvSpPr>
            <p:nvPr/>
          </p:nvSpPr>
          <p:spPr bwMode="auto">
            <a:xfrm rot="5400000">
              <a:off x="2473" y="1079"/>
              <a:ext cx="7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lnSpc>
                  <a:spcPct val="90000"/>
                </a:lnSpc>
              </a:pPr>
              <a:r>
                <a:rPr lang="en-US" sz="1800">
                  <a:solidFill>
                    <a:srgbClr val="000000"/>
                  </a:solidFill>
                  <a:latin typeface="Comic Sans MS" pitchFamily="66" charset="0"/>
                </a:rPr>
                <a:t>Fault</a:t>
              </a:r>
              <a:br>
                <a:rPr lang="en-US" sz="1800">
                  <a:solidFill>
                    <a:srgbClr val="000000"/>
                  </a:solidFill>
                  <a:latin typeface="Comic Sans MS" pitchFamily="66" charset="0"/>
                </a:rPr>
              </a:br>
              <a:r>
                <a:rPr lang="en-US" sz="1800">
                  <a:solidFill>
                    <a:srgbClr val="000000"/>
                  </a:solidFill>
                  <a:latin typeface="Comic Sans MS" pitchFamily="66" charset="0"/>
                </a:rPr>
                <a:t>Tolerant</a:t>
              </a:r>
            </a:p>
          </p:txBody>
        </p:sp>
      </p:grpSp>
      <p:sp>
        <p:nvSpPr>
          <p:cNvPr id="432189" name="Text Box 61"/>
          <p:cNvSpPr txBox="1">
            <a:spLocks noChangeArrowheads="1"/>
          </p:cNvSpPr>
          <p:nvPr/>
        </p:nvSpPr>
        <p:spPr bwMode="auto">
          <a:xfrm>
            <a:off x="7010400" y="6096001"/>
            <a:ext cx="220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ADCR computation</a:t>
            </a:r>
          </a:p>
        </p:txBody>
      </p:sp>
    </p:spTree>
    <p:extLst>
      <p:ext uri="{BB962C8B-B14F-4D97-AF65-F5344CB8AC3E}">
        <p14:creationId xmlns:p14="http://schemas.microsoft.com/office/powerpoint/2010/main" val="32058324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2170"/>
                                        </p:tgtEl>
                                        <p:attrNameLst>
                                          <p:attrName>style.visibility</p:attrName>
                                        </p:attrNameLst>
                                      </p:cBhvr>
                                      <p:to>
                                        <p:strVal val="visible"/>
                                      </p:to>
                                    </p:set>
                                    <p:animEffect transition="in" filter="wipe(left)">
                                      <p:cBhvr>
                                        <p:cTn id="7" dur="500"/>
                                        <p:tgtEl>
                                          <p:spTgt spid="43217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321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4321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321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321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32171"/>
                                        </p:tgtEl>
                                        <p:attrNameLst>
                                          <p:attrName>style.visibility</p:attrName>
                                        </p:attrNameLst>
                                      </p:cBhvr>
                                      <p:to>
                                        <p:strVal val="visible"/>
                                      </p:to>
                                    </p:set>
                                    <p:animEffect transition="in" filter="wipe(up)">
                                      <p:cBhvr>
                                        <p:cTn id="47" dur="500"/>
                                        <p:tgtEl>
                                          <p:spTgt spid="4321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right)">
                                      <p:cBhvr>
                                        <p:cTn id="52" dur="500"/>
                                        <p:tgtEl>
                                          <p:spTgt spid="4"/>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43215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32182"/>
                                        </p:tgtEl>
                                        <p:attrNameLst>
                                          <p:attrName>style.visibility</p:attrName>
                                        </p:attrNameLst>
                                      </p:cBhvr>
                                      <p:to>
                                        <p:strVal val="visible"/>
                                      </p:to>
                                    </p:set>
                                    <p:animEffect transition="in" filter="wipe(up)">
                                      <p:cBhvr>
                                        <p:cTn id="60" dur="500"/>
                                        <p:tgtEl>
                                          <p:spTgt spid="432182"/>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3218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down)">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43" grpId="0" animBg="1"/>
      <p:bldP spid="432155" grpId="0" animBg="1"/>
      <p:bldP spid="432135" grpId="0" animBg="1"/>
      <p:bldP spid="432141" grpId="0" animBg="1"/>
      <p:bldP spid="432170" grpId="0" animBg="1"/>
      <p:bldP spid="432171" grpId="0" animBg="1"/>
      <p:bldP spid="432182" grpId="0" animBg="1"/>
      <p:bldP spid="432144" grpId="0" animBg="1"/>
      <p:bldP spid="43218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133600" y="0"/>
            <a:ext cx="8001000" cy="914400"/>
          </a:xfrm>
        </p:spPr>
        <p:txBody>
          <a:bodyPr/>
          <a:lstStyle/>
          <a:p>
            <a:r>
              <a:rPr lang="en-US" dirty="0" smtClean="0"/>
              <a:t>Comparison of 1024-bit adders</a:t>
            </a:r>
          </a:p>
        </p:txBody>
      </p:sp>
      <p:sp>
        <p:nvSpPr>
          <p:cNvPr id="64515" name="Rectangle 3"/>
          <p:cNvSpPr>
            <a:spLocks noGrp="1" noChangeArrowheads="1"/>
          </p:cNvSpPr>
          <p:nvPr>
            <p:ph type="body" idx="1"/>
          </p:nvPr>
        </p:nvSpPr>
        <p:spPr>
          <a:xfrm>
            <a:off x="1676400" y="4191000"/>
            <a:ext cx="8991600" cy="2414588"/>
          </a:xfrm>
        </p:spPr>
        <p:txBody>
          <a:bodyPr>
            <a:normAutofit lnSpcReduction="10000"/>
          </a:bodyPr>
          <a:lstStyle/>
          <a:p>
            <a:r>
              <a:rPr lang="en-US" dirty="0" smtClean="0"/>
              <a:t>1024-bit Quantum Adder Architectures</a:t>
            </a:r>
          </a:p>
          <a:p>
            <a:pPr lvl="1"/>
            <a:r>
              <a:rPr lang="en-US" dirty="0" smtClean="0"/>
              <a:t>Ripple-Carry (QRCA)</a:t>
            </a:r>
          </a:p>
          <a:p>
            <a:pPr lvl="1"/>
            <a:r>
              <a:rPr lang="en-US" dirty="0" smtClean="0"/>
              <a:t>Carry-</a:t>
            </a:r>
            <a:r>
              <a:rPr lang="en-US" dirty="0" err="1" smtClean="0"/>
              <a:t>Lookahead</a:t>
            </a:r>
            <a:r>
              <a:rPr lang="en-US" dirty="0" smtClean="0"/>
              <a:t> (QCLA)</a:t>
            </a:r>
          </a:p>
          <a:p>
            <a:r>
              <a:rPr lang="en-US" dirty="0" smtClean="0"/>
              <a:t>Carry-</a:t>
            </a:r>
            <a:r>
              <a:rPr lang="en-US" dirty="0" err="1" smtClean="0"/>
              <a:t>Lookahead</a:t>
            </a:r>
            <a:r>
              <a:rPr lang="en-US" dirty="0" smtClean="0"/>
              <a:t> is better in all architectures</a:t>
            </a:r>
          </a:p>
          <a:p>
            <a:r>
              <a:rPr lang="en-US" dirty="0" smtClean="0"/>
              <a:t>QEC Optimization improves ADCR by order of magnitude in some circuit configurations</a:t>
            </a:r>
          </a:p>
        </p:txBody>
      </p:sp>
      <p:grpSp>
        <p:nvGrpSpPr>
          <p:cNvPr id="64516" name="Group 15"/>
          <p:cNvGrpSpPr>
            <a:grpSpLocks/>
          </p:cNvGrpSpPr>
          <p:nvPr/>
        </p:nvGrpSpPr>
        <p:grpSpPr bwMode="auto">
          <a:xfrm>
            <a:off x="6096000" y="762000"/>
            <a:ext cx="4572000" cy="3429000"/>
            <a:chOff x="2880" y="528"/>
            <a:chExt cx="2880" cy="2160"/>
          </a:xfrm>
        </p:grpSpPr>
        <p:pic>
          <p:nvPicPr>
            <p:cNvPr id="64523" name="Picture 9"/>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t="7301"/>
            <a:stretch>
              <a:fillRect/>
            </a:stretch>
          </p:blipFill>
          <p:spPr bwMode="auto">
            <a:xfrm>
              <a:off x="2880" y="860"/>
              <a:ext cx="2880" cy="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64524" name="Text Box 11"/>
            <p:cNvSpPr txBox="1">
              <a:spLocks noChangeArrowheads="1"/>
            </p:cNvSpPr>
            <p:nvPr/>
          </p:nvSpPr>
          <p:spPr bwMode="auto">
            <a:xfrm>
              <a:off x="3796" y="528"/>
              <a:ext cx="12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ADCR</a:t>
              </a:r>
              <a:r>
                <a:rPr lang="en-US" sz="1800" baseline="-25000">
                  <a:solidFill>
                    <a:srgbClr val="000000"/>
                  </a:solidFill>
                  <a:latin typeface="Comic Sans MS" pitchFamily="66" charset="0"/>
                </a:rPr>
                <a:t>optimal</a:t>
              </a:r>
              <a:r>
                <a:rPr lang="en-US" sz="1800">
                  <a:solidFill>
                    <a:srgbClr val="000000"/>
                  </a:solidFill>
                  <a:latin typeface="Comic Sans MS" pitchFamily="66" charset="0"/>
                </a:rPr>
                <a:t> for </a:t>
              </a:r>
              <a:br>
                <a:rPr lang="en-US" sz="1800">
                  <a:solidFill>
                    <a:srgbClr val="000000"/>
                  </a:solidFill>
                  <a:latin typeface="Comic Sans MS" pitchFamily="66" charset="0"/>
                </a:rPr>
              </a:br>
              <a:r>
                <a:rPr lang="en-US" sz="1800">
                  <a:solidFill>
                    <a:srgbClr val="000000"/>
                  </a:solidFill>
                  <a:latin typeface="Comic Sans MS" pitchFamily="66" charset="0"/>
                </a:rPr>
                <a:t>1024-bit QCLA</a:t>
              </a:r>
            </a:p>
          </p:txBody>
        </p:sp>
      </p:grpSp>
      <p:grpSp>
        <p:nvGrpSpPr>
          <p:cNvPr id="64517" name="Group 14"/>
          <p:cNvGrpSpPr>
            <a:grpSpLocks/>
          </p:cNvGrpSpPr>
          <p:nvPr/>
        </p:nvGrpSpPr>
        <p:grpSpPr bwMode="auto">
          <a:xfrm>
            <a:off x="1524000" y="762001"/>
            <a:ext cx="4419600" cy="3368675"/>
            <a:chOff x="0" y="528"/>
            <a:chExt cx="2784" cy="2122"/>
          </a:xfrm>
        </p:grpSpPr>
        <p:pic>
          <p:nvPicPr>
            <p:cNvPr id="64521" name="Picture 7"/>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t="7355"/>
            <a:stretch>
              <a:fillRect/>
            </a:stretch>
          </p:blipFill>
          <p:spPr bwMode="auto">
            <a:xfrm>
              <a:off x="0" y="836"/>
              <a:ext cx="2784"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64522" name="Text Box 12"/>
            <p:cNvSpPr txBox="1">
              <a:spLocks noChangeArrowheads="1"/>
            </p:cNvSpPr>
            <p:nvPr/>
          </p:nvSpPr>
          <p:spPr bwMode="auto">
            <a:xfrm>
              <a:off x="558" y="528"/>
              <a:ext cx="198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ADCR</a:t>
              </a:r>
              <a:r>
                <a:rPr lang="en-US" sz="1800" baseline="-25000">
                  <a:solidFill>
                    <a:srgbClr val="000000"/>
                  </a:solidFill>
                  <a:latin typeface="Comic Sans MS" pitchFamily="66" charset="0"/>
                </a:rPr>
                <a:t>optimal</a:t>
              </a:r>
              <a:r>
                <a:rPr lang="en-US" sz="1800">
                  <a:solidFill>
                    <a:srgbClr val="000000"/>
                  </a:solidFill>
                  <a:latin typeface="Comic Sans MS" pitchFamily="66" charset="0"/>
                </a:rPr>
                <a:t> for </a:t>
              </a:r>
              <a:br>
                <a:rPr lang="en-US" sz="1800">
                  <a:solidFill>
                    <a:srgbClr val="000000"/>
                  </a:solidFill>
                  <a:latin typeface="Comic Sans MS" pitchFamily="66" charset="0"/>
                </a:rPr>
              </a:br>
              <a:r>
                <a:rPr lang="en-US" sz="1800">
                  <a:solidFill>
                    <a:srgbClr val="000000"/>
                  </a:solidFill>
                  <a:latin typeface="Comic Sans MS" pitchFamily="66" charset="0"/>
                </a:rPr>
                <a:t>1024-bit QRCA and QCLA</a:t>
              </a:r>
            </a:p>
          </p:txBody>
        </p:sp>
      </p:grpSp>
    </p:spTree>
    <p:extLst>
      <p:ext uri="{BB962C8B-B14F-4D97-AF65-F5344CB8AC3E}">
        <p14:creationId xmlns:p14="http://schemas.microsoft.com/office/powerpoint/2010/main" val="1530150239"/>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676400" y="3886200"/>
            <a:ext cx="8763000" cy="2667000"/>
          </a:xfrm>
        </p:spPr>
        <p:txBody>
          <a:bodyPr>
            <a:normAutofit lnSpcReduction="10000"/>
          </a:bodyPr>
          <a:lstStyle/>
          <a:p>
            <a:pPr>
              <a:lnSpc>
                <a:spcPct val="70000"/>
              </a:lnSpc>
            </a:pPr>
            <a:r>
              <a:rPr lang="en-US">
                <a:solidFill>
                  <a:srgbClr val="FF3300"/>
                </a:solidFill>
              </a:rPr>
              <a:t>Error Correction is </a:t>
            </a:r>
            <a:r>
              <a:rPr lang="en-US" i="1">
                <a:solidFill>
                  <a:srgbClr val="FF3300"/>
                </a:solidFill>
              </a:rPr>
              <a:t>not </a:t>
            </a:r>
            <a:r>
              <a:rPr lang="en-US">
                <a:solidFill>
                  <a:srgbClr val="FF3300"/>
                </a:solidFill>
              </a:rPr>
              <a:t>predominant use of area</a:t>
            </a:r>
          </a:p>
          <a:p>
            <a:pPr lvl="1">
              <a:lnSpc>
                <a:spcPct val="70000"/>
              </a:lnSpc>
            </a:pPr>
            <a:r>
              <a:rPr lang="en-US" sz="2000"/>
              <a:t>Only 20-40% of area devoted to QEC ancilla</a:t>
            </a:r>
          </a:p>
          <a:p>
            <a:pPr lvl="1">
              <a:lnSpc>
                <a:spcPct val="70000"/>
              </a:lnSpc>
            </a:pPr>
            <a:r>
              <a:rPr lang="en-US" sz="2000"/>
              <a:t>For Optimized Qalypso QCLA, 70% of operations for QEC ancilla generation, but only about 20% of area</a:t>
            </a:r>
          </a:p>
          <a:p>
            <a:pPr>
              <a:lnSpc>
                <a:spcPct val="70000"/>
              </a:lnSpc>
            </a:pPr>
            <a:r>
              <a:rPr lang="en-US"/>
              <a:t>T-Ancilla generation is major component</a:t>
            </a:r>
          </a:p>
          <a:p>
            <a:pPr lvl="1">
              <a:lnSpc>
                <a:spcPct val="70000"/>
              </a:lnSpc>
            </a:pPr>
            <a:r>
              <a:rPr lang="en-US" sz="2000"/>
              <a:t>Often overlooked</a:t>
            </a:r>
          </a:p>
          <a:p>
            <a:pPr>
              <a:lnSpc>
                <a:spcPct val="70000"/>
              </a:lnSpc>
            </a:pPr>
            <a:r>
              <a:rPr lang="en-US"/>
              <a:t>Networking is significant portion of area when allowed to  optimize for ADCR (30%)</a:t>
            </a:r>
          </a:p>
          <a:p>
            <a:pPr lvl="1">
              <a:lnSpc>
                <a:spcPct val="70000"/>
              </a:lnSpc>
            </a:pPr>
            <a:r>
              <a:rPr lang="en-US" sz="2000"/>
              <a:t>CQLA and QLA variants didn’t really allow for much flexibility </a:t>
            </a:r>
          </a:p>
        </p:txBody>
      </p:sp>
      <p:pic>
        <p:nvPicPr>
          <p:cNvPr id="65539"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6600" y="685801"/>
            <a:ext cx="51181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65540" name="Rectangle 2"/>
          <p:cNvSpPr>
            <a:spLocks noGrp="1" noChangeArrowheads="1"/>
          </p:cNvSpPr>
          <p:nvPr>
            <p:ph type="title"/>
          </p:nvPr>
        </p:nvSpPr>
        <p:spPr>
          <a:xfrm>
            <a:off x="2438400" y="76200"/>
            <a:ext cx="7086600" cy="838200"/>
          </a:xfrm>
        </p:spPr>
        <p:txBody>
          <a:bodyPr/>
          <a:lstStyle/>
          <a:p>
            <a:r>
              <a:rPr lang="en-US" smtClean="0"/>
              <a:t>Area Breakdown for Adders</a:t>
            </a:r>
          </a:p>
        </p:txBody>
      </p:sp>
    </p:spTree>
    <p:extLst>
      <p:ext uri="{BB962C8B-B14F-4D97-AF65-F5344CB8AC3E}">
        <p14:creationId xmlns:p14="http://schemas.microsoft.com/office/powerpoint/2010/main" val="2434059716"/>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2057400" y="76200"/>
            <a:ext cx="8153400" cy="838200"/>
          </a:xfrm>
        </p:spPr>
        <p:txBody>
          <a:bodyPr/>
          <a:lstStyle/>
          <a:p>
            <a:r>
              <a:rPr lang="en-US" dirty="0" smtClean="0"/>
              <a:t>Investigating 1024-bit </a:t>
            </a:r>
            <a:r>
              <a:rPr lang="en-US" dirty="0" err="1" smtClean="0"/>
              <a:t>Shor’s</a:t>
            </a:r>
            <a:endParaRPr lang="en-US" dirty="0" smtClean="0"/>
          </a:p>
        </p:txBody>
      </p:sp>
      <p:sp>
        <p:nvSpPr>
          <p:cNvPr id="66564" name="Rectangle 3"/>
          <p:cNvSpPr>
            <a:spLocks noGrp="1" noChangeArrowheads="1"/>
          </p:cNvSpPr>
          <p:nvPr>
            <p:ph type="body" idx="1"/>
          </p:nvPr>
        </p:nvSpPr>
        <p:spPr>
          <a:xfrm>
            <a:off x="1828800" y="4191000"/>
            <a:ext cx="8534400" cy="2438400"/>
          </a:xfrm>
        </p:spPr>
        <p:txBody>
          <a:bodyPr>
            <a:normAutofit fontScale="92500" lnSpcReduction="20000"/>
          </a:bodyPr>
          <a:lstStyle/>
          <a:p>
            <a:pPr>
              <a:lnSpc>
                <a:spcPct val="80000"/>
              </a:lnSpc>
            </a:pPr>
            <a:r>
              <a:rPr lang="en-US" dirty="0" smtClean="0"/>
              <a:t>Full Layout of all Elements</a:t>
            </a:r>
          </a:p>
          <a:p>
            <a:pPr lvl="1">
              <a:lnSpc>
                <a:spcPct val="80000"/>
              </a:lnSpc>
            </a:pPr>
            <a:r>
              <a:rPr lang="en-US" dirty="0" smtClean="0"/>
              <a:t>Use of 1024-bit Quantum Adders</a:t>
            </a:r>
          </a:p>
          <a:p>
            <a:pPr lvl="1">
              <a:lnSpc>
                <a:spcPct val="80000"/>
              </a:lnSpc>
            </a:pPr>
            <a:r>
              <a:rPr lang="en-US" dirty="0" smtClean="0"/>
              <a:t>Optimized error correction</a:t>
            </a:r>
          </a:p>
          <a:p>
            <a:pPr lvl="1">
              <a:lnSpc>
                <a:spcPct val="80000"/>
              </a:lnSpc>
            </a:pPr>
            <a:r>
              <a:rPr lang="en-US" dirty="0" err="1" smtClean="0"/>
              <a:t>Ancilla</a:t>
            </a:r>
            <a:r>
              <a:rPr lang="en-US" dirty="0" smtClean="0"/>
              <a:t> optimization and Custom Network Layout</a:t>
            </a:r>
          </a:p>
          <a:p>
            <a:pPr>
              <a:lnSpc>
                <a:spcPct val="80000"/>
              </a:lnSpc>
            </a:pPr>
            <a:r>
              <a:rPr lang="en-US" dirty="0" smtClean="0"/>
              <a:t>Statistics:</a:t>
            </a:r>
          </a:p>
          <a:p>
            <a:pPr lvl="1">
              <a:lnSpc>
                <a:spcPct val="80000"/>
              </a:lnSpc>
            </a:pPr>
            <a:r>
              <a:rPr lang="en-US" dirty="0" err="1" smtClean="0"/>
              <a:t>Unoptimized</a:t>
            </a:r>
            <a:r>
              <a:rPr lang="en-US" dirty="0" smtClean="0"/>
              <a:t> version: 1.35</a:t>
            </a:r>
            <a:r>
              <a:rPr lang="en-US" dirty="0" smtClean="0">
                <a:sym typeface="Symbol" pitchFamily="18" charset="2"/>
              </a:rPr>
              <a:t>10</a:t>
            </a:r>
            <a:r>
              <a:rPr lang="en-US" baseline="30000" dirty="0" smtClean="0">
                <a:sym typeface="Symbol" pitchFamily="18" charset="2"/>
              </a:rPr>
              <a:t>15</a:t>
            </a:r>
            <a:r>
              <a:rPr lang="en-US" dirty="0" smtClean="0">
                <a:sym typeface="Symbol" pitchFamily="18" charset="2"/>
              </a:rPr>
              <a:t> operations</a:t>
            </a:r>
          </a:p>
          <a:p>
            <a:pPr lvl="1">
              <a:lnSpc>
                <a:spcPct val="80000"/>
              </a:lnSpc>
            </a:pPr>
            <a:r>
              <a:rPr lang="en-US" dirty="0" smtClean="0"/>
              <a:t>Optimized Version 1000X smaller	</a:t>
            </a:r>
          </a:p>
          <a:p>
            <a:pPr lvl="1">
              <a:lnSpc>
                <a:spcPct val="80000"/>
              </a:lnSpc>
            </a:pPr>
            <a:r>
              <a:rPr lang="en-US" dirty="0" smtClean="0"/>
              <a:t>QFT is only 1% of total execution time</a:t>
            </a:r>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1650" y="606426"/>
            <a:ext cx="836295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403899"/>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1024-bit Shor’s Continued</a:t>
            </a:r>
          </a:p>
        </p:txBody>
      </p:sp>
      <p:sp>
        <p:nvSpPr>
          <p:cNvPr id="67587" name="Rectangle 3"/>
          <p:cNvSpPr>
            <a:spLocks noGrp="1" noChangeArrowheads="1"/>
          </p:cNvSpPr>
          <p:nvPr>
            <p:ph type="body" idx="1"/>
          </p:nvPr>
        </p:nvSpPr>
        <p:spPr>
          <a:xfrm>
            <a:off x="1981200" y="4191000"/>
            <a:ext cx="8153400" cy="1905000"/>
          </a:xfrm>
        </p:spPr>
        <p:txBody>
          <a:bodyPr>
            <a:normAutofit lnSpcReduction="10000"/>
          </a:bodyPr>
          <a:lstStyle/>
          <a:p>
            <a:pPr>
              <a:lnSpc>
                <a:spcPct val="70000"/>
              </a:lnSpc>
            </a:pPr>
            <a:r>
              <a:rPr lang="en-US"/>
              <a:t>Circuits too big to compute P</a:t>
            </a:r>
            <a:r>
              <a:rPr lang="en-US" baseline="-25000"/>
              <a:t>success</a:t>
            </a:r>
            <a:endParaRPr lang="en-US"/>
          </a:p>
          <a:p>
            <a:pPr lvl="1">
              <a:lnSpc>
                <a:spcPct val="70000"/>
              </a:lnSpc>
            </a:pPr>
            <a:r>
              <a:rPr lang="en-US" sz="2000"/>
              <a:t>Working on this problem</a:t>
            </a:r>
          </a:p>
          <a:p>
            <a:pPr>
              <a:lnSpc>
                <a:spcPct val="70000"/>
              </a:lnSpc>
            </a:pPr>
            <a:r>
              <a:rPr lang="en-US"/>
              <a:t>Fastest Circuit: 6</a:t>
            </a:r>
            <a:r>
              <a:rPr lang="en-US">
                <a:sym typeface="Symbol" pitchFamily="18" charset="2"/>
              </a:rPr>
              <a:t>10</a:t>
            </a:r>
            <a:r>
              <a:rPr lang="en-US" baseline="30000">
                <a:sym typeface="Symbol" pitchFamily="18" charset="2"/>
              </a:rPr>
              <a:t>8</a:t>
            </a:r>
            <a:r>
              <a:rPr lang="en-US">
                <a:sym typeface="Symbol" pitchFamily="18" charset="2"/>
              </a:rPr>
              <a:t> seconds ~ 19 years</a:t>
            </a:r>
          </a:p>
          <a:p>
            <a:pPr lvl="1">
              <a:lnSpc>
                <a:spcPct val="70000"/>
              </a:lnSpc>
            </a:pPr>
            <a:r>
              <a:rPr lang="en-US" sz="2000">
                <a:sym typeface="Symbol" pitchFamily="18" charset="2"/>
              </a:rPr>
              <a:t>Speedup by classically computing recursive squares?</a:t>
            </a:r>
          </a:p>
          <a:p>
            <a:pPr>
              <a:lnSpc>
                <a:spcPct val="70000"/>
              </a:lnSpc>
            </a:pPr>
            <a:r>
              <a:rPr lang="en-US">
                <a:sym typeface="Symbol" pitchFamily="18" charset="2"/>
              </a:rPr>
              <a:t>Smallest Circuit: 7659 mm</a:t>
            </a:r>
            <a:r>
              <a:rPr lang="en-US" baseline="30000">
                <a:sym typeface="Symbol" pitchFamily="18" charset="2"/>
              </a:rPr>
              <a:t>2</a:t>
            </a:r>
          </a:p>
          <a:p>
            <a:pPr lvl="1">
              <a:lnSpc>
                <a:spcPct val="70000"/>
              </a:lnSpc>
            </a:pPr>
            <a:r>
              <a:rPr lang="en-US" sz="2000">
                <a:sym typeface="Symbol" pitchFamily="18" charset="2"/>
              </a:rPr>
              <a:t>Compare to previous </a:t>
            </a:r>
            <a:r>
              <a:rPr lang="en-US" sz="2000" i="1">
                <a:solidFill>
                  <a:srgbClr val="FF3300"/>
                </a:solidFill>
                <a:sym typeface="Symbol" pitchFamily="18" charset="2"/>
              </a:rPr>
              <a:t>estimate</a:t>
            </a:r>
            <a:r>
              <a:rPr lang="en-US" sz="2000">
                <a:sym typeface="Symbol" pitchFamily="18" charset="2"/>
              </a:rPr>
              <a:t> of 0.9 m</a:t>
            </a:r>
            <a:r>
              <a:rPr lang="en-US" sz="2000" baseline="30000">
                <a:sym typeface="Symbol" pitchFamily="18" charset="2"/>
              </a:rPr>
              <a:t>2</a:t>
            </a:r>
            <a:r>
              <a:rPr lang="en-US" sz="2000">
                <a:sym typeface="Symbol" pitchFamily="18" charset="2"/>
              </a:rPr>
              <a:t> = 910</a:t>
            </a:r>
            <a:r>
              <a:rPr lang="en-US" sz="2000" baseline="30000">
                <a:sym typeface="Symbol" pitchFamily="18" charset="2"/>
              </a:rPr>
              <a:t>5</a:t>
            </a:r>
            <a:r>
              <a:rPr lang="en-US" sz="2000">
                <a:sym typeface="Symbol" pitchFamily="18" charset="2"/>
              </a:rPr>
              <a:t> mm</a:t>
            </a:r>
            <a:r>
              <a:rPr lang="en-US" sz="2000" baseline="30000">
                <a:sym typeface="Symbol" pitchFamily="18" charset="2"/>
              </a:rPr>
              <a:t>2</a:t>
            </a:r>
            <a:endParaRPr lang="en-US" sz="2000">
              <a:sym typeface="Symbol" pitchFamily="18" charset="2"/>
            </a:endParaRPr>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14401"/>
            <a:ext cx="4419600"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67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14401"/>
            <a:ext cx="42672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extLst>
      <p:ext uri="{BB962C8B-B14F-4D97-AF65-F5344CB8AC3E}">
        <p14:creationId xmlns:p14="http://schemas.microsoft.com/office/powerpoint/2010/main" val="399763563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altLang="ko-KR" dirty="0" smtClean="0"/>
              <a:t>Summary (1/2)</a:t>
            </a:r>
          </a:p>
        </p:txBody>
      </p:sp>
      <p:sp>
        <p:nvSpPr>
          <p:cNvPr id="75778" name="Rectangle 3"/>
          <p:cNvSpPr>
            <a:spLocks noGrp="1" noChangeArrowheads="1"/>
          </p:cNvSpPr>
          <p:nvPr>
            <p:ph type="body" idx="1"/>
          </p:nvPr>
        </p:nvSpPr>
        <p:spPr>
          <a:xfrm>
            <a:off x="762000" y="762000"/>
            <a:ext cx="11125200" cy="5715000"/>
          </a:xfrm>
        </p:spPr>
        <p:txBody>
          <a:bodyPr>
            <a:normAutofit fontScale="85000" lnSpcReduction="20000"/>
          </a:bodyPr>
          <a:lstStyle/>
          <a:p>
            <a:pPr>
              <a:defRPr/>
            </a:pPr>
            <a:r>
              <a:rPr lang="en-US" altLang="ko-KR" dirty="0">
                <a:solidFill>
                  <a:srgbClr val="FF0000"/>
                </a:solidFill>
              </a:rPr>
              <a:t>Remote Procedure Call (RPC): </a:t>
            </a:r>
            <a:r>
              <a:rPr lang="en-US" altLang="ko-KR" dirty="0"/>
              <a:t>Call procedure on remote machine or in remote domain</a:t>
            </a:r>
          </a:p>
          <a:p>
            <a:pPr lvl="1">
              <a:defRPr/>
            </a:pPr>
            <a:r>
              <a:rPr lang="en-US" altLang="ko-KR" dirty="0"/>
              <a:t>Provides same interface as procedure</a:t>
            </a:r>
          </a:p>
          <a:p>
            <a:pPr lvl="1">
              <a:defRPr/>
            </a:pPr>
            <a:r>
              <a:rPr lang="en-US" altLang="ko-KR" dirty="0"/>
              <a:t>Automatic packing and unpacking of arguments without user programming (in stub)</a:t>
            </a:r>
          </a:p>
          <a:p>
            <a:pPr lvl="1">
              <a:defRPr/>
            </a:pPr>
            <a:r>
              <a:rPr lang="en-US" altLang="ko-KR" dirty="0"/>
              <a:t>Adapts automatically to different hardware and software architectures at remote end</a:t>
            </a:r>
          </a:p>
          <a:p>
            <a:r>
              <a:rPr lang="en-US" dirty="0" smtClean="0">
                <a:solidFill>
                  <a:srgbClr val="FF0000"/>
                </a:solidFill>
              </a:rPr>
              <a:t>Key-Value </a:t>
            </a:r>
            <a:r>
              <a:rPr lang="en-US" dirty="0" smtClean="0">
                <a:solidFill>
                  <a:srgbClr val="FF0000"/>
                </a:solidFill>
              </a:rPr>
              <a:t>Store:</a:t>
            </a:r>
          </a:p>
          <a:p>
            <a:pPr lvl="1"/>
            <a:r>
              <a:rPr lang="en-US" dirty="0" smtClean="0"/>
              <a:t>Two operations</a:t>
            </a:r>
          </a:p>
          <a:p>
            <a:pPr lvl="2"/>
            <a:r>
              <a:rPr lang="en-US" dirty="0" smtClean="0"/>
              <a:t>put(key, value)</a:t>
            </a:r>
          </a:p>
          <a:p>
            <a:pPr lvl="2"/>
            <a:r>
              <a:rPr lang="en-US" dirty="0" smtClean="0"/>
              <a:t>value = get(key)</a:t>
            </a:r>
          </a:p>
          <a:p>
            <a:pPr lvl="1"/>
            <a:r>
              <a:rPr lang="en-US" dirty="0" smtClean="0"/>
              <a:t>Challenges</a:t>
            </a:r>
          </a:p>
          <a:p>
            <a:pPr lvl="2"/>
            <a:r>
              <a:rPr lang="en-US" dirty="0" smtClean="0"/>
              <a:t>Fault Tolerance </a:t>
            </a:r>
            <a:r>
              <a:rPr lang="en-US" dirty="0" smtClean="0">
                <a:sym typeface="Wingdings"/>
              </a:rPr>
              <a:t> replication</a:t>
            </a:r>
            <a:endParaRPr lang="en-US" dirty="0" smtClean="0"/>
          </a:p>
          <a:p>
            <a:pPr lvl="2"/>
            <a:r>
              <a:rPr lang="en-US" dirty="0" smtClean="0"/>
              <a:t>Scalability </a:t>
            </a:r>
            <a:r>
              <a:rPr lang="en-US" dirty="0" smtClean="0">
                <a:sym typeface="Wingdings"/>
              </a:rPr>
              <a:t> serve get()’s in parallel; replicate/cache hot tuples</a:t>
            </a:r>
            <a:endParaRPr lang="en-US" dirty="0" smtClean="0"/>
          </a:p>
          <a:p>
            <a:pPr lvl="2"/>
            <a:r>
              <a:rPr lang="en-US" dirty="0" smtClean="0"/>
              <a:t>Consistency </a:t>
            </a:r>
            <a:r>
              <a:rPr lang="en-US" dirty="0" smtClean="0">
                <a:sym typeface="Wingdings"/>
              </a:rPr>
              <a:t> quorum consensus to improve put() performance</a:t>
            </a:r>
          </a:p>
          <a:p>
            <a:pPr>
              <a:defRPr/>
            </a:pPr>
            <a:r>
              <a:rPr lang="en-US" altLang="ko-KR" dirty="0">
                <a:solidFill>
                  <a:srgbClr val="FF0000"/>
                </a:solidFill>
              </a:rPr>
              <a:t>Distributed File System: </a:t>
            </a:r>
          </a:p>
          <a:p>
            <a:pPr lvl="1">
              <a:defRPr/>
            </a:pPr>
            <a:r>
              <a:rPr lang="en-US" altLang="ko-KR" dirty="0"/>
              <a:t>Transparent access to files stored on a remote disk</a:t>
            </a:r>
          </a:p>
          <a:p>
            <a:pPr lvl="1">
              <a:defRPr/>
            </a:pPr>
            <a:r>
              <a:rPr lang="en-US" altLang="ko-KR" dirty="0"/>
              <a:t>Caching for performance</a:t>
            </a:r>
          </a:p>
          <a:p>
            <a:r>
              <a:rPr lang="en-US" dirty="0" smtClean="0">
                <a:solidFill>
                  <a:srgbClr val="FF0000"/>
                </a:solidFill>
              </a:rPr>
              <a:t>Chord</a:t>
            </a:r>
            <a:r>
              <a:rPr lang="en-US" dirty="0" smtClean="0">
                <a:solidFill>
                  <a:srgbClr val="FF0000"/>
                </a:solidFill>
              </a:rPr>
              <a:t>:</a:t>
            </a:r>
          </a:p>
          <a:p>
            <a:pPr lvl="1"/>
            <a:r>
              <a:rPr lang="en-US" dirty="0" smtClean="0"/>
              <a:t>Highly scalable distributed lookup protocol</a:t>
            </a:r>
          </a:p>
          <a:p>
            <a:pPr lvl="1"/>
            <a:r>
              <a:rPr lang="en-US" dirty="0" smtClean="0"/>
              <a:t>Each node needs to know about O(log(M)), where m is the total number of nodes</a:t>
            </a:r>
          </a:p>
          <a:p>
            <a:pPr lvl="1"/>
            <a:r>
              <a:rPr lang="en-US" dirty="0" smtClean="0"/>
              <a:t>Guarantees that a tuple is found in O(log(M)) steps</a:t>
            </a:r>
          </a:p>
          <a:p>
            <a:pPr lvl="1"/>
            <a:r>
              <a:rPr lang="en-US" dirty="0" smtClean="0"/>
              <a:t>Highly resilient: works with high probability even if half of nodes fail</a:t>
            </a:r>
            <a:endParaRPr lang="en-US" dirty="0"/>
          </a:p>
        </p:txBody>
      </p:sp>
    </p:spTree>
    <p:extLst>
      <p:ext uri="{BB962C8B-B14F-4D97-AF65-F5344CB8AC3E}">
        <p14:creationId xmlns:p14="http://schemas.microsoft.com/office/powerpoint/2010/main" val="11205661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7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7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77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77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77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778">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778">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8">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778">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778">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8">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778">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778">
                                            <p:txEl>
                                              <p:pRg st="17" end="1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778">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77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(2/2)</a:t>
            </a:r>
            <a:endParaRPr lang="en-US" dirty="0"/>
          </a:p>
        </p:txBody>
      </p:sp>
      <p:sp>
        <p:nvSpPr>
          <p:cNvPr id="3" name="Content Placeholder 2"/>
          <p:cNvSpPr>
            <a:spLocks noGrp="1"/>
          </p:cNvSpPr>
          <p:nvPr>
            <p:ph idx="1"/>
          </p:nvPr>
        </p:nvSpPr>
        <p:spPr>
          <a:xfrm>
            <a:off x="762000" y="914400"/>
            <a:ext cx="10439400" cy="5562600"/>
          </a:xfrm>
        </p:spPr>
        <p:txBody>
          <a:bodyPr>
            <a:normAutofit/>
          </a:bodyPr>
          <a:lstStyle/>
          <a:p>
            <a:r>
              <a:rPr lang="en-US" dirty="0" smtClean="0">
                <a:solidFill>
                  <a:srgbClr val="FF0000"/>
                </a:solidFill>
              </a:rPr>
              <a:t>Quantum </a:t>
            </a:r>
            <a:r>
              <a:rPr lang="en-US" dirty="0" smtClean="0">
                <a:solidFill>
                  <a:srgbClr val="FF0000"/>
                </a:solidFill>
              </a:rPr>
              <a:t>Computing</a:t>
            </a:r>
          </a:p>
          <a:p>
            <a:pPr lvl="1"/>
            <a:r>
              <a:rPr lang="en-US" dirty="0" smtClean="0"/>
              <a:t>Computing using interesting properties of Physics</a:t>
            </a:r>
          </a:p>
          <a:p>
            <a:pPr lvl="1"/>
            <a:r>
              <a:rPr lang="en-US" dirty="0" smtClean="0"/>
              <a:t>Achieving Quantum Supremacy: Proof that Quantum Computers are more powerful than Classical Ones</a:t>
            </a:r>
          </a:p>
          <a:p>
            <a:pPr lvl="2"/>
            <a:r>
              <a:rPr lang="en-US" dirty="0" smtClean="0"/>
              <a:t>Not there yet!</a:t>
            </a:r>
          </a:p>
          <a:p>
            <a:r>
              <a:rPr lang="en-US" dirty="0" smtClean="0"/>
              <a:t>Most interesting Applications of Quantum Computing:</a:t>
            </a:r>
          </a:p>
          <a:p>
            <a:pPr lvl="1"/>
            <a:r>
              <a:rPr lang="en-US" dirty="0" smtClean="0"/>
              <a:t>Materials Simulation</a:t>
            </a:r>
          </a:p>
          <a:p>
            <a:pPr lvl="1"/>
            <a:r>
              <a:rPr lang="en-US" dirty="0" smtClean="0"/>
              <a:t>Optimization problems</a:t>
            </a:r>
          </a:p>
          <a:p>
            <a:pPr lvl="1"/>
            <a:r>
              <a:rPr lang="en-US" dirty="0" smtClean="0"/>
              <a:t>Machine learning?</a:t>
            </a:r>
            <a:endParaRPr lang="en-US" dirty="0"/>
          </a:p>
        </p:txBody>
      </p:sp>
    </p:spTree>
    <p:extLst>
      <p:ext uri="{BB962C8B-B14F-4D97-AF65-F5344CB8AC3E}">
        <p14:creationId xmlns:p14="http://schemas.microsoft.com/office/powerpoint/2010/main" val="3538883024"/>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1828800" y="5187726"/>
            <a:ext cx="8610600" cy="1365474"/>
          </a:xfrm>
        </p:spPr>
        <p:txBody>
          <a:bodyPr>
            <a:normAutofit/>
          </a:bodyPr>
          <a:lstStyle/>
          <a:p>
            <a:r>
              <a:rPr lang="en-US" dirty="0" smtClean="0">
                <a:solidFill>
                  <a:srgbClr val="FF0000"/>
                </a:solidFill>
              </a:rPr>
              <a:t>Thanks for all your great questions!</a:t>
            </a:r>
          </a:p>
          <a:p>
            <a:r>
              <a:rPr lang="en-US" dirty="0" smtClean="0">
                <a:solidFill>
                  <a:srgbClr val="FF0000"/>
                </a:solidFill>
              </a:rPr>
              <a:t>Good Bye!  You have all been great!</a:t>
            </a:r>
            <a:endParaRPr lang="en-US" dirty="0">
              <a:solidFill>
                <a:srgbClr val="FF0000"/>
              </a:solidFill>
            </a:endParaRPr>
          </a:p>
        </p:txBody>
      </p:sp>
      <p:grpSp>
        <p:nvGrpSpPr>
          <p:cNvPr id="4" name="Group 3"/>
          <p:cNvGrpSpPr/>
          <p:nvPr/>
        </p:nvGrpSpPr>
        <p:grpSpPr>
          <a:xfrm>
            <a:off x="3048000" y="1083568"/>
            <a:ext cx="5125186" cy="3344993"/>
            <a:chOff x="1428014" y="1608007"/>
            <a:chExt cx="5251849" cy="3488182"/>
          </a:xfrm>
        </p:grpSpPr>
        <p:sp>
          <p:nvSpPr>
            <p:cNvPr id="5" name="Oval 4"/>
            <p:cNvSpPr/>
            <p:nvPr/>
          </p:nvSpPr>
          <p:spPr>
            <a:xfrm>
              <a:off x="3994150" y="2406649"/>
              <a:ext cx="2127250" cy="144612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648198" y="3200400"/>
              <a:ext cx="838202" cy="417237"/>
            </a:xfrm>
            <a:prstGeom prst="rect">
              <a:avLst/>
            </a:prstGeom>
            <a:noFill/>
          </p:spPr>
          <p:txBody>
            <a:bodyPr wrap="square" rtlCol="0">
              <a:spAutoFit/>
            </a:bodyPr>
            <a:lstStyle/>
            <a:p>
              <a:pPr algn="ctr"/>
              <a:r>
                <a:rPr lang="en-US" sz="2000" dirty="0">
                  <a:solidFill>
                    <a:srgbClr val="FF0000"/>
                  </a:solidFill>
                </a:rPr>
                <a:t>intro</a:t>
              </a:r>
            </a:p>
          </p:txBody>
        </p:sp>
        <p:sp>
          <p:nvSpPr>
            <p:cNvPr id="7" name="Rectangle 6"/>
            <p:cNvSpPr/>
            <p:nvPr/>
          </p:nvSpPr>
          <p:spPr>
            <a:xfrm rot="16200000">
              <a:off x="4698229" y="2540774"/>
              <a:ext cx="838200" cy="1243052"/>
            </a:xfrm>
            <a:prstGeom prst="rect">
              <a:avLst/>
            </a:prstGeom>
            <a:noFill/>
          </p:spPr>
          <p:txBody>
            <a:bodyPr spcFirstLastPara="1" wrap="none" lIns="91440" tIns="45720" rIns="91440" bIns="45720" numCol="1">
              <a:prstTxWarp prst="textCircle">
                <a:avLst/>
              </a:prstTxWarp>
              <a:spAutoFit/>
            </a:bodyPr>
            <a:lstStyle/>
            <a:p>
              <a:pPr algn="ctr"/>
              <a:r>
                <a:rPr lang="en-US"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Concepts</a:t>
              </a:r>
            </a:p>
          </p:txBody>
        </p:sp>
        <p:sp>
          <p:nvSpPr>
            <p:cNvPr id="8" name="Rectangle 7"/>
            <p:cNvSpPr/>
            <p:nvPr/>
          </p:nvSpPr>
          <p:spPr>
            <a:xfrm rot="4976989">
              <a:off x="3359672" y="1946494"/>
              <a:ext cx="2137928" cy="2671465"/>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Concurrency</a:t>
              </a:r>
            </a:p>
          </p:txBody>
        </p:sp>
        <p:sp>
          <p:nvSpPr>
            <p:cNvPr id="9" name="Rectangle 8"/>
            <p:cNvSpPr/>
            <p:nvPr/>
          </p:nvSpPr>
          <p:spPr>
            <a:xfrm rot="12045830">
              <a:off x="3223510" y="1663808"/>
              <a:ext cx="2137928" cy="2671465"/>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solidFill>
                    <a:srgbClr val="FF0000"/>
                  </a:solidFill>
                </a:rPr>
                <a:t>Address Space</a:t>
              </a:r>
            </a:p>
          </p:txBody>
        </p:sp>
        <p:sp>
          <p:nvSpPr>
            <p:cNvPr id="10" name="Rectangle 9"/>
            <p:cNvSpPr/>
            <p:nvPr/>
          </p:nvSpPr>
          <p:spPr>
            <a:xfrm rot="17076965">
              <a:off x="4330121" y="1211367"/>
              <a:ext cx="1932160" cy="2725439"/>
            </a:xfrm>
            <a:prstGeom prst="rect">
              <a:avLst/>
            </a:prstGeom>
            <a:noFill/>
          </p:spPr>
          <p:txBody>
            <a:bodyPr spcFirstLastPara="1" wrap="none" lIns="91440" tIns="45720" rIns="91440" bIns="45720" numCol="1">
              <a:prstTxWarp prst="textCircle">
                <a:avLst/>
              </a:prstTxWarp>
              <a:spAutoFit/>
            </a:bodyPr>
            <a:lstStyle/>
            <a:p>
              <a:pPr algn="ct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Systems</a:t>
              </a:r>
            </a:p>
          </p:txBody>
        </p:sp>
        <p:sp>
          <p:nvSpPr>
            <p:cNvPr id="11" name="Rectangle 10"/>
            <p:cNvSpPr/>
            <p:nvPr/>
          </p:nvSpPr>
          <p:spPr>
            <a:xfrm rot="1563930">
              <a:off x="5181561" y="2321683"/>
              <a:ext cx="1498302" cy="2774506"/>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solidFill>
                    <a:srgbClr val="CC3333"/>
                  </a:solidFill>
                </a:rPr>
                <a:t>Distributed Systems</a:t>
              </a:r>
            </a:p>
          </p:txBody>
        </p:sp>
        <p:sp>
          <p:nvSpPr>
            <p:cNvPr id="12" name="Rectangle 11"/>
            <p:cNvSpPr/>
            <p:nvPr/>
          </p:nvSpPr>
          <p:spPr>
            <a:xfrm rot="6913033">
              <a:off x="2636482" y="2221183"/>
              <a:ext cx="1498302" cy="3915238"/>
            </a:xfrm>
            <a:prstGeom prst="rect">
              <a:avLst/>
            </a:prstGeom>
            <a:noFill/>
          </p:spPr>
          <p:txBody>
            <a:bodyPr spcFirstLastPara="1" wrap="none" lIns="91440" tIns="45720" rIns="91440" bIns="45720" numCol="1">
              <a:prstTxWarp prst="textCircle">
                <a:avLst/>
              </a:prstTxWarp>
              <a:spAutoFit/>
            </a:bodyPr>
            <a:lstStyle/>
            <a:p>
              <a:pPr algn="ct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Reliability, Security, Cloud</a:t>
              </a:r>
            </a:p>
          </p:txBody>
        </p:sp>
      </p:grpSp>
    </p:spTree>
    <p:extLst>
      <p:ext uri="{BB962C8B-B14F-4D97-AF65-F5344CB8AC3E}">
        <p14:creationId xmlns:p14="http://schemas.microsoft.com/office/powerpoint/2010/main" val="16367068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(2/3)</a:t>
            </a:r>
            <a:endParaRPr lang="en-US" altLang="ko-KR" dirty="0"/>
          </a:p>
        </p:txBody>
      </p:sp>
      <p:sp>
        <p:nvSpPr>
          <p:cNvPr id="997379" name="Rectangle 3"/>
          <p:cNvSpPr>
            <a:spLocks noGrp="1" noChangeArrowheads="1"/>
          </p:cNvSpPr>
          <p:nvPr>
            <p:ph type="body" idx="1"/>
          </p:nvPr>
        </p:nvSpPr>
        <p:spPr>
          <a:xfrm>
            <a:off x="609600" y="762000"/>
            <a:ext cx="10972800" cy="5638800"/>
          </a:xfrm>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p>
          <a:p>
            <a:r>
              <a:rPr lang="en-US" altLang="ko-KR" dirty="0"/>
              <a:t>How does client know which </a:t>
            </a:r>
            <a:r>
              <a:rPr lang="en-US" altLang="ko-KR" dirty="0" err="1"/>
              <a:t>mbox</a:t>
            </a:r>
            <a:r>
              <a:rPr lang="en-US" altLang="ko-KR" dirty="0"/>
              <a:t> (destination queue) to send to?</a:t>
            </a:r>
          </a:p>
          <a:p>
            <a:pPr lvl="1"/>
            <a:r>
              <a:rPr lang="en-US" altLang="ko-KR" dirty="0"/>
              <a:t>Need to translate name of remote service into network endpoint (Remote machine, port, possibly other info)</a:t>
            </a:r>
          </a:p>
          <a:p>
            <a:pPr lvl="1"/>
            <a:r>
              <a:rPr lang="en-US" altLang="ko-KR" dirty="0">
                <a:solidFill>
                  <a:srgbClr val="FF0000"/>
                </a:solidFill>
              </a:rPr>
              <a:t>Binding: </a:t>
            </a:r>
            <a:r>
              <a:rPr lang="en-US" altLang="ko-KR" dirty="0"/>
              <a:t>the process of converting a user-visible name into a network endpoint</a:t>
            </a:r>
          </a:p>
          <a:p>
            <a:pPr lvl="2"/>
            <a:r>
              <a:rPr lang="en-US" altLang="ko-KR" dirty="0"/>
              <a:t>This is another word for “naming” at network level</a:t>
            </a:r>
          </a:p>
          <a:p>
            <a:pPr lvl="2"/>
            <a:r>
              <a:rPr lang="en-US" altLang="ko-KR" dirty="0"/>
              <a:t>Static: fixed at compile time</a:t>
            </a:r>
          </a:p>
          <a:p>
            <a:pPr lvl="2"/>
            <a:r>
              <a:rPr lang="en-US" altLang="ko-KR" dirty="0"/>
              <a:t>Dynamic: performed at runtime</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10362534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t>RPC Details (3/3)</a:t>
            </a:r>
            <a:endParaRPr lang="en-US" altLang="ko-KR" dirty="0"/>
          </a:p>
        </p:txBody>
      </p:sp>
      <p:sp>
        <p:nvSpPr>
          <p:cNvPr id="999427" name="Rectangle 3"/>
          <p:cNvSpPr>
            <a:spLocks noGrp="1" noChangeArrowheads="1"/>
          </p:cNvSpPr>
          <p:nvPr>
            <p:ph type="body" idx="1"/>
          </p:nvPr>
        </p:nvSpPr>
        <p:spPr>
          <a:xfrm>
            <a:off x="457200" y="762000"/>
            <a:ext cx="11353800" cy="5638800"/>
          </a:xfrm>
        </p:spPr>
        <p:txBody>
          <a:bodyPr>
            <a:normAutofit fontScale="92500" lnSpcReduction="10000"/>
          </a:bodyPr>
          <a:lstStyle/>
          <a:p>
            <a:r>
              <a:rPr lang="en-US" altLang="ko-KR" dirty="0"/>
              <a:t>Dynamic Binding</a:t>
            </a:r>
          </a:p>
          <a:p>
            <a:pPr lvl="1"/>
            <a:r>
              <a:rPr lang="en-US" altLang="ko-KR" dirty="0"/>
              <a:t>Most RPC systems use dynamic binding via name service</a:t>
            </a:r>
          </a:p>
          <a:p>
            <a:pPr lvl="2"/>
            <a:r>
              <a:rPr lang="en-US" altLang="ko-KR" dirty="0"/>
              <a:t>Name service provides dynamic translation of service </a:t>
            </a:r>
            <a:r>
              <a:rPr lang="en-US" altLang="ko-KR" dirty="0">
                <a:sym typeface="Symbol" panose="05050102010706020507" pitchFamily="18" charset="2"/>
              </a:rPr>
              <a:t> </a:t>
            </a:r>
            <a:r>
              <a:rPr lang="en-US" altLang="ko-KR" dirty="0" err="1">
                <a:sym typeface="Symbol" panose="05050102010706020507" pitchFamily="18" charset="2"/>
              </a:rPr>
              <a:t>mbox</a:t>
            </a:r>
            <a:endParaRPr lang="en-US" altLang="ko-KR" dirty="0">
              <a:sym typeface="Symbol" panose="05050102010706020507" pitchFamily="18" charset="2"/>
            </a:endParaRPr>
          </a:p>
          <a:p>
            <a:pPr lvl="1"/>
            <a:r>
              <a:rPr lang="en-US" altLang="ko-KR" dirty="0">
                <a:sym typeface="Symbol" panose="05050102010706020507" pitchFamily="18" charset="2"/>
              </a:rPr>
              <a:t>Why dynamic binding?</a:t>
            </a:r>
          </a:p>
          <a:p>
            <a:pPr lvl="2"/>
            <a:r>
              <a:rPr lang="en-US" altLang="ko-KR" dirty="0">
                <a:sym typeface="Symbol" panose="05050102010706020507" pitchFamily="18" charset="2"/>
              </a:rPr>
              <a:t>Access control: check who is permitted to access service</a:t>
            </a:r>
          </a:p>
          <a:p>
            <a:pPr lvl="2"/>
            <a:r>
              <a:rPr lang="en-US" altLang="ko-KR" dirty="0">
                <a:sym typeface="Symbol" panose="05050102010706020507" pitchFamily="18" charset="2"/>
              </a:rPr>
              <a:t>Fail-over: If server fails, use a different one</a:t>
            </a:r>
          </a:p>
          <a:p>
            <a:pPr lvl="2"/>
            <a:endParaRPr lang="en-US" altLang="ko-KR" dirty="0">
              <a:sym typeface="Symbol" panose="05050102010706020507" pitchFamily="18" charset="2"/>
            </a:endParaRPr>
          </a:p>
          <a:p>
            <a:r>
              <a:rPr lang="en-US" altLang="ko-KR" dirty="0">
                <a:sym typeface="Symbol" panose="05050102010706020507" pitchFamily="18" charset="2"/>
              </a:rPr>
              <a:t>What if there are multiple servers?</a:t>
            </a:r>
          </a:p>
          <a:p>
            <a:pPr lvl="1"/>
            <a:r>
              <a:rPr lang="en-US" altLang="ko-KR" dirty="0">
                <a:sym typeface="Symbol" panose="05050102010706020507" pitchFamily="18" charset="2"/>
              </a:rPr>
              <a:t>Could give flexibility at binding time</a:t>
            </a:r>
          </a:p>
          <a:p>
            <a:pPr lvl="2"/>
            <a:r>
              <a:rPr lang="en-US" altLang="ko-KR" dirty="0">
                <a:sym typeface="Symbol" panose="05050102010706020507" pitchFamily="18" charset="2"/>
              </a:rPr>
              <a:t>Choose unloaded server for each new client</a:t>
            </a:r>
          </a:p>
          <a:p>
            <a:pPr lvl="1"/>
            <a:r>
              <a:rPr lang="en-US" altLang="ko-KR" dirty="0">
                <a:sym typeface="Symbol" panose="05050102010706020507" pitchFamily="18" charset="2"/>
              </a:rPr>
              <a:t>Could provide same </a:t>
            </a:r>
            <a:r>
              <a:rPr lang="en-US" altLang="ko-KR" dirty="0" err="1">
                <a:sym typeface="Symbol" panose="05050102010706020507" pitchFamily="18" charset="2"/>
              </a:rPr>
              <a:t>mbox</a:t>
            </a:r>
            <a:r>
              <a:rPr lang="en-US" altLang="ko-KR" dirty="0">
                <a:sym typeface="Symbol" panose="05050102010706020507" pitchFamily="18" charset="2"/>
              </a:rPr>
              <a:t> (router level redirect)</a:t>
            </a:r>
          </a:p>
          <a:p>
            <a:pPr lvl="2"/>
            <a:r>
              <a:rPr lang="en-US" altLang="ko-KR" dirty="0">
                <a:sym typeface="Symbol" panose="05050102010706020507" pitchFamily="18" charset="2"/>
              </a:rPr>
              <a:t>Choose unloaded server for each new request</a:t>
            </a:r>
          </a:p>
          <a:p>
            <a:pPr lvl="2"/>
            <a:r>
              <a:rPr lang="en-US" altLang="ko-KR" dirty="0">
                <a:sym typeface="Symbol" panose="05050102010706020507" pitchFamily="18" charset="2"/>
              </a:rPr>
              <a:t>Only works if no state carried from one call to next</a:t>
            </a:r>
          </a:p>
          <a:p>
            <a:pPr lvl="2"/>
            <a:endParaRPr lang="en-US" altLang="ko-KR" dirty="0">
              <a:sym typeface="Symbol" panose="05050102010706020507" pitchFamily="18" charset="2"/>
            </a:endParaRPr>
          </a:p>
          <a:p>
            <a:r>
              <a:rPr lang="en-US" altLang="ko-KR" dirty="0">
                <a:sym typeface="Symbol" panose="05050102010706020507" pitchFamily="18" charset="2"/>
              </a:rPr>
              <a:t>What if multiple clients?</a:t>
            </a:r>
          </a:p>
          <a:p>
            <a:pPr lvl="1"/>
            <a:r>
              <a:rPr lang="en-US" altLang="ko-KR" dirty="0">
                <a:sym typeface="Symbol" panose="05050102010706020507" pitchFamily="18" charset="2"/>
              </a:rPr>
              <a:t>Pass pointer to client-specific return </a:t>
            </a:r>
            <a:r>
              <a:rPr lang="en-US" altLang="ko-KR" dirty="0" err="1">
                <a:sym typeface="Symbol" panose="05050102010706020507" pitchFamily="18" charset="2"/>
              </a:rPr>
              <a:t>mbox</a:t>
            </a:r>
            <a:r>
              <a:rPr lang="en-US" altLang="ko-KR" dirty="0">
                <a:sym typeface="Symbol" panose="05050102010706020507" pitchFamily="18" charset="2"/>
              </a:rPr>
              <a:t> in request</a:t>
            </a:r>
            <a:endParaRPr lang="en-US" altLang="ko-KR" dirty="0"/>
          </a:p>
        </p:txBody>
      </p:sp>
    </p:spTree>
    <p:extLst>
      <p:ext uri="{BB962C8B-B14F-4D97-AF65-F5344CB8AC3E}">
        <p14:creationId xmlns:p14="http://schemas.microsoft.com/office/powerpoint/2010/main" val="8819522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93750" y="838200"/>
            <a:ext cx="10560050" cy="5715000"/>
          </a:xfrm>
        </p:spPr>
        <p:txBody>
          <a:bodyPr>
            <a:normAutofit/>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16693746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547" name="Rectangle 3"/>
          <p:cNvSpPr>
            <a:spLocks noGrp="1" noChangeArrowheads="1"/>
          </p:cNvSpPr>
          <p:nvPr>
            <p:ph type="body" idx="1"/>
          </p:nvPr>
        </p:nvSpPr>
        <p:spPr>
          <a:xfrm>
            <a:off x="381000" y="762000"/>
            <a:ext cx="11430000" cy="5410200"/>
          </a:xfrm>
        </p:spPr>
        <p:txBody>
          <a:bodyPr/>
          <a:lstStyle/>
          <a:p>
            <a:pPr>
              <a:lnSpc>
                <a:spcPct val="80000"/>
              </a:lnSpc>
              <a:spcBef>
                <a:spcPct val="25000"/>
              </a:spcBef>
            </a:pPr>
            <a:r>
              <a:rPr lang="en-US" altLang="ko-KR" dirty="0">
                <a:ea typeface="굴림" panose="020B0600000101010101" pitchFamily="34" charset="-127"/>
              </a:rPr>
              <a:t>How do address spaces communicate with one another?</a:t>
            </a:r>
          </a:p>
          <a:p>
            <a:pPr lvl="1">
              <a:lnSpc>
                <a:spcPct val="80000"/>
              </a:lnSpc>
              <a:spcBef>
                <a:spcPct val="25000"/>
              </a:spcBef>
            </a:pPr>
            <a:r>
              <a:rPr lang="en-US" altLang="ko-KR" dirty="0">
                <a:ea typeface="굴림" panose="020B0600000101010101" pitchFamily="34" charset="-127"/>
              </a:rPr>
              <a:t>Shared Memory with Semaphores, monitors, etc…</a:t>
            </a:r>
          </a:p>
          <a:p>
            <a:pPr lvl="1">
              <a:lnSpc>
                <a:spcPct val="80000"/>
              </a:lnSpc>
              <a:spcBef>
                <a:spcPct val="25000"/>
              </a:spcBef>
            </a:pPr>
            <a:r>
              <a:rPr lang="en-US" altLang="ko-KR" dirty="0">
                <a:ea typeface="굴림" panose="020B0600000101010101" pitchFamily="34" charset="-127"/>
              </a:rPr>
              <a:t>File System</a:t>
            </a:r>
          </a:p>
          <a:p>
            <a:pPr lvl="1">
              <a:lnSpc>
                <a:spcPct val="80000"/>
              </a:lnSpc>
              <a:spcBef>
                <a:spcPct val="25000"/>
              </a:spcBef>
            </a:pPr>
            <a:r>
              <a:rPr lang="en-US" altLang="ko-KR" dirty="0">
                <a:ea typeface="굴림" panose="020B0600000101010101" pitchFamily="34" charset="-127"/>
              </a:rPr>
              <a:t>Pipes (1-way communication)</a:t>
            </a:r>
          </a:p>
          <a:p>
            <a:pPr lvl="1">
              <a:lnSpc>
                <a:spcPct val="80000"/>
              </a:lnSpc>
              <a:spcBef>
                <a:spcPct val="25000"/>
              </a:spcBef>
            </a:pPr>
            <a:r>
              <a:rPr lang="en-US" altLang="ko-KR" dirty="0">
                <a:ea typeface="굴림" panose="020B0600000101010101" pitchFamily="34" charset="-127"/>
              </a:rPr>
              <a:t>“Remote” procedure call (2-way communication)</a:t>
            </a:r>
          </a:p>
          <a:p>
            <a:pPr>
              <a:lnSpc>
                <a:spcPct val="80000"/>
              </a:lnSpc>
              <a:spcBef>
                <a:spcPct val="25000"/>
              </a:spcBef>
            </a:pPr>
            <a:r>
              <a:rPr lang="en-US" altLang="ko-KR" dirty="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dirty="0">
                <a:ea typeface="굴림" panose="020B0600000101010101" pitchFamily="34" charset="-127"/>
              </a:rPr>
              <a:t>Services can be run wherever it’s most appropriate</a:t>
            </a:r>
          </a:p>
          <a:p>
            <a:pPr lvl="1">
              <a:lnSpc>
                <a:spcPct val="80000"/>
              </a:lnSpc>
              <a:spcBef>
                <a:spcPct val="25000"/>
              </a:spcBef>
            </a:pPr>
            <a:r>
              <a:rPr lang="en-US" altLang="ko-KR" dirty="0">
                <a:ea typeface="굴림" panose="020B0600000101010101" pitchFamily="34" charset="-127"/>
              </a:rPr>
              <a:t>Access to local and remote services looks the same</a:t>
            </a:r>
          </a:p>
          <a:p>
            <a:pPr>
              <a:lnSpc>
                <a:spcPct val="80000"/>
              </a:lnSpc>
              <a:spcBef>
                <a:spcPct val="25000"/>
              </a:spcBef>
            </a:pPr>
            <a:r>
              <a:rPr lang="en-US" altLang="ko-KR" dirty="0">
                <a:ea typeface="굴림" panose="020B0600000101010101" pitchFamily="34" charset="-127"/>
              </a:rPr>
              <a:t>Examples of RPC systems:</a:t>
            </a:r>
          </a:p>
          <a:p>
            <a:pPr lvl="1">
              <a:lnSpc>
                <a:spcPct val="80000"/>
              </a:lnSpc>
              <a:spcBef>
                <a:spcPct val="25000"/>
              </a:spcBef>
            </a:pPr>
            <a:r>
              <a:rPr lang="en-US" altLang="ko-KR" dirty="0">
                <a:ea typeface="굴림" panose="020B0600000101010101" pitchFamily="34" charset="-127"/>
              </a:rPr>
              <a:t>CORBA (Common Object Request Broker Architecture)</a:t>
            </a:r>
          </a:p>
          <a:p>
            <a:pPr lvl="1">
              <a:lnSpc>
                <a:spcPct val="80000"/>
              </a:lnSpc>
              <a:spcBef>
                <a:spcPct val="25000"/>
              </a:spcBef>
            </a:pPr>
            <a:r>
              <a:rPr lang="en-US" altLang="ko-KR" dirty="0">
                <a:ea typeface="굴림" panose="020B0600000101010101" pitchFamily="34" charset="-127"/>
              </a:rPr>
              <a:t>DCOM (Distributed COM)</a:t>
            </a:r>
          </a:p>
          <a:p>
            <a:pPr lvl="1">
              <a:lnSpc>
                <a:spcPct val="80000"/>
              </a:lnSpc>
              <a:spcBef>
                <a:spcPct val="25000"/>
              </a:spcBef>
            </a:pPr>
            <a:r>
              <a:rPr lang="en-US" altLang="ko-KR" dirty="0">
                <a:ea typeface="굴림" panose="020B0600000101010101" pitchFamily="34" charset="-127"/>
              </a:rPr>
              <a:t>RMI (Java Remote Method Invocation)</a:t>
            </a:r>
          </a:p>
        </p:txBody>
      </p:sp>
      <p:sp>
        <p:nvSpPr>
          <p:cNvPr id="2" name="Title 1"/>
          <p:cNvSpPr>
            <a:spLocks noGrp="1"/>
          </p:cNvSpPr>
          <p:nvPr>
            <p:ph type="title"/>
          </p:nvPr>
        </p:nvSpPr>
        <p:spPr>
          <a:xfrm>
            <a:off x="152400" y="152400"/>
            <a:ext cx="11887200" cy="533400"/>
          </a:xfrm>
        </p:spPr>
        <p:txBody>
          <a:bodyPr/>
          <a:lstStyle/>
          <a:p>
            <a:r>
              <a:rPr lang="en-US" altLang="ko-KR" dirty="0">
                <a:ea typeface="굴림" panose="020B0600000101010101" pitchFamily="34" charset="-127"/>
              </a:rPr>
              <a:t>Cross-Domain Communication/Location Transparency</a:t>
            </a:r>
            <a:endParaRPr lang="en-US" dirty="0"/>
          </a:p>
        </p:txBody>
      </p:sp>
    </p:spTree>
    <p:extLst>
      <p:ext uri="{BB962C8B-B14F-4D97-AF65-F5344CB8AC3E}">
        <p14:creationId xmlns:p14="http://schemas.microsoft.com/office/powerpoint/2010/main" val="3614540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4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45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4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45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4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4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533404" y="701676"/>
            <a:ext cx="11125196" cy="6156325"/>
          </a:xfrm>
        </p:spPr>
        <p:txBody>
          <a:bodyPr>
            <a:normAutofit/>
          </a:bodyPr>
          <a:lstStyle/>
          <a:p>
            <a:pPr>
              <a:lnSpc>
                <a:spcPct val="80000"/>
              </a:lnSpc>
              <a:spcBef>
                <a:spcPct val="15000"/>
              </a:spcBef>
            </a:pPr>
            <a:r>
              <a:rPr lang="en-US" altLang="ko-KR" dirty="0">
                <a:ea typeface="굴림" panose="020B0600000101010101" pitchFamily="34" charset="-127"/>
              </a:rPr>
              <a:t>Example: split kernel into application-level servers.</a:t>
            </a:r>
          </a:p>
          <a:p>
            <a:pPr lvl="1">
              <a:lnSpc>
                <a:spcPct val="80000"/>
              </a:lnSpc>
              <a:spcBef>
                <a:spcPct val="15000"/>
              </a:spcBef>
            </a:pPr>
            <a:r>
              <a:rPr lang="en-US" altLang="ko-KR" dirty="0">
                <a:ea typeface="굴림" panose="020B0600000101010101" pitchFamily="34" charset="-127"/>
              </a:rPr>
              <a:t>File system looks remote, even though on same machine</a:t>
            </a: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Why split the OS into separate domains?</a:t>
            </a:r>
          </a:p>
          <a:p>
            <a:pPr lvl="1">
              <a:lnSpc>
                <a:spcPct val="80000"/>
              </a:lnSpc>
              <a:spcBef>
                <a:spcPct val="15000"/>
              </a:spcBef>
            </a:pPr>
            <a:r>
              <a:rPr lang="en-US" altLang="ko-KR" dirty="0">
                <a:ea typeface="굴림" panose="020B0600000101010101" pitchFamily="34" charset="-127"/>
              </a:rPr>
              <a:t>Fault isolation: bugs are more isolated (build a firewall)</a:t>
            </a:r>
          </a:p>
          <a:p>
            <a:pPr lvl="1">
              <a:lnSpc>
                <a:spcPct val="80000"/>
              </a:lnSpc>
              <a:spcBef>
                <a:spcPct val="15000"/>
              </a:spcBef>
            </a:pPr>
            <a:r>
              <a:rPr lang="en-US" altLang="ko-KR" dirty="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dirty="0">
                <a:ea typeface="굴림" panose="020B0600000101010101" pitchFamily="34" charset="-127"/>
              </a:rPr>
              <a:t>Location transparent: service can be local or remote</a:t>
            </a:r>
          </a:p>
          <a:p>
            <a:pPr lvl="2">
              <a:lnSpc>
                <a:spcPct val="80000"/>
              </a:lnSpc>
              <a:spcBef>
                <a:spcPct val="15000"/>
              </a:spcBef>
            </a:pPr>
            <a:r>
              <a:rPr lang="en-US" altLang="ko-KR" dirty="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dirty="0">
              <a:ea typeface="굴림" panose="020B0600000101010101" pitchFamily="34" charset="-127"/>
            </a:endParaRPr>
          </a:p>
        </p:txBody>
      </p:sp>
      <p:grpSp>
        <p:nvGrpSpPr>
          <p:cNvPr id="1005572" name="Group 4"/>
          <p:cNvGrpSpPr>
            <a:grpSpLocks/>
          </p:cNvGrpSpPr>
          <p:nvPr/>
        </p:nvGrpSpPr>
        <p:grpSpPr bwMode="auto">
          <a:xfrm>
            <a:off x="2590801" y="1524001"/>
            <a:ext cx="6445250" cy="2409826"/>
            <a:chOff x="720" y="2592"/>
            <a:chExt cx="4060" cy="1518"/>
          </a:xfrm>
        </p:grpSpPr>
        <p:grpSp>
          <p:nvGrpSpPr>
            <p:cNvPr id="35845" name="Group 5"/>
            <p:cNvGrpSpPr>
              <a:grpSpLocks/>
            </p:cNvGrpSpPr>
            <p:nvPr/>
          </p:nvGrpSpPr>
          <p:grpSpPr bwMode="auto">
            <a:xfrm>
              <a:off x="720" y="2592"/>
              <a:ext cx="1832" cy="1518"/>
              <a:chOff x="766" y="2640"/>
              <a:chExt cx="1832" cy="1518"/>
            </a:xfrm>
          </p:grpSpPr>
          <p:grpSp>
            <p:nvGrpSpPr>
              <p:cNvPr id="35856" name="Group 6"/>
              <p:cNvGrpSpPr>
                <a:grpSpLocks/>
              </p:cNvGrpSpPr>
              <p:nvPr/>
            </p:nvGrpSpPr>
            <p:grpSpPr bwMode="auto">
              <a:xfrm>
                <a:off x="826" y="2640"/>
                <a:ext cx="1772" cy="1248"/>
                <a:chOff x="200" y="2784"/>
                <a:chExt cx="1772"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SEMIBOLD" panose="020B0502020104020203" pitchFamily="34" charset="-79"/>
                      <a:cs typeface="GILL SANS SEMIBOLD" panose="020B0502020104020203" pitchFamily="34" charset="-79"/>
                    </a:rPr>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nvGrpSpPr>
                <p:cNvPr id="35860" name="Group 9"/>
                <p:cNvGrpSpPr>
                  <a:grpSpLocks/>
                </p:cNvGrpSpPr>
                <p:nvPr/>
              </p:nvGrpSpPr>
              <p:grpSpPr bwMode="auto">
                <a:xfrm>
                  <a:off x="200" y="3264"/>
                  <a:ext cx="1772" cy="768"/>
                  <a:chOff x="200" y="3264"/>
                  <a:chExt cx="1772"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63" name="Text Box 11"/>
                  <p:cNvSpPr txBox="1">
                    <a:spLocks noChangeArrowheads="1"/>
                  </p:cNvSpPr>
                  <p:nvPr/>
                </p:nvSpPr>
                <p:spPr bwMode="auto">
                  <a:xfrm>
                    <a:off x="200" y="3312"/>
                    <a:ext cx="78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file system</a:t>
                    </a:r>
                  </a:p>
                </p:txBody>
              </p:sp>
              <p:sp>
                <p:nvSpPr>
                  <p:cNvPr id="35864" name="Text Box 12"/>
                  <p:cNvSpPr txBox="1">
                    <a:spLocks noChangeArrowheads="1"/>
                  </p:cNvSpPr>
                  <p:nvPr/>
                </p:nvSpPr>
                <p:spPr bwMode="auto">
                  <a:xfrm>
                    <a:off x="1123" y="3360"/>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Windowing</a:t>
                    </a:r>
                  </a:p>
                </p:txBody>
              </p:sp>
              <p:sp>
                <p:nvSpPr>
                  <p:cNvPr id="35865" name="Text Box 13"/>
                  <p:cNvSpPr txBox="1">
                    <a:spLocks noChangeArrowheads="1"/>
                  </p:cNvSpPr>
                  <p:nvPr/>
                </p:nvSpPr>
                <p:spPr bwMode="auto">
                  <a:xfrm>
                    <a:off x="1057" y="3600"/>
                    <a:ext cx="9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Networking</a:t>
                    </a:r>
                  </a:p>
                </p:txBody>
              </p:sp>
              <p:sp>
                <p:nvSpPr>
                  <p:cNvPr id="35866" name="Text Box 14"/>
                  <p:cNvSpPr txBox="1">
                    <a:spLocks noChangeArrowheads="1"/>
                  </p:cNvSpPr>
                  <p:nvPr/>
                </p:nvSpPr>
                <p:spPr bwMode="auto">
                  <a:xfrm>
                    <a:off x="421" y="3552"/>
                    <a:ext cx="33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VM</a:t>
                    </a:r>
                  </a:p>
                </p:txBody>
              </p:sp>
              <p:sp>
                <p:nvSpPr>
                  <p:cNvPr id="35867" name="Text Box 15"/>
                  <p:cNvSpPr txBox="1">
                    <a:spLocks noChangeArrowheads="1"/>
                  </p:cNvSpPr>
                  <p:nvPr/>
                </p:nvSpPr>
                <p:spPr bwMode="auto">
                  <a:xfrm>
                    <a:off x="672" y="3792"/>
                    <a:ext cx="63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sp>
            <p:nvSpPr>
              <p:cNvPr id="35857" name="Text Box 17"/>
              <p:cNvSpPr txBox="1">
                <a:spLocks noChangeArrowheads="1"/>
              </p:cNvSpPr>
              <p:nvPr/>
            </p:nvSpPr>
            <p:spPr bwMode="auto">
              <a:xfrm>
                <a:off x="766" y="3888"/>
                <a:ext cx="172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Monolithic Structure</a:t>
                </a:r>
              </a:p>
            </p:txBody>
          </p:sp>
        </p:grpSp>
        <p:grpSp>
          <p:nvGrpSpPr>
            <p:cNvPr id="35846" name="Group 18"/>
            <p:cNvGrpSpPr>
              <a:grpSpLocks/>
            </p:cNvGrpSpPr>
            <p:nvPr/>
          </p:nvGrpSpPr>
          <p:grpSpPr bwMode="auto">
            <a:xfrm>
              <a:off x="2888" y="2655"/>
              <a:ext cx="1892" cy="1374"/>
              <a:chOff x="2863" y="2736"/>
              <a:chExt cx="1892" cy="1374"/>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SEMIBOLD" panose="020B0502020104020203" pitchFamily="34" charset="-79"/>
                      <a:cs typeface="GILL SANS SEMIBOLD" panose="020B0502020104020203" pitchFamily="34" charset="-79"/>
                    </a:rPr>
                    <a:t>File</a:t>
                  </a:r>
                </a:p>
                <a:p>
                  <a:pPr>
                    <a:spcBef>
                      <a:spcPct val="0"/>
                    </a:spcBef>
                  </a:pPr>
                  <a:r>
                    <a:rPr lang="en-US" altLang="en-US">
                      <a:latin typeface="GILL SANS SEMIBOLD" panose="020B0502020104020203" pitchFamily="34" charset="-79"/>
                      <a:cs typeface="GILL SANS SEMIBOLD" panose="020B0502020104020203" pitchFamily="34" charset="-79"/>
                    </a:rPr>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SEMIBOLD" panose="020B0502020104020203" pitchFamily="34" charset="-79"/>
                      <a:cs typeface="GILL SANS SEMIBOLD" panose="020B0502020104020203" pitchFamily="34" charset="-79"/>
                    </a:rPr>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53" name="Text Box 24"/>
                <p:cNvSpPr txBox="1">
                  <a:spLocks noChangeArrowheads="1"/>
                </p:cNvSpPr>
                <p:nvPr/>
              </p:nvSpPr>
              <p:spPr bwMode="auto">
                <a:xfrm>
                  <a:off x="2926" y="3360"/>
                  <a:ext cx="39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RPC</a:t>
                  </a:r>
                </a:p>
              </p:txBody>
            </p:sp>
            <p:sp>
              <p:nvSpPr>
                <p:cNvPr id="35854" name="Text Box 25"/>
                <p:cNvSpPr txBox="1">
                  <a:spLocks noChangeArrowheads="1"/>
                </p:cNvSpPr>
                <p:nvPr/>
              </p:nvSpPr>
              <p:spPr bwMode="auto">
                <a:xfrm>
                  <a:off x="3551" y="3297"/>
                  <a:ext cx="595"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sz="1800" dirty="0">
                      <a:latin typeface="GILL SANS SEMIBOLD" panose="020B0502020104020203" pitchFamily="34" charset="-79"/>
                      <a:cs typeface="GILL SANS SEMIBOLD" panose="020B0502020104020203" pitchFamily="34" charset="-79"/>
                    </a:rPr>
                    <a:t>address</a:t>
                  </a:r>
                </a:p>
                <a:p>
                  <a:pPr algn="ctr">
                    <a:spcBef>
                      <a:spcPct val="0"/>
                    </a:spcBef>
                  </a:pPr>
                  <a:r>
                    <a:rPr lang="en-US" altLang="en-US" sz="1800" dirty="0">
                      <a:latin typeface="GILL SANS SEMIBOLD" panose="020B0502020104020203" pitchFamily="34" charset="-79"/>
                      <a:cs typeface="GILL SANS SEMIBOLD" panose="020B0502020104020203" pitchFamily="34" charset="-79"/>
                    </a:rPr>
                    <a:t>spaces</a:t>
                  </a:r>
                </a:p>
              </p:txBody>
            </p:sp>
            <p:sp>
              <p:nvSpPr>
                <p:cNvPr id="35855" name="Text Box 26"/>
                <p:cNvSpPr txBox="1">
                  <a:spLocks noChangeArrowheads="1"/>
                </p:cNvSpPr>
                <p:nvPr/>
              </p:nvSpPr>
              <p:spPr bwMode="auto">
                <a:xfrm>
                  <a:off x="3224" y="3648"/>
                  <a:ext cx="58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48" name="Text Box 27"/>
              <p:cNvSpPr txBox="1">
                <a:spLocks noChangeArrowheads="1"/>
              </p:cNvSpPr>
              <p:nvPr/>
            </p:nvSpPr>
            <p:spPr bwMode="auto">
              <a:xfrm>
                <a:off x="2863" y="3840"/>
                <a:ext cx="184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Microkernel Structure</a:t>
                </a:r>
              </a:p>
            </p:txBody>
          </p:sp>
        </p:grpSp>
      </p:grpSp>
    </p:spTree>
    <p:extLst>
      <p:ext uri="{BB962C8B-B14F-4D97-AF65-F5344CB8AC3E}">
        <p14:creationId xmlns:p14="http://schemas.microsoft.com/office/powerpoint/2010/main" val="3464173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05572"/>
                                        </p:tgtEl>
                                        <p:attrNameLst>
                                          <p:attrName>style.visibility</p:attrName>
                                        </p:attrNameLst>
                                      </p:cBhvr>
                                      <p:to>
                                        <p:strVal val="visible"/>
                                      </p:to>
                                    </p:set>
                                    <p:anim calcmode="lin" valueType="num">
                                      <p:cBhvr additive="base">
                                        <p:cTn id="11" dur="500" fill="hold"/>
                                        <p:tgtEl>
                                          <p:spTgt spid="1005572"/>
                                        </p:tgtEl>
                                        <p:attrNameLst>
                                          <p:attrName>ppt_x</p:attrName>
                                        </p:attrNameLst>
                                      </p:cBhvr>
                                      <p:tavLst>
                                        <p:tav tm="0">
                                          <p:val>
                                            <p:strVal val="#ppt_x"/>
                                          </p:val>
                                        </p:tav>
                                        <p:tav tm="100000">
                                          <p:val>
                                            <p:strVal val="#ppt_x"/>
                                          </p:val>
                                        </p:tav>
                                      </p:tavLst>
                                    </p:anim>
                                    <p:anim calcmode="lin" valueType="num">
                                      <p:cBhvr additive="base">
                                        <p:cTn id="12"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5571">
                                            <p:txEl>
                                              <p:pRg st="11" end="11"/>
                                            </p:txEl>
                                          </p:spTgt>
                                        </p:tgtEl>
                                        <p:attrNameLst>
                                          <p:attrName>style.visibility</p:attrName>
                                        </p:attrNameLst>
                                      </p:cBhvr>
                                      <p:to>
                                        <p:strVal val="visible"/>
                                      </p:to>
                                    </p:set>
                                    <p:animEffect transition="in" filter="fade">
                                      <p:cBhvr>
                                        <p:cTn id="17" dur="500"/>
                                        <p:tgtEl>
                                          <p:spTgt spid="1005571">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5571">
                                            <p:txEl>
                                              <p:pRg st="12" end="12"/>
                                            </p:txEl>
                                          </p:spTgt>
                                        </p:tgtEl>
                                        <p:attrNameLst>
                                          <p:attrName>style.visibility</p:attrName>
                                        </p:attrNameLst>
                                      </p:cBhvr>
                                      <p:to>
                                        <p:strVal val="visible"/>
                                      </p:to>
                                    </p:set>
                                    <p:animEffect transition="in" filter="fade">
                                      <p:cBhvr>
                                        <p:cTn id="22" dur="500"/>
                                        <p:tgtEl>
                                          <p:spTgt spid="1005571">
                                            <p:txEl>
                                              <p:pRg st="12" end="1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5571">
                                            <p:txEl>
                                              <p:pRg st="13" end="13"/>
                                            </p:txEl>
                                          </p:spTgt>
                                        </p:tgtEl>
                                        <p:attrNameLst>
                                          <p:attrName>style.visibility</p:attrName>
                                        </p:attrNameLst>
                                      </p:cBhvr>
                                      <p:to>
                                        <p:strVal val="visible"/>
                                      </p:to>
                                    </p:set>
                                    <p:animEffect transition="in" filter="fade">
                                      <p:cBhvr>
                                        <p:cTn id="27" dur="500"/>
                                        <p:tgtEl>
                                          <p:spTgt spid="1005571">
                                            <p:txEl>
                                              <p:pRg st="13" end="1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5571">
                                            <p:txEl>
                                              <p:pRg st="14" end="14"/>
                                            </p:txEl>
                                          </p:spTgt>
                                        </p:tgtEl>
                                        <p:attrNameLst>
                                          <p:attrName>style.visibility</p:attrName>
                                        </p:attrNameLst>
                                      </p:cBhvr>
                                      <p:to>
                                        <p:strVal val="visible"/>
                                      </p:to>
                                    </p:set>
                                    <p:animEffect transition="in" filter="fade">
                                      <p:cBhvr>
                                        <p:cTn id="32" dur="500"/>
                                        <p:tgtEl>
                                          <p:spTgt spid="1005571">
                                            <p:txEl>
                                              <p:pRg st="14" end="1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5571">
                                            <p:txEl>
                                              <p:pRg st="15" end="15"/>
                                            </p:txEl>
                                          </p:spTgt>
                                        </p:tgtEl>
                                        <p:attrNameLst>
                                          <p:attrName>style.visibility</p:attrName>
                                        </p:attrNameLst>
                                      </p:cBhvr>
                                      <p:to>
                                        <p:strVal val="visible"/>
                                      </p:to>
                                    </p:set>
                                    <p:animEffect transition="in" filter="fade">
                                      <p:cBhvr>
                                        <p:cTn id="35" dur="500"/>
                                        <p:tgtEl>
                                          <p:spTgt spid="10055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9067800" cy="533400"/>
          </a:xfrm>
        </p:spPr>
        <p:txBody>
          <a:bodyPr/>
          <a:lstStyle/>
          <a:p>
            <a:r>
              <a:rPr lang="en-US" sz="2800" dirty="0"/>
              <a:t>Network-Attached Storage and the CAP Theorem</a:t>
            </a:r>
          </a:p>
        </p:txBody>
      </p:sp>
      <p:sp>
        <p:nvSpPr>
          <p:cNvPr id="3" name="Content Placeholder 2"/>
          <p:cNvSpPr>
            <a:spLocks noGrp="1"/>
          </p:cNvSpPr>
          <p:nvPr>
            <p:ph idx="1"/>
          </p:nvPr>
        </p:nvSpPr>
        <p:spPr>
          <a:xfrm>
            <a:off x="609600" y="3615998"/>
            <a:ext cx="10972800" cy="3165803"/>
          </a:xfrm>
        </p:spPr>
        <p:txBody>
          <a:bodyPr>
            <a:normAutofit fontScale="92500" lnSpcReduction="10000"/>
          </a:bodyPr>
          <a:lstStyle/>
          <a:p>
            <a:r>
              <a:rPr lang="en-US" dirty="0"/>
              <a:t>Consistency: </a:t>
            </a:r>
          </a:p>
          <a:p>
            <a:pPr lvl="1"/>
            <a:r>
              <a:rPr lang="en-US" dirty="0"/>
              <a:t>Changes appear to everyone in the same serial order</a:t>
            </a:r>
          </a:p>
          <a:p>
            <a:r>
              <a:rPr lang="en-US" dirty="0"/>
              <a:t>Availability:</a:t>
            </a:r>
          </a:p>
          <a:p>
            <a:pPr lvl="1"/>
            <a:r>
              <a:rPr lang="en-US" dirty="0"/>
              <a:t>Can get a result at any time</a:t>
            </a:r>
          </a:p>
          <a:p>
            <a:r>
              <a:rPr lang="en-US" dirty="0"/>
              <a:t>Partition-Tolerance</a:t>
            </a:r>
          </a:p>
          <a:p>
            <a:pPr lvl="1"/>
            <a:r>
              <a:rPr lang="en-US" dirty="0"/>
              <a:t>System continues to work even when network becomes partitioned</a:t>
            </a:r>
          </a:p>
          <a:p>
            <a:r>
              <a:rPr lang="en-US" dirty="0"/>
              <a:t>Consistency, Availability, Partition-Tolerance (CAP) Theorem: </a:t>
            </a:r>
            <a:r>
              <a:rPr lang="en-US" dirty="0">
                <a:solidFill>
                  <a:srgbClr val="FF0000"/>
                </a:solidFill>
              </a:rPr>
              <a:t>Cannot have all three at same time</a:t>
            </a:r>
          </a:p>
          <a:p>
            <a:pPr lvl="1"/>
            <a:r>
              <a:rPr lang="en-US" dirty="0"/>
              <a:t>Otherwise known as “Brewer’s Theorem”</a:t>
            </a:r>
          </a:p>
          <a:p>
            <a:pPr lvl="1"/>
            <a:endParaRPr lang="en-US" dirty="0"/>
          </a:p>
          <a:p>
            <a:pPr lvl="1"/>
            <a:endParaRPr lang="en-US" dirty="0"/>
          </a:p>
        </p:txBody>
      </p:sp>
      <p:sp>
        <p:nvSpPr>
          <p:cNvPr id="4" name="Cloud 3"/>
          <p:cNvSpPr/>
          <p:nvPr/>
        </p:nvSpPr>
        <p:spPr bwMode="auto">
          <a:xfrm>
            <a:off x="4114800" y="990600"/>
            <a:ext cx="3657600" cy="2362200"/>
          </a:xfrm>
          <a:prstGeom prst="cloud">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3200" dirty="0">
                <a:latin typeface="Gill Sans"/>
              </a:rPr>
              <a:t>Network</a:t>
            </a:r>
          </a:p>
        </p:txBody>
      </p:sp>
      <p:sp>
        <p:nvSpPr>
          <p:cNvPr id="11" name="Left-Right Arrow 10"/>
          <p:cNvSpPr/>
          <p:nvPr/>
        </p:nvSpPr>
        <p:spPr bwMode="auto">
          <a:xfrm rot="213622">
            <a:off x="2808280" y="2017663"/>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7" name="Left-Right Arrow 46"/>
          <p:cNvSpPr/>
          <p:nvPr/>
        </p:nvSpPr>
        <p:spPr bwMode="auto">
          <a:xfrm rot="20023723">
            <a:off x="3290668" y="2589176"/>
            <a:ext cx="1467402" cy="296566"/>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8" name="Left-Right Arrow 47"/>
          <p:cNvSpPr/>
          <p:nvPr/>
        </p:nvSpPr>
        <p:spPr bwMode="auto">
          <a:xfrm rot="1829678">
            <a:off x="3974831" y="1641636"/>
            <a:ext cx="839688" cy="27787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9" name="Left-Right Arrow 48"/>
          <p:cNvSpPr/>
          <p:nvPr/>
        </p:nvSpPr>
        <p:spPr bwMode="auto">
          <a:xfrm rot="20773327">
            <a:off x="7364444" y="1543721"/>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50" name="Left-Right Arrow 49"/>
          <p:cNvSpPr/>
          <p:nvPr/>
        </p:nvSpPr>
        <p:spPr bwMode="auto">
          <a:xfrm rot="738253">
            <a:off x="7418586" y="2161512"/>
            <a:ext cx="1409183" cy="259184"/>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grpSp>
        <p:nvGrpSpPr>
          <p:cNvPr id="131" name="Group 130"/>
          <p:cNvGrpSpPr/>
          <p:nvPr/>
        </p:nvGrpSpPr>
        <p:grpSpPr>
          <a:xfrm>
            <a:off x="4788948" y="812376"/>
            <a:ext cx="2125450" cy="1198086"/>
            <a:chOff x="3533402" y="573769"/>
            <a:chExt cx="2125450" cy="1198086"/>
          </a:xfrm>
        </p:grpSpPr>
        <p:grpSp>
          <p:nvGrpSpPr>
            <p:cNvPr id="10" name="Group 26"/>
            <p:cNvGrpSpPr>
              <a:grpSpLocks/>
            </p:cNvGrpSpPr>
            <p:nvPr/>
          </p:nvGrpSpPr>
          <p:grpSpPr bwMode="auto">
            <a:xfrm>
              <a:off x="4532479" y="636785"/>
              <a:ext cx="1126373" cy="973557"/>
              <a:chOff x="2969" y="720"/>
              <a:chExt cx="1159" cy="864"/>
            </a:xfrm>
          </p:grpSpPr>
          <p:grpSp>
            <p:nvGrpSpPr>
              <p:cNvPr id="12" name="Group 25"/>
              <p:cNvGrpSpPr>
                <a:grpSpLocks/>
              </p:cNvGrpSpPr>
              <p:nvPr/>
            </p:nvGrpSpPr>
            <p:grpSpPr bwMode="auto">
              <a:xfrm>
                <a:off x="3600" y="720"/>
                <a:ext cx="528" cy="864"/>
                <a:chOff x="3600" y="720"/>
                <a:chExt cx="528" cy="864"/>
              </a:xfrm>
            </p:grpSpPr>
            <p:sp>
              <p:nvSpPr>
                <p:cNvPr id="1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3"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30" name="Picture 129"/>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pic>
        <p:nvPicPr>
          <p:cNvPr id="148" name="Picture 147"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48870" y="761098"/>
            <a:ext cx="1186091" cy="1186091"/>
          </a:xfrm>
          <a:prstGeom prst="rect">
            <a:avLst/>
          </a:prstGeom>
        </p:spPr>
      </p:pic>
      <p:pic>
        <p:nvPicPr>
          <p:cNvPr id="149" name="Picture 148"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38219" y="1637422"/>
            <a:ext cx="1186091" cy="1186091"/>
          </a:xfrm>
          <a:prstGeom prst="rect">
            <a:avLst/>
          </a:prstGeom>
        </p:spPr>
      </p:pic>
      <p:pic>
        <p:nvPicPr>
          <p:cNvPr id="150" name="Picture 14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28826" y="2629175"/>
            <a:ext cx="1186091" cy="1186091"/>
          </a:xfrm>
          <a:prstGeom prst="rect">
            <a:avLst/>
          </a:prstGeom>
        </p:spPr>
      </p:pic>
      <p:pic>
        <p:nvPicPr>
          <p:cNvPr id="151" name="Picture 150"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74832" y="842057"/>
            <a:ext cx="1186091" cy="1186091"/>
          </a:xfrm>
          <a:prstGeom prst="rect">
            <a:avLst/>
          </a:prstGeom>
        </p:spPr>
      </p:pic>
      <p:pic>
        <p:nvPicPr>
          <p:cNvPr id="152" name="Picture 151"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87452" y="1933333"/>
            <a:ext cx="1186091" cy="1186091"/>
          </a:xfrm>
          <a:prstGeom prst="rect">
            <a:avLst/>
          </a:prstGeom>
        </p:spPr>
      </p:pic>
      <p:grpSp>
        <p:nvGrpSpPr>
          <p:cNvPr id="153" name="Group 152"/>
          <p:cNvGrpSpPr/>
          <p:nvPr/>
        </p:nvGrpSpPr>
        <p:grpSpPr>
          <a:xfrm>
            <a:off x="6470523" y="2473100"/>
            <a:ext cx="2125450" cy="1198086"/>
            <a:chOff x="3533402" y="573769"/>
            <a:chExt cx="2125450" cy="1198086"/>
          </a:xfrm>
        </p:grpSpPr>
        <p:grpSp>
          <p:nvGrpSpPr>
            <p:cNvPr id="154" name="Group 26"/>
            <p:cNvGrpSpPr>
              <a:grpSpLocks/>
            </p:cNvGrpSpPr>
            <p:nvPr/>
          </p:nvGrpSpPr>
          <p:grpSpPr bwMode="auto">
            <a:xfrm>
              <a:off x="4532479" y="636785"/>
              <a:ext cx="1126373" cy="973557"/>
              <a:chOff x="2969" y="720"/>
              <a:chExt cx="1159" cy="864"/>
            </a:xfrm>
          </p:grpSpPr>
          <p:grpSp>
            <p:nvGrpSpPr>
              <p:cNvPr id="156" name="Group 25"/>
              <p:cNvGrpSpPr>
                <a:grpSpLocks/>
              </p:cNvGrpSpPr>
              <p:nvPr/>
            </p:nvGrpSpPr>
            <p:grpSpPr bwMode="auto">
              <a:xfrm>
                <a:off x="3600" y="720"/>
                <a:ext cx="528" cy="864"/>
                <a:chOff x="3600" y="720"/>
                <a:chExt cx="528" cy="864"/>
              </a:xfrm>
            </p:grpSpPr>
            <p:sp>
              <p:nvSpPr>
                <p:cNvPr id="15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5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55" name="Picture 154"/>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161" name="Group 160"/>
          <p:cNvGrpSpPr/>
          <p:nvPr/>
        </p:nvGrpSpPr>
        <p:grpSpPr>
          <a:xfrm>
            <a:off x="4039360" y="2764314"/>
            <a:ext cx="2125450" cy="1198086"/>
            <a:chOff x="3533402" y="573769"/>
            <a:chExt cx="2125450" cy="1198086"/>
          </a:xfrm>
        </p:grpSpPr>
        <p:grpSp>
          <p:nvGrpSpPr>
            <p:cNvPr id="162" name="Group 26"/>
            <p:cNvGrpSpPr>
              <a:grpSpLocks/>
            </p:cNvGrpSpPr>
            <p:nvPr/>
          </p:nvGrpSpPr>
          <p:grpSpPr bwMode="auto">
            <a:xfrm>
              <a:off x="4532479" y="636785"/>
              <a:ext cx="1126373" cy="973557"/>
              <a:chOff x="2969" y="720"/>
              <a:chExt cx="1159" cy="864"/>
            </a:xfrm>
          </p:grpSpPr>
          <p:grpSp>
            <p:nvGrpSpPr>
              <p:cNvPr id="164" name="Group 25"/>
              <p:cNvGrpSpPr>
                <a:grpSpLocks/>
              </p:cNvGrpSpPr>
              <p:nvPr/>
            </p:nvGrpSpPr>
            <p:grpSpPr bwMode="auto">
              <a:xfrm>
                <a:off x="3600" y="720"/>
                <a:ext cx="528" cy="864"/>
                <a:chOff x="3600" y="720"/>
                <a:chExt cx="528" cy="864"/>
              </a:xfrm>
            </p:grpSpPr>
            <p:sp>
              <p:nvSpPr>
                <p:cNvPr id="1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63" name="Picture 162"/>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spTree>
    <p:extLst>
      <p:ext uri="{BB962C8B-B14F-4D97-AF65-F5344CB8AC3E}">
        <p14:creationId xmlns:p14="http://schemas.microsoft.com/office/powerpoint/2010/main" val="173488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956-AA0D-F348-95A9-96827A43BD8D}"/>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2B1E0EC3-1752-C54E-8D2C-0CDB64EF1576}"/>
              </a:ext>
            </a:extLst>
          </p:cNvPr>
          <p:cNvSpPr>
            <a:spLocks noGrp="1"/>
          </p:cNvSpPr>
          <p:nvPr>
            <p:ph idx="1"/>
          </p:nvPr>
        </p:nvSpPr>
        <p:spPr>
          <a:xfrm>
            <a:off x="914400" y="2490014"/>
            <a:ext cx="8915400" cy="4215585"/>
          </a:xfrm>
        </p:spPr>
        <p:txBody>
          <a:bodyPr>
            <a:normAutofit/>
          </a:bodyPr>
          <a:lstStyle/>
          <a:p>
            <a:r>
              <a:rPr lang="en-US" dirty="0"/>
              <a:t>Transparent access to files stored on a remote disk</a:t>
            </a:r>
          </a:p>
          <a:p>
            <a:r>
              <a:rPr lang="en-US" i="1" dirty="0"/>
              <a:t>Mount</a:t>
            </a:r>
            <a:r>
              <a:rPr lang="en-US" dirty="0"/>
              <a:t> remote files into your local file system</a:t>
            </a:r>
          </a:p>
          <a:p>
            <a:pPr lvl="1"/>
            <a:r>
              <a:rPr lang="en-US" dirty="0"/>
              <a:t>Directory in local file system refers to remote files</a:t>
            </a:r>
          </a:p>
          <a:p>
            <a:pPr lvl="1"/>
            <a:r>
              <a:rPr lang="en-US" dirty="0"/>
              <a:t>e.g., </a:t>
            </a:r>
            <a:r>
              <a:rPr lang="en-US" dirty="0">
                <a:latin typeface="Consolas" panose="020B0609020204030204" pitchFamily="49" charset="0"/>
                <a:cs typeface="Consolas" panose="020B0609020204030204" pitchFamily="49" charset="0"/>
              </a:rPr>
              <a:t>/users/jane/prog/</a:t>
            </a:r>
            <a:r>
              <a:rPr lang="en-US" dirty="0" err="1">
                <a:latin typeface="Consolas" panose="020B0609020204030204" pitchFamily="49" charset="0"/>
                <a:cs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laptop actually refers to</a:t>
            </a:r>
            <a:br>
              <a:rPr lang="en-US" dirty="0"/>
            </a:br>
            <a:r>
              <a:rPr lang="en-US" dirty="0"/>
              <a:t>        </a:t>
            </a:r>
            <a:r>
              <a:rPr lang="en-US" dirty="0">
                <a:latin typeface="Consolas" panose="020B0609020204030204" pitchFamily="49" charset="0"/>
              </a:rPr>
              <a:t>/prog/</a:t>
            </a:r>
            <a:r>
              <a:rPr lang="en-US" dirty="0" err="1">
                <a:latin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a:t>
            </a:r>
            <a:r>
              <a:rPr lang="en-US" dirty="0" err="1">
                <a:latin typeface="Consolas" panose="020B0609020204030204" pitchFamily="49" charset="0"/>
              </a:rPr>
              <a:t>adj.cs.berkeley.edu</a:t>
            </a:r>
            <a:endParaRPr lang="en-US" dirty="0">
              <a:latin typeface="Consolas" panose="020B0609020204030204" pitchFamily="49" charset="0"/>
            </a:endParaRPr>
          </a:p>
          <a:p>
            <a:r>
              <a:rPr lang="en-US" i="1" dirty="0"/>
              <a:t>Naming</a:t>
            </a:r>
            <a:r>
              <a:rPr lang="en-US" dirty="0"/>
              <a:t> Choices:</a:t>
            </a:r>
          </a:p>
          <a:p>
            <a:pPr lvl="1"/>
            <a:r>
              <a:rPr lang="en-US" dirty="0"/>
              <a:t>[</a:t>
            </a:r>
            <a:r>
              <a:rPr lang="en-US" dirty="0" err="1"/>
              <a:t>Hostname,localname</a:t>
            </a:r>
            <a:r>
              <a:rPr lang="en-US" dirty="0"/>
              <a:t>]: Filename includes server</a:t>
            </a:r>
          </a:p>
          <a:p>
            <a:pPr lvl="2"/>
            <a:r>
              <a:rPr lang="en-US" dirty="0"/>
              <a:t>No location or migration transparency, except</a:t>
            </a:r>
            <a:br>
              <a:rPr lang="en-US" dirty="0"/>
            </a:br>
            <a:r>
              <a:rPr lang="en-US" dirty="0"/>
              <a:t>through DNS remapping</a:t>
            </a:r>
          </a:p>
          <a:p>
            <a:pPr lvl="1"/>
            <a:r>
              <a:rPr lang="en-US" dirty="0"/>
              <a:t>A global name space: Filename unique in “world”</a:t>
            </a:r>
          </a:p>
          <a:p>
            <a:pPr lvl="2"/>
            <a:r>
              <a:rPr lang="en-US" dirty="0"/>
              <a:t>Can be served by any server</a:t>
            </a:r>
          </a:p>
          <a:p>
            <a:endParaRPr lang="en-US" dirty="0"/>
          </a:p>
          <a:p>
            <a:endParaRPr lang="en-US" dirty="0"/>
          </a:p>
          <a:p>
            <a:pPr lvl="1"/>
            <a:endParaRPr lang="en-US" dirty="0"/>
          </a:p>
        </p:txBody>
      </p:sp>
      <p:grpSp>
        <p:nvGrpSpPr>
          <p:cNvPr id="26" name="Group 25"/>
          <p:cNvGrpSpPr/>
          <p:nvPr/>
        </p:nvGrpSpPr>
        <p:grpSpPr>
          <a:xfrm>
            <a:off x="3155301" y="762000"/>
            <a:ext cx="5837809" cy="1752131"/>
            <a:chOff x="3155301" y="762000"/>
            <a:chExt cx="5837809" cy="1752131"/>
          </a:xfrm>
        </p:grpSpPr>
        <p:sp>
          <p:nvSpPr>
            <p:cNvPr id="5" name="Rectangle 14">
              <a:extLst>
                <a:ext uri="{FF2B5EF4-FFF2-40B4-BE49-F238E27FC236}">
                  <a16:creationId xmlns:a16="http://schemas.microsoft.com/office/drawing/2014/main" id="{AA7D6AAD-B3CE-CC40-8A59-18CCD40B284E}"/>
                </a:ext>
              </a:extLst>
            </p:cNvPr>
            <p:cNvSpPr>
              <a:spLocks noChangeArrowheads="1"/>
            </p:cNvSpPr>
            <p:nvPr/>
          </p:nvSpPr>
          <p:spPr bwMode="auto">
            <a:xfrm>
              <a:off x="4514851" y="1332699"/>
              <a:ext cx="2005755" cy="267501"/>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Network</a:t>
              </a:r>
            </a:p>
          </p:txBody>
        </p:sp>
        <p:sp>
          <p:nvSpPr>
            <p:cNvPr id="6" name="Line 15">
              <a:extLst>
                <a:ext uri="{FF2B5EF4-FFF2-40B4-BE49-F238E27FC236}">
                  <a16:creationId xmlns:a16="http://schemas.microsoft.com/office/drawing/2014/main" id="{105B9B05-BD51-6843-B8EE-A0D822694B13}"/>
                </a:ext>
              </a:extLst>
            </p:cNvPr>
            <p:cNvSpPr>
              <a:spLocks noChangeShapeType="1"/>
            </p:cNvSpPr>
            <p:nvPr/>
          </p:nvSpPr>
          <p:spPr bwMode="auto">
            <a:xfrm flipV="1">
              <a:off x="4543694" y="12191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7" name="Line 16">
              <a:extLst>
                <a:ext uri="{FF2B5EF4-FFF2-40B4-BE49-F238E27FC236}">
                  <a16:creationId xmlns:a16="http://schemas.microsoft.com/office/drawing/2014/main" id="{42EFC060-3B86-2547-8340-32A24655EA47}"/>
                </a:ext>
              </a:extLst>
            </p:cNvPr>
            <p:cNvSpPr>
              <a:spLocks noChangeShapeType="1"/>
            </p:cNvSpPr>
            <p:nvPr/>
          </p:nvSpPr>
          <p:spPr bwMode="auto">
            <a:xfrm flipH="1" flipV="1">
              <a:off x="4543694" y="17525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 name="Text Box 17">
              <a:extLst>
                <a:ext uri="{FF2B5EF4-FFF2-40B4-BE49-F238E27FC236}">
                  <a16:creationId xmlns:a16="http://schemas.microsoft.com/office/drawing/2014/main" id="{7F74FB22-3C9F-3C4D-9FA5-9D01A0D28765}"/>
                </a:ext>
              </a:extLst>
            </p:cNvPr>
            <p:cNvSpPr txBox="1">
              <a:spLocks noChangeArrowheads="1"/>
            </p:cNvSpPr>
            <p:nvPr/>
          </p:nvSpPr>
          <p:spPr bwMode="auto">
            <a:xfrm>
              <a:off x="4832156" y="838497"/>
              <a:ext cx="140100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Read File</a:t>
              </a:r>
            </a:p>
          </p:txBody>
        </p:sp>
        <p:sp>
          <p:nvSpPr>
            <p:cNvPr id="9" name="Text Box 18">
              <a:extLst>
                <a:ext uri="{FF2B5EF4-FFF2-40B4-BE49-F238E27FC236}">
                  <a16:creationId xmlns:a16="http://schemas.microsoft.com/office/drawing/2014/main" id="{ED53A650-5F40-C447-A50E-1E2B63C67AFD}"/>
                </a:ext>
              </a:extLst>
            </p:cNvPr>
            <p:cNvSpPr txBox="1">
              <a:spLocks noChangeArrowheads="1"/>
            </p:cNvSpPr>
            <p:nvPr/>
          </p:nvSpPr>
          <p:spPr bwMode="auto">
            <a:xfrm>
              <a:off x="5075202" y="1713580"/>
              <a:ext cx="82071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Data</a:t>
              </a:r>
            </a:p>
          </p:txBody>
        </p:sp>
        <p:sp>
          <p:nvSpPr>
            <p:cNvPr id="10" name="Text Box 20">
              <a:extLst>
                <a:ext uri="{FF2B5EF4-FFF2-40B4-BE49-F238E27FC236}">
                  <a16:creationId xmlns:a16="http://schemas.microsoft.com/office/drawing/2014/main" id="{E774418E-CF73-874A-A6F7-1058E45AB350}"/>
                </a:ext>
              </a:extLst>
            </p:cNvPr>
            <p:cNvSpPr txBox="1">
              <a:spLocks noChangeArrowheads="1"/>
            </p:cNvSpPr>
            <p:nvPr/>
          </p:nvSpPr>
          <p:spPr bwMode="auto">
            <a:xfrm>
              <a:off x="6662677" y="2057400"/>
              <a:ext cx="106392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a:t>
              </a:r>
            </a:p>
          </p:txBody>
        </p:sp>
        <p:grpSp>
          <p:nvGrpSpPr>
            <p:cNvPr id="11" name="Group 21">
              <a:extLst>
                <a:ext uri="{FF2B5EF4-FFF2-40B4-BE49-F238E27FC236}">
                  <a16:creationId xmlns:a16="http://schemas.microsoft.com/office/drawing/2014/main" id="{7BB799E9-B4B8-9A4A-8FC2-00ACCE2718D2}"/>
                </a:ext>
              </a:extLst>
            </p:cNvPr>
            <p:cNvGrpSpPr>
              <a:grpSpLocks/>
            </p:cNvGrpSpPr>
            <p:nvPr/>
          </p:nvGrpSpPr>
          <p:grpSpPr bwMode="auto">
            <a:xfrm>
              <a:off x="7715250" y="762000"/>
              <a:ext cx="1277860" cy="1752131"/>
              <a:chOff x="432" y="1933"/>
              <a:chExt cx="948" cy="1572"/>
            </a:xfrm>
          </p:grpSpPr>
          <p:pic>
            <p:nvPicPr>
              <p:cNvPr id="12" name="Picture 22">
                <a:extLst>
                  <a:ext uri="{FF2B5EF4-FFF2-40B4-BE49-F238E27FC236}">
                    <a16:creationId xmlns:a16="http://schemas.microsoft.com/office/drawing/2014/main" id="{3AED49F3-4985-1147-B0FD-31DF5C1E6506}"/>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3">
                <a:extLst>
                  <a:ext uri="{FF2B5EF4-FFF2-40B4-BE49-F238E27FC236}">
                    <a16:creationId xmlns:a16="http://schemas.microsoft.com/office/drawing/2014/main" id="{86920CE4-8E3B-E14C-B732-26FDBED9428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4">
                <a:extLst>
                  <a:ext uri="{FF2B5EF4-FFF2-40B4-BE49-F238E27FC236}">
                    <a16:creationId xmlns:a16="http://schemas.microsoft.com/office/drawing/2014/main" id="{8614D847-BF2D-CA4B-B874-AABB1BDDDF83}"/>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5">
                <a:extLst>
                  <a:ext uri="{FF2B5EF4-FFF2-40B4-BE49-F238E27FC236}">
                    <a16:creationId xmlns:a16="http://schemas.microsoft.com/office/drawing/2014/main" id="{8CA7D09A-2970-1647-BF4A-96AC300F605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a:extLst>
                <a:ext uri="{FF2B5EF4-FFF2-40B4-BE49-F238E27FC236}">
                  <a16:creationId xmlns:a16="http://schemas.microsoft.com/office/drawing/2014/main" id="{41E9021A-B0FC-FA40-9227-C04304BE4729}"/>
                </a:ext>
              </a:extLst>
            </p:cNvPr>
            <p:cNvGrpSpPr/>
            <p:nvPr/>
          </p:nvGrpSpPr>
          <p:grpSpPr>
            <a:xfrm>
              <a:off x="3155301" y="965734"/>
              <a:ext cx="1186091" cy="1520434"/>
              <a:chOff x="1688450" y="737135"/>
              <a:chExt cx="1186091" cy="1520434"/>
            </a:xfrm>
          </p:grpSpPr>
          <p:sp>
            <p:nvSpPr>
              <p:cNvPr id="18" name="Text Box 19">
                <a:extLst>
                  <a:ext uri="{FF2B5EF4-FFF2-40B4-BE49-F238E27FC236}">
                    <a16:creationId xmlns:a16="http://schemas.microsoft.com/office/drawing/2014/main" id="{26FA2346-78A5-E446-8C9F-C8A5D415179F}"/>
                  </a:ext>
                </a:extLst>
              </p:cNvPr>
              <p:cNvSpPr txBox="1">
                <a:spLocks noChangeArrowheads="1"/>
              </p:cNvSpPr>
              <p:nvPr/>
            </p:nvSpPr>
            <p:spPr bwMode="auto">
              <a:xfrm>
                <a:off x="1810385" y="1829257"/>
                <a:ext cx="9890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Client</a:t>
                </a:r>
              </a:p>
            </p:txBody>
          </p:sp>
          <p:pic>
            <p:nvPicPr>
              <p:cNvPr id="19" name="Picture 18" descr="Australian Genealogy Journeys: February 2011">
                <a:extLst>
                  <a:ext uri="{FF2B5EF4-FFF2-40B4-BE49-F238E27FC236}">
                    <a16:creationId xmlns:a16="http://schemas.microsoft.com/office/drawing/2014/main" id="{67C97095-DEE6-5645-BD75-6BCA32B4604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pic>
          <p:nvPicPr>
            <p:cNvPr id="20" name="Picture 19">
              <a:extLst>
                <a:ext uri="{FF2B5EF4-FFF2-40B4-BE49-F238E27FC236}">
                  <a16:creationId xmlns:a16="http://schemas.microsoft.com/office/drawing/2014/main" id="{49FEF1DD-9989-864C-A35B-4146C5BF99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56263" y="934958"/>
              <a:ext cx="1198086" cy="1198086"/>
            </a:xfrm>
            <a:prstGeom prst="rect">
              <a:avLst/>
            </a:prstGeom>
          </p:spPr>
        </p:pic>
      </p:grpSp>
      <p:grpSp>
        <p:nvGrpSpPr>
          <p:cNvPr id="21" name="Group 37"/>
          <p:cNvGrpSpPr>
            <a:grpSpLocks/>
          </p:cNvGrpSpPr>
          <p:nvPr/>
        </p:nvGrpSpPr>
        <p:grpSpPr bwMode="auto">
          <a:xfrm>
            <a:off x="8229495" y="2113251"/>
            <a:ext cx="3581400" cy="3429000"/>
            <a:chOff x="3456" y="2016"/>
            <a:chExt cx="2256" cy="2160"/>
          </a:xfrm>
        </p:grpSpPr>
        <p:pic>
          <p:nvPicPr>
            <p:cNvPr id="22" name="Picture 27"/>
            <p:cNvPicPr>
              <a:picLocks noChangeAspect="1" noChangeArrowheads="1"/>
            </p:cNvPicPr>
            <p:nvPr/>
          </p:nvPicPr>
          <p:blipFill>
            <a:blip r:embed="rId5" cstate="email">
              <a:extLst>
                <a:ext uri="{28A0092B-C50C-407E-A947-70E740481C1C}">
                  <a14:useLocalDpi xmlns:a14="http://schemas.microsoft.com/office/drawing/2010/main" val="0"/>
                </a:ext>
              </a:extLst>
            </a:blip>
            <a:srcRect l="19032" t="613" r="19032" b="613"/>
            <a:stretch>
              <a:fillRect/>
            </a:stretch>
          </p:blipFill>
          <p:spPr bwMode="auto">
            <a:xfrm>
              <a:off x="4272" y="2016"/>
              <a:ext cx="1404" cy="168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AutoShape 31"/>
            <p:cNvSpPr>
              <a:spLocks noChangeArrowheads="1"/>
            </p:cNvSpPr>
            <p:nvPr/>
          </p:nvSpPr>
          <p:spPr bwMode="auto">
            <a:xfrm>
              <a:off x="3456" y="3744"/>
              <a:ext cx="912" cy="384"/>
            </a:xfrm>
            <a:prstGeom prst="wedgeRectCallout">
              <a:avLst>
                <a:gd name="adj1" fmla="val 59648"/>
                <a:gd name="adj2" fmla="val -23750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err="1"/>
                <a:t>coeus</a:t>
              </a:r>
              <a:r>
                <a:rPr lang="en-US" altLang="en-US" sz="1800" dirty="0"/>
                <a:t>:/sue</a:t>
              </a:r>
            </a:p>
          </p:txBody>
        </p:sp>
        <p:sp>
          <p:nvSpPr>
            <p:cNvPr id="24" name="AutoShape 34"/>
            <p:cNvSpPr>
              <a:spLocks noChangeArrowheads="1"/>
            </p:cNvSpPr>
            <p:nvPr/>
          </p:nvSpPr>
          <p:spPr bwMode="auto">
            <a:xfrm>
              <a:off x="4560" y="3792"/>
              <a:ext cx="912" cy="384"/>
            </a:xfrm>
            <a:prstGeom prst="wedgeRectCallout">
              <a:avLst>
                <a:gd name="adj1" fmla="val -9542"/>
                <a:gd name="adj2" fmla="val -153125"/>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adj:/prog</a:t>
              </a:r>
            </a:p>
          </p:txBody>
        </p:sp>
        <p:sp>
          <p:nvSpPr>
            <p:cNvPr id="25" name="AutoShape 35"/>
            <p:cNvSpPr>
              <a:spLocks noChangeArrowheads="1"/>
            </p:cNvSpPr>
            <p:nvPr/>
          </p:nvSpPr>
          <p:spPr bwMode="auto">
            <a:xfrm>
              <a:off x="4848" y="2064"/>
              <a:ext cx="864" cy="384"/>
            </a:xfrm>
            <a:prstGeom prst="wedgeRectCallout">
              <a:avLst>
                <a:gd name="adj1" fmla="val 2778"/>
                <a:gd name="adj2" fmla="val 13463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adj:/jane</a:t>
              </a:r>
            </a:p>
          </p:txBody>
        </p:sp>
      </p:grpSp>
    </p:spTree>
    <p:extLst>
      <p:ext uri="{BB962C8B-B14F-4D97-AF65-F5344CB8AC3E}">
        <p14:creationId xmlns:p14="http://schemas.microsoft.com/office/powerpoint/2010/main" val="16384709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600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 name="Title 1"/>
          <p:cNvSpPr>
            <a:spLocks noGrp="1"/>
          </p:cNvSpPr>
          <p:nvPr>
            <p:ph type="title"/>
          </p:nvPr>
        </p:nvSpPr>
        <p:spPr>
          <a:xfrm>
            <a:off x="1752600" y="152400"/>
            <a:ext cx="8458200" cy="644513"/>
          </a:xfrm>
        </p:spPr>
        <p:txBody>
          <a:bodyPr>
            <a:normAutofit/>
          </a:bodyPr>
          <a:lstStyle/>
          <a:p>
            <a:r>
              <a:rPr lang="en-US" sz="4000" dirty="0">
                <a:latin typeface="Gill Sans" panose="020B0502020104020203" pitchFamily="34" charset="-79"/>
                <a:cs typeface="Gill Sans" panose="020B0502020104020203" pitchFamily="34" charset="-79"/>
              </a:rPr>
              <a:t>Enabling Design: VFS </a:t>
            </a:r>
          </a:p>
        </p:txBody>
      </p:sp>
      <p:sp>
        <p:nvSpPr>
          <p:cNvPr id="4" name="Rectangle 3"/>
          <p:cNvSpPr/>
          <p:nvPr/>
        </p:nvSpPr>
        <p:spPr bwMode="auto">
          <a:xfrm>
            <a:off x="1771383" y="838200"/>
            <a:ext cx="8591817" cy="4572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panose="020B0502020104020203" pitchFamily="34" charset="-79"/>
                <a:ea typeface="Gill Sans" charset="0"/>
                <a:cs typeface="Gill Sans" panose="020B0502020104020203" pitchFamily="34" charset="-79"/>
              </a:rPr>
              <a:t>The System Call Interface</a:t>
            </a:r>
          </a:p>
        </p:txBody>
      </p:sp>
      <p:sp>
        <p:nvSpPr>
          <p:cNvPr id="5" name="Rectangle 4"/>
          <p:cNvSpPr/>
          <p:nvPr/>
        </p:nvSpPr>
        <p:spPr bwMode="auto">
          <a:xfrm>
            <a:off x="1752601"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Process</a:t>
            </a:r>
          </a:p>
          <a:p>
            <a:pPr algn="ctr"/>
            <a:r>
              <a:rPr lang="en-US" sz="1900" b="0" dirty="0">
                <a:latin typeface="Gill Sans" panose="020B0502020104020203" pitchFamily="34" charset="-79"/>
                <a:ea typeface="Gill Sans" charset="0"/>
                <a:cs typeface="Gill Sans" panose="020B0502020104020203" pitchFamily="34" charset="-79"/>
              </a:rPr>
              <a:t>Management</a:t>
            </a:r>
          </a:p>
        </p:txBody>
      </p:sp>
      <p:sp>
        <p:nvSpPr>
          <p:cNvPr id="6" name="Rectangle 5"/>
          <p:cNvSpPr/>
          <p:nvPr/>
        </p:nvSpPr>
        <p:spPr bwMode="auto">
          <a:xfrm>
            <a:off x="3501445"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Memory</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Management</a:t>
            </a:r>
          </a:p>
        </p:txBody>
      </p:sp>
      <p:sp>
        <p:nvSpPr>
          <p:cNvPr id="7" name="Rectangle 6"/>
          <p:cNvSpPr/>
          <p:nvPr/>
        </p:nvSpPr>
        <p:spPr bwMode="auto">
          <a:xfrm>
            <a:off x="5265988"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err="1">
                <a:latin typeface="Gill Sans" panose="020B0502020104020203" pitchFamily="34" charset="-79"/>
                <a:ea typeface="Gill Sans" charset="0"/>
                <a:cs typeface="Gill Sans" panose="020B0502020104020203" pitchFamily="34" charset="-79"/>
              </a:rPr>
              <a:t>Filesystems</a:t>
            </a:r>
            <a:endParaRPr lang="en-US" sz="1900" b="0" dirty="0">
              <a:latin typeface="Gill Sans" panose="020B0502020104020203" pitchFamily="34" charset="-79"/>
              <a:ea typeface="Gill Sans" charset="0"/>
              <a:cs typeface="Gill Sans" panose="020B0502020104020203" pitchFamily="34" charset="-79"/>
            </a:endParaRPr>
          </a:p>
        </p:txBody>
      </p:sp>
      <p:sp>
        <p:nvSpPr>
          <p:cNvPr id="8" name="Rectangle 7"/>
          <p:cNvSpPr/>
          <p:nvPr/>
        </p:nvSpPr>
        <p:spPr bwMode="auto">
          <a:xfrm>
            <a:off x="6999133"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Device</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Control</a:t>
            </a:r>
          </a:p>
        </p:txBody>
      </p:sp>
      <p:sp>
        <p:nvSpPr>
          <p:cNvPr id="9" name="Rectangle 8"/>
          <p:cNvSpPr/>
          <p:nvPr/>
        </p:nvSpPr>
        <p:spPr bwMode="auto">
          <a:xfrm>
            <a:off x="8747976"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Networking</a:t>
            </a:r>
          </a:p>
        </p:txBody>
      </p:sp>
      <p:sp>
        <p:nvSpPr>
          <p:cNvPr id="15" name="Rectangle 14"/>
          <p:cNvSpPr/>
          <p:nvPr/>
        </p:nvSpPr>
        <p:spPr bwMode="auto">
          <a:xfrm>
            <a:off x="1771383"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Architecture</a:t>
            </a:r>
          </a:p>
          <a:p>
            <a:pPr algn="ctr"/>
            <a:r>
              <a:rPr lang="en-US" sz="2000" b="0" dirty="0">
                <a:latin typeface="Gill Sans" panose="020B0502020104020203" pitchFamily="34" charset="-79"/>
                <a:ea typeface="Gill Sans" charset="0"/>
                <a:cs typeface="Gill Sans" panose="020B0502020104020203" pitchFamily="34" charset="-79"/>
              </a:rPr>
              <a:t>Dependent</a:t>
            </a:r>
          </a:p>
          <a:p>
            <a:pPr algn="ctr"/>
            <a:r>
              <a:rPr lang="en-US" sz="2000" b="0" dirty="0">
                <a:latin typeface="Gill Sans" panose="020B0502020104020203" pitchFamily="34" charset="-79"/>
                <a:ea typeface="Gill Sans" charset="0"/>
                <a:cs typeface="Gill Sans" panose="020B0502020104020203" pitchFamily="34" charset="-79"/>
              </a:rPr>
              <a:t>Code</a:t>
            </a:r>
          </a:p>
        </p:txBody>
      </p:sp>
      <p:sp>
        <p:nvSpPr>
          <p:cNvPr id="16" name="Rectangle 15"/>
          <p:cNvSpPr/>
          <p:nvPr/>
        </p:nvSpPr>
        <p:spPr bwMode="auto">
          <a:xfrm>
            <a:off x="3520227"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Memory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Manager</a:t>
            </a:r>
          </a:p>
        </p:txBody>
      </p:sp>
      <p:sp>
        <p:nvSpPr>
          <p:cNvPr id="18" name="Rectangle 17"/>
          <p:cNvSpPr/>
          <p:nvPr/>
        </p:nvSpPr>
        <p:spPr bwMode="auto">
          <a:xfrm>
            <a:off x="7017915"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Device</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Control</a:t>
            </a:r>
          </a:p>
        </p:txBody>
      </p:sp>
      <p:sp>
        <p:nvSpPr>
          <p:cNvPr id="21" name="Rectangle 20"/>
          <p:cNvSpPr/>
          <p:nvPr/>
        </p:nvSpPr>
        <p:spPr bwMode="auto">
          <a:xfrm>
            <a:off x="8747975" y="3207389"/>
            <a:ext cx="1615225" cy="9906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Network</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Subsystem</a:t>
            </a:r>
          </a:p>
        </p:txBody>
      </p:sp>
      <p:grpSp>
        <p:nvGrpSpPr>
          <p:cNvPr id="40" name="Group 39"/>
          <p:cNvGrpSpPr/>
          <p:nvPr/>
        </p:nvGrpSpPr>
        <p:grpSpPr>
          <a:xfrm>
            <a:off x="5265988" y="3207389"/>
            <a:ext cx="1615225" cy="990600"/>
            <a:chOff x="3733800" y="3276600"/>
            <a:chExt cx="1615225" cy="990600"/>
          </a:xfrm>
          <a:solidFill>
            <a:srgbClr val="00B050"/>
          </a:solidFill>
        </p:grpSpPr>
        <p:sp>
          <p:nvSpPr>
            <p:cNvPr id="17" name="Rectangle 16"/>
            <p:cNvSpPr/>
            <p:nvPr/>
          </p:nvSpPr>
          <p:spPr bwMode="auto">
            <a:xfrm>
              <a:off x="3733800" y="3276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File System Types</a:t>
              </a:r>
            </a:p>
          </p:txBody>
        </p:sp>
        <p:sp>
          <p:nvSpPr>
            <p:cNvPr id="23" name="Rectangle 22"/>
            <p:cNvSpPr/>
            <p:nvPr/>
          </p:nvSpPr>
          <p:spPr bwMode="auto">
            <a:xfrm>
              <a:off x="38862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5" name="Rectangle 24"/>
            <p:cNvSpPr/>
            <p:nvPr/>
          </p:nvSpPr>
          <p:spPr bwMode="auto">
            <a:xfrm>
              <a:off x="42418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6" name="Rectangle 25"/>
            <p:cNvSpPr/>
            <p:nvPr/>
          </p:nvSpPr>
          <p:spPr bwMode="auto">
            <a:xfrm>
              <a:off x="45974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7" name="Rectangle 26"/>
            <p:cNvSpPr/>
            <p:nvPr/>
          </p:nvSpPr>
          <p:spPr bwMode="auto">
            <a:xfrm>
              <a:off x="49530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9" name="Group 38"/>
          <p:cNvGrpSpPr/>
          <p:nvPr/>
        </p:nvGrpSpPr>
        <p:grpSpPr>
          <a:xfrm>
            <a:off x="5265988" y="4274189"/>
            <a:ext cx="1615225" cy="990600"/>
            <a:chOff x="3733800" y="4419600"/>
            <a:chExt cx="1615225" cy="990600"/>
          </a:xfrm>
          <a:solidFill>
            <a:srgbClr val="00B050"/>
          </a:solidFill>
        </p:grpSpPr>
        <p:sp>
          <p:nvSpPr>
            <p:cNvPr id="20" name="Rectangle 19"/>
            <p:cNvSpPr/>
            <p:nvPr/>
          </p:nvSpPr>
          <p:spPr bwMode="auto">
            <a:xfrm>
              <a:off x="3733800"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Block</a:t>
              </a:r>
              <a:b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b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Devices</a:t>
              </a:r>
            </a:p>
          </p:txBody>
        </p:sp>
        <p:sp>
          <p:nvSpPr>
            <p:cNvPr id="28" name="Rectangle 27"/>
            <p:cNvSpPr/>
            <p:nvPr/>
          </p:nvSpPr>
          <p:spPr bwMode="auto">
            <a:xfrm>
              <a:off x="39244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9" name="Rectangle 28"/>
            <p:cNvSpPr/>
            <p:nvPr/>
          </p:nvSpPr>
          <p:spPr bwMode="auto">
            <a:xfrm>
              <a:off x="42800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0" name="Rectangle 29"/>
            <p:cNvSpPr/>
            <p:nvPr/>
          </p:nvSpPr>
          <p:spPr bwMode="auto">
            <a:xfrm>
              <a:off x="46356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1" name="Rectangle 30"/>
            <p:cNvSpPr/>
            <p:nvPr/>
          </p:nvSpPr>
          <p:spPr bwMode="auto">
            <a:xfrm>
              <a:off x="4978400"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8" name="Group 37"/>
          <p:cNvGrpSpPr/>
          <p:nvPr/>
        </p:nvGrpSpPr>
        <p:grpSpPr>
          <a:xfrm>
            <a:off x="8747975" y="4274189"/>
            <a:ext cx="1615225" cy="990600"/>
            <a:chOff x="7223974" y="4419600"/>
            <a:chExt cx="1615225" cy="990600"/>
          </a:xfrm>
          <a:solidFill>
            <a:srgbClr val="00B050"/>
          </a:solidFill>
        </p:grpSpPr>
        <p:sp>
          <p:nvSpPr>
            <p:cNvPr id="22" name="Rectangle 21"/>
            <p:cNvSpPr/>
            <p:nvPr/>
          </p:nvSpPr>
          <p:spPr bwMode="auto">
            <a:xfrm>
              <a:off x="7223974"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IF drivers</a:t>
              </a:r>
            </a:p>
          </p:txBody>
        </p:sp>
        <p:sp>
          <p:nvSpPr>
            <p:cNvPr id="32" name="Rectangle 31"/>
            <p:cNvSpPr/>
            <p:nvPr/>
          </p:nvSpPr>
          <p:spPr bwMode="auto">
            <a:xfrm>
              <a:off x="73914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3" name="Rectangle 32"/>
            <p:cNvSpPr/>
            <p:nvPr/>
          </p:nvSpPr>
          <p:spPr bwMode="auto">
            <a:xfrm>
              <a:off x="77470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4" name="Rectangle 33"/>
            <p:cNvSpPr/>
            <p:nvPr/>
          </p:nvSpPr>
          <p:spPr bwMode="auto">
            <a:xfrm>
              <a:off x="81026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5" name="Rectangle 34"/>
            <p:cNvSpPr/>
            <p:nvPr/>
          </p:nvSpPr>
          <p:spPr bwMode="auto">
            <a:xfrm>
              <a:off x="84582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sp>
        <p:nvSpPr>
          <p:cNvPr id="37" name="TextBox 36"/>
          <p:cNvSpPr txBox="1"/>
          <p:nvPr/>
        </p:nvSpPr>
        <p:spPr>
          <a:xfrm>
            <a:off x="1788663" y="2653353"/>
            <a:ext cx="1581587"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Concurrency,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multitasking</a:t>
            </a:r>
          </a:p>
        </p:txBody>
      </p:sp>
      <p:sp>
        <p:nvSpPr>
          <p:cNvPr id="43" name="TextBox 42"/>
          <p:cNvSpPr txBox="1"/>
          <p:nvPr/>
        </p:nvSpPr>
        <p:spPr>
          <a:xfrm>
            <a:off x="3723202" y="2667001"/>
            <a:ext cx="1064329"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Virtual</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memory</a:t>
            </a:r>
          </a:p>
        </p:txBody>
      </p:sp>
      <p:sp>
        <p:nvSpPr>
          <p:cNvPr id="44" name="TextBox 43"/>
          <p:cNvSpPr txBox="1"/>
          <p:nvPr/>
        </p:nvSpPr>
        <p:spPr>
          <a:xfrm>
            <a:off x="5268561" y="2653353"/>
            <a:ext cx="1593705"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Files and </a:t>
            </a:r>
            <a:r>
              <a:rPr lang="en-US" sz="2000" b="0" dirty="0" err="1">
                <a:latin typeface="Gill Sans" panose="020B0502020104020203" pitchFamily="34" charset="-79"/>
                <a:ea typeface="Gill Sans" charset="0"/>
                <a:cs typeface="Gill Sans" panose="020B0502020104020203" pitchFamily="34" charset="-79"/>
              </a:rPr>
              <a:t>dirs</a:t>
            </a:r>
            <a:r>
              <a:rPr lang="en-US" sz="2000" b="0" dirty="0">
                <a:latin typeface="Gill Sans" panose="020B0502020104020203" pitchFamily="34" charset="-79"/>
                <a:ea typeface="Gill Sans" charset="0"/>
                <a:cs typeface="Gill Sans" panose="020B0502020104020203" pitchFamily="34" charset="-79"/>
              </a:rPr>
              <a:t>:</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the VFS</a:t>
            </a:r>
          </a:p>
        </p:txBody>
      </p:sp>
      <p:sp>
        <p:nvSpPr>
          <p:cNvPr id="45" name="TextBox 44"/>
          <p:cNvSpPr txBox="1"/>
          <p:nvPr/>
        </p:nvSpPr>
        <p:spPr>
          <a:xfrm>
            <a:off x="7023873" y="2667001"/>
            <a:ext cx="1565750"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TTYs and</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device access</a:t>
            </a:r>
          </a:p>
        </p:txBody>
      </p:sp>
      <p:sp>
        <p:nvSpPr>
          <p:cNvPr id="46" name="TextBox 45"/>
          <p:cNvSpPr txBox="1"/>
          <p:nvPr/>
        </p:nvSpPr>
        <p:spPr>
          <a:xfrm>
            <a:off x="8873832" y="2794136"/>
            <a:ext cx="1505540" cy="35394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Connectivity</a:t>
            </a:r>
          </a:p>
        </p:txBody>
      </p:sp>
      <p:grpSp>
        <p:nvGrpSpPr>
          <p:cNvPr id="83" name="Group 82"/>
          <p:cNvGrpSpPr/>
          <p:nvPr/>
        </p:nvGrpSpPr>
        <p:grpSpPr>
          <a:xfrm>
            <a:off x="2078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20186632">
            <a:off x="1975056" y="5456122"/>
            <a:ext cx="1143644" cy="892723"/>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8974457" y="5579736"/>
            <a:ext cx="1211411" cy="8331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61" name="Group 60"/>
          <p:cNvGrpSpPr/>
          <p:nvPr/>
        </p:nvGrpSpPr>
        <p:grpSpPr>
          <a:xfrm>
            <a:off x="3776755"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5334001"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104953" y="5302012"/>
            <a:ext cx="1403589" cy="140358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id="{B2FF6FC3-35BB-AE43-B06B-41CCD8D41198}"/>
              </a:ext>
            </a:extLst>
          </p:cNvPr>
          <p:cNvSpPr/>
          <p:nvPr/>
        </p:nvSpPr>
        <p:spPr>
          <a:xfrm>
            <a:off x="5135452" y="1607189"/>
            <a:ext cx="1863681" cy="266700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25348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3ECA25-8415-44D9-AEC4-D64B3EFFEDBF}"/>
              </a:ext>
            </a:extLst>
          </p:cNvPr>
          <p:cNvSpPr/>
          <p:nvPr/>
        </p:nvSpPr>
        <p:spPr>
          <a:xfrm>
            <a:off x="3702541" y="787661"/>
            <a:ext cx="7193280" cy="369332"/>
          </a:xfrm>
          <a:prstGeom prst="rect">
            <a:avLst/>
          </a:prstGeom>
        </p:spPr>
        <p:txBody>
          <a:bodyPr wrap="square">
            <a:spAutoFit/>
          </a:bodyPr>
          <a:lstStyle/>
          <a:p>
            <a:r>
              <a:rPr lang="en-US" b="1" dirty="0">
                <a:latin typeface="Consolas" panose="020B0609020204030204" pitchFamily="49" charset="0"/>
              </a:rPr>
              <a:t>length = </a:t>
            </a:r>
            <a:r>
              <a:rPr lang="en-US" b="1" dirty="0">
                <a:solidFill>
                  <a:srgbClr val="FF0000"/>
                </a:solidFill>
                <a:latin typeface="Consolas" panose="020B0609020204030204" pitchFamily="49" charset="0"/>
              </a:rPr>
              <a:t>read</a:t>
            </a:r>
            <a:r>
              <a:rPr lang="en-US" b="1" dirty="0">
                <a:latin typeface="Consolas" panose="020B0609020204030204" pitchFamily="49" charset="0"/>
              </a:rPr>
              <a:t>(</a:t>
            </a:r>
            <a:r>
              <a:rPr lang="en-US" b="1" dirty="0" err="1">
                <a:latin typeface="Consolas" panose="020B0609020204030204" pitchFamily="49" charset="0"/>
              </a:rPr>
              <a:t>input_fd</a:t>
            </a:r>
            <a:r>
              <a:rPr lang="en-US" b="1" dirty="0">
                <a:latin typeface="Consolas" panose="020B0609020204030204" pitchFamily="49" charset="0"/>
              </a:rPr>
              <a:t>, buffer, BUFFER_SIZE);</a:t>
            </a:r>
            <a:endParaRPr lang="en-US" dirty="0">
              <a:latin typeface="Consolas" panose="020B0609020204030204" pitchFamily="49" charset="0"/>
            </a:endParaRPr>
          </a:p>
        </p:txBody>
      </p:sp>
      <p:sp>
        <p:nvSpPr>
          <p:cNvPr id="7" name="Rectangle 6">
            <a:extLst>
              <a:ext uri="{FF2B5EF4-FFF2-40B4-BE49-F238E27FC236}">
                <a16:creationId xmlns:a16="http://schemas.microsoft.com/office/drawing/2014/main" id="{A665B9AC-C3D0-462B-8462-32FFBE888CA6}"/>
              </a:ext>
            </a:extLst>
          </p:cNvPr>
          <p:cNvSpPr/>
          <p:nvPr/>
        </p:nvSpPr>
        <p:spPr>
          <a:xfrm>
            <a:off x="4065741" y="1271564"/>
            <a:ext cx="6001293" cy="1477328"/>
          </a:xfrm>
          <a:prstGeom prst="rect">
            <a:avLst/>
          </a:prstGeom>
        </p:spPr>
        <p:txBody>
          <a:bodyPr wrap="square">
            <a:spAutoFit/>
          </a:bodyPr>
          <a:lstStyle/>
          <a:p>
            <a:r>
              <a:rPr lang="en-US" dirty="0" err="1">
                <a:latin typeface="Consolas" panose="020B0609020204030204" pitchFamily="49" charset="0"/>
              </a:rPr>
              <a:t>ssize_t</a:t>
            </a:r>
            <a:r>
              <a:rPr lang="en-US" dirty="0">
                <a:latin typeface="Consolas" panose="020B0609020204030204" pitchFamily="49" charset="0"/>
              </a:rPr>
              <a:t> </a:t>
            </a:r>
            <a:r>
              <a:rPr lang="en-US" dirty="0">
                <a:latin typeface="Consolas" panose="020B0609020204030204" pitchFamily="49" charset="0"/>
                <a:hlinkClick r:id="rId2"/>
              </a:rPr>
              <a:t>read</a:t>
            </a:r>
            <a:r>
              <a:rPr lang="en-US" dirty="0">
                <a:latin typeface="Consolas" panose="020B0609020204030204" pitchFamily="49" charset="0"/>
              </a:rPr>
              <a:t>(int, void *, </a:t>
            </a:r>
            <a:r>
              <a:rPr lang="en-US" dirty="0" err="1">
                <a:latin typeface="Consolas" panose="020B0609020204030204" pitchFamily="49" charset="0"/>
              </a:rPr>
              <a:t>size_t</a:t>
            </a:r>
            <a:r>
              <a:rPr lang="en-US" dirty="0">
                <a:latin typeface="Consolas" panose="020B0609020204030204" pitchFamily="49" charset="0"/>
              </a:rPr>
              <a:t>) {</a:t>
            </a:r>
          </a:p>
          <a:p>
            <a:r>
              <a:rPr lang="en-US" dirty="0">
                <a:latin typeface="Consolas" panose="020B0609020204030204" pitchFamily="49" charset="0"/>
              </a:rPr>
              <a:t>  </a:t>
            </a:r>
            <a:r>
              <a:rPr lang="en-US" dirty="0">
                <a:latin typeface="Consolas" panose="020B0609020204030204" pitchFamily="49" charset="0"/>
                <a:cs typeface="Arial" panose="020B0604020202020204" pitchFamily="34" charset="0"/>
              </a:rPr>
              <a:t>marshal </a:t>
            </a:r>
            <a:r>
              <a:rPr lang="en-US" dirty="0" err="1">
                <a:latin typeface="Consolas" panose="020B0609020204030204" pitchFamily="49" charset="0"/>
                <a:cs typeface="Arial" panose="020B0604020202020204" pitchFamily="34" charset="0"/>
              </a:rPr>
              <a:t>args</a:t>
            </a:r>
            <a:r>
              <a:rPr lang="en-US" dirty="0">
                <a:latin typeface="Consolas" panose="020B0609020204030204" pitchFamily="49" charset="0"/>
                <a:cs typeface="Arial" panose="020B0604020202020204" pitchFamily="34" charset="0"/>
              </a:rPr>
              <a:t> into registers</a:t>
            </a:r>
          </a:p>
          <a:p>
            <a:r>
              <a:rPr lang="en-US" dirty="0">
                <a:latin typeface="Consolas" panose="020B0609020204030204" pitchFamily="49" charset="0"/>
                <a:cs typeface="Arial" panose="020B0604020202020204" pitchFamily="34" charset="0"/>
              </a:rPr>
              <a:t>  </a:t>
            </a:r>
            <a:r>
              <a:rPr lang="en-US" dirty="0">
                <a:solidFill>
                  <a:srgbClr val="FF0000"/>
                </a:solidFill>
                <a:latin typeface="Consolas" panose="020B0609020204030204" pitchFamily="49" charset="0"/>
                <a:cs typeface="Arial" panose="020B0604020202020204" pitchFamily="34" charset="0"/>
              </a:rPr>
              <a:t>issue </a:t>
            </a:r>
            <a:r>
              <a:rPr lang="en-US" dirty="0" err="1">
                <a:solidFill>
                  <a:srgbClr val="FF0000"/>
                </a:solidFill>
                <a:latin typeface="Consolas" panose="020B0609020204030204" pitchFamily="49" charset="0"/>
                <a:cs typeface="Arial" panose="020B0604020202020204" pitchFamily="34" charset="0"/>
              </a:rPr>
              <a:t>syscall</a:t>
            </a:r>
            <a:endParaRPr lang="en-US" dirty="0">
              <a:solidFill>
                <a:srgbClr val="FF0000"/>
              </a:solidFill>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register result of </a:t>
            </a:r>
            <a:r>
              <a:rPr lang="en-US" dirty="0" err="1">
                <a:latin typeface="Consolas" panose="020B0609020204030204" pitchFamily="49" charset="0"/>
                <a:cs typeface="Arial" panose="020B0604020202020204" pitchFamily="34" charset="0"/>
              </a:rPr>
              <a:t>syscall</a:t>
            </a:r>
            <a:r>
              <a:rPr lang="en-US" dirty="0">
                <a:latin typeface="Consolas" panose="020B0609020204030204" pitchFamily="49" charset="0"/>
                <a:cs typeface="Arial" panose="020B0604020202020204" pitchFamily="34" charset="0"/>
              </a:rPr>
              <a:t> to </a:t>
            </a:r>
            <a:r>
              <a:rPr lang="en-US" dirty="0" err="1">
                <a:latin typeface="Consolas" panose="020B0609020204030204" pitchFamily="49" charset="0"/>
                <a:cs typeface="Arial" panose="020B0604020202020204" pitchFamily="34" charset="0"/>
              </a:rPr>
              <a:t>rtn</a:t>
            </a:r>
            <a:r>
              <a:rPr lang="en-US" dirty="0">
                <a:latin typeface="Consolas" panose="020B0609020204030204" pitchFamily="49" charset="0"/>
                <a:cs typeface="Arial" panose="020B0604020202020204" pitchFamily="34" charset="0"/>
              </a:rPr>
              <a:t> value</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78622589-A83A-48A0-9494-F1415161EF42}"/>
              </a:ext>
            </a:extLst>
          </p:cNvPr>
          <p:cNvSpPr/>
          <p:nvPr/>
        </p:nvSpPr>
        <p:spPr>
          <a:xfrm>
            <a:off x="4296991" y="3091010"/>
            <a:ext cx="6555033" cy="1477328"/>
          </a:xfrm>
          <a:prstGeom prst="rect">
            <a:avLst/>
          </a:prstGeom>
        </p:spPr>
        <p:txBody>
          <a:bodyPr wrap="square">
            <a:spAutoFit/>
          </a:bodyPr>
          <a:lstStyle/>
          <a:p>
            <a:r>
              <a:rPr lang="en-US" dirty="0">
                <a:solidFill>
                  <a:srgbClr val="2D961E"/>
                </a:solidFill>
                <a:latin typeface="Consolas" panose="020B0609020204030204" pitchFamily="49" charset="0"/>
              </a:rPr>
              <a:t>void</a:t>
            </a:r>
            <a:r>
              <a:rPr lang="en-US" dirty="0">
                <a:solidFill>
                  <a:srgbClr val="C200FF"/>
                </a:solidFill>
                <a:latin typeface="Consolas" panose="020B0609020204030204" pitchFamily="49" charset="0"/>
              </a:rPr>
              <a:t> </a:t>
            </a:r>
            <a:r>
              <a:rPr lang="en-US" dirty="0" err="1">
                <a:solidFill>
                  <a:srgbClr val="4A00FF"/>
                </a:solidFill>
                <a:latin typeface="Consolas" panose="020B0609020204030204" pitchFamily="49" charset="0"/>
              </a:rPr>
              <a:t>syscall_handler</a:t>
            </a:r>
            <a:r>
              <a:rPr lang="en-US" dirty="0">
                <a:solidFill>
                  <a:srgbClr val="000000"/>
                </a:solidFill>
                <a:latin typeface="Consolas" panose="020B0609020204030204" pitchFamily="49" charset="0"/>
              </a:rPr>
              <a:t> (</a:t>
            </a:r>
            <a:r>
              <a:rPr lang="en-US" dirty="0">
                <a:solidFill>
                  <a:srgbClr val="C2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D961E"/>
                </a:solidFill>
                <a:latin typeface="Consolas" panose="020B0609020204030204" pitchFamily="49" charset="0"/>
              </a:rPr>
              <a:t>intr_frame</a:t>
            </a:r>
            <a:r>
              <a:rPr lang="en-US" dirty="0">
                <a:solidFill>
                  <a:srgbClr val="000000"/>
                </a:solidFill>
                <a:latin typeface="Consolas" panose="020B0609020204030204" pitchFamily="49" charset="0"/>
              </a:rPr>
              <a:t> *</a:t>
            </a:r>
            <a:r>
              <a:rPr lang="en-US" dirty="0">
                <a:solidFill>
                  <a:srgbClr val="C1651C"/>
                </a:solidFill>
                <a:latin typeface="Consolas" panose="020B0609020204030204" pitchFamily="49" charset="0"/>
              </a:rPr>
              <a:t>f</a:t>
            </a:r>
            <a:r>
              <a:rPr lang="en-US" dirty="0">
                <a:solidFill>
                  <a:srgbClr val="000000"/>
                </a:solidFill>
                <a:latin typeface="Consolas" panose="020B0609020204030204" pitchFamily="49" charset="0"/>
              </a:rPr>
              <a:t>) {</a:t>
            </a:r>
          </a:p>
          <a:p>
            <a:r>
              <a:rPr lang="en-US" dirty="0">
                <a:solidFill>
                  <a:srgbClr val="000000"/>
                </a:solidFill>
                <a:effectLst/>
                <a:latin typeface="Consolas" panose="020B0609020204030204" pitchFamily="49" charset="0"/>
                <a:cs typeface="Arial" panose="020B0604020202020204" pitchFamily="34" charset="0"/>
              </a:rPr>
              <a:t>   </a:t>
            </a:r>
            <a:r>
              <a:rPr lang="en-US" dirty="0" err="1">
                <a:solidFill>
                  <a:srgbClr val="000000"/>
                </a:solidFill>
                <a:effectLst/>
                <a:latin typeface="Consolas" panose="020B0609020204030204" pitchFamily="49" charset="0"/>
                <a:cs typeface="Arial" panose="020B0604020202020204" pitchFamily="34" charset="0"/>
              </a:rPr>
              <a:t>unmarshal</a:t>
            </a:r>
            <a:r>
              <a:rPr lang="en-US" dirty="0" err="1">
                <a:solidFill>
                  <a:srgbClr val="000000"/>
                </a:solidFill>
                <a:latin typeface="Consolas" panose="020B0609020204030204" pitchFamily="49" charset="0"/>
                <a:cs typeface="Arial" panose="020B0604020202020204" pitchFamily="34" charset="0"/>
              </a:rPr>
              <a:t>l</a:t>
            </a:r>
            <a:r>
              <a:rPr lang="en-US" dirty="0">
                <a:solidFill>
                  <a:srgbClr val="000000"/>
                </a:solidFill>
                <a:latin typeface="Consolas" panose="020B0609020204030204" pitchFamily="49" charset="0"/>
                <a:cs typeface="Arial" panose="020B0604020202020204" pitchFamily="34" charset="0"/>
              </a:rPr>
              <a:t> call#, </a:t>
            </a:r>
            <a:r>
              <a:rPr lang="en-US" dirty="0" err="1">
                <a:solidFill>
                  <a:srgbClr val="000000"/>
                </a:solidFill>
                <a:latin typeface="Consolas" panose="020B0609020204030204" pitchFamily="49" charset="0"/>
                <a:cs typeface="Arial" panose="020B0604020202020204" pitchFamily="34" charset="0"/>
              </a:rPr>
              <a:t>args</a:t>
            </a:r>
            <a:r>
              <a:rPr lang="en-US" dirty="0">
                <a:solidFill>
                  <a:srgbClr val="000000"/>
                </a:solidFill>
                <a:latin typeface="Consolas" panose="020B0609020204030204" pitchFamily="49" charset="0"/>
                <a:cs typeface="Arial" panose="020B0604020202020204" pitchFamily="34" charset="0"/>
              </a:rPr>
              <a:t> from </a:t>
            </a:r>
            <a:r>
              <a:rPr lang="en-US" dirty="0" err="1">
                <a:solidFill>
                  <a:srgbClr val="000000"/>
                </a:solidFill>
                <a:latin typeface="Consolas" panose="020B0609020204030204" pitchFamily="49" charset="0"/>
                <a:cs typeface="Arial" panose="020B0604020202020204" pitchFamily="34" charset="0"/>
              </a:rPr>
              <a:t>regs</a:t>
            </a:r>
            <a:endParaRPr lang="en-US" dirty="0">
              <a:solidFill>
                <a:srgbClr val="000000"/>
              </a:solidFill>
              <a:latin typeface="Consolas" panose="020B0609020204030204" pitchFamily="49" charset="0"/>
              <a:cs typeface="Arial" panose="020B0604020202020204" pitchFamily="34" charset="0"/>
            </a:endParaRP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FF0000"/>
                </a:solidFill>
                <a:effectLst/>
                <a:latin typeface="Consolas" panose="020B0609020204030204" pitchFamily="49" charset="0"/>
                <a:cs typeface="Arial" panose="020B0604020202020204" pitchFamily="34" charset="0"/>
              </a:rPr>
              <a:t>dispatch</a:t>
            </a:r>
            <a:r>
              <a:rPr lang="en-US" dirty="0">
                <a:solidFill>
                  <a:srgbClr val="FF0000"/>
                </a:solidFill>
                <a:latin typeface="Consolas" panose="020B0609020204030204" pitchFamily="49" charset="0"/>
                <a:cs typeface="Arial" panose="020B0604020202020204" pitchFamily="34" charset="0"/>
              </a:rPr>
              <a:t> : handlers[call#](</a:t>
            </a:r>
            <a:r>
              <a:rPr lang="en-US" dirty="0" err="1">
                <a:solidFill>
                  <a:srgbClr val="FF0000"/>
                </a:solidFill>
                <a:latin typeface="Consolas" panose="020B0609020204030204" pitchFamily="49" charset="0"/>
                <a:cs typeface="Arial" panose="020B0604020202020204" pitchFamily="34" charset="0"/>
              </a:rPr>
              <a:t>args</a:t>
            </a:r>
            <a:r>
              <a:rPr lang="en-US" dirty="0">
                <a:solidFill>
                  <a:srgbClr val="FF0000"/>
                </a:solidFill>
                <a:latin typeface="Consolas" panose="020B0609020204030204" pitchFamily="49" charset="0"/>
                <a:cs typeface="Arial" panose="020B0604020202020204" pitchFamily="34" charset="0"/>
              </a:rPr>
              <a:t>)</a:t>
            </a: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000000"/>
                </a:solidFill>
                <a:latin typeface="Consolas" panose="020B0609020204030204" pitchFamily="49" charset="0"/>
                <a:cs typeface="Arial" panose="020B0604020202020204" pitchFamily="34" charset="0"/>
              </a:rPr>
              <a:t>marshal results </a:t>
            </a:r>
            <a:r>
              <a:rPr lang="en-US" dirty="0" err="1">
                <a:solidFill>
                  <a:srgbClr val="000000"/>
                </a:solidFill>
                <a:latin typeface="Consolas" panose="020B0609020204030204" pitchFamily="49" charset="0"/>
                <a:cs typeface="Arial" panose="020B0604020202020204" pitchFamily="34" charset="0"/>
              </a:rPr>
              <a:t>fo</a:t>
            </a:r>
            <a:r>
              <a:rPr lang="en-US" dirty="0">
                <a:solidFill>
                  <a:srgbClr val="000000"/>
                </a:solidFill>
                <a:latin typeface="Consolas" panose="020B0609020204030204" pitchFamily="49" charset="0"/>
                <a:cs typeface="Arial" panose="020B0604020202020204" pitchFamily="34" charset="0"/>
              </a:rPr>
              <a:t> </a:t>
            </a:r>
            <a:r>
              <a:rPr lang="en-US" dirty="0" err="1">
                <a:solidFill>
                  <a:srgbClr val="000000"/>
                </a:solidFill>
                <a:latin typeface="Consolas" panose="020B0609020204030204" pitchFamily="49" charset="0"/>
                <a:cs typeface="Arial" panose="020B0604020202020204" pitchFamily="34" charset="0"/>
              </a:rPr>
              <a:t>syscall</a:t>
            </a:r>
            <a:r>
              <a:rPr lang="en-US" dirty="0">
                <a:solidFill>
                  <a:srgbClr val="000000"/>
                </a:solidFill>
                <a:latin typeface="Consolas" panose="020B0609020204030204" pitchFamily="49" charset="0"/>
                <a:cs typeface="Arial" panose="020B0604020202020204" pitchFamily="34" charset="0"/>
              </a:rPr>
              <a:t> ret</a:t>
            </a:r>
          </a:p>
          <a:p>
            <a:r>
              <a:rPr lang="en-US" dirty="0">
                <a:solidFill>
                  <a:srgbClr val="000000"/>
                </a:solidFill>
                <a:effectLst/>
                <a:latin typeface="Consolas" panose="020B0609020204030204" pitchFamily="49" charset="0"/>
              </a:rPr>
              <a:t>}</a:t>
            </a:r>
            <a:endParaRPr lang="en-US" dirty="0">
              <a:solidFill>
                <a:srgbClr val="4A00FF"/>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0C1DA98-2D97-4201-8D10-631201F8E6FB}"/>
              </a:ext>
            </a:extLst>
          </p:cNvPr>
          <p:cNvSpPr txBox="1"/>
          <p:nvPr/>
        </p:nvSpPr>
        <p:spPr>
          <a:xfrm>
            <a:off x="4247466" y="2763460"/>
            <a:ext cx="4716356" cy="369332"/>
          </a:xfrm>
          <a:prstGeom prst="rect">
            <a:avLst/>
          </a:prstGeom>
          <a:noFill/>
        </p:spPr>
        <p:txBody>
          <a:bodyPr wrap="none" rtlCol="0">
            <a:spAutoFit/>
          </a:bodyPr>
          <a:lstStyle/>
          <a:p>
            <a:r>
              <a:rPr lang="en-US" dirty="0">
                <a:latin typeface="Consolas" panose="020B0609020204030204" pitchFamily="49" charset="0"/>
                <a:cs typeface="Calibri" panose="020F0502020204030204" pitchFamily="34" charset="0"/>
              </a:rPr>
              <a:t>Exception U</a:t>
            </a:r>
            <a:r>
              <a:rPr lang="en-US" dirty="0">
                <a:latin typeface="Consolas" panose="020B0609020204030204" pitchFamily="49" charset="0"/>
                <a:cs typeface="Calibri" panose="020F0502020204030204" pitchFamily="34" charset="0"/>
                <a:sym typeface="Wingdings" pitchFamily="2" charset="2"/>
              </a:rPr>
              <a:t>K, interrupt processing</a:t>
            </a:r>
            <a:endParaRPr lang="en-US" dirty="0">
              <a:latin typeface="Consolas" panose="020B0609020204030204" pitchFamily="49" charset="0"/>
              <a:cs typeface="Calibri" panose="020F0502020204030204" pitchFamily="34" charset="0"/>
            </a:endParaRPr>
          </a:p>
        </p:txBody>
      </p:sp>
      <p:sp>
        <p:nvSpPr>
          <p:cNvPr id="10" name="Rectangle 9">
            <a:extLst>
              <a:ext uri="{FF2B5EF4-FFF2-40B4-BE49-F238E27FC236}">
                <a16:creationId xmlns:a16="http://schemas.microsoft.com/office/drawing/2014/main" id="{552D0F2E-A660-42E0-A245-6D52C5C785C0}"/>
              </a:ext>
            </a:extLst>
          </p:cNvPr>
          <p:cNvSpPr/>
          <p:nvPr/>
        </p:nvSpPr>
        <p:spPr>
          <a:xfrm>
            <a:off x="4419600" y="4505904"/>
            <a:ext cx="6857782" cy="1477328"/>
          </a:xfrm>
          <a:prstGeom prst="rect">
            <a:avLst/>
          </a:prstGeom>
        </p:spPr>
        <p:txBody>
          <a:bodyPr wrap="square">
            <a:spAutoFit/>
          </a:bodyPr>
          <a:lstStyle/>
          <a:p>
            <a:r>
              <a:rPr lang="en-US" dirty="0" err="1">
                <a:latin typeface="Consolas" panose="020B0609020204030204" pitchFamily="49" charset="0"/>
                <a:cs typeface="Courier"/>
              </a:rPr>
              <a:t>ssize_t</a:t>
            </a:r>
            <a:r>
              <a:rPr lang="en-US" dirty="0">
                <a:latin typeface="Consolas" panose="020B0609020204030204" pitchFamily="49" charset="0"/>
                <a:cs typeface="Courier"/>
              </a:rPr>
              <a:t> </a:t>
            </a:r>
            <a:r>
              <a:rPr lang="en-US" dirty="0" err="1">
                <a:latin typeface="Consolas" panose="020B0609020204030204" pitchFamily="49" charset="0"/>
                <a:cs typeface="Courier"/>
              </a:rPr>
              <a:t>vfs_read</a:t>
            </a:r>
            <a:r>
              <a:rPr lang="en-US" dirty="0">
                <a:latin typeface="Consolas" panose="020B0609020204030204" pitchFamily="49" charset="0"/>
                <a:cs typeface="Courier"/>
              </a:rPr>
              <a:t>(</a:t>
            </a:r>
            <a:r>
              <a:rPr lang="en-US" b="1" dirty="0">
                <a:solidFill>
                  <a:srgbClr val="FF0000"/>
                </a:solidFill>
                <a:latin typeface="Consolas" panose="020B0609020204030204" pitchFamily="49" charset="0"/>
                <a:cs typeface="Courier"/>
              </a:rPr>
              <a:t>struct file *file</a:t>
            </a:r>
            <a:r>
              <a:rPr lang="en-US" dirty="0">
                <a:latin typeface="Consolas" panose="020B0609020204030204" pitchFamily="49" charset="0"/>
                <a:cs typeface="Courier"/>
              </a:rPr>
              <a:t>, char __user *</a:t>
            </a:r>
            <a:r>
              <a:rPr lang="en-US" dirty="0" err="1">
                <a:latin typeface="Consolas" panose="020B0609020204030204" pitchFamily="49" charset="0"/>
                <a:cs typeface="Courier"/>
              </a:rPr>
              <a:t>buf</a:t>
            </a:r>
            <a:r>
              <a:rPr lang="en-US" dirty="0">
                <a:latin typeface="Consolas" panose="020B0609020204030204" pitchFamily="49" charset="0"/>
                <a:cs typeface="Courier"/>
              </a:rPr>
              <a:t>,                       		   </a:t>
            </a:r>
            <a:r>
              <a:rPr lang="en-US" dirty="0" err="1">
                <a:latin typeface="Consolas" panose="020B0609020204030204" pitchFamily="49" charset="0"/>
                <a:cs typeface="Courier"/>
              </a:rPr>
              <a:t>size_t</a:t>
            </a:r>
            <a:r>
              <a:rPr lang="en-US" dirty="0">
                <a:latin typeface="Consolas" panose="020B0609020204030204" pitchFamily="49" charset="0"/>
                <a:cs typeface="Courier"/>
              </a:rPr>
              <a:t> count, </a:t>
            </a:r>
            <a:r>
              <a:rPr lang="en-US" dirty="0" err="1">
                <a:latin typeface="Consolas" panose="020B0609020204030204" pitchFamily="49" charset="0"/>
                <a:cs typeface="Courier"/>
              </a:rPr>
              <a:t>loff_t</a:t>
            </a:r>
            <a:r>
              <a:rPr lang="en-US" dirty="0">
                <a:latin typeface="Consolas" panose="020B0609020204030204" pitchFamily="49" charset="0"/>
                <a:cs typeface="Courier"/>
              </a:rPr>
              <a:t> *</a:t>
            </a:r>
            <a:r>
              <a:rPr lang="en-US" dirty="0" err="1">
                <a:latin typeface="Consolas" panose="020B0609020204030204" pitchFamily="49" charset="0"/>
                <a:cs typeface="Courier"/>
              </a:rPr>
              <a:t>pos</a:t>
            </a:r>
            <a:r>
              <a:rPr lang="en-US" dirty="0">
                <a:latin typeface="Consolas" panose="020B0609020204030204" pitchFamily="49" charset="0"/>
                <a:cs typeface="Courier"/>
              </a:rPr>
              <a:t>) {</a:t>
            </a:r>
          </a:p>
          <a:p>
            <a:r>
              <a:rPr lang="en-US" dirty="0">
                <a:latin typeface="Consolas" panose="020B0609020204030204" pitchFamily="49" charset="0"/>
                <a:cs typeface="Calibri" panose="020F0502020204030204" pitchFamily="34" charset="0"/>
              </a:rPr>
              <a:t>   User Process/File System relationship</a:t>
            </a:r>
          </a:p>
          <a:p>
            <a:r>
              <a:rPr lang="en-US" dirty="0">
                <a:latin typeface="Consolas" panose="020B0609020204030204" pitchFamily="49" charset="0"/>
                <a:cs typeface="Calibri" panose="020F0502020204030204" pitchFamily="34" charset="0"/>
              </a:rPr>
              <a:t>   call </a:t>
            </a:r>
            <a:r>
              <a:rPr lang="en-US" dirty="0">
                <a:solidFill>
                  <a:srgbClr val="FF0000"/>
                </a:solidFill>
                <a:latin typeface="Consolas" panose="020B0609020204030204" pitchFamily="49" charset="0"/>
                <a:cs typeface="Calibri" panose="020F0502020204030204" pitchFamily="34" charset="0"/>
              </a:rPr>
              <a:t>device driver </a:t>
            </a:r>
            <a:r>
              <a:rPr lang="en-US" dirty="0">
                <a:latin typeface="Consolas" panose="020B0609020204030204" pitchFamily="49" charset="0"/>
                <a:cs typeface="Calibri" panose="020F0502020204030204" pitchFamily="34" charset="0"/>
              </a:rPr>
              <a:t>to do the work</a:t>
            </a:r>
          </a:p>
          <a:p>
            <a:r>
              <a:rPr lang="en-US" dirty="0">
                <a:latin typeface="Consolas" panose="020B0609020204030204" pitchFamily="49" charset="0"/>
                <a:cs typeface="Courier"/>
              </a:rPr>
              <a:t>}</a:t>
            </a:r>
          </a:p>
        </p:txBody>
      </p:sp>
      <p:sp>
        <p:nvSpPr>
          <p:cNvPr id="11" name="Rectangle 10">
            <a:extLst>
              <a:ext uri="{FF2B5EF4-FFF2-40B4-BE49-F238E27FC236}">
                <a16:creationId xmlns:a16="http://schemas.microsoft.com/office/drawing/2014/main" id="{B6FFD7BC-585C-4726-A8AE-7E34AE25FC75}"/>
              </a:ext>
            </a:extLst>
          </p:cNvPr>
          <p:cNvSpPr/>
          <p:nvPr/>
        </p:nvSpPr>
        <p:spPr>
          <a:xfrm>
            <a:off x="3710140" y="730257"/>
            <a:ext cx="7872259" cy="562609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2" name="Rectangle 11">
            <a:extLst>
              <a:ext uri="{FF2B5EF4-FFF2-40B4-BE49-F238E27FC236}">
                <a16:creationId xmlns:a16="http://schemas.microsoft.com/office/drawing/2014/main" id="{07218CB5-A1BE-4CD4-B431-6803AB080774}"/>
              </a:ext>
            </a:extLst>
          </p:cNvPr>
          <p:cNvSpPr/>
          <p:nvPr/>
        </p:nvSpPr>
        <p:spPr>
          <a:xfrm>
            <a:off x="4065740" y="1213892"/>
            <a:ext cx="7364259" cy="50642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3" name="Rectangle 12">
            <a:extLst>
              <a:ext uri="{FF2B5EF4-FFF2-40B4-BE49-F238E27FC236}">
                <a16:creationId xmlns:a16="http://schemas.microsoft.com/office/drawing/2014/main" id="{3FBB46D6-25DF-4FB4-BA02-E48634E13960}"/>
              </a:ext>
            </a:extLst>
          </p:cNvPr>
          <p:cNvSpPr/>
          <p:nvPr/>
        </p:nvSpPr>
        <p:spPr>
          <a:xfrm>
            <a:off x="4269976" y="2763460"/>
            <a:ext cx="7007624" cy="33712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4" name="Rectangle 13">
            <a:extLst>
              <a:ext uri="{FF2B5EF4-FFF2-40B4-BE49-F238E27FC236}">
                <a16:creationId xmlns:a16="http://schemas.microsoft.com/office/drawing/2014/main" id="{8FC456B8-9B8B-4592-A15B-AA8B64207FF1}"/>
              </a:ext>
            </a:extLst>
          </p:cNvPr>
          <p:cNvSpPr/>
          <p:nvPr/>
        </p:nvSpPr>
        <p:spPr>
          <a:xfrm>
            <a:off x="4427516" y="4480081"/>
            <a:ext cx="6780107" cy="15933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5" name="TextBox 14">
            <a:extLst>
              <a:ext uri="{FF2B5EF4-FFF2-40B4-BE49-F238E27FC236}">
                <a16:creationId xmlns:a16="http://schemas.microsoft.com/office/drawing/2014/main" id="{CFDE3FD6-9EAC-4012-BB42-F5D7536D7BE8}"/>
              </a:ext>
            </a:extLst>
          </p:cNvPr>
          <p:cNvSpPr txBox="1"/>
          <p:nvPr/>
        </p:nvSpPr>
        <p:spPr>
          <a:xfrm>
            <a:off x="2365201" y="727166"/>
            <a:ext cx="1234633"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App:</a:t>
            </a:r>
          </a:p>
        </p:txBody>
      </p:sp>
      <p:sp>
        <p:nvSpPr>
          <p:cNvPr id="16" name="TextBox 15">
            <a:extLst>
              <a:ext uri="{FF2B5EF4-FFF2-40B4-BE49-F238E27FC236}">
                <a16:creationId xmlns:a16="http://schemas.microsoft.com/office/drawing/2014/main" id="{D120CAED-0300-402B-B9A8-F006B78D7D02}"/>
              </a:ext>
            </a:extLst>
          </p:cNvPr>
          <p:cNvSpPr txBox="1"/>
          <p:nvPr/>
        </p:nvSpPr>
        <p:spPr>
          <a:xfrm>
            <a:off x="2133600" y="1200090"/>
            <a:ext cx="1493037"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library:</a:t>
            </a:r>
          </a:p>
        </p:txBody>
      </p:sp>
      <p:grpSp>
        <p:nvGrpSpPr>
          <p:cNvPr id="39" name="Group 38"/>
          <p:cNvGrpSpPr/>
          <p:nvPr/>
        </p:nvGrpSpPr>
        <p:grpSpPr>
          <a:xfrm>
            <a:off x="8670611" y="5742735"/>
            <a:ext cx="2530789" cy="369332"/>
            <a:chOff x="8594411" y="5722780"/>
            <a:chExt cx="2530789" cy="369332"/>
          </a:xfrm>
        </p:grpSpPr>
        <p:sp>
          <p:nvSpPr>
            <p:cNvPr id="17" name="Rectangle 16">
              <a:extLst>
                <a:ext uri="{FF2B5EF4-FFF2-40B4-BE49-F238E27FC236}">
                  <a16:creationId xmlns:a16="http://schemas.microsoft.com/office/drawing/2014/main" id="{CA95ED24-D822-4A24-8DD2-88AC2ADA2471}"/>
                </a:ext>
              </a:extLst>
            </p:cNvPr>
            <p:cNvSpPr/>
            <p:nvPr/>
          </p:nvSpPr>
          <p:spPr>
            <a:xfrm>
              <a:off x="8594411" y="5771239"/>
              <a:ext cx="2530789" cy="272415"/>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8" name="TextBox 17">
              <a:extLst>
                <a:ext uri="{FF2B5EF4-FFF2-40B4-BE49-F238E27FC236}">
                  <a16:creationId xmlns:a16="http://schemas.microsoft.com/office/drawing/2014/main" id="{22FD3ED5-9CBE-4641-A3D5-0F9CB20D8700}"/>
                </a:ext>
              </a:extLst>
            </p:cNvPr>
            <p:cNvSpPr txBox="1"/>
            <p:nvPr/>
          </p:nvSpPr>
          <p:spPr>
            <a:xfrm>
              <a:off x="8944330" y="5722780"/>
              <a:ext cx="1830950" cy="369332"/>
            </a:xfrm>
            <a:prstGeom prst="rect">
              <a:avLst/>
            </a:prstGeom>
            <a:noFill/>
          </p:spPr>
          <p:txBody>
            <a:bodyPr wrap="none" rtlCol="0">
              <a:spAutoFit/>
            </a:bodyPr>
            <a:lstStyle/>
            <a:p>
              <a:r>
                <a:rPr lang="en-US" dirty="0">
                  <a:latin typeface="Consolas" panose="020B0609020204030204" pitchFamily="49" charset="0"/>
                </a:rPr>
                <a:t>Device Driver</a:t>
              </a:r>
            </a:p>
          </p:txBody>
        </p:sp>
      </p:grpSp>
      <p:sp>
        <p:nvSpPr>
          <p:cNvPr id="38" name="Title 37"/>
          <p:cNvSpPr>
            <a:spLocks noGrp="1"/>
          </p:cNvSpPr>
          <p:nvPr>
            <p:ph type="title"/>
          </p:nvPr>
        </p:nvSpPr>
        <p:spPr/>
        <p:txBody>
          <a:bodyPr/>
          <a:lstStyle/>
          <a:p>
            <a:r>
              <a:rPr lang="en-US" dirty="0"/>
              <a:t>Recall: Layers of I/O…</a:t>
            </a:r>
          </a:p>
        </p:txBody>
      </p:sp>
      <p:sp>
        <p:nvSpPr>
          <p:cNvPr id="59" name="TextBox 58">
            <a:extLst>
              <a:ext uri="{FF2B5EF4-FFF2-40B4-BE49-F238E27FC236}">
                <a16:creationId xmlns:a16="http://schemas.microsoft.com/office/drawing/2014/main" id="{D8F75A7B-94D3-4855-B8B8-EAEE3643A6B1}"/>
              </a:ext>
            </a:extLst>
          </p:cNvPr>
          <p:cNvSpPr txBox="1"/>
          <p:nvPr/>
        </p:nvSpPr>
        <p:spPr>
          <a:xfrm>
            <a:off x="571524" y="2367633"/>
            <a:ext cx="1710725" cy="369332"/>
          </a:xfrm>
          <a:prstGeom prst="rect">
            <a:avLst/>
          </a:prstGeom>
          <a:noFill/>
        </p:spPr>
        <p:txBody>
          <a:bodyPr wrap="none" rtlCol="0">
            <a:spAutoFit/>
          </a:bodyPr>
          <a:lstStyle/>
          <a:p>
            <a:r>
              <a:rPr lang="en-US" b="0" dirty="0">
                <a:latin typeface="Gill Sans Light"/>
              </a:rPr>
              <a:t>High Level I/O </a:t>
            </a:r>
          </a:p>
        </p:txBody>
      </p:sp>
      <p:sp>
        <p:nvSpPr>
          <p:cNvPr id="60" name="Rectangle 59">
            <a:extLst>
              <a:ext uri="{FF2B5EF4-FFF2-40B4-BE49-F238E27FC236}">
                <a16:creationId xmlns:a16="http://schemas.microsoft.com/office/drawing/2014/main" id="{3886D31A-B733-405E-A37B-3A8C79726278}"/>
              </a:ext>
            </a:extLst>
          </p:cNvPr>
          <p:cNvSpPr/>
          <p:nvPr/>
        </p:nvSpPr>
        <p:spPr>
          <a:xfrm>
            <a:off x="584362" y="236763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1" name="TextBox 60">
            <a:extLst>
              <a:ext uri="{FF2B5EF4-FFF2-40B4-BE49-F238E27FC236}">
                <a16:creationId xmlns:a16="http://schemas.microsoft.com/office/drawing/2014/main" id="{3BD42EC3-A623-4D1A-A6B8-96E789DC87A0}"/>
              </a:ext>
            </a:extLst>
          </p:cNvPr>
          <p:cNvSpPr txBox="1"/>
          <p:nvPr/>
        </p:nvSpPr>
        <p:spPr>
          <a:xfrm>
            <a:off x="597172" y="2754511"/>
            <a:ext cx="1659429" cy="369332"/>
          </a:xfrm>
          <a:prstGeom prst="rect">
            <a:avLst/>
          </a:prstGeom>
          <a:noFill/>
        </p:spPr>
        <p:txBody>
          <a:bodyPr wrap="none" rtlCol="0">
            <a:spAutoFit/>
          </a:bodyPr>
          <a:lstStyle/>
          <a:p>
            <a:r>
              <a:rPr lang="en-US" b="0" dirty="0">
                <a:latin typeface="Gill Sans Light"/>
              </a:rPr>
              <a:t>Low Level I/O </a:t>
            </a:r>
          </a:p>
        </p:txBody>
      </p:sp>
      <p:sp>
        <p:nvSpPr>
          <p:cNvPr id="62" name="Rectangle 61">
            <a:extLst>
              <a:ext uri="{FF2B5EF4-FFF2-40B4-BE49-F238E27FC236}">
                <a16:creationId xmlns:a16="http://schemas.microsoft.com/office/drawing/2014/main" id="{8053316D-D4DA-4068-9549-29001BE7119F}"/>
              </a:ext>
            </a:extLst>
          </p:cNvPr>
          <p:cNvSpPr/>
          <p:nvPr/>
        </p:nvSpPr>
        <p:spPr>
          <a:xfrm>
            <a:off x="738670" y="283207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3" name="TextBox 62">
            <a:extLst>
              <a:ext uri="{FF2B5EF4-FFF2-40B4-BE49-F238E27FC236}">
                <a16:creationId xmlns:a16="http://schemas.microsoft.com/office/drawing/2014/main" id="{F2B29794-EF72-47C9-9055-4A6A15861174}"/>
              </a:ext>
            </a:extLst>
          </p:cNvPr>
          <p:cNvSpPr txBox="1"/>
          <p:nvPr/>
        </p:nvSpPr>
        <p:spPr>
          <a:xfrm>
            <a:off x="1050020" y="3100811"/>
            <a:ext cx="753732" cy="307777"/>
          </a:xfrm>
          <a:prstGeom prst="rect">
            <a:avLst/>
          </a:prstGeom>
          <a:noFill/>
        </p:spPr>
        <p:txBody>
          <a:bodyPr wrap="none" rtlCol="0">
            <a:spAutoFit/>
          </a:bodyPr>
          <a:lstStyle/>
          <a:p>
            <a:r>
              <a:rPr lang="en-US" sz="1400" b="0" dirty="0" err="1">
                <a:latin typeface="Gill Sans Light"/>
              </a:rPr>
              <a:t>Syscall</a:t>
            </a:r>
            <a:endParaRPr lang="en-US" b="0" dirty="0">
              <a:latin typeface="Gill Sans Light"/>
            </a:endParaRPr>
          </a:p>
        </p:txBody>
      </p:sp>
      <p:sp>
        <p:nvSpPr>
          <p:cNvPr id="64" name="Rectangle 63">
            <a:extLst>
              <a:ext uri="{FF2B5EF4-FFF2-40B4-BE49-F238E27FC236}">
                <a16:creationId xmlns:a16="http://schemas.microsoft.com/office/drawing/2014/main" id="{A4B977EB-CCB9-4967-8C78-8954ED293366}"/>
              </a:ext>
            </a:extLst>
          </p:cNvPr>
          <p:cNvSpPr/>
          <p:nvPr/>
        </p:nvSpPr>
        <p:spPr>
          <a:xfrm>
            <a:off x="1092438" y="310081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5" name="TextBox 64">
            <a:extLst>
              <a:ext uri="{FF2B5EF4-FFF2-40B4-BE49-F238E27FC236}">
                <a16:creationId xmlns:a16="http://schemas.microsoft.com/office/drawing/2014/main" id="{E58EBFBC-4AE2-41E7-817F-C3762CC8CC28}"/>
              </a:ext>
            </a:extLst>
          </p:cNvPr>
          <p:cNvSpPr txBox="1"/>
          <p:nvPr/>
        </p:nvSpPr>
        <p:spPr>
          <a:xfrm>
            <a:off x="731824" y="3583763"/>
            <a:ext cx="1390124" cy="369332"/>
          </a:xfrm>
          <a:prstGeom prst="rect">
            <a:avLst/>
          </a:prstGeom>
          <a:noFill/>
        </p:spPr>
        <p:txBody>
          <a:bodyPr wrap="none" rtlCol="0">
            <a:spAutoFit/>
          </a:bodyPr>
          <a:lstStyle/>
          <a:p>
            <a:r>
              <a:rPr lang="en-US" b="0" dirty="0">
                <a:latin typeface="Gill Sans Light"/>
              </a:rPr>
              <a:t>File System</a:t>
            </a:r>
          </a:p>
        </p:txBody>
      </p:sp>
      <p:sp>
        <p:nvSpPr>
          <p:cNvPr id="66" name="Rectangle 65">
            <a:extLst>
              <a:ext uri="{FF2B5EF4-FFF2-40B4-BE49-F238E27FC236}">
                <a16:creationId xmlns:a16="http://schemas.microsoft.com/office/drawing/2014/main" id="{ABA5EB8E-5B83-4FBE-AA4B-456389BFC87E}"/>
              </a:ext>
            </a:extLst>
          </p:cNvPr>
          <p:cNvSpPr/>
          <p:nvPr/>
        </p:nvSpPr>
        <p:spPr>
          <a:xfrm>
            <a:off x="785659" y="347711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7" name="TextBox 66">
            <a:extLst>
              <a:ext uri="{FF2B5EF4-FFF2-40B4-BE49-F238E27FC236}">
                <a16:creationId xmlns:a16="http://schemas.microsoft.com/office/drawing/2014/main" id="{487AE7FB-0D2A-470C-A413-9A388D332544}"/>
              </a:ext>
            </a:extLst>
          </p:cNvPr>
          <p:cNvSpPr txBox="1"/>
          <p:nvPr/>
        </p:nvSpPr>
        <p:spPr>
          <a:xfrm>
            <a:off x="840828" y="4097598"/>
            <a:ext cx="1172116" cy="369332"/>
          </a:xfrm>
          <a:prstGeom prst="rect">
            <a:avLst/>
          </a:prstGeom>
          <a:noFill/>
        </p:spPr>
        <p:txBody>
          <a:bodyPr wrap="none" rtlCol="0">
            <a:spAutoFit/>
          </a:bodyPr>
          <a:lstStyle/>
          <a:p>
            <a:r>
              <a:rPr lang="en-US" b="0" dirty="0">
                <a:latin typeface="Gill Sans Light"/>
              </a:rPr>
              <a:t>I/O Driver</a:t>
            </a:r>
          </a:p>
        </p:txBody>
      </p:sp>
      <p:sp>
        <p:nvSpPr>
          <p:cNvPr id="68" name="Rectangle 67">
            <a:extLst>
              <a:ext uri="{FF2B5EF4-FFF2-40B4-BE49-F238E27FC236}">
                <a16:creationId xmlns:a16="http://schemas.microsoft.com/office/drawing/2014/main" id="{5B306426-7FB7-4BE6-A5A8-1F6ED79409A7}"/>
              </a:ext>
            </a:extLst>
          </p:cNvPr>
          <p:cNvSpPr/>
          <p:nvPr/>
        </p:nvSpPr>
        <p:spPr>
          <a:xfrm>
            <a:off x="584362" y="412396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69" name="Straight Connector 68">
            <a:extLst>
              <a:ext uri="{FF2B5EF4-FFF2-40B4-BE49-F238E27FC236}">
                <a16:creationId xmlns:a16="http://schemas.microsoft.com/office/drawing/2014/main" id="{A48E915B-135F-42DD-AD39-7A01D48242AD}"/>
              </a:ext>
            </a:extLst>
          </p:cNvPr>
          <p:cNvCxnSpPr/>
          <p:nvPr/>
        </p:nvCxnSpPr>
        <p:spPr>
          <a:xfrm>
            <a:off x="1139928" y="465977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E6E06D0-6C5B-44D5-A51A-C9DA241CDB33}"/>
              </a:ext>
            </a:extLst>
          </p:cNvPr>
          <p:cNvCxnSpPr/>
          <p:nvPr/>
        </p:nvCxnSpPr>
        <p:spPr>
          <a:xfrm>
            <a:off x="1292328" y="44810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ED5E86D-C4A9-4D67-9396-B7925D0F6BF2}"/>
              </a:ext>
            </a:extLst>
          </p:cNvPr>
          <p:cNvCxnSpPr/>
          <p:nvPr/>
        </p:nvCxnSpPr>
        <p:spPr>
          <a:xfrm>
            <a:off x="1740250" y="465977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660CE64E-FFB4-41B9-87E3-23227B264E7D}"/>
              </a:ext>
            </a:extLst>
          </p:cNvPr>
          <p:cNvSpPr/>
          <p:nvPr/>
        </p:nvSpPr>
        <p:spPr>
          <a:xfrm>
            <a:off x="1616929" y="483854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73" name="Oval 72">
            <a:extLst>
              <a:ext uri="{FF2B5EF4-FFF2-40B4-BE49-F238E27FC236}">
                <a16:creationId xmlns:a16="http://schemas.microsoft.com/office/drawing/2014/main" id="{0E165BE4-D859-4D87-BDBD-3137C89FA4FE}"/>
              </a:ext>
            </a:extLst>
          </p:cNvPr>
          <p:cNvSpPr/>
          <p:nvPr/>
        </p:nvSpPr>
        <p:spPr>
          <a:xfrm>
            <a:off x="1997828" y="483854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4" name="Straight Connector 73">
            <a:extLst>
              <a:ext uri="{FF2B5EF4-FFF2-40B4-BE49-F238E27FC236}">
                <a16:creationId xmlns:a16="http://schemas.microsoft.com/office/drawing/2014/main" id="{8FE82249-085C-4648-86BC-6612AA642F34}"/>
              </a:ext>
            </a:extLst>
          </p:cNvPr>
          <p:cNvCxnSpPr>
            <a:stCxn id="72" idx="3"/>
            <a:endCxn id="73" idx="2"/>
          </p:cNvCxnSpPr>
          <p:nvPr/>
        </p:nvCxnSpPr>
        <p:spPr>
          <a:xfrm>
            <a:off x="1859538" y="493608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60297635-6C42-4E09-8B7A-5CA4CAA80386}"/>
              </a:ext>
            </a:extLst>
          </p:cNvPr>
          <p:cNvSpPr/>
          <p:nvPr/>
        </p:nvSpPr>
        <p:spPr>
          <a:xfrm>
            <a:off x="841397" y="464345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6" name="Straight Connector 75">
            <a:extLst>
              <a:ext uri="{FF2B5EF4-FFF2-40B4-BE49-F238E27FC236}">
                <a16:creationId xmlns:a16="http://schemas.microsoft.com/office/drawing/2014/main" id="{8B4792C5-26BD-4288-9741-60E4D560AECD}"/>
              </a:ext>
            </a:extLst>
          </p:cNvPr>
          <p:cNvCxnSpPr/>
          <p:nvPr/>
        </p:nvCxnSpPr>
        <p:spPr>
          <a:xfrm>
            <a:off x="948033" y="446469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A9F9698-D62B-461E-B6BE-0398110C28E2}"/>
              </a:ext>
            </a:extLst>
          </p:cNvPr>
          <p:cNvSpPr txBox="1"/>
          <p:nvPr/>
        </p:nvSpPr>
        <p:spPr>
          <a:xfrm>
            <a:off x="359615" y="1981200"/>
            <a:ext cx="2274982" cy="369332"/>
          </a:xfrm>
          <a:prstGeom prst="rect">
            <a:avLst/>
          </a:prstGeom>
          <a:noFill/>
        </p:spPr>
        <p:txBody>
          <a:bodyPr wrap="none" rtlCol="0">
            <a:spAutoFit/>
          </a:bodyPr>
          <a:lstStyle/>
          <a:p>
            <a:r>
              <a:rPr lang="en-US" b="0" dirty="0">
                <a:solidFill>
                  <a:srgbClr val="FF0000"/>
                </a:solidFill>
                <a:latin typeface="Gill Sans Light"/>
              </a:rPr>
              <a:t>Application / Service</a:t>
            </a:r>
          </a:p>
        </p:txBody>
      </p:sp>
    </p:spTree>
    <p:extLst>
      <p:ext uri="{BB962C8B-B14F-4D97-AF65-F5344CB8AC3E}">
        <p14:creationId xmlns:p14="http://schemas.microsoft.com/office/powerpoint/2010/main" val="38564833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152400"/>
            <a:ext cx="9906000" cy="533400"/>
          </a:xfrm>
        </p:spPr>
        <p:txBody>
          <a:bodyPr/>
          <a:lstStyle/>
          <a:p>
            <a:r>
              <a:rPr lang="en-US" altLang="ko-KR" dirty="0">
                <a:latin typeface="Gill Sans Light"/>
                <a:ea typeface="굴림" panose="020B0600000101010101" pitchFamily="34" charset="-127"/>
              </a:rPr>
              <a:t>Recall: Distributed Applications Build With Messages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19559404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981200" y="152400"/>
            <a:ext cx="8229600" cy="533400"/>
          </a:xfrm>
        </p:spPr>
        <p:txBody>
          <a:bodyPr/>
          <a:lstStyle/>
          <a:p>
            <a:r>
              <a:rPr lang="en-US" altLang="ko-KR" dirty="0">
                <a:ea typeface="굴림" charset="-127"/>
              </a:rPr>
              <a:t>Virtual </a:t>
            </a:r>
            <a:r>
              <a:rPr lang="en-US" altLang="ko-KR" dirty="0" err="1">
                <a:ea typeface="굴림" charset="-127"/>
              </a:rPr>
              <a:t>Filesystem</a:t>
            </a:r>
            <a:r>
              <a:rPr lang="en-US" altLang="ko-KR" dirty="0">
                <a:ea typeface="굴림" charset="-127"/>
              </a:rPr>
              <a:t> Switch</a:t>
            </a:r>
            <a:endParaRPr lang="en-US" altLang="ko-KR" sz="1800" dirty="0">
              <a:ea typeface="굴림" charset="-127"/>
            </a:endParaRPr>
          </a:p>
        </p:txBody>
      </p:sp>
      <p:sp>
        <p:nvSpPr>
          <p:cNvPr id="1008644" name="Rectangle 4"/>
          <p:cNvSpPr>
            <a:spLocks noGrp="1" noChangeArrowheads="1"/>
          </p:cNvSpPr>
          <p:nvPr>
            <p:ph type="body" idx="1"/>
          </p:nvPr>
        </p:nvSpPr>
        <p:spPr>
          <a:xfrm>
            <a:off x="838200" y="3810000"/>
            <a:ext cx="10439400" cy="2819400"/>
          </a:xfrm>
        </p:spPr>
        <p:txBody>
          <a:bodyPr>
            <a:normAutofit/>
          </a:bodyPr>
          <a:lstStyle/>
          <a:p>
            <a:pPr>
              <a:lnSpc>
                <a:spcPct val="80000"/>
              </a:lnSpc>
              <a:spcBef>
                <a:spcPct val="20000"/>
              </a:spcBef>
            </a:pPr>
            <a:r>
              <a:rPr lang="en-US" altLang="ko-KR" dirty="0">
                <a:solidFill>
                  <a:schemeClr val="hlink"/>
                </a:solidFill>
                <a:ea typeface="굴림" charset="-127"/>
              </a:rPr>
              <a:t>VFS:</a:t>
            </a:r>
            <a:r>
              <a:rPr lang="en-US" altLang="ko-KR" dirty="0">
                <a:ea typeface="굴림" charset="-127"/>
              </a:rPr>
              <a:t> Virtual abstraction similar to local file system</a:t>
            </a:r>
          </a:p>
          <a:p>
            <a:pPr lvl="1">
              <a:lnSpc>
                <a:spcPct val="80000"/>
              </a:lnSpc>
              <a:spcBef>
                <a:spcPct val="20000"/>
              </a:spcBef>
            </a:pPr>
            <a:r>
              <a:rPr lang="en-US" altLang="ko-KR" dirty="0">
                <a:ea typeface="굴림" charset="-127"/>
              </a:rPr>
              <a:t>Provides virtual superblocks, </a:t>
            </a:r>
            <a:r>
              <a:rPr lang="en-US" altLang="ko-KR" dirty="0" err="1">
                <a:ea typeface="굴림" charset="-127"/>
              </a:rPr>
              <a:t>inodes</a:t>
            </a:r>
            <a:r>
              <a:rPr lang="en-US" altLang="ko-KR" dirty="0">
                <a:ea typeface="굴림" charset="-127"/>
              </a:rPr>
              <a:t>, files, </a:t>
            </a:r>
            <a:r>
              <a:rPr lang="en-US" altLang="ko-KR" dirty="0" err="1">
                <a:ea typeface="굴림" charset="-127"/>
              </a:rPr>
              <a:t>etc</a:t>
            </a:r>
            <a:endParaRPr lang="en-US" altLang="ko-KR" dirty="0">
              <a:ea typeface="굴림" charset="-127"/>
            </a:endParaRPr>
          </a:p>
          <a:p>
            <a:pPr lvl="1">
              <a:lnSpc>
                <a:spcPct val="80000"/>
              </a:lnSpc>
              <a:spcBef>
                <a:spcPct val="20000"/>
              </a:spcBef>
            </a:pPr>
            <a:r>
              <a:rPr lang="en-US" altLang="ko-KR" dirty="0">
                <a:ea typeface="굴림" charset="-127"/>
              </a:rPr>
              <a:t>Compatible with a variety of local and remote file systems</a:t>
            </a:r>
          </a:p>
          <a:p>
            <a:pPr lvl="2">
              <a:lnSpc>
                <a:spcPct val="80000"/>
              </a:lnSpc>
            </a:pPr>
            <a:r>
              <a:rPr lang="en-US" altLang="ko-KR" dirty="0">
                <a:ea typeface="굴림" charset="-127"/>
              </a:rPr>
              <a:t>provides object-oriented way of implementing file systems</a:t>
            </a:r>
          </a:p>
          <a:p>
            <a:pPr>
              <a:lnSpc>
                <a:spcPct val="80000"/>
              </a:lnSpc>
            </a:pPr>
            <a:r>
              <a:rPr lang="en-US" altLang="ko-KR" dirty="0">
                <a:ea typeface="굴림" charset="-127"/>
              </a:rPr>
              <a:t>VFS allows the same system call interface (the API) to be used for different types of file systems</a:t>
            </a:r>
          </a:p>
          <a:p>
            <a:pPr lvl="1">
              <a:lnSpc>
                <a:spcPct val="80000"/>
              </a:lnSpc>
            </a:pPr>
            <a:r>
              <a:rPr lang="en-US" altLang="ko-KR" dirty="0">
                <a:ea typeface="굴림" charset="-127"/>
              </a:rPr>
              <a:t>The API is to the VFS interface, rather than any specific type of file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210"/>
          <a:stretch/>
        </p:blipFill>
        <p:spPr bwMode="auto">
          <a:xfrm>
            <a:off x="3535844" y="859830"/>
            <a:ext cx="5531957" cy="27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70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86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86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86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8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VFS Common File Model in Linux</a:t>
            </a:r>
          </a:p>
        </p:txBody>
      </p:sp>
      <p:sp>
        <p:nvSpPr>
          <p:cNvPr id="3" name="Content Placeholder 2"/>
          <p:cNvSpPr>
            <a:spLocks noGrp="1"/>
          </p:cNvSpPr>
          <p:nvPr>
            <p:ph idx="1"/>
          </p:nvPr>
        </p:nvSpPr>
        <p:spPr>
          <a:xfrm>
            <a:off x="914400" y="3200400"/>
            <a:ext cx="10287000" cy="3514570"/>
          </a:xfrm>
        </p:spPr>
        <p:txBody>
          <a:bodyPr>
            <a:normAutofit lnSpcReduction="10000"/>
          </a:bodyPr>
          <a:lstStyle/>
          <a:p>
            <a:r>
              <a:rPr lang="en-US" dirty="0"/>
              <a:t>Four primary object types for VFS:</a:t>
            </a:r>
          </a:p>
          <a:p>
            <a:pPr lvl="1"/>
            <a:r>
              <a:rPr lang="en-US" dirty="0"/>
              <a:t>superblock object: represents a specific mounted </a:t>
            </a:r>
            <a:r>
              <a:rPr lang="en-US" dirty="0" err="1"/>
              <a:t>filesystem</a:t>
            </a:r>
            <a:endParaRPr lang="en-US" dirty="0"/>
          </a:p>
          <a:p>
            <a:pPr lvl="1"/>
            <a:r>
              <a:rPr lang="en-US" dirty="0" err="1"/>
              <a:t>inode</a:t>
            </a:r>
            <a:r>
              <a:rPr lang="en-US" dirty="0"/>
              <a:t> object: represents a specific file</a:t>
            </a:r>
          </a:p>
          <a:p>
            <a:pPr lvl="1"/>
            <a:r>
              <a:rPr lang="en-US" dirty="0" err="1"/>
              <a:t>dentry</a:t>
            </a:r>
            <a:r>
              <a:rPr lang="en-US" dirty="0"/>
              <a:t> object: represents a directory entry </a:t>
            </a:r>
          </a:p>
          <a:p>
            <a:pPr lvl="1"/>
            <a:r>
              <a:rPr lang="en-US" dirty="0"/>
              <a:t>file object: represents open file associated with process</a:t>
            </a:r>
          </a:p>
          <a:p>
            <a:r>
              <a:rPr lang="en-US" dirty="0"/>
              <a:t>There is no specific directory object (VFS treats directories as files)</a:t>
            </a:r>
          </a:p>
          <a:p>
            <a:r>
              <a:rPr lang="en-US" dirty="0">
                <a:solidFill>
                  <a:srgbClr val="FF0000"/>
                </a:solidFill>
              </a:rPr>
              <a:t>May need to fit the model by faking it</a:t>
            </a:r>
          </a:p>
          <a:p>
            <a:pPr lvl="1"/>
            <a:r>
              <a:rPr lang="en-US" dirty="0">
                <a:solidFill>
                  <a:srgbClr val="FF0000"/>
                </a:solidFill>
              </a:rPr>
              <a:t>Example: make it look like directories are files</a:t>
            </a:r>
          </a:p>
          <a:p>
            <a:pPr lvl="1"/>
            <a:r>
              <a:rPr lang="en-US" dirty="0">
                <a:solidFill>
                  <a:srgbClr val="FF0000"/>
                </a:solidFill>
              </a:rPr>
              <a:t>Example: make it look like have </a:t>
            </a:r>
            <a:r>
              <a:rPr lang="en-US" dirty="0" err="1">
                <a:solidFill>
                  <a:srgbClr val="FF0000"/>
                </a:solidFill>
              </a:rPr>
              <a:t>inodes</a:t>
            </a:r>
            <a:r>
              <a:rPr lang="en-US" dirty="0">
                <a:solidFill>
                  <a:srgbClr val="FF0000"/>
                </a:solidFill>
              </a:rPr>
              <a:t>, superblocks, etc.</a:t>
            </a:r>
          </a:p>
          <a:p>
            <a:endParaRPr lang="en-US" dirty="0"/>
          </a:p>
          <a:p>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2257"/>
          <a:stretch/>
        </p:blipFill>
        <p:spPr bwMode="auto">
          <a:xfrm>
            <a:off x="2362200" y="533400"/>
            <a:ext cx="52578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990601"/>
            <a:ext cx="1666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544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loud"/>
          <p:cNvSpPr>
            <a:spLocks noChangeAspect="1" noEditPoints="1" noChangeArrowheads="1"/>
          </p:cNvSpPr>
          <p:nvPr/>
        </p:nvSpPr>
        <p:spPr bwMode="auto">
          <a:xfrm>
            <a:off x="4419600" y="762000"/>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19459" name="Rectangle 2"/>
          <p:cNvSpPr>
            <a:spLocks noGrp="1" noChangeArrowheads="1"/>
          </p:cNvSpPr>
          <p:nvPr>
            <p:ph type="title"/>
          </p:nvPr>
        </p:nvSpPr>
        <p:spPr/>
        <p:txBody>
          <a:bodyPr/>
          <a:lstStyle/>
          <a:p>
            <a:r>
              <a:rPr lang="en-US" altLang="ko-KR">
                <a:ea typeface="굴림" panose="020B0600000101010101" pitchFamily="34" charset="-127"/>
              </a:rPr>
              <a:t>Simple Distributed File System</a:t>
            </a:r>
          </a:p>
        </p:txBody>
      </p:sp>
      <p:sp>
        <p:nvSpPr>
          <p:cNvPr id="19460" name="Rectangle 3"/>
          <p:cNvSpPr>
            <a:spLocks noGrp="1" noChangeArrowheads="1"/>
          </p:cNvSpPr>
          <p:nvPr>
            <p:ph type="body" idx="1"/>
          </p:nvPr>
        </p:nvSpPr>
        <p:spPr>
          <a:xfrm>
            <a:off x="381000" y="3773915"/>
            <a:ext cx="11620500" cy="3007974"/>
          </a:xfrm>
        </p:spPr>
        <p:txBody>
          <a:bodyPr/>
          <a:lstStyle/>
          <a:p>
            <a:pPr>
              <a:lnSpc>
                <a:spcPct val="80000"/>
              </a:lnSpc>
              <a:spcBef>
                <a:spcPct val="10000"/>
              </a:spcBef>
            </a:pPr>
            <a:r>
              <a:rPr lang="en-US" altLang="ko-KR" dirty="0">
                <a:ea typeface="굴림" panose="020B0600000101010101" pitchFamily="34" charset="-127"/>
              </a:rPr>
              <a:t>Remote Disk: Reads and writes forwarded to server</a:t>
            </a:r>
          </a:p>
          <a:p>
            <a:pPr lvl="1">
              <a:lnSpc>
                <a:spcPct val="80000"/>
              </a:lnSpc>
              <a:spcBef>
                <a:spcPct val="10000"/>
              </a:spcBef>
            </a:pPr>
            <a:r>
              <a:rPr lang="en-US" altLang="ko-KR" dirty="0">
                <a:solidFill>
                  <a:srgbClr val="FF0000"/>
                </a:solidFill>
                <a:ea typeface="굴림" panose="020B0600000101010101" pitchFamily="34" charset="-127"/>
              </a:rPr>
              <a:t>Use Remote Procedure Calls (RPC) to translate file system calls into remote requests</a:t>
            </a:r>
            <a:r>
              <a:rPr lang="en-US" altLang="ko-KR" dirty="0">
                <a:ea typeface="굴림" panose="020B0600000101010101" pitchFamily="34" charset="-127"/>
              </a:rPr>
              <a:t> </a:t>
            </a:r>
          </a:p>
          <a:p>
            <a:pPr lvl="1">
              <a:lnSpc>
                <a:spcPct val="80000"/>
              </a:lnSpc>
              <a:spcBef>
                <a:spcPct val="10000"/>
              </a:spcBef>
            </a:pPr>
            <a:r>
              <a:rPr lang="en-US" altLang="ko-KR" dirty="0">
                <a:ea typeface="굴림" panose="020B0600000101010101" pitchFamily="34" charset="-127"/>
              </a:rPr>
              <a:t>No local caching, but can be cache at server-side</a:t>
            </a:r>
          </a:p>
          <a:p>
            <a:pPr>
              <a:lnSpc>
                <a:spcPct val="80000"/>
              </a:lnSpc>
              <a:spcBef>
                <a:spcPct val="10000"/>
              </a:spcBef>
            </a:pPr>
            <a:r>
              <a:rPr lang="en-US" altLang="ko-KR" dirty="0">
                <a:ea typeface="굴림" panose="020B0600000101010101" pitchFamily="34" charset="-127"/>
              </a:rPr>
              <a:t>Advantage: Server provides consistent view of file system to multiple clients</a:t>
            </a:r>
          </a:p>
          <a:p>
            <a:pPr>
              <a:lnSpc>
                <a:spcPct val="80000"/>
              </a:lnSpc>
              <a:spcBef>
                <a:spcPct val="10000"/>
              </a:spcBef>
            </a:pPr>
            <a:r>
              <a:rPr lang="en-US" altLang="ko-KR" dirty="0">
                <a:ea typeface="굴림" panose="020B0600000101010101" pitchFamily="34" charset="-127"/>
              </a:rPr>
              <a:t>Problems?  Performance!</a:t>
            </a:r>
          </a:p>
          <a:p>
            <a:pPr lvl="1">
              <a:lnSpc>
                <a:spcPct val="80000"/>
              </a:lnSpc>
              <a:spcBef>
                <a:spcPct val="10000"/>
              </a:spcBef>
            </a:pPr>
            <a:r>
              <a:rPr lang="en-US" altLang="ko-KR" dirty="0">
                <a:ea typeface="굴림" panose="020B0600000101010101" pitchFamily="34" charset="-127"/>
              </a:rPr>
              <a:t>Going over network is slower than going to local memory</a:t>
            </a:r>
          </a:p>
          <a:p>
            <a:pPr lvl="1">
              <a:lnSpc>
                <a:spcPct val="80000"/>
              </a:lnSpc>
              <a:spcBef>
                <a:spcPct val="10000"/>
              </a:spcBef>
            </a:pPr>
            <a:r>
              <a:rPr lang="en-US" altLang="ko-KR" dirty="0">
                <a:ea typeface="굴림" panose="020B0600000101010101" pitchFamily="34" charset="-127"/>
              </a:rPr>
              <a:t>Lots of network traffic/not well pipelined</a:t>
            </a:r>
          </a:p>
          <a:p>
            <a:pPr lvl="1">
              <a:lnSpc>
                <a:spcPct val="80000"/>
              </a:lnSpc>
              <a:spcBef>
                <a:spcPct val="10000"/>
              </a:spcBef>
            </a:pPr>
            <a:r>
              <a:rPr lang="en-US" altLang="ko-KR" dirty="0">
                <a:ea typeface="굴림" panose="020B0600000101010101" pitchFamily="34" charset="-127"/>
              </a:rPr>
              <a:t>Server can be a bottleneck</a:t>
            </a:r>
          </a:p>
          <a:p>
            <a:pPr>
              <a:lnSpc>
                <a:spcPct val="80000"/>
              </a:lnSpc>
              <a:spcBef>
                <a:spcPct val="10000"/>
              </a:spcBef>
            </a:pPr>
            <a:endParaRPr lang="en-US" altLang="ko-KR" dirty="0">
              <a:ea typeface="굴림" panose="020B0600000101010101" pitchFamily="34" charset="-127"/>
            </a:endParaRPr>
          </a:p>
        </p:txBody>
      </p:sp>
      <p:sp>
        <p:nvSpPr>
          <p:cNvPr id="19486" name="Text Box 13"/>
          <p:cNvSpPr txBox="1">
            <a:spLocks noChangeArrowheads="1"/>
          </p:cNvSpPr>
          <p:nvPr/>
        </p:nvSpPr>
        <p:spPr bwMode="auto">
          <a:xfrm>
            <a:off x="6741159" y="198120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19463" name="Group 58"/>
          <p:cNvGrpSpPr>
            <a:grpSpLocks/>
          </p:cNvGrpSpPr>
          <p:nvPr/>
        </p:nvGrpSpPr>
        <p:grpSpPr bwMode="auto">
          <a:xfrm>
            <a:off x="4702903" y="1003612"/>
            <a:ext cx="1682750" cy="366713"/>
            <a:chOff x="1877" y="430"/>
            <a:chExt cx="1060" cy="231"/>
          </a:xfrm>
        </p:grpSpPr>
        <p:sp>
          <p:nvSpPr>
            <p:cNvPr id="19477" name="Line 31"/>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8" name="Text Box 33"/>
            <p:cNvSpPr txBox="1">
              <a:spLocks noChangeArrowheads="1"/>
            </p:cNvSpPr>
            <p:nvPr/>
          </p:nvSpPr>
          <p:spPr bwMode="auto">
            <a:xfrm>
              <a:off x="1974" y="430"/>
              <a:ext cx="9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Read (RPC)</a:t>
              </a:r>
            </a:p>
          </p:txBody>
        </p:sp>
      </p:grpSp>
      <p:grpSp>
        <p:nvGrpSpPr>
          <p:cNvPr id="19464" name="Group 59"/>
          <p:cNvGrpSpPr>
            <a:grpSpLocks/>
          </p:cNvGrpSpPr>
          <p:nvPr/>
        </p:nvGrpSpPr>
        <p:grpSpPr bwMode="auto">
          <a:xfrm>
            <a:off x="4635183" y="1447650"/>
            <a:ext cx="1744662" cy="366713"/>
            <a:chOff x="1877" y="912"/>
            <a:chExt cx="1099" cy="231"/>
          </a:xfrm>
        </p:grpSpPr>
        <p:sp>
          <p:nvSpPr>
            <p:cNvPr id="19475" name="Line 32"/>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6" name="Text Box 34"/>
            <p:cNvSpPr txBox="1">
              <a:spLocks noChangeArrowheads="1"/>
            </p:cNvSpPr>
            <p:nvPr/>
          </p:nvSpPr>
          <p:spPr bwMode="auto">
            <a:xfrm>
              <a:off x="1940" y="912"/>
              <a:ext cx="103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9466" name="Group 60"/>
          <p:cNvGrpSpPr>
            <a:grpSpLocks/>
          </p:cNvGrpSpPr>
          <p:nvPr/>
        </p:nvGrpSpPr>
        <p:grpSpPr bwMode="auto">
          <a:xfrm rot="-1562509">
            <a:off x="4714528" y="2060660"/>
            <a:ext cx="1828800" cy="366713"/>
            <a:chOff x="2016" y="1324"/>
            <a:chExt cx="1036" cy="231"/>
          </a:xfrm>
        </p:grpSpPr>
        <p:sp>
          <p:nvSpPr>
            <p:cNvPr id="19471" name="Text Box 51"/>
            <p:cNvSpPr txBox="1">
              <a:spLocks noChangeArrowheads="1"/>
            </p:cNvSpPr>
            <p:nvPr/>
          </p:nvSpPr>
          <p:spPr bwMode="auto">
            <a:xfrm>
              <a:off x="2145" y="1324"/>
              <a:ext cx="82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19472" name="Line 49"/>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9467" name="Group 61"/>
          <p:cNvGrpSpPr>
            <a:grpSpLocks/>
          </p:cNvGrpSpPr>
          <p:nvPr/>
        </p:nvGrpSpPr>
        <p:grpSpPr bwMode="auto">
          <a:xfrm rot="-1590130">
            <a:off x="4826026" y="2536913"/>
            <a:ext cx="1873250" cy="376237"/>
            <a:chOff x="2016" y="1844"/>
            <a:chExt cx="1036" cy="237"/>
          </a:xfrm>
        </p:grpSpPr>
        <p:sp>
          <p:nvSpPr>
            <p:cNvPr id="19469" name="Text Box 52"/>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19470" name="Line 50"/>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9468" name="Rectangle 62"/>
          <p:cNvSpPr>
            <a:spLocks noChangeArrowheads="1"/>
          </p:cNvSpPr>
          <p:nvPr/>
        </p:nvSpPr>
        <p:spPr bwMode="auto">
          <a:xfrm>
            <a:off x="7696200" y="1981200"/>
            <a:ext cx="838200" cy="533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grpSp>
        <p:nvGrpSpPr>
          <p:cNvPr id="33" name="Group 32"/>
          <p:cNvGrpSpPr/>
          <p:nvPr/>
        </p:nvGrpSpPr>
        <p:grpSpPr>
          <a:xfrm>
            <a:off x="6639415" y="895413"/>
            <a:ext cx="2125450" cy="1198086"/>
            <a:chOff x="3533402" y="573769"/>
            <a:chExt cx="2125450" cy="1198086"/>
          </a:xfrm>
        </p:grpSpPr>
        <p:grpSp>
          <p:nvGrpSpPr>
            <p:cNvPr id="34" name="Group 26"/>
            <p:cNvGrpSpPr>
              <a:grpSpLocks/>
            </p:cNvGrpSpPr>
            <p:nvPr/>
          </p:nvGrpSpPr>
          <p:grpSpPr bwMode="auto">
            <a:xfrm>
              <a:off x="4532479" y="636785"/>
              <a:ext cx="1126373" cy="973557"/>
              <a:chOff x="2969" y="720"/>
              <a:chExt cx="1159" cy="864"/>
            </a:xfrm>
          </p:grpSpPr>
          <p:grpSp>
            <p:nvGrpSpPr>
              <p:cNvPr id="36" name="Group 25"/>
              <p:cNvGrpSpPr>
                <a:grpSpLocks/>
              </p:cNvGrpSpPr>
              <p:nvPr/>
            </p:nvGrpSpPr>
            <p:grpSpPr bwMode="auto">
              <a:xfrm>
                <a:off x="3600" y="720"/>
                <a:ext cx="528" cy="864"/>
                <a:chOff x="3600" y="720"/>
                <a:chExt cx="528" cy="864"/>
              </a:xfrm>
            </p:grpSpPr>
            <p:sp>
              <p:nvSpPr>
                <p:cNvPr id="3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3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4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3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35" name="Picture 34"/>
            <p:cNvPicPr>
              <a:picLocks noChangeAspect="1"/>
            </p:cNvPicPr>
            <p:nvPr/>
          </p:nvPicPr>
          <p:blipFill>
            <a:blip r:embed="rId3">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41" name="Group 40"/>
          <p:cNvGrpSpPr/>
          <p:nvPr/>
        </p:nvGrpSpPr>
        <p:grpSpPr>
          <a:xfrm>
            <a:off x="3356083" y="722637"/>
            <a:ext cx="1186091" cy="1489657"/>
            <a:chOff x="1688450" y="737135"/>
            <a:chExt cx="1186091" cy="1489657"/>
          </a:xfrm>
        </p:grpSpPr>
        <p:sp>
          <p:nvSpPr>
            <p:cNvPr id="4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43" name="Picture 42"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44" name="Group 43"/>
          <p:cNvGrpSpPr/>
          <p:nvPr/>
        </p:nvGrpSpPr>
        <p:grpSpPr>
          <a:xfrm>
            <a:off x="3582961" y="2237171"/>
            <a:ext cx="1186091" cy="1489657"/>
            <a:chOff x="1688450" y="737135"/>
            <a:chExt cx="1186091" cy="1489657"/>
          </a:xfrm>
        </p:grpSpPr>
        <p:sp>
          <p:nvSpPr>
            <p:cNvPr id="45"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46" name="Picture 45"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460899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 name="Group 60"/>
          <p:cNvGrpSpPr/>
          <p:nvPr/>
        </p:nvGrpSpPr>
        <p:grpSpPr>
          <a:xfrm>
            <a:off x="4986110" y="2209801"/>
            <a:ext cx="1186091" cy="1489657"/>
            <a:chOff x="1688450" y="737135"/>
            <a:chExt cx="1186091" cy="1489657"/>
          </a:xfrm>
        </p:grpSpPr>
        <p:sp>
          <p:nvSpPr>
            <p:cNvPr id="6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63" name="Picture 62"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
        <p:nvSpPr>
          <p:cNvPr id="1013792" name="Rectangle 32"/>
          <p:cNvSpPr>
            <a:spLocks noChangeArrowheads="1"/>
          </p:cNvSpPr>
          <p:nvPr/>
        </p:nvSpPr>
        <p:spPr bwMode="auto">
          <a:xfrm>
            <a:off x="8999538" y="1855788"/>
            <a:ext cx="8382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8" name="Rectangle 38"/>
          <p:cNvSpPr>
            <a:spLocks noChangeArrowheads="1"/>
          </p:cNvSpPr>
          <p:nvPr/>
        </p:nvSpPr>
        <p:spPr bwMode="auto">
          <a:xfrm>
            <a:off x="9055100" y="22367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1013801" name="Rectangle 41"/>
          <p:cNvSpPr>
            <a:spLocks noChangeArrowheads="1"/>
          </p:cNvSpPr>
          <p:nvPr/>
        </p:nvSpPr>
        <p:spPr bwMode="auto">
          <a:xfrm>
            <a:off x="9055100" y="2236788"/>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0486" name="Cloud"/>
          <p:cNvSpPr>
            <a:spLocks noChangeAspect="1" noEditPoints="1" noChangeArrowheads="1"/>
          </p:cNvSpPr>
          <p:nvPr/>
        </p:nvSpPr>
        <p:spPr bwMode="auto">
          <a:xfrm>
            <a:off x="5799138" y="636588"/>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0487" name="Rectangle 3"/>
          <p:cNvSpPr>
            <a:spLocks noGrp="1" noChangeArrowheads="1"/>
          </p:cNvSpPr>
          <p:nvPr>
            <p:ph type="title"/>
          </p:nvPr>
        </p:nvSpPr>
        <p:spPr/>
        <p:txBody>
          <a:bodyPr/>
          <a:lstStyle/>
          <a:p>
            <a:r>
              <a:rPr lang="en-US" altLang="ko-KR">
                <a:ea typeface="굴림" panose="020B0600000101010101" pitchFamily="34" charset="-127"/>
              </a:rPr>
              <a:t>Use of caching to reduce network load</a:t>
            </a:r>
          </a:p>
        </p:txBody>
      </p:sp>
      <p:grpSp>
        <p:nvGrpSpPr>
          <p:cNvPr id="1013777" name="Group 17"/>
          <p:cNvGrpSpPr>
            <a:grpSpLocks/>
          </p:cNvGrpSpPr>
          <p:nvPr/>
        </p:nvGrpSpPr>
        <p:grpSpPr bwMode="auto">
          <a:xfrm>
            <a:off x="5943600" y="938215"/>
            <a:ext cx="2057400" cy="366713"/>
            <a:chOff x="1877" y="446"/>
            <a:chExt cx="1060" cy="231"/>
          </a:xfrm>
        </p:grpSpPr>
        <p:sp>
          <p:nvSpPr>
            <p:cNvPr id="20519"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20" name="Text Box 19"/>
            <p:cNvSpPr txBox="1">
              <a:spLocks noChangeArrowheads="1"/>
            </p:cNvSpPr>
            <p:nvPr/>
          </p:nvSpPr>
          <p:spPr bwMode="auto">
            <a:xfrm>
              <a:off x="2070" y="446"/>
              <a:ext cx="74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Read (RPC)</a:t>
              </a:r>
            </a:p>
          </p:txBody>
        </p:sp>
      </p:grpSp>
      <p:grpSp>
        <p:nvGrpSpPr>
          <p:cNvPr id="1013780" name="Group 20"/>
          <p:cNvGrpSpPr>
            <a:grpSpLocks/>
          </p:cNvGrpSpPr>
          <p:nvPr/>
        </p:nvGrpSpPr>
        <p:grpSpPr bwMode="auto">
          <a:xfrm>
            <a:off x="5883276" y="1322391"/>
            <a:ext cx="2043113" cy="366713"/>
            <a:chOff x="1877" y="912"/>
            <a:chExt cx="1060" cy="231"/>
          </a:xfrm>
        </p:grpSpPr>
        <p:sp>
          <p:nvSpPr>
            <p:cNvPr id="20517"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18" name="Text Box 22"/>
            <p:cNvSpPr txBox="1">
              <a:spLocks noChangeArrowheads="1"/>
            </p:cNvSpPr>
            <p:nvPr/>
          </p:nvSpPr>
          <p:spPr bwMode="auto">
            <a:xfrm>
              <a:off x="1996" y="912"/>
              <a:ext cx="85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013786" name="Group 26"/>
          <p:cNvGrpSpPr>
            <a:grpSpLocks/>
          </p:cNvGrpSpPr>
          <p:nvPr/>
        </p:nvGrpSpPr>
        <p:grpSpPr bwMode="auto">
          <a:xfrm rot="-1562509">
            <a:off x="6084542" y="1897147"/>
            <a:ext cx="1982787" cy="366713"/>
            <a:chOff x="2016" y="1322"/>
            <a:chExt cx="1036" cy="231"/>
          </a:xfrm>
        </p:grpSpPr>
        <p:sp>
          <p:nvSpPr>
            <p:cNvPr id="20515" name="Text Box 27"/>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0516" name="Line 28"/>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013789" name="Group 29"/>
          <p:cNvGrpSpPr>
            <a:grpSpLocks/>
          </p:cNvGrpSpPr>
          <p:nvPr/>
        </p:nvGrpSpPr>
        <p:grpSpPr bwMode="auto">
          <a:xfrm rot="-1590130">
            <a:off x="6196039" y="2374988"/>
            <a:ext cx="2030412" cy="376237"/>
            <a:chOff x="2016" y="1844"/>
            <a:chExt cx="1036" cy="237"/>
          </a:xfrm>
        </p:grpSpPr>
        <p:sp>
          <p:nvSpPr>
            <p:cNvPr id="20513" name="Text Box 30"/>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0514" name="Line 31"/>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013793" name="Rectangle 33"/>
          <p:cNvSpPr>
            <a:spLocks noChangeArrowheads="1"/>
          </p:cNvSpPr>
          <p:nvPr/>
        </p:nvSpPr>
        <p:spPr bwMode="auto">
          <a:xfrm>
            <a:off x="3741738" y="9413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4" name="Rectangle 34"/>
          <p:cNvSpPr>
            <a:spLocks noChangeArrowheads="1"/>
          </p:cNvSpPr>
          <p:nvPr/>
        </p:nvSpPr>
        <p:spPr bwMode="auto">
          <a:xfrm>
            <a:off x="4046538" y="26177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5" name="Rectangle 35"/>
          <p:cNvSpPr>
            <a:spLocks noGrp="1" noChangeArrowheads="1"/>
          </p:cNvSpPr>
          <p:nvPr>
            <p:ph type="body" idx="1"/>
          </p:nvPr>
        </p:nvSpPr>
        <p:spPr>
          <a:xfrm>
            <a:off x="778128" y="3706102"/>
            <a:ext cx="10651872" cy="3043238"/>
          </a:xfrm>
        </p:spPr>
        <p:txBody>
          <a:bodyPr/>
          <a:lstStyle/>
          <a:p>
            <a:pPr>
              <a:lnSpc>
                <a:spcPct val="80000"/>
              </a:lnSpc>
              <a:spcBef>
                <a:spcPct val="15000"/>
              </a:spcBef>
            </a:pPr>
            <a:r>
              <a:rPr lang="en-US" altLang="ko-KR" dirty="0">
                <a:ea typeface="굴림" panose="020B0600000101010101" pitchFamily="34" charset="-127"/>
              </a:rPr>
              <a:t>Idea: Use caching to reduce network load</a:t>
            </a:r>
          </a:p>
          <a:p>
            <a:pPr lvl="1">
              <a:lnSpc>
                <a:spcPct val="80000"/>
              </a:lnSpc>
              <a:spcBef>
                <a:spcPct val="15000"/>
              </a:spcBef>
            </a:pPr>
            <a:r>
              <a:rPr lang="en-US" altLang="ko-KR" dirty="0">
                <a:ea typeface="굴림" panose="020B0600000101010101" pitchFamily="34" charset="-127"/>
              </a:rPr>
              <a:t>In practice: use buffer cache at source and destination</a:t>
            </a:r>
          </a:p>
          <a:p>
            <a:pPr>
              <a:lnSpc>
                <a:spcPct val="80000"/>
              </a:lnSpc>
              <a:spcBef>
                <a:spcPct val="15000"/>
              </a:spcBef>
            </a:pPr>
            <a:r>
              <a:rPr lang="en-US" altLang="ko-KR" dirty="0">
                <a:ea typeface="굴림" panose="020B0600000101010101" pitchFamily="34" charset="-127"/>
              </a:rPr>
              <a:t>Advantage: if open/read/write/close can be done locally, don’t need to do any network traffic…fast!</a:t>
            </a:r>
          </a:p>
          <a:p>
            <a:pPr>
              <a:lnSpc>
                <a:spcPct val="80000"/>
              </a:lnSpc>
              <a:spcBef>
                <a:spcPct val="15000"/>
              </a:spcBef>
            </a:pPr>
            <a:r>
              <a:rPr lang="en-US" altLang="ko-KR" dirty="0">
                <a:ea typeface="굴림" panose="020B0600000101010101" pitchFamily="34" charset="-127"/>
              </a:rPr>
              <a:t>Problems: </a:t>
            </a:r>
          </a:p>
          <a:p>
            <a:pPr lvl="1">
              <a:lnSpc>
                <a:spcPct val="80000"/>
              </a:lnSpc>
              <a:spcBef>
                <a:spcPct val="15000"/>
              </a:spcBef>
            </a:pPr>
            <a:r>
              <a:rPr lang="en-US" altLang="ko-KR" dirty="0">
                <a:ea typeface="굴림" panose="020B0600000101010101" pitchFamily="34" charset="-127"/>
              </a:rPr>
              <a:t>Failure:</a:t>
            </a:r>
          </a:p>
          <a:p>
            <a:pPr lvl="2">
              <a:lnSpc>
                <a:spcPct val="80000"/>
              </a:lnSpc>
              <a:spcBef>
                <a:spcPct val="15000"/>
              </a:spcBef>
            </a:pPr>
            <a:r>
              <a:rPr lang="en-US" altLang="ko-KR" dirty="0">
                <a:ea typeface="굴림" panose="020B0600000101010101" pitchFamily="34" charset="-127"/>
              </a:rPr>
              <a:t>Client caches have data not committed at server</a:t>
            </a:r>
          </a:p>
          <a:p>
            <a:pPr lvl="1">
              <a:lnSpc>
                <a:spcPct val="80000"/>
              </a:lnSpc>
              <a:spcBef>
                <a:spcPct val="15000"/>
              </a:spcBef>
            </a:pPr>
            <a:r>
              <a:rPr lang="en-US" altLang="ko-KR" dirty="0">
                <a:solidFill>
                  <a:srgbClr val="FF0000"/>
                </a:solidFill>
                <a:ea typeface="굴림" panose="020B0600000101010101" pitchFamily="34" charset="-127"/>
              </a:rPr>
              <a:t>Cache consistency!</a:t>
            </a:r>
          </a:p>
          <a:p>
            <a:pPr lvl="2">
              <a:lnSpc>
                <a:spcPct val="80000"/>
              </a:lnSpc>
              <a:spcBef>
                <a:spcPct val="15000"/>
              </a:spcBef>
            </a:pPr>
            <a:r>
              <a:rPr lang="en-US" altLang="ko-KR" dirty="0">
                <a:solidFill>
                  <a:srgbClr val="FF0000"/>
                </a:solidFill>
                <a:ea typeface="굴림" panose="020B0600000101010101" pitchFamily="34" charset="-127"/>
              </a:rPr>
              <a:t>Client caches not consistent with server/each other</a:t>
            </a:r>
          </a:p>
        </p:txBody>
      </p:sp>
      <p:sp>
        <p:nvSpPr>
          <p:cNvPr id="1013796" name="Rectangle 36"/>
          <p:cNvSpPr>
            <a:spLocks noChangeArrowheads="1"/>
          </p:cNvSpPr>
          <p:nvPr/>
        </p:nvSpPr>
        <p:spPr bwMode="auto">
          <a:xfrm>
            <a:off x="3810000" y="13223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F1:V1</a:t>
            </a:r>
          </a:p>
        </p:txBody>
      </p:sp>
      <p:sp>
        <p:nvSpPr>
          <p:cNvPr id="1013797" name="Rectangle 37"/>
          <p:cNvSpPr>
            <a:spLocks noChangeArrowheads="1"/>
          </p:cNvSpPr>
          <p:nvPr/>
        </p:nvSpPr>
        <p:spPr bwMode="auto">
          <a:xfrm>
            <a:off x="4178300" y="2998788"/>
            <a:ext cx="6223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1013803" name="Text Box 43"/>
          <p:cNvSpPr txBox="1">
            <a:spLocks noChangeArrowheads="1"/>
          </p:cNvSpPr>
          <p:nvPr/>
        </p:nvSpPr>
        <p:spPr bwMode="auto">
          <a:xfrm>
            <a:off x="1676401" y="788988"/>
            <a:ext cx="1219867"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p>
        </p:txBody>
      </p:sp>
      <p:sp>
        <p:nvSpPr>
          <p:cNvPr id="1013804" name="Text Box 44"/>
          <p:cNvSpPr txBox="1">
            <a:spLocks noChangeArrowheads="1"/>
          </p:cNvSpPr>
          <p:nvPr/>
        </p:nvSpPr>
        <p:spPr bwMode="auto">
          <a:xfrm>
            <a:off x="1676401" y="2870200"/>
            <a:ext cx="1282383"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write(f1)</a:t>
            </a:r>
          </a:p>
        </p:txBody>
      </p:sp>
      <p:sp>
        <p:nvSpPr>
          <p:cNvPr id="1013805" name="Text Box 45"/>
          <p:cNvSpPr txBox="1">
            <a:spLocks noChangeArrowheads="1"/>
          </p:cNvSpPr>
          <p:nvPr/>
        </p:nvSpPr>
        <p:spPr bwMode="auto">
          <a:xfrm>
            <a:off x="2699737" y="776288"/>
            <a:ext cx="806292"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a:sym typeface="Symbol" panose="05050102010706020507" pitchFamily="18" charset="2"/>
              </a:rPr>
              <a:t>V1</a:t>
            </a:r>
          </a:p>
        </p:txBody>
      </p:sp>
      <p:sp>
        <p:nvSpPr>
          <p:cNvPr id="1013806" name="Text Box 46"/>
          <p:cNvSpPr txBox="1">
            <a:spLocks noChangeArrowheads="1"/>
          </p:cNvSpPr>
          <p:nvPr/>
        </p:nvSpPr>
        <p:spPr bwMode="auto">
          <a:xfrm>
            <a:off x="1676400" y="10937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8" name="Text Box 48"/>
          <p:cNvSpPr txBox="1">
            <a:spLocks noChangeArrowheads="1"/>
          </p:cNvSpPr>
          <p:nvPr/>
        </p:nvSpPr>
        <p:spPr bwMode="auto">
          <a:xfrm>
            <a:off x="1676400" y="13985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9" name="Text Box 49"/>
          <p:cNvSpPr txBox="1">
            <a:spLocks noChangeArrowheads="1"/>
          </p:cNvSpPr>
          <p:nvPr/>
        </p:nvSpPr>
        <p:spPr bwMode="auto">
          <a:xfrm>
            <a:off x="2772762" y="2846388"/>
            <a:ext cx="88483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OK</a:t>
            </a:r>
          </a:p>
        </p:txBody>
      </p:sp>
      <p:sp>
        <p:nvSpPr>
          <p:cNvPr id="1013810" name="Text Box 50"/>
          <p:cNvSpPr txBox="1">
            <a:spLocks noChangeArrowheads="1"/>
          </p:cNvSpPr>
          <p:nvPr/>
        </p:nvSpPr>
        <p:spPr bwMode="auto">
          <a:xfrm>
            <a:off x="1676400" y="1727200"/>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V1</a:t>
            </a:r>
          </a:p>
        </p:txBody>
      </p:sp>
      <p:sp>
        <p:nvSpPr>
          <p:cNvPr id="1013811" name="Text Box 51"/>
          <p:cNvSpPr txBox="1">
            <a:spLocks noChangeArrowheads="1"/>
          </p:cNvSpPr>
          <p:nvPr/>
        </p:nvSpPr>
        <p:spPr bwMode="auto">
          <a:xfrm>
            <a:off x="1676400" y="31511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V2</a:t>
            </a:r>
          </a:p>
        </p:txBody>
      </p:sp>
      <p:sp>
        <p:nvSpPr>
          <p:cNvPr id="1013812" name="AutoShape 52"/>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sp>
        <p:nvSpPr>
          <p:cNvPr id="1013814" name="AutoShape 54"/>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grpSp>
        <p:nvGrpSpPr>
          <p:cNvPr id="2" name="Group 1"/>
          <p:cNvGrpSpPr/>
          <p:nvPr/>
        </p:nvGrpSpPr>
        <p:grpSpPr>
          <a:xfrm>
            <a:off x="8001000" y="838200"/>
            <a:ext cx="2125450" cy="1491596"/>
            <a:chOff x="6477000" y="838200"/>
            <a:chExt cx="2125450" cy="1491596"/>
          </a:xfrm>
        </p:grpSpPr>
        <p:sp>
          <p:nvSpPr>
            <p:cNvPr id="49"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50" name="Group 49"/>
            <p:cNvGrpSpPr/>
            <p:nvPr/>
          </p:nvGrpSpPr>
          <p:grpSpPr>
            <a:xfrm>
              <a:off x="6477000" y="838200"/>
              <a:ext cx="2125450" cy="1198086"/>
              <a:chOff x="3533402" y="573769"/>
              <a:chExt cx="2125450" cy="1198086"/>
            </a:xfrm>
          </p:grpSpPr>
          <p:grpSp>
            <p:nvGrpSpPr>
              <p:cNvPr id="51" name="Group 26"/>
              <p:cNvGrpSpPr>
                <a:grpSpLocks/>
              </p:cNvGrpSpPr>
              <p:nvPr/>
            </p:nvGrpSpPr>
            <p:grpSpPr bwMode="auto">
              <a:xfrm>
                <a:off x="4532479" y="636785"/>
                <a:ext cx="1126373" cy="973557"/>
                <a:chOff x="2969" y="720"/>
                <a:chExt cx="1159" cy="864"/>
              </a:xfrm>
            </p:grpSpPr>
            <p:grpSp>
              <p:nvGrpSpPr>
                <p:cNvPr id="53" name="Group 25"/>
                <p:cNvGrpSpPr>
                  <a:grpSpLocks/>
                </p:cNvGrpSpPr>
                <p:nvPr/>
              </p:nvGrpSpPr>
              <p:grpSpPr bwMode="auto">
                <a:xfrm>
                  <a:off x="3600" y="720"/>
                  <a:ext cx="528" cy="864"/>
                  <a:chOff x="3600" y="720"/>
                  <a:chExt cx="528" cy="864"/>
                </a:xfrm>
              </p:grpSpPr>
              <p:sp>
                <p:nvSpPr>
                  <p:cNvPr id="55"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6"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7"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54"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52" name="Picture 51"/>
              <p:cNvPicPr>
                <a:picLocks noChangeAspect="1"/>
              </p:cNvPicPr>
              <p:nvPr/>
            </p:nvPicPr>
            <p:blipFill>
              <a:blip r:embed="rId4">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58" name="Group 57"/>
          <p:cNvGrpSpPr/>
          <p:nvPr/>
        </p:nvGrpSpPr>
        <p:grpSpPr>
          <a:xfrm>
            <a:off x="4702177" y="636589"/>
            <a:ext cx="1186091" cy="1489657"/>
            <a:chOff x="1688450" y="737135"/>
            <a:chExt cx="1186091" cy="1489657"/>
          </a:xfrm>
        </p:grpSpPr>
        <p:sp>
          <p:nvSpPr>
            <p:cNvPr id="59"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60" name="Picture 5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33169946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1013793"/>
                                        </p:tgtEl>
                                        <p:attrNameLst>
                                          <p:attrName>style.visibility</p:attrName>
                                        </p:attrNameLst>
                                      </p:cBhvr>
                                      <p:to>
                                        <p:strVal val="visible"/>
                                      </p:to>
                                    </p:set>
                                    <p:anim from="(-#ppt_w/2)" to="(#ppt_x)" calcmode="lin" valueType="num">
                                      <p:cBhvr>
                                        <p:cTn id="13" dur="300" fill="hold">
                                          <p:stCondLst>
                                            <p:cond delay="0"/>
                                          </p:stCondLst>
                                        </p:cTn>
                                        <p:tgtEl>
                                          <p:spTgt spid="1013793"/>
                                        </p:tgtEl>
                                        <p:attrNameLst>
                                          <p:attrName>ppt_x</p:attrName>
                                        </p:attrNameLst>
                                      </p:cBhvr>
                                    </p:anim>
                                    <p:anim from="0" to="-1.0" calcmode="lin" valueType="num">
                                      <p:cBhvr>
                                        <p:cTn id="14" dur="100" decel="50000" autoRev="1" fill="hold">
                                          <p:stCondLst>
                                            <p:cond delay="300"/>
                                          </p:stCondLst>
                                        </p:cTn>
                                        <p:tgtEl>
                                          <p:spTgt spid="1013793"/>
                                        </p:tgtEl>
                                        <p:attrNameLst>
                                          <p:attrName>xshear</p:attrName>
                                        </p:attrNameLst>
                                      </p:cBhvr>
                                    </p:anim>
                                    <p:animScale>
                                      <p:cBhvr>
                                        <p:cTn id="15" dur="100" decel="100000" autoRev="1" fill="hold">
                                          <p:stCondLst>
                                            <p:cond delay="300"/>
                                          </p:stCondLst>
                                        </p:cTn>
                                        <p:tgtEl>
                                          <p:spTgt spid="1013793"/>
                                        </p:tgtEl>
                                      </p:cBhvr>
                                      <p:from x="100000" y="100000"/>
                                      <p:to x="80000" y="100000"/>
                                    </p:animScale>
                                    <p:anim by="(#ppt_h/3+#ppt_w*0.1)" calcmode="lin" valueType="num">
                                      <p:cBhvr additive="sum">
                                        <p:cTn id="16" dur="100" decel="100000" autoRev="1" fill="hold">
                                          <p:stCondLst>
                                            <p:cond delay="300"/>
                                          </p:stCondLst>
                                        </p:cTn>
                                        <p:tgtEl>
                                          <p:spTgt spid="1013793"/>
                                        </p:tgtEl>
                                        <p:attrNameLst>
                                          <p:attrName>ppt_x</p:attrName>
                                        </p:attrNameLst>
                                      </p:cBhvr>
                                    </p:anim>
                                  </p:childTnLst>
                                </p:cTn>
                              </p:par>
                            </p:childTnLst>
                          </p:cTn>
                        </p:par>
                        <p:par>
                          <p:cTn id="17" fill="hold" nodeType="afterGroup">
                            <p:stCondLst>
                              <p:cond delay="500"/>
                            </p:stCondLst>
                            <p:childTnLst>
                              <p:par>
                                <p:cTn id="18" presetID="34" presetClass="entr" presetSubtype="0" fill="hold" grpId="0" nodeType="afterEffect">
                                  <p:stCondLst>
                                    <p:cond delay="0"/>
                                  </p:stCondLst>
                                  <p:childTnLst>
                                    <p:set>
                                      <p:cBhvr>
                                        <p:cTn id="19" dur="1" fill="hold">
                                          <p:stCondLst>
                                            <p:cond delay="0"/>
                                          </p:stCondLst>
                                        </p:cTn>
                                        <p:tgtEl>
                                          <p:spTgt spid="1013794"/>
                                        </p:tgtEl>
                                        <p:attrNameLst>
                                          <p:attrName>style.visibility</p:attrName>
                                        </p:attrNameLst>
                                      </p:cBhvr>
                                      <p:to>
                                        <p:strVal val="visible"/>
                                      </p:to>
                                    </p:set>
                                    <p:anim from="(-#ppt_w/2)" to="(#ppt_x)" calcmode="lin" valueType="num">
                                      <p:cBhvr>
                                        <p:cTn id="20" dur="300" fill="hold">
                                          <p:stCondLst>
                                            <p:cond delay="0"/>
                                          </p:stCondLst>
                                        </p:cTn>
                                        <p:tgtEl>
                                          <p:spTgt spid="1013794"/>
                                        </p:tgtEl>
                                        <p:attrNameLst>
                                          <p:attrName>ppt_x</p:attrName>
                                        </p:attrNameLst>
                                      </p:cBhvr>
                                    </p:anim>
                                    <p:anim from="0" to="-1.0" calcmode="lin" valueType="num">
                                      <p:cBhvr>
                                        <p:cTn id="21" dur="100" decel="50000" autoRev="1" fill="hold">
                                          <p:stCondLst>
                                            <p:cond delay="300"/>
                                          </p:stCondLst>
                                        </p:cTn>
                                        <p:tgtEl>
                                          <p:spTgt spid="1013794"/>
                                        </p:tgtEl>
                                        <p:attrNameLst>
                                          <p:attrName>xshear</p:attrName>
                                        </p:attrNameLst>
                                      </p:cBhvr>
                                    </p:anim>
                                    <p:animScale>
                                      <p:cBhvr>
                                        <p:cTn id="22" dur="100" decel="100000" autoRev="1" fill="hold">
                                          <p:stCondLst>
                                            <p:cond delay="300"/>
                                          </p:stCondLst>
                                        </p:cTn>
                                        <p:tgtEl>
                                          <p:spTgt spid="1013794"/>
                                        </p:tgtEl>
                                      </p:cBhvr>
                                      <p:from x="100000" y="100000"/>
                                      <p:to x="80000" y="100000"/>
                                    </p:animScale>
                                    <p:anim by="(#ppt_h/3+#ppt_w*0.1)" calcmode="lin" valueType="num">
                                      <p:cBhvr additive="sum">
                                        <p:cTn id="23" dur="100" decel="100000" autoRev="1" fill="hold">
                                          <p:stCondLst>
                                            <p:cond delay="300"/>
                                          </p:stCondLst>
                                        </p:cTn>
                                        <p:tgtEl>
                                          <p:spTgt spid="1013794"/>
                                        </p:tgtEl>
                                        <p:attrNameLst>
                                          <p:attrName>ppt_x</p:attrName>
                                        </p:attrNameLst>
                                      </p:cBhvr>
                                    </p:anim>
                                  </p:childTnLst>
                                </p:cTn>
                              </p:par>
                            </p:childTnLst>
                          </p:cTn>
                        </p:par>
                        <p:par>
                          <p:cTn id="24" fill="hold" nodeType="afterGroup">
                            <p:stCondLst>
                              <p:cond delay="1000"/>
                            </p:stCondLst>
                            <p:childTnLst>
                              <p:par>
                                <p:cTn id="25" presetID="34" presetClass="entr" presetSubtype="0" fill="hold" grpId="0" nodeType="afterEffect">
                                  <p:stCondLst>
                                    <p:cond delay="0"/>
                                  </p:stCondLst>
                                  <p:childTnLst>
                                    <p:set>
                                      <p:cBhvr>
                                        <p:cTn id="26" dur="1" fill="hold">
                                          <p:stCondLst>
                                            <p:cond delay="0"/>
                                          </p:stCondLst>
                                        </p:cTn>
                                        <p:tgtEl>
                                          <p:spTgt spid="1013792"/>
                                        </p:tgtEl>
                                        <p:attrNameLst>
                                          <p:attrName>style.visibility</p:attrName>
                                        </p:attrNameLst>
                                      </p:cBhvr>
                                      <p:to>
                                        <p:strVal val="visible"/>
                                      </p:to>
                                    </p:set>
                                    <p:anim from="(-#ppt_w/2)" to="(#ppt_x)" calcmode="lin" valueType="num">
                                      <p:cBhvr>
                                        <p:cTn id="27" dur="300" fill="hold">
                                          <p:stCondLst>
                                            <p:cond delay="0"/>
                                          </p:stCondLst>
                                        </p:cTn>
                                        <p:tgtEl>
                                          <p:spTgt spid="1013792"/>
                                        </p:tgtEl>
                                        <p:attrNameLst>
                                          <p:attrName>ppt_x</p:attrName>
                                        </p:attrNameLst>
                                      </p:cBhvr>
                                    </p:anim>
                                    <p:anim from="0" to="-1.0" calcmode="lin" valueType="num">
                                      <p:cBhvr>
                                        <p:cTn id="28" dur="100" decel="50000" autoRev="1" fill="hold">
                                          <p:stCondLst>
                                            <p:cond delay="300"/>
                                          </p:stCondLst>
                                        </p:cTn>
                                        <p:tgtEl>
                                          <p:spTgt spid="1013792"/>
                                        </p:tgtEl>
                                        <p:attrNameLst>
                                          <p:attrName>xshear</p:attrName>
                                        </p:attrNameLst>
                                      </p:cBhvr>
                                    </p:anim>
                                    <p:animScale>
                                      <p:cBhvr>
                                        <p:cTn id="29" dur="100" decel="100000" autoRev="1" fill="hold">
                                          <p:stCondLst>
                                            <p:cond delay="300"/>
                                          </p:stCondLst>
                                        </p:cTn>
                                        <p:tgtEl>
                                          <p:spTgt spid="1013792"/>
                                        </p:tgtEl>
                                      </p:cBhvr>
                                      <p:from x="100000" y="100000"/>
                                      <p:to x="80000" y="100000"/>
                                    </p:animScale>
                                    <p:anim by="(#ppt_h/3+#ppt_w*0.1)" calcmode="lin" valueType="num">
                                      <p:cBhvr additive="sum">
                                        <p:cTn id="30" dur="100" decel="100000" autoRev="1" fill="hold">
                                          <p:stCondLst>
                                            <p:cond delay="300"/>
                                          </p:stCondLst>
                                        </p:cTn>
                                        <p:tgtEl>
                                          <p:spTgt spid="1013792"/>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379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38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13777"/>
                                        </p:tgtEl>
                                        <p:attrNameLst>
                                          <p:attrName>style.visibility</p:attrName>
                                        </p:attrNameLst>
                                      </p:cBhvr>
                                      <p:to>
                                        <p:strVal val="visible"/>
                                      </p:to>
                                    </p:set>
                                    <p:animEffect transition="in" filter="wipe(left)">
                                      <p:cBhvr>
                                        <p:cTn id="43" dur="500"/>
                                        <p:tgtEl>
                                          <p:spTgt spid="10137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1379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013780"/>
                                        </p:tgtEl>
                                        <p:attrNameLst>
                                          <p:attrName>style.visibility</p:attrName>
                                        </p:attrNameLst>
                                      </p:cBhvr>
                                      <p:to>
                                        <p:strVal val="visible"/>
                                      </p:to>
                                    </p:set>
                                    <p:animEffect transition="in" filter="wipe(right)">
                                      <p:cBhvr>
                                        <p:cTn id="52" dur="500"/>
                                        <p:tgtEl>
                                          <p:spTgt spid="1013780"/>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01379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138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1380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1380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13795">
                                            <p:txEl>
                                              <p:pRg st="3" end="3"/>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13795">
                                            <p:txEl>
                                              <p:pRg st="4" end="4"/>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13795">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13804"/>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1379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0" presetClass="path" presetSubtype="0" accel="50000" decel="50000" fill="hold" grpId="0" nodeType="clickEffect">
                                  <p:stCondLst>
                                    <p:cond delay="0"/>
                                  </p:stCondLst>
                                  <p:childTnLst>
                                    <p:animMotion origin="layout" path="M 0.00833 4.25532E-7 C 0.07205 -0.01133 0.13576 -0.02243 0.22066 -0.01295 C 0.30538 -0.00347 0.4717 0.02613 0.51788 0.05643 C 0.56406 0.08672 0.51684 0.12303 0.49739 0.16952 C 0.47777 0.21577 0.41996 0.30111 0.39965 0.33557 " pathEditMode="fixed" rAng="0" ptsTypes="aaaaa">
                                      <p:cBhvr>
                                        <p:cTn id="87" dur="500" fill="hold"/>
                                        <p:tgtEl>
                                          <p:spTgt spid="1013812"/>
                                        </p:tgtEl>
                                        <p:attrNameLst>
                                          <p:attrName>ppt_x</p:attrName>
                                          <p:attrName>ppt_y</p:attrName>
                                        </p:attrNameLst>
                                      </p:cBhvr>
                                      <p:rCtr x="27778" y="15657"/>
                                    </p:animMotion>
                                  </p:childTnLst>
                                  <p:subTnLst>
                                    <p:set>
                                      <p:cBhvr override="childStyle">
                                        <p:cTn dur="1" fill="hold" display="0" masterRel="nextClick" afterEffect="1"/>
                                        <p:tgtEl>
                                          <p:spTgt spid="101381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013786"/>
                                        </p:tgtEl>
                                        <p:attrNameLst>
                                          <p:attrName>style.visibility</p:attrName>
                                        </p:attrNameLst>
                                      </p:cBhvr>
                                      <p:to>
                                        <p:strVal val="visible"/>
                                      </p:to>
                                    </p:set>
                                    <p:animEffect transition="in" filter="wipe(down)">
                                      <p:cBhvr>
                                        <p:cTn id="92" dur="500"/>
                                        <p:tgtEl>
                                          <p:spTgt spid="1013786"/>
                                        </p:tgtEl>
                                      </p:cBhvr>
                                    </p:animEffec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101380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1013789"/>
                                        </p:tgtEl>
                                        <p:attrNameLst>
                                          <p:attrName>style.visibility</p:attrName>
                                        </p:attrNameLst>
                                      </p:cBhvr>
                                      <p:to>
                                        <p:strVal val="visible"/>
                                      </p:to>
                                    </p:set>
                                    <p:animEffect transition="in" filter="wipe(right)">
                                      <p:cBhvr>
                                        <p:cTn id="100" dur="500"/>
                                        <p:tgtEl>
                                          <p:spTgt spid="10137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1380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0" presetClass="path" presetSubtype="0" accel="50000" decel="50000" fill="hold" grpId="0" nodeType="clickEffect">
                                  <p:stCondLst>
                                    <p:cond delay="0"/>
                                  </p:stCondLst>
                                  <p:childTnLst>
                                    <p:animMotion origin="layout" path="M 0.00677 0.00301 C 0.07048 -0.00833 0.1342 -0.01943 0.21909 -0.00994 C 0.30382 -0.00046 0.47014 0.02914 0.51632 0.05944 C 0.5625 0.08973 0.51527 0.12604 0.49583 0.17253 C 0.47621 0.21878 0.4184 0.30412 0.39809 0.33857 " pathEditMode="fixed" rAng="0" ptsTypes="aaaaa">
                                      <p:cBhvr>
                                        <p:cTn id="108" dur="500" fill="hold"/>
                                        <p:tgtEl>
                                          <p:spTgt spid="1013814"/>
                                        </p:tgtEl>
                                        <p:attrNameLst>
                                          <p:attrName>ppt_x</p:attrName>
                                          <p:attrName>ppt_y</p:attrName>
                                        </p:attrNameLst>
                                      </p:cBhvr>
                                      <p:rCtr x="27778" y="15657"/>
                                    </p:animMotion>
                                  </p:childTnLst>
                                  <p:subTnLst>
                                    <p:set>
                                      <p:cBhvr override="childStyle">
                                        <p:cTn dur="1" fill="hold" display="0" masterRel="nextClick" afterEffect="1"/>
                                        <p:tgtEl>
                                          <p:spTgt spid="1013814"/>
                                        </p:tgtEl>
                                        <p:attrNameLst>
                                          <p:attrName>style.visibility</p:attrName>
                                        </p:attrNameLst>
                                      </p:cBhvr>
                                      <p:to>
                                        <p:strVal val="hidden"/>
                                      </p:to>
                                    </p:set>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13795">
                                            <p:txEl>
                                              <p:pRg st="6" end="6"/>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13795">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1381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1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2" grpId="0" uiExpand="1" animBg="1"/>
      <p:bldP spid="1013798" grpId="0" uiExpand="1" animBg="1"/>
      <p:bldP spid="1013801" grpId="0" uiExpand="1" animBg="1"/>
      <p:bldP spid="1013793" grpId="0" uiExpand="1" animBg="1"/>
      <p:bldP spid="1013794" grpId="0" uiExpand="1" animBg="1"/>
      <p:bldP spid="1013795" grpId="0" uiExpand="1" build="p"/>
      <p:bldP spid="1013796" grpId="0" uiExpand="1" animBg="1"/>
      <p:bldP spid="1013797" grpId="0" uiExpand="1" animBg="1"/>
      <p:bldP spid="1013803" grpId="0" uiExpand="1"/>
      <p:bldP spid="1013804" grpId="0" uiExpand="1"/>
      <p:bldP spid="1013805" grpId="0" uiExpand="1"/>
      <p:bldP spid="1013806" grpId="0" uiExpand="1"/>
      <p:bldP spid="1013808" grpId="0" uiExpand="1"/>
      <p:bldP spid="1013809" grpId="0" uiExpand="1"/>
      <p:bldP spid="1013810" grpId="0"/>
      <p:bldP spid="1013811" grpId="0"/>
      <p:bldP spid="1013812" grpId="0" uiExpand="1" animBg="1"/>
      <p:bldP spid="1013814" grpId="0" uiExpan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CAD-0F41-6D4E-BAC2-9296E49EB3B8}"/>
              </a:ext>
            </a:extLst>
          </p:cNvPr>
          <p:cNvSpPr>
            <a:spLocks noGrp="1"/>
          </p:cNvSpPr>
          <p:nvPr>
            <p:ph type="title"/>
          </p:nvPr>
        </p:nvSpPr>
        <p:spPr/>
        <p:txBody>
          <a:bodyPr/>
          <a:lstStyle/>
          <a:p>
            <a:r>
              <a:rPr lang="en-US"/>
              <a:t>Dealing with Failures</a:t>
            </a:r>
            <a:endParaRPr lang="en-US" dirty="0"/>
          </a:p>
        </p:txBody>
      </p:sp>
      <p:sp>
        <p:nvSpPr>
          <p:cNvPr id="3" name="Content Placeholder 2">
            <a:extLst>
              <a:ext uri="{FF2B5EF4-FFF2-40B4-BE49-F238E27FC236}">
                <a16:creationId xmlns:a16="http://schemas.microsoft.com/office/drawing/2014/main" id="{77FE4F9F-6F4B-D245-95AC-6FEE7B1DD243}"/>
              </a:ext>
            </a:extLst>
          </p:cNvPr>
          <p:cNvSpPr>
            <a:spLocks noGrp="1"/>
          </p:cNvSpPr>
          <p:nvPr>
            <p:ph idx="1"/>
          </p:nvPr>
        </p:nvSpPr>
        <p:spPr/>
        <p:txBody>
          <a:bodyPr/>
          <a:lstStyle/>
          <a:p>
            <a:r>
              <a:rPr lang="en-US" dirty="0"/>
              <a:t>What if server crashes? Can client wait until it comes back and just continue making requests?</a:t>
            </a:r>
          </a:p>
          <a:p>
            <a:pPr lvl="1"/>
            <a:r>
              <a:rPr lang="en-US" dirty="0"/>
              <a:t>Changes in server's cache but not in disk are lost</a:t>
            </a:r>
          </a:p>
          <a:p>
            <a:pPr lvl="1"/>
            <a:endParaRPr lang="en-US" dirty="0"/>
          </a:p>
          <a:p>
            <a:r>
              <a:rPr lang="en-US" dirty="0"/>
              <a:t>What if there is shared state across RPC's?</a:t>
            </a:r>
          </a:p>
          <a:p>
            <a:pPr lvl="1"/>
            <a:r>
              <a:rPr lang="en-US" dirty="0"/>
              <a:t>Client opens file, then does a seek</a:t>
            </a:r>
          </a:p>
          <a:p>
            <a:pPr lvl="1"/>
            <a:r>
              <a:rPr lang="en-US" dirty="0"/>
              <a:t>Server crashes</a:t>
            </a:r>
          </a:p>
          <a:p>
            <a:pPr lvl="1"/>
            <a:r>
              <a:rPr lang="en-US" dirty="0"/>
              <a:t>What if client wants to do another read?</a:t>
            </a:r>
          </a:p>
          <a:p>
            <a:r>
              <a:rPr lang="en-US" dirty="0"/>
              <a:t>Similar problem: What if client removes a file but server crashes before acknowledgement?</a:t>
            </a:r>
          </a:p>
        </p:txBody>
      </p:sp>
    </p:spTree>
    <p:extLst>
      <p:ext uri="{BB962C8B-B14F-4D97-AF65-F5344CB8AC3E}">
        <p14:creationId xmlns:p14="http://schemas.microsoft.com/office/powerpoint/2010/main" val="18175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C794-8924-F74F-BAEC-AE2EBACEA5D5}"/>
              </a:ext>
            </a:extLst>
          </p:cNvPr>
          <p:cNvSpPr>
            <a:spLocks noGrp="1"/>
          </p:cNvSpPr>
          <p:nvPr>
            <p:ph type="title"/>
          </p:nvPr>
        </p:nvSpPr>
        <p:spPr/>
        <p:txBody>
          <a:bodyPr/>
          <a:lstStyle/>
          <a:p>
            <a:r>
              <a:rPr lang="en-US"/>
              <a:t>Stateless Protocol</a:t>
            </a:r>
            <a:endParaRPr lang="en-US" dirty="0"/>
          </a:p>
        </p:txBody>
      </p:sp>
      <p:sp>
        <p:nvSpPr>
          <p:cNvPr id="3" name="Content Placeholder 2">
            <a:extLst>
              <a:ext uri="{FF2B5EF4-FFF2-40B4-BE49-F238E27FC236}">
                <a16:creationId xmlns:a16="http://schemas.microsoft.com/office/drawing/2014/main" id="{DF3BFCF1-EE6D-334E-A898-5C3DD9E1EF24}"/>
              </a:ext>
            </a:extLst>
          </p:cNvPr>
          <p:cNvSpPr>
            <a:spLocks noGrp="1"/>
          </p:cNvSpPr>
          <p:nvPr>
            <p:ph idx="1"/>
          </p:nvPr>
        </p:nvSpPr>
        <p:spPr/>
        <p:txBody>
          <a:bodyPr/>
          <a:lstStyle/>
          <a:p>
            <a:r>
              <a:rPr lang="en-US" dirty="0">
                <a:solidFill>
                  <a:srgbClr val="FF0000"/>
                </a:solidFill>
              </a:rPr>
              <a:t>Stateless Protocol: </a:t>
            </a:r>
            <a:r>
              <a:rPr lang="en-US" dirty="0"/>
              <a:t>A protocol in which all information required to service a request is included with the request</a:t>
            </a:r>
          </a:p>
          <a:p>
            <a:r>
              <a:rPr lang="en-US" dirty="0"/>
              <a:t>Even better: Idempotent Operations – repeating an operation multiple times is same as executing it just once (e.g., storing to a mem </a:t>
            </a:r>
            <a:r>
              <a:rPr lang="en-US" dirty="0" err="1"/>
              <a:t>addr</a:t>
            </a:r>
            <a:r>
              <a:rPr lang="en-US" dirty="0"/>
              <a:t>.)</a:t>
            </a:r>
          </a:p>
          <a:p>
            <a:r>
              <a:rPr lang="en-US" dirty="0"/>
              <a:t>Client: timeout expires without reply, just run the operation again (safe regardless of first attempt)</a:t>
            </a:r>
          </a:p>
          <a:p>
            <a:endParaRPr lang="en-US" dirty="0"/>
          </a:p>
          <a:p>
            <a:r>
              <a:rPr lang="en-US" dirty="0"/>
              <a:t>Recall HTTP: Also a stateless protocol</a:t>
            </a:r>
          </a:p>
          <a:p>
            <a:pPr lvl="1"/>
            <a:r>
              <a:rPr lang="en-US" dirty="0"/>
              <a:t>Include cookies with request to simulate a session</a:t>
            </a:r>
          </a:p>
        </p:txBody>
      </p:sp>
    </p:spTree>
    <p:extLst>
      <p:ext uri="{BB962C8B-B14F-4D97-AF65-F5344CB8AC3E}">
        <p14:creationId xmlns:p14="http://schemas.microsoft.com/office/powerpoint/2010/main" val="1911887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ea typeface="굴림" panose="020B0600000101010101" pitchFamily="34" charset="-127"/>
              </a:rPr>
              <a:t>Case Study: Network File System (NFS)</a:t>
            </a:r>
          </a:p>
        </p:txBody>
      </p:sp>
      <p:sp>
        <p:nvSpPr>
          <p:cNvPr id="1009667" name="Rectangle 3"/>
          <p:cNvSpPr>
            <a:spLocks noGrp="1" noChangeArrowheads="1"/>
          </p:cNvSpPr>
          <p:nvPr>
            <p:ph type="body" idx="1"/>
          </p:nvPr>
        </p:nvSpPr>
        <p:spPr>
          <a:xfrm>
            <a:off x="609600" y="762000"/>
            <a:ext cx="10972800" cy="6019800"/>
          </a:xfrm>
        </p:spPr>
        <p:txBody>
          <a:bodyPr/>
          <a:lstStyle/>
          <a:p>
            <a:pPr>
              <a:lnSpc>
                <a:spcPct val="80000"/>
              </a:lnSpc>
              <a:spcBef>
                <a:spcPct val="15000"/>
              </a:spcBef>
            </a:pPr>
            <a:r>
              <a:rPr lang="en-US" altLang="ko-KR" dirty="0">
                <a:ea typeface="굴림" panose="020B0600000101010101" pitchFamily="34" charset="-127"/>
              </a:rPr>
              <a:t>Three Layers for NFS system</a:t>
            </a:r>
          </a:p>
          <a:p>
            <a:pPr lvl="1">
              <a:lnSpc>
                <a:spcPct val="80000"/>
              </a:lnSpc>
              <a:spcBef>
                <a:spcPct val="15000"/>
              </a:spcBef>
            </a:pPr>
            <a:r>
              <a:rPr lang="en-US" altLang="ko-KR" dirty="0">
                <a:solidFill>
                  <a:schemeClr val="hlink"/>
                </a:solidFill>
                <a:ea typeface="굴림" panose="020B0600000101010101" pitchFamily="34" charset="-127"/>
              </a:rPr>
              <a:t>UNIX file-system interface:</a:t>
            </a:r>
            <a:r>
              <a:rPr lang="en-US" altLang="ko-KR" dirty="0">
                <a:ea typeface="굴림" panose="020B0600000101010101" pitchFamily="34" charset="-127"/>
              </a:rPr>
              <a:t> open, read, write, close calls + file descriptors</a:t>
            </a:r>
          </a:p>
          <a:p>
            <a:pPr lvl="1">
              <a:lnSpc>
                <a:spcPct val="80000"/>
              </a:lnSpc>
              <a:spcBef>
                <a:spcPct val="15000"/>
              </a:spcBef>
            </a:pPr>
            <a:r>
              <a:rPr lang="en-US" altLang="ko-KR" dirty="0">
                <a:solidFill>
                  <a:schemeClr val="hlink"/>
                </a:solidFill>
                <a:ea typeface="굴림" panose="020B0600000101010101" pitchFamily="34" charset="-127"/>
              </a:rPr>
              <a:t>VFS layer:</a:t>
            </a:r>
            <a:r>
              <a:rPr lang="en-US" altLang="ko-KR" dirty="0">
                <a:ea typeface="굴림" panose="020B0600000101010101" pitchFamily="34" charset="-127"/>
              </a:rPr>
              <a:t> distinguishes local from remote files</a:t>
            </a:r>
          </a:p>
          <a:p>
            <a:pPr lvl="2">
              <a:lnSpc>
                <a:spcPct val="80000"/>
              </a:lnSpc>
              <a:spcBef>
                <a:spcPct val="15000"/>
              </a:spcBef>
            </a:pPr>
            <a:r>
              <a:rPr lang="en-US" altLang="ko-KR" dirty="0">
                <a:ea typeface="굴림" panose="020B0600000101010101" pitchFamily="34" charset="-127"/>
              </a:rPr>
              <a:t>Calls the NFS protocol procedures for remote requests</a:t>
            </a:r>
          </a:p>
          <a:p>
            <a:pPr lvl="1">
              <a:lnSpc>
                <a:spcPct val="80000"/>
              </a:lnSpc>
              <a:spcBef>
                <a:spcPct val="15000"/>
              </a:spcBef>
            </a:pPr>
            <a:r>
              <a:rPr lang="en-US" altLang="ko-KR" dirty="0">
                <a:solidFill>
                  <a:schemeClr val="hlink"/>
                </a:solidFill>
                <a:ea typeface="굴림" panose="020B0600000101010101" pitchFamily="34" charset="-127"/>
              </a:rPr>
              <a:t>NFS service layer:</a:t>
            </a:r>
            <a:r>
              <a:rPr lang="en-US" altLang="ko-KR" dirty="0">
                <a:ea typeface="굴림" panose="020B0600000101010101" pitchFamily="34" charset="-127"/>
              </a:rPr>
              <a:t> bottom layer of the architecture</a:t>
            </a:r>
          </a:p>
          <a:p>
            <a:pPr lvl="2">
              <a:lnSpc>
                <a:spcPct val="80000"/>
              </a:lnSpc>
              <a:spcBef>
                <a:spcPct val="15000"/>
              </a:spcBef>
            </a:pPr>
            <a:r>
              <a:rPr lang="en-US" altLang="ko-KR" dirty="0">
                <a:ea typeface="굴림" panose="020B0600000101010101" pitchFamily="34" charset="-127"/>
              </a:rPr>
              <a:t>Implements the NFS protocol</a:t>
            </a:r>
          </a:p>
          <a:p>
            <a:pPr>
              <a:lnSpc>
                <a:spcPct val="80000"/>
              </a:lnSpc>
              <a:spcBef>
                <a:spcPct val="15000"/>
              </a:spcBef>
            </a:pPr>
            <a:r>
              <a:rPr lang="en-US" altLang="ko-KR" dirty="0">
                <a:ea typeface="굴림" panose="020B0600000101010101" pitchFamily="34" charset="-127"/>
              </a:rPr>
              <a:t>NFS Protocol: RPC for file operations on server</a:t>
            </a:r>
          </a:p>
          <a:p>
            <a:pPr lvl="1">
              <a:lnSpc>
                <a:spcPct val="80000"/>
              </a:lnSpc>
              <a:spcBef>
                <a:spcPct val="15000"/>
              </a:spcBef>
            </a:pPr>
            <a:r>
              <a:rPr lang="en-US" altLang="ko-KR" dirty="0">
                <a:ea typeface="굴림" panose="020B0600000101010101" pitchFamily="34" charset="-127"/>
              </a:rPr>
              <a:t>XDR Serialization standard for data format independence</a:t>
            </a:r>
          </a:p>
          <a:p>
            <a:pPr lvl="1">
              <a:lnSpc>
                <a:spcPct val="80000"/>
              </a:lnSpc>
              <a:spcBef>
                <a:spcPct val="15000"/>
              </a:spcBef>
            </a:pPr>
            <a:r>
              <a:rPr lang="en-US" altLang="ko-KR" dirty="0">
                <a:ea typeface="굴림" panose="020B0600000101010101" pitchFamily="34" charset="-127"/>
              </a:rPr>
              <a:t>Reading/searching a directory </a:t>
            </a:r>
          </a:p>
          <a:p>
            <a:pPr lvl="1">
              <a:lnSpc>
                <a:spcPct val="80000"/>
              </a:lnSpc>
              <a:spcBef>
                <a:spcPct val="15000"/>
              </a:spcBef>
            </a:pPr>
            <a:r>
              <a:rPr lang="en-US" altLang="ko-KR" dirty="0">
                <a:ea typeface="굴림" panose="020B0600000101010101" pitchFamily="34" charset="-127"/>
              </a:rPr>
              <a:t>manipulating links and directories </a:t>
            </a:r>
          </a:p>
          <a:p>
            <a:pPr lvl="1">
              <a:lnSpc>
                <a:spcPct val="80000"/>
              </a:lnSpc>
              <a:spcBef>
                <a:spcPct val="15000"/>
              </a:spcBef>
            </a:pPr>
            <a:r>
              <a:rPr lang="en-US" altLang="ko-KR" dirty="0">
                <a:ea typeface="굴림" panose="020B0600000101010101" pitchFamily="34" charset="-127"/>
              </a:rPr>
              <a:t>accessing file attributes/reading and writing files</a:t>
            </a:r>
          </a:p>
          <a:p>
            <a:pPr>
              <a:lnSpc>
                <a:spcPct val="80000"/>
              </a:lnSpc>
              <a:spcBef>
                <a:spcPct val="15000"/>
              </a:spcBef>
            </a:pPr>
            <a:r>
              <a:rPr lang="en-US" altLang="ko-KR" dirty="0">
                <a:solidFill>
                  <a:schemeClr val="hlink"/>
                </a:solidFill>
                <a:ea typeface="굴림" panose="020B0600000101010101" pitchFamily="34" charset="-127"/>
              </a:rPr>
              <a:t>Write-through caching:</a:t>
            </a:r>
            <a:r>
              <a:rPr lang="en-US" altLang="ko-KR" dirty="0">
                <a:ea typeface="굴림" panose="020B0600000101010101" pitchFamily="34" charset="-127"/>
              </a:rPr>
              <a:t> Modified data committed to server’s disk before results are returned to the client </a:t>
            </a:r>
          </a:p>
          <a:p>
            <a:pPr lvl="1">
              <a:lnSpc>
                <a:spcPct val="80000"/>
              </a:lnSpc>
              <a:spcBef>
                <a:spcPct val="15000"/>
              </a:spcBef>
            </a:pPr>
            <a:r>
              <a:rPr lang="en-US" altLang="ko-KR" dirty="0">
                <a:ea typeface="굴림" panose="020B0600000101010101" pitchFamily="34" charset="-127"/>
              </a:rPr>
              <a:t>lose some of the advantages of caching</a:t>
            </a:r>
          </a:p>
          <a:p>
            <a:pPr lvl="1">
              <a:lnSpc>
                <a:spcPct val="80000"/>
              </a:lnSpc>
              <a:spcBef>
                <a:spcPct val="15000"/>
              </a:spcBef>
            </a:pPr>
            <a:r>
              <a:rPr lang="en-US" altLang="ko-KR" dirty="0">
                <a:ea typeface="굴림" panose="020B0600000101010101" pitchFamily="34" charset="-127"/>
              </a:rPr>
              <a:t>time to perform write() can be long</a:t>
            </a:r>
          </a:p>
          <a:p>
            <a:pPr lvl="1">
              <a:lnSpc>
                <a:spcPct val="80000"/>
              </a:lnSpc>
              <a:spcBef>
                <a:spcPct val="15000"/>
              </a:spcBef>
            </a:pPr>
            <a:r>
              <a:rPr lang="en-US" altLang="ko-KR" dirty="0">
                <a:ea typeface="굴림" panose="020B0600000101010101" pitchFamily="34" charset="-127"/>
              </a:rPr>
              <a:t>Need some mechanism for readers to eventually notice changes! (more on this later)</a:t>
            </a:r>
          </a:p>
          <a:p>
            <a:pPr>
              <a:lnSpc>
                <a:spcPct val="80000"/>
              </a:lnSpc>
              <a:spcBef>
                <a:spcPct val="15000"/>
              </a:spcBef>
            </a:pPr>
            <a:endParaRPr lang="ko-KR" altLang="en-US" dirty="0">
              <a:ea typeface="굴림" panose="020B0600000101010101" pitchFamily="34" charset="-127"/>
            </a:endParaRPr>
          </a:p>
        </p:txBody>
      </p:sp>
    </p:spTree>
    <p:extLst>
      <p:ext uri="{BB962C8B-B14F-4D97-AF65-F5344CB8AC3E}">
        <p14:creationId xmlns:p14="http://schemas.microsoft.com/office/powerpoint/2010/main" val="4716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9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9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9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9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96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9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9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9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966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966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966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966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966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NFS Continued</a:t>
            </a:r>
          </a:p>
        </p:txBody>
      </p:sp>
      <p:sp>
        <p:nvSpPr>
          <p:cNvPr id="1019907" name="Rectangle 3"/>
          <p:cNvSpPr>
            <a:spLocks noGrp="1" noChangeArrowheads="1"/>
          </p:cNvSpPr>
          <p:nvPr>
            <p:ph type="body" idx="1"/>
          </p:nvPr>
        </p:nvSpPr>
        <p:spPr>
          <a:xfrm>
            <a:off x="685800" y="747712"/>
            <a:ext cx="10820400" cy="6034088"/>
          </a:xfrm>
        </p:spPr>
        <p:txBody>
          <a:bodyPr/>
          <a:lstStyle/>
          <a:p>
            <a:pPr>
              <a:lnSpc>
                <a:spcPct val="80000"/>
              </a:lnSpc>
              <a:spcBef>
                <a:spcPct val="5000"/>
              </a:spcBef>
            </a:pPr>
            <a:r>
              <a:rPr lang="en-US" altLang="ko-KR" dirty="0">
                <a:ea typeface="굴림" panose="020B0600000101010101" pitchFamily="34" charset="-127"/>
              </a:rPr>
              <a:t>NFS servers are </a:t>
            </a:r>
            <a:r>
              <a:rPr lang="en-US" altLang="ko-KR" dirty="0">
                <a:solidFill>
                  <a:schemeClr val="hlink"/>
                </a:solidFill>
                <a:ea typeface="굴림" panose="020B0600000101010101" pitchFamily="34" charset="-127"/>
              </a:rPr>
              <a:t>stateless</a:t>
            </a:r>
            <a:r>
              <a:rPr lang="en-US" altLang="ko-KR" dirty="0">
                <a:ea typeface="굴림" panose="020B0600000101010101" pitchFamily="34" charset="-127"/>
              </a:rPr>
              <a:t>; each request provides all arguments require for execution</a:t>
            </a:r>
          </a:p>
          <a:p>
            <a:pPr lvl="1">
              <a:lnSpc>
                <a:spcPct val="80000"/>
              </a:lnSpc>
              <a:spcBef>
                <a:spcPct val="5000"/>
              </a:spcBef>
            </a:pPr>
            <a:r>
              <a:rPr lang="en-US" altLang="ko-KR" dirty="0">
                <a:ea typeface="굴림" panose="020B0600000101010101" pitchFamily="34" charset="-127"/>
              </a:rPr>
              <a:t>E.g. reads include information for entire operation, such as </a:t>
            </a:r>
            <a:r>
              <a:rPr lang="en-US" altLang="ko-KR" b="1" dirty="0" err="1">
                <a:latin typeface="Courier New" panose="02070309020205020404" pitchFamily="49" charset="0"/>
                <a:ea typeface="굴림" panose="020B0600000101010101" pitchFamily="34" charset="-127"/>
              </a:rPr>
              <a:t>ReadAt</a:t>
            </a:r>
            <a:r>
              <a:rPr lang="en-US" altLang="ko-KR" b="1" dirty="0">
                <a:latin typeface="Courier New" panose="02070309020205020404" pitchFamily="49" charset="0"/>
                <a:ea typeface="굴림" panose="020B0600000101010101" pitchFamily="34" charset="-127"/>
              </a:rPr>
              <a:t>(</a:t>
            </a:r>
            <a:r>
              <a:rPr lang="en-US" altLang="ko-KR" b="1" dirty="0" err="1">
                <a:latin typeface="Courier New" panose="02070309020205020404" pitchFamily="49" charset="0"/>
                <a:ea typeface="굴림" panose="020B0600000101010101" pitchFamily="34" charset="-127"/>
              </a:rPr>
              <a:t>inumber,position</a:t>
            </a:r>
            <a:r>
              <a:rPr lang="en-US" altLang="ko-KR" b="1"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not </a:t>
            </a:r>
            <a:r>
              <a:rPr lang="en-US" altLang="ko-KR" b="1" dirty="0">
                <a:latin typeface="Courier New" panose="02070309020205020404" pitchFamily="49" charset="0"/>
                <a:ea typeface="굴림" panose="020B0600000101010101" pitchFamily="34" charset="-127"/>
              </a:rPr>
              <a:t>Read(</a:t>
            </a:r>
            <a:r>
              <a:rPr lang="en-US" altLang="ko-KR" b="1" dirty="0" err="1">
                <a:latin typeface="Courier New" panose="02070309020205020404" pitchFamily="49" charset="0"/>
                <a:ea typeface="굴림" panose="020B0600000101010101" pitchFamily="34" charset="-127"/>
              </a:rPr>
              <a:t>openfile</a:t>
            </a:r>
            <a:r>
              <a:rPr lang="en-US" altLang="ko-KR" b="1" dirty="0">
                <a:latin typeface="Courier New" panose="02070309020205020404" pitchFamily="49" charset="0"/>
                <a:ea typeface="굴림" panose="020B0600000101010101" pitchFamily="34" charset="-127"/>
              </a:rPr>
              <a:t>)</a:t>
            </a:r>
          </a:p>
          <a:p>
            <a:pPr lvl="1">
              <a:lnSpc>
                <a:spcPct val="80000"/>
              </a:lnSpc>
              <a:spcBef>
                <a:spcPct val="5000"/>
              </a:spcBef>
            </a:pPr>
            <a:r>
              <a:rPr lang="en-US" altLang="ko-KR" dirty="0">
                <a:ea typeface="굴림" panose="020B0600000101010101" pitchFamily="34" charset="-127"/>
              </a:rPr>
              <a:t>No need to perform network open() or close() on file – each operation stands on its own</a:t>
            </a:r>
          </a:p>
          <a:p>
            <a:pPr>
              <a:lnSpc>
                <a:spcPct val="80000"/>
              </a:lnSpc>
              <a:spcBef>
                <a:spcPct val="5000"/>
              </a:spcBef>
            </a:pPr>
            <a:r>
              <a:rPr lang="en-US" altLang="ko-KR" dirty="0">
                <a:solidFill>
                  <a:schemeClr val="hlink"/>
                </a:solidFill>
                <a:ea typeface="굴림" panose="020B0600000101010101" pitchFamily="34" charset="-127"/>
              </a:rPr>
              <a:t>Idempotent:</a:t>
            </a:r>
            <a:r>
              <a:rPr lang="en-US" altLang="ko-KR" dirty="0">
                <a:ea typeface="굴림" panose="020B0600000101010101" pitchFamily="34" charset="-127"/>
              </a:rPr>
              <a:t> Performing requests multiple times has same effect as performing them exactly once</a:t>
            </a:r>
          </a:p>
          <a:p>
            <a:pPr lvl="1">
              <a:lnSpc>
                <a:spcPct val="80000"/>
              </a:lnSpc>
              <a:spcBef>
                <a:spcPct val="5000"/>
              </a:spcBef>
            </a:pPr>
            <a:r>
              <a:rPr lang="en-US" altLang="ko-KR" dirty="0">
                <a:ea typeface="굴림" panose="020B0600000101010101" pitchFamily="34" charset="-127"/>
              </a:rPr>
              <a:t>Example: Server crashes between disk I/O and message send, client resend read, server does operation again</a:t>
            </a:r>
          </a:p>
          <a:p>
            <a:pPr lvl="1">
              <a:lnSpc>
                <a:spcPct val="80000"/>
              </a:lnSpc>
              <a:spcBef>
                <a:spcPct val="5000"/>
              </a:spcBef>
            </a:pPr>
            <a:r>
              <a:rPr lang="en-US" altLang="ko-KR" dirty="0">
                <a:ea typeface="굴림" panose="020B0600000101010101" pitchFamily="34" charset="-127"/>
              </a:rPr>
              <a:t>Example: Read and write file blocks: just re-read or re-write file block – no other side effects</a:t>
            </a:r>
          </a:p>
          <a:p>
            <a:pPr lvl="1">
              <a:lnSpc>
                <a:spcPct val="80000"/>
              </a:lnSpc>
              <a:spcBef>
                <a:spcPct val="5000"/>
              </a:spcBef>
            </a:pPr>
            <a:r>
              <a:rPr lang="en-US" altLang="ko-KR" dirty="0">
                <a:ea typeface="굴림" panose="020B0600000101010101" pitchFamily="34" charset="-127"/>
              </a:rPr>
              <a:t>Example: What about “remove”?  NFS does operation twice and second time returns an advisory error </a:t>
            </a:r>
          </a:p>
          <a:p>
            <a:pPr>
              <a:lnSpc>
                <a:spcPct val="80000"/>
              </a:lnSpc>
              <a:spcBef>
                <a:spcPct val="5000"/>
              </a:spcBef>
            </a:pPr>
            <a:r>
              <a:rPr lang="en-US" altLang="ko-KR" dirty="0">
                <a:ea typeface="굴림" panose="020B0600000101010101" pitchFamily="34" charset="-127"/>
              </a:rPr>
              <a:t>Failure Model: Transparent to client system</a:t>
            </a:r>
          </a:p>
          <a:p>
            <a:pPr lvl="1">
              <a:lnSpc>
                <a:spcPct val="80000"/>
              </a:lnSpc>
              <a:spcBef>
                <a:spcPct val="5000"/>
              </a:spcBef>
            </a:pPr>
            <a:r>
              <a:rPr lang="en-US" altLang="ko-KR" dirty="0">
                <a:ea typeface="굴림" panose="020B0600000101010101" pitchFamily="34" charset="-127"/>
              </a:rPr>
              <a:t>Is this a good idea?  What if you are in the middle of reading a file and server crashes? </a:t>
            </a:r>
          </a:p>
          <a:p>
            <a:pPr lvl="1">
              <a:lnSpc>
                <a:spcPct val="80000"/>
              </a:lnSpc>
              <a:spcBef>
                <a:spcPct val="5000"/>
              </a:spcBef>
            </a:pPr>
            <a:r>
              <a:rPr lang="en-US" altLang="ko-KR" dirty="0">
                <a:ea typeface="굴림" panose="020B0600000101010101" pitchFamily="34" charset="-127"/>
              </a:rPr>
              <a:t>Options (NFS Provides both):</a:t>
            </a:r>
          </a:p>
          <a:p>
            <a:pPr lvl="2">
              <a:lnSpc>
                <a:spcPct val="80000"/>
              </a:lnSpc>
              <a:spcBef>
                <a:spcPct val="5000"/>
              </a:spcBef>
            </a:pPr>
            <a:r>
              <a:rPr lang="en-US" altLang="ko-KR" dirty="0">
                <a:ea typeface="굴림" panose="020B0600000101010101" pitchFamily="34" charset="-127"/>
              </a:rPr>
              <a:t>Hang until server comes back up (next week?)</a:t>
            </a:r>
          </a:p>
          <a:p>
            <a:pPr lvl="2">
              <a:lnSpc>
                <a:spcPct val="80000"/>
              </a:lnSpc>
              <a:spcBef>
                <a:spcPct val="5000"/>
              </a:spcBef>
            </a:pPr>
            <a:r>
              <a:rPr lang="en-US" altLang="ko-KR" dirty="0">
                <a:ea typeface="굴림" panose="020B0600000101010101" pitchFamily="34" charset="-127"/>
              </a:rPr>
              <a:t>Return an error. (Of course, most applications don’t know they are talking over network)</a:t>
            </a:r>
          </a:p>
        </p:txBody>
      </p:sp>
    </p:spTree>
    <p:extLst>
      <p:ext uri="{BB962C8B-B14F-4D97-AF65-F5344CB8AC3E}">
        <p14:creationId xmlns:p14="http://schemas.microsoft.com/office/powerpoint/2010/main" val="1805220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99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99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99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99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99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99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99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F37-0AE3-634D-AFC3-1582054451A3}"/>
              </a:ext>
            </a:extLst>
          </p:cNvPr>
          <p:cNvSpPr>
            <a:spLocks noGrp="1"/>
          </p:cNvSpPr>
          <p:nvPr>
            <p:ph type="title"/>
          </p:nvPr>
        </p:nvSpPr>
        <p:spPr/>
        <p:txBody>
          <a:bodyPr/>
          <a:lstStyle/>
          <a:p>
            <a:r>
              <a:rPr lang="en-US" dirty="0"/>
              <a:t>NFS Architecture</a:t>
            </a:r>
          </a:p>
        </p:txBody>
      </p:sp>
      <p:pic>
        <p:nvPicPr>
          <p:cNvPr id="4" name="Picture 3">
            <a:extLst>
              <a:ext uri="{FF2B5EF4-FFF2-40B4-BE49-F238E27FC236}">
                <a16:creationId xmlns:a16="http://schemas.microsoft.com/office/drawing/2014/main" id="{D656F4BE-08FE-ED40-A504-B1290A02DC5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479" t="5208" r="1151" b="5527"/>
          <a:stretch>
            <a:fillRect/>
          </a:stretch>
        </p:blipFill>
        <p:spPr bwMode="auto">
          <a:xfrm>
            <a:off x="2253686" y="1066801"/>
            <a:ext cx="7431088" cy="50577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21409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1" name="Rectangle 3"/>
          <p:cNvSpPr>
            <a:spLocks noGrp="1" noChangeArrowheads="1"/>
          </p:cNvSpPr>
          <p:nvPr>
            <p:ph type="body" idx="1"/>
          </p:nvPr>
        </p:nvSpPr>
        <p:spPr>
          <a:xfrm>
            <a:off x="609600" y="727076"/>
            <a:ext cx="10972800" cy="6130925"/>
          </a:xfrm>
        </p:spPr>
        <p:txBody>
          <a:bodyPr/>
          <a:lstStyle/>
          <a:p>
            <a:pPr>
              <a:lnSpc>
                <a:spcPct val="80000"/>
              </a:lnSpc>
              <a:spcBef>
                <a:spcPct val="20000"/>
              </a:spcBef>
            </a:pPr>
            <a:r>
              <a:rPr lang="en-US" altLang="ko-KR" dirty="0">
                <a:ea typeface="굴림" panose="020B0600000101010101" pitchFamily="34" charset="-127"/>
              </a:rPr>
              <a:t>NFS protocol: weak consistency</a:t>
            </a:r>
          </a:p>
          <a:p>
            <a:pPr lvl="1">
              <a:lnSpc>
                <a:spcPct val="80000"/>
              </a:lnSpc>
              <a:spcBef>
                <a:spcPct val="20000"/>
              </a:spcBef>
            </a:pPr>
            <a:r>
              <a:rPr lang="en-US" altLang="ko-KR" dirty="0">
                <a:ea typeface="굴림" panose="020B0600000101010101" pitchFamily="34" charset="-127"/>
              </a:rPr>
              <a:t>Client polls server periodically to check for changes</a:t>
            </a:r>
          </a:p>
          <a:p>
            <a:pPr lvl="2">
              <a:lnSpc>
                <a:spcPct val="80000"/>
              </a:lnSpc>
              <a:spcBef>
                <a:spcPct val="20000"/>
              </a:spcBef>
            </a:pPr>
            <a:r>
              <a:rPr lang="en-US" altLang="ko-KR" dirty="0">
                <a:ea typeface="굴림" panose="020B0600000101010101" pitchFamily="34" charset="-127"/>
              </a:rPr>
              <a:t>Polls server if data hasn’t been checked in last 3-30 seconds (exact timeout it tunable parameter).</a:t>
            </a:r>
          </a:p>
          <a:p>
            <a:pPr lvl="2">
              <a:lnSpc>
                <a:spcPct val="80000"/>
              </a:lnSpc>
              <a:spcBef>
                <a:spcPct val="20000"/>
              </a:spcBef>
            </a:pPr>
            <a:r>
              <a:rPr lang="en-US" altLang="ko-KR" dirty="0">
                <a:ea typeface="굴림" panose="020B0600000101010101" pitchFamily="34" charset="-127"/>
              </a:rPr>
              <a:t>Thus, when file is changed on one client, server is notified, but other clients use old version of file until timeout.</a:t>
            </a:r>
            <a:br>
              <a:rPr lang="en-US" altLang="ko-KR" dirty="0">
                <a:ea typeface="굴림" panose="020B0600000101010101" pitchFamily="34" charset="-127"/>
              </a:rPr>
            </a:b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What if multiple clients write to same file? </a:t>
            </a:r>
          </a:p>
          <a:p>
            <a:pPr lvl="2">
              <a:lnSpc>
                <a:spcPct val="80000"/>
              </a:lnSpc>
              <a:spcBef>
                <a:spcPct val="20000"/>
              </a:spcBef>
            </a:pPr>
            <a:r>
              <a:rPr lang="en-US" altLang="ko-KR" dirty="0">
                <a:ea typeface="굴림" panose="020B0600000101010101" pitchFamily="34" charset="-127"/>
              </a:rPr>
              <a:t>In NFS, can get either version (or parts of both)</a:t>
            </a:r>
          </a:p>
          <a:p>
            <a:pPr lvl="2">
              <a:lnSpc>
                <a:spcPct val="80000"/>
              </a:lnSpc>
              <a:spcBef>
                <a:spcPct val="20000"/>
              </a:spcBef>
            </a:pPr>
            <a:r>
              <a:rPr lang="en-US" altLang="ko-KR" dirty="0">
                <a:ea typeface="굴림" panose="020B0600000101010101" pitchFamily="34" charset="-127"/>
              </a:rPr>
              <a:t>Completely arbitrary!</a:t>
            </a:r>
          </a:p>
          <a:p>
            <a:pPr>
              <a:lnSpc>
                <a:spcPct val="80000"/>
              </a:lnSpc>
              <a:spcBef>
                <a:spcPct val="20000"/>
              </a:spcBef>
              <a:buFontTx/>
              <a:buNone/>
            </a:pPr>
            <a:endParaRPr lang="ko-KR" altLang="en-US" dirty="0">
              <a:ea typeface="굴림" panose="020B0600000101010101" pitchFamily="34" charset="-127"/>
            </a:endParaRPr>
          </a:p>
        </p:txBody>
      </p:sp>
      <p:grpSp>
        <p:nvGrpSpPr>
          <p:cNvPr id="2" name="Group 1"/>
          <p:cNvGrpSpPr/>
          <p:nvPr/>
        </p:nvGrpSpPr>
        <p:grpSpPr>
          <a:xfrm>
            <a:off x="2819400" y="2622552"/>
            <a:ext cx="6400800" cy="3092449"/>
            <a:chOff x="1295400" y="2622551"/>
            <a:chExt cx="6400800" cy="3092449"/>
          </a:xfrm>
        </p:grpSpPr>
        <p:grpSp>
          <p:nvGrpSpPr>
            <p:cNvPr id="1020969" name="Group 41"/>
            <p:cNvGrpSpPr>
              <a:grpSpLocks/>
            </p:cNvGrpSpPr>
            <p:nvPr/>
          </p:nvGrpSpPr>
          <p:grpSpPr bwMode="auto">
            <a:xfrm>
              <a:off x="1295400" y="2622551"/>
              <a:ext cx="6096001" cy="2819400"/>
              <a:chOff x="816" y="1652"/>
              <a:chExt cx="3840" cy="1776"/>
            </a:xfrm>
          </p:grpSpPr>
          <p:sp>
            <p:nvSpPr>
              <p:cNvPr id="25615" name="Cloud"/>
              <p:cNvSpPr>
                <a:spLocks noChangeAspect="1" noEditPoints="1" noChangeArrowheads="1"/>
              </p:cNvSpPr>
              <p:nvPr/>
            </p:nvSpPr>
            <p:spPr bwMode="auto">
              <a:xfrm>
                <a:off x="2112" y="1652"/>
                <a:ext cx="1440" cy="1632"/>
              </a:xfrm>
              <a:custGeom>
                <a:avLst/>
                <a:gdLst>
                  <a:gd name="T0" fmla="*/ 4 w 21600"/>
                  <a:gd name="T1" fmla="*/ 816 h 21600"/>
                  <a:gd name="T2" fmla="*/ 720 w 21600"/>
                  <a:gd name="T3" fmla="*/ 1630 h 21600"/>
                  <a:gd name="T4" fmla="*/ 1439 w 21600"/>
                  <a:gd name="T5" fmla="*/ 816 h 21600"/>
                  <a:gd name="T6" fmla="*/ 720 w 21600"/>
                  <a:gd name="T7" fmla="*/ 93 h 21600"/>
                  <a:gd name="T8" fmla="*/ 0 60000 65536"/>
                  <a:gd name="T9" fmla="*/ 0 60000 65536"/>
                  <a:gd name="T10" fmla="*/ 0 60000 65536"/>
                  <a:gd name="T11" fmla="*/ 0 60000 65536"/>
                  <a:gd name="T12" fmla="*/ 2970 w 21600"/>
                  <a:gd name="T13" fmla="*/ 3256 h 21600"/>
                  <a:gd name="T14" fmla="*/ 17085 w 21600"/>
                  <a:gd name="T15" fmla="*/ 1733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5612" name="Rectangle 5"/>
              <p:cNvSpPr>
                <a:spLocks noChangeArrowheads="1"/>
              </p:cNvSpPr>
              <p:nvPr/>
            </p:nvSpPr>
            <p:spPr bwMode="auto">
              <a:xfrm>
                <a:off x="4128" y="2420"/>
                <a:ext cx="528"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13" name="Rectangle 6"/>
              <p:cNvSpPr>
                <a:spLocks noChangeArrowheads="1"/>
              </p:cNvSpPr>
              <p:nvPr/>
            </p:nvSpPr>
            <p:spPr bwMode="auto">
              <a:xfrm>
                <a:off x="4163" y="2660"/>
                <a:ext cx="440"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F1:V2</a:t>
                </a:r>
              </a:p>
            </p:txBody>
          </p:sp>
          <p:grpSp>
            <p:nvGrpSpPr>
              <p:cNvPr id="25616" name="Group 23"/>
              <p:cNvGrpSpPr>
                <a:grpSpLocks/>
              </p:cNvGrpSpPr>
              <p:nvPr/>
            </p:nvGrpSpPr>
            <p:grpSpPr bwMode="auto">
              <a:xfrm rot="-1562509">
                <a:off x="2292" y="2446"/>
                <a:ext cx="1249" cy="231"/>
                <a:chOff x="2016" y="1322"/>
                <a:chExt cx="1036" cy="231"/>
              </a:xfrm>
            </p:grpSpPr>
            <p:sp>
              <p:nvSpPr>
                <p:cNvPr id="25630" name="Text Box 24"/>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5631" name="Line 25"/>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25617" name="Group 26"/>
              <p:cNvGrpSpPr>
                <a:grpSpLocks/>
              </p:cNvGrpSpPr>
              <p:nvPr/>
            </p:nvGrpSpPr>
            <p:grpSpPr bwMode="auto">
              <a:xfrm rot="-1590130">
                <a:off x="2362" y="2747"/>
                <a:ext cx="1279" cy="237"/>
                <a:chOff x="2016" y="1844"/>
                <a:chExt cx="1036" cy="237"/>
              </a:xfrm>
            </p:grpSpPr>
            <p:sp>
              <p:nvSpPr>
                <p:cNvPr id="25628" name="Text Box 27"/>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5629" name="Line 28"/>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5619" name="Rectangle 32"/>
              <p:cNvSpPr>
                <a:spLocks noChangeArrowheads="1"/>
              </p:cNvSpPr>
              <p:nvPr/>
            </p:nvSpPr>
            <p:spPr bwMode="auto">
              <a:xfrm>
                <a:off x="816" y="1844"/>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pic>
            <p:nvPicPr>
              <p:cNvPr id="25624" name="Picture 34" descr="MCj0398505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6" y="2612"/>
                <a:ext cx="817"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Rectangle 36"/>
              <p:cNvSpPr>
                <a:spLocks noChangeArrowheads="1"/>
              </p:cNvSpPr>
              <p:nvPr/>
            </p:nvSpPr>
            <p:spPr bwMode="auto">
              <a:xfrm>
                <a:off x="1008" y="2900"/>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22" name="Rectangle 37"/>
              <p:cNvSpPr>
                <a:spLocks noChangeArrowheads="1"/>
              </p:cNvSpPr>
              <p:nvPr/>
            </p:nvSpPr>
            <p:spPr bwMode="auto">
              <a:xfrm>
                <a:off x="859" y="2084"/>
                <a:ext cx="440" cy="232"/>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25623" name="Rectangle 38"/>
              <p:cNvSpPr>
                <a:spLocks noChangeArrowheads="1"/>
              </p:cNvSpPr>
              <p:nvPr/>
            </p:nvSpPr>
            <p:spPr bwMode="auto">
              <a:xfrm>
                <a:off x="1091" y="3140"/>
                <a:ext cx="392"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grpSp>
        <p:grpSp>
          <p:nvGrpSpPr>
            <p:cNvPr id="56" name="Group 55"/>
            <p:cNvGrpSpPr/>
            <p:nvPr/>
          </p:nvGrpSpPr>
          <p:grpSpPr>
            <a:xfrm>
              <a:off x="2555859" y="4225343"/>
              <a:ext cx="1186091" cy="1489657"/>
              <a:chOff x="1688450" y="737135"/>
              <a:chExt cx="1186091" cy="1489657"/>
            </a:xfrm>
          </p:grpSpPr>
          <p:sp>
            <p:nvSpPr>
              <p:cNvPr id="57"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58" name="Picture 57"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59" name="Group 58"/>
            <p:cNvGrpSpPr/>
            <p:nvPr/>
          </p:nvGrpSpPr>
          <p:grpSpPr>
            <a:xfrm>
              <a:off x="5570750" y="2853743"/>
              <a:ext cx="2125450" cy="1491596"/>
              <a:chOff x="6477000" y="838200"/>
              <a:chExt cx="2125450" cy="1491596"/>
            </a:xfrm>
          </p:grpSpPr>
          <p:sp>
            <p:nvSpPr>
              <p:cNvPr id="60"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61" name="Group 60"/>
              <p:cNvGrpSpPr/>
              <p:nvPr/>
            </p:nvGrpSpPr>
            <p:grpSpPr>
              <a:xfrm>
                <a:off x="6477000" y="838200"/>
                <a:ext cx="2125450" cy="1198086"/>
                <a:chOff x="3533402" y="573769"/>
                <a:chExt cx="2125450" cy="1198086"/>
              </a:xfrm>
            </p:grpSpPr>
            <p:grpSp>
              <p:nvGrpSpPr>
                <p:cNvPr id="62" name="Group 26"/>
                <p:cNvGrpSpPr>
                  <a:grpSpLocks/>
                </p:cNvGrpSpPr>
                <p:nvPr/>
              </p:nvGrpSpPr>
              <p:grpSpPr bwMode="auto">
                <a:xfrm>
                  <a:off x="4532479" y="636785"/>
                  <a:ext cx="1126373" cy="973557"/>
                  <a:chOff x="2969" y="720"/>
                  <a:chExt cx="1159" cy="864"/>
                </a:xfrm>
              </p:grpSpPr>
              <p:grpSp>
                <p:nvGrpSpPr>
                  <p:cNvPr id="64" name="Group 25"/>
                  <p:cNvGrpSpPr>
                    <a:grpSpLocks/>
                  </p:cNvGrpSpPr>
                  <p:nvPr/>
                </p:nvGrpSpPr>
                <p:grpSpPr bwMode="auto">
                  <a:xfrm>
                    <a:off x="3600" y="720"/>
                    <a:ext cx="528" cy="864"/>
                    <a:chOff x="3600" y="720"/>
                    <a:chExt cx="528" cy="864"/>
                  </a:xfrm>
                </p:grpSpPr>
                <p:sp>
                  <p:nvSpPr>
                    <p:cNvPr id="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63" name="Picture 62"/>
                <p:cNvPicPr>
                  <a:picLocks noChangeAspect="1"/>
                </p:cNvPicPr>
                <p:nvPr/>
              </p:nvPicPr>
              <p:blipFill>
                <a:blip r:embed="rId5">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69" name="Group 68"/>
            <p:cNvGrpSpPr/>
            <p:nvPr/>
          </p:nvGrpSpPr>
          <p:grpSpPr>
            <a:xfrm>
              <a:off x="2271926" y="2652131"/>
              <a:ext cx="1186091" cy="1489657"/>
              <a:chOff x="1688450" y="737135"/>
              <a:chExt cx="1186091" cy="1489657"/>
            </a:xfrm>
          </p:grpSpPr>
          <p:sp>
            <p:nvSpPr>
              <p:cNvPr id="70"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71" name="Picture 70"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sp>
        <p:nvSpPr>
          <p:cNvPr id="1020967" name="Rectangle 39"/>
          <p:cNvSpPr>
            <a:spLocks noChangeArrowheads="1"/>
          </p:cNvSpPr>
          <p:nvPr/>
        </p:nvSpPr>
        <p:spPr bwMode="auto">
          <a:xfrm>
            <a:off x="2887663" y="3294063"/>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5605" name="Rectangle 2"/>
          <p:cNvSpPr>
            <a:spLocks noGrp="1" noChangeArrowheads="1"/>
          </p:cNvSpPr>
          <p:nvPr>
            <p:ph type="title"/>
          </p:nvPr>
        </p:nvSpPr>
        <p:spPr/>
        <p:txBody>
          <a:bodyPr/>
          <a:lstStyle/>
          <a:p>
            <a:r>
              <a:rPr lang="en-US" altLang="ko-KR">
                <a:ea typeface="굴림" panose="020B0600000101010101" pitchFamily="34" charset="-127"/>
              </a:rPr>
              <a:t>NFS Cache consistency</a:t>
            </a:r>
          </a:p>
        </p:txBody>
      </p:sp>
      <p:grpSp>
        <p:nvGrpSpPr>
          <p:cNvPr id="1020945" name="Group 17"/>
          <p:cNvGrpSpPr>
            <a:grpSpLocks/>
          </p:cNvGrpSpPr>
          <p:nvPr/>
        </p:nvGrpSpPr>
        <p:grpSpPr bwMode="auto">
          <a:xfrm>
            <a:off x="5021264" y="2924177"/>
            <a:ext cx="2058987" cy="366713"/>
            <a:chOff x="1877" y="446"/>
            <a:chExt cx="1060" cy="231"/>
          </a:xfrm>
        </p:grpSpPr>
        <p:sp>
          <p:nvSpPr>
            <p:cNvPr id="25610"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11" name="Text Box 19"/>
            <p:cNvSpPr txBox="1">
              <a:spLocks noChangeArrowheads="1"/>
            </p:cNvSpPr>
            <p:nvPr/>
          </p:nvSpPr>
          <p:spPr bwMode="auto">
            <a:xfrm>
              <a:off x="2058" y="446"/>
              <a:ext cx="7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F1 still ok?</a:t>
              </a:r>
            </a:p>
          </p:txBody>
        </p:sp>
      </p:grpSp>
      <p:grpSp>
        <p:nvGrpSpPr>
          <p:cNvPr id="1020948" name="Group 20"/>
          <p:cNvGrpSpPr>
            <a:grpSpLocks/>
          </p:cNvGrpSpPr>
          <p:nvPr/>
        </p:nvGrpSpPr>
        <p:grpSpPr bwMode="auto">
          <a:xfrm>
            <a:off x="4960938" y="3308353"/>
            <a:ext cx="2043112" cy="366713"/>
            <a:chOff x="1877" y="912"/>
            <a:chExt cx="1060" cy="231"/>
          </a:xfrm>
        </p:grpSpPr>
        <p:sp>
          <p:nvSpPr>
            <p:cNvPr id="25608"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09" name="Text Box 22"/>
            <p:cNvSpPr txBox="1">
              <a:spLocks noChangeArrowheads="1"/>
            </p:cNvSpPr>
            <p:nvPr/>
          </p:nvSpPr>
          <p:spPr bwMode="auto">
            <a:xfrm>
              <a:off x="2043" y="912"/>
              <a:ext cx="73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No: (F1:V2)</a:t>
              </a:r>
            </a:p>
          </p:txBody>
        </p:sp>
      </p:grpSp>
    </p:spTree>
    <p:extLst>
      <p:ext uri="{BB962C8B-B14F-4D97-AF65-F5344CB8AC3E}">
        <p14:creationId xmlns:p14="http://schemas.microsoft.com/office/powerpoint/2010/main" val="3340674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0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20945"/>
                                        </p:tgtEl>
                                        <p:attrNameLst>
                                          <p:attrName>style.visibility</p:attrName>
                                        </p:attrNameLst>
                                      </p:cBhvr>
                                      <p:to>
                                        <p:strVal val="visible"/>
                                      </p:to>
                                    </p:set>
                                    <p:animEffect transition="in" filter="wipe(left)">
                                      <p:cBhvr>
                                        <p:cTn id="23" dur="500"/>
                                        <p:tgtEl>
                                          <p:spTgt spid="1020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020948"/>
                                        </p:tgtEl>
                                        <p:attrNameLst>
                                          <p:attrName>style.visibility</p:attrName>
                                        </p:attrNameLst>
                                      </p:cBhvr>
                                      <p:to>
                                        <p:strVal val="visible"/>
                                      </p:to>
                                    </p:set>
                                    <p:animEffect transition="in" filter="wipe(right)">
                                      <p:cBhvr>
                                        <p:cTn id="28" dur="500"/>
                                        <p:tgtEl>
                                          <p:spTgt spid="1020948"/>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096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0931">
                                            <p:txEl>
                                              <p:pRg st="13" end="1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0931">
                                            <p:txEl>
                                              <p:pRg st="14" end="1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209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uiExpand="1" build="p"/>
      <p:bldP spid="1020967" grpId="0" uiExpan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D81E-CFA9-42B0-955D-3B6EEB03B2B2}"/>
              </a:ext>
            </a:extLst>
          </p:cNvPr>
          <p:cNvSpPr>
            <a:spLocks noGrp="1"/>
          </p:cNvSpPr>
          <p:nvPr>
            <p:ph type="title"/>
          </p:nvPr>
        </p:nvSpPr>
        <p:spPr/>
        <p:txBody>
          <a:bodyPr/>
          <a:lstStyle/>
          <a:p>
            <a:r>
              <a:rPr lang="en-US" dirty="0" smtClean="0"/>
              <a:t>Recall: Endianness</a:t>
            </a:r>
            <a:endParaRPr lang="en-US" dirty="0"/>
          </a:p>
        </p:txBody>
      </p:sp>
      <p:sp>
        <p:nvSpPr>
          <p:cNvPr id="3" name="Content Placeholder 2">
            <a:extLst>
              <a:ext uri="{FF2B5EF4-FFF2-40B4-BE49-F238E27FC236}">
                <a16:creationId xmlns:a16="http://schemas.microsoft.com/office/drawing/2014/main" id="{48472C91-9888-4844-AF68-268E1FC8BEF6}"/>
              </a:ext>
            </a:extLst>
          </p:cNvPr>
          <p:cNvSpPr>
            <a:spLocks noGrp="1"/>
          </p:cNvSpPr>
          <p:nvPr>
            <p:ph idx="1"/>
          </p:nvPr>
        </p:nvSpPr>
        <p:spPr>
          <a:xfrm>
            <a:off x="838200" y="1825625"/>
            <a:ext cx="7398488" cy="2647138"/>
          </a:xfrm>
        </p:spPr>
        <p:txBody>
          <a:bodyPr/>
          <a:lstStyle/>
          <a:p>
            <a:r>
              <a:rPr lang="en-US" dirty="0"/>
              <a:t>For a byte-address machine, which end of a machine-recognized object (e.g., int) does its byte-address refer to?</a:t>
            </a:r>
          </a:p>
          <a:p>
            <a:r>
              <a:rPr lang="en-US" dirty="0"/>
              <a:t>Big Endian: address is the most-significant bits</a:t>
            </a:r>
          </a:p>
          <a:p>
            <a:r>
              <a:rPr lang="en-US" dirty="0"/>
              <a:t>Little Endian: address is the least-significant bits</a:t>
            </a:r>
          </a:p>
        </p:txBody>
      </p:sp>
      <p:pic>
        <p:nvPicPr>
          <p:cNvPr id="7" name="Picture 6">
            <a:extLst>
              <a:ext uri="{FF2B5EF4-FFF2-40B4-BE49-F238E27FC236}">
                <a16:creationId xmlns:a16="http://schemas.microsoft.com/office/drawing/2014/main" id="{4FE6458A-9098-46FC-801B-125FB1FFB6D4}"/>
              </a:ext>
            </a:extLst>
          </p:cNvPr>
          <p:cNvPicPr>
            <a:picLocks noChangeAspect="1"/>
          </p:cNvPicPr>
          <p:nvPr/>
        </p:nvPicPr>
        <p:blipFill>
          <a:blip r:embed="rId2"/>
          <a:stretch>
            <a:fillRect/>
          </a:stretch>
        </p:blipFill>
        <p:spPr>
          <a:xfrm>
            <a:off x="9099189" y="1278265"/>
            <a:ext cx="2460574" cy="2801552"/>
          </a:xfrm>
          <a:prstGeom prst="rect">
            <a:avLst/>
          </a:prstGeom>
        </p:spPr>
      </p:pic>
      <p:pic>
        <p:nvPicPr>
          <p:cNvPr id="8" name="Picture 7">
            <a:extLst>
              <a:ext uri="{FF2B5EF4-FFF2-40B4-BE49-F238E27FC236}">
                <a16:creationId xmlns:a16="http://schemas.microsoft.com/office/drawing/2014/main" id="{985B7784-68A5-44D3-86C2-83D1FFBE49CE}"/>
              </a:ext>
            </a:extLst>
          </p:cNvPr>
          <p:cNvPicPr>
            <a:picLocks noChangeAspect="1"/>
          </p:cNvPicPr>
          <p:nvPr/>
        </p:nvPicPr>
        <p:blipFill>
          <a:blip r:embed="rId3"/>
          <a:stretch>
            <a:fillRect/>
          </a:stretch>
        </p:blipFill>
        <p:spPr>
          <a:xfrm>
            <a:off x="1141051" y="4336263"/>
            <a:ext cx="6109854" cy="2057400"/>
          </a:xfrm>
          <a:prstGeom prst="rect">
            <a:avLst/>
          </a:prstGeom>
          <a:ln>
            <a:solidFill>
              <a:srgbClr val="FF0000"/>
            </a:solidFill>
          </a:ln>
        </p:spPr>
      </p:pic>
      <p:pic>
        <p:nvPicPr>
          <p:cNvPr id="9" name="Picture 8">
            <a:extLst>
              <a:ext uri="{FF2B5EF4-FFF2-40B4-BE49-F238E27FC236}">
                <a16:creationId xmlns:a16="http://schemas.microsoft.com/office/drawing/2014/main" id="{55E321A9-6CAA-4E0B-AFA7-E5525774248F}"/>
              </a:ext>
            </a:extLst>
          </p:cNvPr>
          <p:cNvPicPr>
            <a:picLocks noChangeAspect="1"/>
          </p:cNvPicPr>
          <p:nvPr/>
        </p:nvPicPr>
        <p:blipFill>
          <a:blip r:embed="rId4"/>
          <a:stretch>
            <a:fillRect/>
          </a:stretch>
        </p:blipFill>
        <p:spPr>
          <a:xfrm>
            <a:off x="5977323" y="4336263"/>
            <a:ext cx="4352153" cy="1243472"/>
          </a:xfrm>
          <a:prstGeom prst="rect">
            <a:avLst/>
          </a:prstGeom>
          <a:ln>
            <a:solidFill>
              <a:srgbClr val="FF0000"/>
            </a:solidFill>
          </a:ln>
        </p:spPr>
      </p:pic>
    </p:spTree>
    <p:extLst>
      <p:ext uri="{BB962C8B-B14F-4D97-AF65-F5344CB8AC3E}">
        <p14:creationId xmlns:p14="http://schemas.microsoft.com/office/powerpoint/2010/main" val="100767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AA19F-CA1A-D544-BB54-9877EF43B60B}"/>
              </a:ext>
            </a:extLst>
          </p:cNvPr>
          <p:cNvSpPr>
            <a:spLocks noGrp="1"/>
          </p:cNvSpPr>
          <p:nvPr>
            <p:ph type="title"/>
          </p:nvPr>
        </p:nvSpPr>
        <p:spPr/>
        <p:txBody>
          <a:bodyPr/>
          <a:lstStyle/>
          <a:p>
            <a:r>
              <a:rPr lang="en-US" dirty="0" smtClean="0"/>
              <a:t>What about: Sharing Data, rather than Files ?</a:t>
            </a:r>
            <a:endParaRPr lang="en-US" dirty="0"/>
          </a:p>
        </p:txBody>
      </p:sp>
      <p:sp>
        <p:nvSpPr>
          <p:cNvPr id="5" name="Content Placeholder 4">
            <a:extLst>
              <a:ext uri="{FF2B5EF4-FFF2-40B4-BE49-F238E27FC236}">
                <a16:creationId xmlns:a16="http://schemas.microsoft.com/office/drawing/2014/main" id="{7057D610-BB5C-6A45-99A3-73C4B7025FF3}"/>
              </a:ext>
            </a:extLst>
          </p:cNvPr>
          <p:cNvSpPr>
            <a:spLocks noGrp="1"/>
          </p:cNvSpPr>
          <p:nvPr>
            <p:ph idx="1"/>
          </p:nvPr>
        </p:nvSpPr>
        <p:spPr/>
        <p:txBody>
          <a:bodyPr/>
          <a:lstStyle/>
          <a:p>
            <a:r>
              <a:rPr lang="en-US" dirty="0" err="1" smtClean="0"/>
              <a:t>Key:Value</a:t>
            </a:r>
            <a:r>
              <a:rPr lang="en-US" dirty="0" smtClean="0"/>
              <a:t> stores are used everywhere</a:t>
            </a:r>
          </a:p>
          <a:p>
            <a:r>
              <a:rPr lang="en-US" dirty="0" smtClean="0"/>
              <a:t>Native in many programming languages</a:t>
            </a:r>
          </a:p>
          <a:p>
            <a:pPr lvl="1"/>
            <a:r>
              <a:rPr lang="en-US" dirty="0" smtClean="0"/>
              <a:t>Associative Arrays in Perl</a:t>
            </a:r>
          </a:p>
          <a:p>
            <a:pPr lvl="1"/>
            <a:r>
              <a:rPr lang="en-US" dirty="0" smtClean="0"/>
              <a:t>Dictionaries in Python</a:t>
            </a:r>
          </a:p>
          <a:p>
            <a:pPr lvl="1"/>
            <a:r>
              <a:rPr lang="en-US" dirty="0" smtClean="0"/>
              <a:t>Maps in Go</a:t>
            </a:r>
          </a:p>
          <a:p>
            <a:pPr lvl="1"/>
            <a:r>
              <a:rPr lang="en-US" dirty="0" smtClean="0"/>
              <a:t>…</a:t>
            </a:r>
          </a:p>
          <a:p>
            <a:r>
              <a:rPr lang="en-US" dirty="0" smtClean="0"/>
              <a:t>What about a collaborative key-value store rather than message passing or file sharing?</a:t>
            </a:r>
          </a:p>
          <a:p>
            <a:r>
              <a:rPr lang="en-US" dirty="0" smtClean="0"/>
              <a:t>Can we make it scalable and reliable?</a:t>
            </a:r>
            <a:endParaRPr lang="en-US" dirty="0"/>
          </a:p>
        </p:txBody>
      </p:sp>
    </p:spTree>
    <p:extLst>
      <p:ext uri="{BB962C8B-B14F-4D97-AF65-F5344CB8AC3E}">
        <p14:creationId xmlns:p14="http://schemas.microsoft.com/office/powerpoint/2010/main" val="930909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8A621-218B-FA4F-8282-9D59C90CF7F3}"/>
              </a:ext>
            </a:extLst>
          </p:cNvPr>
          <p:cNvSpPr>
            <a:spLocks noGrp="1"/>
          </p:cNvSpPr>
          <p:nvPr>
            <p:ph type="title"/>
          </p:nvPr>
        </p:nvSpPr>
        <p:spPr/>
        <p:txBody>
          <a:bodyPr/>
          <a:lstStyle/>
          <a:p>
            <a:r>
              <a:rPr lang="en-US" dirty="0"/>
              <a:t>Key Value Storage</a:t>
            </a:r>
          </a:p>
        </p:txBody>
      </p:sp>
      <p:sp>
        <p:nvSpPr>
          <p:cNvPr id="5" name="Content Placeholder 4">
            <a:extLst>
              <a:ext uri="{FF2B5EF4-FFF2-40B4-BE49-F238E27FC236}">
                <a16:creationId xmlns:a16="http://schemas.microsoft.com/office/drawing/2014/main" id="{E9DC2CCE-C5DF-E942-8209-3E198CA36A79}"/>
              </a:ext>
            </a:extLst>
          </p:cNvPr>
          <p:cNvSpPr>
            <a:spLocks noGrp="1"/>
          </p:cNvSpPr>
          <p:nvPr>
            <p:ph idx="1"/>
          </p:nvPr>
        </p:nvSpPr>
        <p:spPr>
          <a:xfrm>
            <a:off x="812800" y="914400"/>
            <a:ext cx="10845800" cy="5105400"/>
          </a:xfrm>
        </p:spPr>
        <p:txBody>
          <a:bodyPr/>
          <a:lstStyle/>
          <a:p>
            <a:pPr marL="0" indent="0">
              <a:buNone/>
            </a:pPr>
            <a:r>
              <a:rPr lang="en-US" dirty="0"/>
              <a:t>Simple interface</a:t>
            </a:r>
          </a:p>
          <a:p>
            <a:pPr marL="0" indent="0">
              <a:buNone/>
            </a:pPr>
            <a:endParaRPr lang="en-US" dirty="0"/>
          </a:p>
          <a:p>
            <a:pPr>
              <a:tabLst>
                <a:tab pos="3254375" algn="l"/>
              </a:tabLst>
            </a:pPr>
            <a:r>
              <a:rPr lang="en-US" b="1" dirty="0">
                <a:latin typeface="Consolas" panose="020B0609020204030204" pitchFamily="49" charset="0"/>
                <a:cs typeface="Consolas" panose="020B0609020204030204" pitchFamily="49" charset="0"/>
              </a:rPr>
              <a:t>put(key, value); </a:t>
            </a:r>
            <a:r>
              <a:rPr lang="en-US" b="1"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Insert/write "value" associated with key</a:t>
            </a:r>
          </a:p>
          <a:p>
            <a:pPr>
              <a:tabLst>
                <a:tab pos="3254375" algn="l"/>
              </a:tabLst>
            </a:pPr>
            <a:endParaRPr lang="en-US" dirty="0">
              <a:latin typeface="Consolas" panose="020B0609020204030204" pitchFamily="49" charset="0"/>
              <a:cs typeface="Consolas" panose="020B0609020204030204" pitchFamily="49" charset="0"/>
            </a:endParaRPr>
          </a:p>
          <a:p>
            <a:pPr>
              <a:tabLst>
                <a:tab pos="3254375" algn="l"/>
              </a:tabLst>
            </a:pPr>
            <a:r>
              <a:rPr lang="en-US" b="1" dirty="0">
                <a:latin typeface="Consolas" panose="020B0609020204030204" pitchFamily="49" charset="0"/>
                <a:cs typeface="Consolas" panose="020B0609020204030204" pitchFamily="49" charset="0"/>
              </a:rPr>
              <a:t>get(key);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Retrieve/read value associated with key</a:t>
            </a:r>
          </a:p>
        </p:txBody>
      </p:sp>
    </p:spTree>
    <p:extLst>
      <p:ext uri="{BB962C8B-B14F-4D97-AF65-F5344CB8AC3E}">
        <p14:creationId xmlns:p14="http://schemas.microsoft.com/office/powerpoint/2010/main" val="13355026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A531-49DA-5A4C-8D6E-5DF2E509FA72}"/>
              </a:ext>
            </a:extLst>
          </p:cNvPr>
          <p:cNvSpPr>
            <a:spLocks noGrp="1"/>
          </p:cNvSpPr>
          <p:nvPr>
            <p:ph type="title"/>
          </p:nvPr>
        </p:nvSpPr>
        <p:spPr/>
        <p:txBody>
          <a:bodyPr/>
          <a:lstStyle/>
          <a:p>
            <a:r>
              <a:rPr lang="en-US" dirty="0"/>
              <a:t>Why Key Value Storage?</a:t>
            </a:r>
          </a:p>
        </p:txBody>
      </p:sp>
      <p:sp>
        <p:nvSpPr>
          <p:cNvPr id="3" name="Content Placeholder 2">
            <a:extLst>
              <a:ext uri="{FF2B5EF4-FFF2-40B4-BE49-F238E27FC236}">
                <a16:creationId xmlns:a16="http://schemas.microsoft.com/office/drawing/2014/main" id="{BB140334-9625-A64A-842E-614EFF48A10B}"/>
              </a:ext>
            </a:extLst>
          </p:cNvPr>
          <p:cNvSpPr>
            <a:spLocks noGrp="1"/>
          </p:cNvSpPr>
          <p:nvPr>
            <p:ph idx="1"/>
          </p:nvPr>
        </p:nvSpPr>
        <p:spPr/>
        <p:txBody>
          <a:bodyPr/>
          <a:lstStyle/>
          <a:p>
            <a:r>
              <a:rPr lang="en-US" dirty="0"/>
              <a:t>Easy to Scale</a:t>
            </a:r>
          </a:p>
          <a:p>
            <a:pPr lvl="1"/>
            <a:r>
              <a:rPr lang="en-US" dirty="0"/>
              <a:t>Handle huge volumes of data (e.g., petabytes)</a:t>
            </a:r>
          </a:p>
          <a:p>
            <a:pPr lvl="1"/>
            <a:r>
              <a:rPr lang="en-US" dirty="0"/>
              <a:t>Uniform items: distribute easily and roughly equally across many machines</a:t>
            </a:r>
          </a:p>
          <a:p>
            <a:endParaRPr lang="en-US" dirty="0"/>
          </a:p>
          <a:p>
            <a:r>
              <a:rPr lang="en-US" dirty="0"/>
              <a:t>Simple consistency properties</a:t>
            </a:r>
          </a:p>
          <a:p>
            <a:endParaRPr lang="en-US" dirty="0"/>
          </a:p>
          <a:p>
            <a:r>
              <a:rPr lang="en-US" dirty="0"/>
              <a:t>Used as a simpler but more scalable "database"</a:t>
            </a:r>
          </a:p>
          <a:p>
            <a:pPr lvl="1"/>
            <a:r>
              <a:rPr lang="en-US" dirty="0"/>
              <a:t>Or as a building block for a more capable DB</a:t>
            </a:r>
          </a:p>
          <a:p>
            <a:endParaRPr lang="en-US" dirty="0"/>
          </a:p>
        </p:txBody>
      </p:sp>
    </p:spTree>
    <p:extLst>
      <p:ext uri="{BB962C8B-B14F-4D97-AF65-F5344CB8AC3E}">
        <p14:creationId xmlns:p14="http://schemas.microsoft.com/office/powerpoint/2010/main" val="3381558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14400"/>
            <a:ext cx="9372600" cy="5105400"/>
          </a:xfrm>
        </p:spPr>
        <p:txBody>
          <a:bodyPr>
            <a:normAutofit/>
          </a:bodyPr>
          <a:lstStyle/>
          <a:p>
            <a:r>
              <a:rPr lang="en-US" dirty="0" smtClean="0"/>
              <a:t>Amazon:</a:t>
            </a:r>
          </a:p>
          <a:p>
            <a:pPr lvl="1"/>
            <a:r>
              <a:rPr lang="en-US" dirty="0" smtClean="0"/>
              <a:t>Key: </a:t>
            </a:r>
            <a:r>
              <a:rPr lang="en-US" dirty="0" err="1" smtClean="0"/>
              <a:t>customerID</a:t>
            </a:r>
            <a:endParaRPr lang="en-US" dirty="0" smtClean="0"/>
          </a:p>
          <a:p>
            <a:pPr lvl="1"/>
            <a:r>
              <a:rPr lang="en-US" dirty="0" smtClean="0"/>
              <a:t>Value: customer profile (e.g., buying history, credit card, ..)</a:t>
            </a:r>
          </a:p>
          <a:p>
            <a:endParaRPr lang="en-US" dirty="0" smtClean="0"/>
          </a:p>
          <a:p>
            <a:r>
              <a:rPr lang="en-US" dirty="0" smtClean="0"/>
              <a:t>Facebook, Twitter:</a:t>
            </a:r>
          </a:p>
          <a:p>
            <a:pPr lvl="1"/>
            <a:r>
              <a:rPr lang="en-US" dirty="0" smtClean="0"/>
              <a:t>Key: </a:t>
            </a:r>
            <a:r>
              <a:rPr lang="en-US" dirty="0" err="1" smtClean="0"/>
              <a:t>UserID</a:t>
            </a:r>
            <a:r>
              <a:rPr lang="en-US" dirty="0" smtClean="0"/>
              <a:t> </a:t>
            </a:r>
          </a:p>
          <a:p>
            <a:pPr lvl="1"/>
            <a:r>
              <a:rPr lang="en-US" dirty="0" smtClean="0"/>
              <a:t>Value: user profile (e.g., posting history, photos, friends, …)</a:t>
            </a:r>
          </a:p>
          <a:p>
            <a:pPr marL="457200" lvl="1" indent="0">
              <a:buNone/>
            </a:pPr>
            <a:r>
              <a:rPr lang="en-US" dirty="0" smtClean="0"/>
              <a:t>			</a:t>
            </a:r>
          </a:p>
          <a:p>
            <a:r>
              <a:rPr lang="en-US" dirty="0" err="1" smtClean="0"/>
              <a:t>iCloud</a:t>
            </a:r>
            <a:r>
              <a:rPr lang="en-US" dirty="0" smtClean="0"/>
              <a:t>/iTunes:</a:t>
            </a:r>
          </a:p>
          <a:p>
            <a:pPr lvl="1"/>
            <a:r>
              <a:rPr lang="en-US" dirty="0" smtClean="0"/>
              <a:t>Key: Movie/song name</a:t>
            </a:r>
          </a:p>
          <a:p>
            <a:pPr lvl="1"/>
            <a:r>
              <a:rPr lang="en-US" dirty="0" smtClean="0"/>
              <a:t>Value: Movie, Song</a:t>
            </a:r>
          </a:p>
        </p:txBody>
      </p:sp>
      <p:pic>
        <p:nvPicPr>
          <p:cNvPr id="4" name="Picture 3"/>
          <p:cNvPicPr>
            <a:picLocks noChangeAspect="1"/>
          </p:cNvPicPr>
          <p:nvPr/>
        </p:nvPicPr>
        <p:blipFill>
          <a:blip r:embed="rId2">
            <a:clrChange>
              <a:clrFrom>
                <a:srgbClr val="FEFEFE"/>
              </a:clrFrom>
              <a:clrTo>
                <a:srgbClr val="FEFEFE">
                  <a:alpha val="0"/>
                </a:srgbClr>
              </a:clrTo>
            </a:clrChange>
          </a:blip>
          <a:stretch>
            <a:fillRect/>
          </a:stretch>
        </p:blipFill>
        <p:spPr>
          <a:xfrm>
            <a:off x="5181600" y="152400"/>
            <a:ext cx="2209800" cy="2209800"/>
          </a:xfrm>
          <a:prstGeom prst="rect">
            <a:avLst/>
          </a:prstGeom>
        </p:spPr>
      </p:pic>
      <p:sp>
        <p:nvSpPr>
          <p:cNvPr id="2" name="Title 1"/>
          <p:cNvSpPr>
            <a:spLocks noGrp="1"/>
          </p:cNvSpPr>
          <p:nvPr>
            <p:ph type="title"/>
          </p:nvPr>
        </p:nvSpPr>
        <p:spPr/>
        <p:txBody>
          <a:bodyPr/>
          <a:lstStyle/>
          <a:p>
            <a:r>
              <a:rPr lang="en-US" dirty="0" smtClean="0"/>
              <a:t>Key Values: Examples </a:t>
            </a:r>
            <a:endParaRPr lang="en-US" dirty="0"/>
          </a:p>
        </p:txBody>
      </p:sp>
      <p:grpSp>
        <p:nvGrpSpPr>
          <p:cNvPr id="5" name="Group 4"/>
          <p:cNvGrpSpPr/>
          <p:nvPr/>
        </p:nvGrpSpPr>
        <p:grpSpPr>
          <a:xfrm>
            <a:off x="5600700" y="2234976"/>
            <a:ext cx="2324100" cy="1117824"/>
            <a:chOff x="3619500" y="2234976"/>
            <a:chExt cx="2324100" cy="1117824"/>
          </a:xfrm>
        </p:grpSpPr>
        <p:pic>
          <p:nvPicPr>
            <p:cNvPr id="6" name="Picture 5"/>
            <p:cNvPicPr>
              <a:picLocks noChangeAspect="1"/>
            </p:cNvPicPr>
            <p:nvPr/>
          </p:nvPicPr>
          <p:blipFill>
            <a:blip r:embed="rId3"/>
            <a:stretch>
              <a:fillRect/>
            </a:stretch>
          </p:blipFill>
          <p:spPr>
            <a:xfrm>
              <a:off x="4800600" y="2234976"/>
              <a:ext cx="1143000" cy="1117824"/>
            </a:xfrm>
            <a:prstGeom prst="rect">
              <a:avLst/>
            </a:prstGeom>
          </p:spPr>
        </p:pic>
        <p:pic>
          <p:nvPicPr>
            <p:cNvPr id="7" name="Picture 6"/>
            <p:cNvPicPr>
              <a:picLocks noChangeAspect="1"/>
            </p:cNvPicPr>
            <p:nvPr/>
          </p:nvPicPr>
          <p:blipFill>
            <a:blip r:embed="rId4"/>
            <a:stretch>
              <a:fillRect/>
            </a:stretch>
          </p:blipFill>
          <p:spPr>
            <a:xfrm>
              <a:off x="3619500" y="2247900"/>
              <a:ext cx="1104900" cy="1104900"/>
            </a:xfrm>
            <a:prstGeom prst="rect">
              <a:avLst/>
            </a:prstGeom>
          </p:spPr>
        </p:pic>
      </p:grpSp>
      <p:grpSp>
        <p:nvGrpSpPr>
          <p:cNvPr id="10" name="Group 9"/>
          <p:cNvGrpSpPr/>
          <p:nvPr/>
        </p:nvGrpSpPr>
        <p:grpSpPr>
          <a:xfrm>
            <a:off x="5539296" y="3911600"/>
            <a:ext cx="2283905" cy="1041400"/>
            <a:chOff x="3558095" y="3733800"/>
            <a:chExt cx="2283905" cy="1041400"/>
          </a:xfrm>
        </p:grpSpPr>
        <p:pic>
          <p:nvPicPr>
            <p:cNvPr id="8" name="Picture 7"/>
            <p:cNvPicPr>
              <a:picLocks noChangeAspect="1"/>
            </p:cNvPicPr>
            <p:nvPr/>
          </p:nvPicPr>
          <p:blipFill>
            <a:blip r:embed="rId5"/>
            <a:stretch>
              <a:fillRect/>
            </a:stretch>
          </p:blipFill>
          <p:spPr>
            <a:xfrm>
              <a:off x="3558095" y="3797300"/>
              <a:ext cx="1242505" cy="927100"/>
            </a:xfrm>
            <a:prstGeom prst="rect">
              <a:avLst/>
            </a:prstGeom>
          </p:spPr>
        </p:pic>
        <p:pic>
          <p:nvPicPr>
            <p:cNvPr id="9" name="Picture 8"/>
            <p:cNvPicPr>
              <a:picLocks noChangeAspect="1"/>
            </p:cNvPicPr>
            <p:nvPr/>
          </p:nvPicPr>
          <p:blipFill>
            <a:blip r:embed="rId6"/>
            <a:stretch>
              <a:fillRect/>
            </a:stretch>
          </p:blipFill>
          <p:spPr>
            <a:xfrm>
              <a:off x="4800600" y="3733800"/>
              <a:ext cx="1041400" cy="1041400"/>
            </a:xfrm>
            <a:prstGeom prst="rect">
              <a:avLst/>
            </a:prstGeom>
          </p:spPr>
        </p:pic>
      </p:grpSp>
    </p:spTree>
    <p:extLst>
      <p:ext uri="{BB962C8B-B14F-4D97-AF65-F5344CB8AC3E}">
        <p14:creationId xmlns:p14="http://schemas.microsoft.com/office/powerpoint/2010/main" val="307076156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smtClean="0"/>
              <a:t>storage systems in real life</a:t>
            </a:r>
            <a:endParaRPr lang="en-US" dirty="0"/>
          </a:p>
        </p:txBody>
      </p:sp>
      <p:sp>
        <p:nvSpPr>
          <p:cNvPr id="3" name="Content Placeholder 2"/>
          <p:cNvSpPr>
            <a:spLocks noGrp="1"/>
          </p:cNvSpPr>
          <p:nvPr>
            <p:ph idx="1"/>
          </p:nvPr>
        </p:nvSpPr>
        <p:spPr>
          <a:xfrm>
            <a:off x="685800" y="838200"/>
            <a:ext cx="10058400" cy="5715000"/>
          </a:xfrm>
        </p:spPr>
        <p:txBody>
          <a:bodyPr>
            <a:normAutofit lnSpcReduction="10000"/>
          </a:bodyPr>
          <a:lstStyle/>
          <a:p>
            <a:r>
              <a:rPr lang="en-US" b="1" dirty="0" smtClean="0"/>
              <a:t>Amazon</a:t>
            </a:r>
          </a:p>
          <a:p>
            <a:pPr lvl="1"/>
            <a:r>
              <a:rPr lang="en-US" dirty="0" err="1" smtClean="0"/>
              <a:t>DynamoDB</a:t>
            </a:r>
            <a:r>
              <a:rPr lang="en-US" dirty="0" smtClean="0"/>
              <a:t>: internal key value store used to power </a:t>
            </a:r>
            <a:r>
              <a:rPr lang="en-US" dirty="0" err="1" smtClean="0"/>
              <a:t>Amazon.com</a:t>
            </a:r>
            <a:r>
              <a:rPr lang="en-US" dirty="0" smtClean="0"/>
              <a:t> (shopping cart)</a:t>
            </a:r>
          </a:p>
          <a:p>
            <a:pPr lvl="1"/>
            <a:r>
              <a:rPr lang="en-US" dirty="0" smtClean="0"/>
              <a:t>Simple Storage System (S3)</a:t>
            </a:r>
          </a:p>
          <a:p>
            <a:pPr lvl="2"/>
            <a:endParaRPr lang="en-US" dirty="0" smtClean="0"/>
          </a:p>
          <a:p>
            <a:r>
              <a:rPr lang="en-US" b="1" dirty="0" err="1" smtClean="0"/>
              <a:t>BigTable</a:t>
            </a:r>
            <a:r>
              <a:rPr lang="en-US" b="1" dirty="0" smtClean="0"/>
              <a:t>/</a:t>
            </a:r>
            <a:r>
              <a:rPr lang="en-US" b="1" dirty="0" err="1" smtClean="0"/>
              <a:t>HBase</a:t>
            </a:r>
            <a:r>
              <a:rPr lang="en-US" b="1" dirty="0" smtClean="0"/>
              <a:t>/</a:t>
            </a:r>
            <a:r>
              <a:rPr lang="en-US" b="1" dirty="0" err="1" smtClean="0"/>
              <a:t>Hypertable</a:t>
            </a:r>
            <a:r>
              <a:rPr lang="en-US" b="1" dirty="0" smtClean="0"/>
              <a:t>: </a:t>
            </a:r>
            <a:r>
              <a:rPr lang="en-US" dirty="0" smtClean="0"/>
              <a:t>distributed, </a:t>
            </a:r>
            <a:r>
              <a:rPr lang="en-US" dirty="0"/>
              <a:t>scalable </a:t>
            </a:r>
            <a:r>
              <a:rPr lang="en-US" dirty="0" smtClean="0"/>
              <a:t>data storage</a:t>
            </a:r>
          </a:p>
          <a:p>
            <a:pPr lvl="2"/>
            <a:endParaRPr lang="en-US" dirty="0" smtClean="0"/>
          </a:p>
          <a:p>
            <a:r>
              <a:rPr lang="en-US" b="1" dirty="0" smtClean="0"/>
              <a:t>Cassandra</a:t>
            </a:r>
            <a:r>
              <a:rPr lang="en-US" dirty="0"/>
              <a:t>: “distributed data management system” (developed by Facebook</a:t>
            </a:r>
            <a:r>
              <a:rPr lang="en-US" dirty="0" smtClean="0"/>
              <a:t>)</a:t>
            </a:r>
          </a:p>
          <a:p>
            <a:pPr lvl="4"/>
            <a:endParaRPr lang="en-US" dirty="0"/>
          </a:p>
          <a:p>
            <a:r>
              <a:rPr lang="en-US" b="1" dirty="0" err="1" smtClean="0"/>
              <a:t>Memcached</a:t>
            </a:r>
            <a:r>
              <a:rPr lang="en-US" b="1" dirty="0"/>
              <a:t>:</a:t>
            </a:r>
            <a:r>
              <a:rPr lang="en-US" dirty="0"/>
              <a:t> in-memory key-value store for small chunks of arbitrary data (strings, objects) </a:t>
            </a:r>
          </a:p>
          <a:p>
            <a:pPr lvl="3"/>
            <a:endParaRPr lang="en-US" dirty="0" smtClean="0"/>
          </a:p>
          <a:p>
            <a:r>
              <a:rPr lang="en-US" b="1" dirty="0" err="1" smtClean="0"/>
              <a:t>eDonkey</a:t>
            </a:r>
            <a:r>
              <a:rPr lang="en-US" b="1" dirty="0" smtClean="0"/>
              <a:t>/</a:t>
            </a:r>
            <a:r>
              <a:rPr lang="en-US" b="1" dirty="0" err="1" smtClean="0"/>
              <a:t>eMule</a:t>
            </a:r>
            <a:r>
              <a:rPr lang="en-US" b="1" dirty="0" smtClean="0"/>
              <a:t>:</a:t>
            </a:r>
            <a:r>
              <a:rPr lang="en-US" dirty="0" smtClean="0"/>
              <a:t> peer-to-peer sharing system</a:t>
            </a:r>
          </a:p>
          <a:p>
            <a:pPr lvl="2"/>
            <a:endParaRPr lang="en-US" dirty="0" smtClean="0"/>
          </a:p>
          <a:p>
            <a:r>
              <a:rPr lang="en-US" dirty="0" smtClean="0"/>
              <a:t>…</a:t>
            </a:r>
          </a:p>
        </p:txBody>
      </p:sp>
    </p:spTree>
    <p:extLst>
      <p:ext uri="{BB962C8B-B14F-4D97-AF65-F5344CB8AC3E}">
        <p14:creationId xmlns:p14="http://schemas.microsoft.com/office/powerpoint/2010/main" val="3337569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Store</a:t>
            </a:r>
            <a:endParaRPr lang="en-US" dirty="0"/>
          </a:p>
        </p:txBody>
      </p:sp>
      <p:sp>
        <p:nvSpPr>
          <p:cNvPr id="3" name="Content Placeholder 2"/>
          <p:cNvSpPr>
            <a:spLocks noGrp="1"/>
          </p:cNvSpPr>
          <p:nvPr>
            <p:ph idx="1"/>
          </p:nvPr>
        </p:nvSpPr>
        <p:spPr>
          <a:xfrm>
            <a:off x="914400" y="914400"/>
            <a:ext cx="10363200" cy="1524000"/>
          </a:xfrm>
        </p:spPr>
        <p:txBody>
          <a:bodyPr/>
          <a:lstStyle/>
          <a:p>
            <a:r>
              <a:rPr lang="en-US" dirty="0" smtClean="0"/>
              <a:t>Also called Distributed </a:t>
            </a:r>
            <a:r>
              <a:rPr lang="en-US" dirty="0"/>
              <a:t>H</a:t>
            </a:r>
            <a:r>
              <a:rPr lang="en-US" dirty="0" smtClean="0"/>
              <a:t>ash Tables (DHT)</a:t>
            </a:r>
          </a:p>
          <a:p>
            <a:pPr>
              <a:lnSpc>
                <a:spcPct val="100000"/>
              </a:lnSpc>
            </a:pPr>
            <a:r>
              <a:rPr lang="en-US" dirty="0" smtClean="0"/>
              <a:t>Main idea: simplify storage interface (i.e. </a:t>
            </a:r>
            <a:r>
              <a:rPr lang="en-US" dirty="0"/>
              <a:t>p</a:t>
            </a:r>
            <a:r>
              <a:rPr lang="en-US" dirty="0" smtClean="0"/>
              <a:t>ut/get), then </a:t>
            </a:r>
            <a:r>
              <a:rPr lang="en-US" dirty="0" smtClean="0">
                <a:solidFill>
                  <a:srgbClr val="FF0000"/>
                </a:solidFill>
              </a:rPr>
              <a:t>partition</a:t>
            </a:r>
            <a:r>
              <a:rPr lang="en-US" dirty="0" smtClean="0"/>
              <a:t> set of key-values across many machines</a:t>
            </a:r>
          </a:p>
          <a:p>
            <a:pPr marL="0" indent="0">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a:p>
          <a:p>
            <a:pPr>
              <a:buNone/>
            </a:pPr>
            <a:endParaRPr lang="en-US" dirty="0" smtClean="0"/>
          </a:p>
        </p:txBody>
      </p:sp>
      <p:grpSp>
        <p:nvGrpSpPr>
          <p:cNvPr id="98" name="Group 97"/>
          <p:cNvGrpSpPr/>
          <p:nvPr/>
        </p:nvGrpSpPr>
        <p:grpSpPr>
          <a:xfrm>
            <a:off x="8305800" y="2379821"/>
            <a:ext cx="533400" cy="1753394"/>
            <a:chOff x="7010400" y="1600200"/>
            <a:chExt cx="533400" cy="1753394"/>
          </a:xfrm>
        </p:grpSpPr>
        <p:sp>
          <p:nvSpPr>
            <p:cNvPr id="5" name="Rectangle 4"/>
            <p:cNvSpPr/>
            <p:nvPr/>
          </p:nvSpPr>
          <p:spPr bwMode="auto">
            <a:xfrm>
              <a:off x="7010400" y="1600200"/>
              <a:ext cx="533400" cy="17526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 name="Straight Connector 6"/>
            <p:cNvCxnSpPr>
              <a:stCxn id="5" idx="0"/>
              <a:endCxn id="5" idx="2"/>
            </p:cNvCxnSpPr>
            <p:nvPr/>
          </p:nvCxnSpPr>
          <p:spPr bwMode="auto">
            <a:xfrm rot="16200000" flipH="1">
              <a:off x="6400800" y="2476500"/>
              <a:ext cx="17526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 name="Straight Connector 7"/>
            <p:cNvCxnSpPr/>
            <p:nvPr/>
          </p:nvCxnSpPr>
          <p:spPr bwMode="auto">
            <a:xfrm>
              <a:off x="7010400" y="1676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1" name="Straight Connector 10"/>
            <p:cNvCxnSpPr/>
            <p:nvPr/>
          </p:nvCxnSpPr>
          <p:spPr bwMode="auto">
            <a:xfrm>
              <a:off x="7010400" y="1752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 name="Straight Connector 11"/>
            <p:cNvCxnSpPr/>
            <p:nvPr/>
          </p:nvCxnSpPr>
          <p:spPr bwMode="auto">
            <a:xfrm>
              <a:off x="7010400" y="1828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 name="Straight Connector 12"/>
            <p:cNvCxnSpPr/>
            <p:nvPr/>
          </p:nvCxnSpPr>
          <p:spPr bwMode="auto">
            <a:xfrm>
              <a:off x="7010400" y="1905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 name="Straight Connector 13"/>
            <p:cNvCxnSpPr/>
            <p:nvPr/>
          </p:nvCxnSpPr>
          <p:spPr bwMode="auto">
            <a:xfrm>
              <a:off x="7010400" y="1979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 name="Straight Connector 14"/>
            <p:cNvCxnSpPr/>
            <p:nvPr/>
          </p:nvCxnSpPr>
          <p:spPr bwMode="auto">
            <a:xfrm>
              <a:off x="7010400" y="2057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 name="Straight Connector 15"/>
            <p:cNvCxnSpPr/>
            <p:nvPr/>
          </p:nvCxnSpPr>
          <p:spPr bwMode="auto">
            <a:xfrm>
              <a:off x="7010400" y="2133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7" name="Straight Connector 16"/>
            <p:cNvCxnSpPr/>
            <p:nvPr/>
          </p:nvCxnSpPr>
          <p:spPr bwMode="auto">
            <a:xfrm>
              <a:off x="7010400" y="2209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7010400" y="2286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7010400" y="2360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7010400" y="2438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7010400" y="2514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7010400" y="2590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3" name="Straight Connector 22"/>
            <p:cNvCxnSpPr/>
            <p:nvPr/>
          </p:nvCxnSpPr>
          <p:spPr bwMode="auto">
            <a:xfrm>
              <a:off x="7010400" y="2667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4" name="Straight Connector 23"/>
            <p:cNvCxnSpPr/>
            <p:nvPr/>
          </p:nvCxnSpPr>
          <p:spPr bwMode="auto">
            <a:xfrm>
              <a:off x="7010400" y="2741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5" name="Straight Connector 24"/>
            <p:cNvCxnSpPr/>
            <p:nvPr/>
          </p:nvCxnSpPr>
          <p:spPr bwMode="auto">
            <a:xfrm>
              <a:off x="7010400" y="2819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6" name="Straight Connector 25"/>
            <p:cNvCxnSpPr/>
            <p:nvPr/>
          </p:nvCxnSpPr>
          <p:spPr bwMode="auto">
            <a:xfrm>
              <a:off x="7010400" y="2895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7" name="Straight Connector 26"/>
            <p:cNvCxnSpPr/>
            <p:nvPr/>
          </p:nvCxnSpPr>
          <p:spPr bwMode="auto">
            <a:xfrm>
              <a:off x="7010400" y="2971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29" name="Straight Connector 28"/>
            <p:cNvCxnSpPr/>
            <p:nvPr/>
          </p:nvCxnSpPr>
          <p:spPr bwMode="auto">
            <a:xfrm>
              <a:off x="7010400" y="32750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pic>
        <p:nvPicPr>
          <p:cNvPr id="30" name="Picture 29"/>
          <p:cNvPicPr>
            <a:picLocks noChangeAspect="1"/>
          </p:cNvPicPr>
          <p:nvPr/>
        </p:nvPicPr>
        <p:blipFill>
          <a:blip r:embed="rId2"/>
          <a:stretch>
            <a:fillRect/>
          </a:stretch>
        </p:blipFill>
        <p:spPr>
          <a:xfrm>
            <a:off x="3276600" y="4742815"/>
            <a:ext cx="685800" cy="685800"/>
          </a:xfrm>
          <a:prstGeom prst="rect">
            <a:avLst/>
          </a:prstGeom>
        </p:spPr>
      </p:pic>
      <p:pic>
        <p:nvPicPr>
          <p:cNvPr id="32" name="Picture 31"/>
          <p:cNvPicPr>
            <a:picLocks noChangeAspect="1"/>
          </p:cNvPicPr>
          <p:nvPr/>
        </p:nvPicPr>
        <p:blipFill>
          <a:blip r:embed="rId2"/>
          <a:stretch>
            <a:fillRect/>
          </a:stretch>
        </p:blipFill>
        <p:spPr>
          <a:xfrm>
            <a:off x="4724400" y="4742815"/>
            <a:ext cx="685800" cy="685800"/>
          </a:xfrm>
          <a:prstGeom prst="rect">
            <a:avLst/>
          </a:prstGeom>
        </p:spPr>
      </p:pic>
      <p:pic>
        <p:nvPicPr>
          <p:cNvPr id="34" name="Picture 33"/>
          <p:cNvPicPr>
            <a:picLocks noChangeAspect="1"/>
          </p:cNvPicPr>
          <p:nvPr/>
        </p:nvPicPr>
        <p:blipFill>
          <a:blip r:embed="rId2"/>
          <a:stretch>
            <a:fillRect/>
          </a:stretch>
        </p:blipFill>
        <p:spPr>
          <a:xfrm>
            <a:off x="6019800" y="4742815"/>
            <a:ext cx="685800" cy="685800"/>
          </a:xfrm>
          <a:prstGeom prst="rect">
            <a:avLst/>
          </a:prstGeom>
        </p:spPr>
      </p:pic>
      <p:pic>
        <p:nvPicPr>
          <p:cNvPr id="36" name="Picture 35"/>
          <p:cNvPicPr>
            <a:picLocks noChangeAspect="1"/>
          </p:cNvPicPr>
          <p:nvPr/>
        </p:nvPicPr>
        <p:blipFill>
          <a:blip r:embed="rId2"/>
          <a:stretch>
            <a:fillRect/>
          </a:stretch>
        </p:blipFill>
        <p:spPr>
          <a:xfrm>
            <a:off x="8001000" y="4742021"/>
            <a:ext cx="685800" cy="685800"/>
          </a:xfrm>
          <a:prstGeom prst="rect">
            <a:avLst/>
          </a:prstGeom>
        </p:spPr>
      </p:pic>
      <p:grpSp>
        <p:nvGrpSpPr>
          <p:cNvPr id="102" name="Group 101"/>
          <p:cNvGrpSpPr/>
          <p:nvPr/>
        </p:nvGrpSpPr>
        <p:grpSpPr>
          <a:xfrm>
            <a:off x="7772400" y="4437221"/>
            <a:ext cx="533400" cy="381794"/>
            <a:chOff x="6477000" y="3657600"/>
            <a:chExt cx="533400" cy="381794"/>
          </a:xfrm>
        </p:grpSpPr>
        <p:sp>
          <p:nvSpPr>
            <p:cNvPr id="78" name="Rectangle 77"/>
            <p:cNvSpPr/>
            <p:nvPr/>
          </p:nvSpPr>
          <p:spPr bwMode="auto">
            <a:xfrm>
              <a:off x="64770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9" name="Straight Connector 78"/>
            <p:cNvCxnSpPr>
              <a:stCxn id="78" idx="0"/>
              <a:endCxn id="78" idx="2"/>
            </p:cNvCxnSpPr>
            <p:nvPr/>
          </p:nvCxnSpPr>
          <p:spPr bwMode="auto">
            <a:xfrm rot="16200000" flipH="1">
              <a:off x="65532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0" name="Straight Connector 79"/>
            <p:cNvCxnSpPr/>
            <p:nvPr/>
          </p:nvCxnSpPr>
          <p:spPr bwMode="auto">
            <a:xfrm>
              <a:off x="64770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1" name="Straight Connector 80"/>
            <p:cNvCxnSpPr/>
            <p:nvPr/>
          </p:nvCxnSpPr>
          <p:spPr bwMode="auto">
            <a:xfrm>
              <a:off x="64770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64770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64770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99" name="Group 98"/>
          <p:cNvGrpSpPr/>
          <p:nvPr/>
        </p:nvGrpSpPr>
        <p:grpSpPr>
          <a:xfrm>
            <a:off x="3048000" y="4436427"/>
            <a:ext cx="533400" cy="381000"/>
            <a:chOff x="1752600" y="3656806"/>
            <a:chExt cx="533400" cy="381000"/>
          </a:xfrm>
        </p:grpSpPr>
        <p:sp>
          <p:nvSpPr>
            <p:cNvPr id="60" name="Rectangle 59"/>
            <p:cNvSpPr/>
            <p:nvPr/>
          </p:nvSpPr>
          <p:spPr bwMode="auto">
            <a:xfrm>
              <a:off x="1752600" y="3656806"/>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2" name="Straight Connector 61"/>
            <p:cNvCxnSpPr/>
            <p:nvPr/>
          </p:nvCxnSpPr>
          <p:spPr bwMode="auto">
            <a:xfrm>
              <a:off x="1752600" y="37330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3" name="Straight Connector 62"/>
            <p:cNvCxnSpPr/>
            <p:nvPr/>
          </p:nvCxnSpPr>
          <p:spPr bwMode="auto">
            <a:xfrm>
              <a:off x="1752600" y="38092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8854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657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0" name="Group 99"/>
          <p:cNvGrpSpPr/>
          <p:nvPr/>
        </p:nvGrpSpPr>
        <p:grpSpPr>
          <a:xfrm>
            <a:off x="4495800" y="4437221"/>
            <a:ext cx="533400" cy="381000"/>
            <a:chOff x="3200400" y="3657600"/>
            <a:chExt cx="533400" cy="381000"/>
          </a:xfrm>
        </p:grpSpPr>
        <p:sp>
          <p:nvSpPr>
            <p:cNvPr id="66" name="Rectangle 65"/>
            <p:cNvSpPr/>
            <p:nvPr/>
          </p:nvSpPr>
          <p:spPr bwMode="auto">
            <a:xfrm>
              <a:off x="32004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8" name="Straight Connector 67"/>
            <p:cNvCxnSpPr/>
            <p:nvPr/>
          </p:nvCxnSpPr>
          <p:spPr bwMode="auto">
            <a:xfrm>
              <a:off x="32004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69" name="Straight Connector 68"/>
            <p:cNvCxnSpPr/>
            <p:nvPr/>
          </p:nvCxnSpPr>
          <p:spPr bwMode="auto">
            <a:xfrm>
              <a:off x="32004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0" name="Straight Connector 69"/>
            <p:cNvCxnSpPr/>
            <p:nvPr/>
          </p:nvCxnSpPr>
          <p:spPr bwMode="auto">
            <a:xfrm>
              <a:off x="32004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1" name="Straight Connector 70"/>
            <p:cNvCxnSpPr/>
            <p:nvPr/>
          </p:nvCxnSpPr>
          <p:spPr bwMode="auto">
            <a:xfrm>
              <a:off x="3200400" y="3658394"/>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32004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1" name="Group 100"/>
          <p:cNvGrpSpPr/>
          <p:nvPr/>
        </p:nvGrpSpPr>
        <p:grpSpPr>
          <a:xfrm>
            <a:off x="5791200" y="4437221"/>
            <a:ext cx="533400" cy="381794"/>
            <a:chOff x="4495800" y="3657600"/>
            <a:chExt cx="533400" cy="381794"/>
          </a:xfrm>
        </p:grpSpPr>
        <p:sp>
          <p:nvSpPr>
            <p:cNvPr id="72" name="Rectangle 71"/>
            <p:cNvSpPr/>
            <p:nvPr/>
          </p:nvSpPr>
          <p:spPr bwMode="auto">
            <a:xfrm>
              <a:off x="44958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3" name="Straight Connector 72"/>
            <p:cNvCxnSpPr>
              <a:stCxn id="72" idx="0"/>
              <a:endCxn id="72" idx="2"/>
            </p:cNvCxnSpPr>
            <p:nvPr/>
          </p:nvCxnSpPr>
          <p:spPr bwMode="auto">
            <a:xfrm rot="16200000" flipH="1">
              <a:off x="45720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4" name="Straight Connector 73"/>
            <p:cNvCxnSpPr/>
            <p:nvPr/>
          </p:nvCxnSpPr>
          <p:spPr bwMode="auto">
            <a:xfrm>
              <a:off x="44958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5" name="Straight Connector 74"/>
            <p:cNvCxnSpPr/>
            <p:nvPr/>
          </p:nvCxnSpPr>
          <p:spPr bwMode="auto">
            <a:xfrm>
              <a:off x="44958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6" name="Straight Connector 75"/>
            <p:cNvCxnSpPr/>
            <p:nvPr/>
          </p:nvCxnSpPr>
          <p:spPr bwMode="auto">
            <a:xfrm>
              <a:off x="44958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77" name="Straight Connector 76"/>
            <p:cNvCxnSpPr/>
            <p:nvPr/>
          </p:nvCxnSpPr>
          <p:spPr bwMode="auto">
            <a:xfrm>
              <a:off x="4495800" y="3658394"/>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44958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sp>
        <p:nvSpPr>
          <p:cNvPr id="88" name="Left Brace 87"/>
          <p:cNvSpPr/>
          <p:nvPr/>
        </p:nvSpPr>
        <p:spPr bwMode="auto">
          <a:xfrm>
            <a:off x="8153400" y="23798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89" name="Left Brace 88"/>
          <p:cNvSpPr/>
          <p:nvPr/>
        </p:nvSpPr>
        <p:spPr bwMode="auto">
          <a:xfrm>
            <a:off x="8153400" y="27608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90" name="Left Brace 89"/>
          <p:cNvSpPr/>
          <p:nvPr/>
        </p:nvSpPr>
        <p:spPr bwMode="auto">
          <a:xfrm>
            <a:off x="8153400" y="31418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91" name="Left Brace 90"/>
          <p:cNvSpPr/>
          <p:nvPr/>
        </p:nvSpPr>
        <p:spPr bwMode="auto">
          <a:xfrm>
            <a:off x="8153400" y="3751421"/>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92" name="TextBox 91"/>
          <p:cNvSpPr txBox="1"/>
          <p:nvPr/>
        </p:nvSpPr>
        <p:spPr>
          <a:xfrm>
            <a:off x="8212722" y="2133601"/>
            <a:ext cx="778879" cy="276999"/>
          </a:xfrm>
          <a:prstGeom prst="rect">
            <a:avLst/>
          </a:prstGeom>
          <a:noFill/>
        </p:spPr>
        <p:txBody>
          <a:bodyPr wrap="none" rtlCol="0">
            <a:spAutoFit/>
          </a:bodyPr>
          <a:lstStyle/>
          <a:p>
            <a:r>
              <a:rPr lang="en-US" sz="1200" dirty="0">
                <a:latin typeface="Arial Narrow"/>
                <a:cs typeface="Arial Narrow"/>
              </a:rPr>
              <a:t>key, value</a:t>
            </a:r>
          </a:p>
        </p:txBody>
      </p:sp>
      <p:sp>
        <p:nvSpPr>
          <p:cNvPr id="93" name="Freeform 92"/>
          <p:cNvSpPr/>
          <p:nvPr/>
        </p:nvSpPr>
        <p:spPr bwMode="auto">
          <a:xfrm>
            <a:off x="3340100" y="2595721"/>
            <a:ext cx="4762500" cy="1676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94" name="Freeform 93"/>
          <p:cNvSpPr/>
          <p:nvPr/>
        </p:nvSpPr>
        <p:spPr bwMode="auto">
          <a:xfrm>
            <a:off x="4800600" y="2989421"/>
            <a:ext cx="3276600" cy="1295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95" name="Freeform 94"/>
          <p:cNvSpPr/>
          <p:nvPr/>
        </p:nvSpPr>
        <p:spPr bwMode="auto">
          <a:xfrm>
            <a:off x="6096000" y="3370421"/>
            <a:ext cx="1981200" cy="914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96" name="Freeform 95"/>
          <p:cNvSpPr/>
          <p:nvPr/>
        </p:nvSpPr>
        <p:spPr bwMode="auto">
          <a:xfrm>
            <a:off x="8001000" y="3980021"/>
            <a:ext cx="152400" cy="3048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103" name="TextBox 102"/>
          <p:cNvSpPr txBox="1"/>
          <p:nvPr/>
        </p:nvSpPr>
        <p:spPr>
          <a:xfrm>
            <a:off x="7010401" y="4665822"/>
            <a:ext cx="415498" cy="369332"/>
          </a:xfrm>
          <a:prstGeom prst="rect">
            <a:avLst/>
          </a:prstGeom>
          <a:noFill/>
        </p:spPr>
        <p:txBody>
          <a:bodyPr wrap="none" rtlCol="0">
            <a:spAutoFit/>
          </a:bodyPr>
          <a:lstStyle/>
          <a:p>
            <a:r>
              <a:rPr lang="en-US" dirty="0" smtClean="0">
                <a:latin typeface="Helvetica"/>
                <a:cs typeface="Helvetica"/>
              </a:rPr>
              <a:t>…</a:t>
            </a:r>
          </a:p>
        </p:txBody>
      </p:sp>
    </p:spTree>
    <p:extLst>
      <p:ext uri="{BB962C8B-B14F-4D97-AF65-F5344CB8AC3E}">
        <p14:creationId xmlns:p14="http://schemas.microsoft.com/office/powerpoint/2010/main" val="3654603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grpId="0"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wipe(up)">
                                      <p:cBhvr>
                                        <p:cTn id="18" dur="500"/>
                                        <p:tgtEl>
                                          <p:spTgt spid="93"/>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wipe(up)">
                                      <p:cBhvr>
                                        <p:cTn id="28" dur="500"/>
                                        <p:tgtEl>
                                          <p:spTgt spid="94"/>
                                        </p:tgtEl>
                                      </p:cBhvr>
                                    </p:animEffec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100"/>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up)">
                                      <p:cBhvr>
                                        <p:cTn id="38" dur="500"/>
                                        <p:tgtEl>
                                          <p:spTgt spid="95"/>
                                        </p:tgtEl>
                                      </p:cBhvr>
                                    </p:animEffec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0"/>
                                          </p:stCondLst>
                                        </p:cTn>
                                        <p:tgtEl>
                                          <p:spTgt spid="101"/>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up)">
                                      <p:cBhvr>
                                        <p:cTn id="48" dur="500"/>
                                        <p:tgtEl>
                                          <p:spTgt spid="96"/>
                                        </p:tgtEl>
                                      </p:cBhvr>
                                    </p:animEffect>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8" grpId="0" animBg="1"/>
      <p:bldP spid="89" grpId="0" animBg="1"/>
      <p:bldP spid="90" grpId="0" animBg="1"/>
      <p:bldP spid="91" grpId="0" animBg="1"/>
      <p:bldP spid="93" grpId="0" animBg="1"/>
      <p:bldP spid="94" grpId="0" animBg="1"/>
      <p:bldP spid="95" grpId="0" animBg="1"/>
      <p:bldP spid="9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62000" y="2057400"/>
            <a:ext cx="10439400" cy="4495800"/>
          </a:xfrm>
        </p:spPr>
        <p:txBody>
          <a:bodyPr>
            <a:normAutofit/>
          </a:bodyPr>
          <a:lstStyle/>
          <a:p>
            <a:r>
              <a:rPr lang="en-US" b="1" dirty="0" smtClean="0"/>
              <a:t>Scalability: </a:t>
            </a:r>
          </a:p>
          <a:p>
            <a:pPr lvl="1"/>
            <a:r>
              <a:rPr lang="en-US" dirty="0"/>
              <a:t>N</a:t>
            </a:r>
            <a:r>
              <a:rPr lang="en-US" dirty="0" smtClean="0"/>
              <a:t>eed to scale to thousands of machines </a:t>
            </a:r>
          </a:p>
          <a:p>
            <a:pPr lvl="1"/>
            <a:r>
              <a:rPr lang="en-US" dirty="0" smtClean="0"/>
              <a:t>Need to allow easy addition of new machines</a:t>
            </a:r>
          </a:p>
          <a:p>
            <a:r>
              <a:rPr lang="en-US" b="1" dirty="0"/>
              <a:t>Fault Tolerance: </a:t>
            </a:r>
            <a:r>
              <a:rPr lang="en-US" dirty="0"/>
              <a:t>handle machine failures without losing data  and without degradation in performance</a:t>
            </a:r>
          </a:p>
          <a:p>
            <a:r>
              <a:rPr lang="en-US" b="1" dirty="0" smtClean="0"/>
              <a:t>Consistency: </a:t>
            </a:r>
            <a:r>
              <a:rPr lang="en-US" dirty="0" smtClean="0"/>
              <a:t>maintain data consistency in face of node failures and message losses </a:t>
            </a:r>
          </a:p>
          <a:p>
            <a:r>
              <a:rPr lang="en-US" b="1" dirty="0" smtClean="0"/>
              <a:t>Heterogeneity</a:t>
            </a:r>
            <a:r>
              <a:rPr lang="en-US" dirty="0" smtClean="0"/>
              <a:t> (if deployed as peer-to-peer systems):</a:t>
            </a:r>
          </a:p>
          <a:p>
            <a:pPr lvl="1">
              <a:lnSpc>
                <a:spcPct val="80000"/>
              </a:lnSpc>
            </a:pPr>
            <a:r>
              <a:rPr lang="en-US" dirty="0" smtClean="0"/>
              <a:t>Latency: 1ms to 1000ms</a:t>
            </a:r>
          </a:p>
          <a:p>
            <a:pPr lvl="1">
              <a:lnSpc>
                <a:spcPct val="80000"/>
              </a:lnSpc>
            </a:pPr>
            <a:r>
              <a:rPr lang="en-US" dirty="0" smtClean="0"/>
              <a:t>Bandwidth: 32Kb/s to 100Mb/s</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3505200" y="1220788"/>
            <a:ext cx="685800" cy="685800"/>
          </a:xfrm>
          <a:prstGeom prst="rect">
            <a:avLst/>
          </a:prstGeom>
        </p:spPr>
      </p:pic>
      <p:pic>
        <p:nvPicPr>
          <p:cNvPr id="5" name="Picture 4"/>
          <p:cNvPicPr>
            <a:picLocks noChangeAspect="1"/>
          </p:cNvPicPr>
          <p:nvPr/>
        </p:nvPicPr>
        <p:blipFill>
          <a:blip r:embed="rId2"/>
          <a:stretch>
            <a:fillRect/>
          </a:stretch>
        </p:blipFill>
        <p:spPr>
          <a:xfrm>
            <a:off x="4953000" y="1220788"/>
            <a:ext cx="685800" cy="685800"/>
          </a:xfrm>
          <a:prstGeom prst="rect">
            <a:avLst/>
          </a:prstGeom>
        </p:spPr>
      </p:pic>
      <p:pic>
        <p:nvPicPr>
          <p:cNvPr id="6" name="Picture 5"/>
          <p:cNvPicPr>
            <a:picLocks noChangeAspect="1"/>
          </p:cNvPicPr>
          <p:nvPr/>
        </p:nvPicPr>
        <p:blipFill>
          <a:blip r:embed="rId2"/>
          <a:stretch>
            <a:fillRect/>
          </a:stretch>
        </p:blipFill>
        <p:spPr>
          <a:xfrm>
            <a:off x="6248400" y="1220788"/>
            <a:ext cx="685800" cy="685800"/>
          </a:xfrm>
          <a:prstGeom prst="rect">
            <a:avLst/>
          </a:prstGeom>
        </p:spPr>
      </p:pic>
      <p:pic>
        <p:nvPicPr>
          <p:cNvPr id="7" name="Picture 6"/>
          <p:cNvPicPr>
            <a:picLocks noChangeAspect="1"/>
          </p:cNvPicPr>
          <p:nvPr/>
        </p:nvPicPr>
        <p:blipFill>
          <a:blip r:embed="rId2"/>
          <a:stretch>
            <a:fillRect/>
          </a:stretch>
        </p:blipFill>
        <p:spPr>
          <a:xfrm>
            <a:off x="8229600" y="1219994"/>
            <a:ext cx="685800" cy="685800"/>
          </a:xfrm>
          <a:prstGeom prst="rect">
            <a:avLst/>
          </a:prstGeom>
        </p:spPr>
      </p:pic>
      <p:grpSp>
        <p:nvGrpSpPr>
          <p:cNvPr id="8" name="Group 7"/>
          <p:cNvGrpSpPr/>
          <p:nvPr/>
        </p:nvGrpSpPr>
        <p:grpSpPr>
          <a:xfrm>
            <a:off x="8001000" y="915194"/>
            <a:ext cx="533400" cy="381794"/>
            <a:chOff x="6477000" y="3657600"/>
            <a:chExt cx="533400" cy="381794"/>
          </a:xfrm>
          <a:solidFill>
            <a:srgbClr val="FFFFAA"/>
          </a:solidFill>
        </p:grpSpPr>
        <p:sp>
          <p:nvSpPr>
            <p:cNvPr id="9" name="Rectangle 8"/>
            <p:cNvSpPr/>
            <p:nvPr/>
          </p:nvSpPr>
          <p:spPr bwMode="auto">
            <a:xfrm>
              <a:off x="6477000" y="3657600"/>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0" name="Straight Connector 9"/>
            <p:cNvCxnSpPr>
              <a:stCxn id="9" idx="0"/>
              <a:endCxn id="9" idx="2"/>
            </p:cNvCxnSpPr>
            <p:nvPr/>
          </p:nvCxnSpPr>
          <p:spPr bwMode="auto">
            <a:xfrm rot="16200000" flipH="1">
              <a:off x="6553200" y="3848100"/>
              <a:ext cx="381000" cy="1588"/>
            </a:xfrm>
            <a:prstGeom prst="line">
              <a:avLst/>
            </a:prstGeom>
            <a:grpFill/>
            <a:ln w="12700" cap="flat" cmpd="sng" algn="ctr">
              <a:solidFill>
                <a:schemeClr val="tx1"/>
              </a:solidFill>
              <a:prstDash val="solid"/>
              <a:round/>
              <a:headEnd type="none" w="med" len="med"/>
              <a:tailEnd type="none"/>
            </a:ln>
            <a:effectLst/>
          </p:spPr>
        </p:cxnSp>
        <p:cxnSp>
          <p:nvCxnSpPr>
            <p:cNvPr id="11" name="Straight Connector 10"/>
            <p:cNvCxnSpPr/>
            <p:nvPr/>
          </p:nvCxnSpPr>
          <p:spPr bwMode="auto">
            <a:xfrm>
              <a:off x="6477000" y="37338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2" name="Straight Connector 11"/>
            <p:cNvCxnSpPr/>
            <p:nvPr/>
          </p:nvCxnSpPr>
          <p:spPr bwMode="auto">
            <a:xfrm>
              <a:off x="6477000" y="38100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 name="Straight Connector 12"/>
            <p:cNvCxnSpPr/>
            <p:nvPr/>
          </p:nvCxnSpPr>
          <p:spPr bwMode="auto">
            <a:xfrm>
              <a:off x="6477000" y="38862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4" name="Straight Connector 13"/>
            <p:cNvCxnSpPr/>
            <p:nvPr/>
          </p:nvCxnSpPr>
          <p:spPr bwMode="auto">
            <a:xfrm>
              <a:off x="64770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5" name="Group 14"/>
          <p:cNvGrpSpPr/>
          <p:nvPr/>
        </p:nvGrpSpPr>
        <p:grpSpPr>
          <a:xfrm>
            <a:off x="3276600" y="914400"/>
            <a:ext cx="533400" cy="381794"/>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23" name="Group 22"/>
          <p:cNvGrpSpPr/>
          <p:nvPr/>
        </p:nvGrpSpPr>
        <p:grpSpPr>
          <a:xfrm>
            <a:off x="4724400" y="915194"/>
            <a:ext cx="533400" cy="381794"/>
            <a:chOff x="3200400" y="3657600"/>
            <a:chExt cx="533400" cy="381794"/>
          </a:xfrm>
          <a:solidFill>
            <a:srgbClr val="FFFFAA"/>
          </a:solidFill>
        </p:grpSpPr>
        <p:sp>
          <p:nvSpPr>
            <p:cNvPr id="24" name="Rectangle 23"/>
            <p:cNvSpPr/>
            <p:nvPr/>
          </p:nvSpPr>
          <p:spPr bwMode="auto">
            <a:xfrm>
              <a:off x="3200400" y="3657600"/>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25" name="Straight Connector 24"/>
            <p:cNvCxnSpPr>
              <a:stCxn id="24" idx="0"/>
              <a:endCxn id="24" idx="2"/>
            </p:cNvCxnSpPr>
            <p:nvPr/>
          </p:nvCxnSpPr>
          <p:spPr bwMode="auto">
            <a:xfrm rot="16200000" flipH="1">
              <a:off x="3276600" y="3848100"/>
              <a:ext cx="381000" cy="1588"/>
            </a:xfrm>
            <a:prstGeom prst="line">
              <a:avLst/>
            </a:prstGeom>
            <a:grpFill/>
            <a:ln w="12700" cap="flat" cmpd="sng" algn="ctr">
              <a:solidFill>
                <a:schemeClr val="tx1"/>
              </a:solidFill>
              <a:prstDash val="solid"/>
              <a:round/>
              <a:headEnd type="none" w="med" len="med"/>
              <a:tailEnd type="none"/>
            </a:ln>
            <a:effectLst/>
          </p:spPr>
        </p:cxnSp>
        <p:cxnSp>
          <p:nvCxnSpPr>
            <p:cNvPr id="26" name="Straight Connector 25"/>
            <p:cNvCxnSpPr/>
            <p:nvPr/>
          </p:nvCxnSpPr>
          <p:spPr bwMode="auto">
            <a:xfrm>
              <a:off x="3200400" y="37338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7" name="Straight Connector 26"/>
            <p:cNvCxnSpPr/>
            <p:nvPr/>
          </p:nvCxnSpPr>
          <p:spPr bwMode="auto">
            <a:xfrm>
              <a:off x="3200400" y="38100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8" name="Straight Connector 27"/>
            <p:cNvCxnSpPr/>
            <p:nvPr/>
          </p:nvCxnSpPr>
          <p:spPr bwMode="auto">
            <a:xfrm>
              <a:off x="3200400" y="38862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9" name="Straight Connector 28"/>
            <p:cNvCxnSpPr/>
            <p:nvPr/>
          </p:nvCxnSpPr>
          <p:spPr bwMode="auto">
            <a:xfrm>
              <a:off x="3200400" y="3658394"/>
              <a:ext cx="533400" cy="1588"/>
            </a:xfrm>
            <a:prstGeom prst="line">
              <a:avLst/>
            </a:prstGeom>
            <a:grpFill/>
            <a:ln w="12700" cap="flat" cmpd="sng" algn="ctr">
              <a:solidFill>
                <a:schemeClr val="tx1"/>
              </a:solidFill>
              <a:prstDash val="solid"/>
              <a:round/>
              <a:headEnd type="none" w="med" len="med"/>
              <a:tailEnd type="none"/>
            </a:ln>
            <a:effectLst/>
          </p:spPr>
        </p:cxnSp>
        <p:cxnSp>
          <p:nvCxnSpPr>
            <p:cNvPr id="30" name="Straight Connector 29"/>
            <p:cNvCxnSpPr/>
            <p:nvPr/>
          </p:nvCxnSpPr>
          <p:spPr bwMode="auto">
            <a:xfrm>
              <a:off x="32004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31" name="Group 30"/>
          <p:cNvGrpSpPr/>
          <p:nvPr/>
        </p:nvGrpSpPr>
        <p:grpSpPr>
          <a:xfrm>
            <a:off x="6019800" y="915194"/>
            <a:ext cx="533400" cy="381794"/>
            <a:chOff x="4495800" y="3657600"/>
            <a:chExt cx="533400" cy="381794"/>
          </a:xfrm>
          <a:solidFill>
            <a:srgbClr val="FFFFAA"/>
          </a:solidFill>
        </p:grpSpPr>
        <p:sp>
          <p:nvSpPr>
            <p:cNvPr id="32" name="Rectangle 31"/>
            <p:cNvSpPr/>
            <p:nvPr/>
          </p:nvSpPr>
          <p:spPr bwMode="auto">
            <a:xfrm>
              <a:off x="4495800" y="3657600"/>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33" name="Straight Connector 32"/>
            <p:cNvCxnSpPr>
              <a:stCxn id="32" idx="0"/>
              <a:endCxn id="32" idx="2"/>
            </p:cNvCxnSpPr>
            <p:nvPr/>
          </p:nvCxnSpPr>
          <p:spPr bwMode="auto">
            <a:xfrm rot="16200000" flipH="1">
              <a:off x="4572000" y="3848100"/>
              <a:ext cx="381000" cy="1588"/>
            </a:xfrm>
            <a:prstGeom prst="line">
              <a:avLst/>
            </a:prstGeom>
            <a:grpFill/>
            <a:ln w="12700" cap="flat" cmpd="sng" algn="ctr">
              <a:solidFill>
                <a:schemeClr val="tx1"/>
              </a:solidFill>
              <a:prstDash val="solid"/>
              <a:round/>
              <a:headEnd type="none" w="med" len="med"/>
              <a:tailEnd type="none"/>
            </a:ln>
            <a:effectLst/>
          </p:spPr>
        </p:cxnSp>
        <p:cxnSp>
          <p:nvCxnSpPr>
            <p:cNvPr id="34" name="Straight Connector 33"/>
            <p:cNvCxnSpPr/>
            <p:nvPr/>
          </p:nvCxnSpPr>
          <p:spPr bwMode="auto">
            <a:xfrm>
              <a:off x="4495800" y="37338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5" name="Straight Connector 34"/>
            <p:cNvCxnSpPr/>
            <p:nvPr/>
          </p:nvCxnSpPr>
          <p:spPr bwMode="auto">
            <a:xfrm>
              <a:off x="4495800" y="38100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6" name="Straight Connector 35"/>
            <p:cNvCxnSpPr/>
            <p:nvPr/>
          </p:nvCxnSpPr>
          <p:spPr bwMode="auto">
            <a:xfrm>
              <a:off x="4495800" y="38862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7" name="Straight Connector 36"/>
            <p:cNvCxnSpPr/>
            <p:nvPr/>
          </p:nvCxnSpPr>
          <p:spPr bwMode="auto">
            <a:xfrm>
              <a:off x="4495800" y="3658394"/>
              <a:ext cx="533400" cy="1588"/>
            </a:xfrm>
            <a:prstGeom prst="line">
              <a:avLst/>
            </a:prstGeom>
            <a:grpFill/>
            <a:ln w="12700" cap="flat" cmpd="sng" algn="ctr">
              <a:solidFill>
                <a:schemeClr val="tx1"/>
              </a:solidFill>
              <a:prstDash val="solid"/>
              <a:round/>
              <a:headEnd type="none" w="med" len="med"/>
              <a:tailEnd type="none"/>
            </a:ln>
            <a:effectLst/>
          </p:spPr>
        </p:cxnSp>
        <p:cxnSp>
          <p:nvCxnSpPr>
            <p:cNvPr id="38" name="Straight Connector 37"/>
            <p:cNvCxnSpPr/>
            <p:nvPr/>
          </p:nvCxnSpPr>
          <p:spPr bwMode="auto">
            <a:xfrm>
              <a:off x="44958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7239001" y="1143795"/>
            <a:ext cx="415498" cy="369332"/>
          </a:xfrm>
          <a:prstGeom prst="rect">
            <a:avLst/>
          </a:prstGeom>
          <a:noFill/>
        </p:spPr>
        <p:txBody>
          <a:bodyPr wrap="none" rtlCol="0">
            <a:spAutoFit/>
          </a:bodyPr>
          <a:lstStyle/>
          <a:p>
            <a:r>
              <a:rPr lang="en-US" dirty="0" smtClean="0">
                <a:latin typeface="Helvetica"/>
                <a:cs typeface="Helvetica"/>
              </a:rPr>
              <a:t>…</a:t>
            </a:r>
          </a:p>
        </p:txBody>
      </p:sp>
      <p:grpSp>
        <p:nvGrpSpPr>
          <p:cNvPr id="47" name="Group 46"/>
          <p:cNvGrpSpPr/>
          <p:nvPr/>
        </p:nvGrpSpPr>
        <p:grpSpPr>
          <a:xfrm>
            <a:off x="4800601" y="914400"/>
            <a:ext cx="762001" cy="762000"/>
            <a:chOff x="3505199" y="2971800"/>
            <a:chExt cx="762001" cy="762000"/>
          </a:xfrm>
        </p:grpSpPr>
        <p:cxnSp>
          <p:nvCxnSpPr>
            <p:cNvPr id="41" name="Straight Connector 40"/>
            <p:cNvCxnSpPr/>
            <p:nvPr/>
          </p:nvCxnSpPr>
          <p:spPr bwMode="auto">
            <a:xfrm>
              <a:off x="3505200" y="3048000"/>
              <a:ext cx="762000" cy="685800"/>
            </a:xfrm>
            <a:prstGeom prst="line">
              <a:avLst/>
            </a:prstGeom>
            <a:solidFill>
              <a:schemeClr val="bg1"/>
            </a:solidFill>
            <a:ln w="50800" cap="flat" cmpd="sng" algn="ctr">
              <a:solidFill>
                <a:srgbClr val="FF0000"/>
              </a:solidFill>
              <a:prstDash val="solid"/>
              <a:round/>
              <a:headEnd type="none" w="med" len="med"/>
              <a:tailEnd type="none"/>
            </a:ln>
            <a:effectLst/>
          </p:spPr>
        </p:cxnSp>
        <p:cxnSp>
          <p:nvCxnSpPr>
            <p:cNvPr id="46" name="Straight Connector 45"/>
            <p:cNvCxnSpPr/>
            <p:nvPr/>
          </p:nvCxnSpPr>
          <p:spPr bwMode="auto">
            <a:xfrm rot="5400000">
              <a:off x="3467099" y="3009900"/>
              <a:ext cx="762000" cy="685800"/>
            </a:xfrm>
            <a:prstGeom prst="line">
              <a:avLst/>
            </a:prstGeom>
            <a:solidFill>
              <a:schemeClr val="bg1"/>
            </a:solidFill>
            <a:ln w="50800" cap="flat" cmpd="sng" algn="ctr">
              <a:solidFill>
                <a:srgbClr val="FF0000"/>
              </a:solidFill>
              <a:prstDash val="solid"/>
              <a:round/>
              <a:headEnd type="none" w="med" len="med"/>
              <a:tailEnd type="none"/>
            </a:ln>
            <a:effectLst/>
          </p:spPr>
        </p:cxnSp>
      </p:grpSp>
    </p:spTree>
    <p:extLst>
      <p:ext uri="{BB962C8B-B14F-4D97-AF65-F5344CB8AC3E}">
        <p14:creationId xmlns:p14="http://schemas.microsoft.com/office/powerpoint/2010/main" val="33980737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9" presetClass="entr" presetSubtype="0"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Questions</a:t>
            </a:r>
            <a:endParaRPr lang="en-US" dirty="0"/>
          </a:p>
        </p:txBody>
      </p:sp>
      <p:sp>
        <p:nvSpPr>
          <p:cNvPr id="3" name="Content Placeholder 2"/>
          <p:cNvSpPr>
            <a:spLocks noGrp="1"/>
          </p:cNvSpPr>
          <p:nvPr>
            <p:ph idx="1"/>
          </p:nvPr>
        </p:nvSpPr>
        <p:spPr>
          <a:xfrm>
            <a:off x="1066800" y="914400"/>
            <a:ext cx="10439400" cy="5105400"/>
          </a:xfrm>
        </p:spPr>
        <p:txBody>
          <a:bodyPr/>
          <a:lstStyle/>
          <a:p>
            <a:r>
              <a:rPr lang="en-US" b="1" dirty="0"/>
              <a:t>p</a:t>
            </a:r>
            <a:r>
              <a:rPr lang="en-US" b="1" dirty="0" smtClean="0"/>
              <a:t>ut(key, value)</a:t>
            </a:r>
            <a:r>
              <a:rPr lang="en-US" dirty="0" smtClean="0"/>
              <a:t>: </a:t>
            </a:r>
          </a:p>
          <a:p>
            <a:pPr lvl="1"/>
            <a:r>
              <a:rPr lang="en-US" dirty="0" smtClean="0">
                <a:solidFill>
                  <a:srgbClr val="FF0000"/>
                </a:solidFill>
              </a:rPr>
              <a:t>where</a:t>
            </a:r>
            <a:r>
              <a:rPr lang="en-US" dirty="0" smtClean="0"/>
              <a:t> do you store a new (key, value) tuple?</a:t>
            </a:r>
            <a:endParaRPr lang="en-US" b="1" dirty="0" smtClean="0"/>
          </a:p>
          <a:p>
            <a:r>
              <a:rPr lang="en-US" b="1" dirty="0"/>
              <a:t>g</a:t>
            </a:r>
            <a:r>
              <a:rPr lang="en-US" b="1" dirty="0" smtClean="0"/>
              <a:t>et(key)</a:t>
            </a:r>
            <a:r>
              <a:rPr lang="en-US" dirty="0" smtClean="0"/>
              <a:t>: </a:t>
            </a:r>
          </a:p>
          <a:p>
            <a:pPr lvl="1"/>
            <a:r>
              <a:rPr lang="en-US" dirty="0" smtClean="0">
                <a:solidFill>
                  <a:srgbClr val="FF0000"/>
                </a:solidFill>
              </a:rPr>
              <a:t>where</a:t>
            </a:r>
            <a:r>
              <a:rPr lang="en-US" dirty="0" smtClean="0"/>
              <a:t> is the value associated with a given “key” stored?</a:t>
            </a:r>
          </a:p>
          <a:p>
            <a:endParaRPr lang="en-US" dirty="0"/>
          </a:p>
          <a:p>
            <a:r>
              <a:rPr lang="en-US" dirty="0" smtClean="0"/>
              <a:t>And, do the above while providing </a:t>
            </a:r>
          </a:p>
          <a:p>
            <a:pPr lvl="1"/>
            <a:r>
              <a:rPr lang="en-US" dirty="0" smtClean="0"/>
              <a:t>Scalability</a:t>
            </a:r>
          </a:p>
          <a:p>
            <a:pPr lvl="1"/>
            <a:r>
              <a:rPr lang="en-US" dirty="0"/>
              <a:t>Fault Tolerance</a:t>
            </a:r>
          </a:p>
          <a:p>
            <a:pPr lvl="1"/>
            <a:r>
              <a:rPr lang="en-US" dirty="0" smtClean="0"/>
              <a:t>Consistency</a:t>
            </a:r>
          </a:p>
          <a:p>
            <a:pPr lvl="1"/>
            <a:endParaRPr lang="en-US" dirty="0"/>
          </a:p>
          <a:p>
            <a:endParaRPr lang="en-US" dirty="0" smtClean="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42981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C8D2-E4C5-1147-8FE5-EABCBF35F8D5}"/>
              </a:ext>
            </a:extLst>
          </p:cNvPr>
          <p:cNvSpPr>
            <a:spLocks noGrp="1"/>
          </p:cNvSpPr>
          <p:nvPr>
            <p:ph type="title"/>
          </p:nvPr>
        </p:nvSpPr>
        <p:spPr/>
        <p:txBody>
          <a:bodyPr/>
          <a:lstStyle/>
          <a:p>
            <a:r>
              <a:rPr lang="en-US" smtClean="0"/>
              <a:t>How to solve the “where?”</a:t>
            </a:r>
            <a:endParaRPr lang="en-US" dirty="0"/>
          </a:p>
        </p:txBody>
      </p:sp>
      <p:sp>
        <p:nvSpPr>
          <p:cNvPr id="3" name="Content Placeholder 2">
            <a:extLst>
              <a:ext uri="{FF2B5EF4-FFF2-40B4-BE49-F238E27FC236}">
                <a16:creationId xmlns:a16="http://schemas.microsoft.com/office/drawing/2014/main" id="{734650A7-9C1F-0647-841E-46951DBF1DE5}"/>
              </a:ext>
            </a:extLst>
          </p:cNvPr>
          <p:cNvSpPr>
            <a:spLocks noGrp="1"/>
          </p:cNvSpPr>
          <p:nvPr>
            <p:ph idx="1"/>
          </p:nvPr>
        </p:nvSpPr>
        <p:spPr/>
        <p:txBody>
          <a:bodyPr/>
          <a:lstStyle/>
          <a:p>
            <a:r>
              <a:rPr lang="en-US" dirty="0" smtClean="0"/>
              <a:t>Hashing to map key space </a:t>
            </a:r>
            <a:r>
              <a:rPr lang="en-US" dirty="0" smtClean="0">
                <a:sym typeface="Symbol" panose="05050102010706020507" pitchFamily="18" charset="2"/>
              </a:rPr>
              <a:t> location</a:t>
            </a:r>
            <a:endParaRPr lang="en-US" dirty="0" smtClean="0"/>
          </a:p>
          <a:p>
            <a:pPr lvl="1"/>
            <a:r>
              <a:rPr lang="en-US" dirty="0" smtClean="0"/>
              <a:t>But what if you don’t know all the nodes that are participating?</a:t>
            </a:r>
          </a:p>
          <a:p>
            <a:pPr lvl="1"/>
            <a:r>
              <a:rPr lang="en-US" dirty="0" smtClean="0"/>
              <a:t>Perhaps they come and go …</a:t>
            </a:r>
          </a:p>
          <a:p>
            <a:pPr lvl="1"/>
            <a:r>
              <a:rPr lang="en-US" dirty="0" smtClean="0"/>
              <a:t>What if some keys are really popular?</a:t>
            </a:r>
          </a:p>
          <a:p>
            <a:r>
              <a:rPr lang="en-US" dirty="0" smtClean="0"/>
              <a:t>Lookup</a:t>
            </a:r>
          </a:p>
          <a:p>
            <a:pPr lvl="1"/>
            <a:r>
              <a:rPr lang="en-US" dirty="0" smtClean="0"/>
              <a:t>Hmm, won’t this be a bottleneck and single point of failure?</a:t>
            </a:r>
            <a:endParaRPr lang="en-US" dirty="0"/>
          </a:p>
        </p:txBody>
      </p:sp>
    </p:spTree>
    <p:extLst>
      <p:ext uri="{BB962C8B-B14F-4D97-AF65-F5344CB8AC3E}">
        <p14:creationId xmlns:p14="http://schemas.microsoft.com/office/powerpoint/2010/main" val="461368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Directory Architecture (put)</a:t>
            </a:r>
            <a:endParaRPr lang="en-US" dirty="0"/>
          </a:p>
        </p:txBody>
      </p:sp>
      <p:sp>
        <p:nvSpPr>
          <p:cNvPr id="3" name="Content Placeholder 2"/>
          <p:cNvSpPr>
            <a:spLocks noGrp="1"/>
          </p:cNvSpPr>
          <p:nvPr>
            <p:ph idx="1"/>
          </p:nvPr>
        </p:nvSpPr>
        <p:spPr>
          <a:xfrm>
            <a:off x="1066800" y="838201"/>
            <a:ext cx="10058400" cy="1725665"/>
          </a:xfrm>
        </p:spPr>
        <p:txBody>
          <a:bodyPr/>
          <a:lstStyle/>
          <a:p>
            <a:pPr>
              <a:lnSpc>
                <a:spcPct val="100000"/>
              </a:lnSpc>
            </a:pPr>
            <a:r>
              <a:rPr lang="en-US" dirty="0"/>
              <a:t>Have a node maintain the mapping between </a:t>
            </a:r>
            <a:r>
              <a:rPr lang="en-US" b="1" dirty="0"/>
              <a:t>keys</a:t>
            </a:r>
            <a:r>
              <a:rPr lang="en-US" dirty="0"/>
              <a:t> and the </a:t>
            </a:r>
            <a:r>
              <a:rPr lang="en-US" b="1" dirty="0"/>
              <a:t>machines (nodes) </a:t>
            </a:r>
            <a:r>
              <a:rPr lang="en-US" dirty="0"/>
              <a:t>that store the </a:t>
            </a:r>
            <a:r>
              <a:rPr lang="en-US" b="1" dirty="0"/>
              <a:t>values</a:t>
            </a:r>
            <a:r>
              <a:rPr lang="en-US" dirty="0"/>
              <a:t> associated with the</a:t>
            </a:r>
            <a:r>
              <a:rPr lang="en-US" b="1" dirty="0"/>
              <a:t> keys</a:t>
            </a:r>
          </a:p>
          <a:p>
            <a:pPr>
              <a:lnSpc>
                <a:spcPct val="100000"/>
              </a:lnSpc>
            </a:pPr>
            <a:endParaRPr lang="en-US" b="1" dirty="0"/>
          </a:p>
        </p:txBody>
      </p:sp>
      <p:pic>
        <p:nvPicPr>
          <p:cNvPr id="4" name="Picture 3"/>
          <p:cNvPicPr>
            <a:picLocks noChangeAspect="1"/>
          </p:cNvPicPr>
          <p:nvPr/>
        </p:nvPicPr>
        <p:blipFill>
          <a:blip r:embed="rId2"/>
          <a:stretch>
            <a:fillRect/>
          </a:stretch>
        </p:blipFill>
        <p:spPr>
          <a:xfrm>
            <a:off x="3505200" y="5334000"/>
            <a:ext cx="685800" cy="685800"/>
          </a:xfrm>
          <a:prstGeom prst="rect">
            <a:avLst/>
          </a:prstGeom>
        </p:spPr>
      </p:pic>
      <p:pic>
        <p:nvPicPr>
          <p:cNvPr id="5" name="Picture 4"/>
          <p:cNvPicPr>
            <a:picLocks noChangeAspect="1"/>
          </p:cNvPicPr>
          <p:nvPr/>
        </p:nvPicPr>
        <p:blipFill>
          <a:blip r:embed="rId2"/>
          <a:stretch>
            <a:fillRect/>
          </a:stretch>
        </p:blipFill>
        <p:spPr>
          <a:xfrm>
            <a:off x="4953000" y="5334000"/>
            <a:ext cx="685800" cy="685800"/>
          </a:xfrm>
          <a:prstGeom prst="rect">
            <a:avLst/>
          </a:prstGeom>
        </p:spPr>
      </p:pic>
      <p:pic>
        <p:nvPicPr>
          <p:cNvPr id="6" name="Picture 5"/>
          <p:cNvPicPr>
            <a:picLocks noChangeAspect="1"/>
          </p:cNvPicPr>
          <p:nvPr/>
        </p:nvPicPr>
        <p:blipFill>
          <a:blip r:embed="rId2"/>
          <a:stretch>
            <a:fillRect/>
          </a:stretch>
        </p:blipFill>
        <p:spPr>
          <a:xfrm>
            <a:off x="6248400" y="5334000"/>
            <a:ext cx="685800" cy="685800"/>
          </a:xfrm>
          <a:prstGeom prst="rect">
            <a:avLst/>
          </a:prstGeom>
        </p:spPr>
      </p:pic>
      <p:pic>
        <p:nvPicPr>
          <p:cNvPr id="7" name="Picture 6"/>
          <p:cNvPicPr>
            <a:picLocks noChangeAspect="1"/>
          </p:cNvPicPr>
          <p:nvPr/>
        </p:nvPicPr>
        <p:blipFill>
          <a:blip r:embed="rId2"/>
          <a:stretch>
            <a:fillRect/>
          </a:stretch>
        </p:blipFill>
        <p:spPr>
          <a:xfrm>
            <a:off x="8229600" y="5333206"/>
            <a:ext cx="685800" cy="685800"/>
          </a:xfrm>
          <a:prstGeom prst="rect">
            <a:avLst/>
          </a:prstGeom>
        </p:spPr>
      </p:pic>
      <p:grpSp>
        <p:nvGrpSpPr>
          <p:cNvPr id="15" name="Group 14"/>
          <p:cNvGrpSpPr/>
          <p:nvPr/>
        </p:nvGrpSpPr>
        <p:grpSpPr>
          <a:xfrm>
            <a:off x="2743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7239001" y="5257007"/>
            <a:ext cx="415498" cy="369332"/>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6324600" y="2743200"/>
            <a:ext cx="685800" cy="685800"/>
          </a:xfrm>
          <a:prstGeom prst="rect">
            <a:avLst/>
          </a:prstGeom>
        </p:spPr>
      </p:pic>
      <p:grpSp>
        <p:nvGrpSpPr>
          <p:cNvPr id="45" name="Group 44"/>
          <p:cNvGrpSpPr/>
          <p:nvPr/>
        </p:nvGrpSpPr>
        <p:grpSpPr>
          <a:xfrm>
            <a:off x="4191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638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620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685672" y="59552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05401"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428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8333871" y="5943600"/>
            <a:ext cx="522536"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50</a:t>
            </a:r>
          </a:p>
        </p:txBody>
      </p:sp>
      <p:sp>
        <p:nvSpPr>
          <p:cNvPr id="73" name="TextBox 72"/>
          <p:cNvSpPr txBox="1"/>
          <p:nvPr/>
        </p:nvSpPr>
        <p:spPr>
          <a:xfrm>
            <a:off x="4191000" y="4766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74" name="TextBox 73"/>
          <p:cNvSpPr txBox="1"/>
          <p:nvPr/>
        </p:nvSpPr>
        <p:spPr>
          <a:xfrm>
            <a:off x="4740454" y="4766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14" name="Group 113"/>
          <p:cNvGrpSpPr/>
          <p:nvPr/>
        </p:nvGrpSpPr>
        <p:grpSpPr>
          <a:xfrm>
            <a:off x="5638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sp>
        <p:nvSpPr>
          <p:cNvPr id="77" name="TextBox 76"/>
          <p:cNvSpPr txBox="1"/>
          <p:nvPr/>
        </p:nvSpPr>
        <p:spPr>
          <a:xfrm>
            <a:off x="7543800" y="4766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78" name="TextBox 77"/>
          <p:cNvSpPr txBox="1"/>
          <p:nvPr/>
        </p:nvSpPr>
        <p:spPr>
          <a:xfrm>
            <a:off x="8099136" y="4766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79" name="Group 78"/>
          <p:cNvGrpSpPr/>
          <p:nvPr/>
        </p:nvGrpSpPr>
        <p:grpSpPr>
          <a:xfrm>
            <a:off x="7010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7010400" y="2709446"/>
            <a:ext cx="441146" cy="338554"/>
          </a:xfrm>
          <a:prstGeom prst="rect">
            <a:avLst/>
          </a:prstGeom>
          <a:noFill/>
        </p:spPr>
        <p:txBody>
          <a:bodyPr wrap="none" rtlCol="0">
            <a:spAutoFit/>
          </a:bodyPr>
          <a:lstStyle/>
          <a:p>
            <a:r>
              <a:rPr lang="en-US" sz="1600" b="0" dirty="0">
                <a:latin typeface="Helvetica"/>
                <a:cs typeface="Helvetica"/>
              </a:rPr>
              <a:t>K5</a:t>
            </a:r>
          </a:p>
        </p:txBody>
      </p:sp>
      <p:sp>
        <p:nvSpPr>
          <p:cNvPr id="88" name="TextBox 87"/>
          <p:cNvSpPr txBox="1"/>
          <p:nvPr/>
        </p:nvSpPr>
        <p:spPr>
          <a:xfrm>
            <a:off x="7559854" y="2709446"/>
            <a:ext cx="453970" cy="338554"/>
          </a:xfrm>
          <a:prstGeom prst="rect">
            <a:avLst/>
          </a:prstGeom>
          <a:noFill/>
        </p:spPr>
        <p:txBody>
          <a:bodyPr wrap="none" rtlCol="0">
            <a:spAutoFit/>
          </a:bodyPr>
          <a:lstStyle/>
          <a:p>
            <a:r>
              <a:rPr lang="en-US" sz="1600" b="0" dirty="0">
                <a:latin typeface="Helvetica"/>
                <a:cs typeface="Helvetica"/>
              </a:rPr>
              <a:t>N2</a:t>
            </a:r>
          </a:p>
        </p:txBody>
      </p:sp>
      <p:grpSp>
        <p:nvGrpSpPr>
          <p:cNvPr id="112" name="Group 111"/>
          <p:cNvGrpSpPr/>
          <p:nvPr/>
        </p:nvGrpSpPr>
        <p:grpSpPr>
          <a:xfrm>
            <a:off x="7010401"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a:solidFill>
                    <a:srgbClr val="FF0000"/>
                  </a:solidFill>
                  <a:latin typeface="Helvetica"/>
                  <a:cs typeface="Helvetica"/>
                </a:rPr>
                <a:t>N3</a:t>
              </a:r>
            </a:p>
          </p:txBody>
        </p:sp>
      </p:grpSp>
      <p:sp>
        <p:nvSpPr>
          <p:cNvPr id="91" name="TextBox 90"/>
          <p:cNvSpPr txBox="1"/>
          <p:nvPr/>
        </p:nvSpPr>
        <p:spPr>
          <a:xfrm>
            <a:off x="6956136" y="3242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92" name="TextBox 91"/>
          <p:cNvSpPr txBox="1"/>
          <p:nvPr/>
        </p:nvSpPr>
        <p:spPr>
          <a:xfrm>
            <a:off x="7516130" y="3242846"/>
            <a:ext cx="561071" cy="338554"/>
          </a:xfrm>
          <a:prstGeom prst="rect">
            <a:avLst/>
          </a:prstGeom>
          <a:noFill/>
        </p:spPr>
        <p:txBody>
          <a:bodyPr wrap="none" rtlCol="0">
            <a:spAutoFit/>
          </a:bodyPr>
          <a:lstStyle/>
          <a:p>
            <a:r>
              <a:rPr lang="en-US" sz="1600" b="0" dirty="0">
                <a:latin typeface="Helvetica"/>
                <a:cs typeface="Helvetica"/>
              </a:rPr>
              <a:t>N50</a:t>
            </a:r>
          </a:p>
        </p:txBody>
      </p:sp>
      <p:sp>
        <p:nvSpPr>
          <p:cNvPr id="93" name="TextBox 92"/>
          <p:cNvSpPr txBox="1"/>
          <p:nvPr/>
        </p:nvSpPr>
        <p:spPr>
          <a:xfrm>
            <a:off x="6199500" y="2209800"/>
            <a:ext cx="1877700" cy="369332"/>
          </a:xfrm>
          <a:prstGeom prst="rect">
            <a:avLst/>
          </a:prstGeom>
          <a:noFill/>
        </p:spPr>
        <p:txBody>
          <a:bodyPr wrap="none" rtlCol="0">
            <a:spAutoFit/>
          </a:bodyPr>
          <a:lstStyle/>
          <a:p>
            <a:r>
              <a:rPr lang="en-US" b="0" dirty="0">
                <a:latin typeface="Helvetica"/>
                <a:cs typeface="Helvetica"/>
              </a:rPr>
              <a:t>Master/Directory</a:t>
            </a:r>
          </a:p>
        </p:txBody>
      </p:sp>
      <p:grpSp>
        <p:nvGrpSpPr>
          <p:cNvPr id="115" name="Group 114"/>
          <p:cNvGrpSpPr/>
          <p:nvPr/>
        </p:nvGrpSpPr>
        <p:grpSpPr>
          <a:xfrm>
            <a:off x="2816462" y="2667000"/>
            <a:ext cx="3581400" cy="338554"/>
            <a:chOff x="1292462" y="2667000"/>
            <a:chExt cx="3581400" cy="338554"/>
          </a:xfrm>
        </p:grpSpPr>
        <p:sp>
          <p:nvSpPr>
            <p:cNvPr id="94" name="TextBox 93"/>
            <p:cNvSpPr txBox="1"/>
            <p:nvPr/>
          </p:nvSpPr>
          <p:spPr>
            <a:xfrm>
              <a:off x="1292462" y="26670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cxnSp>
          <p:nvCxnSpPr>
            <p:cNvPr id="95" name="Straight Arrow Connector 94"/>
            <p:cNvCxnSpPr>
              <a:stCxn id="94" idx="3"/>
            </p:cNvCxnSpPr>
            <p:nvPr/>
          </p:nvCxnSpPr>
          <p:spPr bwMode="auto">
            <a:xfrm>
              <a:off x="2743200" y="2836277"/>
              <a:ext cx="2130662" cy="5932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16" name="Group 115"/>
          <p:cNvGrpSpPr/>
          <p:nvPr/>
        </p:nvGrpSpPr>
        <p:grpSpPr>
          <a:xfrm>
            <a:off x="5902742" y="3025308"/>
            <a:ext cx="764759" cy="1450738"/>
            <a:chOff x="4378741" y="3025308"/>
            <a:chExt cx="764759" cy="1450738"/>
          </a:xfrm>
        </p:grpSpPr>
        <p:cxnSp>
          <p:nvCxnSpPr>
            <p:cNvPr id="99" name="Straight Arrow Connector 98"/>
            <p:cNvCxnSpPr>
              <a:stCxn id="44" idx="2"/>
            </p:cNvCxnSpPr>
            <p:nvPr/>
          </p:nvCxnSpPr>
          <p:spPr bwMode="auto">
            <a:xfrm flipH="1">
              <a:off x="4724400" y="3429000"/>
              <a:ext cx="419100" cy="9144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11" name="TextBox 110"/>
            <p:cNvSpPr txBox="1"/>
            <p:nvPr/>
          </p:nvSpPr>
          <p:spPr>
            <a:xfrm rot="17781587">
              <a:off x="3822649" y="35814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spTree>
    <p:extLst>
      <p:ext uri="{BB962C8B-B14F-4D97-AF65-F5344CB8AC3E}">
        <p14:creationId xmlns:p14="http://schemas.microsoft.com/office/powerpoint/2010/main" val="961073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wipe(left)">
                                      <p:cBhvr>
                                        <p:cTn id="13" dur="500"/>
                                        <p:tgtEl>
                                          <p:spTgt spid="1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2"/>
                                        </p:tgtEl>
                                        <p:attrNameLst>
                                          <p:attrName>style.visibility</p:attrName>
                                        </p:attrNameLst>
                                      </p:cBhvr>
                                      <p:to>
                                        <p:strVal val="visible"/>
                                      </p:to>
                                    </p:set>
                                    <p:animEffect transition="in" filter="wipe(left)">
                                      <p:cBhvr>
                                        <p:cTn id="18" dur="500"/>
                                        <p:tgtEl>
                                          <p:spTgt spid="1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up)">
                                      <p:cBhvr>
                                        <p:cTn id="23" dur="500"/>
                                        <p:tgtEl>
                                          <p:spTgt spid="1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A1D8-2D8D-43D3-A82F-BBCD9847C5C2}"/>
              </a:ext>
            </a:extLst>
          </p:cNvPr>
          <p:cNvSpPr>
            <a:spLocks noGrp="1"/>
          </p:cNvSpPr>
          <p:nvPr>
            <p:ph type="title"/>
          </p:nvPr>
        </p:nvSpPr>
        <p:spPr/>
        <p:txBody>
          <a:bodyPr/>
          <a:lstStyle/>
          <a:p>
            <a:r>
              <a:rPr lang="en-US" dirty="0"/>
              <a:t>Dealing with </a:t>
            </a:r>
            <a:r>
              <a:rPr lang="en-US" dirty="0" smtClean="0"/>
              <a:t>Endianness between Hosts</a:t>
            </a:r>
            <a:endParaRPr lang="en-US" dirty="0"/>
          </a:p>
        </p:txBody>
      </p:sp>
      <p:sp>
        <p:nvSpPr>
          <p:cNvPr id="3" name="Content Placeholder 2">
            <a:extLst>
              <a:ext uri="{FF2B5EF4-FFF2-40B4-BE49-F238E27FC236}">
                <a16:creationId xmlns:a16="http://schemas.microsoft.com/office/drawing/2014/main" id="{1ABD980B-7C4D-471B-AC61-229EC0B92E2A}"/>
              </a:ext>
            </a:extLst>
          </p:cNvPr>
          <p:cNvSpPr>
            <a:spLocks noGrp="1"/>
          </p:cNvSpPr>
          <p:nvPr>
            <p:ph idx="1"/>
          </p:nvPr>
        </p:nvSpPr>
        <p:spPr>
          <a:xfrm>
            <a:off x="533400" y="838200"/>
            <a:ext cx="10845800" cy="5410200"/>
          </a:xfrm>
        </p:spPr>
        <p:txBody>
          <a:bodyPr/>
          <a:lstStyle/>
          <a:p>
            <a:r>
              <a:rPr lang="en-US" dirty="0"/>
              <a:t>Decide on an “on-wire” endianness</a:t>
            </a:r>
          </a:p>
          <a:p>
            <a:r>
              <a:rPr lang="en-US" dirty="0"/>
              <a:t>Convert from native endianness to “on-wire” endianness before sending out data </a:t>
            </a:r>
            <a:r>
              <a:rPr lang="en-US" b="1" dirty="0"/>
              <a:t>(</a:t>
            </a:r>
            <a:r>
              <a:rPr lang="en-US" b="1" dirty="0">
                <a:solidFill>
                  <a:srgbClr val="FF0000"/>
                </a:solidFill>
              </a:rPr>
              <a:t>serialization/marshalling</a:t>
            </a:r>
            <a:r>
              <a:rPr lang="en-US" b="1" dirty="0"/>
              <a:t>)</a:t>
            </a:r>
          </a:p>
          <a:p>
            <a:pPr lvl="1"/>
            <a:r>
              <a:rPr lang="en-US" dirty="0">
                <a:latin typeface="Consolas" panose="020B0609020204030204" pitchFamily="49" charset="0"/>
              </a:rPr>
              <a:t>uint32_t </a:t>
            </a:r>
            <a:r>
              <a:rPr lang="en-US" dirty="0" err="1">
                <a:latin typeface="Consolas" panose="020B0609020204030204" pitchFamily="49" charset="0"/>
              </a:rPr>
              <a:t>htonl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htons</a:t>
            </a:r>
            <a:r>
              <a:rPr lang="en-US" dirty="0">
                <a:latin typeface="Consolas" panose="020B0609020204030204" pitchFamily="49" charset="0"/>
              </a:rPr>
              <a:t>(uint16_t) </a:t>
            </a:r>
            <a:r>
              <a:rPr lang="en-US" dirty="0"/>
              <a:t>convert from native endianness to network endianness (big endian)</a:t>
            </a:r>
          </a:p>
          <a:p>
            <a:r>
              <a:rPr lang="en-US" dirty="0" smtClean="0"/>
              <a:t>Convert </a:t>
            </a:r>
            <a:r>
              <a:rPr lang="en-US" dirty="0"/>
              <a:t>from “on-wire” endianness to native endianness when receiving data </a:t>
            </a:r>
            <a:r>
              <a:rPr lang="en-US" b="1" dirty="0"/>
              <a:t>(</a:t>
            </a:r>
            <a:r>
              <a:rPr lang="en-US" b="1" dirty="0">
                <a:solidFill>
                  <a:srgbClr val="FF0000"/>
                </a:solidFill>
              </a:rPr>
              <a:t>deserialization/unmarshalling</a:t>
            </a:r>
            <a:r>
              <a:rPr lang="en-US" b="1" dirty="0"/>
              <a:t>)</a:t>
            </a:r>
          </a:p>
          <a:p>
            <a:pPr lvl="1"/>
            <a:r>
              <a:rPr lang="en-US" dirty="0">
                <a:latin typeface="Consolas" panose="020B0609020204030204" pitchFamily="49" charset="0"/>
              </a:rPr>
              <a:t>uint32_t </a:t>
            </a:r>
            <a:r>
              <a:rPr lang="en-US" dirty="0" err="1">
                <a:latin typeface="Consolas" panose="020B0609020204030204" pitchFamily="49" charset="0"/>
              </a:rPr>
              <a:t>ntohl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ntohs</a:t>
            </a:r>
            <a:r>
              <a:rPr lang="en-US" dirty="0">
                <a:latin typeface="Consolas" panose="020B0609020204030204" pitchFamily="49" charset="0"/>
              </a:rPr>
              <a:t>(uint16_t) </a:t>
            </a:r>
            <a:r>
              <a:rPr lang="en-US" dirty="0"/>
              <a:t>convert from network endianness to native endianness (big endian</a:t>
            </a:r>
            <a:r>
              <a:rPr lang="en-US" dirty="0" smtClean="0"/>
              <a:t>)</a:t>
            </a:r>
          </a:p>
          <a:p>
            <a:r>
              <a:rPr lang="en-US" dirty="0" smtClean="0"/>
              <a:t>What “endianness” is the network?</a:t>
            </a:r>
          </a:p>
          <a:p>
            <a:pPr lvl="1"/>
            <a:r>
              <a:rPr lang="en-US" dirty="0" smtClean="0"/>
              <a:t>Big Endian</a:t>
            </a:r>
          </a:p>
          <a:p>
            <a:pPr lvl="1"/>
            <a:r>
              <a:rPr lang="en-US" dirty="0" smtClean="0"/>
              <a:t>Network macros (</a:t>
            </a:r>
            <a:r>
              <a:rPr lang="en-US" dirty="0" err="1" smtClean="0">
                <a:latin typeface="Consolas" panose="020B0609020204030204" pitchFamily="49" charset="0"/>
              </a:rPr>
              <a:t>htonl</a:t>
            </a:r>
            <a:r>
              <a:rPr lang="en-US" dirty="0" smtClean="0">
                <a:latin typeface="Consolas" panose="020B0609020204030204" pitchFamily="49" charset="0"/>
              </a:rPr>
              <a:t>()</a:t>
            </a:r>
            <a:r>
              <a:rPr lang="en-US" dirty="0" smtClean="0"/>
              <a:t>, </a:t>
            </a:r>
            <a:r>
              <a:rPr lang="en-US" dirty="0" err="1" smtClean="0">
                <a:latin typeface="Consolas" panose="020B0609020204030204" pitchFamily="49" charset="0"/>
              </a:rPr>
              <a:t>htons</a:t>
            </a:r>
            <a:r>
              <a:rPr lang="en-US" dirty="0" smtClean="0">
                <a:latin typeface="Consolas" panose="020B0609020204030204" pitchFamily="49" charset="0"/>
              </a:rPr>
              <a:t>()</a:t>
            </a:r>
            <a:r>
              <a:rPr lang="en-US" dirty="0" smtClean="0"/>
              <a:t>, </a:t>
            </a:r>
            <a:r>
              <a:rPr lang="en-US" dirty="0" err="1" smtClean="0">
                <a:latin typeface="Consolas" panose="020B0609020204030204" pitchFamily="49" charset="0"/>
              </a:rPr>
              <a:t>ntohl</a:t>
            </a:r>
            <a:r>
              <a:rPr lang="en-US" dirty="0" smtClean="0">
                <a:latin typeface="Consolas" panose="020B0609020204030204" pitchFamily="49" charset="0"/>
              </a:rPr>
              <a:t>()</a:t>
            </a:r>
            <a:r>
              <a:rPr lang="en-US" dirty="0" smtClean="0"/>
              <a:t>, and </a:t>
            </a:r>
            <a:r>
              <a:rPr lang="en-US" dirty="0" err="1" smtClean="0">
                <a:latin typeface="Consolas" panose="020B0609020204030204" pitchFamily="49" charset="0"/>
              </a:rPr>
              <a:t>ntohs</a:t>
            </a:r>
            <a:r>
              <a:rPr lang="en-US" dirty="0" smtClean="0">
                <a:latin typeface="Consolas" panose="020B0609020204030204" pitchFamily="49" charset="0"/>
              </a:rPr>
              <a:t>()</a:t>
            </a:r>
            <a:r>
              <a:rPr lang="en-US" dirty="0" smtClean="0"/>
              <a:t>) convert for you without you needing to know one way or another.</a:t>
            </a:r>
            <a:endParaRPr lang="en-US" dirty="0"/>
          </a:p>
        </p:txBody>
      </p:sp>
    </p:spTree>
    <p:extLst>
      <p:ext uri="{BB962C8B-B14F-4D97-AF65-F5344CB8AC3E}">
        <p14:creationId xmlns:p14="http://schemas.microsoft.com/office/powerpoint/2010/main" val="1570696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Directory Architecture (get)</a:t>
            </a:r>
            <a:endParaRPr lang="en-US" dirty="0"/>
          </a:p>
        </p:txBody>
      </p:sp>
      <p:pic>
        <p:nvPicPr>
          <p:cNvPr id="4" name="Picture 3"/>
          <p:cNvPicPr>
            <a:picLocks noChangeAspect="1"/>
          </p:cNvPicPr>
          <p:nvPr/>
        </p:nvPicPr>
        <p:blipFill>
          <a:blip r:embed="rId2"/>
          <a:stretch>
            <a:fillRect/>
          </a:stretch>
        </p:blipFill>
        <p:spPr>
          <a:xfrm>
            <a:off x="3505200" y="5334000"/>
            <a:ext cx="685800" cy="685800"/>
          </a:xfrm>
          <a:prstGeom prst="rect">
            <a:avLst/>
          </a:prstGeom>
        </p:spPr>
      </p:pic>
      <p:pic>
        <p:nvPicPr>
          <p:cNvPr id="5" name="Picture 4"/>
          <p:cNvPicPr>
            <a:picLocks noChangeAspect="1"/>
          </p:cNvPicPr>
          <p:nvPr/>
        </p:nvPicPr>
        <p:blipFill>
          <a:blip r:embed="rId2"/>
          <a:stretch>
            <a:fillRect/>
          </a:stretch>
        </p:blipFill>
        <p:spPr>
          <a:xfrm>
            <a:off x="4953000" y="5334000"/>
            <a:ext cx="685800" cy="685800"/>
          </a:xfrm>
          <a:prstGeom prst="rect">
            <a:avLst/>
          </a:prstGeom>
        </p:spPr>
      </p:pic>
      <p:pic>
        <p:nvPicPr>
          <p:cNvPr id="6" name="Picture 5"/>
          <p:cNvPicPr>
            <a:picLocks noChangeAspect="1"/>
          </p:cNvPicPr>
          <p:nvPr/>
        </p:nvPicPr>
        <p:blipFill>
          <a:blip r:embed="rId2"/>
          <a:stretch>
            <a:fillRect/>
          </a:stretch>
        </p:blipFill>
        <p:spPr>
          <a:xfrm>
            <a:off x="6248400" y="5334000"/>
            <a:ext cx="685800" cy="685800"/>
          </a:xfrm>
          <a:prstGeom prst="rect">
            <a:avLst/>
          </a:prstGeom>
        </p:spPr>
      </p:pic>
      <p:pic>
        <p:nvPicPr>
          <p:cNvPr id="7" name="Picture 6"/>
          <p:cNvPicPr>
            <a:picLocks noChangeAspect="1"/>
          </p:cNvPicPr>
          <p:nvPr/>
        </p:nvPicPr>
        <p:blipFill>
          <a:blip r:embed="rId2"/>
          <a:stretch>
            <a:fillRect/>
          </a:stretch>
        </p:blipFill>
        <p:spPr>
          <a:xfrm>
            <a:off x="8229600" y="5333206"/>
            <a:ext cx="685800" cy="685800"/>
          </a:xfrm>
          <a:prstGeom prst="rect">
            <a:avLst/>
          </a:prstGeom>
        </p:spPr>
      </p:pic>
      <p:grpSp>
        <p:nvGrpSpPr>
          <p:cNvPr id="15" name="Group 14"/>
          <p:cNvGrpSpPr/>
          <p:nvPr/>
        </p:nvGrpSpPr>
        <p:grpSpPr>
          <a:xfrm>
            <a:off x="2743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7239001" y="5257007"/>
            <a:ext cx="415498" cy="369332"/>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6324600" y="2743200"/>
            <a:ext cx="685800" cy="685800"/>
          </a:xfrm>
          <a:prstGeom prst="rect">
            <a:avLst/>
          </a:prstGeom>
        </p:spPr>
      </p:pic>
      <p:grpSp>
        <p:nvGrpSpPr>
          <p:cNvPr id="45" name="Group 44"/>
          <p:cNvGrpSpPr/>
          <p:nvPr/>
        </p:nvGrpSpPr>
        <p:grpSpPr>
          <a:xfrm>
            <a:off x="4191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638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620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685672" y="59552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05401"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428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8333871" y="5943600"/>
            <a:ext cx="522536"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50</a:t>
            </a:r>
          </a:p>
        </p:txBody>
      </p:sp>
      <p:sp>
        <p:nvSpPr>
          <p:cNvPr id="73" name="TextBox 72"/>
          <p:cNvSpPr txBox="1"/>
          <p:nvPr/>
        </p:nvSpPr>
        <p:spPr>
          <a:xfrm>
            <a:off x="4191000" y="4766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74" name="TextBox 73"/>
          <p:cNvSpPr txBox="1"/>
          <p:nvPr/>
        </p:nvSpPr>
        <p:spPr>
          <a:xfrm>
            <a:off x="4740454" y="4766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14" name="Group 113"/>
          <p:cNvGrpSpPr/>
          <p:nvPr/>
        </p:nvGrpSpPr>
        <p:grpSpPr>
          <a:xfrm>
            <a:off x="5638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sp>
        <p:nvSpPr>
          <p:cNvPr id="77" name="TextBox 76"/>
          <p:cNvSpPr txBox="1"/>
          <p:nvPr/>
        </p:nvSpPr>
        <p:spPr>
          <a:xfrm>
            <a:off x="7543800" y="4766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78" name="TextBox 77"/>
          <p:cNvSpPr txBox="1"/>
          <p:nvPr/>
        </p:nvSpPr>
        <p:spPr>
          <a:xfrm>
            <a:off x="8099136" y="4766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79" name="Group 78"/>
          <p:cNvGrpSpPr/>
          <p:nvPr/>
        </p:nvGrpSpPr>
        <p:grpSpPr>
          <a:xfrm>
            <a:off x="7010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7010400" y="2709446"/>
            <a:ext cx="441146" cy="338554"/>
          </a:xfrm>
          <a:prstGeom prst="rect">
            <a:avLst/>
          </a:prstGeom>
          <a:noFill/>
        </p:spPr>
        <p:txBody>
          <a:bodyPr wrap="none" rtlCol="0">
            <a:spAutoFit/>
          </a:bodyPr>
          <a:lstStyle/>
          <a:p>
            <a:r>
              <a:rPr lang="en-US" sz="1600" b="0" dirty="0">
                <a:latin typeface="Helvetica"/>
                <a:cs typeface="Helvetica"/>
              </a:rPr>
              <a:t>K5</a:t>
            </a:r>
          </a:p>
        </p:txBody>
      </p:sp>
      <p:sp>
        <p:nvSpPr>
          <p:cNvPr id="88" name="TextBox 87"/>
          <p:cNvSpPr txBox="1"/>
          <p:nvPr/>
        </p:nvSpPr>
        <p:spPr>
          <a:xfrm>
            <a:off x="7559854" y="2709446"/>
            <a:ext cx="453970" cy="338554"/>
          </a:xfrm>
          <a:prstGeom prst="rect">
            <a:avLst/>
          </a:prstGeom>
          <a:noFill/>
        </p:spPr>
        <p:txBody>
          <a:bodyPr wrap="none" rtlCol="0">
            <a:spAutoFit/>
          </a:bodyPr>
          <a:lstStyle/>
          <a:p>
            <a:r>
              <a:rPr lang="en-US" sz="1600" b="0" dirty="0">
                <a:latin typeface="Helvetica"/>
                <a:cs typeface="Helvetica"/>
              </a:rPr>
              <a:t>N2</a:t>
            </a:r>
          </a:p>
        </p:txBody>
      </p:sp>
      <p:grpSp>
        <p:nvGrpSpPr>
          <p:cNvPr id="112" name="Group 111"/>
          <p:cNvGrpSpPr/>
          <p:nvPr/>
        </p:nvGrpSpPr>
        <p:grpSpPr>
          <a:xfrm>
            <a:off x="7010401"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a:latin typeface="Helvetica"/>
                  <a:cs typeface="Helvetica"/>
                </a:rPr>
                <a:t>N3</a:t>
              </a:r>
            </a:p>
          </p:txBody>
        </p:sp>
      </p:grpSp>
      <p:sp>
        <p:nvSpPr>
          <p:cNvPr id="91" name="TextBox 90"/>
          <p:cNvSpPr txBox="1"/>
          <p:nvPr/>
        </p:nvSpPr>
        <p:spPr>
          <a:xfrm>
            <a:off x="6956136" y="3242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92" name="TextBox 91"/>
          <p:cNvSpPr txBox="1"/>
          <p:nvPr/>
        </p:nvSpPr>
        <p:spPr>
          <a:xfrm>
            <a:off x="7516130" y="3242846"/>
            <a:ext cx="561071" cy="338554"/>
          </a:xfrm>
          <a:prstGeom prst="rect">
            <a:avLst/>
          </a:prstGeom>
          <a:noFill/>
        </p:spPr>
        <p:txBody>
          <a:bodyPr wrap="none" rtlCol="0">
            <a:spAutoFit/>
          </a:bodyPr>
          <a:lstStyle/>
          <a:p>
            <a:r>
              <a:rPr lang="en-US" sz="1600" b="0" dirty="0">
                <a:latin typeface="Helvetica"/>
                <a:cs typeface="Helvetica"/>
              </a:rPr>
              <a:t>N50</a:t>
            </a:r>
          </a:p>
        </p:txBody>
      </p:sp>
      <p:sp>
        <p:nvSpPr>
          <p:cNvPr id="93" name="TextBox 92"/>
          <p:cNvSpPr txBox="1"/>
          <p:nvPr/>
        </p:nvSpPr>
        <p:spPr>
          <a:xfrm>
            <a:off x="6196475" y="2209800"/>
            <a:ext cx="1877700" cy="369332"/>
          </a:xfrm>
          <a:prstGeom prst="rect">
            <a:avLst/>
          </a:prstGeom>
          <a:noFill/>
        </p:spPr>
        <p:txBody>
          <a:bodyPr wrap="none" rtlCol="0">
            <a:spAutoFit/>
          </a:bodyPr>
          <a:lstStyle/>
          <a:p>
            <a:r>
              <a:rPr lang="en-US" b="0" dirty="0">
                <a:latin typeface="Helvetica"/>
                <a:cs typeface="Helvetica"/>
              </a:rPr>
              <a:t>Master/Directory</a:t>
            </a:r>
          </a:p>
        </p:txBody>
      </p:sp>
      <p:grpSp>
        <p:nvGrpSpPr>
          <p:cNvPr id="115" name="Group 114"/>
          <p:cNvGrpSpPr/>
          <p:nvPr/>
        </p:nvGrpSpPr>
        <p:grpSpPr>
          <a:xfrm>
            <a:off x="3371760" y="2667000"/>
            <a:ext cx="3029040" cy="338554"/>
            <a:chOff x="1847760" y="2667000"/>
            <a:chExt cx="3029040" cy="338554"/>
          </a:xfrm>
        </p:grpSpPr>
        <p:sp>
          <p:nvSpPr>
            <p:cNvPr id="94" name="TextBox 93"/>
            <p:cNvSpPr txBox="1"/>
            <p:nvPr/>
          </p:nvSpPr>
          <p:spPr>
            <a:xfrm>
              <a:off x="1847760" y="2667000"/>
              <a:ext cx="971640" cy="338554"/>
            </a:xfrm>
            <a:prstGeom prst="rect">
              <a:avLst/>
            </a:prstGeom>
            <a:noFill/>
          </p:spPr>
          <p:txBody>
            <a:bodyPr wrap="none" rtlCol="0">
              <a:spAutoFit/>
            </a:bodyPr>
            <a:lstStyle/>
            <a:p>
              <a:r>
                <a:rPr lang="en-US" sz="1600" b="0" dirty="0">
                  <a:solidFill>
                    <a:srgbClr val="0000FF"/>
                  </a:solidFill>
                  <a:latin typeface="Helvetica"/>
                  <a:cs typeface="Helvetica"/>
                </a:rPr>
                <a:t>get(K14)</a:t>
              </a:r>
            </a:p>
          </p:txBody>
        </p:sp>
        <p:cxnSp>
          <p:nvCxnSpPr>
            <p:cNvPr id="95" name="Straight Arrow Connector 94"/>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116" name="Group 115"/>
          <p:cNvGrpSpPr/>
          <p:nvPr/>
        </p:nvGrpSpPr>
        <p:grpSpPr>
          <a:xfrm>
            <a:off x="5867401" y="3264858"/>
            <a:ext cx="574761" cy="1078543"/>
            <a:chOff x="4568739" y="3264857"/>
            <a:chExt cx="574761" cy="1078543"/>
          </a:xfrm>
        </p:grpSpPr>
        <p:cxnSp>
          <p:nvCxnSpPr>
            <p:cNvPr id="99" name="Straight Arrow Connector 98"/>
            <p:cNvCxnSpPr>
              <a:stCxn id="44" idx="2"/>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111" name="TextBox 110"/>
            <p:cNvSpPr txBox="1"/>
            <p:nvPr/>
          </p:nvSpPr>
          <p:spPr>
            <a:xfrm rot="17781587">
              <a:off x="4252196" y="3581400"/>
              <a:ext cx="971640" cy="338554"/>
            </a:xfrm>
            <a:prstGeom prst="rect">
              <a:avLst/>
            </a:prstGeom>
            <a:noFill/>
          </p:spPr>
          <p:txBody>
            <a:bodyPr wrap="none" rtlCol="0">
              <a:spAutoFit/>
            </a:bodyPr>
            <a:lstStyle/>
            <a:p>
              <a:r>
                <a:rPr lang="en-US" sz="1600" b="0" dirty="0">
                  <a:solidFill>
                    <a:srgbClr val="0000FF"/>
                  </a:solidFill>
                  <a:latin typeface="Helvetica"/>
                  <a:cs typeface="Helvetica"/>
                </a:rPr>
                <a:t>get(K14)</a:t>
              </a:r>
            </a:p>
          </p:txBody>
        </p:sp>
      </p:grpSp>
      <p:grpSp>
        <p:nvGrpSpPr>
          <p:cNvPr id="117" name="Group 116"/>
          <p:cNvGrpSpPr/>
          <p:nvPr/>
        </p:nvGrpSpPr>
        <p:grpSpPr>
          <a:xfrm>
            <a:off x="6338800" y="3440743"/>
            <a:ext cx="519200" cy="914400"/>
            <a:chOff x="4624300" y="3429000"/>
            <a:chExt cx="519200" cy="914400"/>
          </a:xfrm>
        </p:grpSpPr>
        <p:cxnSp>
          <p:nvCxnSpPr>
            <p:cNvPr id="118" name="Straight Arrow Connector 117"/>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119" name="TextBox 118"/>
            <p:cNvSpPr txBox="1"/>
            <p:nvPr/>
          </p:nvSpPr>
          <p:spPr>
            <a:xfrm rot="17781587">
              <a:off x="4518702" y="3688525"/>
              <a:ext cx="549750" cy="338554"/>
            </a:xfrm>
            <a:prstGeom prst="rect">
              <a:avLst/>
            </a:prstGeom>
            <a:noFill/>
          </p:spPr>
          <p:txBody>
            <a:bodyPr wrap="none" rtlCol="0">
              <a:spAutoFit/>
            </a:bodyPr>
            <a:lstStyle/>
            <a:p>
              <a:r>
                <a:rPr lang="en-US" sz="1600" b="0" dirty="0">
                  <a:solidFill>
                    <a:srgbClr val="0000FF"/>
                  </a:solidFill>
                  <a:latin typeface="Helvetica"/>
                  <a:cs typeface="Helvetica"/>
                </a:rPr>
                <a:t>V14</a:t>
              </a:r>
            </a:p>
          </p:txBody>
        </p:sp>
      </p:grpSp>
      <p:grpSp>
        <p:nvGrpSpPr>
          <p:cNvPr id="122" name="Group 121"/>
          <p:cNvGrpSpPr/>
          <p:nvPr/>
        </p:nvGrpSpPr>
        <p:grpSpPr>
          <a:xfrm>
            <a:off x="3717450" y="2938046"/>
            <a:ext cx="2664390" cy="338554"/>
            <a:chOff x="2212410" y="2667000"/>
            <a:chExt cx="2664390" cy="338554"/>
          </a:xfrm>
        </p:grpSpPr>
        <p:sp>
          <p:nvSpPr>
            <p:cNvPr id="123" name="TextBox 122"/>
            <p:cNvSpPr txBox="1"/>
            <p:nvPr/>
          </p:nvSpPr>
          <p:spPr>
            <a:xfrm>
              <a:off x="2212410" y="2667000"/>
              <a:ext cx="549750" cy="338554"/>
            </a:xfrm>
            <a:prstGeom prst="rect">
              <a:avLst/>
            </a:prstGeom>
            <a:noFill/>
          </p:spPr>
          <p:txBody>
            <a:bodyPr wrap="none" rtlCol="0">
              <a:spAutoFit/>
            </a:bodyPr>
            <a:lstStyle/>
            <a:p>
              <a:r>
                <a:rPr lang="en-US" sz="1600" b="0" dirty="0">
                  <a:solidFill>
                    <a:srgbClr val="0000FF"/>
                  </a:solidFill>
                  <a:latin typeface="Helvetica"/>
                  <a:cs typeface="Helvetica"/>
                </a:rPr>
                <a:t>V14</a:t>
              </a:r>
            </a:p>
          </p:txBody>
        </p:sp>
        <p:cxnSp>
          <p:nvCxnSpPr>
            <p:cNvPr id="124" name="Straight Arrow Connector 123"/>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sp>
        <p:nvSpPr>
          <p:cNvPr id="98" name="Content Placeholder 2"/>
          <p:cNvSpPr>
            <a:spLocks noGrp="1"/>
          </p:cNvSpPr>
          <p:nvPr>
            <p:ph idx="1"/>
          </p:nvPr>
        </p:nvSpPr>
        <p:spPr>
          <a:xfrm>
            <a:off x="1066800" y="838201"/>
            <a:ext cx="10058400" cy="1725665"/>
          </a:xfrm>
        </p:spPr>
        <p:txBody>
          <a:bodyPr/>
          <a:lstStyle/>
          <a:p>
            <a:pPr>
              <a:lnSpc>
                <a:spcPct val="100000"/>
              </a:lnSpc>
            </a:pPr>
            <a:r>
              <a:rPr lang="en-US" dirty="0"/>
              <a:t>Have a node maintain the mapping between </a:t>
            </a:r>
            <a:r>
              <a:rPr lang="en-US" b="1" dirty="0"/>
              <a:t>keys</a:t>
            </a:r>
            <a:r>
              <a:rPr lang="en-US" dirty="0"/>
              <a:t> and the </a:t>
            </a:r>
            <a:r>
              <a:rPr lang="en-US" b="1" dirty="0"/>
              <a:t>machines (nodes) </a:t>
            </a:r>
            <a:r>
              <a:rPr lang="en-US" dirty="0"/>
              <a:t>that store the </a:t>
            </a:r>
            <a:r>
              <a:rPr lang="en-US" b="1" dirty="0"/>
              <a:t>values</a:t>
            </a:r>
            <a:r>
              <a:rPr lang="en-US" dirty="0"/>
              <a:t> associated with the</a:t>
            </a:r>
            <a:r>
              <a:rPr lang="en-US" b="1" dirty="0"/>
              <a:t> keys</a:t>
            </a:r>
          </a:p>
          <a:p>
            <a:pPr>
              <a:lnSpc>
                <a:spcPct val="100000"/>
              </a:lnSpc>
            </a:pPr>
            <a:endParaRPr lang="en-US" b="1" dirty="0"/>
          </a:p>
        </p:txBody>
      </p:sp>
    </p:spTree>
    <p:extLst>
      <p:ext uri="{BB962C8B-B14F-4D97-AF65-F5344CB8AC3E}">
        <p14:creationId xmlns:p14="http://schemas.microsoft.com/office/powerpoint/2010/main" val="1097293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up)">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down)">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right)">
                                      <p:cBhvr>
                                        <p:cTn id="2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Directory Architecture (put) </a:t>
            </a:r>
            <a:endParaRPr lang="en-US" dirty="0"/>
          </a:p>
        </p:txBody>
      </p:sp>
      <p:sp>
        <p:nvSpPr>
          <p:cNvPr id="3" name="Content Placeholder 2"/>
          <p:cNvSpPr>
            <a:spLocks noGrp="1"/>
          </p:cNvSpPr>
          <p:nvPr>
            <p:ph idx="1"/>
          </p:nvPr>
        </p:nvSpPr>
        <p:spPr>
          <a:xfrm>
            <a:off x="762000" y="838200"/>
            <a:ext cx="11049000" cy="1371600"/>
          </a:xfrm>
        </p:spPr>
        <p:txBody>
          <a:bodyPr>
            <a:normAutofit/>
          </a:bodyPr>
          <a:lstStyle/>
          <a:p>
            <a:r>
              <a:rPr lang="en-US" dirty="0" smtClean="0"/>
              <a:t>Having the master relay the requests </a:t>
            </a:r>
            <a:r>
              <a:rPr lang="en-US" dirty="0" smtClean="0">
                <a:sym typeface="Wingdings"/>
              </a:rPr>
              <a:t> </a:t>
            </a:r>
            <a:r>
              <a:rPr lang="en-US" b="1" dirty="0" smtClean="0">
                <a:sym typeface="Wingdings"/>
              </a:rPr>
              <a:t>recursive query</a:t>
            </a:r>
          </a:p>
          <a:p>
            <a:r>
              <a:rPr lang="en-US" dirty="0" smtClean="0">
                <a:sym typeface="Wingdings"/>
              </a:rPr>
              <a:t>Another method: </a:t>
            </a:r>
            <a:r>
              <a:rPr lang="en-US" b="1" dirty="0" smtClean="0">
                <a:sym typeface="Wingdings"/>
              </a:rPr>
              <a:t>iterative query </a:t>
            </a:r>
            <a:r>
              <a:rPr lang="en-US" dirty="0" smtClean="0">
                <a:sym typeface="Wingdings"/>
              </a:rPr>
              <a:t>(this slide)</a:t>
            </a:r>
          </a:p>
          <a:p>
            <a:pPr lvl="1"/>
            <a:r>
              <a:rPr lang="en-US" dirty="0" smtClean="0">
                <a:sym typeface="Wingdings"/>
              </a:rPr>
              <a:t>Return node to requester and let requester contact node</a:t>
            </a:r>
            <a:endParaRPr lang="en-US" dirty="0"/>
          </a:p>
        </p:txBody>
      </p:sp>
      <p:pic>
        <p:nvPicPr>
          <p:cNvPr id="4" name="Picture 3"/>
          <p:cNvPicPr>
            <a:picLocks noChangeAspect="1"/>
          </p:cNvPicPr>
          <p:nvPr/>
        </p:nvPicPr>
        <p:blipFill>
          <a:blip r:embed="rId2"/>
          <a:stretch>
            <a:fillRect/>
          </a:stretch>
        </p:blipFill>
        <p:spPr>
          <a:xfrm>
            <a:off x="3505200" y="5334000"/>
            <a:ext cx="685800" cy="685800"/>
          </a:xfrm>
          <a:prstGeom prst="rect">
            <a:avLst/>
          </a:prstGeom>
        </p:spPr>
      </p:pic>
      <p:pic>
        <p:nvPicPr>
          <p:cNvPr id="5" name="Picture 4"/>
          <p:cNvPicPr>
            <a:picLocks noChangeAspect="1"/>
          </p:cNvPicPr>
          <p:nvPr/>
        </p:nvPicPr>
        <p:blipFill>
          <a:blip r:embed="rId2"/>
          <a:stretch>
            <a:fillRect/>
          </a:stretch>
        </p:blipFill>
        <p:spPr>
          <a:xfrm>
            <a:off x="4953000" y="5334000"/>
            <a:ext cx="685800" cy="685800"/>
          </a:xfrm>
          <a:prstGeom prst="rect">
            <a:avLst/>
          </a:prstGeom>
        </p:spPr>
      </p:pic>
      <p:pic>
        <p:nvPicPr>
          <p:cNvPr id="6" name="Picture 5"/>
          <p:cNvPicPr>
            <a:picLocks noChangeAspect="1"/>
          </p:cNvPicPr>
          <p:nvPr/>
        </p:nvPicPr>
        <p:blipFill>
          <a:blip r:embed="rId2"/>
          <a:stretch>
            <a:fillRect/>
          </a:stretch>
        </p:blipFill>
        <p:spPr>
          <a:xfrm>
            <a:off x="6248400" y="5334000"/>
            <a:ext cx="685800" cy="685800"/>
          </a:xfrm>
          <a:prstGeom prst="rect">
            <a:avLst/>
          </a:prstGeom>
        </p:spPr>
      </p:pic>
      <p:pic>
        <p:nvPicPr>
          <p:cNvPr id="7" name="Picture 6"/>
          <p:cNvPicPr>
            <a:picLocks noChangeAspect="1"/>
          </p:cNvPicPr>
          <p:nvPr/>
        </p:nvPicPr>
        <p:blipFill>
          <a:blip r:embed="rId2"/>
          <a:stretch>
            <a:fillRect/>
          </a:stretch>
        </p:blipFill>
        <p:spPr>
          <a:xfrm>
            <a:off x="8229600" y="5333206"/>
            <a:ext cx="685800" cy="685800"/>
          </a:xfrm>
          <a:prstGeom prst="rect">
            <a:avLst/>
          </a:prstGeom>
        </p:spPr>
      </p:pic>
      <p:grpSp>
        <p:nvGrpSpPr>
          <p:cNvPr id="15" name="Group 14"/>
          <p:cNvGrpSpPr/>
          <p:nvPr/>
        </p:nvGrpSpPr>
        <p:grpSpPr>
          <a:xfrm>
            <a:off x="2743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7239001" y="5257007"/>
            <a:ext cx="415498" cy="369332"/>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6324600" y="2743200"/>
            <a:ext cx="685800" cy="685800"/>
          </a:xfrm>
          <a:prstGeom prst="rect">
            <a:avLst/>
          </a:prstGeom>
        </p:spPr>
      </p:pic>
      <p:grpSp>
        <p:nvGrpSpPr>
          <p:cNvPr id="45" name="Group 44"/>
          <p:cNvGrpSpPr/>
          <p:nvPr/>
        </p:nvGrpSpPr>
        <p:grpSpPr>
          <a:xfrm>
            <a:off x="4191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638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620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685672" y="59552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05401"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428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8333871" y="5943600"/>
            <a:ext cx="522536"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50</a:t>
            </a:r>
          </a:p>
        </p:txBody>
      </p:sp>
      <p:sp>
        <p:nvSpPr>
          <p:cNvPr id="73" name="TextBox 72"/>
          <p:cNvSpPr txBox="1"/>
          <p:nvPr/>
        </p:nvSpPr>
        <p:spPr>
          <a:xfrm>
            <a:off x="4191000" y="4766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74" name="TextBox 73"/>
          <p:cNvSpPr txBox="1"/>
          <p:nvPr/>
        </p:nvSpPr>
        <p:spPr>
          <a:xfrm>
            <a:off x="4740454" y="4766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14" name="Group 113"/>
          <p:cNvGrpSpPr/>
          <p:nvPr/>
        </p:nvGrpSpPr>
        <p:grpSpPr>
          <a:xfrm>
            <a:off x="5638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sp>
        <p:nvSpPr>
          <p:cNvPr id="77" name="TextBox 76"/>
          <p:cNvSpPr txBox="1"/>
          <p:nvPr/>
        </p:nvSpPr>
        <p:spPr>
          <a:xfrm>
            <a:off x="7543800" y="4766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78" name="TextBox 77"/>
          <p:cNvSpPr txBox="1"/>
          <p:nvPr/>
        </p:nvSpPr>
        <p:spPr>
          <a:xfrm>
            <a:off x="8099136" y="4766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79" name="Group 78"/>
          <p:cNvGrpSpPr/>
          <p:nvPr/>
        </p:nvGrpSpPr>
        <p:grpSpPr>
          <a:xfrm>
            <a:off x="7010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7010400" y="2709446"/>
            <a:ext cx="441146" cy="338554"/>
          </a:xfrm>
          <a:prstGeom prst="rect">
            <a:avLst/>
          </a:prstGeom>
          <a:noFill/>
        </p:spPr>
        <p:txBody>
          <a:bodyPr wrap="none" rtlCol="0">
            <a:spAutoFit/>
          </a:bodyPr>
          <a:lstStyle/>
          <a:p>
            <a:r>
              <a:rPr lang="en-US" sz="1600" b="0" dirty="0">
                <a:latin typeface="Helvetica"/>
                <a:cs typeface="Helvetica"/>
              </a:rPr>
              <a:t>K5</a:t>
            </a:r>
          </a:p>
        </p:txBody>
      </p:sp>
      <p:sp>
        <p:nvSpPr>
          <p:cNvPr id="88" name="TextBox 87"/>
          <p:cNvSpPr txBox="1"/>
          <p:nvPr/>
        </p:nvSpPr>
        <p:spPr>
          <a:xfrm>
            <a:off x="7559854" y="2709446"/>
            <a:ext cx="453970" cy="338554"/>
          </a:xfrm>
          <a:prstGeom prst="rect">
            <a:avLst/>
          </a:prstGeom>
          <a:noFill/>
        </p:spPr>
        <p:txBody>
          <a:bodyPr wrap="none" rtlCol="0">
            <a:spAutoFit/>
          </a:bodyPr>
          <a:lstStyle/>
          <a:p>
            <a:r>
              <a:rPr lang="en-US" sz="1600" b="0" dirty="0">
                <a:latin typeface="Helvetica"/>
                <a:cs typeface="Helvetica"/>
              </a:rPr>
              <a:t>N2</a:t>
            </a:r>
          </a:p>
        </p:txBody>
      </p:sp>
      <p:grpSp>
        <p:nvGrpSpPr>
          <p:cNvPr id="112" name="Group 111"/>
          <p:cNvGrpSpPr/>
          <p:nvPr/>
        </p:nvGrpSpPr>
        <p:grpSpPr>
          <a:xfrm>
            <a:off x="7010401"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a:solidFill>
                    <a:srgbClr val="FF0000"/>
                  </a:solidFill>
                  <a:latin typeface="Helvetica"/>
                  <a:cs typeface="Helvetica"/>
                </a:rPr>
                <a:t>N3</a:t>
              </a:r>
            </a:p>
          </p:txBody>
        </p:sp>
      </p:grpSp>
      <p:sp>
        <p:nvSpPr>
          <p:cNvPr id="91" name="TextBox 90"/>
          <p:cNvSpPr txBox="1"/>
          <p:nvPr/>
        </p:nvSpPr>
        <p:spPr>
          <a:xfrm>
            <a:off x="6956136" y="3242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92" name="TextBox 91"/>
          <p:cNvSpPr txBox="1"/>
          <p:nvPr/>
        </p:nvSpPr>
        <p:spPr>
          <a:xfrm>
            <a:off x="7516130" y="3242846"/>
            <a:ext cx="561071" cy="338554"/>
          </a:xfrm>
          <a:prstGeom prst="rect">
            <a:avLst/>
          </a:prstGeom>
          <a:noFill/>
        </p:spPr>
        <p:txBody>
          <a:bodyPr wrap="none" rtlCol="0">
            <a:spAutoFit/>
          </a:bodyPr>
          <a:lstStyle/>
          <a:p>
            <a:r>
              <a:rPr lang="en-US" sz="1600" b="0" dirty="0">
                <a:latin typeface="Helvetica"/>
                <a:cs typeface="Helvetica"/>
              </a:rPr>
              <a:t>N50</a:t>
            </a:r>
          </a:p>
        </p:txBody>
      </p:sp>
      <p:sp>
        <p:nvSpPr>
          <p:cNvPr id="93" name="TextBox 92"/>
          <p:cNvSpPr txBox="1"/>
          <p:nvPr/>
        </p:nvSpPr>
        <p:spPr>
          <a:xfrm>
            <a:off x="6283292" y="2209800"/>
            <a:ext cx="1877700" cy="369332"/>
          </a:xfrm>
          <a:prstGeom prst="rect">
            <a:avLst/>
          </a:prstGeom>
          <a:noFill/>
        </p:spPr>
        <p:txBody>
          <a:bodyPr wrap="none" rtlCol="0">
            <a:spAutoFit/>
          </a:bodyPr>
          <a:lstStyle/>
          <a:p>
            <a:r>
              <a:rPr lang="en-US" b="0" dirty="0">
                <a:latin typeface="Helvetica"/>
                <a:cs typeface="Helvetica"/>
              </a:rPr>
              <a:t>Master/Directory</a:t>
            </a:r>
          </a:p>
        </p:txBody>
      </p:sp>
      <p:grpSp>
        <p:nvGrpSpPr>
          <p:cNvPr id="115" name="Group 114"/>
          <p:cNvGrpSpPr/>
          <p:nvPr/>
        </p:nvGrpSpPr>
        <p:grpSpPr>
          <a:xfrm>
            <a:off x="2816462" y="2590800"/>
            <a:ext cx="3581400" cy="338554"/>
            <a:chOff x="1292462" y="2667000"/>
            <a:chExt cx="3581400" cy="338554"/>
          </a:xfrm>
        </p:grpSpPr>
        <p:sp>
          <p:nvSpPr>
            <p:cNvPr id="94" name="TextBox 93"/>
            <p:cNvSpPr txBox="1"/>
            <p:nvPr/>
          </p:nvSpPr>
          <p:spPr>
            <a:xfrm>
              <a:off x="1292462" y="26670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cxnSp>
          <p:nvCxnSpPr>
            <p:cNvPr id="95" name="Straight Arrow Connector 94"/>
            <p:cNvCxnSpPr>
              <a:stCxn id="94" idx="3"/>
            </p:cNvCxnSpPr>
            <p:nvPr/>
          </p:nvCxnSpPr>
          <p:spPr bwMode="auto">
            <a:xfrm>
              <a:off x="2743200" y="2836277"/>
              <a:ext cx="2130662" cy="5932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16" name="Group 115"/>
          <p:cNvGrpSpPr/>
          <p:nvPr/>
        </p:nvGrpSpPr>
        <p:grpSpPr>
          <a:xfrm>
            <a:off x="4038600" y="3352800"/>
            <a:ext cx="2209800" cy="990600"/>
            <a:chOff x="2514600" y="3352800"/>
            <a:chExt cx="2209800" cy="990600"/>
          </a:xfrm>
        </p:grpSpPr>
        <p:cxnSp>
          <p:nvCxnSpPr>
            <p:cNvPr id="99" name="Straight Arrow Connector 98"/>
            <p:cNvCxnSpPr/>
            <p:nvPr/>
          </p:nvCxnSpPr>
          <p:spPr bwMode="auto">
            <a:xfrm>
              <a:off x="2514600" y="3352800"/>
              <a:ext cx="2209800" cy="9906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11" name="TextBox 110"/>
            <p:cNvSpPr txBox="1"/>
            <p:nvPr/>
          </p:nvSpPr>
          <p:spPr>
            <a:xfrm rot="1529368">
              <a:off x="2989139" y="3556763"/>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grpSp>
        <p:nvGrpSpPr>
          <p:cNvPr id="96" name="Group 95"/>
          <p:cNvGrpSpPr/>
          <p:nvPr/>
        </p:nvGrpSpPr>
        <p:grpSpPr>
          <a:xfrm>
            <a:off x="3820244" y="2861846"/>
            <a:ext cx="2504357" cy="338554"/>
            <a:chOff x="2293305" y="2667000"/>
            <a:chExt cx="2504357" cy="338554"/>
          </a:xfrm>
        </p:grpSpPr>
        <p:sp>
          <p:nvSpPr>
            <p:cNvPr id="97" name="TextBox 96"/>
            <p:cNvSpPr txBox="1"/>
            <p:nvPr/>
          </p:nvSpPr>
          <p:spPr>
            <a:xfrm>
              <a:off x="2293305" y="2667000"/>
              <a:ext cx="446957" cy="338554"/>
            </a:xfrm>
            <a:prstGeom prst="rect">
              <a:avLst/>
            </a:prstGeom>
            <a:noFill/>
          </p:spPr>
          <p:txBody>
            <a:bodyPr wrap="none" rtlCol="0">
              <a:spAutoFit/>
            </a:bodyPr>
            <a:lstStyle/>
            <a:p>
              <a:r>
                <a:rPr lang="en-US" sz="1600" b="0" dirty="0">
                  <a:solidFill>
                    <a:srgbClr val="FF0000"/>
                  </a:solidFill>
                  <a:latin typeface="Helvetica"/>
                  <a:cs typeface="Helvetica"/>
                </a:rPr>
                <a:t>N3</a:t>
              </a:r>
            </a:p>
          </p:txBody>
        </p:sp>
        <p:cxnSp>
          <p:nvCxnSpPr>
            <p:cNvPr id="98" name="Straight Arrow Connector 97"/>
            <p:cNvCxnSpPr>
              <a:stCxn id="97" idx="3"/>
              <a:endCxn id="44" idx="1"/>
            </p:cNvCxnSpPr>
            <p:nvPr/>
          </p:nvCxnSpPr>
          <p:spPr bwMode="auto">
            <a:xfrm>
              <a:off x="2740262" y="2836277"/>
              <a:ext cx="2057400" cy="54977"/>
            </a:xfrm>
            <a:prstGeom prst="straightConnector1">
              <a:avLst/>
            </a:prstGeom>
            <a:solidFill>
              <a:schemeClr val="bg1"/>
            </a:solidFill>
            <a:ln w="12700" cap="flat" cmpd="sng" algn="ctr">
              <a:solidFill>
                <a:srgbClr val="FF0000"/>
              </a:solidFill>
              <a:prstDash val="dash"/>
              <a:round/>
              <a:headEnd type="triangle" w="med" len="med"/>
              <a:tailEnd type="none"/>
            </a:ln>
            <a:effectLst/>
          </p:spPr>
        </p:cxnSp>
      </p:grpSp>
    </p:spTree>
    <p:extLst>
      <p:ext uri="{BB962C8B-B14F-4D97-AF65-F5344CB8AC3E}">
        <p14:creationId xmlns:p14="http://schemas.microsoft.com/office/powerpoint/2010/main" val="3753012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ipe(left)">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wipe(right)">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wipe(up)">
                                      <p:cBhvr>
                                        <p:cTn id="32" dur="500"/>
                                        <p:tgtEl>
                                          <p:spTgt spid="1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up)">
                                      <p:cBhvr>
                                        <p:cTn id="3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Directory Architecture (get)</a:t>
            </a:r>
            <a:endParaRPr lang="en-US" dirty="0"/>
          </a:p>
        </p:txBody>
      </p:sp>
      <p:pic>
        <p:nvPicPr>
          <p:cNvPr id="4" name="Picture 3"/>
          <p:cNvPicPr>
            <a:picLocks noChangeAspect="1"/>
          </p:cNvPicPr>
          <p:nvPr/>
        </p:nvPicPr>
        <p:blipFill>
          <a:blip r:embed="rId2"/>
          <a:stretch>
            <a:fillRect/>
          </a:stretch>
        </p:blipFill>
        <p:spPr>
          <a:xfrm>
            <a:off x="3505200" y="5334000"/>
            <a:ext cx="685800" cy="685800"/>
          </a:xfrm>
          <a:prstGeom prst="rect">
            <a:avLst/>
          </a:prstGeom>
        </p:spPr>
      </p:pic>
      <p:pic>
        <p:nvPicPr>
          <p:cNvPr id="5" name="Picture 4"/>
          <p:cNvPicPr>
            <a:picLocks noChangeAspect="1"/>
          </p:cNvPicPr>
          <p:nvPr/>
        </p:nvPicPr>
        <p:blipFill>
          <a:blip r:embed="rId2"/>
          <a:stretch>
            <a:fillRect/>
          </a:stretch>
        </p:blipFill>
        <p:spPr>
          <a:xfrm>
            <a:off x="4953000" y="5334000"/>
            <a:ext cx="685800" cy="685800"/>
          </a:xfrm>
          <a:prstGeom prst="rect">
            <a:avLst/>
          </a:prstGeom>
        </p:spPr>
      </p:pic>
      <p:pic>
        <p:nvPicPr>
          <p:cNvPr id="6" name="Picture 5"/>
          <p:cNvPicPr>
            <a:picLocks noChangeAspect="1"/>
          </p:cNvPicPr>
          <p:nvPr/>
        </p:nvPicPr>
        <p:blipFill>
          <a:blip r:embed="rId2"/>
          <a:stretch>
            <a:fillRect/>
          </a:stretch>
        </p:blipFill>
        <p:spPr>
          <a:xfrm>
            <a:off x="6248400" y="5334000"/>
            <a:ext cx="685800" cy="685800"/>
          </a:xfrm>
          <a:prstGeom prst="rect">
            <a:avLst/>
          </a:prstGeom>
        </p:spPr>
      </p:pic>
      <p:pic>
        <p:nvPicPr>
          <p:cNvPr id="7" name="Picture 6"/>
          <p:cNvPicPr>
            <a:picLocks noChangeAspect="1"/>
          </p:cNvPicPr>
          <p:nvPr/>
        </p:nvPicPr>
        <p:blipFill>
          <a:blip r:embed="rId2"/>
          <a:stretch>
            <a:fillRect/>
          </a:stretch>
        </p:blipFill>
        <p:spPr>
          <a:xfrm>
            <a:off x="8229600" y="5333206"/>
            <a:ext cx="685800" cy="685800"/>
          </a:xfrm>
          <a:prstGeom prst="rect">
            <a:avLst/>
          </a:prstGeom>
        </p:spPr>
      </p:pic>
      <p:grpSp>
        <p:nvGrpSpPr>
          <p:cNvPr id="15" name="Group 14"/>
          <p:cNvGrpSpPr/>
          <p:nvPr/>
        </p:nvGrpSpPr>
        <p:grpSpPr>
          <a:xfrm>
            <a:off x="2743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7239001" y="5257007"/>
            <a:ext cx="415498" cy="369332"/>
          </a:xfrm>
          <a:prstGeom prst="rect">
            <a:avLst/>
          </a:prstGeom>
          <a:noFill/>
        </p:spPr>
        <p:txBody>
          <a:bodyPr wrap="none" rtlCol="0">
            <a:spAutoFit/>
          </a:bodyPr>
          <a:lstStyle/>
          <a:p>
            <a:r>
              <a:rPr lang="en-US" dirty="0" smtClean="0">
                <a:latin typeface="Helvetica"/>
                <a:cs typeface="Helvetica"/>
              </a:rPr>
              <a:t>…</a:t>
            </a:r>
          </a:p>
        </p:txBody>
      </p:sp>
      <p:pic>
        <p:nvPicPr>
          <p:cNvPr id="44" name="Picture 43"/>
          <p:cNvPicPr>
            <a:picLocks noChangeAspect="1"/>
          </p:cNvPicPr>
          <p:nvPr/>
        </p:nvPicPr>
        <p:blipFill>
          <a:blip r:embed="rId2"/>
          <a:stretch>
            <a:fillRect/>
          </a:stretch>
        </p:blipFill>
        <p:spPr>
          <a:xfrm>
            <a:off x="6324600" y="2743200"/>
            <a:ext cx="685800" cy="685800"/>
          </a:xfrm>
          <a:prstGeom prst="rect">
            <a:avLst/>
          </a:prstGeom>
        </p:spPr>
      </p:pic>
      <p:grpSp>
        <p:nvGrpSpPr>
          <p:cNvPr id="45" name="Group 44"/>
          <p:cNvGrpSpPr/>
          <p:nvPr/>
        </p:nvGrpSpPr>
        <p:grpSpPr>
          <a:xfrm>
            <a:off x="4191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638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620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685672" y="59552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05401"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428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8333871" y="5943600"/>
            <a:ext cx="522536"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50</a:t>
            </a:r>
          </a:p>
        </p:txBody>
      </p:sp>
      <p:sp>
        <p:nvSpPr>
          <p:cNvPr id="73" name="TextBox 72"/>
          <p:cNvSpPr txBox="1"/>
          <p:nvPr/>
        </p:nvSpPr>
        <p:spPr>
          <a:xfrm>
            <a:off x="4191000" y="4766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74" name="TextBox 73"/>
          <p:cNvSpPr txBox="1"/>
          <p:nvPr/>
        </p:nvSpPr>
        <p:spPr>
          <a:xfrm>
            <a:off x="4740454" y="4766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14" name="Group 113"/>
          <p:cNvGrpSpPr/>
          <p:nvPr/>
        </p:nvGrpSpPr>
        <p:grpSpPr>
          <a:xfrm>
            <a:off x="5638800" y="47668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sp>
        <p:nvSpPr>
          <p:cNvPr id="77" name="TextBox 76"/>
          <p:cNvSpPr txBox="1"/>
          <p:nvPr/>
        </p:nvSpPr>
        <p:spPr>
          <a:xfrm>
            <a:off x="7543800" y="4766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78" name="TextBox 77"/>
          <p:cNvSpPr txBox="1"/>
          <p:nvPr/>
        </p:nvSpPr>
        <p:spPr>
          <a:xfrm>
            <a:off x="8099136" y="4766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79" name="Group 78"/>
          <p:cNvGrpSpPr/>
          <p:nvPr/>
        </p:nvGrpSpPr>
        <p:grpSpPr>
          <a:xfrm>
            <a:off x="7010400" y="2590800"/>
            <a:ext cx="10668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1" name="Straight Connector 80"/>
            <p:cNvCxnSpPr>
              <a:stCxn id="80" idx="0"/>
              <a:endCxn id="8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7010400" y="2709446"/>
            <a:ext cx="441146" cy="338554"/>
          </a:xfrm>
          <a:prstGeom prst="rect">
            <a:avLst/>
          </a:prstGeom>
          <a:noFill/>
        </p:spPr>
        <p:txBody>
          <a:bodyPr wrap="none" rtlCol="0">
            <a:spAutoFit/>
          </a:bodyPr>
          <a:lstStyle/>
          <a:p>
            <a:r>
              <a:rPr lang="en-US" sz="1600" b="0" dirty="0">
                <a:latin typeface="Helvetica"/>
                <a:cs typeface="Helvetica"/>
              </a:rPr>
              <a:t>K5</a:t>
            </a:r>
          </a:p>
        </p:txBody>
      </p:sp>
      <p:sp>
        <p:nvSpPr>
          <p:cNvPr id="88" name="TextBox 87"/>
          <p:cNvSpPr txBox="1"/>
          <p:nvPr/>
        </p:nvSpPr>
        <p:spPr>
          <a:xfrm>
            <a:off x="7559854" y="2709446"/>
            <a:ext cx="453970" cy="338554"/>
          </a:xfrm>
          <a:prstGeom prst="rect">
            <a:avLst/>
          </a:prstGeom>
          <a:noFill/>
        </p:spPr>
        <p:txBody>
          <a:bodyPr wrap="none" rtlCol="0">
            <a:spAutoFit/>
          </a:bodyPr>
          <a:lstStyle/>
          <a:p>
            <a:r>
              <a:rPr lang="en-US" sz="1600" b="0" dirty="0">
                <a:latin typeface="Helvetica"/>
                <a:cs typeface="Helvetica"/>
              </a:rPr>
              <a:t>N2</a:t>
            </a:r>
          </a:p>
        </p:txBody>
      </p:sp>
      <p:grpSp>
        <p:nvGrpSpPr>
          <p:cNvPr id="112" name="Group 111"/>
          <p:cNvGrpSpPr/>
          <p:nvPr/>
        </p:nvGrpSpPr>
        <p:grpSpPr>
          <a:xfrm>
            <a:off x="7010401" y="2895600"/>
            <a:ext cx="980357" cy="338554"/>
            <a:chOff x="5486400" y="3048000"/>
            <a:chExt cx="980357"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a:latin typeface="Helvetica"/>
                  <a:cs typeface="Helvetica"/>
                </a:rPr>
                <a:t>K14</a:t>
              </a:r>
            </a:p>
          </p:txBody>
        </p:sp>
        <p:sp>
          <p:nvSpPr>
            <p:cNvPr id="90" name="TextBox 89"/>
            <p:cNvSpPr txBox="1"/>
            <p:nvPr/>
          </p:nvSpPr>
          <p:spPr>
            <a:xfrm>
              <a:off x="6019800" y="3048000"/>
              <a:ext cx="446957" cy="338554"/>
            </a:xfrm>
            <a:prstGeom prst="rect">
              <a:avLst/>
            </a:prstGeom>
            <a:noFill/>
          </p:spPr>
          <p:txBody>
            <a:bodyPr wrap="none" rtlCol="0">
              <a:spAutoFit/>
            </a:bodyPr>
            <a:lstStyle/>
            <a:p>
              <a:r>
                <a:rPr lang="en-US" sz="1600" b="0" dirty="0">
                  <a:latin typeface="Helvetica"/>
                  <a:cs typeface="Helvetica"/>
                </a:rPr>
                <a:t>N3</a:t>
              </a:r>
            </a:p>
          </p:txBody>
        </p:sp>
      </p:grpSp>
      <p:sp>
        <p:nvSpPr>
          <p:cNvPr id="91" name="TextBox 90"/>
          <p:cNvSpPr txBox="1"/>
          <p:nvPr/>
        </p:nvSpPr>
        <p:spPr>
          <a:xfrm>
            <a:off x="6956136" y="3242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92" name="TextBox 91"/>
          <p:cNvSpPr txBox="1"/>
          <p:nvPr/>
        </p:nvSpPr>
        <p:spPr>
          <a:xfrm>
            <a:off x="7516130" y="3242846"/>
            <a:ext cx="561071" cy="338554"/>
          </a:xfrm>
          <a:prstGeom prst="rect">
            <a:avLst/>
          </a:prstGeom>
          <a:noFill/>
        </p:spPr>
        <p:txBody>
          <a:bodyPr wrap="none" rtlCol="0">
            <a:spAutoFit/>
          </a:bodyPr>
          <a:lstStyle/>
          <a:p>
            <a:r>
              <a:rPr lang="en-US" sz="1600" b="0" dirty="0">
                <a:latin typeface="Helvetica"/>
                <a:cs typeface="Helvetica"/>
              </a:rPr>
              <a:t>N50</a:t>
            </a:r>
          </a:p>
        </p:txBody>
      </p:sp>
      <p:sp>
        <p:nvSpPr>
          <p:cNvPr id="93" name="TextBox 92"/>
          <p:cNvSpPr txBox="1"/>
          <p:nvPr/>
        </p:nvSpPr>
        <p:spPr>
          <a:xfrm>
            <a:off x="6196475" y="2209800"/>
            <a:ext cx="1877700" cy="369332"/>
          </a:xfrm>
          <a:prstGeom prst="rect">
            <a:avLst/>
          </a:prstGeom>
          <a:noFill/>
        </p:spPr>
        <p:txBody>
          <a:bodyPr wrap="none" rtlCol="0">
            <a:spAutoFit/>
          </a:bodyPr>
          <a:lstStyle/>
          <a:p>
            <a:r>
              <a:rPr lang="en-US" b="0" dirty="0">
                <a:latin typeface="Helvetica"/>
                <a:cs typeface="Helvetica"/>
              </a:rPr>
              <a:t>Master/Directory</a:t>
            </a:r>
          </a:p>
        </p:txBody>
      </p:sp>
      <p:grpSp>
        <p:nvGrpSpPr>
          <p:cNvPr id="115" name="Group 114"/>
          <p:cNvGrpSpPr/>
          <p:nvPr/>
        </p:nvGrpSpPr>
        <p:grpSpPr>
          <a:xfrm>
            <a:off x="3371760" y="2514600"/>
            <a:ext cx="3029040" cy="338554"/>
            <a:chOff x="1847760" y="2667000"/>
            <a:chExt cx="3029040" cy="338554"/>
          </a:xfrm>
        </p:grpSpPr>
        <p:sp>
          <p:nvSpPr>
            <p:cNvPr id="94" name="TextBox 93"/>
            <p:cNvSpPr txBox="1"/>
            <p:nvPr/>
          </p:nvSpPr>
          <p:spPr>
            <a:xfrm>
              <a:off x="1847760" y="2667000"/>
              <a:ext cx="971640" cy="338554"/>
            </a:xfrm>
            <a:prstGeom prst="rect">
              <a:avLst/>
            </a:prstGeom>
            <a:noFill/>
          </p:spPr>
          <p:txBody>
            <a:bodyPr wrap="none" rtlCol="0">
              <a:spAutoFit/>
            </a:bodyPr>
            <a:lstStyle/>
            <a:p>
              <a:r>
                <a:rPr lang="en-US" sz="1600" b="0" dirty="0">
                  <a:solidFill>
                    <a:srgbClr val="0000FF"/>
                  </a:solidFill>
                  <a:latin typeface="Helvetica"/>
                  <a:cs typeface="Helvetica"/>
                </a:rPr>
                <a:t>get(K14)</a:t>
              </a:r>
            </a:p>
          </p:txBody>
        </p:sp>
        <p:cxnSp>
          <p:nvCxnSpPr>
            <p:cNvPr id="95" name="Straight Arrow Connector 94"/>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116" name="Group 115"/>
          <p:cNvGrpSpPr/>
          <p:nvPr/>
        </p:nvGrpSpPr>
        <p:grpSpPr>
          <a:xfrm>
            <a:off x="4419600" y="3276600"/>
            <a:ext cx="1981200" cy="1066800"/>
            <a:chOff x="2743200" y="3276600"/>
            <a:chExt cx="1981200" cy="1066800"/>
          </a:xfrm>
        </p:grpSpPr>
        <p:cxnSp>
          <p:nvCxnSpPr>
            <p:cNvPr id="99" name="Straight Arrow Connector 98"/>
            <p:cNvCxnSpPr/>
            <p:nvPr/>
          </p:nvCxnSpPr>
          <p:spPr bwMode="auto">
            <a:xfrm>
              <a:off x="2743200" y="3276600"/>
              <a:ext cx="1981200" cy="10668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111" name="TextBox 110"/>
            <p:cNvSpPr txBox="1"/>
            <p:nvPr/>
          </p:nvSpPr>
          <p:spPr>
            <a:xfrm rot="1883155">
              <a:off x="3293674" y="3466447"/>
              <a:ext cx="971640" cy="338554"/>
            </a:xfrm>
            <a:prstGeom prst="rect">
              <a:avLst/>
            </a:prstGeom>
            <a:noFill/>
          </p:spPr>
          <p:txBody>
            <a:bodyPr wrap="none" rtlCol="0">
              <a:spAutoFit/>
            </a:bodyPr>
            <a:lstStyle/>
            <a:p>
              <a:r>
                <a:rPr lang="en-US" sz="1600" b="0" dirty="0">
                  <a:solidFill>
                    <a:srgbClr val="0000FF"/>
                  </a:solidFill>
                  <a:latin typeface="Helvetica"/>
                  <a:cs typeface="Helvetica"/>
                </a:rPr>
                <a:t>get(K14)</a:t>
              </a:r>
            </a:p>
          </p:txBody>
        </p:sp>
      </p:grpSp>
      <p:grpSp>
        <p:nvGrpSpPr>
          <p:cNvPr id="117" name="Group 116"/>
          <p:cNvGrpSpPr/>
          <p:nvPr/>
        </p:nvGrpSpPr>
        <p:grpSpPr>
          <a:xfrm>
            <a:off x="3717450" y="3090447"/>
            <a:ext cx="2264250" cy="1264697"/>
            <a:chOff x="2002950" y="3078703"/>
            <a:chExt cx="2264250" cy="1264697"/>
          </a:xfrm>
        </p:grpSpPr>
        <p:cxnSp>
          <p:nvCxnSpPr>
            <p:cNvPr id="118" name="Straight Arrow Connector 117"/>
            <p:cNvCxnSpPr/>
            <p:nvPr/>
          </p:nvCxnSpPr>
          <p:spPr bwMode="auto">
            <a:xfrm>
              <a:off x="2552700" y="3417257"/>
              <a:ext cx="1714500" cy="92614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119" name="TextBox 118"/>
            <p:cNvSpPr txBox="1"/>
            <p:nvPr/>
          </p:nvSpPr>
          <p:spPr>
            <a:xfrm>
              <a:off x="2002950" y="3078703"/>
              <a:ext cx="549750" cy="338554"/>
            </a:xfrm>
            <a:prstGeom prst="rect">
              <a:avLst/>
            </a:prstGeom>
            <a:noFill/>
          </p:spPr>
          <p:txBody>
            <a:bodyPr wrap="none" rtlCol="0">
              <a:spAutoFit/>
            </a:bodyPr>
            <a:lstStyle/>
            <a:p>
              <a:r>
                <a:rPr lang="en-US" sz="1600" b="0" dirty="0">
                  <a:solidFill>
                    <a:srgbClr val="0000FF"/>
                  </a:solidFill>
                  <a:latin typeface="Helvetica"/>
                  <a:cs typeface="Helvetica"/>
                </a:rPr>
                <a:t>V14</a:t>
              </a:r>
            </a:p>
          </p:txBody>
        </p:sp>
      </p:grpSp>
      <p:grpSp>
        <p:nvGrpSpPr>
          <p:cNvPr id="122" name="Group 121"/>
          <p:cNvGrpSpPr/>
          <p:nvPr/>
        </p:nvGrpSpPr>
        <p:grpSpPr>
          <a:xfrm>
            <a:off x="3820244" y="2785646"/>
            <a:ext cx="2561597" cy="338554"/>
            <a:chOff x="2315203" y="2667000"/>
            <a:chExt cx="2561597" cy="338554"/>
          </a:xfrm>
        </p:grpSpPr>
        <p:sp>
          <p:nvSpPr>
            <p:cNvPr id="123" name="TextBox 122"/>
            <p:cNvSpPr txBox="1"/>
            <p:nvPr/>
          </p:nvSpPr>
          <p:spPr>
            <a:xfrm>
              <a:off x="2315203" y="2667000"/>
              <a:ext cx="446957" cy="338554"/>
            </a:xfrm>
            <a:prstGeom prst="rect">
              <a:avLst/>
            </a:prstGeom>
            <a:noFill/>
          </p:spPr>
          <p:txBody>
            <a:bodyPr wrap="none" rtlCol="0">
              <a:spAutoFit/>
            </a:bodyPr>
            <a:lstStyle/>
            <a:p>
              <a:r>
                <a:rPr lang="en-US" sz="1600" b="0" dirty="0">
                  <a:solidFill>
                    <a:srgbClr val="0000FF"/>
                  </a:solidFill>
                  <a:latin typeface="Helvetica"/>
                  <a:cs typeface="Helvetica"/>
                </a:rPr>
                <a:t>N3</a:t>
              </a:r>
            </a:p>
          </p:txBody>
        </p:sp>
        <p:cxnSp>
          <p:nvCxnSpPr>
            <p:cNvPr id="124" name="Straight Arrow Connector 123"/>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sp>
        <p:nvSpPr>
          <p:cNvPr id="96" name="Content Placeholder 2"/>
          <p:cNvSpPr>
            <a:spLocks noGrp="1"/>
          </p:cNvSpPr>
          <p:nvPr>
            <p:ph idx="1"/>
          </p:nvPr>
        </p:nvSpPr>
        <p:spPr>
          <a:xfrm>
            <a:off x="1143000" y="838200"/>
            <a:ext cx="10287000" cy="1371600"/>
          </a:xfrm>
        </p:spPr>
        <p:txBody>
          <a:bodyPr>
            <a:normAutofit/>
          </a:bodyPr>
          <a:lstStyle/>
          <a:p>
            <a:r>
              <a:rPr lang="en-US" dirty="0" smtClean="0"/>
              <a:t>Having the master relay the requests </a:t>
            </a:r>
            <a:r>
              <a:rPr lang="en-US" dirty="0" smtClean="0">
                <a:sym typeface="Wingdings"/>
              </a:rPr>
              <a:t> </a:t>
            </a:r>
            <a:r>
              <a:rPr lang="en-US" b="1" dirty="0" smtClean="0">
                <a:sym typeface="Wingdings"/>
              </a:rPr>
              <a:t>recursive query</a:t>
            </a:r>
          </a:p>
          <a:p>
            <a:r>
              <a:rPr lang="en-US" dirty="0" smtClean="0">
                <a:sym typeface="Wingdings"/>
              </a:rPr>
              <a:t>Another method: </a:t>
            </a:r>
            <a:r>
              <a:rPr lang="en-US" b="1" dirty="0" smtClean="0">
                <a:sym typeface="Wingdings"/>
              </a:rPr>
              <a:t>iterative query </a:t>
            </a:r>
            <a:r>
              <a:rPr lang="en-US" dirty="0" smtClean="0">
                <a:sym typeface="Wingdings"/>
              </a:rPr>
              <a:t>(this slide)</a:t>
            </a:r>
          </a:p>
          <a:p>
            <a:pPr lvl="1"/>
            <a:r>
              <a:rPr lang="en-US" dirty="0" smtClean="0">
                <a:sym typeface="Wingdings"/>
              </a:rPr>
              <a:t>Return node to requester and let requester contact node</a:t>
            </a:r>
            <a:endParaRPr lang="en-US" dirty="0"/>
          </a:p>
        </p:txBody>
      </p:sp>
    </p:spTree>
    <p:extLst>
      <p:ext uri="{BB962C8B-B14F-4D97-AF65-F5344CB8AC3E}">
        <p14:creationId xmlns:p14="http://schemas.microsoft.com/office/powerpoint/2010/main" val="1118469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wipe(right)">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up)">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down)">
                                      <p:cBhvr>
                                        <p:cTn id="22" dur="500"/>
                                        <p:tgtEl>
                                          <p:spTgt spid="1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Iterative vs. Recursive Query</a:t>
            </a:r>
            <a:endParaRPr lang="en-US" dirty="0"/>
          </a:p>
        </p:txBody>
      </p:sp>
      <p:grpSp>
        <p:nvGrpSpPr>
          <p:cNvPr id="81" name="Group 80"/>
          <p:cNvGrpSpPr/>
          <p:nvPr/>
        </p:nvGrpSpPr>
        <p:grpSpPr>
          <a:xfrm>
            <a:off x="1600200" y="790020"/>
            <a:ext cx="3594868" cy="2486580"/>
            <a:chOff x="1219200" y="2209800"/>
            <a:chExt cx="6330094" cy="4157103"/>
          </a:xfrm>
        </p:grpSpPr>
        <p:pic>
          <p:nvPicPr>
            <p:cNvPr id="4" name="Picture 3"/>
            <p:cNvPicPr>
              <a:picLocks noChangeAspect="1"/>
            </p:cNvPicPr>
            <p:nvPr/>
          </p:nvPicPr>
          <p:blipFill>
            <a:blip r:embed="rId2"/>
            <a:stretch>
              <a:fillRect/>
            </a:stretch>
          </p:blipFill>
          <p:spPr>
            <a:xfrm>
              <a:off x="1981200" y="5334000"/>
              <a:ext cx="685800" cy="685800"/>
            </a:xfrm>
            <a:prstGeom prst="rect">
              <a:avLst/>
            </a:prstGeom>
          </p:spPr>
        </p:pic>
        <p:pic>
          <p:nvPicPr>
            <p:cNvPr id="5" name="Picture 4"/>
            <p:cNvPicPr>
              <a:picLocks noChangeAspect="1"/>
            </p:cNvPicPr>
            <p:nvPr/>
          </p:nvPicPr>
          <p:blipFill>
            <a:blip r:embed="rId2"/>
            <a:stretch>
              <a:fillRect/>
            </a:stretch>
          </p:blipFill>
          <p:spPr>
            <a:xfrm>
              <a:off x="3429000" y="5334000"/>
              <a:ext cx="685800" cy="685800"/>
            </a:xfrm>
            <a:prstGeom prst="rect">
              <a:avLst/>
            </a:prstGeom>
          </p:spPr>
        </p:pic>
        <p:pic>
          <p:nvPicPr>
            <p:cNvPr id="6" name="Picture 5"/>
            <p:cNvPicPr>
              <a:picLocks noChangeAspect="1"/>
            </p:cNvPicPr>
            <p:nvPr/>
          </p:nvPicPr>
          <p:blipFill>
            <a:blip r:embed="rId2"/>
            <a:stretch>
              <a:fillRect/>
            </a:stretch>
          </p:blipFill>
          <p:spPr>
            <a:xfrm>
              <a:off x="4724400" y="5334000"/>
              <a:ext cx="685800" cy="685800"/>
            </a:xfrm>
            <a:prstGeom prst="rect">
              <a:avLst/>
            </a:prstGeom>
          </p:spPr>
        </p:pic>
        <p:pic>
          <p:nvPicPr>
            <p:cNvPr id="7" name="Picture 6"/>
            <p:cNvPicPr>
              <a:picLocks noChangeAspect="1"/>
            </p:cNvPicPr>
            <p:nvPr/>
          </p:nvPicPr>
          <p:blipFill>
            <a:blip r:embed="rId2"/>
            <a:stretch>
              <a:fillRect/>
            </a:stretch>
          </p:blipFill>
          <p:spPr>
            <a:xfrm>
              <a:off x="6705600" y="5333206"/>
              <a:ext cx="685800" cy="685800"/>
            </a:xfrm>
            <a:prstGeom prst="rect">
              <a:avLst/>
            </a:prstGeom>
          </p:spPr>
        </p:pic>
        <p:grpSp>
          <p:nvGrpSpPr>
            <p:cNvPr id="8" name="Group 7"/>
            <p:cNvGrpSpPr/>
            <p:nvPr/>
          </p:nvGrpSpPr>
          <p:grpSpPr>
            <a:xfrm>
              <a:off x="1219200" y="4495800"/>
              <a:ext cx="1066800" cy="913606"/>
              <a:chOff x="1752600" y="3656806"/>
              <a:chExt cx="533400" cy="381794"/>
            </a:xfrm>
            <a:solidFill>
              <a:srgbClr val="FFFFAA"/>
            </a:solidFill>
          </p:grpSpPr>
          <p:sp>
            <p:nvSpPr>
              <p:cNvPr id="9" name="Rectangle 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0" name="Straight Connector 9"/>
              <p:cNvCxnSpPr>
                <a:stCxn id="9" idx="0"/>
                <a:endCxn id="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 name="Straight Connector 10"/>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 name="Straight Connector 11"/>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 name="Straight Connector 12"/>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 name="Straight Connector 1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5" name="Straight Connector 14"/>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6" name="TextBox 15"/>
            <p:cNvSpPr txBox="1"/>
            <p:nvPr/>
          </p:nvSpPr>
          <p:spPr>
            <a:xfrm>
              <a:off x="5715000" y="5257005"/>
              <a:ext cx="550987" cy="411636"/>
            </a:xfrm>
            <a:prstGeom prst="rect">
              <a:avLst/>
            </a:prstGeom>
            <a:noFill/>
          </p:spPr>
          <p:txBody>
            <a:bodyPr wrap="none" rtlCol="0">
              <a:spAutoFit/>
            </a:bodyPr>
            <a:lstStyle/>
            <a:p>
              <a:r>
                <a:rPr lang="en-US" sz="1000" dirty="0">
                  <a:latin typeface="Helvetica"/>
                  <a:cs typeface="Helvetica"/>
                </a:rPr>
                <a:t>…</a:t>
              </a:r>
            </a:p>
          </p:txBody>
        </p:sp>
        <p:pic>
          <p:nvPicPr>
            <p:cNvPr id="17" name="Picture 16"/>
            <p:cNvPicPr>
              <a:picLocks noChangeAspect="1"/>
            </p:cNvPicPr>
            <p:nvPr/>
          </p:nvPicPr>
          <p:blipFill>
            <a:blip r:embed="rId2"/>
            <a:stretch>
              <a:fillRect/>
            </a:stretch>
          </p:blipFill>
          <p:spPr>
            <a:xfrm>
              <a:off x="4800600" y="2743200"/>
              <a:ext cx="685800" cy="685800"/>
            </a:xfrm>
            <a:prstGeom prst="rect">
              <a:avLst/>
            </a:prstGeom>
          </p:spPr>
        </p:pic>
        <p:grpSp>
          <p:nvGrpSpPr>
            <p:cNvPr id="18" name="Group 17"/>
            <p:cNvGrpSpPr/>
            <p:nvPr/>
          </p:nvGrpSpPr>
          <p:grpSpPr>
            <a:xfrm>
              <a:off x="2667000" y="4495800"/>
              <a:ext cx="1066800" cy="913606"/>
              <a:chOff x="1752600" y="3656806"/>
              <a:chExt cx="533400" cy="381794"/>
            </a:xfrm>
            <a:solidFill>
              <a:srgbClr val="FFFFAA"/>
            </a:solidFill>
          </p:grpSpPr>
          <p:sp>
            <p:nvSpPr>
              <p:cNvPr id="19" name="Rectangle 1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20" name="Straight Connector 19"/>
              <p:cNvCxnSpPr>
                <a:stCxn id="19" idx="0"/>
                <a:endCxn id="1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3" name="Straight Connector 22"/>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4" name="Straight Connector 2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5" name="Straight Connector 24"/>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26" name="Group 25"/>
            <p:cNvGrpSpPr/>
            <p:nvPr/>
          </p:nvGrpSpPr>
          <p:grpSpPr>
            <a:xfrm>
              <a:off x="4114800" y="4495800"/>
              <a:ext cx="1066800" cy="913606"/>
              <a:chOff x="1752600" y="3656806"/>
              <a:chExt cx="533400" cy="381794"/>
            </a:xfrm>
            <a:solidFill>
              <a:srgbClr val="FFFFAA"/>
            </a:solidFill>
          </p:grpSpPr>
          <p:sp>
            <p:nvSpPr>
              <p:cNvPr id="27" name="Rectangle 26"/>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28" name="Straight Connector 27"/>
              <p:cNvCxnSpPr>
                <a:stCxn id="27" idx="0"/>
                <a:endCxn id="27"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9" name="Straight Connector 28"/>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0" name="Straight Connector 29"/>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1" name="Straight Connector 30"/>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2" name="Straight Connector 31"/>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33" name="Straight Connector 32"/>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34" name="Group 33"/>
            <p:cNvGrpSpPr/>
            <p:nvPr/>
          </p:nvGrpSpPr>
          <p:grpSpPr>
            <a:xfrm>
              <a:off x="6096000" y="4495800"/>
              <a:ext cx="1066800" cy="913606"/>
              <a:chOff x="1752600" y="3656806"/>
              <a:chExt cx="533400" cy="381794"/>
            </a:xfrm>
            <a:solidFill>
              <a:srgbClr val="FFFFAA"/>
            </a:solidFill>
          </p:grpSpPr>
          <p:sp>
            <p:nvSpPr>
              <p:cNvPr id="35" name="Rectangle 34"/>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36" name="Straight Connector 35"/>
              <p:cNvCxnSpPr>
                <a:stCxn id="35" idx="0"/>
                <a:endCxn id="35"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37" name="Straight Connector 36"/>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8" name="Straight Connector 37"/>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39" name="Straight Connector 38"/>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0" name="Straight Connector 39"/>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41" name="Straight Connector 40"/>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42" name="TextBox 41"/>
            <p:cNvSpPr txBox="1"/>
            <p:nvPr/>
          </p:nvSpPr>
          <p:spPr>
            <a:xfrm>
              <a:off x="2024270" y="5955267"/>
              <a:ext cx="613836" cy="411636"/>
            </a:xfrm>
            <a:prstGeom prst="rect">
              <a:avLst/>
            </a:prstGeom>
            <a:noFill/>
          </p:spPr>
          <p:txBody>
            <a:bodyPr wrap="none" rtlCol="0">
              <a:spAutoFit/>
            </a:bodyPr>
            <a:lstStyle/>
            <a:p>
              <a:r>
                <a:rPr lang="en-US" sz="1000" b="0" dirty="0">
                  <a:latin typeface="Helvetica"/>
                  <a:cs typeface="Helvetica"/>
                </a:rPr>
                <a:t>N1</a:t>
              </a:r>
              <a:endParaRPr lang="en-US" sz="1000" b="0" baseline="-25000" dirty="0">
                <a:latin typeface="Helvetica"/>
                <a:cs typeface="Helvetica"/>
              </a:endParaRPr>
            </a:p>
          </p:txBody>
        </p:sp>
        <p:sp>
          <p:nvSpPr>
            <p:cNvPr id="43" name="TextBox 42"/>
            <p:cNvSpPr txBox="1"/>
            <p:nvPr/>
          </p:nvSpPr>
          <p:spPr>
            <a:xfrm>
              <a:off x="3581400" y="5943600"/>
              <a:ext cx="613836" cy="411636"/>
            </a:xfrm>
            <a:prstGeom prst="rect">
              <a:avLst/>
            </a:prstGeom>
            <a:noFill/>
          </p:spPr>
          <p:txBody>
            <a:bodyPr wrap="none" rtlCol="0">
              <a:spAutoFit/>
            </a:bodyPr>
            <a:lstStyle/>
            <a:p>
              <a:r>
                <a:rPr lang="en-US" sz="1000" b="0" dirty="0">
                  <a:latin typeface="Helvetica"/>
                  <a:cs typeface="Helvetica"/>
                </a:rPr>
                <a:t>N2</a:t>
              </a:r>
              <a:endParaRPr lang="en-US" sz="1000" b="0" baseline="-25000" dirty="0">
                <a:latin typeface="Helvetica"/>
                <a:cs typeface="Helvetica"/>
              </a:endParaRPr>
            </a:p>
          </p:txBody>
        </p:sp>
        <p:sp>
          <p:nvSpPr>
            <p:cNvPr id="44" name="TextBox 43"/>
            <p:cNvSpPr txBox="1"/>
            <p:nvPr/>
          </p:nvSpPr>
          <p:spPr>
            <a:xfrm>
              <a:off x="4904871" y="5943600"/>
              <a:ext cx="613836" cy="411636"/>
            </a:xfrm>
            <a:prstGeom prst="rect">
              <a:avLst/>
            </a:prstGeom>
            <a:noFill/>
          </p:spPr>
          <p:txBody>
            <a:bodyPr wrap="none" rtlCol="0">
              <a:spAutoFit/>
            </a:bodyPr>
            <a:lstStyle/>
            <a:p>
              <a:r>
                <a:rPr lang="en-US" sz="1000" b="0" dirty="0">
                  <a:latin typeface="Helvetica"/>
                  <a:cs typeface="Helvetica"/>
                </a:rPr>
                <a:t>N3</a:t>
              </a:r>
              <a:endParaRPr lang="en-US" sz="1000" b="0" baseline="-25000" dirty="0">
                <a:latin typeface="Helvetica"/>
                <a:cs typeface="Helvetica"/>
              </a:endParaRPr>
            </a:p>
          </p:txBody>
        </p:sp>
        <p:sp>
          <p:nvSpPr>
            <p:cNvPr id="45" name="TextBox 44"/>
            <p:cNvSpPr txBox="1"/>
            <p:nvPr/>
          </p:nvSpPr>
          <p:spPr>
            <a:xfrm>
              <a:off x="6809871" y="5943600"/>
              <a:ext cx="739423" cy="411636"/>
            </a:xfrm>
            <a:prstGeom prst="rect">
              <a:avLst/>
            </a:prstGeom>
            <a:noFill/>
          </p:spPr>
          <p:txBody>
            <a:bodyPr wrap="none" rtlCol="0">
              <a:spAutoFit/>
            </a:bodyPr>
            <a:lstStyle/>
            <a:p>
              <a:r>
                <a:rPr lang="en-US" sz="1000" b="0" dirty="0">
                  <a:latin typeface="Helvetica"/>
                  <a:cs typeface="Helvetica"/>
                </a:rPr>
                <a:t>N50</a:t>
              </a:r>
              <a:endParaRPr lang="en-US" sz="1000" b="0" baseline="-25000" dirty="0">
                <a:latin typeface="Helvetica"/>
                <a:cs typeface="Helvetica"/>
              </a:endParaRPr>
            </a:p>
          </p:txBody>
        </p:sp>
        <p:grpSp>
          <p:nvGrpSpPr>
            <p:cNvPr id="48" name="Group 47"/>
            <p:cNvGrpSpPr/>
            <p:nvPr/>
          </p:nvGrpSpPr>
          <p:grpSpPr>
            <a:xfrm>
              <a:off x="4010439" y="4710228"/>
              <a:ext cx="1272625" cy="425790"/>
              <a:chOff x="4010439" y="4710228"/>
              <a:chExt cx="1272625" cy="425790"/>
            </a:xfrm>
          </p:grpSpPr>
          <p:sp>
            <p:nvSpPr>
              <p:cNvPr id="49" name="TextBox 48"/>
              <p:cNvSpPr txBox="1"/>
              <p:nvPr/>
            </p:nvSpPr>
            <p:spPr>
              <a:xfrm>
                <a:off x="4010439" y="4724382"/>
                <a:ext cx="723172" cy="411636"/>
              </a:xfrm>
              <a:prstGeom prst="rect">
                <a:avLst/>
              </a:prstGeom>
              <a:noFill/>
            </p:spPr>
            <p:txBody>
              <a:bodyPr wrap="none" rtlCol="0">
                <a:spAutoFit/>
              </a:bodyPr>
              <a:lstStyle/>
              <a:p>
                <a:r>
                  <a:rPr lang="en-US" sz="1000" b="0" dirty="0">
                    <a:solidFill>
                      <a:srgbClr val="000000"/>
                    </a:solidFill>
                    <a:latin typeface="Helvetica"/>
                    <a:cs typeface="Helvetica"/>
                  </a:rPr>
                  <a:t>K14</a:t>
                </a:r>
              </a:p>
            </p:txBody>
          </p:sp>
          <p:sp>
            <p:nvSpPr>
              <p:cNvPr id="50" name="TextBox 49"/>
              <p:cNvSpPr txBox="1"/>
              <p:nvPr/>
            </p:nvSpPr>
            <p:spPr>
              <a:xfrm>
                <a:off x="4559892" y="4710228"/>
                <a:ext cx="723172" cy="411636"/>
              </a:xfrm>
              <a:prstGeom prst="rect">
                <a:avLst/>
              </a:prstGeom>
              <a:noFill/>
            </p:spPr>
            <p:txBody>
              <a:bodyPr wrap="none" rtlCol="0">
                <a:spAutoFit/>
              </a:bodyPr>
              <a:lstStyle/>
              <a:p>
                <a:r>
                  <a:rPr lang="en-US" sz="1000" b="0" dirty="0">
                    <a:solidFill>
                      <a:srgbClr val="000000"/>
                    </a:solidFill>
                    <a:latin typeface="Helvetica"/>
                    <a:cs typeface="Helvetica"/>
                  </a:rPr>
                  <a:t>V14</a:t>
                </a:r>
              </a:p>
            </p:txBody>
          </p:sp>
        </p:grpSp>
        <p:grpSp>
          <p:nvGrpSpPr>
            <p:cNvPr id="53" name="Group 52"/>
            <p:cNvGrpSpPr/>
            <p:nvPr/>
          </p:nvGrpSpPr>
          <p:grpSpPr>
            <a:xfrm>
              <a:off x="5486400" y="2590800"/>
              <a:ext cx="1066800" cy="913606"/>
              <a:chOff x="1752600" y="3656806"/>
              <a:chExt cx="533400" cy="381794"/>
            </a:xfrm>
            <a:solidFill>
              <a:schemeClr val="bg1"/>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3" name="Group 62"/>
            <p:cNvGrpSpPr/>
            <p:nvPr/>
          </p:nvGrpSpPr>
          <p:grpSpPr>
            <a:xfrm>
              <a:off x="5456581" y="2824825"/>
              <a:ext cx="1176308" cy="411637"/>
              <a:chOff x="5456581" y="2977225"/>
              <a:chExt cx="1176308" cy="411637"/>
            </a:xfrm>
          </p:grpSpPr>
          <p:sp>
            <p:nvSpPr>
              <p:cNvPr id="64" name="TextBox 63"/>
              <p:cNvSpPr txBox="1"/>
              <p:nvPr/>
            </p:nvSpPr>
            <p:spPr>
              <a:xfrm>
                <a:off x="5456581" y="2977225"/>
                <a:ext cx="723171" cy="411635"/>
              </a:xfrm>
              <a:prstGeom prst="rect">
                <a:avLst/>
              </a:prstGeom>
              <a:noFill/>
            </p:spPr>
            <p:txBody>
              <a:bodyPr wrap="none" rtlCol="0">
                <a:spAutoFit/>
              </a:bodyPr>
              <a:lstStyle/>
              <a:p>
                <a:r>
                  <a:rPr lang="en-US" sz="1000" b="0" dirty="0">
                    <a:latin typeface="Helvetica"/>
                    <a:cs typeface="Helvetica"/>
                  </a:rPr>
                  <a:t>K14</a:t>
                </a:r>
              </a:p>
            </p:txBody>
          </p:sp>
          <p:sp>
            <p:nvSpPr>
              <p:cNvPr id="65" name="TextBox 64"/>
              <p:cNvSpPr txBox="1"/>
              <p:nvPr/>
            </p:nvSpPr>
            <p:spPr>
              <a:xfrm>
                <a:off x="6019804" y="2977227"/>
                <a:ext cx="613085" cy="411635"/>
              </a:xfrm>
              <a:prstGeom prst="rect">
                <a:avLst/>
              </a:prstGeom>
              <a:noFill/>
            </p:spPr>
            <p:txBody>
              <a:bodyPr wrap="none" rtlCol="0">
                <a:spAutoFit/>
              </a:bodyPr>
              <a:lstStyle/>
              <a:p>
                <a:r>
                  <a:rPr lang="en-US" sz="1000" b="0" dirty="0">
                    <a:latin typeface="Helvetica"/>
                    <a:cs typeface="Helvetica"/>
                  </a:rPr>
                  <a:t>N3</a:t>
                </a:r>
              </a:p>
            </p:txBody>
          </p:sp>
        </p:grpSp>
        <p:sp>
          <p:nvSpPr>
            <p:cNvPr id="68" name="TextBox 67"/>
            <p:cNvSpPr txBox="1"/>
            <p:nvPr/>
          </p:nvSpPr>
          <p:spPr>
            <a:xfrm>
              <a:off x="4672475" y="2209800"/>
              <a:ext cx="1979263" cy="411636"/>
            </a:xfrm>
            <a:prstGeom prst="rect">
              <a:avLst/>
            </a:prstGeom>
            <a:noFill/>
          </p:spPr>
          <p:txBody>
            <a:bodyPr wrap="none" rtlCol="0">
              <a:spAutoFit/>
            </a:bodyPr>
            <a:lstStyle/>
            <a:p>
              <a:r>
                <a:rPr lang="en-US" sz="1000" b="0" dirty="0">
                  <a:latin typeface="Helvetica"/>
                  <a:cs typeface="Helvetica"/>
                </a:rPr>
                <a:t>Master/Directory</a:t>
              </a:r>
            </a:p>
          </p:txBody>
        </p:sp>
        <p:grpSp>
          <p:nvGrpSpPr>
            <p:cNvPr id="69" name="Group 68"/>
            <p:cNvGrpSpPr/>
            <p:nvPr/>
          </p:nvGrpSpPr>
          <p:grpSpPr>
            <a:xfrm>
              <a:off x="1847760" y="2667000"/>
              <a:ext cx="3029040" cy="411637"/>
              <a:chOff x="1847760" y="2667000"/>
              <a:chExt cx="3029040" cy="411637"/>
            </a:xfrm>
          </p:grpSpPr>
          <p:sp>
            <p:nvSpPr>
              <p:cNvPr id="70" name="TextBox 69"/>
              <p:cNvSpPr txBox="1"/>
              <p:nvPr/>
            </p:nvSpPr>
            <p:spPr>
              <a:xfrm>
                <a:off x="1847760" y="2667000"/>
                <a:ext cx="1186090" cy="411637"/>
              </a:xfrm>
              <a:prstGeom prst="rect">
                <a:avLst/>
              </a:prstGeom>
              <a:noFill/>
            </p:spPr>
            <p:txBody>
              <a:bodyPr wrap="none" rtlCol="0">
                <a:spAutoFit/>
              </a:bodyPr>
              <a:lstStyle/>
              <a:p>
                <a:r>
                  <a:rPr lang="en-US" sz="1000" b="0" dirty="0">
                    <a:solidFill>
                      <a:srgbClr val="0000FF"/>
                    </a:solidFill>
                    <a:latin typeface="Helvetica"/>
                    <a:cs typeface="Helvetica"/>
                  </a:rPr>
                  <a:t>get(K14)</a:t>
                </a:r>
              </a:p>
            </p:txBody>
          </p:sp>
          <p:cxnSp>
            <p:nvCxnSpPr>
              <p:cNvPr id="71" name="Straight Arrow Connector 70"/>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72" name="Group 71"/>
            <p:cNvGrpSpPr/>
            <p:nvPr/>
          </p:nvGrpSpPr>
          <p:grpSpPr>
            <a:xfrm>
              <a:off x="4295894" y="3187624"/>
              <a:ext cx="622267" cy="1155776"/>
              <a:chOff x="4521233" y="3187624"/>
              <a:chExt cx="622267" cy="1155776"/>
            </a:xfrm>
          </p:grpSpPr>
          <p:cxnSp>
            <p:nvCxnSpPr>
              <p:cNvPr id="73" name="Straight Arrow Connector 72"/>
              <p:cNvCxnSpPr>
                <a:stCxn id="17" idx="2"/>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74" name="TextBox 73"/>
              <p:cNvSpPr txBox="1"/>
              <p:nvPr/>
            </p:nvSpPr>
            <p:spPr>
              <a:xfrm rot="17781587">
                <a:off x="4174962" y="3533895"/>
                <a:ext cx="1126105" cy="433563"/>
              </a:xfrm>
              <a:prstGeom prst="rect">
                <a:avLst/>
              </a:prstGeom>
              <a:noFill/>
            </p:spPr>
            <p:txBody>
              <a:bodyPr wrap="none" rtlCol="0">
                <a:spAutoFit/>
              </a:bodyPr>
              <a:lstStyle/>
              <a:p>
                <a:r>
                  <a:rPr lang="en-US" sz="1000" b="0" dirty="0">
                    <a:solidFill>
                      <a:srgbClr val="0000FF"/>
                    </a:solidFill>
                    <a:latin typeface="Helvetica"/>
                    <a:cs typeface="Helvetica"/>
                  </a:rPr>
                  <a:t>get(K14)</a:t>
                </a:r>
              </a:p>
            </p:txBody>
          </p:sp>
        </p:grpSp>
        <p:grpSp>
          <p:nvGrpSpPr>
            <p:cNvPr id="75" name="Group 74"/>
            <p:cNvGrpSpPr/>
            <p:nvPr/>
          </p:nvGrpSpPr>
          <p:grpSpPr>
            <a:xfrm>
              <a:off x="4767294" y="3440743"/>
              <a:ext cx="566706" cy="914400"/>
              <a:chOff x="4576794" y="3429000"/>
              <a:chExt cx="566706" cy="914400"/>
            </a:xfrm>
          </p:grpSpPr>
          <p:cxnSp>
            <p:nvCxnSpPr>
              <p:cNvPr id="76" name="Straight Arrow Connector 75"/>
              <p:cNvCxnSpPr/>
              <p:nvPr/>
            </p:nvCxnSpPr>
            <p:spPr bwMode="auto">
              <a:xfrm flipH="1">
                <a:off x="4724400" y="3429000"/>
                <a:ext cx="419100" cy="914400"/>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77" name="TextBox 76"/>
              <p:cNvSpPr txBox="1"/>
              <p:nvPr/>
            </p:nvSpPr>
            <p:spPr>
              <a:xfrm rot="17781587">
                <a:off x="4450277" y="3641020"/>
                <a:ext cx="686598" cy="433564"/>
              </a:xfrm>
              <a:prstGeom prst="rect">
                <a:avLst/>
              </a:prstGeom>
              <a:noFill/>
            </p:spPr>
            <p:txBody>
              <a:bodyPr wrap="none" rtlCol="0">
                <a:spAutoFit/>
              </a:bodyPr>
              <a:lstStyle/>
              <a:p>
                <a:r>
                  <a:rPr lang="en-US" sz="1000" b="0" dirty="0">
                    <a:solidFill>
                      <a:srgbClr val="0000FF"/>
                    </a:solidFill>
                    <a:latin typeface="Helvetica"/>
                    <a:cs typeface="Helvetica"/>
                  </a:rPr>
                  <a:t>V14</a:t>
                </a:r>
              </a:p>
            </p:txBody>
          </p:sp>
        </p:grpSp>
        <p:grpSp>
          <p:nvGrpSpPr>
            <p:cNvPr id="78" name="Group 77"/>
            <p:cNvGrpSpPr/>
            <p:nvPr/>
          </p:nvGrpSpPr>
          <p:grpSpPr>
            <a:xfrm>
              <a:off x="2193450" y="2938046"/>
              <a:ext cx="2664390" cy="411637"/>
              <a:chOff x="2212410" y="2667000"/>
              <a:chExt cx="2664390" cy="411637"/>
            </a:xfrm>
          </p:grpSpPr>
          <p:sp>
            <p:nvSpPr>
              <p:cNvPr id="79" name="TextBox 78"/>
              <p:cNvSpPr txBox="1"/>
              <p:nvPr/>
            </p:nvSpPr>
            <p:spPr>
              <a:xfrm>
                <a:off x="2212410" y="2667000"/>
                <a:ext cx="723172" cy="411637"/>
              </a:xfrm>
              <a:prstGeom prst="rect">
                <a:avLst/>
              </a:prstGeom>
              <a:noFill/>
            </p:spPr>
            <p:txBody>
              <a:bodyPr wrap="none" rtlCol="0">
                <a:spAutoFit/>
              </a:bodyPr>
              <a:lstStyle/>
              <a:p>
                <a:r>
                  <a:rPr lang="en-US" sz="1000" b="0" dirty="0">
                    <a:solidFill>
                      <a:srgbClr val="0000FF"/>
                    </a:solidFill>
                    <a:latin typeface="Helvetica"/>
                    <a:cs typeface="Helvetica"/>
                  </a:rPr>
                  <a:t>V14</a:t>
                </a:r>
              </a:p>
            </p:txBody>
          </p:sp>
          <p:cxnSp>
            <p:nvCxnSpPr>
              <p:cNvPr id="80" name="Straight Arrow Connector 79"/>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grpSp>
      <p:grpSp>
        <p:nvGrpSpPr>
          <p:cNvPr id="82" name="Group 81"/>
          <p:cNvGrpSpPr/>
          <p:nvPr/>
        </p:nvGrpSpPr>
        <p:grpSpPr>
          <a:xfrm>
            <a:off x="6951092" y="762001"/>
            <a:ext cx="3386591" cy="2531449"/>
            <a:chOff x="1219200" y="2209800"/>
            <a:chExt cx="6379392" cy="4149024"/>
          </a:xfrm>
        </p:grpSpPr>
        <p:pic>
          <p:nvPicPr>
            <p:cNvPr id="83" name="Picture 82"/>
            <p:cNvPicPr>
              <a:picLocks noChangeAspect="1"/>
            </p:cNvPicPr>
            <p:nvPr/>
          </p:nvPicPr>
          <p:blipFill>
            <a:blip r:embed="rId2"/>
            <a:stretch>
              <a:fillRect/>
            </a:stretch>
          </p:blipFill>
          <p:spPr>
            <a:xfrm>
              <a:off x="1981200" y="5334000"/>
              <a:ext cx="685800" cy="685800"/>
            </a:xfrm>
            <a:prstGeom prst="rect">
              <a:avLst/>
            </a:prstGeom>
          </p:spPr>
        </p:pic>
        <p:pic>
          <p:nvPicPr>
            <p:cNvPr id="84" name="Picture 83"/>
            <p:cNvPicPr>
              <a:picLocks noChangeAspect="1"/>
            </p:cNvPicPr>
            <p:nvPr/>
          </p:nvPicPr>
          <p:blipFill>
            <a:blip r:embed="rId2"/>
            <a:stretch>
              <a:fillRect/>
            </a:stretch>
          </p:blipFill>
          <p:spPr>
            <a:xfrm>
              <a:off x="3429000" y="5334000"/>
              <a:ext cx="685800" cy="685800"/>
            </a:xfrm>
            <a:prstGeom prst="rect">
              <a:avLst/>
            </a:prstGeom>
          </p:spPr>
        </p:pic>
        <p:pic>
          <p:nvPicPr>
            <p:cNvPr id="85" name="Picture 84"/>
            <p:cNvPicPr>
              <a:picLocks noChangeAspect="1"/>
            </p:cNvPicPr>
            <p:nvPr/>
          </p:nvPicPr>
          <p:blipFill>
            <a:blip r:embed="rId2"/>
            <a:stretch>
              <a:fillRect/>
            </a:stretch>
          </p:blipFill>
          <p:spPr>
            <a:xfrm>
              <a:off x="4724400" y="5334000"/>
              <a:ext cx="685800" cy="685800"/>
            </a:xfrm>
            <a:prstGeom prst="rect">
              <a:avLst/>
            </a:prstGeom>
          </p:spPr>
        </p:pic>
        <p:pic>
          <p:nvPicPr>
            <p:cNvPr id="86" name="Picture 85"/>
            <p:cNvPicPr>
              <a:picLocks noChangeAspect="1"/>
            </p:cNvPicPr>
            <p:nvPr/>
          </p:nvPicPr>
          <p:blipFill>
            <a:blip r:embed="rId2"/>
            <a:stretch>
              <a:fillRect/>
            </a:stretch>
          </p:blipFill>
          <p:spPr>
            <a:xfrm>
              <a:off x="6705600" y="5333206"/>
              <a:ext cx="685800" cy="685800"/>
            </a:xfrm>
            <a:prstGeom prst="rect">
              <a:avLst/>
            </a:prstGeom>
          </p:spPr>
        </p:pic>
        <p:grpSp>
          <p:nvGrpSpPr>
            <p:cNvPr id="87" name="Group 86"/>
            <p:cNvGrpSpPr/>
            <p:nvPr/>
          </p:nvGrpSpPr>
          <p:grpSpPr>
            <a:xfrm>
              <a:off x="1219200" y="4495800"/>
              <a:ext cx="1066800" cy="913606"/>
              <a:chOff x="1752600" y="3656806"/>
              <a:chExt cx="533400" cy="381794"/>
            </a:xfrm>
            <a:solidFill>
              <a:srgbClr val="FFFFAA"/>
            </a:solidFill>
          </p:grpSpPr>
          <p:sp>
            <p:nvSpPr>
              <p:cNvPr id="153" name="Rectangle 152"/>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54" name="Straight Connector 153"/>
              <p:cNvCxnSpPr>
                <a:stCxn id="153" idx="0"/>
                <a:endCxn id="153"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55" name="Straight Connector 154"/>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6" name="Straight Connector 155"/>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7" name="Straight Connector 156"/>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8" name="Straight Connector 157"/>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59" name="Straight Connector 158"/>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8" name="TextBox 87"/>
            <p:cNvSpPr txBox="1"/>
            <p:nvPr/>
          </p:nvSpPr>
          <p:spPr>
            <a:xfrm>
              <a:off x="5714999" y="5257005"/>
              <a:ext cx="589428" cy="403554"/>
            </a:xfrm>
            <a:prstGeom prst="rect">
              <a:avLst/>
            </a:prstGeom>
            <a:noFill/>
          </p:spPr>
          <p:txBody>
            <a:bodyPr wrap="none" rtlCol="0">
              <a:spAutoFit/>
            </a:bodyPr>
            <a:lstStyle/>
            <a:p>
              <a:r>
                <a:rPr lang="en-US" sz="1000" dirty="0">
                  <a:latin typeface="Helvetica"/>
                  <a:cs typeface="Helvetica"/>
                </a:rPr>
                <a:t>…</a:t>
              </a:r>
            </a:p>
          </p:txBody>
        </p:sp>
        <p:pic>
          <p:nvPicPr>
            <p:cNvPr id="89" name="Picture 88"/>
            <p:cNvPicPr>
              <a:picLocks noChangeAspect="1"/>
            </p:cNvPicPr>
            <p:nvPr/>
          </p:nvPicPr>
          <p:blipFill>
            <a:blip r:embed="rId2"/>
            <a:stretch>
              <a:fillRect/>
            </a:stretch>
          </p:blipFill>
          <p:spPr>
            <a:xfrm>
              <a:off x="4800600" y="2743200"/>
              <a:ext cx="685800" cy="685800"/>
            </a:xfrm>
            <a:prstGeom prst="rect">
              <a:avLst/>
            </a:prstGeom>
          </p:spPr>
        </p:pic>
        <p:grpSp>
          <p:nvGrpSpPr>
            <p:cNvPr id="90" name="Group 89"/>
            <p:cNvGrpSpPr/>
            <p:nvPr/>
          </p:nvGrpSpPr>
          <p:grpSpPr>
            <a:xfrm>
              <a:off x="2667000" y="4495800"/>
              <a:ext cx="1066800" cy="913606"/>
              <a:chOff x="1752600" y="3656806"/>
              <a:chExt cx="533400" cy="381794"/>
            </a:xfrm>
            <a:solidFill>
              <a:srgbClr val="FFFFAA"/>
            </a:solidFill>
          </p:grpSpPr>
          <p:sp>
            <p:nvSpPr>
              <p:cNvPr id="146" name="Rectangle 1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47" name="Straight Connector 146"/>
              <p:cNvCxnSpPr>
                <a:stCxn id="146" idx="0"/>
                <a:endCxn id="1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48" name="Straight Connector 1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9" name="Straight Connector 1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0" name="Straight Connector 1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51" name="Straight Connector 1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52" name="Straight Connector 1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91" name="Group 90"/>
            <p:cNvGrpSpPr/>
            <p:nvPr/>
          </p:nvGrpSpPr>
          <p:grpSpPr>
            <a:xfrm>
              <a:off x="4114800" y="4495800"/>
              <a:ext cx="1066800" cy="913606"/>
              <a:chOff x="1752600" y="3656806"/>
              <a:chExt cx="533400" cy="381794"/>
            </a:xfrm>
            <a:solidFill>
              <a:srgbClr val="FFFFAA"/>
            </a:solidFill>
          </p:grpSpPr>
          <p:sp>
            <p:nvSpPr>
              <p:cNvPr id="139" name="Rectangle 13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40" name="Straight Connector 139"/>
              <p:cNvCxnSpPr>
                <a:stCxn id="139" idx="0"/>
                <a:endCxn id="13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41" name="Straight Connector 140"/>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2" name="Straight Connector 141"/>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3" name="Straight Connector 142"/>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44" name="Straight Connector 14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45" name="Straight Connector 144"/>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92" name="Group 91"/>
            <p:cNvGrpSpPr/>
            <p:nvPr/>
          </p:nvGrpSpPr>
          <p:grpSpPr>
            <a:xfrm>
              <a:off x="6096000" y="4495800"/>
              <a:ext cx="1066800" cy="913606"/>
              <a:chOff x="1752600" y="3656806"/>
              <a:chExt cx="533400" cy="381794"/>
            </a:xfrm>
            <a:solidFill>
              <a:srgbClr val="FFFFAA"/>
            </a:solidFill>
          </p:grpSpPr>
          <p:sp>
            <p:nvSpPr>
              <p:cNvPr id="132" name="Rectangle 13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33" name="Straight Connector 132"/>
              <p:cNvCxnSpPr>
                <a:stCxn id="132" idx="0"/>
                <a:endCxn id="13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8" name="Straight Connector 13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2080437" y="5955270"/>
              <a:ext cx="655859" cy="403554"/>
            </a:xfrm>
            <a:prstGeom prst="rect">
              <a:avLst/>
            </a:prstGeom>
            <a:noFill/>
          </p:spPr>
          <p:txBody>
            <a:bodyPr wrap="none" rtlCol="0">
              <a:spAutoFit/>
            </a:bodyPr>
            <a:lstStyle/>
            <a:p>
              <a:r>
                <a:rPr lang="en-US" sz="1000" b="0" dirty="0">
                  <a:latin typeface="Helvetica"/>
                  <a:cs typeface="Helvetica"/>
                </a:rPr>
                <a:t>N1</a:t>
              </a:r>
              <a:endParaRPr lang="en-US" sz="1000" b="0" baseline="-25000" dirty="0">
                <a:latin typeface="Helvetica"/>
                <a:cs typeface="Helvetica"/>
              </a:endParaRPr>
            </a:p>
          </p:txBody>
        </p:sp>
        <p:sp>
          <p:nvSpPr>
            <p:cNvPr id="94" name="TextBox 93"/>
            <p:cNvSpPr txBox="1"/>
            <p:nvPr/>
          </p:nvSpPr>
          <p:spPr>
            <a:xfrm>
              <a:off x="3581399" y="5943601"/>
              <a:ext cx="655859" cy="403554"/>
            </a:xfrm>
            <a:prstGeom prst="rect">
              <a:avLst/>
            </a:prstGeom>
            <a:noFill/>
          </p:spPr>
          <p:txBody>
            <a:bodyPr wrap="none" rtlCol="0">
              <a:spAutoFit/>
            </a:bodyPr>
            <a:lstStyle/>
            <a:p>
              <a:r>
                <a:rPr lang="en-US" sz="1000" b="0" dirty="0">
                  <a:latin typeface="Helvetica"/>
                  <a:cs typeface="Helvetica"/>
                </a:rPr>
                <a:t>N2</a:t>
              </a:r>
              <a:endParaRPr lang="en-US" sz="1000" b="0" baseline="-25000" dirty="0">
                <a:latin typeface="Helvetica"/>
                <a:cs typeface="Helvetica"/>
              </a:endParaRPr>
            </a:p>
          </p:txBody>
        </p:sp>
        <p:sp>
          <p:nvSpPr>
            <p:cNvPr id="95" name="TextBox 94"/>
            <p:cNvSpPr txBox="1"/>
            <p:nvPr/>
          </p:nvSpPr>
          <p:spPr>
            <a:xfrm>
              <a:off x="4904871" y="5943601"/>
              <a:ext cx="655859" cy="403554"/>
            </a:xfrm>
            <a:prstGeom prst="rect">
              <a:avLst/>
            </a:prstGeom>
            <a:noFill/>
          </p:spPr>
          <p:txBody>
            <a:bodyPr wrap="none" rtlCol="0">
              <a:spAutoFit/>
            </a:bodyPr>
            <a:lstStyle/>
            <a:p>
              <a:r>
                <a:rPr lang="en-US" sz="1000" b="0" dirty="0">
                  <a:latin typeface="Helvetica"/>
                  <a:cs typeface="Helvetica"/>
                </a:rPr>
                <a:t>N3</a:t>
              </a:r>
              <a:endParaRPr lang="en-US" sz="1000" b="0" baseline="-25000" dirty="0">
                <a:latin typeface="Helvetica"/>
                <a:cs typeface="Helvetica"/>
              </a:endParaRPr>
            </a:p>
          </p:txBody>
        </p:sp>
        <p:sp>
          <p:nvSpPr>
            <p:cNvPr id="96" name="TextBox 95"/>
            <p:cNvSpPr txBox="1"/>
            <p:nvPr/>
          </p:nvSpPr>
          <p:spPr>
            <a:xfrm>
              <a:off x="6809871" y="5943601"/>
              <a:ext cx="788721" cy="403554"/>
            </a:xfrm>
            <a:prstGeom prst="rect">
              <a:avLst/>
            </a:prstGeom>
            <a:noFill/>
          </p:spPr>
          <p:txBody>
            <a:bodyPr wrap="none" rtlCol="0">
              <a:spAutoFit/>
            </a:bodyPr>
            <a:lstStyle/>
            <a:p>
              <a:r>
                <a:rPr lang="en-US" sz="1000" b="0" dirty="0">
                  <a:latin typeface="Helvetica"/>
                  <a:cs typeface="Helvetica"/>
                </a:rPr>
                <a:t>N50</a:t>
              </a:r>
              <a:endParaRPr lang="en-US" sz="1000" b="0" baseline="-25000" dirty="0">
                <a:latin typeface="Helvetica"/>
                <a:cs typeface="Helvetica"/>
              </a:endParaRPr>
            </a:p>
          </p:txBody>
        </p:sp>
        <p:grpSp>
          <p:nvGrpSpPr>
            <p:cNvPr id="99" name="Group 98"/>
            <p:cNvGrpSpPr/>
            <p:nvPr/>
          </p:nvGrpSpPr>
          <p:grpSpPr>
            <a:xfrm>
              <a:off x="3987210" y="4705886"/>
              <a:ext cx="1339027" cy="418795"/>
              <a:chOff x="3987210" y="4705886"/>
              <a:chExt cx="1339027" cy="418795"/>
            </a:xfrm>
          </p:grpSpPr>
          <p:sp>
            <p:nvSpPr>
              <p:cNvPr id="130" name="TextBox 129"/>
              <p:cNvSpPr txBox="1"/>
              <p:nvPr/>
            </p:nvSpPr>
            <p:spPr>
              <a:xfrm>
                <a:off x="3987210" y="4721127"/>
                <a:ext cx="773626" cy="403554"/>
              </a:xfrm>
              <a:prstGeom prst="rect">
                <a:avLst/>
              </a:prstGeom>
              <a:noFill/>
            </p:spPr>
            <p:txBody>
              <a:bodyPr wrap="none" rtlCol="0">
                <a:spAutoFit/>
              </a:bodyPr>
              <a:lstStyle/>
              <a:p>
                <a:r>
                  <a:rPr lang="en-US" sz="1000" b="0" dirty="0">
                    <a:solidFill>
                      <a:srgbClr val="000000"/>
                    </a:solidFill>
                    <a:latin typeface="Helvetica"/>
                    <a:cs typeface="Helvetica"/>
                  </a:rPr>
                  <a:t>K14</a:t>
                </a:r>
              </a:p>
            </p:txBody>
          </p:sp>
          <p:sp>
            <p:nvSpPr>
              <p:cNvPr id="131" name="TextBox 130"/>
              <p:cNvSpPr txBox="1"/>
              <p:nvPr/>
            </p:nvSpPr>
            <p:spPr>
              <a:xfrm>
                <a:off x="4552611" y="4705886"/>
                <a:ext cx="773626" cy="403555"/>
              </a:xfrm>
              <a:prstGeom prst="rect">
                <a:avLst/>
              </a:prstGeom>
              <a:noFill/>
            </p:spPr>
            <p:txBody>
              <a:bodyPr wrap="none" rtlCol="0">
                <a:spAutoFit/>
              </a:bodyPr>
              <a:lstStyle/>
              <a:p>
                <a:r>
                  <a:rPr lang="en-US" sz="1000" b="0" dirty="0">
                    <a:solidFill>
                      <a:srgbClr val="000000"/>
                    </a:solidFill>
                    <a:latin typeface="Helvetica"/>
                    <a:cs typeface="Helvetica"/>
                  </a:rPr>
                  <a:t>V14</a:t>
                </a:r>
              </a:p>
            </p:txBody>
          </p:sp>
        </p:grpSp>
        <p:grpSp>
          <p:nvGrpSpPr>
            <p:cNvPr id="102" name="Group 101"/>
            <p:cNvGrpSpPr/>
            <p:nvPr/>
          </p:nvGrpSpPr>
          <p:grpSpPr>
            <a:xfrm>
              <a:off x="5486400" y="2590800"/>
              <a:ext cx="1066800" cy="913606"/>
              <a:chOff x="1752600" y="3656806"/>
              <a:chExt cx="533400" cy="381794"/>
            </a:xfrm>
            <a:solidFill>
              <a:schemeClr val="bg1"/>
            </a:solidFill>
          </p:grpSpPr>
          <p:sp>
            <p:nvSpPr>
              <p:cNvPr id="123" name="Rectangle 122"/>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00" b="0" dirty="0">
                  <a:latin typeface="Helvetica"/>
                  <a:cs typeface="Helvetica"/>
                </a:endParaRPr>
              </a:p>
            </p:txBody>
          </p:sp>
          <p:cxnSp>
            <p:nvCxnSpPr>
              <p:cNvPr id="124" name="Straight Connector 123"/>
              <p:cNvCxnSpPr>
                <a:stCxn id="123" idx="0"/>
                <a:endCxn id="123"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25" name="Straight Connector 124"/>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6" name="Straight Connector 125"/>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7" name="Straight Connector 126"/>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28" name="Straight Connector 127"/>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29" name="Straight Connector 128"/>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5" name="Group 104"/>
            <p:cNvGrpSpPr/>
            <p:nvPr/>
          </p:nvGrpSpPr>
          <p:grpSpPr>
            <a:xfrm>
              <a:off x="5422604" y="2804160"/>
              <a:ext cx="1253057" cy="432798"/>
              <a:chOff x="5422604" y="2956560"/>
              <a:chExt cx="1253057" cy="432798"/>
            </a:xfrm>
          </p:grpSpPr>
          <p:sp>
            <p:nvSpPr>
              <p:cNvPr id="121" name="TextBox 120"/>
              <p:cNvSpPr txBox="1"/>
              <p:nvPr/>
            </p:nvSpPr>
            <p:spPr>
              <a:xfrm>
                <a:off x="5422604" y="2985803"/>
                <a:ext cx="773625" cy="403555"/>
              </a:xfrm>
              <a:prstGeom prst="rect">
                <a:avLst/>
              </a:prstGeom>
              <a:noFill/>
            </p:spPr>
            <p:txBody>
              <a:bodyPr wrap="none" rtlCol="0">
                <a:spAutoFit/>
              </a:bodyPr>
              <a:lstStyle/>
              <a:p>
                <a:r>
                  <a:rPr lang="en-US" sz="1000" b="0" dirty="0">
                    <a:latin typeface="Helvetica"/>
                    <a:cs typeface="Helvetica"/>
                  </a:rPr>
                  <a:t>K14</a:t>
                </a:r>
              </a:p>
            </p:txBody>
          </p:sp>
          <p:sp>
            <p:nvSpPr>
              <p:cNvPr id="122" name="TextBox 121"/>
              <p:cNvSpPr txBox="1"/>
              <p:nvPr/>
            </p:nvSpPr>
            <p:spPr>
              <a:xfrm>
                <a:off x="6019802" y="2956560"/>
                <a:ext cx="655859" cy="403555"/>
              </a:xfrm>
              <a:prstGeom prst="rect">
                <a:avLst/>
              </a:prstGeom>
              <a:noFill/>
            </p:spPr>
            <p:txBody>
              <a:bodyPr wrap="none" rtlCol="0">
                <a:spAutoFit/>
              </a:bodyPr>
              <a:lstStyle/>
              <a:p>
                <a:r>
                  <a:rPr lang="en-US" sz="1000" b="0" dirty="0">
                    <a:latin typeface="Helvetica"/>
                    <a:cs typeface="Helvetica"/>
                  </a:rPr>
                  <a:t>N3</a:t>
                </a:r>
              </a:p>
            </p:txBody>
          </p:sp>
        </p:grpSp>
        <p:sp>
          <p:nvSpPr>
            <p:cNvPr id="108" name="TextBox 107"/>
            <p:cNvSpPr txBox="1"/>
            <p:nvPr/>
          </p:nvSpPr>
          <p:spPr>
            <a:xfrm>
              <a:off x="4672475" y="2209800"/>
              <a:ext cx="2117351" cy="403554"/>
            </a:xfrm>
            <a:prstGeom prst="rect">
              <a:avLst/>
            </a:prstGeom>
            <a:noFill/>
          </p:spPr>
          <p:txBody>
            <a:bodyPr wrap="none" rtlCol="0">
              <a:spAutoFit/>
            </a:bodyPr>
            <a:lstStyle/>
            <a:p>
              <a:r>
                <a:rPr lang="en-US" sz="1000" b="0" dirty="0">
                  <a:latin typeface="Helvetica"/>
                  <a:cs typeface="Helvetica"/>
                </a:rPr>
                <a:t>Master/Directory</a:t>
              </a:r>
            </a:p>
          </p:txBody>
        </p:sp>
        <p:grpSp>
          <p:nvGrpSpPr>
            <p:cNvPr id="109" name="Group 108"/>
            <p:cNvGrpSpPr/>
            <p:nvPr/>
          </p:nvGrpSpPr>
          <p:grpSpPr>
            <a:xfrm>
              <a:off x="1847760" y="2514600"/>
              <a:ext cx="3029040" cy="403555"/>
              <a:chOff x="1847760" y="2667000"/>
              <a:chExt cx="3029040" cy="403555"/>
            </a:xfrm>
          </p:grpSpPr>
          <p:sp>
            <p:nvSpPr>
              <p:cNvPr id="119" name="TextBox 118"/>
              <p:cNvSpPr txBox="1"/>
              <p:nvPr/>
            </p:nvSpPr>
            <p:spPr>
              <a:xfrm>
                <a:off x="1847760" y="2667000"/>
                <a:ext cx="1268840" cy="403555"/>
              </a:xfrm>
              <a:prstGeom prst="rect">
                <a:avLst/>
              </a:prstGeom>
              <a:noFill/>
            </p:spPr>
            <p:txBody>
              <a:bodyPr wrap="none" rtlCol="0">
                <a:spAutoFit/>
              </a:bodyPr>
              <a:lstStyle/>
              <a:p>
                <a:r>
                  <a:rPr lang="en-US" sz="1000" b="0" dirty="0">
                    <a:solidFill>
                      <a:srgbClr val="0000FF"/>
                    </a:solidFill>
                    <a:latin typeface="Helvetica"/>
                    <a:cs typeface="Helvetica"/>
                  </a:rPr>
                  <a:t>get(K14)</a:t>
                </a:r>
              </a:p>
            </p:txBody>
          </p:sp>
          <p:cxnSp>
            <p:nvCxnSpPr>
              <p:cNvPr id="120" name="Straight Arrow Connector 119"/>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none" w="med" len="med"/>
                <a:tailEnd type="triangle"/>
              </a:ln>
              <a:effectLst/>
            </p:spPr>
          </p:cxnSp>
        </p:grpSp>
        <p:grpSp>
          <p:nvGrpSpPr>
            <p:cNvPr id="110" name="Group 109"/>
            <p:cNvGrpSpPr/>
            <p:nvPr/>
          </p:nvGrpSpPr>
          <p:grpSpPr>
            <a:xfrm>
              <a:off x="2895600" y="3276600"/>
              <a:ext cx="1981200" cy="1066800"/>
              <a:chOff x="2743200" y="3276600"/>
              <a:chExt cx="1981200" cy="1066800"/>
            </a:xfrm>
          </p:grpSpPr>
          <p:cxnSp>
            <p:nvCxnSpPr>
              <p:cNvPr id="117" name="Straight Arrow Connector 116"/>
              <p:cNvCxnSpPr/>
              <p:nvPr/>
            </p:nvCxnSpPr>
            <p:spPr bwMode="auto">
              <a:xfrm>
                <a:off x="2743200" y="3276600"/>
                <a:ext cx="1981200" cy="1066800"/>
              </a:xfrm>
              <a:prstGeom prst="straightConnector1">
                <a:avLst/>
              </a:prstGeom>
              <a:solidFill>
                <a:schemeClr val="bg1"/>
              </a:solidFill>
              <a:ln w="12700" cap="flat" cmpd="sng" algn="ctr">
                <a:solidFill>
                  <a:srgbClr val="2A40E2"/>
                </a:solidFill>
                <a:prstDash val="dash"/>
                <a:round/>
                <a:headEnd type="none" w="med" len="med"/>
                <a:tailEnd type="triangle"/>
              </a:ln>
              <a:effectLst/>
            </p:spPr>
          </p:cxnSp>
          <p:sp>
            <p:nvSpPr>
              <p:cNvPr id="118" name="TextBox 117"/>
              <p:cNvSpPr txBox="1"/>
              <p:nvPr/>
            </p:nvSpPr>
            <p:spPr>
              <a:xfrm rot="1883155">
                <a:off x="3145073" y="3433950"/>
                <a:ext cx="1268841" cy="403554"/>
              </a:xfrm>
              <a:prstGeom prst="rect">
                <a:avLst/>
              </a:prstGeom>
              <a:noFill/>
            </p:spPr>
            <p:txBody>
              <a:bodyPr wrap="none" rtlCol="0">
                <a:spAutoFit/>
              </a:bodyPr>
              <a:lstStyle/>
              <a:p>
                <a:r>
                  <a:rPr lang="en-US" sz="1000" b="0" dirty="0">
                    <a:solidFill>
                      <a:srgbClr val="0000FF"/>
                    </a:solidFill>
                    <a:latin typeface="Helvetica"/>
                    <a:cs typeface="Helvetica"/>
                  </a:rPr>
                  <a:t>get(K14)</a:t>
                </a:r>
              </a:p>
            </p:txBody>
          </p:sp>
        </p:grpSp>
        <p:grpSp>
          <p:nvGrpSpPr>
            <p:cNvPr id="111" name="Group 110"/>
            <p:cNvGrpSpPr/>
            <p:nvPr/>
          </p:nvGrpSpPr>
          <p:grpSpPr>
            <a:xfrm>
              <a:off x="2193450" y="3090446"/>
              <a:ext cx="2264250" cy="1264697"/>
              <a:chOff x="2002950" y="3078703"/>
              <a:chExt cx="2264250" cy="1264697"/>
            </a:xfrm>
          </p:grpSpPr>
          <p:cxnSp>
            <p:nvCxnSpPr>
              <p:cNvPr id="115" name="Straight Arrow Connector 114"/>
              <p:cNvCxnSpPr/>
              <p:nvPr/>
            </p:nvCxnSpPr>
            <p:spPr bwMode="auto">
              <a:xfrm>
                <a:off x="2552700" y="3417257"/>
                <a:ext cx="1714500" cy="92614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sp>
            <p:nvSpPr>
              <p:cNvPr id="116" name="TextBox 115"/>
              <p:cNvSpPr txBox="1"/>
              <p:nvPr/>
            </p:nvSpPr>
            <p:spPr>
              <a:xfrm>
                <a:off x="2002950" y="3078703"/>
                <a:ext cx="773626" cy="403554"/>
              </a:xfrm>
              <a:prstGeom prst="rect">
                <a:avLst/>
              </a:prstGeom>
              <a:noFill/>
            </p:spPr>
            <p:txBody>
              <a:bodyPr wrap="none" rtlCol="0">
                <a:spAutoFit/>
              </a:bodyPr>
              <a:lstStyle/>
              <a:p>
                <a:r>
                  <a:rPr lang="en-US" sz="1000" b="0" dirty="0">
                    <a:solidFill>
                      <a:srgbClr val="0000FF"/>
                    </a:solidFill>
                    <a:latin typeface="Helvetica"/>
                    <a:cs typeface="Helvetica"/>
                  </a:rPr>
                  <a:t>V14</a:t>
                </a:r>
              </a:p>
            </p:txBody>
          </p:sp>
        </p:grpSp>
        <p:grpSp>
          <p:nvGrpSpPr>
            <p:cNvPr id="112" name="Group 111"/>
            <p:cNvGrpSpPr/>
            <p:nvPr/>
          </p:nvGrpSpPr>
          <p:grpSpPr>
            <a:xfrm>
              <a:off x="2296243" y="2785646"/>
              <a:ext cx="2561597" cy="403555"/>
              <a:chOff x="2315203" y="2667000"/>
              <a:chExt cx="2561597" cy="403555"/>
            </a:xfrm>
          </p:grpSpPr>
          <p:sp>
            <p:nvSpPr>
              <p:cNvPr id="113" name="TextBox 112"/>
              <p:cNvSpPr txBox="1"/>
              <p:nvPr/>
            </p:nvSpPr>
            <p:spPr>
              <a:xfrm>
                <a:off x="2315203" y="2667000"/>
                <a:ext cx="655859" cy="403555"/>
              </a:xfrm>
              <a:prstGeom prst="rect">
                <a:avLst/>
              </a:prstGeom>
              <a:noFill/>
            </p:spPr>
            <p:txBody>
              <a:bodyPr wrap="none" rtlCol="0">
                <a:spAutoFit/>
              </a:bodyPr>
              <a:lstStyle/>
              <a:p>
                <a:r>
                  <a:rPr lang="en-US" sz="1000" b="0" dirty="0">
                    <a:solidFill>
                      <a:srgbClr val="0000FF"/>
                    </a:solidFill>
                    <a:latin typeface="Helvetica"/>
                    <a:cs typeface="Helvetica"/>
                  </a:rPr>
                  <a:t>N3</a:t>
                </a:r>
              </a:p>
            </p:txBody>
          </p:sp>
          <p:cxnSp>
            <p:nvCxnSpPr>
              <p:cNvPr id="114" name="Straight Arrow Connector 113"/>
              <p:cNvCxnSpPr/>
              <p:nvPr/>
            </p:nvCxnSpPr>
            <p:spPr bwMode="auto">
              <a:xfrm>
                <a:off x="2800440" y="2836277"/>
                <a:ext cx="2076360" cy="59323"/>
              </a:xfrm>
              <a:prstGeom prst="straightConnector1">
                <a:avLst/>
              </a:prstGeom>
              <a:solidFill>
                <a:schemeClr val="bg1"/>
              </a:solidFill>
              <a:ln w="12700" cap="flat" cmpd="sng" algn="ctr">
                <a:solidFill>
                  <a:srgbClr val="2A40E2"/>
                </a:solidFill>
                <a:prstDash val="dash"/>
                <a:round/>
                <a:headEnd type="triangle" w="med" len="med"/>
                <a:tailEnd type="none"/>
              </a:ln>
              <a:effectLst/>
            </p:spPr>
          </p:cxnSp>
        </p:grpSp>
      </p:grpSp>
      <p:sp>
        <p:nvSpPr>
          <p:cNvPr id="160" name="TextBox 159"/>
          <p:cNvSpPr txBox="1"/>
          <p:nvPr/>
        </p:nvSpPr>
        <p:spPr>
          <a:xfrm>
            <a:off x="2727691" y="3312746"/>
            <a:ext cx="1326004" cy="400110"/>
          </a:xfrm>
          <a:prstGeom prst="rect">
            <a:avLst/>
          </a:prstGeom>
          <a:noFill/>
        </p:spPr>
        <p:txBody>
          <a:bodyPr wrap="none" rtlCol="0">
            <a:spAutoFit/>
          </a:bodyPr>
          <a:lstStyle/>
          <a:p>
            <a:r>
              <a:rPr lang="en-US" sz="2000" b="0" dirty="0">
                <a:latin typeface="Helvetica"/>
                <a:cs typeface="Helvetica"/>
              </a:rPr>
              <a:t>Recursive</a:t>
            </a:r>
          </a:p>
        </p:txBody>
      </p:sp>
      <p:sp>
        <p:nvSpPr>
          <p:cNvPr id="161" name="TextBox 160"/>
          <p:cNvSpPr txBox="1"/>
          <p:nvPr/>
        </p:nvSpPr>
        <p:spPr>
          <a:xfrm>
            <a:off x="8012965" y="3264252"/>
            <a:ext cx="1097000" cy="400110"/>
          </a:xfrm>
          <a:prstGeom prst="rect">
            <a:avLst/>
          </a:prstGeom>
          <a:noFill/>
        </p:spPr>
        <p:txBody>
          <a:bodyPr wrap="none" rtlCol="0">
            <a:spAutoFit/>
          </a:bodyPr>
          <a:lstStyle/>
          <a:p>
            <a:r>
              <a:rPr lang="en-US" sz="2000" b="0" dirty="0">
                <a:latin typeface="Helvetica"/>
                <a:cs typeface="Helvetica"/>
              </a:rPr>
              <a:t>Iterative</a:t>
            </a:r>
          </a:p>
        </p:txBody>
      </p:sp>
      <p:sp>
        <p:nvSpPr>
          <p:cNvPr id="163" name="Content Placeholder 4">
            <a:extLst>
              <a:ext uri="{FF2B5EF4-FFF2-40B4-BE49-F238E27FC236}">
                <a16:creationId xmlns:a16="http://schemas.microsoft.com/office/drawing/2014/main" id="{10F4B568-19D8-4C41-A462-308BC69A0772}"/>
              </a:ext>
            </a:extLst>
          </p:cNvPr>
          <p:cNvSpPr txBox="1">
            <a:spLocks/>
          </p:cNvSpPr>
          <p:nvPr/>
        </p:nvSpPr>
        <p:spPr>
          <a:xfrm>
            <a:off x="1167558" y="3935412"/>
            <a:ext cx="4928442" cy="2160588"/>
          </a:xfrm>
          <a:prstGeom prst="rect">
            <a:avLst/>
          </a:prstGeom>
        </p:spPr>
        <p:txBody>
          <a:bodyPr>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System Font Regular"/>
              <a:buChar char="+"/>
            </a:pPr>
            <a:r>
              <a:rPr lang="en-US" sz="1800" kern="0" dirty="0"/>
              <a:t>Faster, as directory server is typically close to storage nodes</a:t>
            </a:r>
          </a:p>
          <a:p>
            <a:pPr>
              <a:buFont typeface="System Font Regular"/>
              <a:buChar char="+"/>
            </a:pPr>
            <a:r>
              <a:rPr lang="en-US" sz="1800" kern="0" dirty="0"/>
              <a:t>Easier for consistency: directory can enforce an order for all puts and gets</a:t>
            </a:r>
          </a:p>
          <a:p>
            <a:pPr>
              <a:buFont typeface="System Font Regular"/>
              <a:buChar char="-"/>
            </a:pPr>
            <a:r>
              <a:rPr lang="en-US" sz="1800" kern="0" dirty="0"/>
              <a:t>Directory is a performance bottleneck</a:t>
            </a:r>
          </a:p>
        </p:txBody>
      </p:sp>
      <p:sp>
        <p:nvSpPr>
          <p:cNvPr id="165" name="Content Placeholder 6">
            <a:extLst>
              <a:ext uri="{FF2B5EF4-FFF2-40B4-BE49-F238E27FC236}">
                <a16:creationId xmlns:a16="http://schemas.microsoft.com/office/drawing/2014/main" id="{83E9E095-596D-7347-9337-B59B819E0A95}"/>
              </a:ext>
            </a:extLst>
          </p:cNvPr>
          <p:cNvSpPr txBox="1">
            <a:spLocks/>
          </p:cNvSpPr>
          <p:nvPr/>
        </p:nvSpPr>
        <p:spPr>
          <a:xfrm>
            <a:off x="6399610" y="3935412"/>
            <a:ext cx="4801790" cy="2312988"/>
          </a:xfrm>
          <a:prstGeom prst="rect">
            <a:avLst/>
          </a:prstGeom>
        </p:spPr>
        <p:txBody>
          <a:bodyPr>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System Font Regular"/>
              <a:buChar char="+"/>
            </a:pPr>
            <a:r>
              <a:rPr lang="en-US" sz="1800" kern="0" dirty="0"/>
              <a:t>More scalable, clients do more work</a:t>
            </a:r>
          </a:p>
          <a:p>
            <a:pPr>
              <a:buFont typeface="System Font Regular"/>
              <a:buChar char="-"/>
            </a:pPr>
            <a:r>
              <a:rPr lang="en-US" sz="1800" kern="0" dirty="0"/>
              <a:t>Harder to enforce consistency</a:t>
            </a:r>
          </a:p>
        </p:txBody>
      </p:sp>
    </p:spTree>
    <p:extLst>
      <p:ext uri="{BB962C8B-B14F-4D97-AF65-F5344CB8AC3E}">
        <p14:creationId xmlns:p14="http://schemas.microsoft.com/office/powerpoint/2010/main" val="3168344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599001" y="-66070"/>
            <a:ext cx="7886700" cy="1074933"/>
          </a:xfrm>
        </p:spPr>
        <p:txBody>
          <a:bodyPr/>
          <a:lstStyle/>
          <a:p>
            <a:r>
              <a:rPr lang="en-US" dirty="0"/>
              <a:t>Fault Tolerance</a:t>
            </a:r>
          </a:p>
        </p:txBody>
      </p:sp>
      <p:sp>
        <p:nvSpPr>
          <p:cNvPr id="3" name="Content Placeholder 2"/>
          <p:cNvSpPr>
            <a:spLocks noGrp="1"/>
          </p:cNvSpPr>
          <p:nvPr>
            <p:ph idx="1"/>
          </p:nvPr>
        </p:nvSpPr>
        <p:spPr>
          <a:xfrm>
            <a:off x="990600" y="838200"/>
            <a:ext cx="10439400" cy="1295400"/>
          </a:xfrm>
        </p:spPr>
        <p:txBody>
          <a:bodyPr>
            <a:normAutofit/>
          </a:bodyPr>
          <a:lstStyle/>
          <a:p>
            <a:r>
              <a:rPr lang="en-US" dirty="0"/>
              <a:t>Replicate value on several nodes</a:t>
            </a:r>
          </a:p>
          <a:p>
            <a:r>
              <a:rPr lang="en-US" dirty="0"/>
              <a:t>Usually, place replicas on different racks in a datacenter to guard against rack failures</a:t>
            </a:r>
          </a:p>
        </p:txBody>
      </p:sp>
      <p:pic>
        <p:nvPicPr>
          <p:cNvPr id="4" name="Picture 3"/>
          <p:cNvPicPr>
            <a:picLocks noChangeAspect="1"/>
          </p:cNvPicPr>
          <p:nvPr/>
        </p:nvPicPr>
        <p:blipFill>
          <a:blip r:embed="rId2"/>
          <a:stretch>
            <a:fillRect/>
          </a:stretch>
        </p:blipFill>
        <p:spPr>
          <a:xfrm>
            <a:off x="3581400" y="5257800"/>
            <a:ext cx="685800" cy="685800"/>
          </a:xfrm>
          <a:prstGeom prst="rect">
            <a:avLst/>
          </a:prstGeom>
        </p:spPr>
      </p:pic>
      <p:pic>
        <p:nvPicPr>
          <p:cNvPr id="5" name="Picture 4"/>
          <p:cNvPicPr>
            <a:picLocks noChangeAspect="1"/>
          </p:cNvPicPr>
          <p:nvPr/>
        </p:nvPicPr>
        <p:blipFill>
          <a:blip r:embed="rId2"/>
          <a:stretch>
            <a:fillRect/>
          </a:stretch>
        </p:blipFill>
        <p:spPr>
          <a:xfrm>
            <a:off x="5029200" y="5257800"/>
            <a:ext cx="685800" cy="685800"/>
          </a:xfrm>
          <a:prstGeom prst="rect">
            <a:avLst/>
          </a:prstGeom>
        </p:spPr>
      </p:pic>
      <p:pic>
        <p:nvPicPr>
          <p:cNvPr id="6" name="Picture 5"/>
          <p:cNvPicPr>
            <a:picLocks noChangeAspect="1"/>
          </p:cNvPicPr>
          <p:nvPr/>
        </p:nvPicPr>
        <p:blipFill>
          <a:blip r:embed="rId2"/>
          <a:stretch>
            <a:fillRect/>
          </a:stretch>
        </p:blipFill>
        <p:spPr>
          <a:xfrm>
            <a:off x="6324600" y="5257800"/>
            <a:ext cx="685800" cy="685800"/>
          </a:xfrm>
          <a:prstGeom prst="rect">
            <a:avLst/>
          </a:prstGeom>
        </p:spPr>
      </p:pic>
      <p:pic>
        <p:nvPicPr>
          <p:cNvPr id="7" name="Picture 6"/>
          <p:cNvPicPr>
            <a:picLocks noChangeAspect="1"/>
          </p:cNvPicPr>
          <p:nvPr/>
        </p:nvPicPr>
        <p:blipFill>
          <a:blip r:embed="rId2"/>
          <a:stretch>
            <a:fillRect/>
          </a:stretch>
        </p:blipFill>
        <p:spPr>
          <a:xfrm>
            <a:off x="8305800" y="5257006"/>
            <a:ext cx="685800" cy="685800"/>
          </a:xfrm>
          <a:prstGeom prst="rect">
            <a:avLst/>
          </a:prstGeom>
        </p:spPr>
      </p:pic>
      <p:grpSp>
        <p:nvGrpSpPr>
          <p:cNvPr id="15" name="Group 14"/>
          <p:cNvGrpSpPr/>
          <p:nvPr/>
        </p:nvGrpSpPr>
        <p:grpSpPr>
          <a:xfrm>
            <a:off x="2819400" y="44196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39" name="TextBox 38"/>
          <p:cNvSpPr txBox="1"/>
          <p:nvPr/>
        </p:nvSpPr>
        <p:spPr>
          <a:xfrm>
            <a:off x="7315201" y="5180807"/>
            <a:ext cx="415498" cy="369332"/>
          </a:xfrm>
          <a:prstGeom prst="rect">
            <a:avLst/>
          </a:prstGeom>
          <a:noFill/>
        </p:spPr>
        <p:txBody>
          <a:bodyPr wrap="none" rtlCol="0">
            <a:spAutoFit/>
          </a:bodyPr>
          <a:lstStyle/>
          <a:p>
            <a:r>
              <a:rPr lang="en-US" dirty="0">
                <a:latin typeface="Helvetica"/>
                <a:cs typeface="Helvetica"/>
              </a:rPr>
              <a:t>…</a:t>
            </a:r>
          </a:p>
        </p:txBody>
      </p:sp>
      <p:pic>
        <p:nvPicPr>
          <p:cNvPr id="44" name="Picture 43"/>
          <p:cNvPicPr>
            <a:picLocks noChangeAspect="1"/>
          </p:cNvPicPr>
          <p:nvPr/>
        </p:nvPicPr>
        <p:blipFill>
          <a:blip r:embed="rId2"/>
          <a:stretch>
            <a:fillRect/>
          </a:stretch>
        </p:blipFill>
        <p:spPr>
          <a:xfrm>
            <a:off x="6400800" y="2667000"/>
            <a:ext cx="685800" cy="685800"/>
          </a:xfrm>
          <a:prstGeom prst="rect">
            <a:avLst/>
          </a:prstGeom>
        </p:spPr>
      </p:pic>
      <p:grpSp>
        <p:nvGrpSpPr>
          <p:cNvPr id="45" name="Group 44"/>
          <p:cNvGrpSpPr/>
          <p:nvPr/>
        </p:nvGrpSpPr>
        <p:grpSpPr>
          <a:xfrm>
            <a:off x="4267200" y="44196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715000" y="44196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696200" y="44196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761872" y="58790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81601" y="58674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505072" y="58674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8410071" y="5867400"/>
            <a:ext cx="522536"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50</a:t>
            </a:r>
          </a:p>
        </p:txBody>
      </p:sp>
      <p:sp>
        <p:nvSpPr>
          <p:cNvPr id="73" name="TextBox 72"/>
          <p:cNvSpPr txBox="1"/>
          <p:nvPr/>
        </p:nvSpPr>
        <p:spPr>
          <a:xfrm>
            <a:off x="4267200" y="4690646"/>
            <a:ext cx="441146" cy="338554"/>
          </a:xfrm>
          <a:prstGeom prst="rect">
            <a:avLst/>
          </a:prstGeom>
          <a:noFill/>
        </p:spPr>
        <p:txBody>
          <a:bodyPr wrap="none" rtlCol="0">
            <a:spAutoFit/>
          </a:bodyPr>
          <a:lstStyle/>
          <a:p>
            <a:r>
              <a:rPr lang="en-US" sz="1600" b="0" dirty="0">
                <a:latin typeface="Helvetica"/>
                <a:cs typeface="Helvetica"/>
              </a:rPr>
              <a:t>K5</a:t>
            </a:r>
          </a:p>
        </p:txBody>
      </p:sp>
      <p:sp>
        <p:nvSpPr>
          <p:cNvPr id="74" name="TextBox 73"/>
          <p:cNvSpPr txBox="1"/>
          <p:nvPr/>
        </p:nvSpPr>
        <p:spPr>
          <a:xfrm>
            <a:off x="4816654" y="46906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14" name="Group 113"/>
          <p:cNvGrpSpPr/>
          <p:nvPr/>
        </p:nvGrpSpPr>
        <p:grpSpPr>
          <a:xfrm>
            <a:off x="5715000" y="4690646"/>
            <a:ext cx="1099204" cy="338554"/>
            <a:chOff x="4114800" y="4766846"/>
            <a:chExt cx="1099204" cy="338554"/>
          </a:xfrm>
        </p:grpSpPr>
        <p:sp>
          <p:nvSpPr>
            <p:cNvPr id="75" name="TextBox 74"/>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76" name="TextBox 75"/>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sp>
        <p:nvSpPr>
          <p:cNvPr id="77" name="TextBox 76"/>
          <p:cNvSpPr txBox="1"/>
          <p:nvPr/>
        </p:nvSpPr>
        <p:spPr>
          <a:xfrm>
            <a:off x="7620000" y="46906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78" name="TextBox 77"/>
          <p:cNvSpPr txBox="1"/>
          <p:nvPr/>
        </p:nvSpPr>
        <p:spPr>
          <a:xfrm>
            <a:off x="8175336" y="46906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79" name="Group 78"/>
          <p:cNvGrpSpPr/>
          <p:nvPr/>
        </p:nvGrpSpPr>
        <p:grpSpPr>
          <a:xfrm>
            <a:off x="7086600" y="2514600"/>
            <a:ext cx="1295400" cy="913606"/>
            <a:chOff x="1752600" y="3656806"/>
            <a:chExt cx="533400" cy="381794"/>
          </a:xfrm>
          <a:solidFill>
            <a:schemeClr val="bg1"/>
          </a:solidFill>
        </p:grpSpPr>
        <p:sp>
          <p:nvSpPr>
            <p:cNvPr id="80" name="Rectangle 7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a:latin typeface="Helvetica"/>
                <a:cs typeface="Helvetica"/>
              </a:endParaRPr>
            </a:p>
          </p:txBody>
        </p:sp>
        <p:cxnSp>
          <p:nvCxnSpPr>
            <p:cNvPr id="81" name="Straight Connector 80"/>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2" name="Straight Connector 81"/>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3" name="Straight Connector 82"/>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5" name="Straight Connector 84"/>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86" name="Straight Connector 85"/>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87" name="TextBox 86"/>
          <p:cNvSpPr txBox="1"/>
          <p:nvPr/>
        </p:nvSpPr>
        <p:spPr>
          <a:xfrm>
            <a:off x="7086600" y="2633246"/>
            <a:ext cx="441146" cy="338554"/>
          </a:xfrm>
          <a:prstGeom prst="rect">
            <a:avLst/>
          </a:prstGeom>
          <a:noFill/>
        </p:spPr>
        <p:txBody>
          <a:bodyPr wrap="none" rtlCol="0">
            <a:spAutoFit/>
          </a:bodyPr>
          <a:lstStyle/>
          <a:p>
            <a:r>
              <a:rPr lang="en-US" sz="1600" b="0" dirty="0">
                <a:latin typeface="Helvetica"/>
                <a:cs typeface="Helvetica"/>
              </a:rPr>
              <a:t>K5</a:t>
            </a:r>
          </a:p>
        </p:txBody>
      </p:sp>
      <p:sp>
        <p:nvSpPr>
          <p:cNvPr id="88" name="TextBox 87"/>
          <p:cNvSpPr txBox="1"/>
          <p:nvPr/>
        </p:nvSpPr>
        <p:spPr>
          <a:xfrm>
            <a:off x="7636054" y="2633246"/>
            <a:ext cx="453970" cy="338554"/>
          </a:xfrm>
          <a:prstGeom prst="rect">
            <a:avLst/>
          </a:prstGeom>
          <a:noFill/>
        </p:spPr>
        <p:txBody>
          <a:bodyPr wrap="none" rtlCol="0">
            <a:spAutoFit/>
          </a:bodyPr>
          <a:lstStyle/>
          <a:p>
            <a:r>
              <a:rPr lang="en-US" sz="1600" b="0" dirty="0">
                <a:latin typeface="Helvetica"/>
                <a:cs typeface="Helvetica"/>
              </a:rPr>
              <a:t>N2</a:t>
            </a:r>
          </a:p>
        </p:txBody>
      </p:sp>
      <p:grpSp>
        <p:nvGrpSpPr>
          <p:cNvPr id="112" name="Group 111"/>
          <p:cNvGrpSpPr/>
          <p:nvPr/>
        </p:nvGrpSpPr>
        <p:grpSpPr>
          <a:xfrm>
            <a:off x="7086601" y="2819400"/>
            <a:ext cx="1356061" cy="338554"/>
            <a:chOff x="5486400" y="3048000"/>
            <a:chExt cx="1356061" cy="338554"/>
          </a:xfrm>
        </p:grpSpPr>
        <p:sp>
          <p:nvSpPr>
            <p:cNvPr id="89" name="TextBox 88"/>
            <p:cNvSpPr txBox="1"/>
            <p:nvPr/>
          </p:nvSpPr>
          <p:spPr>
            <a:xfrm>
              <a:off x="5486400" y="3048000"/>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90" name="TextBox 89"/>
            <p:cNvSpPr txBox="1"/>
            <p:nvPr/>
          </p:nvSpPr>
          <p:spPr>
            <a:xfrm>
              <a:off x="6019800" y="3048000"/>
              <a:ext cx="822661" cy="338554"/>
            </a:xfrm>
            <a:prstGeom prst="rect">
              <a:avLst/>
            </a:prstGeom>
            <a:noFill/>
          </p:spPr>
          <p:txBody>
            <a:bodyPr wrap="none" rtlCol="0">
              <a:spAutoFit/>
            </a:bodyPr>
            <a:lstStyle/>
            <a:p>
              <a:r>
                <a:rPr lang="en-US" sz="1600" b="0" dirty="0">
                  <a:solidFill>
                    <a:srgbClr val="FF0000"/>
                  </a:solidFill>
                  <a:latin typeface="Helvetica"/>
                  <a:cs typeface="Helvetica"/>
                </a:rPr>
                <a:t>N1,N3 </a:t>
              </a:r>
            </a:p>
          </p:txBody>
        </p:sp>
      </p:grpSp>
      <p:sp>
        <p:nvSpPr>
          <p:cNvPr id="91" name="TextBox 90"/>
          <p:cNvSpPr txBox="1"/>
          <p:nvPr/>
        </p:nvSpPr>
        <p:spPr>
          <a:xfrm>
            <a:off x="7032336" y="31666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92" name="TextBox 91"/>
          <p:cNvSpPr txBox="1"/>
          <p:nvPr/>
        </p:nvSpPr>
        <p:spPr>
          <a:xfrm>
            <a:off x="7592330" y="3166646"/>
            <a:ext cx="561071" cy="338554"/>
          </a:xfrm>
          <a:prstGeom prst="rect">
            <a:avLst/>
          </a:prstGeom>
          <a:noFill/>
        </p:spPr>
        <p:txBody>
          <a:bodyPr wrap="none" rtlCol="0">
            <a:spAutoFit/>
          </a:bodyPr>
          <a:lstStyle/>
          <a:p>
            <a:r>
              <a:rPr lang="en-US" sz="1600" b="0" dirty="0">
                <a:latin typeface="Helvetica"/>
                <a:cs typeface="Helvetica"/>
              </a:rPr>
              <a:t>N50</a:t>
            </a:r>
          </a:p>
        </p:txBody>
      </p:sp>
      <p:sp>
        <p:nvSpPr>
          <p:cNvPr id="93" name="TextBox 92"/>
          <p:cNvSpPr txBox="1"/>
          <p:nvPr/>
        </p:nvSpPr>
        <p:spPr>
          <a:xfrm>
            <a:off x="6359492" y="2133600"/>
            <a:ext cx="1877700" cy="369332"/>
          </a:xfrm>
          <a:prstGeom prst="rect">
            <a:avLst/>
          </a:prstGeom>
          <a:noFill/>
        </p:spPr>
        <p:txBody>
          <a:bodyPr wrap="none" rtlCol="0">
            <a:spAutoFit/>
          </a:bodyPr>
          <a:lstStyle/>
          <a:p>
            <a:r>
              <a:rPr lang="en-US" b="0" dirty="0">
                <a:latin typeface="Helvetica"/>
                <a:cs typeface="Helvetica"/>
              </a:rPr>
              <a:t>Master/Directory</a:t>
            </a:r>
          </a:p>
        </p:txBody>
      </p:sp>
      <p:grpSp>
        <p:nvGrpSpPr>
          <p:cNvPr id="115" name="Group 114"/>
          <p:cNvGrpSpPr/>
          <p:nvPr/>
        </p:nvGrpSpPr>
        <p:grpSpPr>
          <a:xfrm>
            <a:off x="2892662" y="2514600"/>
            <a:ext cx="3581400" cy="338554"/>
            <a:chOff x="1292462" y="2667000"/>
            <a:chExt cx="3581400" cy="338554"/>
          </a:xfrm>
        </p:grpSpPr>
        <p:sp>
          <p:nvSpPr>
            <p:cNvPr id="94" name="TextBox 93"/>
            <p:cNvSpPr txBox="1"/>
            <p:nvPr/>
          </p:nvSpPr>
          <p:spPr>
            <a:xfrm>
              <a:off x="1292462" y="26670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cxnSp>
          <p:nvCxnSpPr>
            <p:cNvPr id="95" name="Straight Arrow Connector 94"/>
            <p:cNvCxnSpPr>
              <a:stCxn id="94" idx="3"/>
            </p:cNvCxnSpPr>
            <p:nvPr/>
          </p:nvCxnSpPr>
          <p:spPr bwMode="auto">
            <a:xfrm>
              <a:off x="2743200" y="2836277"/>
              <a:ext cx="2130662" cy="5932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16" name="Group 115"/>
          <p:cNvGrpSpPr/>
          <p:nvPr/>
        </p:nvGrpSpPr>
        <p:grpSpPr>
          <a:xfrm>
            <a:off x="4114800" y="3276600"/>
            <a:ext cx="2209800" cy="990600"/>
            <a:chOff x="2514600" y="3352800"/>
            <a:chExt cx="2209800" cy="990600"/>
          </a:xfrm>
        </p:grpSpPr>
        <p:cxnSp>
          <p:nvCxnSpPr>
            <p:cNvPr id="99" name="Straight Arrow Connector 98"/>
            <p:cNvCxnSpPr/>
            <p:nvPr/>
          </p:nvCxnSpPr>
          <p:spPr bwMode="auto">
            <a:xfrm>
              <a:off x="2514600" y="3352800"/>
              <a:ext cx="2209800" cy="9906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11" name="TextBox 110"/>
            <p:cNvSpPr txBox="1"/>
            <p:nvPr/>
          </p:nvSpPr>
          <p:spPr>
            <a:xfrm rot="1529368">
              <a:off x="2800987" y="3556763"/>
              <a:ext cx="1827043" cy="338554"/>
            </a:xfrm>
            <a:prstGeom prst="rect">
              <a:avLst/>
            </a:prstGeom>
            <a:noFill/>
          </p:spPr>
          <p:txBody>
            <a:bodyPr wrap="none" rtlCol="0">
              <a:spAutoFit/>
            </a:bodyPr>
            <a:lstStyle/>
            <a:p>
              <a:r>
                <a:rPr lang="en-US" sz="1600" b="0" dirty="0">
                  <a:solidFill>
                    <a:srgbClr val="FF0000"/>
                  </a:solidFill>
                  <a:latin typeface="Helvetica"/>
                  <a:cs typeface="Helvetica"/>
                </a:rPr>
                <a:t>put(K14, V14), N1</a:t>
              </a:r>
            </a:p>
          </p:txBody>
        </p:sp>
      </p:grpSp>
      <p:grpSp>
        <p:nvGrpSpPr>
          <p:cNvPr id="96" name="Group 95"/>
          <p:cNvGrpSpPr/>
          <p:nvPr/>
        </p:nvGrpSpPr>
        <p:grpSpPr>
          <a:xfrm>
            <a:off x="3505200" y="2785646"/>
            <a:ext cx="2895600" cy="338554"/>
            <a:chOff x="1902062" y="2667000"/>
            <a:chExt cx="2895600" cy="338554"/>
          </a:xfrm>
        </p:grpSpPr>
        <p:sp>
          <p:nvSpPr>
            <p:cNvPr id="97" name="TextBox 96"/>
            <p:cNvSpPr txBox="1"/>
            <p:nvPr/>
          </p:nvSpPr>
          <p:spPr>
            <a:xfrm>
              <a:off x="1902062" y="2667000"/>
              <a:ext cx="823262" cy="338554"/>
            </a:xfrm>
            <a:prstGeom prst="rect">
              <a:avLst/>
            </a:prstGeom>
            <a:noFill/>
          </p:spPr>
          <p:txBody>
            <a:bodyPr wrap="none" rtlCol="0">
              <a:spAutoFit/>
            </a:bodyPr>
            <a:lstStyle/>
            <a:p>
              <a:r>
                <a:rPr lang="en-US" sz="1600" b="0" dirty="0">
                  <a:solidFill>
                    <a:srgbClr val="FF0000"/>
                  </a:solidFill>
                  <a:latin typeface="Helvetica"/>
                  <a:cs typeface="Helvetica"/>
                </a:rPr>
                <a:t>N1, N3</a:t>
              </a:r>
            </a:p>
          </p:txBody>
        </p:sp>
        <p:cxnSp>
          <p:nvCxnSpPr>
            <p:cNvPr id="98" name="Straight Arrow Connector 97"/>
            <p:cNvCxnSpPr>
              <a:stCxn id="97" idx="3"/>
              <a:endCxn id="44" idx="1"/>
            </p:cNvCxnSpPr>
            <p:nvPr/>
          </p:nvCxnSpPr>
          <p:spPr bwMode="auto">
            <a:xfrm>
              <a:off x="2725324" y="2836277"/>
              <a:ext cx="2072338" cy="6926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grpSp>
      <p:grpSp>
        <p:nvGrpSpPr>
          <p:cNvPr id="100" name="Group 99"/>
          <p:cNvGrpSpPr/>
          <p:nvPr/>
        </p:nvGrpSpPr>
        <p:grpSpPr>
          <a:xfrm>
            <a:off x="2819400" y="4690646"/>
            <a:ext cx="1099204" cy="338554"/>
            <a:chOff x="4114800" y="4766846"/>
            <a:chExt cx="1099204" cy="338554"/>
          </a:xfrm>
        </p:grpSpPr>
        <p:sp>
          <p:nvSpPr>
            <p:cNvPr id="101" name="TextBox 100"/>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102" name="TextBox 101"/>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9" name="Group 8"/>
          <p:cNvGrpSpPr/>
          <p:nvPr/>
        </p:nvGrpSpPr>
        <p:grpSpPr>
          <a:xfrm>
            <a:off x="3213100" y="3581400"/>
            <a:ext cx="2654300" cy="723900"/>
            <a:chOff x="1612900" y="3657600"/>
            <a:chExt cx="2654300" cy="723900"/>
          </a:xfrm>
        </p:grpSpPr>
        <p:sp>
          <p:nvSpPr>
            <p:cNvPr id="8" name="Freeform 7"/>
            <p:cNvSpPr/>
            <p:nvPr/>
          </p:nvSpPr>
          <p:spPr>
            <a:xfrm>
              <a:off x="1612900" y="4000483"/>
              <a:ext cx="2654300" cy="381017"/>
            </a:xfrm>
            <a:custGeom>
              <a:avLst/>
              <a:gdLst>
                <a:gd name="connsiteX0" fmla="*/ 2654300 w 2654300"/>
                <a:gd name="connsiteY0" fmla="*/ 368317 h 381017"/>
                <a:gd name="connsiteX1" fmla="*/ 1295400 w 2654300"/>
                <a:gd name="connsiteY1" fmla="*/ 17 h 381017"/>
                <a:gd name="connsiteX2" fmla="*/ 0 w 2654300"/>
                <a:gd name="connsiteY2" fmla="*/ 381017 h 381017"/>
              </a:gdLst>
              <a:ahLst/>
              <a:cxnLst>
                <a:cxn ang="0">
                  <a:pos x="connsiteX0" y="connsiteY0"/>
                </a:cxn>
                <a:cxn ang="0">
                  <a:pos x="connsiteX1" y="connsiteY1"/>
                </a:cxn>
                <a:cxn ang="0">
                  <a:pos x="connsiteX2" y="connsiteY2"/>
                </a:cxn>
              </a:cxnLst>
              <a:rect l="l" t="t" r="r" b="b"/>
              <a:pathLst>
                <a:path w="2654300" h="381017">
                  <a:moveTo>
                    <a:pt x="2654300" y="368317"/>
                  </a:moveTo>
                  <a:cubicBezTo>
                    <a:pt x="2196041" y="183108"/>
                    <a:pt x="1737783" y="-2100"/>
                    <a:pt x="1295400" y="17"/>
                  </a:cubicBezTo>
                  <a:cubicBezTo>
                    <a:pt x="853017" y="2134"/>
                    <a:pt x="0" y="381017"/>
                    <a:pt x="0" y="381017"/>
                  </a:cubicBezTo>
                </a:path>
              </a:pathLst>
            </a:custGeom>
            <a:ln>
              <a:solidFill>
                <a:srgbClr val="FF0000"/>
              </a:solidFill>
              <a:prstDash val="dash"/>
              <a:headEnd type="none"/>
              <a:tailEnd type="triangle"/>
            </a:ln>
          </p:spPr>
          <p:txBody>
            <a:bodyPr rtlCol="0" anchor="ctr"/>
            <a:lstStyle/>
            <a:p>
              <a:pPr algn="ctr"/>
              <a:endParaRPr lang="en-US"/>
            </a:p>
          </p:txBody>
        </p:sp>
        <p:sp>
          <p:nvSpPr>
            <p:cNvPr id="103" name="TextBox 102"/>
            <p:cNvSpPr txBox="1"/>
            <p:nvPr/>
          </p:nvSpPr>
          <p:spPr>
            <a:xfrm>
              <a:off x="2054462" y="3657600"/>
              <a:ext cx="14507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spTree>
    <p:extLst>
      <p:ext uri="{BB962C8B-B14F-4D97-AF65-F5344CB8AC3E}">
        <p14:creationId xmlns:p14="http://schemas.microsoft.com/office/powerpoint/2010/main" val="3827664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a:xfrm>
            <a:off x="838200" y="914400"/>
            <a:ext cx="10515600" cy="5105400"/>
          </a:xfrm>
        </p:spPr>
        <p:txBody>
          <a:bodyPr/>
          <a:lstStyle/>
          <a:p>
            <a:r>
              <a:rPr lang="en-US" dirty="0" smtClean="0"/>
              <a:t>Storage: use more nodes</a:t>
            </a:r>
          </a:p>
          <a:p>
            <a:endParaRPr lang="en-US" dirty="0" smtClean="0"/>
          </a:p>
          <a:p>
            <a:r>
              <a:rPr lang="en-US" dirty="0" smtClean="0"/>
              <a:t>Number of requests: </a:t>
            </a:r>
          </a:p>
          <a:p>
            <a:pPr lvl="1"/>
            <a:r>
              <a:rPr lang="en-US" dirty="0"/>
              <a:t>C</a:t>
            </a:r>
            <a:r>
              <a:rPr lang="en-US" dirty="0" smtClean="0"/>
              <a:t>an serve requests from all nodes on which a value is stored in parallel</a:t>
            </a:r>
          </a:p>
          <a:p>
            <a:pPr lvl="1"/>
            <a:r>
              <a:rPr lang="en-US" dirty="0" smtClean="0"/>
              <a:t>Master can replicate a popular value on more nodes</a:t>
            </a:r>
          </a:p>
          <a:p>
            <a:pPr lvl="1"/>
            <a:endParaRPr lang="en-US" dirty="0"/>
          </a:p>
          <a:p>
            <a:r>
              <a:rPr lang="en-US" dirty="0" smtClean="0"/>
              <a:t>Master/directory scalability:</a:t>
            </a:r>
          </a:p>
          <a:p>
            <a:pPr lvl="1"/>
            <a:r>
              <a:rPr lang="en-US" dirty="0" smtClean="0"/>
              <a:t>Replicate it</a:t>
            </a:r>
          </a:p>
          <a:p>
            <a:pPr lvl="1"/>
            <a:r>
              <a:rPr lang="en-US" dirty="0" smtClean="0"/>
              <a:t>Partition it, so different keys are served by different masters/directories</a:t>
            </a:r>
          </a:p>
          <a:p>
            <a:pPr lvl="2"/>
            <a:r>
              <a:rPr lang="en-US" dirty="0" smtClean="0"/>
              <a:t>How do you partition? </a:t>
            </a:r>
          </a:p>
        </p:txBody>
      </p:sp>
    </p:spTree>
    <p:extLst>
      <p:ext uri="{BB962C8B-B14F-4D97-AF65-F5344CB8AC3E}">
        <p14:creationId xmlns:p14="http://schemas.microsoft.com/office/powerpoint/2010/main" val="3173032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52400"/>
            <a:ext cx="6858000" cy="533400"/>
          </a:xfrm>
        </p:spPr>
        <p:txBody>
          <a:bodyPr/>
          <a:lstStyle/>
          <a:p>
            <a:r>
              <a:rPr lang="en-US" dirty="0" smtClean="0"/>
              <a:t>Scaling Up Directory</a:t>
            </a:r>
            <a:endParaRPr lang="en-US" dirty="0"/>
          </a:p>
        </p:txBody>
      </p:sp>
      <p:sp>
        <p:nvSpPr>
          <p:cNvPr id="3" name="Content Placeholder 2"/>
          <p:cNvSpPr>
            <a:spLocks noGrp="1"/>
          </p:cNvSpPr>
          <p:nvPr>
            <p:ph idx="1"/>
          </p:nvPr>
        </p:nvSpPr>
        <p:spPr>
          <a:xfrm>
            <a:off x="914400" y="838200"/>
            <a:ext cx="10439400" cy="5181600"/>
          </a:xfrm>
        </p:spPr>
        <p:txBody>
          <a:bodyPr>
            <a:noAutofit/>
          </a:bodyPr>
          <a:lstStyle/>
          <a:p>
            <a:r>
              <a:rPr lang="en-US" dirty="0" smtClean="0"/>
              <a:t>Challenge:</a:t>
            </a:r>
          </a:p>
          <a:p>
            <a:pPr lvl="1"/>
            <a:r>
              <a:rPr lang="en-US" sz="2400" dirty="0"/>
              <a:t>Directory contains a number of entries equal to number of (key, value) tuples in the system</a:t>
            </a:r>
          </a:p>
          <a:p>
            <a:pPr lvl="1"/>
            <a:r>
              <a:rPr lang="en-US" sz="2400" dirty="0"/>
              <a:t>Can be tens or hundreds of billions of entries in the system!</a:t>
            </a:r>
          </a:p>
          <a:p>
            <a:r>
              <a:rPr lang="en-US" dirty="0" smtClean="0"/>
              <a:t>Solution: </a:t>
            </a:r>
            <a:r>
              <a:rPr lang="en-US" b="1" dirty="0">
                <a:solidFill>
                  <a:srgbClr val="FF0000"/>
                </a:solidFill>
              </a:rPr>
              <a:t>C</a:t>
            </a:r>
            <a:r>
              <a:rPr lang="en-US" b="1" dirty="0" smtClean="0">
                <a:solidFill>
                  <a:srgbClr val="FF0000"/>
                </a:solidFill>
              </a:rPr>
              <a:t>onsistent Hashing</a:t>
            </a:r>
          </a:p>
          <a:p>
            <a:pPr lvl="1"/>
            <a:r>
              <a:rPr lang="en-US" b="1" dirty="0" smtClean="0">
                <a:solidFill>
                  <a:srgbClr val="FF0000"/>
                </a:solidFill>
              </a:rPr>
              <a:t>Provides mechanism to divide [</a:t>
            </a:r>
            <a:r>
              <a:rPr lang="en-US" b="1" dirty="0" err="1" smtClean="0">
                <a:solidFill>
                  <a:srgbClr val="FF0000"/>
                </a:solidFill>
              </a:rPr>
              <a:t>key,value</a:t>
            </a:r>
            <a:r>
              <a:rPr lang="en-US" b="1" dirty="0">
                <a:solidFill>
                  <a:srgbClr val="FF0000"/>
                </a:solidFill>
              </a:rPr>
              <a:t>]</a:t>
            </a:r>
            <a:r>
              <a:rPr lang="en-US" b="1" dirty="0" smtClean="0">
                <a:solidFill>
                  <a:srgbClr val="FF0000"/>
                </a:solidFill>
              </a:rPr>
              <a:t> pairs amongst a (potentially large!) set of machines (nodes) on network</a:t>
            </a:r>
            <a:endParaRPr lang="en-US" b="1" dirty="0">
              <a:solidFill>
                <a:srgbClr val="FF0000"/>
              </a:solidFill>
            </a:endParaRPr>
          </a:p>
          <a:p>
            <a:r>
              <a:rPr lang="en-US" dirty="0"/>
              <a:t>Associate to each node </a:t>
            </a:r>
            <a:r>
              <a:rPr lang="en-US" dirty="0" smtClean="0"/>
              <a:t>a </a:t>
            </a:r>
            <a:r>
              <a:rPr lang="en-US" dirty="0"/>
              <a:t>unique </a:t>
            </a:r>
            <a:r>
              <a:rPr lang="en-US" i="1" dirty="0" smtClean="0"/>
              <a:t>id</a:t>
            </a:r>
            <a:r>
              <a:rPr lang="en-US" dirty="0" smtClean="0"/>
              <a:t> </a:t>
            </a:r>
            <a:r>
              <a:rPr lang="en-US" dirty="0"/>
              <a:t>in an </a:t>
            </a:r>
            <a:r>
              <a:rPr lang="en-US" i="1" dirty="0" err="1"/>
              <a:t>uni</a:t>
            </a:r>
            <a:r>
              <a:rPr lang="en-US" i="1" dirty="0"/>
              <a:t>-</a:t>
            </a:r>
            <a:r>
              <a:rPr lang="en-US" dirty="0"/>
              <a:t>dimensional space 0..</a:t>
            </a:r>
            <a:r>
              <a:rPr lang="en-US" dirty="0" smtClean="0"/>
              <a:t>2</a:t>
            </a:r>
            <a:r>
              <a:rPr lang="en-US" baseline="30000" dirty="0" smtClean="0"/>
              <a:t>m</a:t>
            </a:r>
            <a:r>
              <a:rPr lang="en-US" dirty="0" smtClean="0"/>
              <a:t>-1 </a:t>
            </a:r>
            <a:r>
              <a:rPr lang="en-US" dirty="0" smtClean="0">
                <a:sym typeface="Symbol" panose="05050102010706020507" pitchFamily="18" charset="2"/>
              </a:rPr>
              <a:t> Wraps around: Call this “the ring!”</a:t>
            </a:r>
            <a:endParaRPr lang="en-US" dirty="0" smtClean="0"/>
          </a:p>
          <a:p>
            <a:pPr lvl="1"/>
            <a:r>
              <a:rPr lang="en-US" sz="2400" dirty="0"/>
              <a:t>Partition this space across </a:t>
            </a:r>
            <a:r>
              <a:rPr lang="en-US" sz="2400" i="1" dirty="0"/>
              <a:t>n</a:t>
            </a:r>
            <a:r>
              <a:rPr lang="en-US" sz="2400" dirty="0"/>
              <a:t> machines</a:t>
            </a:r>
          </a:p>
          <a:p>
            <a:pPr lvl="1"/>
            <a:r>
              <a:rPr lang="en-US" sz="2400" dirty="0"/>
              <a:t>Assume keys are in same </a:t>
            </a:r>
            <a:r>
              <a:rPr lang="en-US" sz="2400" dirty="0" err="1"/>
              <a:t>uni</a:t>
            </a:r>
            <a:r>
              <a:rPr lang="en-US" sz="2400" dirty="0"/>
              <a:t>-dimensional space</a:t>
            </a:r>
          </a:p>
          <a:p>
            <a:pPr lvl="1"/>
            <a:r>
              <a:rPr lang="en-US" sz="2400" dirty="0"/>
              <a:t>Each [Key, Value] is stored at the node with the smallest ID larger than Key</a:t>
            </a:r>
          </a:p>
        </p:txBody>
      </p:sp>
    </p:spTree>
    <p:extLst>
      <p:ext uri="{BB962C8B-B14F-4D97-AF65-F5344CB8AC3E}">
        <p14:creationId xmlns:p14="http://schemas.microsoft.com/office/powerpoint/2010/main" val="569448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p:txBody>
          <a:bodyPr/>
          <a:lstStyle/>
          <a:p>
            <a:r>
              <a:rPr lang="en-US" smtClean="0"/>
              <a:t>Key to Node Mapping Example</a:t>
            </a:r>
            <a:endParaRPr lang="en-US" dirty="0"/>
          </a:p>
        </p:txBody>
      </p:sp>
      <p:sp>
        <p:nvSpPr>
          <p:cNvPr id="1351683" name="Rectangle 3"/>
          <p:cNvSpPr>
            <a:spLocks noGrp="1" noChangeArrowheads="1"/>
          </p:cNvSpPr>
          <p:nvPr>
            <p:ph type="body" sz="half" idx="1"/>
          </p:nvPr>
        </p:nvSpPr>
        <p:spPr>
          <a:xfrm>
            <a:off x="812800" y="914400"/>
            <a:ext cx="5181600" cy="5410200"/>
          </a:xfrm>
        </p:spPr>
        <p:txBody>
          <a:bodyPr>
            <a:normAutofit fontScale="92500" lnSpcReduction="20000"/>
          </a:bodyPr>
          <a:lstStyle/>
          <a:p>
            <a:r>
              <a:rPr lang="en-US" dirty="0" err="1" smtClean="0"/>
              <a:t>Paritioning</a:t>
            </a:r>
            <a:r>
              <a:rPr lang="en-US" dirty="0" smtClean="0"/>
              <a:t> example with</a:t>
            </a:r>
            <a:br>
              <a:rPr lang="en-US" dirty="0" smtClean="0"/>
            </a:br>
            <a:r>
              <a:rPr lang="en-US" dirty="0" smtClean="0"/>
              <a:t>m = 6 </a:t>
            </a:r>
            <a:r>
              <a:rPr lang="en-US" dirty="0" smtClean="0">
                <a:sym typeface="Wingdings"/>
              </a:rPr>
              <a:t> ID space: 0..63</a:t>
            </a:r>
            <a:r>
              <a:rPr lang="en-US" dirty="0" smtClean="0"/>
              <a:t> </a:t>
            </a:r>
          </a:p>
          <a:p>
            <a:pPr lvl="1"/>
            <a:r>
              <a:rPr lang="en-US" dirty="0" smtClean="0"/>
              <a:t>Node  8 maps keys [5,8]</a:t>
            </a:r>
          </a:p>
          <a:p>
            <a:pPr lvl="1"/>
            <a:r>
              <a:rPr lang="en-US" dirty="0" smtClean="0"/>
              <a:t>Node 15 maps keys [9,15]</a:t>
            </a:r>
          </a:p>
          <a:p>
            <a:pPr lvl="1"/>
            <a:r>
              <a:rPr lang="en-US" dirty="0" smtClean="0"/>
              <a:t>Node 20 maps keys [16, 20]</a:t>
            </a:r>
          </a:p>
          <a:p>
            <a:pPr lvl="1"/>
            <a:r>
              <a:rPr lang="en-US" dirty="0" smtClean="0"/>
              <a:t>…</a:t>
            </a:r>
          </a:p>
          <a:p>
            <a:pPr lvl="1"/>
            <a:r>
              <a:rPr lang="en-US" dirty="0" smtClean="0"/>
              <a:t>Node 4 maps keys [59, 4]</a:t>
            </a:r>
          </a:p>
          <a:p>
            <a:r>
              <a:rPr lang="en-US" dirty="0" smtClean="0"/>
              <a:t>For this example, the mapping [14, V14] maps to node with ID=15</a:t>
            </a:r>
          </a:p>
          <a:p>
            <a:pPr lvl="1"/>
            <a:r>
              <a:rPr lang="en-US" dirty="0" smtClean="0"/>
              <a:t>Node with smallest ID larger than 14 (the key)</a:t>
            </a:r>
          </a:p>
          <a:p>
            <a:r>
              <a:rPr lang="en-US" dirty="0" smtClean="0"/>
              <a:t>In practice, m=256 or more!</a:t>
            </a:r>
          </a:p>
          <a:p>
            <a:pPr lvl="1"/>
            <a:r>
              <a:rPr lang="en-US" dirty="0" smtClean="0"/>
              <a:t>Uses cryptographically secure hash such as SHA-256 to generate the node IDs</a:t>
            </a:r>
          </a:p>
          <a:p>
            <a:endParaRPr lang="en-US" dirty="0" smtClean="0"/>
          </a:p>
          <a:p>
            <a:endParaRPr lang="en-US" dirty="0"/>
          </a:p>
        </p:txBody>
      </p:sp>
      <p:grpSp>
        <p:nvGrpSpPr>
          <p:cNvPr id="10" name="Group 9"/>
          <p:cNvGrpSpPr/>
          <p:nvPr/>
        </p:nvGrpSpPr>
        <p:grpSpPr>
          <a:xfrm>
            <a:off x="9220199" y="2743200"/>
            <a:ext cx="1437638" cy="687388"/>
            <a:chOff x="6672900" y="2819400"/>
            <a:chExt cx="1437638" cy="687388"/>
          </a:xfrm>
        </p:grpSpPr>
        <p:grpSp>
          <p:nvGrpSpPr>
            <p:cNvPr id="38" name="Group 37"/>
            <p:cNvGrpSpPr/>
            <p:nvPr/>
          </p:nvGrpSpPr>
          <p:grpSpPr>
            <a:xfrm>
              <a:off x="6689250" y="2861846"/>
              <a:ext cx="1066800" cy="228600"/>
              <a:chOff x="1752600" y="3656806"/>
              <a:chExt cx="533400" cy="381794"/>
            </a:xfrm>
            <a:solidFill>
              <a:srgbClr val="FFFFAA"/>
            </a:solidFill>
          </p:grpSpPr>
          <p:sp>
            <p:nvSpPr>
              <p:cNvPr id="39" name="Rectangle 3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0" name="Straight Connector 39"/>
              <p:cNvCxnSpPr>
                <a:stCxn id="39" idx="0"/>
                <a:endCxn id="3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4" name="Straight Connector 4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6" name="Group 45"/>
            <p:cNvGrpSpPr/>
            <p:nvPr/>
          </p:nvGrpSpPr>
          <p:grpSpPr>
            <a:xfrm>
              <a:off x="6672900" y="2819400"/>
              <a:ext cx="1099500" cy="338554"/>
              <a:chOff x="5698650" y="4800600"/>
              <a:chExt cx="1099500" cy="338554"/>
            </a:xfrm>
          </p:grpSpPr>
          <p:sp>
            <p:nvSpPr>
              <p:cNvPr id="47" name="TextBox 46"/>
              <p:cNvSpPr txBox="1"/>
              <p:nvPr/>
            </p:nvSpPr>
            <p:spPr>
              <a:xfrm>
                <a:off x="5698650" y="4800600"/>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48" name="TextBox 47"/>
              <p:cNvSpPr txBox="1"/>
              <p:nvPr/>
            </p:nvSpPr>
            <p:spPr>
              <a:xfrm>
                <a:off x="6248400" y="4800600"/>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4" name="Straight Arrow Connector 3"/>
            <p:cNvCxnSpPr>
              <a:stCxn id="39" idx="2"/>
              <a:endCxn id="1351705" idx="1"/>
            </p:cNvCxnSpPr>
            <p:nvPr/>
          </p:nvCxnSpPr>
          <p:spPr bwMode="auto">
            <a:xfrm>
              <a:off x="7222650" y="3089971"/>
              <a:ext cx="887888" cy="416817"/>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5" name="Group 4"/>
          <p:cNvGrpSpPr/>
          <p:nvPr/>
        </p:nvGrpSpPr>
        <p:grpSpPr>
          <a:xfrm>
            <a:off x="5868987" y="990600"/>
            <a:ext cx="5256213" cy="5486400"/>
            <a:chOff x="3735387" y="990600"/>
            <a:chExt cx="5256213" cy="5486400"/>
          </a:xfrm>
        </p:grpSpPr>
        <p:sp>
          <p:nvSpPr>
            <p:cNvPr id="1351684" name="Oval 4"/>
            <p:cNvSpPr>
              <a:spLocks noChangeArrowheads="1"/>
            </p:cNvSpPr>
            <p:nvPr/>
          </p:nvSpPr>
          <p:spPr bwMode="auto">
            <a:xfrm>
              <a:off x="4000500"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685" name="Text Box 5"/>
            <p:cNvSpPr txBox="1">
              <a:spLocks noChangeArrowheads="1"/>
            </p:cNvSpPr>
            <p:nvPr/>
          </p:nvSpPr>
          <p:spPr bwMode="auto">
            <a:xfrm>
              <a:off x="6846887" y="1538288"/>
              <a:ext cx="312738"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4</a:t>
              </a:r>
            </a:p>
          </p:txBody>
        </p:sp>
        <p:pic>
          <p:nvPicPr>
            <p:cNvPr id="1351686" name="Picture 6" descr="j0230337"/>
            <p:cNvPicPr>
              <a:picLocks noChangeAspect="1" noChangeArrowheads="1"/>
            </p:cNvPicPr>
            <p:nvPr/>
          </p:nvPicPr>
          <p:blipFill>
            <a:blip r:embed="rId3"/>
            <a:srcRect/>
            <a:stretch>
              <a:fillRect/>
            </a:stretch>
          </p:blipFill>
          <p:spPr bwMode="auto">
            <a:xfrm>
              <a:off x="7115175" y="990600"/>
              <a:ext cx="266700" cy="438150"/>
            </a:xfrm>
            <a:prstGeom prst="rect">
              <a:avLst/>
            </a:prstGeom>
            <a:noFill/>
          </p:spPr>
        </p:pic>
        <p:pic>
          <p:nvPicPr>
            <p:cNvPr id="1351687" name="Picture 7" descr="j0230337"/>
            <p:cNvPicPr>
              <a:picLocks noChangeAspect="1" noChangeArrowheads="1"/>
            </p:cNvPicPr>
            <p:nvPr/>
          </p:nvPicPr>
          <p:blipFill>
            <a:blip r:embed="rId3"/>
            <a:srcRect/>
            <a:stretch>
              <a:fillRect/>
            </a:stretch>
          </p:blipFill>
          <p:spPr bwMode="auto">
            <a:xfrm>
              <a:off x="8610600" y="4514850"/>
              <a:ext cx="266700" cy="438150"/>
            </a:xfrm>
            <a:prstGeom prst="rect">
              <a:avLst/>
            </a:prstGeom>
            <a:noFill/>
          </p:spPr>
        </p:pic>
        <p:sp>
          <p:nvSpPr>
            <p:cNvPr id="1351688" name="Text Box 8"/>
            <p:cNvSpPr txBox="1">
              <a:spLocks noChangeArrowheads="1"/>
            </p:cNvSpPr>
            <p:nvPr/>
          </p:nvSpPr>
          <p:spPr bwMode="auto">
            <a:xfrm>
              <a:off x="7923212" y="4343400"/>
              <a:ext cx="439738"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20</a:t>
              </a:r>
            </a:p>
          </p:txBody>
        </p:sp>
        <p:pic>
          <p:nvPicPr>
            <p:cNvPr id="1351689" name="Picture 9" descr="j0230337"/>
            <p:cNvPicPr>
              <a:picLocks noChangeAspect="1" noChangeArrowheads="1"/>
            </p:cNvPicPr>
            <p:nvPr/>
          </p:nvPicPr>
          <p:blipFill>
            <a:blip r:embed="rId3"/>
            <a:srcRect/>
            <a:stretch>
              <a:fillRect/>
            </a:stretch>
          </p:blipFill>
          <p:spPr bwMode="auto">
            <a:xfrm>
              <a:off x="6210300" y="6038850"/>
              <a:ext cx="266700" cy="438150"/>
            </a:xfrm>
            <a:prstGeom prst="rect">
              <a:avLst/>
            </a:prstGeom>
            <a:noFill/>
          </p:spPr>
        </p:pic>
        <p:sp>
          <p:nvSpPr>
            <p:cNvPr id="1351690" name="Text Box 10"/>
            <p:cNvSpPr txBox="1">
              <a:spLocks noChangeArrowheads="1"/>
            </p:cNvSpPr>
            <p:nvPr/>
          </p:nvSpPr>
          <p:spPr bwMode="auto">
            <a:xfrm>
              <a:off x="6076950" y="54864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32</a:t>
              </a:r>
            </a:p>
          </p:txBody>
        </p:sp>
        <p:sp>
          <p:nvSpPr>
            <p:cNvPr id="1351691" name="Text Box 11"/>
            <p:cNvSpPr txBox="1">
              <a:spLocks noChangeArrowheads="1"/>
            </p:cNvSpPr>
            <p:nvPr/>
          </p:nvSpPr>
          <p:spPr bwMode="auto">
            <a:xfrm>
              <a:off x="5067300" y="5348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35</a:t>
              </a:r>
            </a:p>
          </p:txBody>
        </p:sp>
        <p:pic>
          <p:nvPicPr>
            <p:cNvPr id="1351692" name="Picture 12" descr="j0230337"/>
            <p:cNvPicPr>
              <a:picLocks noChangeAspect="1" noChangeArrowheads="1"/>
            </p:cNvPicPr>
            <p:nvPr/>
          </p:nvPicPr>
          <p:blipFill>
            <a:blip r:embed="rId3"/>
            <a:srcRect/>
            <a:stretch>
              <a:fillRect/>
            </a:stretch>
          </p:blipFill>
          <p:spPr bwMode="auto">
            <a:xfrm>
              <a:off x="5219700" y="5886450"/>
              <a:ext cx="266700" cy="438150"/>
            </a:xfrm>
            <a:prstGeom prst="rect">
              <a:avLst/>
            </a:prstGeom>
            <a:noFill/>
          </p:spPr>
        </p:pic>
        <p:sp>
          <p:nvSpPr>
            <p:cNvPr id="1351693" name="Text Box 13"/>
            <p:cNvSpPr txBox="1">
              <a:spLocks noChangeArrowheads="1"/>
            </p:cNvSpPr>
            <p:nvPr/>
          </p:nvSpPr>
          <p:spPr bwMode="auto">
            <a:xfrm>
              <a:off x="7581900" y="1995488"/>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8</a:t>
              </a:r>
            </a:p>
          </p:txBody>
        </p:sp>
        <p:sp>
          <p:nvSpPr>
            <p:cNvPr id="1351694" name="Text Box 14"/>
            <p:cNvSpPr txBox="1">
              <a:spLocks noChangeArrowheads="1"/>
            </p:cNvSpPr>
            <p:nvPr/>
          </p:nvSpPr>
          <p:spPr bwMode="auto">
            <a:xfrm>
              <a:off x="8191500" y="33670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15</a:t>
              </a:r>
            </a:p>
          </p:txBody>
        </p:sp>
        <p:sp>
          <p:nvSpPr>
            <p:cNvPr id="1351695" name="Text Box 15"/>
            <p:cNvSpPr txBox="1">
              <a:spLocks noChangeArrowheads="1"/>
            </p:cNvSpPr>
            <p:nvPr/>
          </p:nvSpPr>
          <p:spPr bwMode="auto">
            <a:xfrm>
              <a:off x="4229100" y="42672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44</a:t>
              </a:r>
            </a:p>
          </p:txBody>
        </p:sp>
        <p:sp>
          <p:nvSpPr>
            <p:cNvPr id="1351696" name="Text Box 16"/>
            <p:cNvSpPr txBox="1">
              <a:spLocks noChangeArrowheads="1"/>
            </p:cNvSpPr>
            <p:nvPr/>
          </p:nvSpPr>
          <p:spPr bwMode="auto">
            <a:xfrm>
              <a:off x="5010150" y="1828800"/>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58</a:t>
              </a:r>
            </a:p>
          </p:txBody>
        </p:sp>
        <p:pic>
          <p:nvPicPr>
            <p:cNvPr id="1351697" name="Picture 17" descr="j0230337"/>
            <p:cNvPicPr>
              <a:picLocks noChangeAspect="1" noChangeArrowheads="1"/>
            </p:cNvPicPr>
            <p:nvPr/>
          </p:nvPicPr>
          <p:blipFill>
            <a:blip r:embed="rId3"/>
            <a:srcRect/>
            <a:stretch>
              <a:fillRect/>
            </a:stretch>
          </p:blipFill>
          <p:spPr bwMode="auto">
            <a:xfrm>
              <a:off x="3810000" y="4419600"/>
              <a:ext cx="266700" cy="438150"/>
            </a:xfrm>
            <a:prstGeom prst="rect">
              <a:avLst/>
            </a:prstGeom>
            <a:noFill/>
          </p:spPr>
        </p:pic>
        <p:pic>
          <p:nvPicPr>
            <p:cNvPr id="1351698" name="Picture 18" descr="j0230337"/>
            <p:cNvPicPr>
              <a:picLocks noChangeAspect="1" noChangeArrowheads="1"/>
            </p:cNvPicPr>
            <p:nvPr/>
          </p:nvPicPr>
          <p:blipFill>
            <a:blip r:embed="rId3"/>
            <a:srcRect/>
            <a:stretch>
              <a:fillRect/>
            </a:stretch>
          </p:blipFill>
          <p:spPr bwMode="auto">
            <a:xfrm>
              <a:off x="4724400" y="1295400"/>
              <a:ext cx="266700" cy="438150"/>
            </a:xfrm>
            <a:prstGeom prst="rect">
              <a:avLst/>
            </a:prstGeom>
            <a:noFill/>
          </p:spPr>
        </p:pic>
        <p:sp>
          <p:nvSpPr>
            <p:cNvPr id="1351699" name="Line 19"/>
            <p:cNvSpPr>
              <a:spLocks noChangeShapeType="1"/>
            </p:cNvSpPr>
            <p:nvPr/>
          </p:nvSpPr>
          <p:spPr bwMode="auto">
            <a:xfrm flipV="1">
              <a:off x="4152900"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0" name="Line 20"/>
            <p:cNvSpPr>
              <a:spLocks noChangeShapeType="1"/>
            </p:cNvSpPr>
            <p:nvPr/>
          </p:nvSpPr>
          <p:spPr bwMode="auto">
            <a:xfrm>
              <a:off x="4981575"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1" name="Picture 21" descr="j0230337"/>
            <p:cNvPicPr>
              <a:picLocks noChangeAspect="1" noChangeArrowheads="1"/>
            </p:cNvPicPr>
            <p:nvPr/>
          </p:nvPicPr>
          <p:blipFill>
            <a:blip r:embed="rId3"/>
            <a:srcRect/>
            <a:stretch>
              <a:fillRect/>
            </a:stretch>
          </p:blipFill>
          <p:spPr bwMode="auto">
            <a:xfrm>
              <a:off x="8724900" y="3276600"/>
              <a:ext cx="266700" cy="438150"/>
            </a:xfrm>
            <a:prstGeom prst="rect">
              <a:avLst/>
            </a:prstGeom>
            <a:noFill/>
          </p:spPr>
        </p:pic>
        <p:sp>
          <p:nvSpPr>
            <p:cNvPr id="1351702" name="Line 22"/>
            <p:cNvSpPr>
              <a:spLocks noChangeShapeType="1"/>
            </p:cNvSpPr>
            <p:nvPr/>
          </p:nvSpPr>
          <p:spPr bwMode="auto">
            <a:xfrm flipV="1">
              <a:off x="5372100"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3" name="Line 23"/>
            <p:cNvSpPr>
              <a:spLocks noChangeShapeType="1"/>
            </p:cNvSpPr>
            <p:nvPr/>
          </p:nvSpPr>
          <p:spPr bwMode="auto">
            <a:xfrm flipV="1">
              <a:off x="6286500" y="58674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4" name="Line 24"/>
            <p:cNvSpPr>
              <a:spLocks noChangeShapeType="1"/>
            </p:cNvSpPr>
            <p:nvPr/>
          </p:nvSpPr>
          <p:spPr bwMode="auto">
            <a:xfrm flipH="1" flipV="1">
              <a:off x="8343900"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5" name="Line 25"/>
            <p:cNvSpPr>
              <a:spLocks noChangeShapeType="1"/>
            </p:cNvSpPr>
            <p:nvPr/>
          </p:nvSpPr>
          <p:spPr bwMode="auto">
            <a:xfrm flipH="1">
              <a:off x="8572500"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6" name="Line 26"/>
            <p:cNvSpPr>
              <a:spLocks noChangeShapeType="1"/>
            </p:cNvSpPr>
            <p:nvPr/>
          </p:nvSpPr>
          <p:spPr bwMode="auto">
            <a:xfrm flipV="1">
              <a:off x="7858125" y="1971675"/>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7" name="Picture 27" descr="j0230337"/>
            <p:cNvPicPr>
              <a:picLocks noChangeAspect="1" noChangeArrowheads="1"/>
            </p:cNvPicPr>
            <p:nvPr/>
          </p:nvPicPr>
          <p:blipFill>
            <a:blip r:embed="rId3"/>
            <a:srcRect/>
            <a:stretch>
              <a:fillRect/>
            </a:stretch>
          </p:blipFill>
          <p:spPr bwMode="auto">
            <a:xfrm>
              <a:off x="8037512" y="1676400"/>
              <a:ext cx="268288" cy="438150"/>
            </a:xfrm>
            <a:prstGeom prst="rect">
              <a:avLst/>
            </a:prstGeom>
            <a:noFill/>
          </p:spPr>
        </p:pic>
        <p:sp>
          <p:nvSpPr>
            <p:cNvPr id="1351708" name="Line 28"/>
            <p:cNvSpPr>
              <a:spLocks noChangeShapeType="1"/>
            </p:cNvSpPr>
            <p:nvPr/>
          </p:nvSpPr>
          <p:spPr bwMode="auto">
            <a:xfrm rot="3575902">
              <a:off x="7046912" y="14335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grpSp>
          <p:nvGrpSpPr>
            <p:cNvPr id="2" name="Group 29"/>
            <p:cNvGrpSpPr>
              <a:grpSpLocks/>
            </p:cNvGrpSpPr>
            <p:nvPr/>
          </p:nvGrpSpPr>
          <p:grpSpPr bwMode="auto">
            <a:xfrm>
              <a:off x="3735387" y="1108075"/>
              <a:ext cx="5089525" cy="5133975"/>
              <a:chOff x="1930" y="844"/>
              <a:chExt cx="3210" cy="3240"/>
            </a:xfrm>
          </p:grpSpPr>
          <p:sp>
            <p:nvSpPr>
              <p:cNvPr id="1351710"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1"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2"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3"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4"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5"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6"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7"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latin typeface="Key"/>
                  <a:cs typeface="Key"/>
                </a:endParaRPr>
              </a:p>
            </p:txBody>
          </p:sp>
        </p:grpSp>
        <p:sp>
          <p:nvSpPr>
            <p:cNvPr id="57" name="Text Box 16"/>
            <p:cNvSpPr txBox="1">
              <a:spLocks noChangeArrowheads="1"/>
            </p:cNvSpPr>
            <p:nvPr/>
          </p:nvSpPr>
          <p:spPr bwMode="auto">
            <a:xfrm>
              <a:off x="6040360" y="13716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Key"/>
                  <a:cs typeface="Key"/>
                </a:rPr>
                <a:t>63</a:t>
              </a:r>
            </a:p>
          </p:txBody>
        </p:sp>
        <p:sp>
          <p:nvSpPr>
            <p:cNvPr id="58" name="Text Box 16"/>
            <p:cNvSpPr txBox="1">
              <a:spLocks noChangeArrowheads="1"/>
            </p:cNvSpPr>
            <p:nvPr/>
          </p:nvSpPr>
          <p:spPr bwMode="auto">
            <a:xfrm>
              <a:off x="6397338" y="1371600"/>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Key"/>
                  <a:cs typeface="Key"/>
                </a:rPr>
                <a:t>0</a:t>
              </a:r>
            </a:p>
          </p:txBody>
        </p:sp>
        <p:sp>
          <p:nvSpPr>
            <p:cNvPr id="60" name="Line 23"/>
            <p:cNvSpPr>
              <a:spLocks noChangeShapeType="1"/>
            </p:cNvSpPr>
            <p:nvPr/>
          </p:nvSpPr>
          <p:spPr bwMode="auto">
            <a:xfrm flipV="1">
              <a:off x="6253162"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61" name="Line 23"/>
            <p:cNvSpPr>
              <a:spLocks noChangeShapeType="1"/>
            </p:cNvSpPr>
            <p:nvPr/>
          </p:nvSpPr>
          <p:spPr bwMode="auto">
            <a:xfrm flipV="1">
              <a:off x="6481761"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3" name="TextBox 2"/>
            <p:cNvSpPr txBox="1"/>
            <p:nvPr/>
          </p:nvSpPr>
          <p:spPr>
            <a:xfrm>
              <a:off x="5421148" y="3426768"/>
              <a:ext cx="1806905" cy="461665"/>
            </a:xfrm>
            <a:prstGeom prst="rect">
              <a:avLst/>
            </a:prstGeom>
            <a:noFill/>
          </p:spPr>
          <p:txBody>
            <a:bodyPr wrap="none" rtlCol="0">
              <a:spAutoFit/>
            </a:bodyPr>
            <a:lstStyle/>
            <a:p>
              <a:r>
                <a:rPr lang="en-US" sz="2400" dirty="0">
                  <a:latin typeface="Gill Sans"/>
                </a:rPr>
                <a:t>“The Ring”</a:t>
              </a:r>
            </a:p>
          </p:txBody>
        </p:sp>
      </p:grpSp>
    </p:spTree>
    <p:extLst>
      <p:ext uri="{BB962C8B-B14F-4D97-AF65-F5344CB8AC3E}">
        <p14:creationId xmlns:p14="http://schemas.microsoft.com/office/powerpoint/2010/main" val="41176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1683">
                                            <p:txEl>
                                              <p:pRg st="5" end="5"/>
                                            </p:txEl>
                                          </p:spTgt>
                                        </p:tgtEl>
                                        <p:attrNameLst>
                                          <p:attrName>style.visibility</p:attrName>
                                        </p:attrNameLst>
                                      </p:cBhvr>
                                      <p:to>
                                        <p:strVal val="visible"/>
                                      </p:to>
                                    </p:set>
                                  </p:childTnLst>
                                </p:cTn>
                              </p:par>
                              <p:par>
                                <p:cTn id="17" presetID="3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9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68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51683">
                                            <p:txEl>
                                              <p:pRg st="7" end="7"/>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51683">
                                            <p:txEl>
                                              <p:pRg st="8" end="8"/>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5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a:xfrm>
            <a:off x="1524000" y="-228600"/>
            <a:ext cx="9144000" cy="1219200"/>
          </a:xfrm>
        </p:spPr>
        <p:txBody>
          <a:bodyPr/>
          <a:lstStyle/>
          <a:p>
            <a:r>
              <a:rPr lang="en-US" dirty="0" smtClean="0"/>
              <a:t>Chord: Distributed Lookup (Directory) Service</a:t>
            </a:r>
            <a:endParaRPr lang="en-US" dirty="0"/>
          </a:p>
        </p:txBody>
      </p:sp>
      <p:sp>
        <p:nvSpPr>
          <p:cNvPr id="1349635" name="Rectangle 3"/>
          <p:cNvSpPr>
            <a:spLocks noGrp="1" noChangeArrowheads="1"/>
          </p:cNvSpPr>
          <p:nvPr>
            <p:ph type="body" idx="1"/>
          </p:nvPr>
        </p:nvSpPr>
        <p:spPr>
          <a:xfrm>
            <a:off x="914400" y="838200"/>
            <a:ext cx="10058400" cy="5715000"/>
          </a:xfrm>
        </p:spPr>
        <p:txBody>
          <a:bodyPr>
            <a:normAutofit fontScale="92500" lnSpcReduction="20000"/>
          </a:bodyPr>
          <a:lstStyle/>
          <a:p>
            <a:r>
              <a:rPr lang="en-US" dirty="0" smtClean="0"/>
              <a:t>“Chord” is a Distributed Lookup Service</a:t>
            </a:r>
          </a:p>
          <a:p>
            <a:pPr lvl="1"/>
            <a:r>
              <a:rPr lang="en-US" dirty="0" smtClean="0"/>
              <a:t>Designed at MIT and here at Berkeley (Ion </a:t>
            </a:r>
            <a:r>
              <a:rPr lang="en-US" dirty="0" err="1" smtClean="0"/>
              <a:t>Stoica</a:t>
            </a:r>
            <a:r>
              <a:rPr lang="en-US" dirty="0" smtClean="0"/>
              <a:t> among others)</a:t>
            </a:r>
          </a:p>
          <a:p>
            <a:pPr lvl="1"/>
            <a:r>
              <a:rPr lang="en-US" dirty="0" smtClean="0"/>
              <a:t>Simplest and cleanest algorithm for distributed storage</a:t>
            </a:r>
          </a:p>
          <a:p>
            <a:pPr lvl="2"/>
            <a:r>
              <a:rPr lang="en-US" dirty="0" smtClean="0"/>
              <a:t>Serves as comparison point for other </a:t>
            </a:r>
            <a:r>
              <a:rPr lang="en-US" dirty="0" err="1" smtClean="0"/>
              <a:t>optims</a:t>
            </a:r>
            <a:endParaRPr lang="en-US" dirty="0" smtClean="0"/>
          </a:p>
          <a:p>
            <a:r>
              <a:rPr lang="en-US" dirty="0" smtClean="0"/>
              <a:t>Import aspect of the design space:</a:t>
            </a:r>
          </a:p>
          <a:p>
            <a:pPr lvl="1"/>
            <a:r>
              <a:rPr lang="en-US" dirty="0" smtClean="0"/>
              <a:t>Decouple </a:t>
            </a:r>
            <a:r>
              <a:rPr lang="en-US" dirty="0"/>
              <a:t>correctness from </a:t>
            </a:r>
            <a:r>
              <a:rPr lang="en-US" dirty="0" smtClean="0"/>
              <a:t>efficiency</a:t>
            </a:r>
          </a:p>
          <a:p>
            <a:pPr lvl="1"/>
            <a:r>
              <a:rPr lang="en-US" dirty="0" smtClean="0"/>
              <a:t>Combined </a:t>
            </a:r>
            <a:r>
              <a:rPr lang="en-US" i="1" dirty="0" smtClean="0"/>
              <a:t>Directory </a:t>
            </a:r>
            <a:r>
              <a:rPr lang="en-US" dirty="0" smtClean="0"/>
              <a:t>and</a:t>
            </a:r>
            <a:r>
              <a:rPr lang="en-US" i="1" dirty="0" smtClean="0"/>
              <a:t> Storage</a:t>
            </a:r>
            <a:endParaRPr lang="en-US" i="1" dirty="0"/>
          </a:p>
          <a:p>
            <a:r>
              <a:rPr lang="en-US" dirty="0" smtClean="0"/>
              <a:t>Properties </a:t>
            </a:r>
          </a:p>
          <a:p>
            <a:pPr lvl="1"/>
            <a:r>
              <a:rPr lang="en-US" dirty="0" smtClean="0">
                <a:solidFill>
                  <a:srgbClr val="FF0000"/>
                </a:solidFill>
              </a:rPr>
              <a:t>Correctness: </a:t>
            </a:r>
            <a:endParaRPr lang="en-US" dirty="0"/>
          </a:p>
          <a:p>
            <a:pPr lvl="2"/>
            <a:r>
              <a:rPr lang="en-US" dirty="0" smtClean="0"/>
              <a:t>Each node needs to know about neighbors on ring (one predecessor and one successor)</a:t>
            </a:r>
          </a:p>
          <a:p>
            <a:pPr lvl="2"/>
            <a:r>
              <a:rPr lang="en-US" dirty="0" smtClean="0"/>
              <a:t>Connected rings will perform their task correctly</a:t>
            </a:r>
            <a:endParaRPr lang="en-US" dirty="0"/>
          </a:p>
          <a:p>
            <a:pPr lvl="1"/>
            <a:r>
              <a:rPr lang="en-US" dirty="0" smtClean="0">
                <a:solidFill>
                  <a:srgbClr val="FF0000"/>
                </a:solidFill>
              </a:rPr>
              <a:t>Performance: </a:t>
            </a:r>
          </a:p>
          <a:p>
            <a:pPr lvl="2"/>
            <a:r>
              <a:rPr lang="en-US" dirty="0" smtClean="0"/>
              <a:t>Each node needs to know about O</a:t>
            </a:r>
            <a:r>
              <a:rPr lang="en-US" dirty="0"/>
              <a:t>(log</a:t>
            </a:r>
            <a:r>
              <a:rPr lang="en-US" dirty="0" smtClean="0"/>
              <a:t>(</a:t>
            </a:r>
            <a:r>
              <a:rPr lang="en-US" i="1" dirty="0"/>
              <a:t>M</a:t>
            </a:r>
            <a:r>
              <a:rPr lang="en-US" dirty="0" smtClean="0"/>
              <a:t>)), </a:t>
            </a:r>
            <a:r>
              <a:rPr lang="en-US" dirty="0"/>
              <a:t>where </a:t>
            </a:r>
            <a:r>
              <a:rPr lang="en-US" i="1" dirty="0"/>
              <a:t>M</a:t>
            </a:r>
            <a:r>
              <a:rPr lang="en-US" dirty="0" smtClean="0"/>
              <a:t> </a:t>
            </a:r>
            <a:r>
              <a:rPr lang="en-US" dirty="0"/>
              <a:t>is the total number of nodes</a:t>
            </a:r>
          </a:p>
          <a:p>
            <a:pPr lvl="2"/>
            <a:r>
              <a:rPr lang="en-US" dirty="0"/>
              <a:t>Guarantees that a </a:t>
            </a:r>
            <a:r>
              <a:rPr lang="en-US" dirty="0" smtClean="0"/>
              <a:t>tuple </a:t>
            </a:r>
            <a:r>
              <a:rPr lang="en-US" dirty="0"/>
              <a:t>is found in O(log</a:t>
            </a:r>
            <a:r>
              <a:rPr lang="en-US" dirty="0" smtClean="0"/>
              <a:t>(</a:t>
            </a:r>
            <a:r>
              <a:rPr lang="en-US" i="1" dirty="0"/>
              <a:t>M</a:t>
            </a:r>
            <a:r>
              <a:rPr lang="en-US" dirty="0" smtClean="0"/>
              <a:t>)</a:t>
            </a:r>
            <a:r>
              <a:rPr lang="en-US" dirty="0"/>
              <a:t>) </a:t>
            </a:r>
            <a:r>
              <a:rPr lang="en-US" dirty="0" smtClean="0"/>
              <a:t>steps</a:t>
            </a:r>
          </a:p>
          <a:p>
            <a:r>
              <a:rPr lang="en-US" dirty="0" smtClean="0"/>
              <a:t>Many other </a:t>
            </a:r>
            <a:r>
              <a:rPr lang="en-US" i="1" dirty="0" smtClean="0"/>
              <a:t>Structured, Peer-to-Peer</a:t>
            </a:r>
            <a:r>
              <a:rPr lang="en-US" dirty="0" smtClean="0"/>
              <a:t> lookup services: </a:t>
            </a:r>
          </a:p>
          <a:p>
            <a:pPr lvl="1"/>
            <a:r>
              <a:rPr lang="en-US" dirty="0" smtClean="0"/>
              <a:t>CAN, Tapestry, Pastry, Bamboo, </a:t>
            </a:r>
            <a:r>
              <a:rPr lang="en-US" dirty="0" err="1" smtClean="0"/>
              <a:t>Kademlia</a:t>
            </a:r>
            <a:r>
              <a:rPr lang="en-US" dirty="0" smtClean="0"/>
              <a:t>, …</a:t>
            </a:r>
          </a:p>
          <a:p>
            <a:pPr lvl="1"/>
            <a:r>
              <a:rPr lang="en-US" dirty="0" smtClean="0"/>
              <a:t>Several designed here at Berkeley!</a:t>
            </a:r>
            <a:endParaRPr lang="en-US" dirty="0"/>
          </a:p>
        </p:txBody>
      </p:sp>
    </p:spTree>
    <p:extLst>
      <p:ext uri="{BB962C8B-B14F-4D97-AF65-F5344CB8AC3E}">
        <p14:creationId xmlns:p14="http://schemas.microsoft.com/office/powerpoint/2010/main" val="342426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96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96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96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496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96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496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96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496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496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96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96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963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963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4963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49635">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4963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ChangeArrowheads="1"/>
          </p:cNvSpPr>
          <p:nvPr>
            <p:ph type="title"/>
          </p:nvPr>
        </p:nvSpPr>
        <p:spPr/>
        <p:txBody>
          <a:bodyPr/>
          <a:lstStyle/>
          <a:p>
            <a:r>
              <a:rPr lang="en-US" dirty="0" smtClean="0"/>
              <a:t>Chord’s Lookup Mechanism: Routing!</a:t>
            </a:r>
            <a:endParaRPr lang="en-US" dirty="0"/>
          </a:p>
        </p:txBody>
      </p:sp>
      <p:sp>
        <p:nvSpPr>
          <p:cNvPr id="1353731" name="Rectangle 3"/>
          <p:cNvSpPr>
            <a:spLocks noGrp="1" noChangeArrowheads="1"/>
          </p:cNvSpPr>
          <p:nvPr>
            <p:ph type="body" sz="half" idx="1"/>
          </p:nvPr>
        </p:nvSpPr>
        <p:spPr>
          <a:xfrm>
            <a:off x="685799" y="895350"/>
            <a:ext cx="5343525" cy="5124450"/>
          </a:xfrm>
        </p:spPr>
        <p:txBody>
          <a:bodyPr>
            <a:noAutofit/>
          </a:bodyPr>
          <a:lstStyle/>
          <a:p>
            <a:pPr marL="342900" indent="-342900"/>
            <a:r>
              <a:rPr lang="en-US" sz="2400" dirty="0"/>
              <a:t>Each node maintains pointer to its successor </a:t>
            </a:r>
          </a:p>
          <a:p>
            <a:pPr marL="342900" indent="-342900"/>
            <a:r>
              <a:rPr lang="en-US" sz="2400" dirty="0"/>
              <a:t>Route packet (Key, Value) to the node responsible for ID using successor pointers</a:t>
            </a:r>
          </a:p>
          <a:p>
            <a:pPr marL="742950" lvl="1" indent="-342900"/>
            <a:r>
              <a:rPr lang="en-US" sz="2000" dirty="0"/>
              <a:t>E.g., node=4 lookups for node responsible </a:t>
            </a:r>
            <a:r>
              <a:rPr lang="en-US" sz="2000" dirty="0" smtClean="0"/>
              <a:t>for </a:t>
            </a:r>
            <a:r>
              <a:rPr lang="en-US" sz="2000" dirty="0"/>
              <a:t>Key=37 </a:t>
            </a:r>
          </a:p>
          <a:p>
            <a:pPr marL="342900" indent="-342900"/>
            <a:r>
              <a:rPr lang="en-US" sz="2400" dirty="0"/>
              <a:t>Worst-case (correct) lookup is O(n)</a:t>
            </a:r>
          </a:p>
          <a:p>
            <a:pPr marL="742950" lvl="1" indent="-342900"/>
            <a:r>
              <a:rPr lang="en-US" sz="2000" dirty="0"/>
              <a:t>But much better normal lookup time is O(log n)</a:t>
            </a:r>
          </a:p>
          <a:p>
            <a:pPr marL="742950" lvl="1" indent="-342900"/>
            <a:r>
              <a:rPr lang="en-US" sz="2000" dirty="0"/>
              <a:t>Dynamic performance optimization (finger table mechanism)</a:t>
            </a:r>
          </a:p>
          <a:p>
            <a:pPr marL="1200150" lvl="2" indent="-342900"/>
            <a:r>
              <a:rPr lang="en-US" sz="1600" dirty="0"/>
              <a:t>More later!!!</a:t>
            </a:r>
          </a:p>
          <a:p>
            <a:pPr marL="342900" indent="-342900"/>
            <a:endParaRPr lang="en-US" sz="2400" dirty="0"/>
          </a:p>
        </p:txBody>
      </p:sp>
      <p:sp>
        <p:nvSpPr>
          <p:cNvPr id="1353732" name="Oval 4"/>
          <p:cNvSpPr>
            <a:spLocks noChangeArrowheads="1"/>
          </p:cNvSpPr>
          <p:nvPr/>
        </p:nvSpPr>
        <p:spPr bwMode="auto">
          <a:xfrm>
            <a:off x="6134100"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33" name="Text Box 5"/>
          <p:cNvSpPr txBox="1">
            <a:spLocks noChangeArrowheads="1"/>
          </p:cNvSpPr>
          <p:nvPr/>
        </p:nvSpPr>
        <p:spPr bwMode="auto">
          <a:xfrm>
            <a:off x="9128125" y="14620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53734" name="Picture 6" descr="j0230337"/>
          <p:cNvPicPr>
            <a:picLocks noChangeAspect="1" noChangeArrowheads="1"/>
          </p:cNvPicPr>
          <p:nvPr/>
        </p:nvPicPr>
        <p:blipFill>
          <a:blip r:embed="rId3"/>
          <a:srcRect/>
          <a:stretch>
            <a:fillRect/>
          </a:stretch>
        </p:blipFill>
        <p:spPr bwMode="auto">
          <a:xfrm>
            <a:off x="9248775" y="990600"/>
            <a:ext cx="266700" cy="438150"/>
          </a:xfrm>
          <a:prstGeom prst="rect">
            <a:avLst/>
          </a:prstGeom>
          <a:noFill/>
        </p:spPr>
      </p:pic>
      <p:pic>
        <p:nvPicPr>
          <p:cNvPr id="1353735" name="Picture 7" descr="j0230337"/>
          <p:cNvPicPr>
            <a:picLocks noChangeAspect="1" noChangeArrowheads="1"/>
          </p:cNvPicPr>
          <p:nvPr/>
        </p:nvPicPr>
        <p:blipFill>
          <a:blip r:embed="rId3"/>
          <a:srcRect/>
          <a:stretch>
            <a:fillRect/>
          </a:stretch>
        </p:blipFill>
        <p:spPr bwMode="auto">
          <a:xfrm>
            <a:off x="10744200" y="4514850"/>
            <a:ext cx="266700" cy="438150"/>
          </a:xfrm>
          <a:prstGeom prst="rect">
            <a:avLst/>
          </a:prstGeom>
          <a:noFill/>
        </p:spPr>
      </p:pic>
      <p:sp>
        <p:nvSpPr>
          <p:cNvPr id="1353736" name="Text Box 8"/>
          <p:cNvSpPr txBox="1">
            <a:spLocks noChangeArrowheads="1"/>
          </p:cNvSpPr>
          <p:nvPr/>
        </p:nvSpPr>
        <p:spPr bwMode="auto">
          <a:xfrm>
            <a:off x="10058400" y="43434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53737" name="Picture 9" descr="j0230337"/>
          <p:cNvPicPr>
            <a:picLocks noChangeAspect="1" noChangeArrowheads="1"/>
          </p:cNvPicPr>
          <p:nvPr/>
        </p:nvPicPr>
        <p:blipFill>
          <a:blip r:embed="rId3"/>
          <a:srcRect/>
          <a:stretch>
            <a:fillRect/>
          </a:stretch>
        </p:blipFill>
        <p:spPr bwMode="auto">
          <a:xfrm>
            <a:off x="8343900" y="6038850"/>
            <a:ext cx="266700" cy="438150"/>
          </a:xfrm>
          <a:prstGeom prst="rect">
            <a:avLst/>
          </a:prstGeom>
          <a:noFill/>
        </p:spPr>
      </p:pic>
      <p:sp>
        <p:nvSpPr>
          <p:cNvPr id="1353738" name="Text Box 10"/>
          <p:cNvSpPr txBox="1">
            <a:spLocks noChangeArrowheads="1"/>
          </p:cNvSpPr>
          <p:nvPr/>
        </p:nvSpPr>
        <p:spPr bwMode="auto">
          <a:xfrm>
            <a:off x="8210550" y="54864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53739" name="Text Box 11"/>
          <p:cNvSpPr txBox="1">
            <a:spLocks noChangeArrowheads="1"/>
          </p:cNvSpPr>
          <p:nvPr/>
        </p:nvSpPr>
        <p:spPr bwMode="auto">
          <a:xfrm>
            <a:off x="7200900" y="5348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53740" name="Picture 12" descr="j0230337"/>
          <p:cNvPicPr>
            <a:picLocks noChangeAspect="1" noChangeArrowheads="1"/>
          </p:cNvPicPr>
          <p:nvPr/>
        </p:nvPicPr>
        <p:blipFill>
          <a:blip r:embed="rId3"/>
          <a:srcRect/>
          <a:stretch>
            <a:fillRect/>
          </a:stretch>
        </p:blipFill>
        <p:spPr bwMode="auto">
          <a:xfrm>
            <a:off x="7353300" y="5886450"/>
            <a:ext cx="266700" cy="438150"/>
          </a:xfrm>
          <a:prstGeom prst="rect">
            <a:avLst/>
          </a:prstGeom>
          <a:noFill/>
        </p:spPr>
      </p:pic>
      <p:sp>
        <p:nvSpPr>
          <p:cNvPr id="1353741" name="Text Box 13"/>
          <p:cNvSpPr txBox="1">
            <a:spLocks noChangeArrowheads="1"/>
          </p:cNvSpPr>
          <p:nvPr/>
        </p:nvSpPr>
        <p:spPr bwMode="auto">
          <a:xfrm>
            <a:off x="9715500" y="19954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53742" name="Text Box 14"/>
          <p:cNvSpPr txBox="1">
            <a:spLocks noChangeArrowheads="1"/>
          </p:cNvSpPr>
          <p:nvPr/>
        </p:nvSpPr>
        <p:spPr bwMode="auto">
          <a:xfrm>
            <a:off x="10325100" y="33670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53743" name="Text Box 15"/>
          <p:cNvSpPr txBox="1">
            <a:spLocks noChangeArrowheads="1"/>
          </p:cNvSpPr>
          <p:nvPr/>
        </p:nvSpPr>
        <p:spPr bwMode="auto">
          <a:xfrm>
            <a:off x="6362700" y="4267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53744" name="Text Box 16"/>
          <p:cNvSpPr txBox="1">
            <a:spLocks noChangeArrowheads="1"/>
          </p:cNvSpPr>
          <p:nvPr/>
        </p:nvSpPr>
        <p:spPr bwMode="auto">
          <a:xfrm>
            <a:off x="7143750" y="18288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53745" name="Picture 17" descr="j0230337"/>
          <p:cNvPicPr>
            <a:picLocks noChangeAspect="1" noChangeArrowheads="1"/>
          </p:cNvPicPr>
          <p:nvPr/>
        </p:nvPicPr>
        <p:blipFill>
          <a:blip r:embed="rId3"/>
          <a:srcRect/>
          <a:stretch>
            <a:fillRect/>
          </a:stretch>
        </p:blipFill>
        <p:spPr bwMode="auto">
          <a:xfrm>
            <a:off x="5943600" y="4419600"/>
            <a:ext cx="266700" cy="438150"/>
          </a:xfrm>
          <a:prstGeom prst="rect">
            <a:avLst/>
          </a:prstGeom>
          <a:noFill/>
        </p:spPr>
      </p:pic>
      <p:pic>
        <p:nvPicPr>
          <p:cNvPr id="1353746" name="Picture 18" descr="j0230337"/>
          <p:cNvPicPr>
            <a:picLocks noChangeAspect="1" noChangeArrowheads="1"/>
          </p:cNvPicPr>
          <p:nvPr/>
        </p:nvPicPr>
        <p:blipFill>
          <a:blip r:embed="rId3"/>
          <a:srcRect/>
          <a:stretch>
            <a:fillRect/>
          </a:stretch>
        </p:blipFill>
        <p:spPr bwMode="auto">
          <a:xfrm>
            <a:off x="6858000" y="1295400"/>
            <a:ext cx="266700" cy="438150"/>
          </a:xfrm>
          <a:prstGeom prst="rect">
            <a:avLst/>
          </a:prstGeom>
          <a:noFill/>
        </p:spPr>
      </p:pic>
      <p:sp>
        <p:nvSpPr>
          <p:cNvPr id="1353747" name="Line 19"/>
          <p:cNvSpPr>
            <a:spLocks noChangeShapeType="1"/>
          </p:cNvSpPr>
          <p:nvPr/>
        </p:nvSpPr>
        <p:spPr bwMode="auto">
          <a:xfrm flipV="1">
            <a:off x="6286500"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48" name="Line 20"/>
          <p:cNvSpPr>
            <a:spLocks noChangeShapeType="1"/>
          </p:cNvSpPr>
          <p:nvPr/>
        </p:nvSpPr>
        <p:spPr bwMode="auto">
          <a:xfrm>
            <a:off x="7115176"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3749" name="Picture 21" descr="j0230337"/>
          <p:cNvPicPr>
            <a:picLocks noChangeAspect="1" noChangeArrowheads="1"/>
          </p:cNvPicPr>
          <p:nvPr/>
        </p:nvPicPr>
        <p:blipFill>
          <a:blip r:embed="rId3"/>
          <a:srcRect/>
          <a:stretch>
            <a:fillRect/>
          </a:stretch>
        </p:blipFill>
        <p:spPr bwMode="auto">
          <a:xfrm>
            <a:off x="10858500" y="3276600"/>
            <a:ext cx="266700" cy="438150"/>
          </a:xfrm>
          <a:prstGeom prst="rect">
            <a:avLst/>
          </a:prstGeom>
          <a:noFill/>
        </p:spPr>
      </p:pic>
      <p:sp>
        <p:nvSpPr>
          <p:cNvPr id="1353750" name="Line 22"/>
          <p:cNvSpPr>
            <a:spLocks noChangeShapeType="1"/>
          </p:cNvSpPr>
          <p:nvPr/>
        </p:nvSpPr>
        <p:spPr bwMode="auto">
          <a:xfrm flipV="1">
            <a:off x="7505700"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1" name="Line 23"/>
          <p:cNvSpPr>
            <a:spLocks noChangeShapeType="1"/>
          </p:cNvSpPr>
          <p:nvPr/>
        </p:nvSpPr>
        <p:spPr bwMode="auto">
          <a:xfrm flipV="1">
            <a:off x="8420100" y="58674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2" name="Line 24"/>
          <p:cNvSpPr>
            <a:spLocks noChangeShapeType="1"/>
          </p:cNvSpPr>
          <p:nvPr/>
        </p:nvSpPr>
        <p:spPr bwMode="auto">
          <a:xfrm flipH="1" flipV="1">
            <a:off x="10477500"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3" name="Line 25"/>
          <p:cNvSpPr>
            <a:spLocks noChangeShapeType="1"/>
          </p:cNvSpPr>
          <p:nvPr/>
        </p:nvSpPr>
        <p:spPr bwMode="auto">
          <a:xfrm flipH="1">
            <a:off x="10706100"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4" name="Line 26"/>
          <p:cNvSpPr>
            <a:spLocks noChangeShapeType="1"/>
          </p:cNvSpPr>
          <p:nvPr/>
        </p:nvSpPr>
        <p:spPr bwMode="auto">
          <a:xfrm flipV="1">
            <a:off x="9991725" y="19716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3755" name="Picture 27" descr="j0230337"/>
          <p:cNvPicPr>
            <a:picLocks noChangeAspect="1" noChangeArrowheads="1"/>
          </p:cNvPicPr>
          <p:nvPr/>
        </p:nvPicPr>
        <p:blipFill>
          <a:blip r:embed="rId3"/>
          <a:srcRect/>
          <a:stretch>
            <a:fillRect/>
          </a:stretch>
        </p:blipFill>
        <p:spPr bwMode="auto">
          <a:xfrm>
            <a:off x="10172700" y="1676400"/>
            <a:ext cx="266700" cy="438150"/>
          </a:xfrm>
          <a:prstGeom prst="rect">
            <a:avLst/>
          </a:prstGeom>
          <a:noFill/>
        </p:spPr>
      </p:pic>
      <p:sp>
        <p:nvSpPr>
          <p:cNvPr id="1353756" name="Line 28"/>
          <p:cNvSpPr>
            <a:spLocks noChangeShapeType="1"/>
          </p:cNvSpPr>
          <p:nvPr/>
        </p:nvSpPr>
        <p:spPr bwMode="auto">
          <a:xfrm flipH="1">
            <a:off x="9417051" y="1485900"/>
            <a:ext cx="22225" cy="1905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3757" name="Text Box 29"/>
          <p:cNvSpPr txBox="1">
            <a:spLocks noChangeArrowheads="1"/>
          </p:cNvSpPr>
          <p:nvPr/>
        </p:nvSpPr>
        <p:spPr bwMode="auto">
          <a:xfrm>
            <a:off x="9588500" y="1047751"/>
            <a:ext cx="1349736"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lookup(37)</a:t>
            </a:r>
          </a:p>
        </p:txBody>
      </p:sp>
      <p:sp>
        <p:nvSpPr>
          <p:cNvPr id="1353758" name="Freeform 30"/>
          <p:cNvSpPr>
            <a:spLocks/>
          </p:cNvSpPr>
          <p:nvPr/>
        </p:nvSpPr>
        <p:spPr bwMode="auto">
          <a:xfrm>
            <a:off x="9442451" y="1598614"/>
            <a:ext cx="612775" cy="447675"/>
          </a:xfrm>
          <a:custGeom>
            <a:avLst/>
            <a:gdLst/>
            <a:ahLst/>
            <a:cxnLst>
              <a:cxn ang="0">
                <a:pos x="0" y="0"/>
              </a:cxn>
              <a:cxn ang="0">
                <a:pos x="96" y="240"/>
              </a:cxn>
              <a:cxn ang="0">
                <a:pos x="384" y="240"/>
              </a:cxn>
            </a:cxnLst>
            <a:rect l="0" t="0" r="r" b="b"/>
            <a:pathLst>
              <a:path w="384" h="280">
                <a:moveTo>
                  <a:pt x="0" y="0"/>
                </a:moveTo>
                <a:cubicBezTo>
                  <a:pt x="16" y="100"/>
                  <a:pt x="32" y="200"/>
                  <a:pt x="96" y="240"/>
                </a:cubicBezTo>
                <a:cubicBezTo>
                  <a:pt x="160" y="280"/>
                  <a:pt x="272" y="260"/>
                  <a:pt x="384" y="24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59" name="Freeform 31"/>
          <p:cNvSpPr>
            <a:spLocks/>
          </p:cNvSpPr>
          <p:nvPr/>
        </p:nvSpPr>
        <p:spPr bwMode="auto">
          <a:xfrm>
            <a:off x="10010775" y="1981200"/>
            <a:ext cx="723900" cy="1524000"/>
          </a:xfrm>
          <a:custGeom>
            <a:avLst/>
            <a:gdLst/>
            <a:ahLst/>
            <a:cxnLst>
              <a:cxn ang="0">
                <a:pos x="24" y="0"/>
              </a:cxn>
              <a:cxn ang="0">
                <a:pos x="72" y="528"/>
              </a:cxn>
              <a:cxn ang="0">
                <a:pos x="456" y="960"/>
              </a:cxn>
            </a:cxnLst>
            <a:rect l="0" t="0" r="r" b="b"/>
            <a:pathLst>
              <a:path w="456" h="960">
                <a:moveTo>
                  <a:pt x="24" y="0"/>
                </a:moveTo>
                <a:cubicBezTo>
                  <a:pt x="12" y="184"/>
                  <a:pt x="0" y="368"/>
                  <a:pt x="72" y="528"/>
                </a:cubicBezTo>
                <a:cubicBezTo>
                  <a:pt x="144" y="688"/>
                  <a:pt x="300" y="824"/>
                  <a:pt x="456" y="96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0" name="Freeform 32"/>
          <p:cNvSpPr>
            <a:spLocks/>
          </p:cNvSpPr>
          <p:nvPr/>
        </p:nvSpPr>
        <p:spPr bwMode="auto">
          <a:xfrm>
            <a:off x="10480675" y="3505200"/>
            <a:ext cx="254000" cy="1143000"/>
          </a:xfrm>
          <a:custGeom>
            <a:avLst/>
            <a:gdLst/>
            <a:ahLst/>
            <a:cxnLst>
              <a:cxn ang="0">
                <a:pos x="160" y="0"/>
              </a:cxn>
              <a:cxn ang="0">
                <a:pos x="16" y="288"/>
              </a:cxn>
              <a:cxn ang="0">
                <a:pos x="64" y="720"/>
              </a:cxn>
            </a:cxnLst>
            <a:rect l="0" t="0" r="r" b="b"/>
            <a:pathLst>
              <a:path w="160" h="720">
                <a:moveTo>
                  <a:pt x="160" y="0"/>
                </a:moveTo>
                <a:cubicBezTo>
                  <a:pt x="96" y="84"/>
                  <a:pt x="32" y="168"/>
                  <a:pt x="16" y="288"/>
                </a:cubicBezTo>
                <a:cubicBezTo>
                  <a:pt x="0" y="408"/>
                  <a:pt x="32" y="564"/>
                  <a:pt x="64" y="72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1" name="Freeform 33"/>
          <p:cNvSpPr>
            <a:spLocks/>
          </p:cNvSpPr>
          <p:nvPr/>
        </p:nvSpPr>
        <p:spPr bwMode="auto">
          <a:xfrm>
            <a:off x="8448675" y="4648200"/>
            <a:ext cx="2133600" cy="1295400"/>
          </a:xfrm>
          <a:custGeom>
            <a:avLst/>
            <a:gdLst/>
            <a:ahLst/>
            <a:cxnLst>
              <a:cxn ang="0">
                <a:pos x="1344" y="0"/>
              </a:cxn>
              <a:cxn ang="0">
                <a:pos x="672" y="192"/>
              </a:cxn>
              <a:cxn ang="0">
                <a:pos x="0" y="816"/>
              </a:cxn>
            </a:cxnLst>
            <a:rect l="0" t="0" r="r" b="b"/>
            <a:pathLst>
              <a:path w="1344" h="816">
                <a:moveTo>
                  <a:pt x="1344" y="0"/>
                </a:moveTo>
                <a:cubicBezTo>
                  <a:pt x="1120" y="28"/>
                  <a:pt x="896" y="56"/>
                  <a:pt x="672" y="192"/>
                </a:cubicBezTo>
                <a:cubicBezTo>
                  <a:pt x="448" y="328"/>
                  <a:pt x="224" y="572"/>
                  <a:pt x="0" y="816"/>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2" name="Freeform 34"/>
          <p:cNvSpPr>
            <a:spLocks/>
          </p:cNvSpPr>
          <p:nvPr/>
        </p:nvSpPr>
        <p:spPr bwMode="auto">
          <a:xfrm>
            <a:off x="7534275" y="5600700"/>
            <a:ext cx="914400" cy="342900"/>
          </a:xfrm>
          <a:custGeom>
            <a:avLst/>
            <a:gdLst/>
            <a:ahLst/>
            <a:cxnLst>
              <a:cxn ang="0">
                <a:pos x="576" y="216"/>
              </a:cxn>
              <a:cxn ang="0">
                <a:pos x="336" y="24"/>
              </a:cxn>
              <a:cxn ang="0">
                <a:pos x="0" y="72"/>
              </a:cxn>
            </a:cxnLst>
            <a:rect l="0" t="0" r="r" b="b"/>
            <a:pathLst>
              <a:path w="576" h="216">
                <a:moveTo>
                  <a:pt x="576" y="216"/>
                </a:moveTo>
                <a:cubicBezTo>
                  <a:pt x="504" y="132"/>
                  <a:pt x="432" y="48"/>
                  <a:pt x="336" y="24"/>
                </a:cubicBezTo>
                <a:cubicBezTo>
                  <a:pt x="240" y="0"/>
                  <a:pt x="120" y="36"/>
                  <a:pt x="0" y="72"/>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3763" name="Freeform 35"/>
          <p:cNvSpPr>
            <a:spLocks/>
          </p:cNvSpPr>
          <p:nvPr/>
        </p:nvSpPr>
        <p:spPr bwMode="auto">
          <a:xfrm>
            <a:off x="7610476" y="1603376"/>
            <a:ext cx="1520825" cy="4030663"/>
          </a:xfrm>
          <a:custGeom>
            <a:avLst/>
            <a:gdLst/>
            <a:ahLst/>
            <a:cxnLst>
              <a:cxn ang="0">
                <a:pos x="0" y="2544"/>
              </a:cxn>
              <a:cxn ang="0">
                <a:pos x="288" y="1248"/>
              </a:cxn>
              <a:cxn ang="0">
                <a:pos x="960" y="0"/>
              </a:cxn>
            </a:cxnLst>
            <a:rect l="0" t="0" r="r" b="b"/>
            <a:pathLst>
              <a:path w="960" h="2544">
                <a:moveTo>
                  <a:pt x="0" y="2544"/>
                </a:moveTo>
                <a:cubicBezTo>
                  <a:pt x="64" y="2108"/>
                  <a:pt x="128" y="1672"/>
                  <a:pt x="288" y="1248"/>
                </a:cubicBezTo>
                <a:cubicBezTo>
                  <a:pt x="448" y="824"/>
                  <a:pt x="704" y="412"/>
                  <a:pt x="960" y="0"/>
                </a:cubicBezTo>
              </a:path>
            </a:pathLst>
          </a:custGeom>
          <a:noFill/>
          <a:ln w="25400" cap="flat" cmpd="sng">
            <a:solidFill>
              <a:schemeClr val="tx1"/>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
        <p:nvSpPr>
          <p:cNvPr id="1353764" name="Text Box 36"/>
          <p:cNvSpPr txBox="1">
            <a:spLocks noChangeArrowheads="1"/>
          </p:cNvSpPr>
          <p:nvPr/>
        </p:nvSpPr>
        <p:spPr bwMode="auto">
          <a:xfrm>
            <a:off x="6619876" y="3052763"/>
            <a:ext cx="1609725" cy="920622"/>
          </a:xfrm>
          <a:prstGeom prst="rect">
            <a:avLst/>
          </a:prstGeom>
          <a:solidFill>
            <a:srgbClr val="FFFF99"/>
          </a:solidFill>
          <a:ln w="12700">
            <a:solidFill>
              <a:schemeClr val="tx1"/>
            </a:solidFill>
            <a:miter lim="800000"/>
            <a:headEnd/>
            <a:tailEnd/>
          </a:ln>
          <a:effectLst/>
        </p:spPr>
        <p:txBody>
          <a:bodyPr wrap="square" lIns="90343" tIns="44379" rIns="90343" bIns="44379">
            <a:prstTxWarp prst="textNoShape">
              <a:avLst/>
            </a:prstTxWarp>
            <a:spAutoFit/>
          </a:bodyPr>
          <a:lstStyle/>
          <a:p>
            <a:pPr algn="ctr" defTabSz="912813"/>
            <a:r>
              <a:rPr lang="en-US" dirty="0">
                <a:latin typeface="Helvetica"/>
                <a:cs typeface="Helvetica"/>
              </a:rPr>
              <a:t>node=44 is responsible for Key=37</a:t>
            </a:r>
          </a:p>
        </p:txBody>
      </p:sp>
    </p:spTree>
    <p:extLst>
      <p:ext uri="{BB962C8B-B14F-4D97-AF65-F5344CB8AC3E}">
        <p14:creationId xmlns:p14="http://schemas.microsoft.com/office/powerpoint/2010/main" val="85731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37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37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37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37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537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537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37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537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3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53731">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3731">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53731">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731" grpId="0" uiExpand="1" build="p"/>
      <p:bldP spid="1353758" grpId="0" animBg="1"/>
      <p:bldP spid="1353759" grpId="0" animBg="1"/>
      <p:bldP spid="1353760" grpId="0" animBg="1"/>
      <p:bldP spid="1353761" grpId="0" animBg="1"/>
      <p:bldP spid="1353762" grpId="0" animBg="1"/>
      <p:bldP spid="1353763" grpId="0" animBg="1"/>
      <p:bldP spid="13537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85EB-4F1E-4F21-95DC-4C97A29B6741}"/>
              </a:ext>
            </a:extLst>
          </p:cNvPr>
          <p:cNvSpPr>
            <a:spLocks noGrp="1"/>
          </p:cNvSpPr>
          <p:nvPr>
            <p:ph type="title"/>
          </p:nvPr>
        </p:nvSpPr>
        <p:spPr/>
        <p:txBody>
          <a:bodyPr/>
          <a:lstStyle/>
          <a:p>
            <a:r>
              <a:rPr lang="en-US" dirty="0"/>
              <a:t>What About Richer Objects?</a:t>
            </a:r>
          </a:p>
        </p:txBody>
      </p:sp>
      <p:sp>
        <p:nvSpPr>
          <p:cNvPr id="3" name="Content Placeholder 2">
            <a:extLst>
              <a:ext uri="{FF2B5EF4-FFF2-40B4-BE49-F238E27FC236}">
                <a16:creationId xmlns:a16="http://schemas.microsoft.com/office/drawing/2014/main" id="{6915432D-BF40-42EC-A406-CABF0332CD6F}"/>
              </a:ext>
            </a:extLst>
          </p:cNvPr>
          <p:cNvSpPr>
            <a:spLocks noGrp="1"/>
          </p:cNvSpPr>
          <p:nvPr>
            <p:ph idx="1"/>
          </p:nvPr>
        </p:nvSpPr>
        <p:spPr>
          <a:xfrm>
            <a:off x="457200" y="685800"/>
            <a:ext cx="11201400" cy="6096000"/>
          </a:xfrm>
        </p:spPr>
        <p:txBody>
          <a:bodyPr>
            <a:normAutofit fontScale="92500"/>
          </a:bodyPr>
          <a:lstStyle/>
          <a:p>
            <a:r>
              <a:rPr lang="en-US" dirty="0"/>
              <a:t>Consider </a:t>
            </a:r>
            <a:r>
              <a:rPr lang="en-US" dirty="0" err="1">
                <a:latin typeface="Consolas" panose="020B0609020204030204" pitchFamily="49" charset="0"/>
              </a:rPr>
              <a:t>word_count_t</a:t>
            </a:r>
            <a:r>
              <a:rPr lang="en-US" dirty="0">
                <a:latin typeface="Calibri" panose="020F0502020204030204" pitchFamily="34" charset="0"/>
                <a:cs typeface="Calibri" panose="020F0502020204030204" pitchFamily="34" charset="0"/>
              </a:rPr>
              <a:t> </a:t>
            </a:r>
            <a:r>
              <a:rPr lang="en-US" dirty="0"/>
              <a:t>of Homework 0 and 1 …</a:t>
            </a:r>
          </a:p>
          <a:p>
            <a:r>
              <a:rPr lang="en-US" dirty="0"/>
              <a:t>Each element contains:</a:t>
            </a:r>
          </a:p>
          <a:p>
            <a:pPr lvl="1"/>
            <a:r>
              <a:rPr lang="en-US" dirty="0"/>
              <a:t>An </a:t>
            </a:r>
            <a:r>
              <a:rPr lang="en-US" dirty="0">
                <a:latin typeface="Consolas" panose="020B0609020204030204" pitchFamily="49" charset="0"/>
              </a:rPr>
              <a:t>int</a:t>
            </a:r>
          </a:p>
          <a:p>
            <a:pPr lvl="1"/>
            <a:r>
              <a:rPr lang="en-US" dirty="0"/>
              <a:t>A </a:t>
            </a:r>
            <a:r>
              <a:rPr lang="en-US" i="1" dirty="0"/>
              <a:t>pointer</a:t>
            </a:r>
            <a:r>
              <a:rPr lang="en-US" dirty="0"/>
              <a:t> to a string (of some length)</a:t>
            </a:r>
          </a:p>
          <a:p>
            <a:pPr lvl="1"/>
            <a:r>
              <a:rPr lang="en-US" dirty="0"/>
              <a:t>A </a:t>
            </a:r>
            <a:r>
              <a:rPr lang="en-US" i="1" dirty="0"/>
              <a:t>pointer</a:t>
            </a:r>
            <a:r>
              <a:rPr lang="en-US" dirty="0"/>
              <a:t> to the next element</a:t>
            </a:r>
          </a:p>
          <a:p>
            <a:r>
              <a:rPr lang="en-US" dirty="0" err="1">
                <a:latin typeface="Consolas" panose="020B0609020204030204" pitchFamily="49" charset="0"/>
              </a:rPr>
              <a:t>fprintf_words</a:t>
            </a:r>
            <a:r>
              <a:rPr lang="en-US" dirty="0">
                <a:latin typeface="Calibri" panose="020F0502020204030204" pitchFamily="34" charset="0"/>
                <a:cs typeface="Calibri" panose="020F0502020204030204" pitchFamily="34" charset="0"/>
              </a:rPr>
              <a:t> </a:t>
            </a:r>
            <a:r>
              <a:rPr lang="en-US" dirty="0"/>
              <a:t>writes these </a:t>
            </a:r>
            <a:r>
              <a:rPr lang="en-US" dirty="0" smtClean="0"/>
              <a:t>as </a:t>
            </a:r>
            <a:r>
              <a:rPr lang="en-US" dirty="0"/>
              <a:t>sequence of lines (character strings with </a:t>
            </a:r>
            <a:r>
              <a:rPr lang="en-US" dirty="0">
                <a:latin typeface="Consolas" panose="020B0609020204030204" pitchFamily="49" charset="0"/>
              </a:rPr>
              <a:t>\n</a:t>
            </a:r>
            <a:r>
              <a:rPr lang="en-US" dirty="0"/>
              <a:t>) to a file </a:t>
            </a:r>
          </a:p>
          <a:p>
            <a:r>
              <a:rPr lang="en-US" dirty="0"/>
              <a:t>What if you wanted to write the whole list as a binary object (and read it back as one)?</a:t>
            </a:r>
          </a:p>
          <a:p>
            <a:pPr lvl="1"/>
            <a:r>
              <a:rPr lang="en-US" dirty="0"/>
              <a:t>How do you represent the string?</a:t>
            </a:r>
          </a:p>
          <a:p>
            <a:pPr lvl="1"/>
            <a:r>
              <a:rPr lang="en-US" dirty="0"/>
              <a:t>Does it make any sense to write the pointer</a:t>
            </a:r>
            <a:r>
              <a:rPr lang="en-US" dirty="0" smtClean="0"/>
              <a:t>?</a:t>
            </a:r>
          </a:p>
          <a:p>
            <a:r>
              <a:rPr lang="en-US" altLang="ko-KR" dirty="0">
                <a:solidFill>
                  <a:srgbClr val="FF0000"/>
                </a:solidFill>
                <a:sym typeface="Symbol" panose="05050102010706020507" pitchFamily="18" charset="2"/>
              </a:rPr>
              <a:t>Marshalling</a:t>
            </a:r>
            <a:r>
              <a:rPr lang="en-US" altLang="ko-KR" dirty="0">
                <a:sym typeface="Symbol" panose="05050102010706020507" pitchFamily="18" charset="2"/>
              </a:rPr>
              <a:t> involves (depending on system)</a:t>
            </a:r>
          </a:p>
          <a:p>
            <a:pPr lvl="1"/>
            <a:r>
              <a:rPr lang="en-US" altLang="ko-KR" dirty="0">
                <a:sym typeface="Symbol" panose="05050102010706020507" pitchFamily="18" charset="2"/>
              </a:rPr>
              <a:t>Converting values to a canonical form, serializing objects, copying arguments passed by reference, etc.</a:t>
            </a:r>
          </a:p>
          <a:p>
            <a:pPr lvl="1"/>
            <a:r>
              <a:rPr lang="en-US" altLang="ko-KR" dirty="0">
                <a:sym typeface="Symbol" panose="05050102010706020507" pitchFamily="18" charset="2"/>
              </a:rPr>
              <a:t>Also called “serialization”</a:t>
            </a:r>
          </a:p>
          <a:p>
            <a:r>
              <a:rPr lang="en-US" altLang="ko-KR" dirty="0" err="1">
                <a:solidFill>
                  <a:srgbClr val="FF0000"/>
                </a:solidFill>
                <a:sym typeface="Symbol" panose="05050102010706020507" pitchFamily="18" charset="2"/>
              </a:rPr>
              <a:t>Unmarshaling</a:t>
            </a:r>
            <a:r>
              <a:rPr lang="en-US" altLang="ko-KR" dirty="0">
                <a:sym typeface="Symbol" panose="05050102010706020507" pitchFamily="18" charset="2"/>
              </a:rPr>
              <a:t> involves</a:t>
            </a:r>
          </a:p>
          <a:p>
            <a:pPr lvl="1"/>
            <a:r>
              <a:rPr lang="en-US" altLang="ko-KR" dirty="0">
                <a:sym typeface="Symbol" panose="05050102010706020507" pitchFamily="18" charset="2"/>
              </a:rPr>
              <a:t>Reconstructing the original object from its marshalled form at destination</a:t>
            </a:r>
          </a:p>
          <a:p>
            <a:pPr lvl="1"/>
            <a:r>
              <a:rPr lang="en-US" altLang="ko-KR" dirty="0">
                <a:sym typeface="Symbol" panose="05050102010706020507" pitchFamily="18" charset="2"/>
              </a:rPr>
              <a:t>Also called “deserialization” </a:t>
            </a:r>
          </a:p>
          <a:p>
            <a:endParaRPr lang="en-US" dirty="0"/>
          </a:p>
        </p:txBody>
      </p:sp>
      <p:pic>
        <p:nvPicPr>
          <p:cNvPr id="7" name="Picture 6">
            <a:extLst>
              <a:ext uri="{FF2B5EF4-FFF2-40B4-BE49-F238E27FC236}">
                <a16:creationId xmlns:a16="http://schemas.microsoft.com/office/drawing/2014/main" id="{41A878B8-84CA-4E19-B0FA-8E3BB254CF3B}"/>
              </a:ext>
            </a:extLst>
          </p:cNvPr>
          <p:cNvPicPr>
            <a:picLocks noChangeAspect="1"/>
          </p:cNvPicPr>
          <p:nvPr/>
        </p:nvPicPr>
        <p:blipFill>
          <a:blip r:embed="rId2"/>
          <a:stretch>
            <a:fillRect/>
          </a:stretch>
        </p:blipFill>
        <p:spPr>
          <a:xfrm>
            <a:off x="8233602" y="685800"/>
            <a:ext cx="3390743" cy="1782762"/>
          </a:xfrm>
          <a:prstGeom prst="rect">
            <a:avLst/>
          </a:prstGeom>
          <a:ln>
            <a:solidFill>
              <a:schemeClr val="accent1"/>
            </a:solidFill>
          </a:ln>
        </p:spPr>
      </p:pic>
    </p:spTree>
    <p:extLst>
      <p:ext uri="{BB962C8B-B14F-4D97-AF65-F5344CB8AC3E}">
        <p14:creationId xmlns:p14="http://schemas.microsoft.com/office/powerpoint/2010/main" val="508794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8" descr="North America Map - The Scuba Wiki"/>
          <p:cNvPicPr>
            <a:picLocks noChangeAspect="1"/>
          </p:cNvPicPr>
          <p:nvPr/>
        </p:nvPicPr>
        <p:blipFill rotWithShape="1">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t="5261" b="11381"/>
          <a:stretch/>
        </p:blipFill>
        <p:spPr bwMode="auto">
          <a:xfrm>
            <a:off x="1668572" y="750564"/>
            <a:ext cx="7053888" cy="419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smtClean="0"/>
              <a:t>But what does this really mean??</a:t>
            </a:r>
            <a:endParaRPr lang="en-US" dirty="0"/>
          </a:p>
        </p:txBody>
      </p:sp>
      <p:grpSp>
        <p:nvGrpSpPr>
          <p:cNvPr id="20" name="Group 19"/>
          <p:cNvGrpSpPr/>
          <p:nvPr/>
        </p:nvGrpSpPr>
        <p:grpSpPr>
          <a:xfrm>
            <a:off x="2886970" y="1349777"/>
            <a:ext cx="572594" cy="649500"/>
            <a:chOff x="1547364" y="1447800"/>
            <a:chExt cx="658791" cy="979546"/>
          </a:xfrm>
        </p:grpSpPr>
        <p:pic>
          <p:nvPicPr>
            <p:cNvPr id="11" name="Picture 18" descr="j0230337"/>
            <p:cNvPicPr>
              <a:picLocks noChangeAspect="1" noChangeArrowheads="1"/>
            </p:cNvPicPr>
            <p:nvPr/>
          </p:nvPicPr>
          <p:blipFill>
            <a:blip r:embed="rId3"/>
            <a:srcRect/>
            <a:stretch>
              <a:fillRect/>
            </a:stretch>
          </p:blipFill>
          <p:spPr bwMode="auto">
            <a:xfrm>
              <a:off x="1705310" y="1447800"/>
              <a:ext cx="342899" cy="563336"/>
            </a:xfrm>
            <a:prstGeom prst="rect">
              <a:avLst/>
            </a:prstGeom>
            <a:noFill/>
          </p:spPr>
        </p:pic>
        <p:sp>
          <p:nvSpPr>
            <p:cNvPr id="19" name="TextBox 18"/>
            <p:cNvSpPr txBox="1"/>
            <p:nvPr/>
          </p:nvSpPr>
          <p:spPr>
            <a:xfrm>
              <a:off x="1547364" y="1963171"/>
              <a:ext cx="658791" cy="464175"/>
            </a:xfrm>
            <a:prstGeom prst="rect">
              <a:avLst/>
            </a:prstGeom>
            <a:noFill/>
          </p:spPr>
          <p:txBody>
            <a:bodyPr wrap="none" rtlCol="0">
              <a:spAutoFit/>
            </a:bodyPr>
            <a:lstStyle/>
            <a:p>
              <a:r>
                <a:rPr lang="en-US" sz="1400" dirty="0">
                  <a:latin typeface="Gill Sans"/>
                </a:rPr>
                <a:t>ID: 4</a:t>
              </a:r>
            </a:p>
          </p:txBody>
        </p:sp>
      </p:grpSp>
      <p:grpSp>
        <p:nvGrpSpPr>
          <p:cNvPr id="22" name="Group 21"/>
          <p:cNvGrpSpPr/>
          <p:nvPr/>
        </p:nvGrpSpPr>
        <p:grpSpPr>
          <a:xfrm>
            <a:off x="4959112" y="3463105"/>
            <a:ext cx="671979" cy="649501"/>
            <a:chOff x="1505620" y="1447800"/>
            <a:chExt cx="773139" cy="979548"/>
          </a:xfrm>
        </p:grpSpPr>
        <p:pic>
          <p:nvPicPr>
            <p:cNvPr id="23"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24" name="TextBox 23"/>
            <p:cNvSpPr txBox="1"/>
            <p:nvPr/>
          </p:nvSpPr>
          <p:spPr>
            <a:xfrm>
              <a:off x="1505620" y="1963173"/>
              <a:ext cx="773139" cy="464175"/>
            </a:xfrm>
            <a:prstGeom prst="rect">
              <a:avLst/>
            </a:prstGeom>
            <a:noFill/>
          </p:spPr>
          <p:txBody>
            <a:bodyPr wrap="none" rtlCol="0">
              <a:spAutoFit/>
            </a:bodyPr>
            <a:lstStyle/>
            <a:p>
              <a:r>
                <a:rPr lang="en-US" sz="1400" dirty="0">
                  <a:latin typeface="Gill Sans"/>
                </a:rPr>
                <a:t>ID: 44</a:t>
              </a:r>
            </a:p>
          </p:txBody>
        </p:sp>
      </p:grpSp>
      <p:grpSp>
        <p:nvGrpSpPr>
          <p:cNvPr id="25" name="Group 24"/>
          <p:cNvGrpSpPr/>
          <p:nvPr/>
        </p:nvGrpSpPr>
        <p:grpSpPr>
          <a:xfrm>
            <a:off x="6680375" y="2935072"/>
            <a:ext cx="572594" cy="649501"/>
            <a:chOff x="1547364" y="1447800"/>
            <a:chExt cx="658791" cy="979548"/>
          </a:xfrm>
        </p:grpSpPr>
        <p:pic>
          <p:nvPicPr>
            <p:cNvPr id="26" name="Picture 18" descr="j0230337"/>
            <p:cNvPicPr>
              <a:picLocks noChangeAspect="1" noChangeArrowheads="1"/>
            </p:cNvPicPr>
            <p:nvPr/>
          </p:nvPicPr>
          <p:blipFill>
            <a:blip r:embed="rId3"/>
            <a:srcRect/>
            <a:stretch>
              <a:fillRect/>
            </a:stretch>
          </p:blipFill>
          <p:spPr bwMode="auto">
            <a:xfrm>
              <a:off x="1705310" y="1447800"/>
              <a:ext cx="342899" cy="563337"/>
            </a:xfrm>
            <a:prstGeom prst="rect">
              <a:avLst/>
            </a:prstGeom>
            <a:noFill/>
          </p:spPr>
        </p:pic>
        <p:sp>
          <p:nvSpPr>
            <p:cNvPr id="27" name="TextBox 26"/>
            <p:cNvSpPr txBox="1"/>
            <p:nvPr/>
          </p:nvSpPr>
          <p:spPr>
            <a:xfrm>
              <a:off x="1547364" y="1963173"/>
              <a:ext cx="658791" cy="464175"/>
            </a:xfrm>
            <a:prstGeom prst="rect">
              <a:avLst/>
            </a:prstGeom>
            <a:noFill/>
          </p:spPr>
          <p:txBody>
            <a:bodyPr wrap="none" rtlCol="0">
              <a:spAutoFit/>
            </a:bodyPr>
            <a:lstStyle/>
            <a:p>
              <a:r>
                <a:rPr lang="en-US" sz="1400" dirty="0">
                  <a:latin typeface="Gill Sans"/>
                </a:rPr>
                <a:t>ID: 8</a:t>
              </a:r>
            </a:p>
          </p:txBody>
        </p:sp>
      </p:grpSp>
      <p:grpSp>
        <p:nvGrpSpPr>
          <p:cNvPr id="28" name="Group 27"/>
          <p:cNvGrpSpPr/>
          <p:nvPr/>
        </p:nvGrpSpPr>
        <p:grpSpPr>
          <a:xfrm>
            <a:off x="5108130" y="1880461"/>
            <a:ext cx="671979" cy="649501"/>
            <a:chOff x="1505620" y="1447800"/>
            <a:chExt cx="773139" cy="979548"/>
          </a:xfrm>
        </p:grpSpPr>
        <p:pic>
          <p:nvPicPr>
            <p:cNvPr id="29"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0" name="TextBox 29"/>
            <p:cNvSpPr txBox="1"/>
            <p:nvPr/>
          </p:nvSpPr>
          <p:spPr>
            <a:xfrm>
              <a:off x="1505620" y="1963173"/>
              <a:ext cx="773139" cy="464175"/>
            </a:xfrm>
            <a:prstGeom prst="rect">
              <a:avLst/>
            </a:prstGeom>
            <a:noFill/>
          </p:spPr>
          <p:txBody>
            <a:bodyPr wrap="none" rtlCol="0">
              <a:spAutoFit/>
            </a:bodyPr>
            <a:lstStyle/>
            <a:p>
              <a:r>
                <a:rPr lang="en-US" sz="1400" dirty="0">
                  <a:latin typeface="Gill Sans"/>
                </a:rPr>
                <a:t>ID: 20</a:t>
              </a:r>
            </a:p>
          </p:txBody>
        </p:sp>
      </p:grpSp>
      <p:grpSp>
        <p:nvGrpSpPr>
          <p:cNvPr id="34" name="Group 33"/>
          <p:cNvGrpSpPr/>
          <p:nvPr/>
        </p:nvGrpSpPr>
        <p:grpSpPr>
          <a:xfrm>
            <a:off x="5379177" y="2579472"/>
            <a:ext cx="671979" cy="649500"/>
            <a:chOff x="1505620" y="1447800"/>
            <a:chExt cx="773138" cy="979546"/>
          </a:xfrm>
        </p:grpSpPr>
        <p:pic>
          <p:nvPicPr>
            <p:cNvPr id="35" name="Picture 18" descr="j0230337"/>
            <p:cNvPicPr>
              <a:picLocks noChangeAspect="1" noChangeArrowheads="1"/>
            </p:cNvPicPr>
            <p:nvPr/>
          </p:nvPicPr>
          <p:blipFill>
            <a:blip r:embed="rId3"/>
            <a:srcRect/>
            <a:stretch>
              <a:fillRect/>
            </a:stretch>
          </p:blipFill>
          <p:spPr bwMode="auto">
            <a:xfrm>
              <a:off x="1720739" y="1447800"/>
              <a:ext cx="342900" cy="563336"/>
            </a:xfrm>
            <a:prstGeom prst="rect">
              <a:avLst/>
            </a:prstGeom>
            <a:noFill/>
          </p:spPr>
        </p:pic>
        <p:sp>
          <p:nvSpPr>
            <p:cNvPr id="36" name="TextBox 35"/>
            <p:cNvSpPr txBox="1"/>
            <p:nvPr/>
          </p:nvSpPr>
          <p:spPr>
            <a:xfrm>
              <a:off x="1505620" y="1963171"/>
              <a:ext cx="773138" cy="464175"/>
            </a:xfrm>
            <a:prstGeom prst="rect">
              <a:avLst/>
            </a:prstGeom>
            <a:noFill/>
          </p:spPr>
          <p:txBody>
            <a:bodyPr wrap="none" rtlCol="0">
              <a:spAutoFit/>
            </a:bodyPr>
            <a:lstStyle/>
            <a:p>
              <a:r>
                <a:rPr lang="en-US" sz="1400" dirty="0">
                  <a:latin typeface="Gill Sans"/>
                </a:rPr>
                <a:t>ID: 35</a:t>
              </a:r>
            </a:p>
          </p:txBody>
        </p:sp>
      </p:grpSp>
      <p:grpSp>
        <p:nvGrpSpPr>
          <p:cNvPr id="37" name="Group 36"/>
          <p:cNvGrpSpPr/>
          <p:nvPr/>
        </p:nvGrpSpPr>
        <p:grpSpPr>
          <a:xfrm>
            <a:off x="7810076" y="1025027"/>
            <a:ext cx="671979" cy="649501"/>
            <a:chOff x="1505621" y="1447800"/>
            <a:chExt cx="773139" cy="979548"/>
          </a:xfrm>
        </p:grpSpPr>
        <p:pic>
          <p:nvPicPr>
            <p:cNvPr id="38"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9" name="TextBox 38"/>
            <p:cNvSpPr txBox="1"/>
            <p:nvPr/>
          </p:nvSpPr>
          <p:spPr>
            <a:xfrm>
              <a:off x="1505621" y="1963173"/>
              <a:ext cx="773139" cy="464175"/>
            </a:xfrm>
            <a:prstGeom prst="rect">
              <a:avLst/>
            </a:prstGeom>
            <a:noFill/>
          </p:spPr>
          <p:txBody>
            <a:bodyPr wrap="none" rtlCol="0">
              <a:spAutoFit/>
            </a:bodyPr>
            <a:lstStyle/>
            <a:p>
              <a:r>
                <a:rPr lang="en-US" sz="1400" dirty="0">
                  <a:latin typeface="Gill Sans"/>
                </a:rPr>
                <a:t>ID: 58</a:t>
              </a:r>
            </a:p>
          </p:txBody>
        </p:sp>
      </p:grpSp>
      <p:grpSp>
        <p:nvGrpSpPr>
          <p:cNvPr id="31" name="Group 30"/>
          <p:cNvGrpSpPr/>
          <p:nvPr/>
        </p:nvGrpSpPr>
        <p:grpSpPr>
          <a:xfrm>
            <a:off x="3459564" y="3016269"/>
            <a:ext cx="671979" cy="649501"/>
            <a:chOff x="1505620" y="1447800"/>
            <a:chExt cx="773138" cy="979548"/>
          </a:xfrm>
        </p:grpSpPr>
        <p:pic>
          <p:nvPicPr>
            <p:cNvPr id="32"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3" name="TextBox 32"/>
            <p:cNvSpPr txBox="1"/>
            <p:nvPr/>
          </p:nvSpPr>
          <p:spPr>
            <a:xfrm>
              <a:off x="1505620" y="1963173"/>
              <a:ext cx="773138" cy="464175"/>
            </a:xfrm>
            <a:prstGeom prst="rect">
              <a:avLst/>
            </a:prstGeom>
            <a:noFill/>
          </p:spPr>
          <p:txBody>
            <a:bodyPr wrap="none" rtlCol="0">
              <a:spAutoFit/>
            </a:bodyPr>
            <a:lstStyle/>
            <a:p>
              <a:r>
                <a:rPr lang="en-US" sz="1400" dirty="0">
                  <a:latin typeface="Gill Sans"/>
                </a:rPr>
                <a:t>ID: 15</a:t>
              </a:r>
            </a:p>
          </p:txBody>
        </p:sp>
      </p:grpSp>
      <p:grpSp>
        <p:nvGrpSpPr>
          <p:cNvPr id="40" name="Group 39"/>
          <p:cNvGrpSpPr/>
          <p:nvPr/>
        </p:nvGrpSpPr>
        <p:grpSpPr>
          <a:xfrm>
            <a:off x="4203997" y="2515744"/>
            <a:ext cx="671979" cy="649501"/>
            <a:chOff x="1505621" y="1447800"/>
            <a:chExt cx="773139" cy="979548"/>
          </a:xfrm>
        </p:grpSpPr>
        <p:pic>
          <p:nvPicPr>
            <p:cNvPr id="41"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42" name="TextBox 41"/>
            <p:cNvSpPr txBox="1"/>
            <p:nvPr/>
          </p:nvSpPr>
          <p:spPr>
            <a:xfrm>
              <a:off x="1505621" y="1963173"/>
              <a:ext cx="773139" cy="464175"/>
            </a:xfrm>
            <a:prstGeom prst="rect">
              <a:avLst/>
            </a:prstGeom>
            <a:noFill/>
          </p:spPr>
          <p:txBody>
            <a:bodyPr wrap="none" rtlCol="0">
              <a:spAutoFit/>
            </a:bodyPr>
            <a:lstStyle/>
            <a:p>
              <a:r>
                <a:rPr lang="en-US" sz="1400" dirty="0">
                  <a:latin typeface="Gill Sans"/>
                </a:rPr>
                <a:t>ID: 32</a:t>
              </a:r>
            </a:p>
          </p:txBody>
        </p:sp>
      </p:grpSp>
      <p:sp>
        <p:nvSpPr>
          <p:cNvPr id="46" name="Content Placeholder 45"/>
          <p:cNvSpPr>
            <a:spLocks noGrp="1"/>
          </p:cNvSpPr>
          <p:nvPr>
            <p:ph idx="1"/>
          </p:nvPr>
        </p:nvSpPr>
        <p:spPr>
          <a:xfrm>
            <a:off x="922647" y="4710800"/>
            <a:ext cx="10431153" cy="1919754"/>
          </a:xfrm>
        </p:spPr>
        <p:txBody>
          <a:bodyPr>
            <a:normAutofit lnSpcReduction="10000"/>
          </a:bodyPr>
          <a:lstStyle/>
          <a:p>
            <a:r>
              <a:rPr lang="en-US" dirty="0" smtClean="0"/>
              <a:t>Node names intentionally scrambled WRT geography!</a:t>
            </a:r>
          </a:p>
          <a:p>
            <a:pPr lvl="1"/>
            <a:r>
              <a:rPr lang="en-US" dirty="0" smtClean="0"/>
              <a:t>Node IDs generated by secure hashes over metadata </a:t>
            </a:r>
          </a:p>
          <a:p>
            <a:pPr lvl="2"/>
            <a:r>
              <a:rPr lang="en-US" dirty="0" smtClean="0"/>
              <a:t>Including things like the IP address</a:t>
            </a:r>
          </a:p>
          <a:p>
            <a:pPr lvl="1"/>
            <a:r>
              <a:rPr lang="en-US" dirty="0" smtClean="0"/>
              <a:t>This geographic scrambling spreads load and avoids hotspots</a:t>
            </a:r>
          </a:p>
          <a:p>
            <a:r>
              <a:rPr lang="en-US" dirty="0" smtClean="0"/>
              <a:t>Clients access distributed storage through any member of the network</a:t>
            </a:r>
            <a:endParaRPr lang="en-US" dirty="0"/>
          </a:p>
        </p:txBody>
      </p:sp>
      <p:sp>
        <p:nvSpPr>
          <p:cNvPr id="48" name="Freeform 47"/>
          <p:cNvSpPr/>
          <p:nvPr/>
        </p:nvSpPr>
        <p:spPr bwMode="auto">
          <a:xfrm>
            <a:off x="3352800" y="1366750"/>
            <a:ext cx="3591828" cy="1541342"/>
          </a:xfrm>
          <a:custGeom>
            <a:avLst/>
            <a:gdLst>
              <a:gd name="connsiteX0" fmla="*/ 3530184 w 3530184"/>
              <a:gd name="connsiteY0" fmla="*/ 1627899 h 1627899"/>
              <a:gd name="connsiteX1" fmla="*/ 3095469 w 3530184"/>
              <a:gd name="connsiteY1" fmla="*/ 713499 h 1627899"/>
              <a:gd name="connsiteX2" fmla="*/ 2600794 w 3530184"/>
              <a:gd name="connsiteY2" fmla="*/ 331250 h 1627899"/>
              <a:gd name="connsiteX3" fmla="*/ 1319135 w 3530184"/>
              <a:gd name="connsiteY3" fmla="*/ 8961 h 1627899"/>
              <a:gd name="connsiteX4" fmla="*/ 0 w 3530184"/>
              <a:gd name="connsiteY4" fmla="*/ 121387 h 1627899"/>
              <a:gd name="connsiteX0" fmla="*/ 3530184 w 3530184"/>
              <a:gd name="connsiteY0" fmla="*/ 1627899 h 1627899"/>
              <a:gd name="connsiteX1" fmla="*/ 3125450 w 3530184"/>
              <a:gd name="connsiteY1" fmla="*/ 880606 h 1627899"/>
              <a:gd name="connsiteX2" fmla="*/ 2600794 w 3530184"/>
              <a:gd name="connsiteY2" fmla="*/ 331250 h 1627899"/>
              <a:gd name="connsiteX3" fmla="*/ 1319135 w 3530184"/>
              <a:gd name="connsiteY3" fmla="*/ 8961 h 1627899"/>
              <a:gd name="connsiteX4" fmla="*/ 0 w 3530184"/>
              <a:gd name="connsiteY4" fmla="*/ 121387 h 1627899"/>
              <a:gd name="connsiteX0" fmla="*/ 3530184 w 3530184"/>
              <a:gd name="connsiteY0" fmla="*/ 1633638 h 1633638"/>
              <a:gd name="connsiteX1" fmla="*/ 3125450 w 3530184"/>
              <a:gd name="connsiteY1" fmla="*/ 886345 h 1633638"/>
              <a:gd name="connsiteX2" fmla="*/ 2578309 w 3530184"/>
              <a:gd name="connsiteY2" fmla="*/ 428898 h 1633638"/>
              <a:gd name="connsiteX3" fmla="*/ 1319135 w 3530184"/>
              <a:gd name="connsiteY3" fmla="*/ 14700 h 1633638"/>
              <a:gd name="connsiteX4" fmla="*/ 0 w 3530184"/>
              <a:gd name="connsiteY4" fmla="*/ 127126 h 163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0184" h="1633638">
                <a:moveTo>
                  <a:pt x="3530184" y="1633638"/>
                </a:moveTo>
                <a:cubicBezTo>
                  <a:pt x="3390275" y="1284492"/>
                  <a:pt x="3284096" y="1087135"/>
                  <a:pt x="3125450" y="886345"/>
                </a:cubicBezTo>
                <a:cubicBezTo>
                  <a:pt x="2966804" y="685555"/>
                  <a:pt x="2879361" y="574172"/>
                  <a:pt x="2578309" y="428898"/>
                </a:cubicBezTo>
                <a:cubicBezTo>
                  <a:pt x="2277257" y="283624"/>
                  <a:pt x="1748853" y="64995"/>
                  <a:pt x="1319135" y="14700"/>
                </a:cubicBezTo>
                <a:cubicBezTo>
                  <a:pt x="889417" y="-35595"/>
                  <a:pt x="442834" y="53424"/>
                  <a:pt x="0" y="127126"/>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49" name="Freeform 48"/>
          <p:cNvSpPr/>
          <p:nvPr/>
        </p:nvSpPr>
        <p:spPr bwMode="auto">
          <a:xfrm>
            <a:off x="3390277" y="927494"/>
            <a:ext cx="4497049" cy="376651"/>
          </a:xfrm>
          <a:custGeom>
            <a:avLst/>
            <a:gdLst>
              <a:gd name="connsiteX0" fmla="*/ 0 w 4497049"/>
              <a:gd name="connsiteY0" fmla="*/ 376651 h 376651"/>
              <a:gd name="connsiteX1" fmla="*/ 1461541 w 4497049"/>
              <a:gd name="connsiteY1" fmla="*/ 39373 h 376651"/>
              <a:gd name="connsiteX2" fmla="*/ 3260360 w 4497049"/>
              <a:gd name="connsiteY2" fmla="*/ 31877 h 376651"/>
              <a:gd name="connsiteX3" fmla="*/ 4497049 w 4497049"/>
              <a:gd name="connsiteY3" fmla="*/ 264225 h 376651"/>
            </a:gdLst>
            <a:ahLst/>
            <a:cxnLst>
              <a:cxn ang="0">
                <a:pos x="connsiteX0" y="connsiteY0"/>
              </a:cxn>
              <a:cxn ang="0">
                <a:pos x="connsiteX1" y="connsiteY1"/>
              </a:cxn>
              <a:cxn ang="0">
                <a:pos x="connsiteX2" y="connsiteY2"/>
              </a:cxn>
              <a:cxn ang="0">
                <a:pos x="connsiteX3" y="connsiteY3"/>
              </a:cxn>
            </a:cxnLst>
            <a:rect l="l" t="t" r="r" b="b"/>
            <a:pathLst>
              <a:path w="4497049" h="376651">
                <a:moveTo>
                  <a:pt x="0" y="376651"/>
                </a:moveTo>
                <a:cubicBezTo>
                  <a:pt x="459074" y="236743"/>
                  <a:pt x="918148" y="96835"/>
                  <a:pt x="1461541" y="39373"/>
                </a:cubicBezTo>
                <a:cubicBezTo>
                  <a:pt x="2004934" y="-18089"/>
                  <a:pt x="2754442" y="-5598"/>
                  <a:pt x="3260360" y="31877"/>
                </a:cubicBezTo>
                <a:cubicBezTo>
                  <a:pt x="3766278" y="69352"/>
                  <a:pt x="4131663" y="166788"/>
                  <a:pt x="4497049" y="264225"/>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55" name="Freeform 54"/>
          <p:cNvSpPr/>
          <p:nvPr/>
        </p:nvSpPr>
        <p:spPr bwMode="auto">
          <a:xfrm>
            <a:off x="3769380" y="3522690"/>
            <a:ext cx="3173566" cy="1055282"/>
          </a:xfrm>
          <a:custGeom>
            <a:avLst/>
            <a:gdLst>
              <a:gd name="connsiteX0" fmla="*/ 629306 w 4024578"/>
              <a:gd name="connsiteY0" fmla="*/ 0 h 1399863"/>
              <a:gd name="connsiteX1" fmla="*/ 104650 w 4024578"/>
              <a:gd name="connsiteY1" fmla="*/ 329783 h 1399863"/>
              <a:gd name="connsiteX2" fmla="*/ 314512 w 4024578"/>
              <a:gd name="connsiteY2" fmla="*/ 899410 h 1399863"/>
              <a:gd name="connsiteX3" fmla="*/ 3140158 w 4024578"/>
              <a:gd name="connsiteY3" fmla="*/ 1386590 h 1399863"/>
              <a:gd name="connsiteX4" fmla="*/ 4024578 w 4024578"/>
              <a:gd name="connsiteY4" fmla="*/ 352269 h 1399863"/>
              <a:gd name="connsiteX0" fmla="*/ 535507 w 3930779"/>
              <a:gd name="connsiteY0" fmla="*/ 0 h 1408093"/>
              <a:gd name="connsiteX1" fmla="*/ 10851 w 3930779"/>
              <a:gd name="connsiteY1" fmla="*/ 329783 h 1408093"/>
              <a:gd name="connsiteX2" fmla="*/ 1007696 w 3930779"/>
              <a:gd name="connsiteY2" fmla="*/ 996846 h 1408093"/>
              <a:gd name="connsiteX3" fmla="*/ 3046359 w 3930779"/>
              <a:gd name="connsiteY3" fmla="*/ 1386590 h 1408093"/>
              <a:gd name="connsiteX4" fmla="*/ 3930779 w 3930779"/>
              <a:gd name="connsiteY4" fmla="*/ 352269 h 1408093"/>
              <a:gd name="connsiteX0" fmla="*/ 106875 w 3502147"/>
              <a:gd name="connsiteY0" fmla="*/ 0 h 1407034"/>
              <a:gd name="connsiteX1" fmla="*/ 166835 w 3502147"/>
              <a:gd name="connsiteY1" fmla="*/ 464694 h 1407034"/>
              <a:gd name="connsiteX2" fmla="*/ 579064 w 3502147"/>
              <a:gd name="connsiteY2" fmla="*/ 996846 h 1407034"/>
              <a:gd name="connsiteX3" fmla="*/ 2617727 w 3502147"/>
              <a:gd name="connsiteY3" fmla="*/ 1386590 h 1407034"/>
              <a:gd name="connsiteX4" fmla="*/ 3502147 w 3502147"/>
              <a:gd name="connsiteY4" fmla="*/ 352269 h 1407034"/>
              <a:gd name="connsiteX0" fmla="*/ 0 w 3335312"/>
              <a:gd name="connsiteY0" fmla="*/ 112425 h 1054765"/>
              <a:gd name="connsiteX1" fmla="*/ 412229 w 3335312"/>
              <a:gd name="connsiteY1" fmla="*/ 644577 h 1054765"/>
              <a:gd name="connsiteX2" fmla="*/ 2450892 w 3335312"/>
              <a:gd name="connsiteY2" fmla="*/ 1034321 h 1054765"/>
              <a:gd name="connsiteX3" fmla="*/ 3335312 w 3335312"/>
              <a:gd name="connsiteY3" fmla="*/ 0 h 1054765"/>
              <a:gd name="connsiteX0" fmla="*/ 0 w 3245371"/>
              <a:gd name="connsiteY0" fmla="*/ 119920 h 1054709"/>
              <a:gd name="connsiteX1" fmla="*/ 322288 w 3245371"/>
              <a:gd name="connsiteY1" fmla="*/ 644577 h 1054709"/>
              <a:gd name="connsiteX2" fmla="*/ 2360951 w 3245371"/>
              <a:gd name="connsiteY2" fmla="*/ 1034321 h 1054709"/>
              <a:gd name="connsiteX3" fmla="*/ 3245371 w 3245371"/>
              <a:gd name="connsiteY3" fmla="*/ 0 h 1054709"/>
              <a:gd name="connsiteX0" fmla="*/ 6432 w 3139377"/>
              <a:gd name="connsiteY0" fmla="*/ 44969 h 1055282"/>
              <a:gd name="connsiteX1" fmla="*/ 216294 w 3139377"/>
              <a:gd name="connsiteY1" fmla="*/ 644577 h 1055282"/>
              <a:gd name="connsiteX2" fmla="*/ 2254957 w 3139377"/>
              <a:gd name="connsiteY2" fmla="*/ 1034321 h 1055282"/>
              <a:gd name="connsiteX3" fmla="*/ 3139377 w 3139377"/>
              <a:gd name="connsiteY3" fmla="*/ 0 h 1055282"/>
              <a:gd name="connsiteX0" fmla="*/ 40621 w 3173566"/>
              <a:gd name="connsiteY0" fmla="*/ 44969 h 1055282"/>
              <a:gd name="connsiteX1" fmla="*/ 250483 w 3173566"/>
              <a:gd name="connsiteY1" fmla="*/ 644577 h 1055282"/>
              <a:gd name="connsiteX2" fmla="*/ 2289146 w 3173566"/>
              <a:gd name="connsiteY2" fmla="*/ 1034321 h 1055282"/>
              <a:gd name="connsiteX3" fmla="*/ 3173566 w 3173566"/>
              <a:gd name="connsiteY3" fmla="*/ 0 h 1055282"/>
            </a:gdLst>
            <a:ahLst/>
            <a:cxnLst>
              <a:cxn ang="0">
                <a:pos x="connsiteX0" y="connsiteY0"/>
              </a:cxn>
              <a:cxn ang="0">
                <a:pos x="connsiteX1" y="connsiteY1"/>
              </a:cxn>
              <a:cxn ang="0">
                <a:pos x="connsiteX2" y="connsiteY2"/>
              </a:cxn>
              <a:cxn ang="0">
                <a:pos x="connsiteX3" y="connsiteY3"/>
              </a:cxn>
            </a:cxnLst>
            <a:rect l="l" t="t" r="r" b="b"/>
            <a:pathLst>
              <a:path w="3173566" h="1055282">
                <a:moveTo>
                  <a:pt x="40621" y="44969"/>
                </a:moveTo>
                <a:cubicBezTo>
                  <a:pt x="29378" y="248585"/>
                  <a:pt x="-124271" y="479685"/>
                  <a:pt x="250483" y="644577"/>
                </a:cubicBezTo>
                <a:cubicBezTo>
                  <a:pt x="625237" y="809469"/>
                  <a:pt x="1801965" y="1141751"/>
                  <a:pt x="2289146" y="1034321"/>
                </a:cubicBezTo>
                <a:cubicBezTo>
                  <a:pt x="2776327" y="926891"/>
                  <a:pt x="3040528" y="471565"/>
                  <a:pt x="3173566"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nvGrpSpPr>
          <p:cNvPr id="103" name="Group 102"/>
          <p:cNvGrpSpPr/>
          <p:nvPr/>
        </p:nvGrpSpPr>
        <p:grpSpPr>
          <a:xfrm>
            <a:off x="7648868" y="1703794"/>
            <a:ext cx="2665413" cy="2615123"/>
            <a:chOff x="3735387" y="990600"/>
            <a:chExt cx="5256213" cy="5486400"/>
          </a:xfrm>
        </p:grpSpPr>
        <p:sp>
          <p:nvSpPr>
            <p:cNvPr id="56" name="Oval 4"/>
            <p:cNvSpPr>
              <a:spLocks noChangeArrowheads="1"/>
            </p:cNvSpPr>
            <p:nvPr/>
          </p:nvSpPr>
          <p:spPr bwMode="auto">
            <a:xfrm>
              <a:off x="4000500"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57" name="Text Box 5"/>
            <p:cNvSpPr txBox="1">
              <a:spLocks noChangeArrowheads="1"/>
            </p:cNvSpPr>
            <p:nvPr/>
          </p:nvSpPr>
          <p:spPr bwMode="auto">
            <a:xfrm>
              <a:off x="6846887" y="1538289"/>
              <a:ext cx="519018"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4</a:t>
              </a:r>
            </a:p>
          </p:txBody>
        </p:sp>
        <p:pic>
          <p:nvPicPr>
            <p:cNvPr id="58" name="Picture 6" descr="j0230337"/>
            <p:cNvPicPr>
              <a:picLocks noChangeAspect="1" noChangeArrowheads="1"/>
            </p:cNvPicPr>
            <p:nvPr/>
          </p:nvPicPr>
          <p:blipFill>
            <a:blip r:embed="rId3"/>
            <a:srcRect/>
            <a:stretch>
              <a:fillRect/>
            </a:stretch>
          </p:blipFill>
          <p:spPr bwMode="auto">
            <a:xfrm>
              <a:off x="7115175" y="990600"/>
              <a:ext cx="266700" cy="438150"/>
            </a:xfrm>
            <a:prstGeom prst="rect">
              <a:avLst/>
            </a:prstGeom>
            <a:noFill/>
          </p:spPr>
        </p:pic>
        <p:pic>
          <p:nvPicPr>
            <p:cNvPr id="59" name="Picture 7" descr="j0230337"/>
            <p:cNvPicPr>
              <a:picLocks noChangeAspect="1" noChangeArrowheads="1"/>
            </p:cNvPicPr>
            <p:nvPr/>
          </p:nvPicPr>
          <p:blipFill>
            <a:blip r:embed="rId3"/>
            <a:srcRect/>
            <a:stretch>
              <a:fillRect/>
            </a:stretch>
          </p:blipFill>
          <p:spPr bwMode="auto">
            <a:xfrm>
              <a:off x="8610600" y="4514850"/>
              <a:ext cx="266700" cy="438150"/>
            </a:xfrm>
            <a:prstGeom prst="rect">
              <a:avLst/>
            </a:prstGeom>
            <a:noFill/>
          </p:spPr>
        </p:pic>
        <p:sp>
          <p:nvSpPr>
            <p:cNvPr id="60" name="Text Box 8"/>
            <p:cNvSpPr txBox="1">
              <a:spLocks noChangeArrowheads="1"/>
            </p:cNvSpPr>
            <p:nvPr/>
          </p:nvSpPr>
          <p:spPr bwMode="auto">
            <a:xfrm>
              <a:off x="7923212" y="4343401"/>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20</a:t>
              </a:r>
            </a:p>
          </p:txBody>
        </p:sp>
        <p:pic>
          <p:nvPicPr>
            <p:cNvPr id="61" name="Picture 9" descr="j0230337"/>
            <p:cNvPicPr>
              <a:picLocks noChangeAspect="1" noChangeArrowheads="1"/>
            </p:cNvPicPr>
            <p:nvPr/>
          </p:nvPicPr>
          <p:blipFill>
            <a:blip r:embed="rId3"/>
            <a:srcRect/>
            <a:stretch>
              <a:fillRect/>
            </a:stretch>
          </p:blipFill>
          <p:spPr bwMode="auto">
            <a:xfrm>
              <a:off x="6210300" y="6038850"/>
              <a:ext cx="266700" cy="438150"/>
            </a:xfrm>
            <a:prstGeom prst="rect">
              <a:avLst/>
            </a:prstGeom>
            <a:noFill/>
          </p:spPr>
        </p:pic>
        <p:sp>
          <p:nvSpPr>
            <p:cNvPr id="62" name="Text Box 10"/>
            <p:cNvSpPr txBox="1">
              <a:spLocks noChangeArrowheads="1"/>
            </p:cNvSpPr>
            <p:nvPr/>
          </p:nvSpPr>
          <p:spPr bwMode="auto">
            <a:xfrm>
              <a:off x="6076950" y="5486400"/>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32</a:t>
              </a:r>
            </a:p>
          </p:txBody>
        </p:sp>
        <p:sp>
          <p:nvSpPr>
            <p:cNvPr id="63" name="Text Box 11"/>
            <p:cNvSpPr txBox="1">
              <a:spLocks noChangeArrowheads="1"/>
            </p:cNvSpPr>
            <p:nvPr/>
          </p:nvSpPr>
          <p:spPr bwMode="auto">
            <a:xfrm>
              <a:off x="5067300" y="5348288"/>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35</a:t>
              </a:r>
            </a:p>
          </p:txBody>
        </p:sp>
        <p:pic>
          <p:nvPicPr>
            <p:cNvPr id="64" name="Picture 12" descr="j0230337"/>
            <p:cNvPicPr>
              <a:picLocks noChangeAspect="1" noChangeArrowheads="1"/>
            </p:cNvPicPr>
            <p:nvPr/>
          </p:nvPicPr>
          <p:blipFill>
            <a:blip r:embed="rId3"/>
            <a:srcRect/>
            <a:stretch>
              <a:fillRect/>
            </a:stretch>
          </p:blipFill>
          <p:spPr bwMode="auto">
            <a:xfrm>
              <a:off x="5219700" y="5886450"/>
              <a:ext cx="266700" cy="438150"/>
            </a:xfrm>
            <a:prstGeom prst="rect">
              <a:avLst/>
            </a:prstGeom>
            <a:noFill/>
          </p:spPr>
        </p:pic>
        <p:sp>
          <p:nvSpPr>
            <p:cNvPr id="65" name="Text Box 13"/>
            <p:cNvSpPr txBox="1">
              <a:spLocks noChangeArrowheads="1"/>
            </p:cNvSpPr>
            <p:nvPr/>
          </p:nvSpPr>
          <p:spPr bwMode="auto">
            <a:xfrm>
              <a:off x="7581901" y="1995487"/>
              <a:ext cx="519018"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8</a:t>
              </a:r>
            </a:p>
          </p:txBody>
        </p:sp>
        <p:sp>
          <p:nvSpPr>
            <p:cNvPr id="66" name="Text Box 14"/>
            <p:cNvSpPr txBox="1">
              <a:spLocks noChangeArrowheads="1"/>
            </p:cNvSpPr>
            <p:nvPr/>
          </p:nvSpPr>
          <p:spPr bwMode="auto">
            <a:xfrm>
              <a:off x="8191500" y="3367088"/>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15</a:t>
              </a:r>
            </a:p>
          </p:txBody>
        </p:sp>
        <p:sp>
          <p:nvSpPr>
            <p:cNvPr id="67" name="Text Box 15"/>
            <p:cNvSpPr txBox="1">
              <a:spLocks noChangeArrowheads="1"/>
            </p:cNvSpPr>
            <p:nvPr/>
          </p:nvSpPr>
          <p:spPr bwMode="auto">
            <a:xfrm>
              <a:off x="4229101" y="4267201"/>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44</a:t>
              </a:r>
            </a:p>
          </p:txBody>
        </p:sp>
        <p:sp>
          <p:nvSpPr>
            <p:cNvPr id="68" name="Text Box 16"/>
            <p:cNvSpPr txBox="1">
              <a:spLocks noChangeArrowheads="1"/>
            </p:cNvSpPr>
            <p:nvPr/>
          </p:nvSpPr>
          <p:spPr bwMode="auto">
            <a:xfrm>
              <a:off x="5010149" y="1828801"/>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a:latin typeface="Key"/>
                  <a:cs typeface="Key"/>
                </a:rPr>
                <a:t>58</a:t>
              </a:r>
            </a:p>
          </p:txBody>
        </p:sp>
        <p:pic>
          <p:nvPicPr>
            <p:cNvPr id="69" name="Picture 17" descr="j0230337"/>
            <p:cNvPicPr>
              <a:picLocks noChangeAspect="1" noChangeArrowheads="1"/>
            </p:cNvPicPr>
            <p:nvPr/>
          </p:nvPicPr>
          <p:blipFill>
            <a:blip r:embed="rId3"/>
            <a:srcRect/>
            <a:stretch>
              <a:fillRect/>
            </a:stretch>
          </p:blipFill>
          <p:spPr bwMode="auto">
            <a:xfrm>
              <a:off x="3810000" y="4419600"/>
              <a:ext cx="266700" cy="438150"/>
            </a:xfrm>
            <a:prstGeom prst="rect">
              <a:avLst/>
            </a:prstGeom>
            <a:noFill/>
          </p:spPr>
        </p:pic>
        <p:pic>
          <p:nvPicPr>
            <p:cNvPr id="70" name="Picture 18" descr="j0230337"/>
            <p:cNvPicPr>
              <a:picLocks noChangeAspect="1" noChangeArrowheads="1"/>
            </p:cNvPicPr>
            <p:nvPr/>
          </p:nvPicPr>
          <p:blipFill>
            <a:blip r:embed="rId3"/>
            <a:srcRect/>
            <a:stretch>
              <a:fillRect/>
            </a:stretch>
          </p:blipFill>
          <p:spPr bwMode="auto">
            <a:xfrm>
              <a:off x="4724400" y="1295400"/>
              <a:ext cx="266700" cy="438150"/>
            </a:xfrm>
            <a:prstGeom prst="rect">
              <a:avLst/>
            </a:prstGeom>
            <a:noFill/>
          </p:spPr>
        </p:pic>
        <p:sp>
          <p:nvSpPr>
            <p:cNvPr id="71" name="Line 19"/>
            <p:cNvSpPr>
              <a:spLocks noChangeShapeType="1"/>
            </p:cNvSpPr>
            <p:nvPr/>
          </p:nvSpPr>
          <p:spPr bwMode="auto">
            <a:xfrm flipV="1">
              <a:off x="4152900"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2" name="Line 20"/>
            <p:cNvSpPr>
              <a:spLocks noChangeShapeType="1"/>
            </p:cNvSpPr>
            <p:nvPr/>
          </p:nvSpPr>
          <p:spPr bwMode="auto">
            <a:xfrm>
              <a:off x="4981575"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pic>
          <p:nvPicPr>
            <p:cNvPr id="73" name="Picture 21" descr="j0230337"/>
            <p:cNvPicPr>
              <a:picLocks noChangeAspect="1" noChangeArrowheads="1"/>
            </p:cNvPicPr>
            <p:nvPr/>
          </p:nvPicPr>
          <p:blipFill>
            <a:blip r:embed="rId3"/>
            <a:srcRect/>
            <a:stretch>
              <a:fillRect/>
            </a:stretch>
          </p:blipFill>
          <p:spPr bwMode="auto">
            <a:xfrm>
              <a:off x="8724900" y="3276600"/>
              <a:ext cx="266700" cy="438150"/>
            </a:xfrm>
            <a:prstGeom prst="rect">
              <a:avLst/>
            </a:prstGeom>
            <a:noFill/>
          </p:spPr>
        </p:pic>
        <p:sp>
          <p:nvSpPr>
            <p:cNvPr id="74" name="Line 22"/>
            <p:cNvSpPr>
              <a:spLocks noChangeShapeType="1"/>
            </p:cNvSpPr>
            <p:nvPr/>
          </p:nvSpPr>
          <p:spPr bwMode="auto">
            <a:xfrm flipV="1">
              <a:off x="5372100"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5" name="Line 23"/>
            <p:cNvSpPr>
              <a:spLocks noChangeShapeType="1"/>
            </p:cNvSpPr>
            <p:nvPr/>
          </p:nvSpPr>
          <p:spPr bwMode="auto">
            <a:xfrm flipV="1">
              <a:off x="6286500" y="58674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6" name="Line 24"/>
            <p:cNvSpPr>
              <a:spLocks noChangeShapeType="1"/>
            </p:cNvSpPr>
            <p:nvPr/>
          </p:nvSpPr>
          <p:spPr bwMode="auto">
            <a:xfrm flipH="1" flipV="1">
              <a:off x="8343900"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7" name="Line 25"/>
            <p:cNvSpPr>
              <a:spLocks noChangeShapeType="1"/>
            </p:cNvSpPr>
            <p:nvPr/>
          </p:nvSpPr>
          <p:spPr bwMode="auto">
            <a:xfrm flipH="1">
              <a:off x="8572500"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78" name="Line 26"/>
            <p:cNvSpPr>
              <a:spLocks noChangeShapeType="1"/>
            </p:cNvSpPr>
            <p:nvPr/>
          </p:nvSpPr>
          <p:spPr bwMode="auto">
            <a:xfrm flipV="1">
              <a:off x="7858125" y="1971675"/>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pic>
          <p:nvPicPr>
            <p:cNvPr id="79" name="Picture 27" descr="j0230337"/>
            <p:cNvPicPr>
              <a:picLocks noChangeAspect="1" noChangeArrowheads="1"/>
            </p:cNvPicPr>
            <p:nvPr/>
          </p:nvPicPr>
          <p:blipFill>
            <a:blip r:embed="rId3"/>
            <a:srcRect/>
            <a:stretch>
              <a:fillRect/>
            </a:stretch>
          </p:blipFill>
          <p:spPr bwMode="auto">
            <a:xfrm>
              <a:off x="8037512" y="1676400"/>
              <a:ext cx="268288" cy="438150"/>
            </a:xfrm>
            <a:prstGeom prst="rect">
              <a:avLst/>
            </a:prstGeom>
            <a:noFill/>
          </p:spPr>
        </p:pic>
        <p:sp>
          <p:nvSpPr>
            <p:cNvPr id="80" name="Line 28"/>
            <p:cNvSpPr>
              <a:spLocks noChangeShapeType="1"/>
            </p:cNvSpPr>
            <p:nvPr/>
          </p:nvSpPr>
          <p:spPr bwMode="auto">
            <a:xfrm rot="3575902">
              <a:off x="7046912" y="14335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grpSp>
          <p:nvGrpSpPr>
            <p:cNvPr id="81" name="Group 29"/>
            <p:cNvGrpSpPr>
              <a:grpSpLocks/>
            </p:cNvGrpSpPr>
            <p:nvPr/>
          </p:nvGrpSpPr>
          <p:grpSpPr bwMode="auto">
            <a:xfrm>
              <a:off x="3735387" y="1108075"/>
              <a:ext cx="5089525" cy="5133975"/>
              <a:chOff x="1930" y="844"/>
              <a:chExt cx="3210" cy="3240"/>
            </a:xfrm>
          </p:grpSpPr>
          <p:sp>
            <p:nvSpPr>
              <p:cNvPr id="82"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3"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4"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5"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6"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7"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8"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050">
                  <a:latin typeface="Key"/>
                  <a:cs typeface="Key"/>
                </a:endParaRPr>
              </a:p>
            </p:txBody>
          </p:sp>
          <p:sp>
            <p:nvSpPr>
              <p:cNvPr id="89"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sz="1050">
                  <a:latin typeface="Key"/>
                  <a:cs typeface="Key"/>
                </a:endParaRPr>
              </a:p>
            </p:txBody>
          </p:sp>
        </p:grpSp>
        <p:grpSp>
          <p:nvGrpSpPr>
            <p:cNvPr id="90" name="Group 89"/>
            <p:cNvGrpSpPr/>
            <p:nvPr/>
          </p:nvGrpSpPr>
          <p:grpSpPr>
            <a:xfrm>
              <a:off x="7089151" y="2714301"/>
              <a:ext cx="1439304" cy="652787"/>
              <a:chOff x="6627189" y="2714301"/>
              <a:chExt cx="1439304" cy="652787"/>
            </a:xfrm>
          </p:grpSpPr>
          <p:grpSp>
            <p:nvGrpSpPr>
              <p:cNvPr id="91" name="Group 90"/>
              <p:cNvGrpSpPr/>
              <p:nvPr/>
            </p:nvGrpSpPr>
            <p:grpSpPr>
              <a:xfrm>
                <a:off x="6689250" y="2861846"/>
                <a:ext cx="1066800" cy="228600"/>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050" b="0" dirty="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92" name="Group 91"/>
              <p:cNvGrpSpPr/>
              <p:nvPr/>
            </p:nvGrpSpPr>
            <p:grpSpPr>
              <a:xfrm>
                <a:off x="6627189" y="2714301"/>
                <a:ext cx="1250640" cy="516561"/>
                <a:chOff x="5652939" y="4695501"/>
                <a:chExt cx="1250640" cy="516561"/>
              </a:xfrm>
            </p:grpSpPr>
            <p:sp>
              <p:nvSpPr>
                <p:cNvPr id="94" name="TextBox 93"/>
                <p:cNvSpPr txBox="1"/>
                <p:nvPr/>
              </p:nvSpPr>
              <p:spPr>
                <a:xfrm>
                  <a:off x="5652939" y="4695501"/>
                  <a:ext cx="642341" cy="516561"/>
                </a:xfrm>
                <a:prstGeom prst="rect">
                  <a:avLst/>
                </a:prstGeom>
                <a:noFill/>
              </p:spPr>
              <p:txBody>
                <a:bodyPr wrap="none" rtlCol="0">
                  <a:spAutoFit/>
                </a:bodyPr>
                <a:lstStyle/>
                <a:p>
                  <a:pPr algn="ctr"/>
                  <a:r>
                    <a:rPr lang="en-US" sz="1000" b="0" dirty="0">
                      <a:solidFill>
                        <a:srgbClr val="000000"/>
                      </a:solidFill>
                      <a:latin typeface="Helvetica"/>
                      <a:cs typeface="Helvetica"/>
                    </a:rPr>
                    <a:t>14</a:t>
                  </a:r>
                </a:p>
              </p:txBody>
            </p:sp>
            <p:sp>
              <p:nvSpPr>
                <p:cNvPr id="95" name="TextBox 94"/>
                <p:cNvSpPr txBox="1"/>
                <p:nvPr/>
              </p:nvSpPr>
              <p:spPr>
                <a:xfrm>
                  <a:off x="6093696" y="4695501"/>
                  <a:ext cx="809883" cy="516561"/>
                </a:xfrm>
                <a:prstGeom prst="rect">
                  <a:avLst/>
                </a:prstGeom>
                <a:noFill/>
              </p:spPr>
              <p:txBody>
                <a:bodyPr wrap="none" rtlCol="0">
                  <a:spAutoFit/>
                </a:bodyPr>
                <a:lstStyle/>
                <a:p>
                  <a:pPr algn="ctr"/>
                  <a:r>
                    <a:rPr lang="en-US" sz="1000" b="0" dirty="0">
                      <a:latin typeface="Helvetica"/>
                      <a:cs typeface="Helvetica"/>
                    </a:rPr>
                    <a:t>V14</a:t>
                  </a:r>
                </a:p>
              </p:txBody>
            </p:sp>
          </p:grpSp>
          <p:cxnSp>
            <p:nvCxnSpPr>
              <p:cNvPr id="93" name="Straight Arrow Connector 92"/>
              <p:cNvCxnSpPr>
                <a:stCxn id="96" idx="2"/>
                <a:endCxn id="66" idx="0"/>
              </p:cNvCxnSpPr>
              <p:nvPr/>
            </p:nvCxnSpPr>
            <p:spPr bwMode="auto">
              <a:xfrm>
                <a:off x="7222650" y="3089969"/>
                <a:ext cx="843843" cy="277119"/>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
          <p:nvSpPr>
            <p:cNvPr id="99" name="Text Box 16"/>
            <p:cNvSpPr txBox="1">
              <a:spLocks noChangeArrowheads="1"/>
            </p:cNvSpPr>
            <p:nvPr/>
          </p:nvSpPr>
          <p:spPr bwMode="auto">
            <a:xfrm>
              <a:off x="5928290" y="1371600"/>
              <a:ext cx="673914"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dirty="0">
                  <a:latin typeface="Key"/>
                  <a:cs typeface="Key"/>
                </a:rPr>
                <a:t>63</a:t>
              </a:r>
            </a:p>
          </p:txBody>
        </p:sp>
        <p:sp>
          <p:nvSpPr>
            <p:cNvPr id="100" name="Text Box 16"/>
            <p:cNvSpPr txBox="1">
              <a:spLocks noChangeArrowheads="1"/>
            </p:cNvSpPr>
            <p:nvPr/>
          </p:nvSpPr>
          <p:spPr bwMode="auto">
            <a:xfrm>
              <a:off x="6310873" y="1371600"/>
              <a:ext cx="519018" cy="54882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050" dirty="0">
                  <a:latin typeface="Key"/>
                  <a:cs typeface="Key"/>
                </a:rPr>
                <a:t>0</a:t>
              </a:r>
            </a:p>
          </p:txBody>
        </p:sp>
        <p:sp>
          <p:nvSpPr>
            <p:cNvPr id="101" name="Line 23"/>
            <p:cNvSpPr>
              <a:spLocks noChangeShapeType="1"/>
            </p:cNvSpPr>
            <p:nvPr/>
          </p:nvSpPr>
          <p:spPr bwMode="auto">
            <a:xfrm flipV="1">
              <a:off x="6253162"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sp>
          <p:nvSpPr>
            <p:cNvPr id="102" name="Line 23"/>
            <p:cNvSpPr>
              <a:spLocks noChangeShapeType="1"/>
            </p:cNvSpPr>
            <p:nvPr/>
          </p:nvSpPr>
          <p:spPr bwMode="auto">
            <a:xfrm flipV="1">
              <a:off x="6481761"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050">
                <a:latin typeface="Key"/>
                <a:cs typeface="Key"/>
              </a:endParaRPr>
            </a:p>
          </p:txBody>
        </p:sp>
      </p:grpSp>
      <p:sp>
        <p:nvSpPr>
          <p:cNvPr id="104" name="Freeform 103"/>
          <p:cNvSpPr/>
          <p:nvPr/>
        </p:nvSpPr>
        <p:spPr bwMode="auto">
          <a:xfrm>
            <a:off x="3824990" y="1987819"/>
            <a:ext cx="1409076" cy="927769"/>
          </a:xfrm>
          <a:custGeom>
            <a:avLst/>
            <a:gdLst>
              <a:gd name="connsiteX0" fmla="*/ 1409076 w 1409076"/>
              <a:gd name="connsiteY0" fmla="*/ 20864 h 927769"/>
              <a:gd name="connsiteX1" fmla="*/ 517161 w 1409076"/>
              <a:gd name="connsiteY1" fmla="*/ 118300 h 927769"/>
              <a:gd name="connsiteX2" fmla="*/ 0 w 1409076"/>
              <a:gd name="connsiteY2" fmla="*/ 927769 h 927769"/>
            </a:gdLst>
            <a:ahLst/>
            <a:cxnLst>
              <a:cxn ang="0">
                <a:pos x="connsiteX0" y="connsiteY0"/>
              </a:cxn>
              <a:cxn ang="0">
                <a:pos x="connsiteX1" y="connsiteY1"/>
              </a:cxn>
              <a:cxn ang="0">
                <a:pos x="connsiteX2" y="connsiteY2"/>
              </a:cxn>
            </a:cxnLst>
            <a:rect l="l" t="t" r="r" b="b"/>
            <a:pathLst>
              <a:path w="1409076" h="927769">
                <a:moveTo>
                  <a:pt x="1409076" y="20864"/>
                </a:moveTo>
                <a:cubicBezTo>
                  <a:pt x="1080541" y="-5994"/>
                  <a:pt x="752007" y="-32851"/>
                  <a:pt x="517161" y="118300"/>
                </a:cubicBezTo>
                <a:cubicBezTo>
                  <a:pt x="282315" y="269451"/>
                  <a:pt x="141157" y="598610"/>
                  <a:pt x="0" y="927769"/>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5" name="Freeform 104"/>
          <p:cNvSpPr/>
          <p:nvPr/>
        </p:nvSpPr>
        <p:spPr bwMode="auto">
          <a:xfrm>
            <a:off x="5518880" y="1296649"/>
            <a:ext cx="2488367" cy="2353456"/>
          </a:xfrm>
          <a:custGeom>
            <a:avLst/>
            <a:gdLst>
              <a:gd name="connsiteX0" fmla="*/ 2488367 w 2488367"/>
              <a:gd name="connsiteY0" fmla="*/ 0 h 2353456"/>
              <a:gd name="connsiteX1" fmla="*/ 1881265 w 2488367"/>
              <a:gd name="connsiteY1" fmla="*/ 142407 h 2353456"/>
              <a:gd name="connsiteX2" fmla="*/ 1528996 w 2488367"/>
              <a:gd name="connsiteY2" fmla="*/ 771994 h 2353456"/>
              <a:gd name="connsiteX3" fmla="*/ 764498 w 2488367"/>
              <a:gd name="connsiteY3" fmla="*/ 2061148 h 2353456"/>
              <a:gd name="connsiteX4" fmla="*/ 0 w 2488367"/>
              <a:gd name="connsiteY4" fmla="*/ 2353456 h 2353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8367" h="2353456">
                <a:moveTo>
                  <a:pt x="2488367" y="0"/>
                </a:moveTo>
                <a:cubicBezTo>
                  <a:pt x="2264763" y="6870"/>
                  <a:pt x="2041160" y="13741"/>
                  <a:pt x="1881265" y="142407"/>
                </a:cubicBezTo>
                <a:cubicBezTo>
                  <a:pt x="1721370" y="271073"/>
                  <a:pt x="1715124" y="452204"/>
                  <a:pt x="1528996" y="771994"/>
                </a:cubicBezTo>
                <a:cubicBezTo>
                  <a:pt x="1342868" y="1091784"/>
                  <a:pt x="1019331" y="1797571"/>
                  <a:pt x="764498" y="2061148"/>
                </a:cubicBezTo>
                <a:cubicBezTo>
                  <a:pt x="509665" y="2324725"/>
                  <a:pt x="254832" y="2339090"/>
                  <a:pt x="0" y="2353456"/>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6" name="Freeform 105"/>
          <p:cNvSpPr/>
          <p:nvPr/>
        </p:nvSpPr>
        <p:spPr bwMode="auto">
          <a:xfrm>
            <a:off x="4701916" y="2151089"/>
            <a:ext cx="547141" cy="404734"/>
          </a:xfrm>
          <a:custGeom>
            <a:avLst/>
            <a:gdLst>
              <a:gd name="connsiteX0" fmla="*/ 0 w 547141"/>
              <a:gd name="connsiteY0" fmla="*/ 404734 h 404734"/>
              <a:gd name="connsiteX1" fmla="*/ 262328 w 547141"/>
              <a:gd name="connsiteY1" fmla="*/ 89941 h 404734"/>
              <a:gd name="connsiteX2" fmla="*/ 547141 w 547141"/>
              <a:gd name="connsiteY2" fmla="*/ 0 h 404734"/>
            </a:gdLst>
            <a:ahLst/>
            <a:cxnLst>
              <a:cxn ang="0">
                <a:pos x="connsiteX0" y="connsiteY0"/>
              </a:cxn>
              <a:cxn ang="0">
                <a:pos x="connsiteX1" y="connsiteY1"/>
              </a:cxn>
              <a:cxn ang="0">
                <a:pos x="connsiteX2" y="connsiteY2"/>
              </a:cxn>
            </a:cxnLst>
            <a:rect l="l" t="t" r="r" b="b"/>
            <a:pathLst>
              <a:path w="547141" h="404734">
                <a:moveTo>
                  <a:pt x="0" y="404734"/>
                </a:moveTo>
                <a:cubicBezTo>
                  <a:pt x="85569" y="281065"/>
                  <a:pt x="171138" y="157397"/>
                  <a:pt x="262328" y="89941"/>
                </a:cubicBezTo>
                <a:cubicBezTo>
                  <a:pt x="353518" y="22485"/>
                  <a:pt x="450329" y="11242"/>
                  <a:pt x="547141"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7" name="Freeform 106"/>
          <p:cNvSpPr/>
          <p:nvPr/>
        </p:nvSpPr>
        <p:spPr bwMode="auto">
          <a:xfrm>
            <a:off x="4761876" y="2698230"/>
            <a:ext cx="749509" cy="59960"/>
          </a:xfrm>
          <a:custGeom>
            <a:avLst/>
            <a:gdLst>
              <a:gd name="connsiteX0" fmla="*/ 749509 w 749509"/>
              <a:gd name="connsiteY0" fmla="*/ 59960 h 59960"/>
              <a:gd name="connsiteX1" fmla="*/ 0 w 749509"/>
              <a:gd name="connsiteY1" fmla="*/ 0 h 59960"/>
            </a:gdLst>
            <a:ahLst/>
            <a:cxnLst>
              <a:cxn ang="0">
                <a:pos x="connsiteX0" y="connsiteY0"/>
              </a:cxn>
              <a:cxn ang="0">
                <a:pos x="connsiteX1" y="connsiteY1"/>
              </a:cxn>
            </a:cxnLst>
            <a:rect l="l" t="t" r="r" b="b"/>
            <a:pathLst>
              <a:path w="749509" h="59960">
                <a:moveTo>
                  <a:pt x="749509" y="59960"/>
                </a:moveTo>
                <a:lnTo>
                  <a:pt x="0" y="0"/>
                </a:ln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8" name="Freeform 107"/>
          <p:cNvSpPr/>
          <p:nvPr/>
        </p:nvSpPr>
        <p:spPr bwMode="auto">
          <a:xfrm>
            <a:off x="5155109" y="2855626"/>
            <a:ext cx="348781" cy="554636"/>
          </a:xfrm>
          <a:custGeom>
            <a:avLst/>
            <a:gdLst>
              <a:gd name="connsiteX0" fmla="*/ 41482 w 348781"/>
              <a:gd name="connsiteY0" fmla="*/ 554636 h 554636"/>
              <a:gd name="connsiteX1" fmla="*/ 26492 w 348781"/>
              <a:gd name="connsiteY1" fmla="*/ 134912 h 554636"/>
              <a:gd name="connsiteX2" fmla="*/ 348781 w 348781"/>
              <a:gd name="connsiteY2" fmla="*/ 0 h 554636"/>
            </a:gdLst>
            <a:ahLst/>
            <a:cxnLst>
              <a:cxn ang="0">
                <a:pos x="connsiteX0" y="connsiteY0"/>
              </a:cxn>
              <a:cxn ang="0">
                <a:pos x="connsiteX1" y="connsiteY1"/>
              </a:cxn>
              <a:cxn ang="0">
                <a:pos x="connsiteX2" y="connsiteY2"/>
              </a:cxn>
            </a:cxnLst>
            <a:rect l="l" t="t" r="r" b="b"/>
            <a:pathLst>
              <a:path w="348781" h="554636">
                <a:moveTo>
                  <a:pt x="41482" y="554636"/>
                </a:moveTo>
                <a:cubicBezTo>
                  <a:pt x="8379" y="390993"/>
                  <a:pt x="-24724" y="227351"/>
                  <a:pt x="26492" y="134912"/>
                </a:cubicBezTo>
                <a:cubicBezTo>
                  <a:pt x="77708" y="42473"/>
                  <a:pt x="213244" y="21236"/>
                  <a:pt x="348781"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nvGrpSpPr>
          <p:cNvPr id="109" name="Group 108"/>
          <p:cNvGrpSpPr/>
          <p:nvPr/>
        </p:nvGrpSpPr>
        <p:grpSpPr>
          <a:xfrm>
            <a:off x="2011744" y="937317"/>
            <a:ext cx="753392" cy="912373"/>
            <a:chOff x="1741072" y="968497"/>
            <a:chExt cx="1177888" cy="1356707"/>
          </a:xfrm>
        </p:grpSpPr>
        <p:sp>
          <p:nvSpPr>
            <p:cNvPr id="110"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1" name="Picture 110"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2" name="Group 111"/>
          <p:cNvGrpSpPr/>
          <p:nvPr/>
        </p:nvGrpSpPr>
        <p:grpSpPr>
          <a:xfrm>
            <a:off x="4224597" y="3363641"/>
            <a:ext cx="753392" cy="912373"/>
            <a:chOff x="1741072" y="968497"/>
            <a:chExt cx="1177888" cy="1356707"/>
          </a:xfrm>
        </p:grpSpPr>
        <p:sp>
          <p:nvSpPr>
            <p:cNvPr id="113"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4" name="Picture 113"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5" name="Group 114"/>
          <p:cNvGrpSpPr/>
          <p:nvPr/>
        </p:nvGrpSpPr>
        <p:grpSpPr>
          <a:xfrm>
            <a:off x="8651861" y="765748"/>
            <a:ext cx="753392" cy="912373"/>
            <a:chOff x="1741072" y="968497"/>
            <a:chExt cx="1177888" cy="1356707"/>
          </a:xfrm>
        </p:grpSpPr>
        <p:sp>
          <p:nvSpPr>
            <p:cNvPr id="116"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7" name="Picture 116"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8" name="Group 117"/>
          <p:cNvGrpSpPr/>
          <p:nvPr/>
        </p:nvGrpSpPr>
        <p:grpSpPr>
          <a:xfrm>
            <a:off x="2649182" y="2244945"/>
            <a:ext cx="753392" cy="912373"/>
            <a:chOff x="1741072" y="968497"/>
            <a:chExt cx="1177888" cy="1356707"/>
          </a:xfrm>
        </p:grpSpPr>
        <p:sp>
          <p:nvSpPr>
            <p:cNvPr id="119"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20" name="Picture 119"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21" name="Group 120"/>
          <p:cNvGrpSpPr/>
          <p:nvPr/>
        </p:nvGrpSpPr>
        <p:grpSpPr>
          <a:xfrm>
            <a:off x="7017473" y="3547161"/>
            <a:ext cx="753392" cy="912373"/>
            <a:chOff x="1741072" y="968497"/>
            <a:chExt cx="1177888" cy="1356707"/>
          </a:xfrm>
        </p:grpSpPr>
        <p:sp>
          <p:nvSpPr>
            <p:cNvPr id="122"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23" name="Picture 122"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sp>
        <p:nvSpPr>
          <p:cNvPr id="124" name="Left-Right Arrow 123"/>
          <p:cNvSpPr/>
          <p:nvPr/>
        </p:nvSpPr>
        <p:spPr bwMode="auto">
          <a:xfrm>
            <a:off x="2631986" y="1388933"/>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5" name="Left-Right Arrow 124"/>
          <p:cNvSpPr/>
          <p:nvPr/>
        </p:nvSpPr>
        <p:spPr bwMode="auto">
          <a:xfrm rot="2001488">
            <a:off x="3248768" y="2774192"/>
            <a:ext cx="419139"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6" name="Left-Right Arrow 125"/>
          <p:cNvSpPr/>
          <p:nvPr/>
        </p:nvSpPr>
        <p:spPr bwMode="auto">
          <a:xfrm>
            <a:off x="4747284" y="3445055"/>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7" name="Left-Right Arrow 126"/>
          <p:cNvSpPr/>
          <p:nvPr/>
        </p:nvSpPr>
        <p:spPr bwMode="auto">
          <a:xfrm rot="4139934">
            <a:off x="7096225" y="3259195"/>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9" name="Left-Right Arrow 128"/>
          <p:cNvSpPr/>
          <p:nvPr/>
        </p:nvSpPr>
        <p:spPr bwMode="auto">
          <a:xfrm>
            <a:off x="8379924" y="1054624"/>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grpSp>
        <p:nvGrpSpPr>
          <p:cNvPr id="130" name="Group 129"/>
          <p:cNvGrpSpPr/>
          <p:nvPr/>
        </p:nvGrpSpPr>
        <p:grpSpPr>
          <a:xfrm>
            <a:off x="2160302" y="3265603"/>
            <a:ext cx="1434162" cy="522482"/>
            <a:chOff x="6672900" y="2635472"/>
            <a:chExt cx="1434162" cy="522482"/>
          </a:xfrm>
        </p:grpSpPr>
        <p:grpSp>
          <p:nvGrpSpPr>
            <p:cNvPr id="131" name="Group 130"/>
            <p:cNvGrpSpPr/>
            <p:nvPr/>
          </p:nvGrpSpPr>
          <p:grpSpPr>
            <a:xfrm>
              <a:off x="6689250" y="2861846"/>
              <a:ext cx="1066800" cy="228600"/>
              <a:chOff x="1752600" y="3656806"/>
              <a:chExt cx="533400" cy="381794"/>
            </a:xfrm>
            <a:solidFill>
              <a:srgbClr val="FFFFAA"/>
            </a:solidFill>
          </p:grpSpPr>
          <p:sp>
            <p:nvSpPr>
              <p:cNvPr id="136" name="Rectangle 13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37" name="Straight Connector 136"/>
              <p:cNvCxnSpPr>
                <a:stCxn id="136" idx="0"/>
                <a:endCxn id="13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8" name="Straight Connector 137"/>
              <p:cNvCxnSpPr/>
              <p:nvPr/>
            </p:nvCxnSpPr>
            <p:spPr bwMode="auto">
              <a:xfrm>
                <a:off x="1752600" y="3657599"/>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32" name="Group 131"/>
            <p:cNvGrpSpPr/>
            <p:nvPr/>
          </p:nvGrpSpPr>
          <p:grpSpPr>
            <a:xfrm>
              <a:off x="6672900" y="2819400"/>
              <a:ext cx="1099500" cy="338554"/>
              <a:chOff x="5698650" y="4800600"/>
              <a:chExt cx="1099500" cy="338554"/>
            </a:xfrm>
          </p:grpSpPr>
          <p:sp>
            <p:nvSpPr>
              <p:cNvPr id="134" name="TextBox 133"/>
              <p:cNvSpPr txBox="1"/>
              <p:nvPr/>
            </p:nvSpPr>
            <p:spPr>
              <a:xfrm>
                <a:off x="5698650" y="4800600"/>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135" name="TextBox 134"/>
              <p:cNvSpPr txBox="1"/>
              <p:nvPr/>
            </p:nvSpPr>
            <p:spPr>
              <a:xfrm>
                <a:off x="6248400" y="4800600"/>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133" name="Straight Arrow Connector 132"/>
            <p:cNvCxnSpPr/>
            <p:nvPr/>
          </p:nvCxnSpPr>
          <p:spPr bwMode="auto">
            <a:xfrm flipV="1">
              <a:off x="7611338" y="2635472"/>
              <a:ext cx="495724" cy="229389"/>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991944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200"/>
                                        <p:tgtEl>
                                          <p:spTgt spid="48"/>
                                        </p:tgtEl>
                                      </p:cBhvr>
                                    </p:animEffect>
                                  </p:childTnLst>
                                </p:cTn>
                              </p:par>
                            </p:childTnLst>
                          </p:cTn>
                        </p:par>
                        <p:par>
                          <p:cTn id="22" fill="hold">
                            <p:stCondLst>
                              <p:cond delay="200"/>
                            </p:stCondLst>
                            <p:childTnLst>
                              <p:par>
                                <p:cTn id="23" presetID="1"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200"/>
                            </p:stCondLst>
                            <p:childTnLst>
                              <p:par>
                                <p:cTn id="26" presetID="22" presetClass="entr" presetSubtype="2"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right)">
                                      <p:cBhvr>
                                        <p:cTn id="28" dur="200"/>
                                        <p:tgtEl>
                                          <p:spTgt spid="55"/>
                                        </p:tgtEl>
                                      </p:cBhvr>
                                    </p:animEffect>
                                  </p:childTnLst>
                                </p:cTn>
                              </p:par>
                            </p:childTnLst>
                          </p:cTn>
                        </p:par>
                        <p:par>
                          <p:cTn id="29" fill="hold">
                            <p:stCondLst>
                              <p:cond delay="400"/>
                            </p:stCondLst>
                            <p:childTnLst>
                              <p:par>
                                <p:cTn id="30" presetID="1"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400"/>
                            </p:stCondLst>
                            <p:childTnLst>
                              <p:par>
                                <p:cTn id="33" presetID="22" presetClass="entr" presetSubtype="4" fill="hold" grpId="0" nodeType="after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wipe(down)">
                                      <p:cBhvr>
                                        <p:cTn id="35" dur="200"/>
                                        <p:tgtEl>
                                          <p:spTgt spid="104"/>
                                        </p:tgtEl>
                                      </p:cBhvr>
                                    </p:animEffect>
                                  </p:childTnLst>
                                </p:cTn>
                              </p:par>
                            </p:childTnLst>
                          </p:cTn>
                        </p:par>
                        <p:par>
                          <p:cTn id="36" fill="hold">
                            <p:stCondLst>
                              <p:cond delay="60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par>
                          <p:cTn id="39" fill="hold">
                            <p:stCondLst>
                              <p:cond delay="600"/>
                            </p:stCondLst>
                            <p:childTnLst>
                              <p:par>
                                <p:cTn id="40" presetID="22" presetClass="entr" presetSubtype="1" fill="hold" grpId="0" nodeType="after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up)">
                                      <p:cBhvr>
                                        <p:cTn id="42" dur="200"/>
                                        <p:tgtEl>
                                          <p:spTgt spid="106"/>
                                        </p:tgtEl>
                                      </p:cBhvr>
                                    </p:animEffect>
                                  </p:childTnLst>
                                </p:cTn>
                              </p:par>
                            </p:childTnLst>
                          </p:cTn>
                        </p:par>
                        <p:par>
                          <p:cTn id="43" fill="hold">
                            <p:stCondLst>
                              <p:cond delay="800"/>
                            </p:stCondLst>
                            <p:childTnLst>
                              <p:par>
                                <p:cTn id="44" presetID="1"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par>
                          <p:cTn id="46" fill="hold">
                            <p:stCondLst>
                              <p:cond delay="800"/>
                            </p:stCondLst>
                            <p:childTnLst>
                              <p:par>
                                <p:cTn id="47" presetID="22" presetClass="entr" presetSubtype="8" fill="hold" grpId="0" nodeType="after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left)">
                                      <p:cBhvr>
                                        <p:cTn id="49" dur="200"/>
                                        <p:tgtEl>
                                          <p:spTgt spid="107"/>
                                        </p:tgtEl>
                                      </p:cBhvr>
                                    </p:animEffec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wipe(up)">
                                      <p:cBhvr>
                                        <p:cTn id="56" dur="200"/>
                                        <p:tgtEl>
                                          <p:spTgt spid="108"/>
                                        </p:tgtEl>
                                      </p:cBhvr>
                                    </p:animEffect>
                                  </p:childTnLst>
                                </p:cTn>
                              </p:par>
                            </p:childTnLst>
                          </p:cTn>
                        </p:par>
                        <p:par>
                          <p:cTn id="57" fill="hold">
                            <p:stCondLst>
                              <p:cond delay="1200"/>
                            </p:stCondLst>
                            <p:childTnLst>
                              <p:par>
                                <p:cTn id="58" presetID="1" presetClass="entr" presetSubtype="0"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par>
                          <p:cTn id="60" fill="hold">
                            <p:stCondLst>
                              <p:cond delay="1200"/>
                            </p:stCondLst>
                            <p:childTnLst>
                              <p:par>
                                <p:cTn id="61" presetID="22" presetClass="entr" presetSubtype="4" fill="hold" grpId="0"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200"/>
                                        <p:tgtEl>
                                          <p:spTgt spid="105"/>
                                        </p:tgtEl>
                                      </p:cBhvr>
                                    </p:animEffect>
                                  </p:childTnLst>
                                </p:cTn>
                              </p:par>
                            </p:childTnLst>
                          </p:cTn>
                        </p:par>
                        <p:par>
                          <p:cTn id="64" fill="hold">
                            <p:stCondLst>
                              <p:cond delay="1400"/>
                            </p:stCondLst>
                            <p:childTnLst>
                              <p:par>
                                <p:cTn id="65" presetID="1" presetClass="entr" presetSubtype="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par>
                          <p:cTn id="67" fill="hold">
                            <p:stCondLst>
                              <p:cond delay="1400"/>
                            </p:stCondLst>
                            <p:childTnLst>
                              <p:par>
                                <p:cTn id="68" presetID="22" presetClass="entr" presetSubtype="2"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right)">
                                      <p:cBhvr>
                                        <p:cTn id="70" dur="2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30"/>
                                        </p:tgtEl>
                                        <p:attrNameLst>
                                          <p:attrName>style.visibility</p:attrName>
                                        </p:attrNameLst>
                                      </p:cBhvr>
                                      <p:to>
                                        <p:strVal val="visible"/>
                                      </p:to>
                                    </p:set>
                                    <p:animEffect transition="in" filter="wipe(left)">
                                      <p:cBhvr>
                                        <p:cTn id="75" dur="500"/>
                                        <p:tgtEl>
                                          <p:spTgt spid="13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6">
                                            <p:txEl>
                                              <p:pRg st="4" end="4"/>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1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1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2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15"/>
                                        </p:tgtEl>
                                        <p:attrNameLst>
                                          <p:attrName>style.visibility</p:attrName>
                                        </p:attrNameLst>
                                      </p:cBhvr>
                                      <p:to>
                                        <p:strVal val="visible"/>
                                      </p:to>
                                    </p:set>
                                  </p:childTnLst>
                                </p:cTn>
                              </p:par>
                            </p:childTnLst>
                          </p:cTn>
                        </p:par>
                        <p:par>
                          <p:cTn id="90" fill="hold">
                            <p:stCondLst>
                              <p:cond delay="0"/>
                            </p:stCondLst>
                            <p:childTnLst>
                              <p:par>
                                <p:cTn id="91" presetID="16" presetClass="entr" presetSubtype="37" fill="hold" grpId="0" nodeType="afterEffect">
                                  <p:stCondLst>
                                    <p:cond delay="0"/>
                                  </p:stCondLst>
                                  <p:childTnLst>
                                    <p:set>
                                      <p:cBhvr>
                                        <p:cTn id="92" dur="1" fill="hold">
                                          <p:stCondLst>
                                            <p:cond delay="0"/>
                                          </p:stCondLst>
                                        </p:cTn>
                                        <p:tgtEl>
                                          <p:spTgt spid="124"/>
                                        </p:tgtEl>
                                        <p:attrNameLst>
                                          <p:attrName>style.visibility</p:attrName>
                                        </p:attrNameLst>
                                      </p:cBhvr>
                                      <p:to>
                                        <p:strVal val="visible"/>
                                      </p:to>
                                    </p:set>
                                    <p:animEffect transition="in" filter="barn(outVertical)">
                                      <p:cBhvr>
                                        <p:cTn id="93" dur="200"/>
                                        <p:tgtEl>
                                          <p:spTgt spid="124"/>
                                        </p:tgtEl>
                                      </p:cBhvr>
                                    </p:animEffect>
                                  </p:childTnLst>
                                </p:cTn>
                              </p:par>
                            </p:childTnLst>
                          </p:cTn>
                        </p:par>
                        <p:par>
                          <p:cTn id="94" fill="hold">
                            <p:stCondLst>
                              <p:cond delay="200"/>
                            </p:stCondLst>
                            <p:childTnLst>
                              <p:par>
                                <p:cTn id="95" presetID="16" presetClass="entr" presetSubtype="37" fill="hold" grpId="0" nodeType="afterEffect">
                                  <p:stCondLst>
                                    <p:cond delay="0"/>
                                  </p:stCondLst>
                                  <p:childTnLst>
                                    <p:set>
                                      <p:cBhvr>
                                        <p:cTn id="96" dur="1" fill="hold">
                                          <p:stCondLst>
                                            <p:cond delay="0"/>
                                          </p:stCondLst>
                                        </p:cTn>
                                        <p:tgtEl>
                                          <p:spTgt spid="125"/>
                                        </p:tgtEl>
                                        <p:attrNameLst>
                                          <p:attrName>style.visibility</p:attrName>
                                        </p:attrNameLst>
                                      </p:cBhvr>
                                      <p:to>
                                        <p:strVal val="visible"/>
                                      </p:to>
                                    </p:set>
                                    <p:animEffect transition="in" filter="barn(outVertical)">
                                      <p:cBhvr>
                                        <p:cTn id="97" dur="200"/>
                                        <p:tgtEl>
                                          <p:spTgt spid="125"/>
                                        </p:tgtEl>
                                      </p:cBhvr>
                                    </p:animEffect>
                                  </p:childTnLst>
                                </p:cTn>
                              </p:par>
                            </p:childTnLst>
                          </p:cTn>
                        </p:par>
                        <p:par>
                          <p:cTn id="98" fill="hold">
                            <p:stCondLst>
                              <p:cond delay="400"/>
                            </p:stCondLst>
                            <p:childTnLst>
                              <p:par>
                                <p:cTn id="99" presetID="16" presetClass="entr" presetSubtype="37" fill="hold" grpId="0" nodeType="afterEffect">
                                  <p:stCondLst>
                                    <p:cond delay="0"/>
                                  </p:stCondLst>
                                  <p:childTnLst>
                                    <p:set>
                                      <p:cBhvr>
                                        <p:cTn id="100" dur="1" fill="hold">
                                          <p:stCondLst>
                                            <p:cond delay="0"/>
                                          </p:stCondLst>
                                        </p:cTn>
                                        <p:tgtEl>
                                          <p:spTgt spid="126"/>
                                        </p:tgtEl>
                                        <p:attrNameLst>
                                          <p:attrName>style.visibility</p:attrName>
                                        </p:attrNameLst>
                                      </p:cBhvr>
                                      <p:to>
                                        <p:strVal val="visible"/>
                                      </p:to>
                                    </p:set>
                                    <p:animEffect transition="in" filter="barn(outVertical)">
                                      <p:cBhvr>
                                        <p:cTn id="101" dur="200"/>
                                        <p:tgtEl>
                                          <p:spTgt spid="126"/>
                                        </p:tgtEl>
                                      </p:cBhvr>
                                    </p:animEffect>
                                  </p:childTnLst>
                                </p:cTn>
                              </p:par>
                            </p:childTnLst>
                          </p:cTn>
                        </p:par>
                        <p:par>
                          <p:cTn id="102" fill="hold">
                            <p:stCondLst>
                              <p:cond delay="600"/>
                            </p:stCondLst>
                            <p:childTnLst>
                              <p:par>
                                <p:cTn id="103" presetID="16" presetClass="entr" presetSubtype="42" fill="hold" grpId="0" nodeType="afterEffect">
                                  <p:stCondLst>
                                    <p:cond delay="0"/>
                                  </p:stCondLst>
                                  <p:childTnLst>
                                    <p:set>
                                      <p:cBhvr>
                                        <p:cTn id="104" dur="1" fill="hold">
                                          <p:stCondLst>
                                            <p:cond delay="0"/>
                                          </p:stCondLst>
                                        </p:cTn>
                                        <p:tgtEl>
                                          <p:spTgt spid="127"/>
                                        </p:tgtEl>
                                        <p:attrNameLst>
                                          <p:attrName>style.visibility</p:attrName>
                                        </p:attrNameLst>
                                      </p:cBhvr>
                                      <p:to>
                                        <p:strVal val="visible"/>
                                      </p:to>
                                    </p:set>
                                    <p:animEffect transition="in" filter="barn(outHorizontal)">
                                      <p:cBhvr>
                                        <p:cTn id="105" dur="200"/>
                                        <p:tgtEl>
                                          <p:spTgt spid="127"/>
                                        </p:tgtEl>
                                      </p:cBhvr>
                                    </p:animEffect>
                                  </p:childTnLst>
                                </p:cTn>
                              </p:par>
                            </p:childTnLst>
                          </p:cTn>
                        </p:par>
                        <p:par>
                          <p:cTn id="106" fill="hold">
                            <p:stCondLst>
                              <p:cond delay="800"/>
                            </p:stCondLst>
                            <p:childTnLst>
                              <p:par>
                                <p:cTn id="107" presetID="16" presetClass="entr" presetSubtype="37" fill="hold" grpId="0" nodeType="afterEffect">
                                  <p:stCondLst>
                                    <p:cond delay="0"/>
                                  </p:stCondLst>
                                  <p:childTnLst>
                                    <p:set>
                                      <p:cBhvr>
                                        <p:cTn id="108" dur="1" fill="hold">
                                          <p:stCondLst>
                                            <p:cond delay="0"/>
                                          </p:stCondLst>
                                        </p:cTn>
                                        <p:tgtEl>
                                          <p:spTgt spid="129"/>
                                        </p:tgtEl>
                                        <p:attrNameLst>
                                          <p:attrName>style.visibility</p:attrName>
                                        </p:attrNameLst>
                                      </p:cBhvr>
                                      <p:to>
                                        <p:strVal val="visible"/>
                                      </p:to>
                                    </p:set>
                                    <p:animEffect transition="in" filter="barn(outVertical)">
                                      <p:cBhvr>
                                        <p:cTn id="109" dur="2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P spid="48" grpId="0" animBg="1"/>
      <p:bldP spid="49" grpId="0" animBg="1"/>
      <p:bldP spid="55" grpId="0" animBg="1"/>
      <p:bldP spid="104" grpId="0" animBg="1"/>
      <p:bldP spid="105" grpId="0" animBg="1"/>
      <p:bldP spid="106" grpId="0" animBg="1"/>
      <p:bldP spid="107" grpId="0" animBg="1"/>
      <p:bldP spid="108" grpId="0" animBg="1"/>
      <p:bldP spid="124" grpId="0" animBg="1"/>
      <p:bldP spid="125" grpId="0" animBg="1"/>
      <p:bldP spid="126" grpId="0" animBg="1"/>
      <p:bldP spid="127" grpId="0" animBg="1"/>
      <p:bldP spid="1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Stabilization Procedure</a:t>
            </a:r>
            <a:endParaRPr lang="en-US" dirty="0"/>
          </a:p>
        </p:txBody>
      </p:sp>
      <p:sp>
        <p:nvSpPr>
          <p:cNvPr id="3" name="Content Placeholder 2"/>
          <p:cNvSpPr>
            <a:spLocks noGrp="1"/>
          </p:cNvSpPr>
          <p:nvPr>
            <p:ph idx="1"/>
          </p:nvPr>
        </p:nvSpPr>
        <p:spPr>
          <a:xfrm>
            <a:off x="1143000" y="914401"/>
            <a:ext cx="9906000" cy="1023937"/>
          </a:xfrm>
        </p:spPr>
        <p:txBody>
          <a:bodyPr>
            <a:normAutofit fontScale="92500" lnSpcReduction="10000"/>
          </a:bodyPr>
          <a:lstStyle/>
          <a:p>
            <a:r>
              <a:rPr lang="en-US" dirty="0" smtClean="0"/>
              <a:t>Periodic operation performed by each node n to maintain its successor when new nodes join the system</a:t>
            </a:r>
          </a:p>
          <a:p>
            <a:pPr lvl="1"/>
            <a:r>
              <a:rPr lang="en-US" dirty="0" smtClean="0"/>
              <a:t>The primary </a:t>
            </a:r>
            <a:r>
              <a:rPr lang="en-US" dirty="0" smtClean="0">
                <a:solidFill>
                  <a:srgbClr val="FF0000"/>
                </a:solidFill>
              </a:rPr>
              <a:t>Correctness</a:t>
            </a:r>
            <a:r>
              <a:rPr lang="en-US" dirty="0" smtClean="0"/>
              <a:t> constraint</a:t>
            </a:r>
            <a:endParaRPr lang="en-US" dirty="0"/>
          </a:p>
        </p:txBody>
      </p:sp>
      <p:sp>
        <p:nvSpPr>
          <p:cNvPr id="4" name="Rectangle 3"/>
          <p:cNvSpPr/>
          <p:nvPr/>
        </p:nvSpPr>
        <p:spPr bwMode="auto">
          <a:xfrm>
            <a:off x="1905000" y="2057400"/>
            <a:ext cx="8458200" cy="3733800"/>
          </a:xfrm>
          <a:prstGeom prst="rect">
            <a:avLst/>
          </a:prstGeom>
          <a:solidFill>
            <a:srgbClr val="FFFFAF"/>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none" lIns="91440" tIns="45720" rIns="91440" bIns="45720" numCol="1" rtlCol="0" anchor="t" anchorCtr="0" compatLnSpc="1">
            <a:prstTxWarp prst="textNoShape">
              <a:avLst/>
            </a:prstTxWarp>
          </a:bodyPr>
          <a:lstStyle/>
          <a:p>
            <a:pPr eaLnBrk="1" hangingPunct="1"/>
            <a:r>
              <a:rPr lang="en-US" sz="2400" dirty="0" err="1">
                <a:latin typeface="Helvetica"/>
                <a:cs typeface="Helvetica"/>
              </a:rPr>
              <a:t>n.stabilize</a:t>
            </a:r>
            <a:r>
              <a:rPr lang="en-US" sz="2400" dirty="0">
                <a:latin typeface="Helvetica"/>
                <a:cs typeface="Helvetica"/>
              </a:rPr>
              <a:t>()</a:t>
            </a:r>
          </a:p>
          <a:p>
            <a:pPr eaLnBrk="1" hangingPunct="1"/>
            <a:r>
              <a:rPr lang="en-US" sz="2400" dirty="0">
                <a:latin typeface="Helvetica"/>
                <a:cs typeface="Helvetica"/>
              </a:rPr>
              <a:t>   </a:t>
            </a:r>
            <a:r>
              <a:rPr lang="en-US" sz="2400" dirty="0" err="1">
                <a:latin typeface="Helvetica"/>
                <a:cs typeface="Helvetica"/>
              </a:rPr>
              <a:t>x</a:t>
            </a:r>
            <a:r>
              <a:rPr lang="en-US" sz="2400" dirty="0">
                <a:latin typeface="Helvetica"/>
                <a:cs typeface="Helvetica"/>
              </a:rPr>
              <a:t> = </a:t>
            </a:r>
            <a:r>
              <a:rPr lang="en-US" sz="2400" dirty="0" err="1">
                <a:latin typeface="Helvetica"/>
                <a:cs typeface="Helvetica"/>
              </a:rPr>
              <a:t>succ.pred</a:t>
            </a:r>
            <a:r>
              <a:rPr lang="en-US" sz="2400" dirty="0">
                <a:latin typeface="Helvetica"/>
                <a:cs typeface="Helvetica"/>
              </a:rPr>
              <a:t>;</a:t>
            </a:r>
          </a:p>
          <a:p>
            <a:pPr eaLnBrk="1" hangingPunct="1"/>
            <a:r>
              <a:rPr lang="en-US" sz="2400" dirty="0">
                <a:latin typeface="Helvetica"/>
                <a:cs typeface="Helvetica"/>
              </a:rPr>
              <a:t>   if (</a:t>
            </a:r>
            <a:r>
              <a:rPr lang="en-US" sz="2400" dirty="0" err="1">
                <a:latin typeface="Helvetica"/>
                <a:cs typeface="Helvetica"/>
              </a:rPr>
              <a:t>x</a:t>
            </a:r>
            <a:r>
              <a:rPr lang="en-US" sz="2400" dirty="0">
                <a:latin typeface="Helvetica"/>
                <a:cs typeface="Helvetica"/>
              </a:rPr>
              <a:t>    (</a:t>
            </a:r>
            <a:r>
              <a:rPr lang="en-US" sz="2400" dirty="0" err="1">
                <a:latin typeface="Helvetica"/>
                <a:cs typeface="Helvetica"/>
              </a:rPr>
              <a:t>n</a:t>
            </a:r>
            <a:r>
              <a:rPr lang="en-US" sz="2400" dirty="0">
                <a:latin typeface="Helvetica"/>
                <a:cs typeface="Helvetica"/>
              </a:rPr>
              <a:t>, </a:t>
            </a:r>
            <a:r>
              <a:rPr lang="en-US" sz="2400" dirty="0" err="1">
                <a:latin typeface="Helvetica"/>
                <a:cs typeface="Helvetica"/>
              </a:rPr>
              <a:t>succ</a:t>
            </a:r>
            <a:r>
              <a:rPr lang="en-US" sz="2400" dirty="0">
                <a:latin typeface="Helvetica"/>
                <a:cs typeface="Helvetica"/>
              </a:rPr>
              <a:t>))</a:t>
            </a:r>
          </a:p>
          <a:p>
            <a:pPr eaLnBrk="1" hangingPunct="1"/>
            <a:r>
              <a:rPr lang="en-US" sz="2400" dirty="0">
                <a:latin typeface="Helvetica"/>
                <a:cs typeface="Helvetica"/>
              </a:rPr>
              <a:t>       </a:t>
            </a:r>
            <a:r>
              <a:rPr lang="en-US" sz="2400" dirty="0" err="1">
                <a:latin typeface="Helvetica"/>
                <a:cs typeface="Helvetica"/>
              </a:rPr>
              <a:t>succ</a:t>
            </a:r>
            <a:r>
              <a:rPr lang="en-US" sz="2400" dirty="0">
                <a:latin typeface="Helvetica"/>
                <a:cs typeface="Helvetica"/>
              </a:rPr>
              <a:t> = </a:t>
            </a:r>
            <a:r>
              <a:rPr lang="en-US" sz="2400" dirty="0" err="1">
                <a:latin typeface="Helvetica"/>
                <a:cs typeface="Helvetica"/>
              </a:rPr>
              <a:t>x</a:t>
            </a:r>
            <a:r>
              <a:rPr lang="en-US" sz="2400" dirty="0">
                <a:latin typeface="Helvetica"/>
                <a:cs typeface="Helvetica"/>
              </a:rPr>
              <a:t>;      // </a:t>
            </a:r>
            <a:r>
              <a:rPr lang="en-US" sz="2400" b="0" i="1" dirty="0">
                <a:latin typeface="Helvetica"/>
                <a:cs typeface="Helvetica"/>
              </a:rPr>
              <a:t>if </a:t>
            </a:r>
            <a:r>
              <a:rPr lang="en-US" sz="2400" b="0" i="1" dirty="0" err="1">
                <a:latin typeface="Helvetica"/>
                <a:cs typeface="Helvetica"/>
              </a:rPr>
              <a:t>x</a:t>
            </a:r>
            <a:r>
              <a:rPr lang="en-US" sz="2400" b="0" i="1" dirty="0">
                <a:latin typeface="Helvetica"/>
                <a:cs typeface="Helvetica"/>
              </a:rPr>
              <a:t> better successor, update </a:t>
            </a:r>
          </a:p>
          <a:p>
            <a:pPr eaLnBrk="1" hangingPunct="1"/>
            <a:r>
              <a:rPr lang="en-US" sz="2400" dirty="0">
                <a:latin typeface="Helvetica"/>
                <a:cs typeface="Helvetica"/>
              </a:rPr>
              <a:t>   </a:t>
            </a:r>
            <a:r>
              <a:rPr lang="en-US" sz="2400" dirty="0" err="1">
                <a:latin typeface="Helvetica"/>
                <a:cs typeface="Helvetica"/>
              </a:rPr>
              <a:t>succ.notify(n</a:t>
            </a:r>
            <a:r>
              <a:rPr lang="en-US" sz="2400" dirty="0">
                <a:latin typeface="Helvetica"/>
                <a:cs typeface="Helvetica"/>
              </a:rPr>
              <a:t>); // </a:t>
            </a:r>
            <a:r>
              <a:rPr lang="en-US" sz="2400" b="0" i="1" dirty="0" err="1">
                <a:latin typeface="Helvetica"/>
                <a:cs typeface="Helvetica"/>
              </a:rPr>
              <a:t>n</a:t>
            </a:r>
            <a:r>
              <a:rPr lang="en-US" sz="2400" b="0" i="1" dirty="0">
                <a:latin typeface="Helvetica"/>
                <a:cs typeface="Helvetica"/>
              </a:rPr>
              <a:t> tells successor about itself</a:t>
            </a:r>
            <a:r>
              <a:rPr lang="en-US" sz="2400" dirty="0">
                <a:latin typeface="Helvetica"/>
                <a:cs typeface="Helvetica"/>
              </a:rPr>
              <a:t>   </a:t>
            </a:r>
          </a:p>
          <a:p>
            <a:pPr eaLnBrk="1" hangingPunct="1"/>
            <a:endParaRPr lang="en-US" sz="2400" dirty="0">
              <a:latin typeface="Helvetica"/>
              <a:cs typeface="Helvetica"/>
            </a:endParaRPr>
          </a:p>
          <a:p>
            <a:pPr eaLnBrk="1" hangingPunct="1"/>
            <a:r>
              <a:rPr lang="en-US" sz="2400" dirty="0" err="1">
                <a:latin typeface="Helvetica"/>
                <a:cs typeface="Helvetica"/>
              </a:rPr>
              <a:t>n.notify(n</a:t>
            </a:r>
            <a:r>
              <a:rPr lang="en-US" sz="2400" dirty="0">
                <a:latin typeface="Helvetica"/>
                <a:cs typeface="Helvetica"/>
              </a:rPr>
              <a:t>’)</a:t>
            </a:r>
          </a:p>
          <a:p>
            <a:pPr eaLnBrk="1" hangingPunct="1"/>
            <a:r>
              <a:rPr lang="en-US" sz="2400" dirty="0">
                <a:latin typeface="Helvetica"/>
                <a:cs typeface="Helvetica"/>
              </a:rPr>
              <a:t>   if (</a:t>
            </a:r>
            <a:r>
              <a:rPr lang="en-US" sz="2400" dirty="0" err="1">
                <a:latin typeface="Helvetica"/>
                <a:cs typeface="Helvetica"/>
              </a:rPr>
              <a:t>pred</a:t>
            </a:r>
            <a:r>
              <a:rPr lang="en-US" sz="2400" dirty="0">
                <a:latin typeface="Helvetica"/>
                <a:cs typeface="Helvetica"/>
              </a:rPr>
              <a:t> = nil or </a:t>
            </a:r>
            <a:r>
              <a:rPr lang="en-US" sz="2400" dirty="0" err="1">
                <a:latin typeface="Helvetica"/>
                <a:cs typeface="Helvetica"/>
              </a:rPr>
              <a:t>n</a:t>
            </a:r>
            <a:r>
              <a:rPr lang="en-US" sz="2400" dirty="0">
                <a:latin typeface="Helvetica"/>
                <a:cs typeface="Helvetica"/>
              </a:rPr>
              <a:t>’    (</a:t>
            </a:r>
            <a:r>
              <a:rPr lang="en-US" sz="2400" dirty="0" err="1">
                <a:latin typeface="Helvetica"/>
                <a:cs typeface="Helvetica"/>
              </a:rPr>
              <a:t>pred</a:t>
            </a:r>
            <a:r>
              <a:rPr lang="en-US" sz="2400" dirty="0">
                <a:latin typeface="Helvetica"/>
                <a:cs typeface="Helvetica"/>
              </a:rPr>
              <a:t>, </a:t>
            </a:r>
            <a:r>
              <a:rPr lang="en-US" sz="2400" dirty="0" err="1">
                <a:latin typeface="Helvetica"/>
                <a:cs typeface="Helvetica"/>
              </a:rPr>
              <a:t>n</a:t>
            </a:r>
            <a:r>
              <a:rPr lang="en-US" sz="2400" dirty="0">
                <a:latin typeface="Helvetica"/>
                <a:cs typeface="Helvetica"/>
              </a:rPr>
              <a:t>))</a:t>
            </a:r>
          </a:p>
          <a:p>
            <a:pPr eaLnBrk="1" hangingPunct="1"/>
            <a:r>
              <a:rPr lang="en-US" sz="2400" dirty="0">
                <a:latin typeface="Helvetica"/>
                <a:cs typeface="Helvetica"/>
              </a:rPr>
              <a:t>       </a:t>
            </a:r>
            <a:r>
              <a:rPr lang="en-US" sz="2400" dirty="0" err="1">
                <a:latin typeface="Helvetica"/>
                <a:cs typeface="Helvetica"/>
              </a:rPr>
              <a:t>pred</a:t>
            </a:r>
            <a:r>
              <a:rPr lang="en-US" sz="2400" dirty="0">
                <a:latin typeface="Helvetica"/>
                <a:cs typeface="Helvetica"/>
              </a:rPr>
              <a:t> = </a:t>
            </a:r>
            <a:r>
              <a:rPr lang="en-US" sz="2400" dirty="0" err="1">
                <a:latin typeface="Helvetica"/>
                <a:cs typeface="Helvetica"/>
              </a:rPr>
              <a:t>n</a:t>
            </a:r>
            <a:r>
              <a:rPr lang="en-US" sz="2400" dirty="0">
                <a:latin typeface="Helvetica"/>
                <a:cs typeface="Helvetica"/>
              </a:rPr>
              <a:t>’;       // </a:t>
            </a:r>
            <a:r>
              <a:rPr lang="en-US" sz="2400" b="0" i="1" dirty="0">
                <a:latin typeface="Helvetica"/>
                <a:cs typeface="Helvetica"/>
              </a:rPr>
              <a:t>if </a:t>
            </a:r>
            <a:r>
              <a:rPr lang="en-US" sz="2400" b="0" i="1" dirty="0" err="1">
                <a:latin typeface="Helvetica"/>
                <a:cs typeface="Helvetica"/>
              </a:rPr>
              <a:t>n</a:t>
            </a:r>
            <a:r>
              <a:rPr lang="en-US" sz="2400" b="0" i="1" dirty="0">
                <a:latin typeface="Helvetica"/>
                <a:cs typeface="Helvetica"/>
              </a:rPr>
              <a:t>’ is better predecessor, update</a:t>
            </a:r>
          </a:p>
          <a:p>
            <a:pPr eaLnBrk="1" hangingPunct="1"/>
            <a:r>
              <a:rPr lang="en-US" sz="2400" dirty="0">
                <a:latin typeface="Helvetica"/>
                <a:cs typeface="Helvetica"/>
              </a:rPr>
              <a:t>   </a:t>
            </a:r>
          </a:p>
        </p:txBody>
      </p:sp>
      <p:sp>
        <p:nvSpPr>
          <p:cNvPr id="5" name="Content Placeholder 9"/>
          <p:cNvSpPr txBox="1">
            <a:spLocks/>
          </p:cNvSpPr>
          <p:nvPr/>
        </p:nvSpPr>
        <p:spPr bwMode="auto">
          <a:xfrm>
            <a:off x="3581400" y="23622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6" name="Object 5"/>
          <p:cNvGraphicFramePr>
            <a:graphicFrameLocks noChangeAspect="1"/>
          </p:cNvGraphicFramePr>
          <p:nvPr/>
        </p:nvGraphicFramePr>
        <p:xfrm>
          <a:off x="2819400" y="2971800"/>
          <a:ext cx="228600" cy="228600"/>
        </p:xfrm>
        <a:graphic>
          <a:graphicData uri="http://schemas.openxmlformats.org/presentationml/2006/ole">
            <mc:AlternateContent xmlns:mc="http://schemas.openxmlformats.org/markup-compatibility/2006">
              <mc:Choice xmlns:v="urn:schemas-microsoft-com:vml" Requires="v">
                <p:oleObj spid="_x0000_s3096" name="Equation" r:id="rId3" imgW="114300" imgH="114300" progId="Equation.3">
                  <p:embed/>
                </p:oleObj>
              </mc:Choice>
              <mc:Fallback>
                <p:oleObj name="Equation" r:id="rId3" imgW="114300" imgH="1143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9718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45443" name="Object 3"/>
          <p:cNvGraphicFramePr>
            <a:graphicFrameLocks noChangeAspect="1"/>
          </p:cNvGraphicFramePr>
          <p:nvPr/>
        </p:nvGraphicFramePr>
        <p:xfrm>
          <a:off x="4724400" y="4800600"/>
          <a:ext cx="228600" cy="228600"/>
        </p:xfrm>
        <a:graphic>
          <a:graphicData uri="http://schemas.openxmlformats.org/presentationml/2006/ole">
            <mc:AlternateContent xmlns:mc="http://schemas.openxmlformats.org/markup-compatibility/2006">
              <mc:Choice xmlns:v="urn:schemas-microsoft-com:vml" Requires="v">
                <p:oleObj spid="_x0000_s3097" name="Equation" r:id="rId5" imgW="114300" imgH="114300" progId="Equation.3">
                  <p:embed/>
                </p:oleObj>
              </mc:Choice>
              <mc:Fallback>
                <p:oleObj name="Equation" r:id="rId5" imgW="114300" imgH="114300" progId="Equation.3">
                  <p:embed/>
                  <p:pic>
                    <p:nvPicPr>
                      <p:cNvPr id="4454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8006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47566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4191000" y="2438400"/>
            <a:ext cx="1943100" cy="1219200"/>
          </a:xfrm>
          <a:prstGeom prst="ellips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1357826" name="Rectangle 2"/>
          <p:cNvSpPr>
            <a:spLocks noGrp="1" noChangeArrowheads="1"/>
          </p:cNvSpPr>
          <p:nvPr>
            <p:ph type="title"/>
          </p:nvPr>
        </p:nvSpPr>
        <p:spPr/>
        <p:txBody>
          <a:bodyPr/>
          <a:lstStyle/>
          <a:p>
            <a:r>
              <a:rPr lang="en-US" smtClean="0"/>
              <a:t>Joining Operation</a:t>
            </a:r>
            <a:endParaRPr lang="en-US"/>
          </a:p>
        </p:txBody>
      </p:sp>
      <p:sp>
        <p:nvSpPr>
          <p:cNvPr id="1357827"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7828"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57829" name="Picture 5" descr="j0230337"/>
          <p:cNvPicPr>
            <a:picLocks noChangeAspect="1" noChangeArrowheads="1"/>
          </p:cNvPicPr>
          <p:nvPr/>
        </p:nvPicPr>
        <p:blipFill>
          <a:blip r:embed="rId3"/>
          <a:srcRect/>
          <a:stretch>
            <a:fillRect/>
          </a:stretch>
        </p:blipFill>
        <p:spPr bwMode="auto">
          <a:xfrm>
            <a:off x="9248775" y="685800"/>
            <a:ext cx="266700" cy="438150"/>
          </a:xfrm>
          <a:prstGeom prst="rect">
            <a:avLst/>
          </a:prstGeom>
          <a:noFill/>
        </p:spPr>
      </p:pic>
      <p:pic>
        <p:nvPicPr>
          <p:cNvPr id="1357830" name="Picture 6" descr="j0230337"/>
          <p:cNvPicPr>
            <a:picLocks noChangeAspect="1" noChangeArrowheads="1"/>
          </p:cNvPicPr>
          <p:nvPr/>
        </p:nvPicPr>
        <p:blipFill>
          <a:blip r:embed="rId3"/>
          <a:srcRect/>
          <a:stretch>
            <a:fillRect/>
          </a:stretch>
        </p:blipFill>
        <p:spPr bwMode="auto">
          <a:xfrm>
            <a:off x="10744200" y="4210050"/>
            <a:ext cx="266700" cy="438150"/>
          </a:xfrm>
          <a:prstGeom prst="rect">
            <a:avLst/>
          </a:prstGeom>
          <a:noFill/>
        </p:spPr>
      </p:pic>
      <p:sp>
        <p:nvSpPr>
          <p:cNvPr id="1357831"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57832" name="Picture 8" descr="j0230337"/>
          <p:cNvPicPr>
            <a:picLocks noChangeAspect="1" noChangeArrowheads="1"/>
          </p:cNvPicPr>
          <p:nvPr/>
        </p:nvPicPr>
        <p:blipFill>
          <a:blip r:embed="rId3"/>
          <a:srcRect/>
          <a:stretch>
            <a:fillRect/>
          </a:stretch>
        </p:blipFill>
        <p:spPr bwMode="auto">
          <a:xfrm>
            <a:off x="8343900" y="5734050"/>
            <a:ext cx="266700" cy="438150"/>
          </a:xfrm>
          <a:prstGeom prst="rect">
            <a:avLst/>
          </a:prstGeom>
          <a:noFill/>
        </p:spPr>
      </p:pic>
      <p:sp>
        <p:nvSpPr>
          <p:cNvPr id="1357833"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57834" name="Text Box 10"/>
          <p:cNvSpPr txBox="1">
            <a:spLocks noChangeArrowheads="1"/>
          </p:cNvSpPr>
          <p:nvPr/>
        </p:nvSpPr>
        <p:spPr bwMode="auto">
          <a:xfrm>
            <a:off x="7477125" y="5029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57835" name="Picture 11" descr="j0230337"/>
          <p:cNvPicPr>
            <a:picLocks noChangeAspect="1" noChangeArrowheads="1"/>
          </p:cNvPicPr>
          <p:nvPr/>
        </p:nvPicPr>
        <p:blipFill>
          <a:blip r:embed="rId3"/>
          <a:srcRect/>
          <a:stretch>
            <a:fillRect/>
          </a:stretch>
        </p:blipFill>
        <p:spPr bwMode="auto">
          <a:xfrm>
            <a:off x="7353300" y="5581650"/>
            <a:ext cx="266700" cy="438150"/>
          </a:xfrm>
          <a:prstGeom prst="rect">
            <a:avLst/>
          </a:prstGeom>
          <a:noFill/>
        </p:spPr>
      </p:pic>
      <p:sp>
        <p:nvSpPr>
          <p:cNvPr id="1357836"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57837"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57838"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57839"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57840" name="Picture 16" descr="j0230337"/>
          <p:cNvPicPr>
            <a:picLocks noChangeAspect="1" noChangeArrowheads="1"/>
          </p:cNvPicPr>
          <p:nvPr/>
        </p:nvPicPr>
        <p:blipFill>
          <a:blip r:embed="rId3"/>
          <a:srcRect/>
          <a:stretch>
            <a:fillRect/>
          </a:stretch>
        </p:blipFill>
        <p:spPr bwMode="auto">
          <a:xfrm>
            <a:off x="5943600" y="4114800"/>
            <a:ext cx="266700" cy="438150"/>
          </a:xfrm>
          <a:prstGeom prst="rect">
            <a:avLst/>
          </a:prstGeom>
          <a:noFill/>
        </p:spPr>
      </p:pic>
      <p:pic>
        <p:nvPicPr>
          <p:cNvPr id="1357841" name="Picture 17" descr="j0230337"/>
          <p:cNvPicPr>
            <a:picLocks noChangeAspect="1" noChangeArrowheads="1"/>
          </p:cNvPicPr>
          <p:nvPr/>
        </p:nvPicPr>
        <p:blipFill>
          <a:blip r:embed="rId3"/>
          <a:srcRect/>
          <a:stretch>
            <a:fillRect/>
          </a:stretch>
        </p:blipFill>
        <p:spPr bwMode="auto">
          <a:xfrm>
            <a:off x="6858000" y="990600"/>
            <a:ext cx="266700" cy="438150"/>
          </a:xfrm>
          <a:prstGeom prst="rect">
            <a:avLst/>
          </a:prstGeom>
          <a:noFill/>
        </p:spPr>
      </p:pic>
      <p:sp>
        <p:nvSpPr>
          <p:cNvPr id="1357842"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7843"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7844" name="Picture 20" descr="j0230337"/>
          <p:cNvPicPr>
            <a:picLocks noChangeAspect="1" noChangeArrowheads="1"/>
          </p:cNvPicPr>
          <p:nvPr/>
        </p:nvPicPr>
        <p:blipFill>
          <a:blip r:embed="rId3"/>
          <a:srcRect/>
          <a:stretch>
            <a:fillRect/>
          </a:stretch>
        </p:blipFill>
        <p:spPr bwMode="auto">
          <a:xfrm>
            <a:off x="10858500" y="2971800"/>
            <a:ext cx="266700" cy="438150"/>
          </a:xfrm>
          <a:prstGeom prst="rect">
            <a:avLst/>
          </a:prstGeom>
          <a:noFill/>
        </p:spPr>
      </p:pic>
      <p:sp>
        <p:nvSpPr>
          <p:cNvPr id="1357845"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7846"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7847"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7848"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7849"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7850" name="Picture 26" descr="j0230337"/>
          <p:cNvPicPr>
            <a:picLocks noChangeAspect="1" noChangeArrowheads="1"/>
          </p:cNvPicPr>
          <p:nvPr/>
        </p:nvPicPr>
        <p:blipFill>
          <a:blip r:embed="rId3"/>
          <a:srcRect/>
          <a:stretch>
            <a:fillRect/>
          </a:stretch>
        </p:blipFill>
        <p:spPr bwMode="auto">
          <a:xfrm>
            <a:off x="10172700" y="1371600"/>
            <a:ext cx="266700" cy="438150"/>
          </a:xfrm>
          <a:prstGeom prst="rect">
            <a:avLst/>
          </a:prstGeom>
          <a:noFill/>
        </p:spPr>
      </p:pic>
      <p:pic>
        <p:nvPicPr>
          <p:cNvPr id="1357851" name="Picture 27" descr="j0230337"/>
          <p:cNvPicPr>
            <a:picLocks noGrp="1" noChangeAspect="1" noChangeArrowheads="1"/>
          </p:cNvPicPr>
          <p:nvPr>
            <p:ph idx="1"/>
          </p:nvPr>
        </p:nvPicPr>
        <p:blipFill>
          <a:blip r:embed="rId3"/>
          <a:srcRect/>
          <a:stretch>
            <a:fillRect/>
          </a:stretch>
        </p:blipFill>
        <p:spPr>
          <a:xfrm>
            <a:off x="5476876" y="2743200"/>
            <a:ext cx="265113" cy="438150"/>
          </a:xfrm>
          <a:noFill/>
          <a:ln/>
        </p:spPr>
      </p:pic>
      <p:sp>
        <p:nvSpPr>
          <p:cNvPr id="1357852"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Helvetica"/>
                <a:cs typeface="Helvetica"/>
              </a:rPr>
              <a:t>50</a:t>
            </a:r>
          </a:p>
        </p:txBody>
      </p:sp>
      <p:sp>
        <p:nvSpPr>
          <p:cNvPr id="1357854" name="Text Box 30"/>
          <p:cNvSpPr txBox="1">
            <a:spLocks noChangeArrowheads="1"/>
          </p:cNvSpPr>
          <p:nvPr/>
        </p:nvSpPr>
        <p:spPr bwMode="auto">
          <a:xfrm>
            <a:off x="5818621"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57855" name="Text Box 31"/>
          <p:cNvSpPr txBox="1">
            <a:spLocks noChangeArrowheads="1"/>
          </p:cNvSpPr>
          <p:nvPr/>
        </p:nvSpPr>
        <p:spPr bwMode="auto">
          <a:xfrm>
            <a:off x="5818621" y="99695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pred=44</a:t>
            </a:r>
          </a:p>
        </p:txBody>
      </p:sp>
      <p:sp>
        <p:nvSpPr>
          <p:cNvPr id="1357856" name="Text Box 32"/>
          <p:cNvSpPr txBox="1">
            <a:spLocks noChangeArrowheads="1"/>
          </p:cNvSpPr>
          <p:nvPr/>
        </p:nvSpPr>
        <p:spPr bwMode="auto">
          <a:xfrm>
            <a:off x="4410075" y="2590801"/>
            <a:ext cx="1112930"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succ=nil</a:t>
            </a:r>
          </a:p>
        </p:txBody>
      </p:sp>
      <p:sp>
        <p:nvSpPr>
          <p:cNvPr id="1357857" name="Text Box 33"/>
          <p:cNvSpPr txBox="1">
            <a:spLocks noChangeArrowheads="1"/>
          </p:cNvSpPr>
          <p:nvPr/>
        </p:nvSpPr>
        <p:spPr bwMode="auto">
          <a:xfrm>
            <a:off x="4410076" y="2816226"/>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57858" name="Text Box 34"/>
          <p:cNvSpPr txBox="1">
            <a:spLocks noChangeArrowheads="1"/>
          </p:cNvSpPr>
          <p:nvPr/>
        </p:nvSpPr>
        <p:spPr bwMode="auto">
          <a:xfrm>
            <a:off x="4867276"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57859" name="Text Box 35"/>
          <p:cNvSpPr txBox="1">
            <a:spLocks noChangeArrowheads="1"/>
          </p:cNvSpPr>
          <p:nvPr/>
        </p:nvSpPr>
        <p:spPr bwMode="auto">
          <a:xfrm>
            <a:off x="4875213" y="4267201"/>
            <a:ext cx="1074496"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40" name="Content Placeholder 2"/>
          <p:cNvSpPr txBox="1">
            <a:spLocks/>
          </p:cNvSpPr>
          <p:nvPr/>
        </p:nvSpPr>
        <p:spPr bwMode="auto">
          <a:xfrm>
            <a:off x="1600200" y="781050"/>
            <a:ext cx="2855912"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Node with id=50 </a:t>
            </a:r>
            <a:br>
              <a:rPr lang="en-US" sz="2000" kern="0" dirty="0"/>
            </a:br>
            <a:r>
              <a:rPr lang="en-US" sz="2000" kern="0" dirty="0"/>
              <a:t>joins the ring</a:t>
            </a:r>
          </a:p>
          <a:p>
            <a:r>
              <a:rPr lang="en-US" sz="2000" kern="0" dirty="0"/>
              <a:t>Node 50 must know at least one node already in system</a:t>
            </a:r>
          </a:p>
          <a:p>
            <a:pPr lvl="1"/>
            <a:r>
              <a:rPr lang="en-US" sz="2000" kern="0" dirty="0"/>
              <a:t>Assume known node is 15		</a:t>
            </a:r>
          </a:p>
        </p:txBody>
      </p:sp>
      <p:sp>
        <p:nvSpPr>
          <p:cNvPr id="38" name="Freeform 35"/>
          <p:cNvSpPr>
            <a:spLocks/>
          </p:cNvSpPr>
          <p:nvPr/>
        </p:nvSpPr>
        <p:spPr bwMode="auto">
          <a:xfrm>
            <a:off x="5629275" y="2717800"/>
            <a:ext cx="5257800" cy="406400"/>
          </a:xfrm>
          <a:custGeom>
            <a:avLst/>
            <a:gdLst/>
            <a:ahLst/>
            <a:cxnLst>
              <a:cxn ang="0">
                <a:pos x="232" y="160"/>
              </a:cxn>
              <a:cxn ang="0">
                <a:pos x="280" y="160"/>
              </a:cxn>
              <a:cxn ang="0">
                <a:pos x="1912" y="16"/>
              </a:cxn>
              <a:cxn ang="0">
                <a:pos x="3496" y="256"/>
              </a:cxn>
            </a:cxnLst>
            <a:rect l="0" t="0" r="r" b="b"/>
            <a:pathLst>
              <a:path w="3496" h="256">
                <a:moveTo>
                  <a:pt x="232" y="160"/>
                </a:moveTo>
                <a:cubicBezTo>
                  <a:pt x="116" y="172"/>
                  <a:pt x="0" y="184"/>
                  <a:pt x="280" y="160"/>
                </a:cubicBezTo>
                <a:cubicBezTo>
                  <a:pt x="560" y="136"/>
                  <a:pt x="1376" y="0"/>
                  <a:pt x="1912" y="16"/>
                </a:cubicBezTo>
                <a:cubicBezTo>
                  <a:pt x="2448" y="32"/>
                  <a:pt x="2972" y="144"/>
                  <a:pt x="3496" y="256"/>
                </a:cubicBezTo>
              </a:path>
            </a:pathLst>
          </a:custGeom>
          <a:noFill/>
          <a:ln w="57150" cap="flat" cmpd="sng">
            <a:solidFill>
              <a:srgbClr val="FF0000"/>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Tree>
    <p:extLst>
      <p:ext uri="{BB962C8B-B14F-4D97-AF65-F5344CB8AC3E}">
        <p14:creationId xmlns:p14="http://schemas.microsoft.com/office/powerpoint/2010/main" val="12873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2" end="2"/>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3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p:txBody>
          <a:bodyPr/>
          <a:lstStyle/>
          <a:p>
            <a:r>
              <a:rPr lang="en-US" smtClean="0"/>
              <a:t>Joining Operation</a:t>
            </a:r>
            <a:endParaRPr lang="en-US"/>
          </a:p>
        </p:txBody>
      </p:sp>
      <p:sp>
        <p:nvSpPr>
          <p:cNvPr id="1359875"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9876"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59877" name="Picture 5" descr="j0230337"/>
          <p:cNvPicPr>
            <a:picLocks noChangeAspect="1" noChangeArrowheads="1"/>
          </p:cNvPicPr>
          <p:nvPr/>
        </p:nvPicPr>
        <p:blipFill>
          <a:blip r:embed="rId3"/>
          <a:srcRect/>
          <a:stretch>
            <a:fillRect/>
          </a:stretch>
        </p:blipFill>
        <p:spPr bwMode="auto">
          <a:xfrm>
            <a:off x="9248775" y="685800"/>
            <a:ext cx="266700" cy="438150"/>
          </a:xfrm>
          <a:prstGeom prst="rect">
            <a:avLst/>
          </a:prstGeom>
          <a:noFill/>
        </p:spPr>
      </p:pic>
      <p:pic>
        <p:nvPicPr>
          <p:cNvPr id="1359878" name="Picture 6" descr="j0230337"/>
          <p:cNvPicPr>
            <a:picLocks noChangeAspect="1" noChangeArrowheads="1"/>
          </p:cNvPicPr>
          <p:nvPr/>
        </p:nvPicPr>
        <p:blipFill>
          <a:blip r:embed="rId3"/>
          <a:srcRect/>
          <a:stretch>
            <a:fillRect/>
          </a:stretch>
        </p:blipFill>
        <p:spPr bwMode="auto">
          <a:xfrm>
            <a:off x="10744200" y="4210050"/>
            <a:ext cx="266700" cy="438150"/>
          </a:xfrm>
          <a:prstGeom prst="rect">
            <a:avLst/>
          </a:prstGeom>
          <a:noFill/>
        </p:spPr>
      </p:pic>
      <p:sp>
        <p:nvSpPr>
          <p:cNvPr id="1359879"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59880" name="Picture 8" descr="j0230337"/>
          <p:cNvPicPr>
            <a:picLocks noChangeAspect="1" noChangeArrowheads="1"/>
          </p:cNvPicPr>
          <p:nvPr/>
        </p:nvPicPr>
        <p:blipFill>
          <a:blip r:embed="rId3"/>
          <a:srcRect/>
          <a:stretch>
            <a:fillRect/>
          </a:stretch>
        </p:blipFill>
        <p:spPr bwMode="auto">
          <a:xfrm>
            <a:off x="8343900" y="5734050"/>
            <a:ext cx="266700" cy="438150"/>
          </a:xfrm>
          <a:prstGeom prst="rect">
            <a:avLst/>
          </a:prstGeom>
          <a:noFill/>
        </p:spPr>
      </p:pic>
      <p:sp>
        <p:nvSpPr>
          <p:cNvPr id="1359881"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59882"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59883" name="Picture 11" descr="j0230337"/>
          <p:cNvPicPr>
            <a:picLocks noChangeAspect="1" noChangeArrowheads="1"/>
          </p:cNvPicPr>
          <p:nvPr/>
        </p:nvPicPr>
        <p:blipFill>
          <a:blip r:embed="rId3"/>
          <a:srcRect/>
          <a:stretch>
            <a:fillRect/>
          </a:stretch>
        </p:blipFill>
        <p:spPr bwMode="auto">
          <a:xfrm>
            <a:off x="7353300" y="5581650"/>
            <a:ext cx="266700" cy="438150"/>
          </a:xfrm>
          <a:prstGeom prst="rect">
            <a:avLst/>
          </a:prstGeom>
          <a:noFill/>
        </p:spPr>
      </p:pic>
      <p:sp>
        <p:nvSpPr>
          <p:cNvPr id="1359884"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59885"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59886"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59887"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59888" name="Picture 16" descr="j0230337"/>
          <p:cNvPicPr>
            <a:picLocks noChangeAspect="1" noChangeArrowheads="1"/>
          </p:cNvPicPr>
          <p:nvPr/>
        </p:nvPicPr>
        <p:blipFill>
          <a:blip r:embed="rId3"/>
          <a:srcRect/>
          <a:stretch>
            <a:fillRect/>
          </a:stretch>
        </p:blipFill>
        <p:spPr bwMode="auto">
          <a:xfrm>
            <a:off x="5943600" y="4114800"/>
            <a:ext cx="266700" cy="438150"/>
          </a:xfrm>
          <a:prstGeom prst="rect">
            <a:avLst/>
          </a:prstGeom>
          <a:noFill/>
        </p:spPr>
      </p:pic>
      <p:pic>
        <p:nvPicPr>
          <p:cNvPr id="1359889" name="Picture 17" descr="j0230337"/>
          <p:cNvPicPr>
            <a:picLocks noChangeAspect="1" noChangeArrowheads="1"/>
          </p:cNvPicPr>
          <p:nvPr/>
        </p:nvPicPr>
        <p:blipFill>
          <a:blip r:embed="rId3"/>
          <a:srcRect/>
          <a:stretch>
            <a:fillRect/>
          </a:stretch>
        </p:blipFill>
        <p:spPr bwMode="auto">
          <a:xfrm>
            <a:off x="6858000" y="990600"/>
            <a:ext cx="266700" cy="438150"/>
          </a:xfrm>
          <a:prstGeom prst="rect">
            <a:avLst/>
          </a:prstGeom>
          <a:noFill/>
        </p:spPr>
      </p:pic>
      <p:sp>
        <p:nvSpPr>
          <p:cNvPr id="1359890"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9891"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9892" name="Picture 20" descr="j0230337"/>
          <p:cNvPicPr>
            <a:picLocks noChangeAspect="1" noChangeArrowheads="1"/>
          </p:cNvPicPr>
          <p:nvPr/>
        </p:nvPicPr>
        <p:blipFill>
          <a:blip r:embed="rId3"/>
          <a:srcRect/>
          <a:stretch>
            <a:fillRect/>
          </a:stretch>
        </p:blipFill>
        <p:spPr bwMode="auto">
          <a:xfrm>
            <a:off x="10858500" y="2971800"/>
            <a:ext cx="266700" cy="438150"/>
          </a:xfrm>
          <a:prstGeom prst="rect">
            <a:avLst/>
          </a:prstGeom>
          <a:noFill/>
        </p:spPr>
      </p:pic>
      <p:sp>
        <p:nvSpPr>
          <p:cNvPr id="1359893"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9894"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9895"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9896"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59897"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59898" name="Picture 26" descr="j0230337"/>
          <p:cNvPicPr>
            <a:picLocks noChangeAspect="1" noChangeArrowheads="1"/>
          </p:cNvPicPr>
          <p:nvPr/>
        </p:nvPicPr>
        <p:blipFill>
          <a:blip r:embed="rId3"/>
          <a:srcRect/>
          <a:stretch>
            <a:fillRect/>
          </a:stretch>
        </p:blipFill>
        <p:spPr bwMode="auto">
          <a:xfrm>
            <a:off x="10172700" y="1371600"/>
            <a:ext cx="266700" cy="438150"/>
          </a:xfrm>
          <a:prstGeom prst="rect">
            <a:avLst/>
          </a:prstGeom>
          <a:noFill/>
        </p:spPr>
      </p:pic>
      <p:pic>
        <p:nvPicPr>
          <p:cNvPr id="1359899" name="Picture 27" descr="j0230337"/>
          <p:cNvPicPr>
            <a:picLocks noGrp="1" noChangeAspect="1" noChangeArrowheads="1"/>
          </p:cNvPicPr>
          <p:nvPr>
            <p:ph idx="1"/>
          </p:nvPr>
        </p:nvPicPr>
        <p:blipFill>
          <a:blip r:embed="rId3"/>
          <a:srcRect/>
          <a:stretch>
            <a:fillRect/>
          </a:stretch>
        </p:blipFill>
        <p:spPr>
          <a:xfrm>
            <a:off x="5476876" y="2743200"/>
            <a:ext cx="265113" cy="438150"/>
          </a:xfrm>
          <a:noFill/>
          <a:ln/>
        </p:spPr>
      </p:pic>
      <p:sp>
        <p:nvSpPr>
          <p:cNvPr id="1359900" name="Text Box 28"/>
          <p:cNvSpPr txBox="1">
            <a:spLocks noChangeArrowheads="1"/>
          </p:cNvSpPr>
          <p:nvPr/>
        </p:nvSpPr>
        <p:spPr bwMode="auto">
          <a:xfrm>
            <a:off x="5400675"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59902" name="Freeform 30"/>
          <p:cNvSpPr>
            <a:spLocks/>
          </p:cNvSpPr>
          <p:nvPr/>
        </p:nvSpPr>
        <p:spPr bwMode="auto">
          <a:xfrm>
            <a:off x="8448675" y="4343400"/>
            <a:ext cx="2133600" cy="1295400"/>
          </a:xfrm>
          <a:custGeom>
            <a:avLst/>
            <a:gdLst/>
            <a:ahLst/>
            <a:cxnLst>
              <a:cxn ang="0">
                <a:pos x="1344" y="0"/>
              </a:cxn>
              <a:cxn ang="0">
                <a:pos x="672" y="192"/>
              </a:cxn>
              <a:cxn ang="0">
                <a:pos x="0" y="816"/>
              </a:cxn>
            </a:cxnLst>
            <a:rect l="0" t="0" r="r" b="b"/>
            <a:pathLst>
              <a:path w="1344" h="816">
                <a:moveTo>
                  <a:pt x="1344" y="0"/>
                </a:moveTo>
                <a:cubicBezTo>
                  <a:pt x="1120" y="28"/>
                  <a:pt x="896" y="56"/>
                  <a:pt x="672" y="192"/>
                </a:cubicBezTo>
                <a:cubicBezTo>
                  <a:pt x="448" y="328"/>
                  <a:pt x="224" y="572"/>
                  <a:pt x="0" y="816"/>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9903" name="Freeform 31"/>
          <p:cNvSpPr>
            <a:spLocks/>
          </p:cNvSpPr>
          <p:nvPr/>
        </p:nvSpPr>
        <p:spPr bwMode="auto">
          <a:xfrm>
            <a:off x="10480675" y="3200400"/>
            <a:ext cx="254000" cy="1143000"/>
          </a:xfrm>
          <a:custGeom>
            <a:avLst/>
            <a:gdLst/>
            <a:ahLst/>
            <a:cxnLst>
              <a:cxn ang="0">
                <a:pos x="160" y="0"/>
              </a:cxn>
              <a:cxn ang="0">
                <a:pos x="16" y="288"/>
              </a:cxn>
              <a:cxn ang="0">
                <a:pos x="64" y="720"/>
              </a:cxn>
            </a:cxnLst>
            <a:rect l="0" t="0" r="r" b="b"/>
            <a:pathLst>
              <a:path w="160" h="720">
                <a:moveTo>
                  <a:pt x="160" y="0"/>
                </a:moveTo>
                <a:cubicBezTo>
                  <a:pt x="96" y="84"/>
                  <a:pt x="32" y="168"/>
                  <a:pt x="16" y="288"/>
                </a:cubicBezTo>
                <a:cubicBezTo>
                  <a:pt x="0" y="408"/>
                  <a:pt x="32" y="564"/>
                  <a:pt x="64" y="720"/>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9904" name="Freeform 32"/>
          <p:cNvSpPr>
            <a:spLocks/>
          </p:cNvSpPr>
          <p:nvPr/>
        </p:nvSpPr>
        <p:spPr bwMode="auto">
          <a:xfrm>
            <a:off x="7534275" y="5295900"/>
            <a:ext cx="914400" cy="342900"/>
          </a:xfrm>
          <a:custGeom>
            <a:avLst/>
            <a:gdLst/>
            <a:ahLst/>
            <a:cxnLst>
              <a:cxn ang="0">
                <a:pos x="576" y="216"/>
              </a:cxn>
              <a:cxn ang="0">
                <a:pos x="336" y="24"/>
              </a:cxn>
              <a:cxn ang="0">
                <a:pos x="0" y="72"/>
              </a:cxn>
            </a:cxnLst>
            <a:rect l="0" t="0" r="r" b="b"/>
            <a:pathLst>
              <a:path w="576" h="216">
                <a:moveTo>
                  <a:pt x="576" y="216"/>
                </a:moveTo>
                <a:cubicBezTo>
                  <a:pt x="504" y="132"/>
                  <a:pt x="432" y="48"/>
                  <a:pt x="336" y="24"/>
                </a:cubicBezTo>
                <a:cubicBezTo>
                  <a:pt x="240" y="0"/>
                  <a:pt x="120" y="36"/>
                  <a:pt x="0" y="72"/>
                </a:cubicBez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latin typeface="Helvetica"/>
              <a:cs typeface="Helvetica"/>
            </a:endParaRPr>
          </a:p>
        </p:txBody>
      </p:sp>
      <p:sp>
        <p:nvSpPr>
          <p:cNvPr id="1359905" name="Freeform 33"/>
          <p:cNvSpPr>
            <a:spLocks/>
          </p:cNvSpPr>
          <p:nvPr/>
        </p:nvSpPr>
        <p:spPr bwMode="auto">
          <a:xfrm>
            <a:off x="6391275" y="4267200"/>
            <a:ext cx="1143000" cy="1143000"/>
          </a:xfrm>
          <a:custGeom>
            <a:avLst/>
            <a:gdLst/>
            <a:ahLst/>
            <a:cxnLst>
              <a:cxn ang="0">
                <a:pos x="720" y="720"/>
              </a:cxn>
              <a:cxn ang="0">
                <a:pos x="480" y="192"/>
              </a:cxn>
              <a:cxn ang="0">
                <a:pos x="0" y="0"/>
              </a:cxn>
            </a:cxnLst>
            <a:rect l="0" t="0" r="r" b="b"/>
            <a:pathLst>
              <a:path w="720" h="720">
                <a:moveTo>
                  <a:pt x="720" y="720"/>
                </a:moveTo>
                <a:cubicBezTo>
                  <a:pt x="660" y="516"/>
                  <a:pt x="600" y="312"/>
                  <a:pt x="480" y="192"/>
                </a:cubicBezTo>
                <a:cubicBezTo>
                  <a:pt x="360" y="72"/>
                  <a:pt x="180" y="36"/>
                  <a:pt x="0" y="0"/>
                </a:cubicBezTo>
              </a:path>
            </a:pathLst>
          </a:custGeom>
          <a:noFill/>
          <a:ln w="25400" cap="flat" cmpd="sng">
            <a:solidFill>
              <a:schemeClr val="tx1"/>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grpSp>
        <p:nvGrpSpPr>
          <p:cNvPr id="2" name="Group 34"/>
          <p:cNvGrpSpPr>
            <a:grpSpLocks/>
          </p:cNvGrpSpPr>
          <p:nvPr/>
        </p:nvGrpSpPr>
        <p:grpSpPr bwMode="auto">
          <a:xfrm>
            <a:off x="5629275" y="2374900"/>
            <a:ext cx="5257800" cy="749300"/>
            <a:chOff x="2208" y="1880"/>
            <a:chExt cx="3312" cy="472"/>
          </a:xfrm>
        </p:grpSpPr>
        <p:sp>
          <p:nvSpPr>
            <p:cNvPr id="1359907" name="Freeform 35"/>
            <p:cNvSpPr>
              <a:spLocks/>
            </p:cNvSpPr>
            <p:nvPr/>
          </p:nvSpPr>
          <p:spPr bwMode="auto">
            <a:xfrm>
              <a:off x="2208" y="2096"/>
              <a:ext cx="3312" cy="256"/>
            </a:xfrm>
            <a:custGeom>
              <a:avLst/>
              <a:gdLst/>
              <a:ahLst/>
              <a:cxnLst>
                <a:cxn ang="0">
                  <a:pos x="232" y="160"/>
                </a:cxn>
                <a:cxn ang="0">
                  <a:pos x="280" y="160"/>
                </a:cxn>
                <a:cxn ang="0">
                  <a:pos x="1912" y="16"/>
                </a:cxn>
                <a:cxn ang="0">
                  <a:pos x="3496" y="256"/>
                </a:cxn>
              </a:cxnLst>
              <a:rect l="0" t="0" r="r" b="b"/>
              <a:pathLst>
                <a:path w="3496" h="256">
                  <a:moveTo>
                    <a:pt x="232" y="160"/>
                  </a:moveTo>
                  <a:cubicBezTo>
                    <a:pt x="116" y="172"/>
                    <a:pt x="0" y="184"/>
                    <a:pt x="280" y="160"/>
                  </a:cubicBezTo>
                  <a:cubicBezTo>
                    <a:pt x="560" y="136"/>
                    <a:pt x="1376" y="0"/>
                    <a:pt x="1912" y="16"/>
                  </a:cubicBezTo>
                  <a:cubicBezTo>
                    <a:pt x="2448" y="32"/>
                    <a:pt x="2972" y="144"/>
                    <a:pt x="3496" y="256"/>
                  </a:cubicBezTo>
                </a:path>
              </a:pathLst>
            </a:custGeom>
            <a:noFill/>
            <a:ln w="25400" cap="flat" cmpd="sng">
              <a:solidFill>
                <a:srgbClr val="FF0000"/>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
          <p:nvSpPr>
            <p:cNvPr id="1359908" name="Text Box 36"/>
            <p:cNvSpPr txBox="1">
              <a:spLocks noChangeArrowheads="1"/>
            </p:cNvSpPr>
            <p:nvPr/>
          </p:nvSpPr>
          <p:spPr bwMode="auto">
            <a:xfrm>
              <a:off x="3255" y="1880"/>
              <a:ext cx="517" cy="192"/>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sz="1400">
                  <a:solidFill>
                    <a:srgbClr val="FF0000"/>
                  </a:solidFill>
                  <a:latin typeface="Helvetica"/>
                  <a:cs typeface="Helvetica"/>
                </a:rPr>
                <a:t>join(50)</a:t>
              </a:r>
            </a:p>
          </p:txBody>
        </p:sp>
      </p:grpSp>
      <p:sp>
        <p:nvSpPr>
          <p:cNvPr id="1359910" name="Text Box 38"/>
          <p:cNvSpPr txBox="1">
            <a:spLocks noChangeArrowheads="1"/>
          </p:cNvSpPr>
          <p:nvPr/>
        </p:nvSpPr>
        <p:spPr bwMode="auto">
          <a:xfrm>
            <a:off x="5781676" y="849267"/>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59911" name="Text Box 39"/>
          <p:cNvSpPr txBox="1">
            <a:spLocks noChangeArrowheads="1"/>
          </p:cNvSpPr>
          <p:nvPr/>
        </p:nvSpPr>
        <p:spPr bwMode="auto">
          <a:xfrm>
            <a:off x="5784851" y="1081042"/>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pred=44</a:t>
            </a:r>
          </a:p>
        </p:txBody>
      </p:sp>
      <p:sp>
        <p:nvSpPr>
          <p:cNvPr id="1359912" name="Text Box 40"/>
          <p:cNvSpPr txBox="1">
            <a:spLocks noChangeArrowheads="1"/>
          </p:cNvSpPr>
          <p:nvPr/>
        </p:nvSpPr>
        <p:spPr bwMode="auto">
          <a:xfrm>
            <a:off x="4410075" y="2667001"/>
            <a:ext cx="1112930"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=nil</a:t>
            </a:r>
          </a:p>
        </p:txBody>
      </p:sp>
      <p:sp>
        <p:nvSpPr>
          <p:cNvPr id="1359913" name="Text Box 41"/>
          <p:cNvSpPr txBox="1">
            <a:spLocks noChangeArrowheads="1"/>
          </p:cNvSpPr>
          <p:nvPr/>
        </p:nvSpPr>
        <p:spPr bwMode="auto">
          <a:xfrm>
            <a:off x="4410076" y="2892426"/>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59914" name="Text Box 42"/>
          <p:cNvSpPr txBox="1">
            <a:spLocks noChangeArrowheads="1"/>
          </p:cNvSpPr>
          <p:nvPr/>
        </p:nvSpPr>
        <p:spPr bwMode="auto">
          <a:xfrm>
            <a:off x="4867276"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59915" name="Text Box 43"/>
          <p:cNvSpPr txBox="1">
            <a:spLocks noChangeArrowheads="1"/>
          </p:cNvSpPr>
          <p:nvPr/>
        </p:nvSpPr>
        <p:spPr bwMode="auto">
          <a:xfrm>
            <a:off x="4875213"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grpSp>
        <p:nvGrpSpPr>
          <p:cNvPr id="3" name="Group 44"/>
          <p:cNvGrpSpPr>
            <a:grpSpLocks/>
          </p:cNvGrpSpPr>
          <p:nvPr/>
        </p:nvGrpSpPr>
        <p:grpSpPr bwMode="auto">
          <a:xfrm>
            <a:off x="5707063" y="3173414"/>
            <a:ext cx="608012" cy="1017587"/>
            <a:chOff x="2260" y="2387"/>
            <a:chExt cx="384" cy="643"/>
          </a:xfrm>
        </p:grpSpPr>
        <p:sp>
          <p:nvSpPr>
            <p:cNvPr id="1359917" name="Freeform 45"/>
            <p:cNvSpPr>
              <a:spLocks/>
            </p:cNvSpPr>
            <p:nvPr/>
          </p:nvSpPr>
          <p:spPr bwMode="auto">
            <a:xfrm flipH="1">
              <a:off x="2260" y="2404"/>
              <a:ext cx="384" cy="626"/>
            </a:xfrm>
            <a:custGeom>
              <a:avLst/>
              <a:gdLst/>
              <a:ahLst/>
              <a:cxnLst>
                <a:cxn ang="0">
                  <a:pos x="0" y="1680"/>
                </a:cxn>
                <a:cxn ang="0">
                  <a:pos x="288" y="912"/>
                </a:cxn>
                <a:cxn ang="0">
                  <a:pos x="528" y="0"/>
                </a:cxn>
              </a:cxnLst>
              <a:rect l="0" t="0" r="r" b="b"/>
              <a:pathLst>
                <a:path w="528" h="1680">
                  <a:moveTo>
                    <a:pt x="0" y="1680"/>
                  </a:moveTo>
                  <a:cubicBezTo>
                    <a:pt x="100" y="1436"/>
                    <a:pt x="200" y="1192"/>
                    <a:pt x="288" y="912"/>
                  </a:cubicBezTo>
                  <a:cubicBezTo>
                    <a:pt x="376" y="632"/>
                    <a:pt x="452" y="316"/>
                    <a:pt x="528" y="0"/>
                  </a:cubicBezTo>
                </a:path>
              </a:pathLst>
            </a:custGeom>
            <a:noFill/>
            <a:ln w="25400" cap="flat" cmpd="sng">
              <a:solidFill>
                <a:srgbClr val="FF0000"/>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
          <p:nvSpPr>
            <p:cNvPr id="1359918" name="Text Box 46"/>
            <p:cNvSpPr txBox="1">
              <a:spLocks noChangeArrowheads="1"/>
            </p:cNvSpPr>
            <p:nvPr/>
          </p:nvSpPr>
          <p:spPr bwMode="auto">
            <a:xfrm>
              <a:off x="2299" y="2387"/>
              <a:ext cx="295" cy="251"/>
            </a:xfrm>
            <a:prstGeom prst="rect">
              <a:avLst/>
            </a:prstGeom>
            <a:noFill/>
            <a:ln w="12700">
              <a:noFill/>
              <a:miter lim="800000"/>
              <a:headEnd/>
              <a:tailEnd/>
            </a:ln>
            <a:effectLst/>
          </p:spPr>
          <p:txBody>
            <a:bodyPr wrap="none" lIns="90343" tIns="44379" rIns="90343" bIns="44379">
              <a:prstTxWarp prst="textNoShape">
                <a:avLst/>
              </a:prstTxWarp>
              <a:spAutoFit/>
            </a:bodyPr>
            <a:lstStyle/>
            <a:p>
              <a:pPr defTabSz="912813"/>
              <a:r>
                <a:rPr lang="en-US" sz="2000" dirty="0">
                  <a:solidFill>
                    <a:srgbClr val="FF0000"/>
                  </a:solidFill>
                  <a:latin typeface="Helvetica"/>
                  <a:cs typeface="Helvetica"/>
                </a:rPr>
                <a:t>58</a:t>
              </a:r>
            </a:p>
          </p:txBody>
        </p:sp>
      </p:grpSp>
      <p:sp>
        <p:nvSpPr>
          <p:cNvPr id="47" name="Text Box 40"/>
          <p:cNvSpPr txBox="1">
            <a:spLocks noChangeArrowheads="1"/>
          </p:cNvSpPr>
          <p:nvPr/>
        </p:nvSpPr>
        <p:spPr bwMode="auto">
          <a:xfrm>
            <a:off x="4410076" y="2667001"/>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solidFill>
                  <a:srgbClr val="FF0000"/>
                </a:solidFill>
                <a:latin typeface="Helvetica"/>
                <a:cs typeface="Helvetica"/>
              </a:rPr>
              <a:t>succ</a:t>
            </a:r>
            <a:r>
              <a:rPr lang="en-US" dirty="0">
                <a:solidFill>
                  <a:srgbClr val="FF0000"/>
                </a:solidFill>
                <a:latin typeface="Helvetica"/>
                <a:cs typeface="Helvetica"/>
              </a:rPr>
              <a:t>=58</a:t>
            </a:r>
          </a:p>
        </p:txBody>
      </p:sp>
      <p:sp>
        <p:nvSpPr>
          <p:cNvPr id="59"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n=50 sends join(50)</a:t>
            </a:r>
            <a:br>
              <a:rPr lang="en-US" sz="2000" kern="0" dirty="0"/>
            </a:br>
            <a:r>
              <a:rPr lang="en-US" sz="2000" kern="0" dirty="0"/>
              <a:t>to node 15</a:t>
            </a:r>
          </a:p>
          <a:p>
            <a:pPr lvl="1"/>
            <a:r>
              <a:rPr lang="en-US" sz="1800" kern="0" dirty="0"/>
              <a:t>Join propagated around ring!</a:t>
            </a:r>
          </a:p>
          <a:p>
            <a:r>
              <a:rPr lang="en-US" sz="2000" kern="0" dirty="0"/>
              <a:t>n=44 returns node 58</a:t>
            </a:r>
          </a:p>
          <a:p>
            <a:r>
              <a:rPr lang="en-US" sz="2000" kern="0" dirty="0"/>
              <a:t>n=50 updates its</a:t>
            </a:r>
            <a:br>
              <a:rPr lang="en-US" sz="2000" kern="0" dirty="0"/>
            </a:br>
            <a:r>
              <a:rPr lang="en-US" sz="2000" kern="0" dirty="0"/>
              <a:t>successor to 58		</a:t>
            </a:r>
          </a:p>
        </p:txBody>
      </p:sp>
    </p:spTree>
    <p:extLst>
      <p:ext uri="{BB962C8B-B14F-4D97-AF65-F5344CB8AC3E}">
        <p14:creationId xmlns:p14="http://schemas.microsoft.com/office/powerpoint/2010/main" val="253869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99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9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99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99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xEl>
                                              <p:pRg st="3" end="3"/>
                                            </p:txEl>
                                          </p:spTgt>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1359912"/>
                                        </p:tgtEl>
                                        <p:attrNameLst>
                                          <p:attrName>style.visibility</p:attrName>
                                        </p:attrNameLst>
                                      </p:cBhvr>
                                      <p:to>
                                        <p:strVal val="hidden"/>
                                      </p:to>
                                    </p:set>
                                  </p:childTnLst>
                                </p:cTn>
                              </p:par>
                            </p:childTnLst>
                          </p:cTn>
                        </p:par>
                        <p:par>
                          <p:cTn id="39" fill="hold">
                            <p:stCondLst>
                              <p:cond delay="0"/>
                            </p:stCondLst>
                            <p:childTnLst>
                              <p:par>
                                <p:cTn id="40" presetID="9" presetClass="entr" presetSubtype="0"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dissolv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902" grpId="0" uiExpand="1" animBg="1"/>
      <p:bldP spid="1359903" grpId="0" uiExpand="1" animBg="1"/>
      <p:bldP spid="1359904" grpId="0" uiExpand="1" animBg="1"/>
      <p:bldP spid="1359905" grpId="0" uiExpand="1" animBg="1"/>
      <p:bldP spid="1359912" grpId="0"/>
      <p:bldP spid="47" grpId="0"/>
      <p:bldP spid="5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0292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grpSp>
        <p:nvGrpSpPr>
          <p:cNvPr id="2" name="Group 34"/>
          <p:cNvGrpSpPr>
            <a:grpSpLocks/>
          </p:cNvGrpSpPr>
          <p:nvPr/>
        </p:nvGrpSpPr>
        <p:grpSpPr bwMode="auto">
          <a:xfrm>
            <a:off x="5781677" y="1371600"/>
            <a:ext cx="1092401" cy="1524000"/>
            <a:chOff x="2688" y="1392"/>
            <a:chExt cx="432" cy="1632"/>
          </a:xfrm>
        </p:grpSpPr>
        <p:sp>
          <p:nvSpPr>
            <p:cNvPr id="1361955" name="Freeform 35"/>
            <p:cNvSpPr>
              <a:spLocks/>
            </p:cNvSpPr>
            <p:nvPr/>
          </p:nvSpPr>
          <p:spPr bwMode="auto">
            <a:xfrm>
              <a:off x="2688" y="1392"/>
              <a:ext cx="432" cy="1632"/>
            </a:xfrm>
            <a:custGeom>
              <a:avLst/>
              <a:gdLst/>
              <a:ahLst/>
              <a:cxnLst>
                <a:cxn ang="0">
                  <a:pos x="0" y="1728"/>
                </a:cxn>
                <a:cxn ang="0">
                  <a:pos x="96" y="864"/>
                </a:cxn>
                <a:cxn ang="0">
                  <a:pos x="576" y="0"/>
                </a:cxn>
              </a:cxnLst>
              <a:rect l="0" t="0" r="r" b="b"/>
              <a:pathLst>
                <a:path w="576" h="1728">
                  <a:moveTo>
                    <a:pt x="0" y="1728"/>
                  </a:moveTo>
                  <a:cubicBezTo>
                    <a:pt x="0" y="1440"/>
                    <a:pt x="0" y="1152"/>
                    <a:pt x="96" y="864"/>
                  </a:cubicBezTo>
                  <a:cubicBezTo>
                    <a:pt x="192" y="576"/>
                    <a:pt x="384" y="288"/>
                    <a:pt x="576" y="0"/>
                  </a:cubicBezTo>
                </a:path>
              </a:pathLst>
            </a:custGeom>
            <a:noFill/>
            <a:ln w="25400" cap="flat" cmpd="sng">
              <a:solidFill>
                <a:srgbClr val="FF0000"/>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
          <p:nvSpPr>
            <p:cNvPr id="1361956" name="Text Box 36"/>
            <p:cNvSpPr txBox="1">
              <a:spLocks noChangeArrowheads="1"/>
            </p:cNvSpPr>
            <p:nvPr/>
          </p:nvSpPr>
          <p:spPr bwMode="auto">
            <a:xfrm>
              <a:off x="2823" y="1976"/>
              <a:ext cx="72" cy="327"/>
            </a:xfrm>
            <a:prstGeom prst="rect">
              <a:avLst/>
            </a:prstGeom>
            <a:noFill/>
            <a:ln w="12700">
              <a:noFill/>
              <a:miter lim="800000"/>
              <a:headEnd/>
              <a:tailEnd/>
            </a:ln>
            <a:effectLst/>
          </p:spPr>
          <p:txBody>
            <a:bodyPr wrap="none" lIns="90479" tIns="44446" rIns="90479" bIns="44446">
              <a:prstTxWarp prst="textNoShape">
                <a:avLst/>
              </a:prstTxWarp>
              <a:spAutoFit/>
            </a:bodyPr>
            <a:lstStyle/>
            <a:p>
              <a:endParaRPr lang="en-US" sz="1400" dirty="0">
                <a:solidFill>
                  <a:srgbClr val="FF0000"/>
                </a:solidFill>
                <a:latin typeface="Helvetica"/>
                <a:cs typeface="Helvetica"/>
              </a:endParaRPr>
            </a:p>
          </p:txBody>
        </p:sp>
      </p:grpSp>
      <p:grpSp>
        <p:nvGrpSpPr>
          <p:cNvPr id="3" name="Group 37"/>
          <p:cNvGrpSpPr>
            <a:grpSpLocks/>
          </p:cNvGrpSpPr>
          <p:nvPr/>
        </p:nvGrpSpPr>
        <p:grpSpPr bwMode="auto">
          <a:xfrm>
            <a:off x="5445169" y="1219048"/>
            <a:ext cx="1250906" cy="1520976"/>
            <a:chOff x="2095" y="1252"/>
            <a:chExt cx="789" cy="960"/>
          </a:xfrm>
        </p:grpSpPr>
        <p:sp>
          <p:nvSpPr>
            <p:cNvPr id="1361958" name="Freeform 38"/>
            <p:cNvSpPr>
              <a:spLocks/>
            </p:cNvSpPr>
            <p:nvPr/>
          </p:nvSpPr>
          <p:spPr bwMode="auto">
            <a:xfrm>
              <a:off x="2116" y="1252"/>
              <a:ext cx="768" cy="960"/>
            </a:xfrm>
            <a:custGeom>
              <a:avLst/>
              <a:gdLst/>
              <a:ahLst/>
              <a:cxnLst>
                <a:cxn ang="0">
                  <a:pos x="768" y="0"/>
                </a:cxn>
                <a:cxn ang="0">
                  <a:pos x="432" y="192"/>
                </a:cxn>
                <a:cxn ang="0">
                  <a:pos x="144" y="528"/>
                </a:cxn>
                <a:cxn ang="0">
                  <a:pos x="0" y="960"/>
                </a:cxn>
              </a:cxnLst>
              <a:rect l="0" t="0" r="r" b="b"/>
              <a:pathLst>
                <a:path w="768" h="960">
                  <a:moveTo>
                    <a:pt x="768" y="0"/>
                  </a:moveTo>
                  <a:cubicBezTo>
                    <a:pt x="652" y="52"/>
                    <a:pt x="536" y="104"/>
                    <a:pt x="432" y="192"/>
                  </a:cubicBezTo>
                  <a:cubicBezTo>
                    <a:pt x="328" y="280"/>
                    <a:pt x="216" y="400"/>
                    <a:pt x="144" y="528"/>
                  </a:cubicBezTo>
                  <a:cubicBezTo>
                    <a:pt x="72" y="656"/>
                    <a:pt x="36" y="808"/>
                    <a:pt x="0" y="960"/>
                  </a:cubicBezTo>
                </a:path>
              </a:pathLst>
            </a:custGeom>
            <a:noFill/>
            <a:ln w="25400" cap="flat" cmpd="sng">
              <a:solidFill>
                <a:srgbClr val="FF0000"/>
              </a:solidFill>
              <a:prstDash val="solid"/>
              <a:round/>
              <a:headEnd type="none" w="med" len="med"/>
              <a:tailEnd type="triangle" w="med" len="med"/>
            </a:ln>
            <a:effectLst/>
          </p:spPr>
          <p:txBody>
            <a:bodyPr lIns="90488" tIns="44450" rIns="90488" bIns="44450">
              <a:prstTxWarp prst="textNoShape">
                <a:avLst/>
              </a:prstTxWarp>
            </a:bodyPr>
            <a:lstStyle/>
            <a:p>
              <a:endParaRPr lang="en-US">
                <a:latin typeface="Helvetica"/>
                <a:cs typeface="Helvetica"/>
              </a:endParaRPr>
            </a:p>
          </p:txBody>
        </p:sp>
        <p:sp>
          <p:nvSpPr>
            <p:cNvPr id="1361959" name="Text Box 39"/>
            <p:cNvSpPr txBox="1">
              <a:spLocks noChangeArrowheads="1"/>
            </p:cNvSpPr>
            <p:nvPr/>
          </p:nvSpPr>
          <p:spPr bwMode="auto">
            <a:xfrm rot="18015715">
              <a:off x="1989" y="1522"/>
              <a:ext cx="444" cy="231"/>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solidFill>
                    <a:srgbClr val="FF0000"/>
                  </a:solidFill>
                  <a:latin typeface="Helvetica"/>
                  <a:cs typeface="Helvetica"/>
                </a:rPr>
                <a:t>x</a:t>
              </a:r>
              <a:r>
                <a:rPr lang="en-US" dirty="0">
                  <a:solidFill>
                    <a:srgbClr val="FF0000"/>
                  </a:solidFill>
                  <a:latin typeface="Helvetica"/>
                  <a:cs typeface="Helvetica"/>
                </a:rPr>
                <a:t>=44</a:t>
              </a:r>
            </a:p>
          </p:txBody>
        </p:sp>
      </p:gr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1" y="99695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=44</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4109"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5181600"/>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sp>
        <p:nvSpPr>
          <p:cNvPr id="48"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n=50 </a:t>
            </a:r>
            <a:r>
              <a:rPr lang="en-US" sz="2000" dirty="0">
                <a:latin typeface="Helvetica"/>
                <a:cs typeface="Helvetica"/>
              </a:rPr>
              <a:t>executes stabilize()</a:t>
            </a:r>
          </a:p>
          <a:p>
            <a:r>
              <a:rPr lang="en-US" sz="2000" kern="0" dirty="0"/>
              <a:t>n’s successor (58)</a:t>
            </a:r>
            <a:br>
              <a:rPr lang="en-US" sz="2000" kern="0" dirty="0"/>
            </a:br>
            <a:r>
              <a:rPr lang="en-US" sz="2000" kern="0" dirty="0"/>
              <a:t>returns x = 44</a:t>
            </a:r>
          </a:p>
        </p:txBody>
      </p:sp>
    </p:spTree>
    <p:extLst>
      <p:ext uri="{BB962C8B-B14F-4D97-AF65-F5344CB8AC3E}">
        <p14:creationId xmlns:p14="http://schemas.microsoft.com/office/powerpoint/2010/main" val="34045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
                                            <p:txEl>
                                              <p:pRg st="1" end="1"/>
                                            </p:txEl>
                                          </p:spTgt>
                                        </p:tgtEl>
                                        <p:attrNameLst>
                                          <p:attrName>style.visibility</p:attrName>
                                        </p:attrNameLst>
                                      </p:cBhvr>
                                      <p:to>
                                        <p:strVal val="visible"/>
                                      </p:to>
                                    </p:set>
                                  </p:childTnLst>
                                </p:cTn>
                              </p:par>
                              <p:par>
                                <p:cTn id="16" presetID="9"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3340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1" y="99695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=44</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5133"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5484812"/>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sp>
        <p:nvSpPr>
          <p:cNvPr id="41"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n=50 </a:t>
            </a:r>
            <a:r>
              <a:rPr lang="en-US" sz="2000" dirty="0">
                <a:latin typeface="Helvetica"/>
                <a:cs typeface="Helvetica"/>
              </a:rPr>
              <a:t>executes stabilize()</a:t>
            </a:r>
          </a:p>
          <a:p>
            <a:pPr lvl="1"/>
            <a:r>
              <a:rPr lang="en-US" sz="1800" kern="0" dirty="0"/>
              <a:t>x = 44</a:t>
            </a:r>
          </a:p>
          <a:p>
            <a:pPr lvl="1"/>
            <a:r>
              <a:rPr lang="en-US" sz="1800" kern="0" dirty="0" err="1"/>
              <a:t>succ</a:t>
            </a:r>
            <a:r>
              <a:rPr lang="en-US" sz="1800" kern="0" dirty="0"/>
              <a:t> = 58</a:t>
            </a:r>
          </a:p>
        </p:txBody>
      </p:sp>
    </p:spTree>
    <p:extLst>
      <p:ext uri="{BB962C8B-B14F-4D97-AF65-F5344CB8AC3E}">
        <p14:creationId xmlns:p14="http://schemas.microsoft.com/office/powerpoint/2010/main" val="18107275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9436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1" y="99695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=44</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3505200"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6157"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6094412"/>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grpSp>
        <p:nvGrpSpPr>
          <p:cNvPr id="41" name="Group 37"/>
          <p:cNvGrpSpPr>
            <a:grpSpLocks/>
          </p:cNvGrpSpPr>
          <p:nvPr/>
        </p:nvGrpSpPr>
        <p:grpSpPr bwMode="auto">
          <a:xfrm>
            <a:off x="5597569" y="1298422"/>
            <a:ext cx="1250906" cy="1368878"/>
            <a:chOff x="2095" y="1252"/>
            <a:chExt cx="789" cy="864"/>
          </a:xfrm>
        </p:grpSpPr>
        <p:sp>
          <p:nvSpPr>
            <p:cNvPr id="42" name="Freeform 38"/>
            <p:cNvSpPr>
              <a:spLocks/>
            </p:cNvSpPr>
            <p:nvPr/>
          </p:nvSpPr>
          <p:spPr bwMode="auto">
            <a:xfrm>
              <a:off x="2116" y="1252"/>
              <a:ext cx="768" cy="864"/>
            </a:xfrm>
            <a:custGeom>
              <a:avLst/>
              <a:gdLst/>
              <a:ahLst/>
              <a:cxnLst>
                <a:cxn ang="0">
                  <a:pos x="768" y="0"/>
                </a:cxn>
                <a:cxn ang="0">
                  <a:pos x="432" y="192"/>
                </a:cxn>
                <a:cxn ang="0">
                  <a:pos x="144" y="528"/>
                </a:cxn>
                <a:cxn ang="0">
                  <a:pos x="0" y="960"/>
                </a:cxn>
              </a:cxnLst>
              <a:rect l="0" t="0" r="r" b="b"/>
              <a:pathLst>
                <a:path w="768" h="960">
                  <a:moveTo>
                    <a:pt x="768" y="0"/>
                  </a:moveTo>
                  <a:cubicBezTo>
                    <a:pt x="652" y="52"/>
                    <a:pt x="536" y="104"/>
                    <a:pt x="432" y="192"/>
                  </a:cubicBezTo>
                  <a:cubicBezTo>
                    <a:pt x="328" y="280"/>
                    <a:pt x="216" y="400"/>
                    <a:pt x="144" y="528"/>
                  </a:cubicBezTo>
                  <a:cubicBezTo>
                    <a:pt x="72" y="656"/>
                    <a:pt x="36" y="808"/>
                    <a:pt x="0" y="960"/>
                  </a:cubicBezTo>
                </a:path>
              </a:pathLst>
            </a:custGeom>
            <a:noFill/>
            <a:ln w="25400" cap="flat" cmpd="sng">
              <a:solidFill>
                <a:srgbClr val="FF0000"/>
              </a:solidFill>
              <a:prstDash val="solid"/>
              <a:round/>
              <a:headEnd type="triangle" w="med" len="med"/>
              <a:tailEnd type="none" w="med" len="med"/>
            </a:ln>
            <a:effectLst/>
          </p:spPr>
          <p:txBody>
            <a:bodyPr lIns="90488" tIns="44450" rIns="90488" bIns="44450">
              <a:prstTxWarp prst="textNoShape">
                <a:avLst/>
              </a:prstTxWarp>
            </a:bodyPr>
            <a:lstStyle/>
            <a:p>
              <a:endParaRPr lang="en-US">
                <a:latin typeface="Helvetica"/>
                <a:cs typeface="Helvetica"/>
              </a:endParaRPr>
            </a:p>
          </p:txBody>
        </p:sp>
        <p:sp>
          <p:nvSpPr>
            <p:cNvPr id="46" name="Text Box 39"/>
            <p:cNvSpPr txBox="1">
              <a:spLocks noChangeArrowheads="1"/>
            </p:cNvSpPr>
            <p:nvPr/>
          </p:nvSpPr>
          <p:spPr bwMode="auto">
            <a:xfrm rot="18015715">
              <a:off x="1825" y="1522"/>
              <a:ext cx="771" cy="231"/>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a:solidFill>
                    <a:srgbClr val="FF0000"/>
                  </a:solidFill>
                  <a:latin typeface="Helvetica"/>
                  <a:cs typeface="Helvetica"/>
                </a:rPr>
                <a:t>notify(50)</a:t>
              </a:r>
            </a:p>
          </p:txBody>
        </p:sp>
      </p:grpSp>
      <p:sp>
        <p:nvSpPr>
          <p:cNvPr id="52"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n=50 </a:t>
            </a:r>
            <a:r>
              <a:rPr lang="en-US" sz="2000" dirty="0">
                <a:latin typeface="Helvetica"/>
                <a:cs typeface="Helvetica"/>
              </a:rPr>
              <a:t>executes stabilize()</a:t>
            </a:r>
          </a:p>
          <a:p>
            <a:pPr lvl="1"/>
            <a:r>
              <a:rPr lang="en-US" sz="1800" kern="0" dirty="0"/>
              <a:t>x = 44</a:t>
            </a:r>
          </a:p>
          <a:p>
            <a:pPr lvl="1"/>
            <a:r>
              <a:rPr lang="en-US" sz="1800" kern="0" dirty="0" err="1"/>
              <a:t>succ</a:t>
            </a:r>
            <a:r>
              <a:rPr lang="en-US" sz="1800" kern="0" dirty="0"/>
              <a:t> = 58</a:t>
            </a:r>
          </a:p>
          <a:p>
            <a:r>
              <a:rPr lang="en-US" sz="2000" kern="0" dirty="0"/>
              <a:t>n=50 sends to </a:t>
            </a:r>
            <a:r>
              <a:rPr lang="en-US" sz="2000" dirty="0">
                <a:latin typeface="Helvetica"/>
                <a:cs typeface="Helvetica"/>
              </a:rPr>
              <a:t>it’s successor (58) notify(50)</a:t>
            </a:r>
          </a:p>
          <a:p>
            <a:pPr marL="0" indent="0">
              <a:buNone/>
            </a:pPr>
            <a:endParaRPr lang="en-US" sz="2000" kern="0" dirty="0"/>
          </a:p>
        </p:txBody>
      </p:sp>
    </p:spTree>
    <p:extLst>
      <p:ext uri="{BB962C8B-B14F-4D97-AF65-F5344CB8AC3E}">
        <p14:creationId xmlns:p14="http://schemas.microsoft.com/office/powerpoint/2010/main" val="12669212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n=58 executes</a:t>
            </a:r>
            <a:br>
              <a:rPr lang="en-US" sz="2000" kern="0" dirty="0"/>
            </a:br>
            <a:r>
              <a:rPr lang="en-US" sz="2000" kern="0" dirty="0"/>
              <a:t>notify(50)</a:t>
            </a:r>
            <a:endParaRPr lang="en-US" sz="2000" dirty="0">
              <a:latin typeface="Helvetica"/>
              <a:cs typeface="Helvetica"/>
            </a:endParaRPr>
          </a:p>
          <a:p>
            <a:pPr lvl="1"/>
            <a:r>
              <a:rPr lang="en-US" sz="1800" kern="0" dirty="0" err="1"/>
              <a:t>pred</a:t>
            </a:r>
            <a:r>
              <a:rPr lang="en-US" sz="1800" kern="0" dirty="0"/>
              <a:t> = 44</a:t>
            </a:r>
          </a:p>
          <a:p>
            <a:pPr lvl="1"/>
            <a:r>
              <a:rPr lang="en-US" sz="1800" kern="0" dirty="0"/>
              <a:t>n’ = 50</a:t>
            </a:r>
          </a:p>
        </p:txBody>
      </p:sp>
      <p:sp>
        <p:nvSpPr>
          <p:cNvPr id="47" name="Rectangle 46"/>
          <p:cNvSpPr/>
          <p:nvPr/>
        </p:nvSpPr>
        <p:spPr bwMode="auto">
          <a:xfrm>
            <a:off x="1905000" y="50292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3"/>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3"/>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3"/>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3"/>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3"/>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3"/>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3"/>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3"/>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3"/>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1" y="99695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=44</a:t>
            </a: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cxnSp>
        <p:nvCxnSpPr>
          <p:cNvPr id="49" name="Straight Arrow Connector 48"/>
          <p:cNvCxnSpPr/>
          <p:nvPr/>
        </p:nvCxnSpPr>
        <p:spPr bwMode="auto">
          <a:xfrm>
            <a:off x="1524000" y="5181600"/>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grpSp>
        <p:nvGrpSpPr>
          <p:cNvPr id="42" name="Group 37"/>
          <p:cNvGrpSpPr>
            <a:grpSpLocks/>
          </p:cNvGrpSpPr>
          <p:nvPr/>
        </p:nvGrpSpPr>
        <p:grpSpPr bwMode="auto">
          <a:xfrm>
            <a:off x="5597569" y="1298422"/>
            <a:ext cx="1250906" cy="1368878"/>
            <a:chOff x="2095" y="1252"/>
            <a:chExt cx="789" cy="864"/>
          </a:xfrm>
        </p:grpSpPr>
        <p:sp>
          <p:nvSpPr>
            <p:cNvPr id="46" name="Freeform 38"/>
            <p:cNvSpPr>
              <a:spLocks/>
            </p:cNvSpPr>
            <p:nvPr/>
          </p:nvSpPr>
          <p:spPr bwMode="auto">
            <a:xfrm>
              <a:off x="2116" y="1252"/>
              <a:ext cx="768" cy="864"/>
            </a:xfrm>
            <a:custGeom>
              <a:avLst/>
              <a:gdLst/>
              <a:ahLst/>
              <a:cxnLst>
                <a:cxn ang="0">
                  <a:pos x="768" y="0"/>
                </a:cxn>
                <a:cxn ang="0">
                  <a:pos x="432" y="192"/>
                </a:cxn>
                <a:cxn ang="0">
                  <a:pos x="144" y="528"/>
                </a:cxn>
                <a:cxn ang="0">
                  <a:pos x="0" y="960"/>
                </a:cxn>
              </a:cxnLst>
              <a:rect l="0" t="0" r="r" b="b"/>
              <a:pathLst>
                <a:path w="768" h="960">
                  <a:moveTo>
                    <a:pt x="768" y="0"/>
                  </a:moveTo>
                  <a:cubicBezTo>
                    <a:pt x="652" y="52"/>
                    <a:pt x="536" y="104"/>
                    <a:pt x="432" y="192"/>
                  </a:cubicBezTo>
                  <a:cubicBezTo>
                    <a:pt x="328" y="280"/>
                    <a:pt x="216" y="400"/>
                    <a:pt x="144" y="528"/>
                  </a:cubicBezTo>
                  <a:cubicBezTo>
                    <a:pt x="72" y="656"/>
                    <a:pt x="36" y="808"/>
                    <a:pt x="0" y="960"/>
                  </a:cubicBezTo>
                </a:path>
              </a:pathLst>
            </a:custGeom>
            <a:noFill/>
            <a:ln w="25400" cap="flat" cmpd="sng">
              <a:solidFill>
                <a:srgbClr val="FF0000"/>
              </a:solidFill>
              <a:prstDash val="solid"/>
              <a:round/>
              <a:headEnd type="triangle" w="med" len="med"/>
              <a:tailEnd type="none" w="med" len="med"/>
            </a:ln>
            <a:effectLst/>
          </p:spPr>
          <p:txBody>
            <a:bodyPr lIns="90488" tIns="44450" rIns="90488" bIns="44450">
              <a:prstTxWarp prst="textNoShape">
                <a:avLst/>
              </a:prstTxWarp>
            </a:bodyPr>
            <a:lstStyle/>
            <a:p>
              <a:endParaRPr lang="en-US">
                <a:latin typeface="Helvetica"/>
                <a:cs typeface="Helvetica"/>
              </a:endParaRPr>
            </a:p>
          </p:txBody>
        </p:sp>
        <p:sp>
          <p:nvSpPr>
            <p:cNvPr id="48" name="Text Box 39"/>
            <p:cNvSpPr txBox="1">
              <a:spLocks noChangeArrowheads="1"/>
            </p:cNvSpPr>
            <p:nvPr/>
          </p:nvSpPr>
          <p:spPr bwMode="auto">
            <a:xfrm rot="18015715">
              <a:off x="1825" y="1522"/>
              <a:ext cx="771" cy="231"/>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a:solidFill>
                    <a:srgbClr val="FF0000"/>
                  </a:solidFill>
                  <a:latin typeface="Helvetica"/>
                  <a:cs typeface="Helvetica"/>
                </a:rPr>
                <a:t>notify(50)</a:t>
              </a:r>
            </a:p>
          </p:txBody>
        </p:sp>
      </p:grpSp>
      <p:sp>
        <p:nvSpPr>
          <p:cNvPr id="43" name="Rectangle 42"/>
          <p:cNvSpPr/>
          <p:nvPr/>
        </p:nvSpPr>
        <p:spPr bwMode="auto">
          <a:xfrm>
            <a:off x="1905000" y="463396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2000" dirty="0" err="1">
                <a:latin typeface="Helvetica"/>
                <a:cs typeface="Helvetica"/>
              </a:rPr>
              <a:t>n.notify(n</a:t>
            </a:r>
            <a:r>
              <a:rPr lang="en-US" sz="2000" dirty="0">
                <a:latin typeface="Helvetica"/>
                <a:cs typeface="Helvetica"/>
              </a:rPr>
              <a:t>’)</a:t>
            </a:r>
          </a:p>
          <a:p>
            <a:r>
              <a:rPr lang="en-US" sz="2000" dirty="0">
                <a:latin typeface="Helvetica"/>
                <a:cs typeface="Helvetica"/>
              </a:rPr>
              <a:t>   if (</a:t>
            </a:r>
            <a:r>
              <a:rPr lang="en-US" sz="2000" dirty="0" err="1">
                <a:latin typeface="Helvetica"/>
                <a:cs typeface="Helvetica"/>
              </a:rPr>
              <a:t>pred</a:t>
            </a:r>
            <a:r>
              <a:rPr lang="en-US" sz="2000" dirty="0">
                <a:latin typeface="Helvetica"/>
                <a:cs typeface="Helvetica"/>
              </a:rPr>
              <a:t> = nil or n’  </a:t>
            </a:r>
            <a:r>
              <a:rPr lang="en-US" sz="2000" dirty="0" smtClean="0">
                <a:latin typeface="Helvetica"/>
                <a:cs typeface="Helvetica"/>
                <a:sym typeface="Symbol" panose="05050102010706020507" pitchFamily="18" charset="2"/>
              </a:rPr>
              <a:t></a:t>
            </a:r>
            <a:r>
              <a:rPr lang="en-US" sz="2000" dirty="0" smtClean="0">
                <a:latin typeface="Helvetica"/>
                <a:cs typeface="Helvetica"/>
              </a:rPr>
              <a:t>  (</a:t>
            </a:r>
            <a:r>
              <a:rPr lang="en-US" sz="2000" dirty="0" err="1" smtClean="0">
                <a:latin typeface="Helvetica"/>
                <a:cs typeface="Helvetica"/>
              </a:rPr>
              <a:t>pred</a:t>
            </a:r>
            <a:r>
              <a:rPr lang="en-US" sz="2000" dirty="0">
                <a:latin typeface="Helvetica"/>
                <a:cs typeface="Helvetica"/>
              </a:rPr>
              <a:t>, n))</a:t>
            </a:r>
          </a:p>
          <a:p>
            <a:r>
              <a:rPr lang="en-US" sz="2000" dirty="0">
                <a:latin typeface="Helvetica"/>
                <a:cs typeface="Helvetica"/>
              </a:rPr>
              <a:t>       </a:t>
            </a:r>
            <a:r>
              <a:rPr lang="en-US" sz="2000" dirty="0" err="1">
                <a:latin typeface="Helvetica"/>
                <a:cs typeface="Helvetica"/>
              </a:rPr>
              <a:t>pred</a:t>
            </a:r>
            <a:r>
              <a:rPr lang="en-US" sz="2000" dirty="0">
                <a:latin typeface="Helvetica"/>
                <a:cs typeface="Helvetica"/>
              </a:rPr>
              <a:t> = </a:t>
            </a:r>
            <a:r>
              <a:rPr lang="en-US" sz="2000" dirty="0" err="1">
                <a:latin typeface="Helvetica"/>
                <a:cs typeface="Helvetica"/>
              </a:rPr>
              <a:t>n</a:t>
            </a:r>
            <a:r>
              <a:rPr lang="en-US" sz="2000" dirty="0">
                <a:latin typeface="Helvetica"/>
                <a:cs typeface="Helvetica"/>
              </a:rPr>
              <a:t>’</a:t>
            </a:r>
          </a:p>
          <a:p>
            <a:r>
              <a:rPr lang="en-US" sz="2000" dirty="0">
                <a:latin typeface="Helvetica"/>
                <a:cs typeface="Helvetica"/>
              </a:rPr>
              <a:t>   </a:t>
            </a:r>
          </a:p>
          <a:p>
            <a:pPr eaLnBrk="1" hangingPunct="1"/>
            <a:endParaRPr lang="en-US" sz="2000" dirty="0">
              <a:latin typeface="Helvetica"/>
              <a:cs typeface="Helvetica"/>
            </a:endParaRPr>
          </a:p>
        </p:txBody>
      </p:sp>
    </p:spTree>
    <p:extLst>
      <p:ext uri="{BB962C8B-B14F-4D97-AF65-F5344CB8AC3E}">
        <p14:creationId xmlns:p14="http://schemas.microsoft.com/office/powerpoint/2010/main" val="37544787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3340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3"/>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3"/>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3"/>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3"/>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3"/>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3"/>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3"/>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3"/>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3"/>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1" y="99695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=44</a:t>
            </a: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cxnSp>
        <p:nvCxnSpPr>
          <p:cNvPr id="49" name="Straight Arrow Connector 48"/>
          <p:cNvCxnSpPr/>
          <p:nvPr/>
        </p:nvCxnSpPr>
        <p:spPr bwMode="auto">
          <a:xfrm>
            <a:off x="1524000" y="5484812"/>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grpSp>
        <p:nvGrpSpPr>
          <p:cNvPr id="2" name="Group 37"/>
          <p:cNvGrpSpPr>
            <a:grpSpLocks/>
          </p:cNvGrpSpPr>
          <p:nvPr/>
        </p:nvGrpSpPr>
        <p:grpSpPr bwMode="auto">
          <a:xfrm>
            <a:off x="5597569" y="1298422"/>
            <a:ext cx="1250906" cy="1368878"/>
            <a:chOff x="2095" y="1252"/>
            <a:chExt cx="789" cy="864"/>
          </a:xfrm>
        </p:grpSpPr>
        <p:sp>
          <p:nvSpPr>
            <p:cNvPr id="46" name="Freeform 38"/>
            <p:cNvSpPr>
              <a:spLocks/>
            </p:cNvSpPr>
            <p:nvPr/>
          </p:nvSpPr>
          <p:spPr bwMode="auto">
            <a:xfrm>
              <a:off x="2116" y="1252"/>
              <a:ext cx="768" cy="864"/>
            </a:xfrm>
            <a:custGeom>
              <a:avLst/>
              <a:gdLst/>
              <a:ahLst/>
              <a:cxnLst>
                <a:cxn ang="0">
                  <a:pos x="768" y="0"/>
                </a:cxn>
                <a:cxn ang="0">
                  <a:pos x="432" y="192"/>
                </a:cxn>
                <a:cxn ang="0">
                  <a:pos x="144" y="528"/>
                </a:cxn>
                <a:cxn ang="0">
                  <a:pos x="0" y="960"/>
                </a:cxn>
              </a:cxnLst>
              <a:rect l="0" t="0" r="r" b="b"/>
              <a:pathLst>
                <a:path w="768" h="960">
                  <a:moveTo>
                    <a:pt x="768" y="0"/>
                  </a:moveTo>
                  <a:cubicBezTo>
                    <a:pt x="652" y="52"/>
                    <a:pt x="536" y="104"/>
                    <a:pt x="432" y="192"/>
                  </a:cubicBezTo>
                  <a:cubicBezTo>
                    <a:pt x="328" y="280"/>
                    <a:pt x="216" y="400"/>
                    <a:pt x="144" y="528"/>
                  </a:cubicBezTo>
                  <a:cubicBezTo>
                    <a:pt x="72" y="656"/>
                    <a:pt x="36" y="808"/>
                    <a:pt x="0" y="960"/>
                  </a:cubicBezTo>
                </a:path>
              </a:pathLst>
            </a:custGeom>
            <a:noFill/>
            <a:ln w="25400" cap="flat" cmpd="sng">
              <a:solidFill>
                <a:srgbClr val="FF0000"/>
              </a:solidFill>
              <a:prstDash val="solid"/>
              <a:round/>
              <a:headEnd type="triangle" w="med" len="med"/>
              <a:tailEnd type="none" w="med" len="med"/>
            </a:ln>
            <a:effectLst/>
          </p:spPr>
          <p:txBody>
            <a:bodyPr lIns="90488" tIns="44450" rIns="90488" bIns="44450">
              <a:prstTxWarp prst="textNoShape">
                <a:avLst/>
              </a:prstTxWarp>
            </a:bodyPr>
            <a:lstStyle/>
            <a:p>
              <a:endParaRPr lang="en-US">
                <a:latin typeface="Helvetica"/>
                <a:cs typeface="Helvetica"/>
              </a:endParaRPr>
            </a:p>
          </p:txBody>
        </p:sp>
        <p:sp>
          <p:nvSpPr>
            <p:cNvPr id="48" name="Text Box 39"/>
            <p:cNvSpPr txBox="1">
              <a:spLocks noChangeArrowheads="1"/>
            </p:cNvSpPr>
            <p:nvPr/>
          </p:nvSpPr>
          <p:spPr bwMode="auto">
            <a:xfrm rot="18015715">
              <a:off x="1825" y="1522"/>
              <a:ext cx="771" cy="231"/>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a:solidFill>
                    <a:srgbClr val="FF0000"/>
                  </a:solidFill>
                  <a:latin typeface="Helvetica"/>
                  <a:cs typeface="Helvetica"/>
                </a:rPr>
                <a:t>notify(50)</a:t>
              </a:r>
            </a:p>
          </p:txBody>
        </p:sp>
      </p:grpSp>
      <p:sp>
        <p:nvSpPr>
          <p:cNvPr id="51" name="Text Box 42"/>
          <p:cNvSpPr txBox="1">
            <a:spLocks noChangeArrowheads="1"/>
          </p:cNvSpPr>
          <p:nvPr/>
        </p:nvSpPr>
        <p:spPr bwMode="auto">
          <a:xfrm>
            <a:off x="5744111" y="1004842"/>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solidFill>
                  <a:srgbClr val="FF0000"/>
                </a:solidFill>
                <a:latin typeface="Helvetica"/>
                <a:cs typeface="Helvetica"/>
              </a:rPr>
              <a:t>pred</a:t>
            </a:r>
            <a:r>
              <a:rPr lang="en-US" dirty="0">
                <a:solidFill>
                  <a:srgbClr val="FF0000"/>
                </a:solidFill>
                <a:latin typeface="Helvetica"/>
                <a:cs typeface="Helvetica"/>
              </a:rPr>
              <a:t>=50</a:t>
            </a:r>
          </a:p>
        </p:txBody>
      </p:sp>
      <p:sp>
        <p:nvSpPr>
          <p:cNvPr id="52"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n=58 executes</a:t>
            </a:r>
            <a:br>
              <a:rPr lang="en-US" sz="2000" kern="0" dirty="0"/>
            </a:br>
            <a:r>
              <a:rPr lang="en-US" sz="2000" kern="0" dirty="0"/>
              <a:t>notify(50)</a:t>
            </a:r>
            <a:endParaRPr lang="en-US" sz="2000" dirty="0">
              <a:latin typeface="Helvetica"/>
              <a:cs typeface="Helvetica"/>
            </a:endParaRPr>
          </a:p>
          <a:p>
            <a:pPr lvl="1"/>
            <a:r>
              <a:rPr lang="en-US" sz="1800" kern="0" dirty="0" err="1"/>
              <a:t>pred</a:t>
            </a:r>
            <a:r>
              <a:rPr lang="en-US" sz="1800" kern="0" dirty="0"/>
              <a:t> = 44</a:t>
            </a:r>
          </a:p>
          <a:p>
            <a:pPr lvl="1"/>
            <a:r>
              <a:rPr lang="en-US" sz="1800" kern="0" dirty="0"/>
              <a:t>n’ = 50</a:t>
            </a:r>
          </a:p>
          <a:p>
            <a:r>
              <a:rPr lang="en-US" sz="2000" dirty="0">
                <a:latin typeface="Helvetica"/>
                <a:cs typeface="Helvetica"/>
              </a:rPr>
              <a:t>set </a:t>
            </a:r>
            <a:r>
              <a:rPr lang="en-US" sz="2000" dirty="0" err="1">
                <a:latin typeface="Helvetica"/>
                <a:cs typeface="Helvetica"/>
              </a:rPr>
              <a:t>pred</a:t>
            </a:r>
            <a:r>
              <a:rPr lang="en-US" sz="2000" dirty="0">
                <a:latin typeface="Helvetica"/>
                <a:cs typeface="Helvetica"/>
              </a:rPr>
              <a:t> = 50</a:t>
            </a:r>
          </a:p>
          <a:p>
            <a:pPr marL="0" indent="0">
              <a:buNone/>
            </a:pPr>
            <a:endParaRPr lang="en-US" sz="2000" kern="0" dirty="0"/>
          </a:p>
        </p:txBody>
      </p:sp>
      <p:sp>
        <p:nvSpPr>
          <p:cNvPr id="54" name="Rectangle 53"/>
          <p:cNvSpPr/>
          <p:nvPr/>
        </p:nvSpPr>
        <p:spPr bwMode="auto">
          <a:xfrm>
            <a:off x="1905000" y="463396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2000" dirty="0" err="1">
                <a:latin typeface="Helvetica"/>
                <a:cs typeface="Helvetica"/>
              </a:rPr>
              <a:t>n.notify(n</a:t>
            </a:r>
            <a:r>
              <a:rPr lang="en-US" sz="2000" dirty="0">
                <a:latin typeface="Helvetica"/>
                <a:cs typeface="Helvetica"/>
              </a:rPr>
              <a:t>’)</a:t>
            </a:r>
          </a:p>
          <a:p>
            <a:r>
              <a:rPr lang="en-US" sz="2000" dirty="0">
                <a:latin typeface="Helvetica"/>
                <a:cs typeface="Helvetica"/>
              </a:rPr>
              <a:t>   if (</a:t>
            </a:r>
            <a:r>
              <a:rPr lang="en-US" sz="2000" dirty="0" err="1">
                <a:latin typeface="Helvetica"/>
                <a:cs typeface="Helvetica"/>
              </a:rPr>
              <a:t>pred</a:t>
            </a:r>
            <a:r>
              <a:rPr lang="en-US" sz="2000" dirty="0">
                <a:latin typeface="Helvetica"/>
                <a:cs typeface="Helvetica"/>
              </a:rPr>
              <a:t> = nil or n’  </a:t>
            </a:r>
            <a:r>
              <a:rPr lang="en-US" sz="2000" dirty="0" smtClean="0">
                <a:latin typeface="Helvetica"/>
                <a:cs typeface="Helvetica"/>
                <a:sym typeface="Symbol" panose="05050102010706020507" pitchFamily="18" charset="2"/>
              </a:rPr>
              <a:t></a:t>
            </a:r>
            <a:r>
              <a:rPr lang="en-US" sz="2000" dirty="0" smtClean="0">
                <a:latin typeface="Helvetica"/>
                <a:cs typeface="Helvetica"/>
              </a:rPr>
              <a:t>  (</a:t>
            </a:r>
            <a:r>
              <a:rPr lang="en-US" sz="2000" dirty="0" err="1" smtClean="0">
                <a:latin typeface="Helvetica"/>
                <a:cs typeface="Helvetica"/>
              </a:rPr>
              <a:t>pred</a:t>
            </a:r>
            <a:r>
              <a:rPr lang="en-US" sz="2000" dirty="0">
                <a:latin typeface="Helvetica"/>
                <a:cs typeface="Helvetica"/>
              </a:rPr>
              <a:t>, n))</a:t>
            </a:r>
          </a:p>
          <a:p>
            <a:r>
              <a:rPr lang="en-US" sz="2000" dirty="0">
                <a:latin typeface="Helvetica"/>
                <a:cs typeface="Helvetica"/>
              </a:rPr>
              <a:t>       </a:t>
            </a:r>
            <a:r>
              <a:rPr lang="en-US" sz="2000" dirty="0" err="1">
                <a:latin typeface="Helvetica"/>
                <a:cs typeface="Helvetica"/>
              </a:rPr>
              <a:t>pred</a:t>
            </a:r>
            <a:r>
              <a:rPr lang="en-US" sz="2000" dirty="0">
                <a:latin typeface="Helvetica"/>
                <a:cs typeface="Helvetica"/>
              </a:rPr>
              <a:t> = </a:t>
            </a:r>
            <a:r>
              <a:rPr lang="en-US" sz="2000" dirty="0" err="1">
                <a:latin typeface="Helvetica"/>
                <a:cs typeface="Helvetica"/>
              </a:rPr>
              <a:t>n</a:t>
            </a:r>
            <a:r>
              <a:rPr lang="en-US" sz="2000" dirty="0">
                <a:latin typeface="Helvetica"/>
                <a:cs typeface="Helvetica"/>
              </a:rPr>
              <a:t>’</a:t>
            </a:r>
          </a:p>
          <a:p>
            <a:r>
              <a:rPr lang="en-US" sz="2000" dirty="0">
                <a:latin typeface="Helvetica"/>
                <a:cs typeface="Helvetica"/>
              </a:rPr>
              <a:t>   </a:t>
            </a:r>
          </a:p>
          <a:p>
            <a:pPr eaLnBrk="1" hangingPunct="1"/>
            <a:endParaRPr lang="en-US" sz="2000" dirty="0">
              <a:latin typeface="Helvetica"/>
              <a:cs typeface="Helvetica"/>
            </a:endParaRPr>
          </a:p>
        </p:txBody>
      </p:sp>
    </p:spTree>
    <p:extLst>
      <p:ext uri="{BB962C8B-B14F-4D97-AF65-F5344CB8AC3E}">
        <p14:creationId xmlns:p14="http://schemas.microsoft.com/office/powerpoint/2010/main" val="305988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61962"/>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2" grpId="0"/>
      <p:bldP spid="5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0292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0" y="99695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=50</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7181"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5181600"/>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sp>
        <p:nvSpPr>
          <p:cNvPr id="55" name="Freeform 54"/>
          <p:cNvSpPr/>
          <p:nvPr/>
        </p:nvSpPr>
        <p:spPr bwMode="auto">
          <a:xfrm>
            <a:off x="5911497" y="1447801"/>
            <a:ext cx="936978" cy="2573867"/>
          </a:xfrm>
          <a:custGeom>
            <a:avLst/>
            <a:gdLst>
              <a:gd name="connsiteX0" fmla="*/ 242711 w 936978"/>
              <a:gd name="connsiteY0" fmla="*/ 2573867 h 2573867"/>
              <a:gd name="connsiteX1" fmla="*/ 22578 w 936978"/>
              <a:gd name="connsiteY1" fmla="*/ 1473200 h 2573867"/>
              <a:gd name="connsiteX2" fmla="*/ 378178 w 936978"/>
              <a:gd name="connsiteY2" fmla="*/ 524934 h 2573867"/>
              <a:gd name="connsiteX3" fmla="*/ 936978 w 936978"/>
              <a:gd name="connsiteY3" fmla="*/ 0 h 2573867"/>
            </a:gdLst>
            <a:ahLst/>
            <a:cxnLst>
              <a:cxn ang="0">
                <a:pos x="connsiteX0" y="connsiteY0"/>
              </a:cxn>
              <a:cxn ang="0">
                <a:pos x="connsiteX1" y="connsiteY1"/>
              </a:cxn>
              <a:cxn ang="0">
                <a:pos x="connsiteX2" y="connsiteY2"/>
              </a:cxn>
              <a:cxn ang="0">
                <a:pos x="connsiteX3" y="connsiteY3"/>
              </a:cxn>
            </a:cxnLst>
            <a:rect l="l" t="t" r="r" b="b"/>
            <a:pathLst>
              <a:path w="936978" h="2573867">
                <a:moveTo>
                  <a:pt x="242711" y="2573867"/>
                </a:moveTo>
                <a:cubicBezTo>
                  <a:pt x="121355" y="2194278"/>
                  <a:pt x="0" y="1814689"/>
                  <a:pt x="22578" y="1473200"/>
                </a:cubicBezTo>
                <a:cubicBezTo>
                  <a:pt x="45156" y="1131711"/>
                  <a:pt x="225778" y="770467"/>
                  <a:pt x="378178" y="524934"/>
                </a:cubicBezTo>
                <a:cubicBezTo>
                  <a:pt x="530578" y="279401"/>
                  <a:pt x="936978" y="0"/>
                  <a:pt x="936978" y="0"/>
                </a:cubicBezTo>
              </a:path>
            </a:pathLst>
          </a:custGeom>
          <a:noFill/>
          <a:ln w="25400" cap="flat" cmpd="sng" algn="ctr">
            <a:solidFill>
              <a:srgbClr val="FF0000"/>
            </a:solidFill>
            <a:prstDash val="solid"/>
            <a:round/>
            <a:headEnd type="none" w="med" len="med"/>
            <a:tailEnd type="triangle"/>
          </a:ln>
          <a:effectLst/>
        </p:spPr>
        <p:txBody>
          <a:bodyPr rtlCol="0" anchor="ctr"/>
          <a:lstStyle/>
          <a:p>
            <a:pPr algn="ctr"/>
            <a:endParaRPr lang="en-US">
              <a:latin typeface="Helvetica"/>
              <a:cs typeface="Helvetica"/>
            </a:endParaRPr>
          </a:p>
        </p:txBody>
      </p:sp>
      <p:grpSp>
        <p:nvGrpSpPr>
          <p:cNvPr id="2" name="Group 1"/>
          <p:cNvGrpSpPr/>
          <p:nvPr/>
        </p:nvGrpSpPr>
        <p:grpSpPr>
          <a:xfrm>
            <a:off x="5324475" y="1447801"/>
            <a:ext cx="1394178" cy="2573867"/>
            <a:chOff x="3200400" y="1447800"/>
            <a:chExt cx="1394178" cy="2573867"/>
          </a:xfrm>
        </p:grpSpPr>
        <p:sp>
          <p:nvSpPr>
            <p:cNvPr id="54" name="Freeform 53"/>
            <p:cNvSpPr/>
            <p:nvPr/>
          </p:nvSpPr>
          <p:spPr bwMode="auto">
            <a:xfrm>
              <a:off x="3657600" y="1447800"/>
              <a:ext cx="936978" cy="2573867"/>
            </a:xfrm>
            <a:custGeom>
              <a:avLst/>
              <a:gdLst>
                <a:gd name="connsiteX0" fmla="*/ 242711 w 936978"/>
                <a:gd name="connsiteY0" fmla="*/ 2573867 h 2573867"/>
                <a:gd name="connsiteX1" fmla="*/ 22578 w 936978"/>
                <a:gd name="connsiteY1" fmla="*/ 1473200 h 2573867"/>
                <a:gd name="connsiteX2" fmla="*/ 378178 w 936978"/>
                <a:gd name="connsiteY2" fmla="*/ 524934 h 2573867"/>
                <a:gd name="connsiteX3" fmla="*/ 936978 w 936978"/>
                <a:gd name="connsiteY3" fmla="*/ 0 h 2573867"/>
              </a:gdLst>
              <a:ahLst/>
              <a:cxnLst>
                <a:cxn ang="0">
                  <a:pos x="connsiteX0" y="connsiteY0"/>
                </a:cxn>
                <a:cxn ang="0">
                  <a:pos x="connsiteX1" y="connsiteY1"/>
                </a:cxn>
                <a:cxn ang="0">
                  <a:pos x="connsiteX2" y="connsiteY2"/>
                </a:cxn>
                <a:cxn ang="0">
                  <a:pos x="connsiteX3" y="connsiteY3"/>
                </a:cxn>
              </a:cxnLst>
              <a:rect l="l" t="t" r="r" b="b"/>
              <a:pathLst>
                <a:path w="936978" h="2573867">
                  <a:moveTo>
                    <a:pt x="242711" y="2573867"/>
                  </a:moveTo>
                  <a:cubicBezTo>
                    <a:pt x="121355" y="2194278"/>
                    <a:pt x="0" y="1814689"/>
                    <a:pt x="22578" y="1473200"/>
                  </a:cubicBezTo>
                  <a:cubicBezTo>
                    <a:pt x="45156" y="1131711"/>
                    <a:pt x="225778" y="770467"/>
                    <a:pt x="378178" y="524934"/>
                  </a:cubicBezTo>
                  <a:cubicBezTo>
                    <a:pt x="530578" y="279401"/>
                    <a:pt x="936978" y="0"/>
                    <a:pt x="936978" y="0"/>
                  </a:cubicBezTo>
                </a:path>
              </a:pathLst>
            </a:custGeom>
            <a:noFill/>
            <a:ln w="25400" cap="flat" cmpd="sng" algn="ctr">
              <a:solidFill>
                <a:srgbClr val="FF0000"/>
              </a:solidFill>
              <a:prstDash val="solid"/>
              <a:round/>
              <a:headEnd type="triangle" w="med" len="med"/>
              <a:tailEnd type="none"/>
            </a:ln>
            <a:effectLst/>
          </p:spPr>
          <p:txBody>
            <a:bodyPr rtlCol="0" anchor="ctr"/>
            <a:lstStyle/>
            <a:p>
              <a:pPr algn="ctr"/>
              <a:endParaRPr lang="en-US">
                <a:latin typeface="Helvetica"/>
                <a:cs typeface="Helvetica"/>
              </a:endParaRPr>
            </a:p>
          </p:txBody>
        </p:sp>
        <p:sp>
          <p:nvSpPr>
            <p:cNvPr id="56" name="Text Box 31"/>
            <p:cNvSpPr txBox="1">
              <a:spLocks noChangeArrowheads="1"/>
            </p:cNvSpPr>
            <p:nvPr/>
          </p:nvSpPr>
          <p:spPr bwMode="auto">
            <a:xfrm>
              <a:off x="3200400" y="1981200"/>
              <a:ext cx="702662"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solidFill>
                    <a:srgbClr val="FF0000"/>
                  </a:solidFill>
                  <a:latin typeface="Helvetica"/>
                  <a:cs typeface="Helvetica"/>
                </a:rPr>
                <a:t>x</a:t>
              </a:r>
              <a:r>
                <a:rPr lang="en-US" dirty="0">
                  <a:solidFill>
                    <a:srgbClr val="FF0000"/>
                  </a:solidFill>
                  <a:latin typeface="Helvetica"/>
                  <a:cs typeface="Helvetica"/>
                </a:rPr>
                <a:t>=50</a:t>
              </a:r>
            </a:p>
          </p:txBody>
        </p:sp>
      </p:grpSp>
      <p:sp>
        <p:nvSpPr>
          <p:cNvPr id="48"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n=44 executes stabilize()</a:t>
            </a:r>
          </a:p>
          <a:p>
            <a:r>
              <a:rPr lang="en-US" sz="2000" kern="0" dirty="0"/>
              <a:t>n’s successor (58) returns x=50</a:t>
            </a:r>
            <a:endParaRPr lang="en-US" sz="1800" kern="0" dirty="0"/>
          </a:p>
        </p:txBody>
      </p:sp>
    </p:spTree>
    <p:extLst>
      <p:ext uri="{BB962C8B-B14F-4D97-AF65-F5344CB8AC3E}">
        <p14:creationId xmlns:p14="http://schemas.microsoft.com/office/powerpoint/2010/main" val="101731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animEffect transition="in" filter="wipe(down)">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8">
                                            <p:txEl>
                                              <p:pRg st="1" end="1"/>
                                            </p:txEl>
                                          </p:spTgt>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B6E28D-6A70-40D3-82A6-5F1F54DD0E66}"/>
              </a:ext>
            </a:extLst>
          </p:cNvPr>
          <p:cNvSpPr>
            <a:spLocks noGrp="1"/>
          </p:cNvSpPr>
          <p:nvPr>
            <p:ph type="title"/>
          </p:nvPr>
        </p:nvSpPr>
        <p:spPr/>
        <p:txBody>
          <a:bodyPr/>
          <a:lstStyle/>
          <a:p>
            <a:r>
              <a:rPr lang="en-US" dirty="0"/>
              <a:t>Data Serialization </a:t>
            </a:r>
            <a:r>
              <a:rPr lang="en-US" dirty="0" smtClean="0"/>
              <a:t>Formats (MANY!)</a:t>
            </a:r>
            <a:endParaRPr lang="en-US" dirty="0"/>
          </a:p>
        </p:txBody>
      </p:sp>
      <p:pic>
        <p:nvPicPr>
          <p:cNvPr id="8" name="Picture 7">
            <a:hlinkClick r:id="rId2"/>
            <a:extLst>
              <a:ext uri="{FF2B5EF4-FFF2-40B4-BE49-F238E27FC236}">
                <a16:creationId xmlns:a16="http://schemas.microsoft.com/office/drawing/2014/main" id="{7419228B-7A5E-4CD6-9F9E-E1FE77517218}"/>
              </a:ext>
            </a:extLst>
          </p:cNvPr>
          <p:cNvPicPr>
            <a:picLocks noChangeAspect="1"/>
          </p:cNvPicPr>
          <p:nvPr/>
        </p:nvPicPr>
        <p:blipFill>
          <a:blip r:embed="rId3"/>
          <a:stretch>
            <a:fillRect/>
          </a:stretch>
        </p:blipFill>
        <p:spPr>
          <a:xfrm>
            <a:off x="1303373" y="706644"/>
            <a:ext cx="9677400" cy="5812305"/>
          </a:xfrm>
          <a:prstGeom prst="rect">
            <a:avLst/>
          </a:prstGeom>
        </p:spPr>
      </p:pic>
    </p:spTree>
    <p:extLst>
      <p:ext uri="{BB962C8B-B14F-4D97-AF65-F5344CB8AC3E}">
        <p14:creationId xmlns:p14="http://schemas.microsoft.com/office/powerpoint/2010/main" val="295963128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3340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succ=58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0" y="99695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=50</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8205"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5484812"/>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sp>
        <p:nvSpPr>
          <p:cNvPr id="41"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n=44 executes stabilize()</a:t>
            </a:r>
          </a:p>
          <a:p>
            <a:pPr lvl="1"/>
            <a:r>
              <a:rPr lang="en-US" sz="1800" kern="0" dirty="0"/>
              <a:t>x=50</a:t>
            </a:r>
          </a:p>
          <a:p>
            <a:pPr lvl="1"/>
            <a:r>
              <a:rPr lang="en-US" sz="1800" kern="0" dirty="0" err="1"/>
              <a:t>succ</a:t>
            </a:r>
            <a:r>
              <a:rPr lang="en-US" sz="1800" kern="0" dirty="0"/>
              <a:t>=58</a:t>
            </a:r>
          </a:p>
        </p:txBody>
      </p:sp>
    </p:spTree>
    <p:extLst>
      <p:ext uri="{BB962C8B-B14F-4D97-AF65-F5344CB8AC3E}">
        <p14:creationId xmlns:p14="http://schemas.microsoft.com/office/powerpoint/2010/main" val="2647369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6388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dirty="0"/>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0" y="99695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=50</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3505200"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9229"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5789612"/>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sp>
        <p:nvSpPr>
          <p:cNvPr id="42"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n=44 executes stabilize()</a:t>
            </a:r>
          </a:p>
          <a:p>
            <a:pPr lvl="1"/>
            <a:r>
              <a:rPr lang="en-US" sz="1800" kern="0" dirty="0"/>
              <a:t>x=50</a:t>
            </a:r>
          </a:p>
          <a:p>
            <a:pPr lvl="1"/>
            <a:r>
              <a:rPr lang="en-US" sz="1800" kern="0" dirty="0" err="1"/>
              <a:t>succ</a:t>
            </a:r>
            <a:r>
              <a:rPr lang="en-US" sz="1800" kern="0" dirty="0"/>
              <a:t>=58</a:t>
            </a:r>
          </a:p>
          <a:p>
            <a:r>
              <a:rPr lang="en-US" sz="2000" kern="0" dirty="0"/>
              <a:t>n=44 sets </a:t>
            </a:r>
            <a:br>
              <a:rPr lang="en-US" sz="2000" kern="0" dirty="0"/>
            </a:br>
            <a:r>
              <a:rPr lang="en-US" sz="2000" kern="0" dirty="0" err="1"/>
              <a:t>succ</a:t>
            </a:r>
            <a:r>
              <a:rPr lang="en-US" sz="2000" kern="0" dirty="0"/>
              <a:t>=50</a:t>
            </a:r>
          </a:p>
        </p:txBody>
      </p:sp>
      <p:sp>
        <p:nvSpPr>
          <p:cNvPr id="41" name="Text Box 32"/>
          <p:cNvSpPr txBox="1">
            <a:spLocks noChangeArrowheads="1"/>
          </p:cNvSpPr>
          <p:nvPr/>
        </p:nvSpPr>
        <p:spPr bwMode="auto">
          <a:xfrm>
            <a:off x="4876800"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solidFill>
                  <a:srgbClr val="FF0000"/>
                </a:solidFill>
                <a:latin typeface="Helvetica"/>
                <a:cs typeface="Helvetica"/>
              </a:rPr>
              <a:t>succ</a:t>
            </a:r>
            <a:r>
              <a:rPr lang="en-US" dirty="0">
                <a:solidFill>
                  <a:srgbClr val="FF0000"/>
                </a:solidFill>
                <a:latin typeface="Helvetica"/>
                <a:cs typeface="Helvetica"/>
              </a:rPr>
              <a:t>=50</a:t>
            </a:r>
          </a:p>
        </p:txBody>
      </p:sp>
    </p:spTree>
    <p:extLst>
      <p:ext uri="{BB962C8B-B14F-4D97-AF65-F5344CB8AC3E}">
        <p14:creationId xmlns:p14="http://schemas.microsoft.com/office/powerpoint/2010/main" val="12231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61952"/>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2" grpId="0"/>
      <p:bldP spid="4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9436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=50</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0" y="99695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=50</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sz="2000" dirty="0" err="1">
                <a:latin typeface="Helvetica"/>
                <a:cs typeface="Helvetica"/>
              </a:rPr>
              <a:t>n.stabilize</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x</a:t>
            </a:r>
            <a:r>
              <a:rPr lang="en-US" sz="2000" dirty="0">
                <a:latin typeface="Helvetica"/>
                <a:cs typeface="Helvetica"/>
              </a:rPr>
              <a:t> = </a:t>
            </a:r>
            <a:r>
              <a:rPr lang="en-US" sz="2000" dirty="0" err="1">
                <a:latin typeface="Helvetica"/>
                <a:cs typeface="Helvetica"/>
              </a:rPr>
              <a:t>succ.pred</a:t>
            </a:r>
            <a:r>
              <a:rPr lang="en-US" sz="2000" dirty="0">
                <a:latin typeface="Helvetica"/>
                <a:cs typeface="Helvetica"/>
              </a:rPr>
              <a:t>;</a:t>
            </a:r>
          </a:p>
          <a:p>
            <a:pPr eaLnBrk="1" hangingPunct="1"/>
            <a:r>
              <a:rPr lang="en-US" sz="2000" dirty="0">
                <a:latin typeface="Helvetica"/>
                <a:cs typeface="Helvetica"/>
              </a:rPr>
              <a:t>   if (</a:t>
            </a:r>
            <a:r>
              <a:rPr lang="en-US" sz="2000" dirty="0" err="1">
                <a:latin typeface="Helvetica"/>
                <a:cs typeface="Helvetica"/>
              </a:rPr>
              <a:t>x</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succ</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a:t>
            </a:r>
            <a:r>
              <a:rPr lang="en-US" sz="2000" dirty="0">
                <a:latin typeface="Helvetica"/>
                <a:cs typeface="Helvetica"/>
              </a:rPr>
              <a:t> = </a:t>
            </a:r>
            <a:r>
              <a:rPr lang="en-US" sz="2000" dirty="0" err="1">
                <a:latin typeface="Helvetica"/>
                <a:cs typeface="Helvetica"/>
              </a:rPr>
              <a:t>x</a:t>
            </a:r>
            <a:r>
              <a:rPr lang="en-US" sz="2000" dirty="0">
                <a:latin typeface="Helvetica"/>
                <a:cs typeface="Helvetica"/>
              </a:rPr>
              <a:t>;</a:t>
            </a:r>
          </a:p>
          <a:p>
            <a:pPr eaLnBrk="1" hangingPunct="1"/>
            <a:r>
              <a:rPr lang="en-US" sz="2000" dirty="0">
                <a:latin typeface="Helvetica"/>
                <a:cs typeface="Helvetica"/>
              </a:rPr>
              <a:t>   </a:t>
            </a:r>
            <a:r>
              <a:rPr lang="en-US" sz="2000" dirty="0" err="1">
                <a:latin typeface="Helvetica"/>
                <a:cs typeface="Helvetica"/>
              </a:rPr>
              <a:t>succ.notify(n</a:t>
            </a:r>
            <a:r>
              <a:rPr lang="en-US" sz="2000" dirty="0">
                <a:latin typeface="Helvetica"/>
                <a:cs typeface="Helvetica"/>
              </a:rPr>
              <a:t>);</a:t>
            </a:r>
          </a:p>
          <a:p>
            <a:pPr eaLnBrk="1" hangingPunct="1"/>
            <a:endParaRPr lang="en-US" sz="2000" dirty="0">
              <a:latin typeface="Helvetica"/>
              <a:cs typeface="Helvetica"/>
            </a:endParaRP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nvGraphicFramePr>
        <p:xfrm>
          <a:off x="2667000" y="5410200"/>
          <a:ext cx="228600" cy="228600"/>
        </p:xfrm>
        <a:graphic>
          <a:graphicData uri="http://schemas.openxmlformats.org/presentationml/2006/ole">
            <mc:AlternateContent xmlns:mc="http://schemas.openxmlformats.org/markup-compatibility/2006">
              <mc:Choice xmlns:v="urn:schemas-microsoft-com:vml" Requires="v">
                <p:oleObj spid="_x0000_s10253"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10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6096000"/>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grpSp>
        <p:nvGrpSpPr>
          <p:cNvPr id="42" name="Group 50"/>
          <p:cNvGrpSpPr/>
          <p:nvPr/>
        </p:nvGrpSpPr>
        <p:grpSpPr>
          <a:xfrm>
            <a:off x="4638675" y="3454401"/>
            <a:ext cx="1346200" cy="493759"/>
            <a:chOff x="2514600" y="3454400"/>
            <a:chExt cx="1346200" cy="493759"/>
          </a:xfrm>
        </p:grpSpPr>
        <p:sp>
          <p:nvSpPr>
            <p:cNvPr id="46" name="Freeform 45"/>
            <p:cNvSpPr/>
            <p:nvPr/>
          </p:nvSpPr>
          <p:spPr bwMode="auto">
            <a:xfrm>
              <a:off x="3623733" y="3454400"/>
              <a:ext cx="237067" cy="491067"/>
            </a:xfrm>
            <a:custGeom>
              <a:avLst/>
              <a:gdLst>
                <a:gd name="connsiteX0" fmla="*/ 237067 w 237067"/>
                <a:gd name="connsiteY0" fmla="*/ 491067 h 491067"/>
                <a:gd name="connsiteX1" fmla="*/ 0 w 237067"/>
                <a:gd name="connsiteY1" fmla="*/ 0 h 491067"/>
              </a:gdLst>
              <a:ahLst/>
              <a:cxnLst>
                <a:cxn ang="0">
                  <a:pos x="connsiteX0" y="connsiteY0"/>
                </a:cxn>
                <a:cxn ang="0">
                  <a:pos x="connsiteX1" y="connsiteY1"/>
                </a:cxn>
              </a:cxnLst>
              <a:rect l="l" t="t" r="r" b="b"/>
              <a:pathLst>
                <a:path w="237067" h="491067">
                  <a:moveTo>
                    <a:pt x="237067" y="491067"/>
                  </a:moveTo>
                  <a:lnTo>
                    <a:pt x="0" y="0"/>
                  </a:lnTo>
                </a:path>
              </a:pathLst>
            </a:custGeom>
            <a:solidFill>
              <a:schemeClr val="bg1"/>
            </a:solidFill>
            <a:ln w="25400" cap="flat" cmpd="sng" algn="ctr">
              <a:solidFill>
                <a:srgbClr val="FF0000"/>
              </a:solidFill>
              <a:prstDash val="solid"/>
              <a:round/>
              <a:headEnd type="none" w="med" len="med"/>
              <a:tailEnd type="triangle"/>
            </a:ln>
            <a:effectLst/>
          </p:spPr>
          <p:txBody>
            <a:bodyPr rtlCol="0" anchor="ctr"/>
            <a:lstStyle/>
            <a:p>
              <a:pPr algn="ctr"/>
              <a:endParaRPr lang="en-US">
                <a:latin typeface="Helvetica"/>
                <a:cs typeface="Helvetica"/>
              </a:endParaRPr>
            </a:p>
          </p:txBody>
        </p:sp>
        <p:sp>
          <p:nvSpPr>
            <p:cNvPr id="48" name="Text Box 39"/>
            <p:cNvSpPr txBox="1">
              <a:spLocks noChangeArrowheads="1"/>
            </p:cNvSpPr>
            <p:nvPr/>
          </p:nvSpPr>
          <p:spPr bwMode="auto">
            <a:xfrm>
              <a:off x="2514600" y="3581400"/>
              <a:ext cx="122147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a:solidFill>
                    <a:srgbClr val="FF0000"/>
                  </a:solidFill>
                  <a:latin typeface="Helvetica"/>
                  <a:cs typeface="Helvetica"/>
                </a:rPr>
                <a:t>notify(44)</a:t>
              </a:r>
            </a:p>
          </p:txBody>
        </p:sp>
      </p:grpSp>
      <p:sp>
        <p:nvSpPr>
          <p:cNvPr id="51"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n=44 executes stabilize()</a:t>
            </a:r>
          </a:p>
          <a:p>
            <a:r>
              <a:rPr lang="en-US" sz="2000" kern="0" dirty="0"/>
              <a:t>n=44 sends notify(44) to its successor</a:t>
            </a:r>
          </a:p>
        </p:txBody>
      </p:sp>
    </p:spTree>
    <p:extLst>
      <p:ext uri="{BB962C8B-B14F-4D97-AF65-F5344CB8AC3E}">
        <p14:creationId xmlns:p14="http://schemas.microsoft.com/office/powerpoint/2010/main" val="9525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0292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4"/>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4"/>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4"/>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4"/>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4"/>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4"/>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4"/>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4"/>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4"/>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=50</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0" y="99695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=50</a:t>
            </a:r>
          </a:p>
        </p:txBody>
      </p:sp>
      <p:sp>
        <p:nvSpPr>
          <p:cNvPr id="43" name="Rectangle 42"/>
          <p:cNvSpPr/>
          <p:nvPr/>
        </p:nvSpPr>
        <p:spPr bwMode="auto">
          <a:xfrm>
            <a:off x="1905000" y="464820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2000" dirty="0" err="1">
                <a:latin typeface="Helvetica"/>
                <a:cs typeface="Helvetica"/>
              </a:rPr>
              <a:t>n.notify(n</a:t>
            </a:r>
            <a:r>
              <a:rPr lang="en-US" sz="2000" dirty="0">
                <a:latin typeface="Helvetica"/>
                <a:cs typeface="Helvetica"/>
              </a:rPr>
              <a:t>’)</a:t>
            </a:r>
          </a:p>
          <a:p>
            <a:r>
              <a:rPr lang="en-US" sz="2000" dirty="0">
                <a:latin typeface="Helvetica"/>
                <a:cs typeface="Helvetica"/>
              </a:rPr>
              <a:t>   if (</a:t>
            </a:r>
            <a:r>
              <a:rPr lang="en-US" sz="2000" dirty="0" err="1">
                <a:latin typeface="Helvetica"/>
                <a:cs typeface="Helvetica"/>
              </a:rPr>
              <a:t>pred</a:t>
            </a:r>
            <a:r>
              <a:rPr lang="en-US" sz="2000" dirty="0">
                <a:latin typeface="Helvetica"/>
                <a:cs typeface="Helvetica"/>
              </a:rPr>
              <a:t> = nil or </a:t>
            </a:r>
            <a:r>
              <a:rPr lang="en-US" sz="2000" dirty="0" err="1">
                <a:latin typeface="Helvetica"/>
                <a:cs typeface="Helvetica"/>
              </a:rPr>
              <a:t>n</a:t>
            </a:r>
            <a:r>
              <a:rPr lang="en-US" sz="2000" dirty="0">
                <a:latin typeface="Helvetica"/>
                <a:cs typeface="Helvetica"/>
              </a:rPr>
              <a:t>’    (</a:t>
            </a:r>
            <a:r>
              <a:rPr lang="en-US" sz="2000" dirty="0" err="1">
                <a:latin typeface="Helvetica"/>
                <a:cs typeface="Helvetica"/>
              </a:rPr>
              <a:t>pred</a:t>
            </a:r>
            <a:r>
              <a:rPr lang="en-US" sz="2000" dirty="0">
                <a:latin typeface="Helvetica"/>
                <a:cs typeface="Helvetica"/>
              </a:rPr>
              <a:t>, </a:t>
            </a:r>
            <a:r>
              <a:rPr lang="en-US" sz="2000" dirty="0" err="1">
                <a:latin typeface="Helvetica"/>
                <a:cs typeface="Helvetica"/>
              </a:rPr>
              <a:t>n</a:t>
            </a:r>
            <a:r>
              <a:rPr lang="en-US" sz="2000" dirty="0">
                <a:latin typeface="Helvetica"/>
                <a:cs typeface="Helvetica"/>
              </a:rPr>
              <a:t>))</a:t>
            </a:r>
          </a:p>
          <a:p>
            <a:r>
              <a:rPr lang="en-US" sz="2000" dirty="0">
                <a:latin typeface="Helvetica"/>
                <a:cs typeface="Helvetica"/>
              </a:rPr>
              <a:t>       </a:t>
            </a:r>
            <a:r>
              <a:rPr lang="en-US" sz="2000" dirty="0" err="1">
                <a:latin typeface="Helvetica"/>
                <a:cs typeface="Helvetica"/>
              </a:rPr>
              <a:t>pred</a:t>
            </a:r>
            <a:r>
              <a:rPr lang="en-US" sz="2000" dirty="0">
                <a:latin typeface="Helvetica"/>
                <a:cs typeface="Helvetica"/>
              </a:rPr>
              <a:t> = </a:t>
            </a:r>
            <a:r>
              <a:rPr lang="en-US" sz="2000" dirty="0" err="1">
                <a:latin typeface="Helvetica"/>
                <a:cs typeface="Helvetica"/>
              </a:rPr>
              <a:t>n</a:t>
            </a:r>
            <a:r>
              <a:rPr lang="en-US" sz="2000" dirty="0">
                <a:latin typeface="Helvetica"/>
                <a:cs typeface="Helvetica"/>
              </a:rPr>
              <a:t>’</a:t>
            </a:r>
          </a:p>
          <a:p>
            <a:r>
              <a:rPr lang="en-US" sz="2000" dirty="0">
                <a:latin typeface="Helvetica"/>
                <a:cs typeface="Helvetica"/>
              </a:rPr>
              <a:t>   </a:t>
            </a:r>
          </a:p>
          <a:p>
            <a:pPr eaLnBrk="1" hangingPunct="1"/>
            <a:endParaRPr lang="en-US" sz="2000" dirty="0">
              <a:latin typeface="Helvetica"/>
              <a:cs typeface="Helvetica"/>
            </a:endParaRP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graphicFrame>
        <p:nvGraphicFramePr>
          <p:cNvPr id="45" name="Object 44"/>
          <p:cNvGraphicFramePr>
            <a:graphicFrameLocks noChangeAspect="1"/>
          </p:cNvGraphicFramePr>
          <p:nvPr>
            <p:extLst/>
          </p:nvPr>
        </p:nvGraphicFramePr>
        <p:xfrm>
          <a:off x="4867275" y="5029200"/>
          <a:ext cx="228600" cy="228600"/>
        </p:xfrm>
        <a:graphic>
          <a:graphicData uri="http://schemas.openxmlformats.org/presentationml/2006/ole">
            <mc:AlternateContent xmlns:mc="http://schemas.openxmlformats.org/markup-compatibility/2006">
              <mc:Choice xmlns:v="urn:schemas-microsoft-com:vml" Requires="v">
                <p:oleObj spid="_x0000_s11277" name="Equation" r:id="rId5" imgW="114300" imgH="114300" progId="Equation.3">
                  <p:embed/>
                </p:oleObj>
              </mc:Choice>
              <mc:Fallback>
                <p:oleObj name="Equation" r:id="rId5" imgW="114300" imgH="114300" progId="Equation.3">
                  <p:embed/>
                  <p:pic>
                    <p:nvPicPr>
                      <p:cNvPr id="4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7275" y="5029200"/>
                        <a:ext cx="228600" cy="22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9" name="Straight Arrow Connector 48"/>
          <p:cNvCxnSpPr/>
          <p:nvPr/>
        </p:nvCxnSpPr>
        <p:spPr bwMode="auto">
          <a:xfrm>
            <a:off x="1524000" y="5181600"/>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grpSp>
        <p:nvGrpSpPr>
          <p:cNvPr id="2" name="Group 50"/>
          <p:cNvGrpSpPr/>
          <p:nvPr/>
        </p:nvGrpSpPr>
        <p:grpSpPr>
          <a:xfrm>
            <a:off x="4638675" y="3454401"/>
            <a:ext cx="1346200" cy="493759"/>
            <a:chOff x="2514600" y="3454400"/>
            <a:chExt cx="1346200" cy="493759"/>
          </a:xfrm>
        </p:grpSpPr>
        <p:sp>
          <p:nvSpPr>
            <p:cNvPr id="52" name="Freeform 51"/>
            <p:cNvSpPr/>
            <p:nvPr/>
          </p:nvSpPr>
          <p:spPr bwMode="auto">
            <a:xfrm>
              <a:off x="3623733" y="3454400"/>
              <a:ext cx="237067" cy="491067"/>
            </a:xfrm>
            <a:custGeom>
              <a:avLst/>
              <a:gdLst>
                <a:gd name="connsiteX0" fmla="*/ 237067 w 237067"/>
                <a:gd name="connsiteY0" fmla="*/ 491067 h 491067"/>
                <a:gd name="connsiteX1" fmla="*/ 0 w 237067"/>
                <a:gd name="connsiteY1" fmla="*/ 0 h 491067"/>
              </a:gdLst>
              <a:ahLst/>
              <a:cxnLst>
                <a:cxn ang="0">
                  <a:pos x="connsiteX0" y="connsiteY0"/>
                </a:cxn>
                <a:cxn ang="0">
                  <a:pos x="connsiteX1" y="connsiteY1"/>
                </a:cxn>
              </a:cxnLst>
              <a:rect l="l" t="t" r="r" b="b"/>
              <a:pathLst>
                <a:path w="237067" h="491067">
                  <a:moveTo>
                    <a:pt x="237067" y="491067"/>
                  </a:moveTo>
                  <a:lnTo>
                    <a:pt x="0" y="0"/>
                  </a:lnTo>
                </a:path>
              </a:pathLst>
            </a:custGeom>
            <a:solidFill>
              <a:schemeClr val="bg1"/>
            </a:solidFill>
            <a:ln w="25400" cap="flat" cmpd="sng" algn="ctr">
              <a:solidFill>
                <a:srgbClr val="FF0000"/>
              </a:solidFill>
              <a:prstDash val="solid"/>
              <a:round/>
              <a:headEnd type="none" w="med" len="med"/>
              <a:tailEnd type="triangle"/>
            </a:ln>
            <a:effectLst/>
          </p:spPr>
          <p:txBody>
            <a:bodyPr rtlCol="0" anchor="ctr"/>
            <a:lstStyle/>
            <a:p>
              <a:pPr algn="ctr"/>
              <a:endParaRPr lang="en-US">
                <a:latin typeface="Helvetica"/>
                <a:cs typeface="Helvetica"/>
              </a:endParaRPr>
            </a:p>
          </p:txBody>
        </p:sp>
        <p:sp>
          <p:nvSpPr>
            <p:cNvPr id="53" name="Text Box 39"/>
            <p:cNvSpPr txBox="1">
              <a:spLocks noChangeArrowheads="1"/>
            </p:cNvSpPr>
            <p:nvPr/>
          </p:nvSpPr>
          <p:spPr bwMode="auto">
            <a:xfrm>
              <a:off x="2514600" y="3581400"/>
              <a:ext cx="122147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a:solidFill>
                    <a:srgbClr val="FF0000"/>
                  </a:solidFill>
                  <a:latin typeface="Helvetica"/>
                  <a:cs typeface="Helvetica"/>
                </a:rPr>
                <a:t>notify(44)</a:t>
              </a:r>
            </a:p>
          </p:txBody>
        </p:sp>
      </p:grpSp>
      <p:sp>
        <p:nvSpPr>
          <p:cNvPr id="46"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n=50 executes notify(44)</a:t>
            </a:r>
          </a:p>
          <a:p>
            <a:pPr lvl="1"/>
            <a:r>
              <a:rPr lang="en-US" sz="1800" kern="0" dirty="0" err="1"/>
              <a:t>pred</a:t>
            </a:r>
            <a:r>
              <a:rPr lang="en-US" sz="1800" kern="0" dirty="0"/>
              <a:t>=nil</a:t>
            </a:r>
          </a:p>
        </p:txBody>
      </p:sp>
    </p:spTree>
    <p:extLst>
      <p:ext uri="{BB962C8B-B14F-4D97-AF65-F5344CB8AC3E}">
        <p14:creationId xmlns:p14="http://schemas.microsoft.com/office/powerpoint/2010/main" val="38206571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905000" y="5334000"/>
            <a:ext cx="3886200" cy="304800"/>
          </a:xfrm>
          <a:prstGeom prst="rect">
            <a:avLst/>
          </a:prstGeom>
          <a:solidFill>
            <a:schemeClr val="accent1">
              <a:lumMod val="60000"/>
              <a:lumOff val="40000"/>
            </a:schemeClr>
          </a:solidFill>
          <a:ln w="25400" cap="flat" cmpd="sng" algn="ctr">
            <a:no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sp>
        <p:nvSpPr>
          <p:cNvPr id="1361922" name="Rectangle 2"/>
          <p:cNvSpPr>
            <a:spLocks noGrp="1" noChangeArrowheads="1"/>
          </p:cNvSpPr>
          <p:nvPr>
            <p:ph type="title"/>
          </p:nvPr>
        </p:nvSpPr>
        <p:spPr/>
        <p:txBody>
          <a:bodyPr/>
          <a:lstStyle/>
          <a:p>
            <a:r>
              <a:rPr lang="en-US"/>
              <a:t>Joining Operation</a:t>
            </a:r>
          </a:p>
        </p:txBody>
      </p:sp>
      <p:sp>
        <p:nvSpPr>
          <p:cNvPr id="1361923"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24"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1925" name="Picture 5" descr="j0230337"/>
          <p:cNvPicPr>
            <a:picLocks noChangeAspect="1" noChangeArrowheads="1"/>
          </p:cNvPicPr>
          <p:nvPr/>
        </p:nvPicPr>
        <p:blipFill>
          <a:blip r:embed="rId3"/>
          <a:srcRect/>
          <a:stretch>
            <a:fillRect/>
          </a:stretch>
        </p:blipFill>
        <p:spPr bwMode="auto">
          <a:xfrm>
            <a:off x="9248775" y="685800"/>
            <a:ext cx="266700" cy="438150"/>
          </a:xfrm>
          <a:prstGeom prst="rect">
            <a:avLst/>
          </a:prstGeom>
          <a:noFill/>
        </p:spPr>
      </p:pic>
      <p:pic>
        <p:nvPicPr>
          <p:cNvPr id="1361926" name="Picture 6" descr="j0230337"/>
          <p:cNvPicPr>
            <a:picLocks noChangeAspect="1" noChangeArrowheads="1"/>
          </p:cNvPicPr>
          <p:nvPr/>
        </p:nvPicPr>
        <p:blipFill>
          <a:blip r:embed="rId3"/>
          <a:srcRect/>
          <a:stretch>
            <a:fillRect/>
          </a:stretch>
        </p:blipFill>
        <p:spPr bwMode="auto">
          <a:xfrm>
            <a:off x="10744200" y="4210050"/>
            <a:ext cx="266700" cy="438150"/>
          </a:xfrm>
          <a:prstGeom prst="rect">
            <a:avLst/>
          </a:prstGeom>
          <a:noFill/>
        </p:spPr>
      </p:pic>
      <p:sp>
        <p:nvSpPr>
          <p:cNvPr id="1361927"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1928" name="Picture 8" descr="j0230337"/>
          <p:cNvPicPr>
            <a:picLocks noChangeAspect="1" noChangeArrowheads="1"/>
          </p:cNvPicPr>
          <p:nvPr/>
        </p:nvPicPr>
        <p:blipFill>
          <a:blip r:embed="rId3"/>
          <a:srcRect/>
          <a:stretch>
            <a:fillRect/>
          </a:stretch>
        </p:blipFill>
        <p:spPr bwMode="auto">
          <a:xfrm>
            <a:off x="8343900" y="5734050"/>
            <a:ext cx="266700" cy="438150"/>
          </a:xfrm>
          <a:prstGeom prst="rect">
            <a:avLst/>
          </a:prstGeom>
          <a:noFill/>
        </p:spPr>
      </p:pic>
      <p:sp>
        <p:nvSpPr>
          <p:cNvPr id="1361929"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1930"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1931" name="Picture 11" descr="j0230337"/>
          <p:cNvPicPr>
            <a:picLocks noChangeAspect="1" noChangeArrowheads="1"/>
          </p:cNvPicPr>
          <p:nvPr/>
        </p:nvPicPr>
        <p:blipFill>
          <a:blip r:embed="rId3"/>
          <a:srcRect/>
          <a:stretch>
            <a:fillRect/>
          </a:stretch>
        </p:blipFill>
        <p:spPr bwMode="auto">
          <a:xfrm>
            <a:off x="7353300" y="5581650"/>
            <a:ext cx="266700" cy="438150"/>
          </a:xfrm>
          <a:prstGeom prst="rect">
            <a:avLst/>
          </a:prstGeom>
          <a:noFill/>
        </p:spPr>
      </p:pic>
      <p:sp>
        <p:nvSpPr>
          <p:cNvPr id="1361932"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1933"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1934" name="Text Box 14"/>
          <p:cNvSpPr txBox="1">
            <a:spLocks noChangeArrowheads="1"/>
          </p:cNvSpPr>
          <p:nvPr/>
        </p:nvSpPr>
        <p:spPr bwMode="auto">
          <a:xfrm>
            <a:off x="6391275" y="38862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1935" name="Text Box 15"/>
          <p:cNvSpPr txBox="1">
            <a:spLocks noChangeArrowheads="1"/>
          </p:cNvSpPr>
          <p:nvPr/>
        </p:nvSpPr>
        <p:spPr bwMode="auto">
          <a:xfrm>
            <a:off x="71437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1936" name="Picture 16" descr="j0230337"/>
          <p:cNvPicPr>
            <a:picLocks noChangeAspect="1" noChangeArrowheads="1"/>
          </p:cNvPicPr>
          <p:nvPr/>
        </p:nvPicPr>
        <p:blipFill>
          <a:blip r:embed="rId3"/>
          <a:srcRect/>
          <a:stretch>
            <a:fillRect/>
          </a:stretch>
        </p:blipFill>
        <p:spPr bwMode="auto">
          <a:xfrm>
            <a:off x="5943600" y="4114800"/>
            <a:ext cx="266700" cy="438150"/>
          </a:xfrm>
          <a:prstGeom prst="rect">
            <a:avLst/>
          </a:prstGeom>
          <a:noFill/>
        </p:spPr>
      </p:pic>
      <p:pic>
        <p:nvPicPr>
          <p:cNvPr id="1361937" name="Picture 17" descr="j0230337"/>
          <p:cNvPicPr>
            <a:picLocks noChangeAspect="1" noChangeArrowheads="1"/>
          </p:cNvPicPr>
          <p:nvPr/>
        </p:nvPicPr>
        <p:blipFill>
          <a:blip r:embed="rId3"/>
          <a:srcRect/>
          <a:stretch>
            <a:fillRect/>
          </a:stretch>
        </p:blipFill>
        <p:spPr bwMode="auto">
          <a:xfrm>
            <a:off x="6858000" y="990600"/>
            <a:ext cx="266700" cy="438150"/>
          </a:xfrm>
          <a:prstGeom prst="rect">
            <a:avLst/>
          </a:prstGeom>
          <a:noFill/>
        </p:spPr>
      </p:pic>
      <p:sp>
        <p:nvSpPr>
          <p:cNvPr id="1361938"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39" name="Line 19"/>
          <p:cNvSpPr>
            <a:spLocks noChangeShapeType="1"/>
          </p:cNvSpPr>
          <p:nvPr/>
        </p:nvSpPr>
        <p:spPr bwMode="auto">
          <a:xfrm>
            <a:off x="71151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0" name="Picture 20" descr="j0230337"/>
          <p:cNvPicPr>
            <a:picLocks noChangeAspect="1" noChangeArrowheads="1"/>
          </p:cNvPicPr>
          <p:nvPr/>
        </p:nvPicPr>
        <p:blipFill>
          <a:blip r:embed="rId3"/>
          <a:srcRect/>
          <a:stretch>
            <a:fillRect/>
          </a:stretch>
        </p:blipFill>
        <p:spPr bwMode="auto">
          <a:xfrm>
            <a:off x="10858500" y="2971800"/>
            <a:ext cx="266700" cy="438150"/>
          </a:xfrm>
          <a:prstGeom prst="rect">
            <a:avLst/>
          </a:prstGeom>
          <a:noFill/>
        </p:spPr>
      </p:pic>
      <p:sp>
        <p:nvSpPr>
          <p:cNvPr id="1361941"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2"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3"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4"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1945"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1946" name="Picture 26" descr="j0230337"/>
          <p:cNvPicPr>
            <a:picLocks noChangeAspect="1" noChangeArrowheads="1"/>
          </p:cNvPicPr>
          <p:nvPr/>
        </p:nvPicPr>
        <p:blipFill>
          <a:blip r:embed="rId3"/>
          <a:srcRect/>
          <a:stretch>
            <a:fillRect/>
          </a:stretch>
        </p:blipFill>
        <p:spPr bwMode="auto">
          <a:xfrm>
            <a:off x="10172700" y="1371600"/>
            <a:ext cx="266700" cy="438150"/>
          </a:xfrm>
          <a:prstGeom prst="rect">
            <a:avLst/>
          </a:prstGeom>
          <a:noFill/>
        </p:spPr>
      </p:pic>
      <p:pic>
        <p:nvPicPr>
          <p:cNvPr id="1361947" name="Picture 27" descr="j0230337"/>
          <p:cNvPicPr>
            <a:picLocks noGrp="1" noChangeAspect="1" noChangeArrowheads="1"/>
          </p:cNvPicPr>
          <p:nvPr>
            <p:ph idx="1"/>
          </p:nvPr>
        </p:nvPicPr>
        <p:blipFill>
          <a:blip r:embed="rId3"/>
          <a:srcRect/>
          <a:stretch>
            <a:fillRect/>
          </a:stretch>
        </p:blipFill>
        <p:spPr>
          <a:xfrm>
            <a:off x="5476876" y="2743200"/>
            <a:ext cx="265113" cy="438150"/>
          </a:xfrm>
          <a:noFill/>
          <a:ln/>
        </p:spPr>
      </p:pic>
      <p:sp>
        <p:nvSpPr>
          <p:cNvPr id="1361948" name="Text Box 28"/>
          <p:cNvSpPr txBox="1">
            <a:spLocks noChangeArrowheads="1"/>
          </p:cNvSpPr>
          <p:nvPr/>
        </p:nvSpPr>
        <p:spPr bwMode="auto">
          <a:xfrm>
            <a:off x="5421313" y="3124200"/>
            <a:ext cx="438150" cy="368300"/>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1951" name="Text Box 31"/>
          <p:cNvSpPr txBox="1">
            <a:spLocks noChangeArrowheads="1"/>
          </p:cNvSpPr>
          <p:nvPr/>
        </p:nvSpPr>
        <p:spPr bwMode="auto">
          <a:xfrm>
            <a:off x="4410076" y="2971801"/>
            <a:ext cx="1087007"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=nil</a:t>
            </a:r>
          </a:p>
        </p:txBody>
      </p:sp>
      <p:sp>
        <p:nvSpPr>
          <p:cNvPr id="1361952" name="Text Box 32"/>
          <p:cNvSpPr txBox="1">
            <a:spLocks noChangeArrowheads="1"/>
          </p:cNvSpPr>
          <p:nvPr/>
        </p:nvSpPr>
        <p:spPr bwMode="auto">
          <a:xfrm>
            <a:off x="4897974" y="4037014"/>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=50</a:t>
            </a:r>
          </a:p>
        </p:txBody>
      </p:sp>
      <p:sp>
        <p:nvSpPr>
          <p:cNvPr id="1361953" name="Text Box 33"/>
          <p:cNvSpPr txBox="1">
            <a:spLocks noChangeArrowheads="1"/>
          </p:cNvSpPr>
          <p:nvPr/>
        </p:nvSpPr>
        <p:spPr bwMode="auto">
          <a:xfrm>
            <a:off x="4905911" y="426720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latin typeface="Helvetica"/>
                <a:cs typeface="Helvetica"/>
              </a:rPr>
              <a:t>pred=35</a:t>
            </a:r>
          </a:p>
        </p:txBody>
      </p:sp>
      <p:sp>
        <p:nvSpPr>
          <p:cNvPr id="1361961" name="Text Box 41"/>
          <p:cNvSpPr txBox="1">
            <a:spLocks noChangeArrowheads="1"/>
          </p:cNvSpPr>
          <p:nvPr/>
        </p:nvSpPr>
        <p:spPr bwMode="auto">
          <a:xfrm>
            <a:off x="5781676" y="765176"/>
            <a:ext cx="97204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=4</a:t>
            </a:r>
          </a:p>
        </p:txBody>
      </p:sp>
      <p:sp>
        <p:nvSpPr>
          <p:cNvPr id="1361962" name="Text Box 42"/>
          <p:cNvSpPr txBox="1">
            <a:spLocks noChangeArrowheads="1"/>
          </p:cNvSpPr>
          <p:nvPr/>
        </p:nvSpPr>
        <p:spPr bwMode="auto">
          <a:xfrm>
            <a:off x="5742420" y="996951"/>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pred</a:t>
            </a:r>
            <a:r>
              <a:rPr lang="en-US" dirty="0">
                <a:latin typeface="Helvetica"/>
                <a:cs typeface="Helvetica"/>
              </a:rPr>
              <a:t>=50</a:t>
            </a:r>
          </a:p>
        </p:txBody>
      </p:sp>
      <p:sp>
        <p:nvSpPr>
          <p:cNvPr id="44" name="Content Placeholder 9"/>
          <p:cNvSpPr txBox="1">
            <a:spLocks/>
          </p:cNvSpPr>
          <p:nvPr/>
        </p:nvSpPr>
        <p:spPr bwMode="auto">
          <a:xfrm>
            <a:off x="4105275" y="2590801"/>
            <a:ext cx="4724400" cy="346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chemeClr val="tx2"/>
              </a:buClr>
              <a:buSzPct val="70000"/>
              <a:defRPr/>
            </a:pPr>
            <a:endParaRPr lang="en-US" sz="2000" b="0" kern="0" dirty="0">
              <a:latin typeface="Helvetica"/>
              <a:ea typeface="ＭＳ Ｐゴシック" charset="-128"/>
              <a:cs typeface="Helvetica"/>
            </a:endParaRPr>
          </a:p>
        </p:txBody>
      </p:sp>
      <p:cxnSp>
        <p:nvCxnSpPr>
          <p:cNvPr id="49" name="Straight Arrow Connector 48"/>
          <p:cNvCxnSpPr/>
          <p:nvPr/>
        </p:nvCxnSpPr>
        <p:spPr bwMode="auto">
          <a:xfrm>
            <a:off x="1524000" y="5484812"/>
            <a:ext cx="381000" cy="1588"/>
          </a:xfrm>
          <a:prstGeom prst="straightConnector1">
            <a:avLst/>
          </a:prstGeom>
          <a:solidFill>
            <a:schemeClr val="bg1"/>
          </a:solidFill>
          <a:ln w="63500" cap="flat" cmpd="sng" algn="ctr">
            <a:solidFill>
              <a:schemeClr val="accent1">
                <a:lumMod val="75000"/>
              </a:schemeClr>
            </a:solidFill>
            <a:prstDash val="solid"/>
            <a:round/>
            <a:headEnd type="none" w="med" len="med"/>
            <a:tailEnd type="triangle"/>
          </a:ln>
          <a:effectLst/>
        </p:spPr>
      </p:cxnSp>
      <p:sp>
        <p:nvSpPr>
          <p:cNvPr id="50" name="Text Box 31"/>
          <p:cNvSpPr txBox="1">
            <a:spLocks noChangeArrowheads="1"/>
          </p:cNvSpPr>
          <p:nvPr/>
        </p:nvSpPr>
        <p:spPr bwMode="auto">
          <a:xfrm>
            <a:off x="4410076" y="2757442"/>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latin typeface="Helvetica"/>
                <a:cs typeface="Helvetica"/>
              </a:rPr>
              <a:t>succ</a:t>
            </a:r>
            <a:r>
              <a:rPr lang="en-US" dirty="0">
                <a:latin typeface="Helvetica"/>
                <a:cs typeface="Helvetica"/>
              </a:rPr>
              <a:t>=58</a:t>
            </a:r>
          </a:p>
        </p:txBody>
      </p:sp>
      <p:grpSp>
        <p:nvGrpSpPr>
          <p:cNvPr id="2" name="Group 50"/>
          <p:cNvGrpSpPr/>
          <p:nvPr/>
        </p:nvGrpSpPr>
        <p:grpSpPr>
          <a:xfrm>
            <a:off x="4638675" y="3454401"/>
            <a:ext cx="1346200" cy="493759"/>
            <a:chOff x="2514600" y="3454400"/>
            <a:chExt cx="1346200" cy="493759"/>
          </a:xfrm>
        </p:grpSpPr>
        <p:sp>
          <p:nvSpPr>
            <p:cNvPr id="52" name="Freeform 51"/>
            <p:cNvSpPr/>
            <p:nvPr/>
          </p:nvSpPr>
          <p:spPr bwMode="auto">
            <a:xfrm>
              <a:off x="3623733" y="3454400"/>
              <a:ext cx="237067" cy="491067"/>
            </a:xfrm>
            <a:custGeom>
              <a:avLst/>
              <a:gdLst>
                <a:gd name="connsiteX0" fmla="*/ 237067 w 237067"/>
                <a:gd name="connsiteY0" fmla="*/ 491067 h 491067"/>
                <a:gd name="connsiteX1" fmla="*/ 0 w 237067"/>
                <a:gd name="connsiteY1" fmla="*/ 0 h 491067"/>
              </a:gdLst>
              <a:ahLst/>
              <a:cxnLst>
                <a:cxn ang="0">
                  <a:pos x="connsiteX0" y="connsiteY0"/>
                </a:cxn>
                <a:cxn ang="0">
                  <a:pos x="connsiteX1" y="connsiteY1"/>
                </a:cxn>
              </a:cxnLst>
              <a:rect l="l" t="t" r="r" b="b"/>
              <a:pathLst>
                <a:path w="237067" h="491067">
                  <a:moveTo>
                    <a:pt x="237067" y="491067"/>
                  </a:moveTo>
                  <a:lnTo>
                    <a:pt x="0" y="0"/>
                  </a:lnTo>
                </a:path>
              </a:pathLst>
            </a:custGeom>
            <a:solidFill>
              <a:schemeClr val="bg1"/>
            </a:solidFill>
            <a:ln w="25400" cap="flat" cmpd="sng" algn="ctr">
              <a:solidFill>
                <a:srgbClr val="FF0000"/>
              </a:solidFill>
              <a:prstDash val="solid"/>
              <a:round/>
              <a:headEnd type="none" w="med" len="med"/>
              <a:tailEnd type="triangle"/>
            </a:ln>
            <a:effectLst/>
          </p:spPr>
          <p:txBody>
            <a:bodyPr rtlCol="0" anchor="ctr"/>
            <a:lstStyle/>
            <a:p>
              <a:pPr algn="ctr"/>
              <a:endParaRPr lang="en-US">
                <a:latin typeface="Helvetica"/>
                <a:cs typeface="Helvetica"/>
              </a:endParaRPr>
            </a:p>
          </p:txBody>
        </p:sp>
        <p:sp>
          <p:nvSpPr>
            <p:cNvPr id="53" name="Text Box 39"/>
            <p:cNvSpPr txBox="1">
              <a:spLocks noChangeArrowheads="1"/>
            </p:cNvSpPr>
            <p:nvPr/>
          </p:nvSpPr>
          <p:spPr bwMode="auto">
            <a:xfrm>
              <a:off x="2514600" y="3581400"/>
              <a:ext cx="1221471"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a:solidFill>
                    <a:srgbClr val="FF0000"/>
                  </a:solidFill>
                  <a:latin typeface="Helvetica"/>
                  <a:cs typeface="Helvetica"/>
                </a:rPr>
                <a:t>notify(44)</a:t>
              </a:r>
            </a:p>
          </p:txBody>
        </p:sp>
      </p:grpSp>
      <p:sp>
        <p:nvSpPr>
          <p:cNvPr id="46" name="Text Box 31"/>
          <p:cNvSpPr txBox="1">
            <a:spLocks noChangeArrowheads="1"/>
          </p:cNvSpPr>
          <p:nvPr/>
        </p:nvSpPr>
        <p:spPr bwMode="auto">
          <a:xfrm>
            <a:off x="4410076" y="2971801"/>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dirty="0" err="1">
                <a:solidFill>
                  <a:srgbClr val="FF0000"/>
                </a:solidFill>
                <a:latin typeface="Helvetica"/>
                <a:cs typeface="Helvetica"/>
              </a:rPr>
              <a:t>pred</a:t>
            </a:r>
            <a:r>
              <a:rPr lang="en-US" dirty="0">
                <a:solidFill>
                  <a:srgbClr val="FF0000"/>
                </a:solidFill>
                <a:latin typeface="Helvetica"/>
                <a:cs typeface="Helvetica"/>
              </a:rPr>
              <a:t>=44</a:t>
            </a:r>
          </a:p>
        </p:txBody>
      </p:sp>
      <p:sp>
        <p:nvSpPr>
          <p:cNvPr id="48" name="Content Placeholder 2"/>
          <p:cNvSpPr txBox="1">
            <a:spLocks/>
          </p:cNvSpPr>
          <p:nvPr/>
        </p:nvSpPr>
        <p:spPr bwMode="auto">
          <a:xfrm>
            <a:off x="1600200" y="781050"/>
            <a:ext cx="2928668"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n=50 executes notify(44)</a:t>
            </a:r>
          </a:p>
          <a:p>
            <a:pPr lvl="1"/>
            <a:r>
              <a:rPr lang="en-US" sz="1800" kern="0" dirty="0" err="1"/>
              <a:t>pred</a:t>
            </a:r>
            <a:r>
              <a:rPr lang="en-US" sz="1800" kern="0" dirty="0"/>
              <a:t>=nil</a:t>
            </a:r>
          </a:p>
          <a:p>
            <a:r>
              <a:rPr lang="en-US" sz="2000" kern="0" dirty="0"/>
              <a:t>n=50 sets </a:t>
            </a:r>
            <a:r>
              <a:rPr lang="en-US" sz="2000" kern="0" dirty="0" err="1"/>
              <a:t>pred</a:t>
            </a:r>
            <a:r>
              <a:rPr lang="en-US" sz="2000" kern="0" dirty="0"/>
              <a:t>=44</a:t>
            </a:r>
          </a:p>
        </p:txBody>
      </p:sp>
      <p:sp>
        <p:nvSpPr>
          <p:cNvPr id="51" name="Rectangle 50"/>
          <p:cNvSpPr/>
          <p:nvPr/>
        </p:nvSpPr>
        <p:spPr bwMode="auto">
          <a:xfrm>
            <a:off x="1905000" y="4633960"/>
            <a:ext cx="3886200" cy="17526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2000" dirty="0" err="1">
                <a:latin typeface="Helvetica"/>
                <a:cs typeface="Helvetica"/>
              </a:rPr>
              <a:t>n.notify(n</a:t>
            </a:r>
            <a:r>
              <a:rPr lang="en-US" sz="2000" dirty="0">
                <a:latin typeface="Helvetica"/>
                <a:cs typeface="Helvetica"/>
              </a:rPr>
              <a:t>’)</a:t>
            </a:r>
          </a:p>
          <a:p>
            <a:r>
              <a:rPr lang="en-US" sz="2000" dirty="0">
                <a:latin typeface="Helvetica"/>
                <a:cs typeface="Helvetica"/>
              </a:rPr>
              <a:t>   if (</a:t>
            </a:r>
            <a:r>
              <a:rPr lang="en-US" sz="2000" dirty="0" err="1">
                <a:latin typeface="Helvetica"/>
                <a:cs typeface="Helvetica"/>
              </a:rPr>
              <a:t>pred</a:t>
            </a:r>
            <a:r>
              <a:rPr lang="en-US" sz="2000" dirty="0">
                <a:latin typeface="Helvetica"/>
                <a:cs typeface="Helvetica"/>
              </a:rPr>
              <a:t> = nil or n’  </a:t>
            </a:r>
            <a:r>
              <a:rPr lang="en-US" sz="2000" dirty="0" smtClean="0">
                <a:latin typeface="Helvetica"/>
                <a:cs typeface="Helvetica"/>
                <a:sym typeface="Symbol" panose="05050102010706020507" pitchFamily="18" charset="2"/>
              </a:rPr>
              <a:t></a:t>
            </a:r>
            <a:r>
              <a:rPr lang="en-US" sz="2000" dirty="0" smtClean="0">
                <a:latin typeface="Helvetica"/>
                <a:cs typeface="Helvetica"/>
              </a:rPr>
              <a:t>  (</a:t>
            </a:r>
            <a:r>
              <a:rPr lang="en-US" sz="2000" dirty="0" err="1" smtClean="0">
                <a:latin typeface="Helvetica"/>
                <a:cs typeface="Helvetica"/>
              </a:rPr>
              <a:t>pred</a:t>
            </a:r>
            <a:r>
              <a:rPr lang="en-US" sz="2000" dirty="0">
                <a:latin typeface="Helvetica"/>
                <a:cs typeface="Helvetica"/>
              </a:rPr>
              <a:t>, n))</a:t>
            </a:r>
          </a:p>
          <a:p>
            <a:r>
              <a:rPr lang="en-US" sz="2000" dirty="0">
                <a:latin typeface="Helvetica"/>
                <a:cs typeface="Helvetica"/>
              </a:rPr>
              <a:t>       </a:t>
            </a:r>
            <a:r>
              <a:rPr lang="en-US" sz="2000" dirty="0" err="1">
                <a:latin typeface="Helvetica"/>
                <a:cs typeface="Helvetica"/>
              </a:rPr>
              <a:t>pred</a:t>
            </a:r>
            <a:r>
              <a:rPr lang="en-US" sz="2000" dirty="0">
                <a:latin typeface="Helvetica"/>
                <a:cs typeface="Helvetica"/>
              </a:rPr>
              <a:t> = </a:t>
            </a:r>
            <a:r>
              <a:rPr lang="en-US" sz="2000" dirty="0" err="1">
                <a:latin typeface="Helvetica"/>
                <a:cs typeface="Helvetica"/>
              </a:rPr>
              <a:t>n</a:t>
            </a:r>
            <a:r>
              <a:rPr lang="en-US" sz="2000" dirty="0">
                <a:latin typeface="Helvetica"/>
                <a:cs typeface="Helvetica"/>
              </a:rPr>
              <a:t>’</a:t>
            </a:r>
          </a:p>
          <a:p>
            <a:r>
              <a:rPr lang="en-US" sz="2000" dirty="0">
                <a:latin typeface="Helvetica"/>
                <a:cs typeface="Helvetica"/>
              </a:rPr>
              <a:t>   </a:t>
            </a:r>
          </a:p>
          <a:p>
            <a:pPr eaLnBrk="1" hangingPunct="1"/>
            <a:endParaRPr lang="en-US" sz="2000" dirty="0">
              <a:latin typeface="Helvetica"/>
              <a:cs typeface="Helvetica"/>
            </a:endParaRPr>
          </a:p>
        </p:txBody>
      </p:sp>
    </p:spTree>
    <p:extLst>
      <p:ext uri="{BB962C8B-B14F-4D97-AF65-F5344CB8AC3E}">
        <p14:creationId xmlns:p14="http://schemas.microsoft.com/office/powerpoint/2010/main" val="332711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61951"/>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dissolve">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1" grpId="0"/>
      <p:bldP spid="4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title"/>
          </p:nvPr>
        </p:nvSpPr>
        <p:spPr/>
        <p:txBody>
          <a:bodyPr/>
          <a:lstStyle/>
          <a:p>
            <a:r>
              <a:rPr lang="en-US"/>
              <a:t>Joining Operation (cont’d)</a:t>
            </a:r>
          </a:p>
        </p:txBody>
      </p:sp>
      <p:sp>
        <p:nvSpPr>
          <p:cNvPr id="1368067" name="Oval 3"/>
          <p:cNvSpPr>
            <a:spLocks noChangeArrowheads="1"/>
          </p:cNvSpPr>
          <p:nvPr/>
        </p:nvSpPr>
        <p:spPr bwMode="auto">
          <a:xfrm>
            <a:off x="61341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8068" name="Text Box 4"/>
          <p:cNvSpPr txBox="1">
            <a:spLocks noChangeArrowheads="1"/>
          </p:cNvSpPr>
          <p:nvPr/>
        </p:nvSpPr>
        <p:spPr bwMode="auto">
          <a:xfrm>
            <a:off x="9128125" y="11572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a:t>
            </a:r>
          </a:p>
        </p:txBody>
      </p:sp>
      <p:pic>
        <p:nvPicPr>
          <p:cNvPr id="1368069" name="Picture 5" descr="j0230337"/>
          <p:cNvPicPr>
            <a:picLocks noChangeAspect="1" noChangeArrowheads="1"/>
          </p:cNvPicPr>
          <p:nvPr/>
        </p:nvPicPr>
        <p:blipFill>
          <a:blip r:embed="rId3"/>
          <a:srcRect/>
          <a:stretch>
            <a:fillRect/>
          </a:stretch>
        </p:blipFill>
        <p:spPr bwMode="auto">
          <a:xfrm>
            <a:off x="9248775" y="685800"/>
            <a:ext cx="266700" cy="438150"/>
          </a:xfrm>
          <a:prstGeom prst="rect">
            <a:avLst/>
          </a:prstGeom>
          <a:noFill/>
        </p:spPr>
      </p:pic>
      <p:pic>
        <p:nvPicPr>
          <p:cNvPr id="1368070" name="Picture 6" descr="j0230337"/>
          <p:cNvPicPr>
            <a:picLocks noChangeAspect="1" noChangeArrowheads="1"/>
          </p:cNvPicPr>
          <p:nvPr/>
        </p:nvPicPr>
        <p:blipFill>
          <a:blip r:embed="rId3"/>
          <a:srcRect/>
          <a:stretch>
            <a:fillRect/>
          </a:stretch>
        </p:blipFill>
        <p:spPr bwMode="auto">
          <a:xfrm>
            <a:off x="10744200" y="4210050"/>
            <a:ext cx="266700" cy="438150"/>
          </a:xfrm>
          <a:prstGeom prst="rect">
            <a:avLst/>
          </a:prstGeom>
          <a:noFill/>
        </p:spPr>
      </p:pic>
      <p:sp>
        <p:nvSpPr>
          <p:cNvPr id="1368071" name="Text Box 7"/>
          <p:cNvSpPr txBox="1">
            <a:spLocks noChangeArrowheads="1"/>
          </p:cNvSpPr>
          <p:nvPr/>
        </p:nvSpPr>
        <p:spPr bwMode="auto">
          <a:xfrm>
            <a:off x="10058400" y="4038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20</a:t>
            </a:r>
          </a:p>
        </p:txBody>
      </p:sp>
      <p:pic>
        <p:nvPicPr>
          <p:cNvPr id="1368072" name="Picture 8" descr="j0230337"/>
          <p:cNvPicPr>
            <a:picLocks noChangeAspect="1" noChangeArrowheads="1"/>
          </p:cNvPicPr>
          <p:nvPr/>
        </p:nvPicPr>
        <p:blipFill>
          <a:blip r:embed="rId3"/>
          <a:srcRect/>
          <a:stretch>
            <a:fillRect/>
          </a:stretch>
        </p:blipFill>
        <p:spPr bwMode="auto">
          <a:xfrm>
            <a:off x="8343900" y="5734050"/>
            <a:ext cx="266700" cy="438150"/>
          </a:xfrm>
          <a:prstGeom prst="rect">
            <a:avLst/>
          </a:prstGeom>
          <a:noFill/>
        </p:spPr>
      </p:pic>
      <p:sp>
        <p:nvSpPr>
          <p:cNvPr id="1368073" name="Text Box 9"/>
          <p:cNvSpPr txBox="1">
            <a:spLocks noChangeArrowheads="1"/>
          </p:cNvSpPr>
          <p:nvPr/>
        </p:nvSpPr>
        <p:spPr bwMode="auto">
          <a:xfrm>
            <a:off x="82105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32</a:t>
            </a:r>
          </a:p>
        </p:txBody>
      </p:sp>
      <p:sp>
        <p:nvSpPr>
          <p:cNvPr id="1368074" name="Text Box 10"/>
          <p:cNvSpPr txBox="1">
            <a:spLocks noChangeArrowheads="1"/>
          </p:cNvSpPr>
          <p:nvPr/>
        </p:nvSpPr>
        <p:spPr bwMode="auto">
          <a:xfrm>
            <a:off x="7458075"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35</a:t>
            </a:r>
          </a:p>
        </p:txBody>
      </p:sp>
      <p:pic>
        <p:nvPicPr>
          <p:cNvPr id="1368075" name="Picture 11" descr="j0230337"/>
          <p:cNvPicPr>
            <a:picLocks noChangeAspect="1" noChangeArrowheads="1"/>
          </p:cNvPicPr>
          <p:nvPr/>
        </p:nvPicPr>
        <p:blipFill>
          <a:blip r:embed="rId3"/>
          <a:srcRect/>
          <a:stretch>
            <a:fillRect/>
          </a:stretch>
        </p:blipFill>
        <p:spPr bwMode="auto">
          <a:xfrm>
            <a:off x="7353300" y="5581650"/>
            <a:ext cx="266700" cy="438150"/>
          </a:xfrm>
          <a:prstGeom prst="rect">
            <a:avLst/>
          </a:prstGeom>
          <a:noFill/>
        </p:spPr>
      </p:pic>
      <p:sp>
        <p:nvSpPr>
          <p:cNvPr id="1368076" name="Text Box 12"/>
          <p:cNvSpPr txBox="1">
            <a:spLocks noChangeArrowheads="1"/>
          </p:cNvSpPr>
          <p:nvPr/>
        </p:nvSpPr>
        <p:spPr bwMode="auto">
          <a:xfrm>
            <a:off x="9715500" y="1690688"/>
            <a:ext cx="311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8</a:t>
            </a:r>
          </a:p>
        </p:txBody>
      </p:sp>
      <p:sp>
        <p:nvSpPr>
          <p:cNvPr id="1368077" name="Text Box 13"/>
          <p:cNvSpPr txBox="1">
            <a:spLocks noChangeArrowheads="1"/>
          </p:cNvSpPr>
          <p:nvPr/>
        </p:nvSpPr>
        <p:spPr bwMode="auto">
          <a:xfrm>
            <a:off x="103251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15</a:t>
            </a:r>
          </a:p>
        </p:txBody>
      </p:sp>
      <p:sp>
        <p:nvSpPr>
          <p:cNvPr id="1368078" name="Text Box 14"/>
          <p:cNvSpPr txBox="1">
            <a:spLocks noChangeArrowheads="1"/>
          </p:cNvSpPr>
          <p:nvPr/>
        </p:nvSpPr>
        <p:spPr bwMode="auto">
          <a:xfrm>
            <a:off x="6467475" y="39624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44</a:t>
            </a:r>
          </a:p>
        </p:txBody>
      </p:sp>
      <p:sp>
        <p:nvSpPr>
          <p:cNvPr id="1368079" name="Text Box 15"/>
          <p:cNvSpPr txBox="1">
            <a:spLocks noChangeArrowheads="1"/>
          </p:cNvSpPr>
          <p:nvPr/>
        </p:nvSpPr>
        <p:spPr bwMode="auto">
          <a:xfrm>
            <a:off x="7153275" y="14478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58</a:t>
            </a:r>
          </a:p>
        </p:txBody>
      </p:sp>
      <p:pic>
        <p:nvPicPr>
          <p:cNvPr id="1368080" name="Picture 16" descr="j0230337"/>
          <p:cNvPicPr>
            <a:picLocks noChangeAspect="1" noChangeArrowheads="1"/>
          </p:cNvPicPr>
          <p:nvPr/>
        </p:nvPicPr>
        <p:blipFill>
          <a:blip r:embed="rId3"/>
          <a:srcRect/>
          <a:stretch>
            <a:fillRect/>
          </a:stretch>
        </p:blipFill>
        <p:spPr bwMode="auto">
          <a:xfrm>
            <a:off x="5943600" y="4114800"/>
            <a:ext cx="266700" cy="438150"/>
          </a:xfrm>
          <a:prstGeom prst="rect">
            <a:avLst/>
          </a:prstGeom>
          <a:noFill/>
        </p:spPr>
      </p:pic>
      <p:pic>
        <p:nvPicPr>
          <p:cNvPr id="1368081" name="Picture 17" descr="j0230337"/>
          <p:cNvPicPr>
            <a:picLocks noChangeAspect="1" noChangeArrowheads="1"/>
          </p:cNvPicPr>
          <p:nvPr/>
        </p:nvPicPr>
        <p:blipFill>
          <a:blip r:embed="rId3"/>
          <a:srcRect/>
          <a:stretch>
            <a:fillRect/>
          </a:stretch>
        </p:blipFill>
        <p:spPr bwMode="auto">
          <a:xfrm>
            <a:off x="6858000" y="990600"/>
            <a:ext cx="266700" cy="438150"/>
          </a:xfrm>
          <a:prstGeom prst="rect">
            <a:avLst/>
          </a:prstGeom>
          <a:noFill/>
        </p:spPr>
      </p:pic>
      <p:sp>
        <p:nvSpPr>
          <p:cNvPr id="1368082" name="Line 18"/>
          <p:cNvSpPr>
            <a:spLocks noChangeShapeType="1"/>
          </p:cNvSpPr>
          <p:nvPr/>
        </p:nvSpPr>
        <p:spPr bwMode="auto">
          <a:xfrm flipV="1">
            <a:off x="62865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8083" name="Line 19"/>
          <p:cNvSpPr>
            <a:spLocks noChangeShapeType="1"/>
          </p:cNvSpPr>
          <p:nvPr/>
        </p:nvSpPr>
        <p:spPr bwMode="auto">
          <a:xfrm>
            <a:off x="7077076" y="1447800"/>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8084" name="Picture 20" descr="j0230337"/>
          <p:cNvPicPr>
            <a:picLocks noChangeAspect="1" noChangeArrowheads="1"/>
          </p:cNvPicPr>
          <p:nvPr/>
        </p:nvPicPr>
        <p:blipFill>
          <a:blip r:embed="rId3"/>
          <a:srcRect/>
          <a:stretch>
            <a:fillRect/>
          </a:stretch>
        </p:blipFill>
        <p:spPr bwMode="auto">
          <a:xfrm>
            <a:off x="10858500" y="2971800"/>
            <a:ext cx="266700" cy="438150"/>
          </a:xfrm>
          <a:prstGeom prst="rect">
            <a:avLst/>
          </a:prstGeom>
          <a:noFill/>
        </p:spPr>
      </p:pic>
      <p:sp>
        <p:nvSpPr>
          <p:cNvPr id="1368085" name="Line 21"/>
          <p:cNvSpPr>
            <a:spLocks noChangeShapeType="1"/>
          </p:cNvSpPr>
          <p:nvPr/>
        </p:nvSpPr>
        <p:spPr bwMode="auto">
          <a:xfrm flipV="1">
            <a:off x="75057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8086" name="Line 22"/>
          <p:cNvSpPr>
            <a:spLocks noChangeShapeType="1"/>
          </p:cNvSpPr>
          <p:nvPr/>
        </p:nvSpPr>
        <p:spPr bwMode="auto">
          <a:xfrm flipV="1">
            <a:off x="8420100" y="5562600"/>
            <a:ext cx="1588"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8087" name="Line 23"/>
          <p:cNvSpPr>
            <a:spLocks noChangeShapeType="1"/>
          </p:cNvSpPr>
          <p:nvPr/>
        </p:nvSpPr>
        <p:spPr bwMode="auto">
          <a:xfrm flipH="1" flipV="1">
            <a:off x="104775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8088" name="Line 24"/>
          <p:cNvSpPr>
            <a:spLocks noChangeShapeType="1"/>
          </p:cNvSpPr>
          <p:nvPr/>
        </p:nvSpPr>
        <p:spPr bwMode="auto">
          <a:xfrm flipH="1">
            <a:off x="107061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1368089" name="Line 25"/>
          <p:cNvSpPr>
            <a:spLocks noChangeShapeType="1"/>
          </p:cNvSpPr>
          <p:nvPr/>
        </p:nvSpPr>
        <p:spPr bwMode="auto">
          <a:xfrm flipV="1">
            <a:off x="9991725" y="1666876"/>
            <a:ext cx="114300"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pic>
        <p:nvPicPr>
          <p:cNvPr id="1368090" name="Picture 26" descr="j0230337"/>
          <p:cNvPicPr>
            <a:picLocks noChangeAspect="1" noChangeArrowheads="1"/>
          </p:cNvPicPr>
          <p:nvPr/>
        </p:nvPicPr>
        <p:blipFill>
          <a:blip r:embed="rId3"/>
          <a:srcRect/>
          <a:stretch>
            <a:fillRect/>
          </a:stretch>
        </p:blipFill>
        <p:spPr bwMode="auto">
          <a:xfrm>
            <a:off x="10172700" y="1371600"/>
            <a:ext cx="266700" cy="438150"/>
          </a:xfrm>
          <a:prstGeom prst="rect">
            <a:avLst/>
          </a:prstGeom>
          <a:noFill/>
        </p:spPr>
      </p:pic>
      <p:pic>
        <p:nvPicPr>
          <p:cNvPr id="1368091" name="Picture 27" descr="j0230337"/>
          <p:cNvPicPr>
            <a:picLocks noGrp="1" noChangeAspect="1" noChangeArrowheads="1"/>
          </p:cNvPicPr>
          <p:nvPr>
            <p:ph idx="1"/>
          </p:nvPr>
        </p:nvPicPr>
        <p:blipFill>
          <a:blip r:embed="rId3"/>
          <a:srcRect/>
          <a:stretch>
            <a:fillRect/>
          </a:stretch>
        </p:blipFill>
        <p:spPr>
          <a:xfrm>
            <a:off x="5791201" y="2809875"/>
            <a:ext cx="263525" cy="438150"/>
          </a:xfrm>
          <a:noFill/>
          <a:ln/>
        </p:spPr>
      </p:pic>
      <p:sp>
        <p:nvSpPr>
          <p:cNvPr id="1368092" name="Text Box 28"/>
          <p:cNvSpPr txBox="1">
            <a:spLocks noChangeArrowheads="1"/>
          </p:cNvSpPr>
          <p:nvPr/>
        </p:nvSpPr>
        <p:spPr bwMode="auto">
          <a:xfrm>
            <a:off x="6181725" y="2895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Helvetica"/>
                <a:cs typeface="Helvetica"/>
              </a:rPr>
              <a:t>50</a:t>
            </a:r>
          </a:p>
        </p:txBody>
      </p:sp>
      <p:sp>
        <p:nvSpPr>
          <p:cNvPr id="1368094" name="Text Box 30"/>
          <p:cNvSpPr txBox="1">
            <a:spLocks noChangeArrowheads="1"/>
          </p:cNvSpPr>
          <p:nvPr/>
        </p:nvSpPr>
        <p:spPr bwMode="auto">
          <a:xfrm>
            <a:off x="4714876" y="2743201"/>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solidFill>
                  <a:srgbClr val="FF0000"/>
                </a:solidFill>
                <a:latin typeface="Helvetica"/>
                <a:cs typeface="Helvetica"/>
              </a:rPr>
              <a:t>succ=58</a:t>
            </a:r>
          </a:p>
        </p:txBody>
      </p:sp>
      <p:sp>
        <p:nvSpPr>
          <p:cNvPr id="1368095" name="Text Box 31"/>
          <p:cNvSpPr txBox="1">
            <a:spLocks noChangeArrowheads="1"/>
          </p:cNvSpPr>
          <p:nvPr/>
        </p:nvSpPr>
        <p:spPr bwMode="auto">
          <a:xfrm>
            <a:off x="4867276" y="4117976"/>
            <a:ext cx="1100419"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solidFill>
                  <a:srgbClr val="FF0000"/>
                </a:solidFill>
                <a:latin typeface="Helvetica"/>
                <a:cs typeface="Helvetica"/>
              </a:rPr>
              <a:t>succ=50</a:t>
            </a:r>
          </a:p>
        </p:txBody>
      </p:sp>
      <p:sp>
        <p:nvSpPr>
          <p:cNvPr id="1368096" name="Text Box 32"/>
          <p:cNvSpPr txBox="1">
            <a:spLocks noChangeArrowheads="1"/>
          </p:cNvSpPr>
          <p:nvPr/>
        </p:nvSpPr>
        <p:spPr bwMode="auto">
          <a:xfrm>
            <a:off x="4722814" y="3057526"/>
            <a:ext cx="1106055"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solidFill>
                  <a:srgbClr val="FF0000"/>
                </a:solidFill>
                <a:latin typeface="Helvetica"/>
                <a:cs typeface="Helvetica"/>
              </a:rPr>
              <a:t>pred=44</a:t>
            </a:r>
          </a:p>
        </p:txBody>
      </p:sp>
      <p:sp>
        <p:nvSpPr>
          <p:cNvPr id="1368097" name="Text Box 33"/>
          <p:cNvSpPr txBox="1">
            <a:spLocks noChangeArrowheads="1"/>
          </p:cNvSpPr>
          <p:nvPr/>
        </p:nvSpPr>
        <p:spPr bwMode="auto">
          <a:xfrm>
            <a:off x="5781675" y="993776"/>
            <a:ext cx="1104364" cy="366759"/>
          </a:xfrm>
          <a:prstGeom prst="rect">
            <a:avLst/>
          </a:prstGeom>
          <a:noFill/>
          <a:ln w="12700">
            <a:noFill/>
            <a:miter lim="800000"/>
            <a:headEnd/>
            <a:tailEnd/>
          </a:ln>
          <a:effectLst/>
        </p:spPr>
        <p:txBody>
          <a:bodyPr wrap="none" lIns="90479" tIns="44446" rIns="90479" bIns="44446">
            <a:prstTxWarp prst="textNoShape">
              <a:avLst/>
            </a:prstTxWarp>
            <a:spAutoFit/>
          </a:bodyPr>
          <a:lstStyle/>
          <a:p>
            <a:r>
              <a:rPr lang="en-US">
                <a:solidFill>
                  <a:srgbClr val="FF0000"/>
                </a:solidFill>
                <a:latin typeface="Helvetica"/>
                <a:cs typeface="Helvetica"/>
              </a:rPr>
              <a:t>pred=50</a:t>
            </a:r>
          </a:p>
        </p:txBody>
      </p:sp>
      <p:sp>
        <p:nvSpPr>
          <p:cNvPr id="1368098" name="Line 34"/>
          <p:cNvSpPr>
            <a:spLocks noChangeShapeType="1"/>
          </p:cNvSpPr>
          <p:nvPr/>
        </p:nvSpPr>
        <p:spPr bwMode="auto">
          <a:xfrm flipH="1">
            <a:off x="6086475" y="3124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Helvetica"/>
              <a:cs typeface="Helvetica"/>
            </a:endParaRPr>
          </a:p>
        </p:txBody>
      </p:sp>
      <p:sp>
        <p:nvSpPr>
          <p:cNvPr id="35" name="Content Placeholder 2"/>
          <p:cNvSpPr txBox="1">
            <a:spLocks/>
          </p:cNvSpPr>
          <p:nvPr/>
        </p:nvSpPr>
        <p:spPr bwMode="auto">
          <a:xfrm>
            <a:off x="1065214" y="792722"/>
            <a:ext cx="3908700" cy="48577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sz="2000" kern="0" dirty="0"/>
              <a:t>This completes the joining operation!</a:t>
            </a:r>
          </a:p>
          <a:p>
            <a:r>
              <a:rPr lang="en-US" sz="2000" kern="0" dirty="0"/>
              <a:t>The same stabilizing process will deal with failed nodes by reconnecting the ring</a:t>
            </a:r>
          </a:p>
          <a:p>
            <a:r>
              <a:rPr lang="en-US" sz="2000" kern="0" dirty="0"/>
              <a:t>What if 2 or more nodes in a row fail?</a:t>
            </a:r>
          </a:p>
          <a:p>
            <a:pPr lvl="1"/>
            <a:r>
              <a:rPr lang="en-US" sz="1800" kern="0" dirty="0">
                <a:solidFill>
                  <a:srgbClr val="FF0000"/>
                </a:solidFill>
              </a:rPr>
              <a:t>Keep track of</a:t>
            </a:r>
            <a:br>
              <a:rPr lang="en-US" sz="1800" kern="0" dirty="0">
                <a:solidFill>
                  <a:srgbClr val="FF0000"/>
                </a:solidFill>
              </a:rPr>
            </a:br>
            <a:r>
              <a:rPr lang="en-US" sz="1800" kern="0" dirty="0">
                <a:solidFill>
                  <a:srgbClr val="FF0000"/>
                </a:solidFill>
              </a:rPr>
              <a:t>more neighbors!</a:t>
            </a:r>
          </a:p>
          <a:p>
            <a:pPr lvl="1"/>
            <a:r>
              <a:rPr lang="en-US" sz="1800" kern="0" dirty="0"/>
              <a:t>Called the “leaf set”</a:t>
            </a:r>
          </a:p>
        </p:txBody>
      </p:sp>
    </p:spTree>
    <p:extLst>
      <p:ext uri="{BB962C8B-B14F-4D97-AF65-F5344CB8AC3E}">
        <p14:creationId xmlns:p14="http://schemas.microsoft.com/office/powerpoint/2010/main" val="12546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p:txBody>
          <a:bodyPr/>
          <a:lstStyle/>
          <a:p>
            <a:r>
              <a:rPr lang="en-US"/>
              <a:t>Achieving Efficiency: </a:t>
            </a:r>
            <a:r>
              <a:rPr lang="en-US" i="1"/>
              <a:t>finger tables</a:t>
            </a:r>
          </a:p>
        </p:txBody>
      </p:sp>
      <p:sp>
        <p:nvSpPr>
          <p:cNvPr id="1370115" name="Oval 3"/>
          <p:cNvSpPr>
            <a:spLocks noChangeArrowheads="1"/>
          </p:cNvSpPr>
          <p:nvPr/>
        </p:nvSpPr>
        <p:spPr bwMode="auto">
          <a:xfrm>
            <a:off x="4421188" y="1844676"/>
            <a:ext cx="3427412" cy="3427413"/>
          </a:xfrm>
          <a:prstGeom prst="ellips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370116" name="Text Box 4"/>
          <p:cNvSpPr txBox="1">
            <a:spLocks noChangeArrowheads="1"/>
          </p:cNvSpPr>
          <p:nvPr/>
        </p:nvSpPr>
        <p:spPr bwMode="auto">
          <a:xfrm>
            <a:off x="4114801" y="4510088"/>
            <a:ext cx="771345" cy="30776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400">
                <a:latin typeface="Helvetica" charset="0"/>
                <a:ea typeface="Times New Roman" charset="0"/>
                <a:cs typeface="Times New Roman" charset="0"/>
              </a:rPr>
              <a:t>80 + 2</a:t>
            </a:r>
            <a:r>
              <a:rPr lang="en-US" b="1" baseline="20000">
                <a:latin typeface="Helvetica" charset="0"/>
                <a:ea typeface="Times New Roman" charset="0"/>
                <a:cs typeface="Times New Roman" charset="0"/>
              </a:rPr>
              <a:t>0</a:t>
            </a:r>
            <a:endParaRPr lang="en-US" sz="1400">
              <a:latin typeface="Helvetica" charset="0"/>
            </a:endParaRPr>
          </a:p>
        </p:txBody>
      </p:sp>
      <p:sp>
        <p:nvSpPr>
          <p:cNvPr id="1370117" name="Freeform 5"/>
          <p:cNvSpPr>
            <a:spLocks/>
          </p:cNvSpPr>
          <p:nvPr/>
        </p:nvSpPr>
        <p:spPr bwMode="auto">
          <a:xfrm>
            <a:off x="4724400" y="4384676"/>
            <a:ext cx="184731" cy="369332"/>
          </a:xfrm>
          <a:custGeom>
            <a:avLst/>
            <a:gdLst/>
            <a:ahLst/>
            <a:cxnLst>
              <a:cxn ang="0">
                <a:pos x="96" y="224"/>
              </a:cxn>
              <a:cxn ang="0">
                <a:pos x="96" y="32"/>
              </a:cxn>
              <a:cxn ang="0">
                <a:pos x="0" y="32"/>
              </a:cxn>
            </a:cxnLst>
            <a:rect l="0" t="0" r="r" b="b"/>
            <a:pathLst>
              <a:path w="112" h="224">
                <a:moveTo>
                  <a:pt x="96" y="224"/>
                </a:moveTo>
                <a:cubicBezTo>
                  <a:pt x="104" y="144"/>
                  <a:pt x="112" y="64"/>
                  <a:pt x="96" y="32"/>
                </a:cubicBezTo>
                <a:cubicBezTo>
                  <a:pt x="80" y="0"/>
                  <a:pt x="40" y="16"/>
                  <a:pt x="0" y="32"/>
                </a:cubicBezTo>
              </a:path>
            </a:pathLst>
          </a:custGeom>
          <a:noFill/>
          <a:ln w="9525" cap="flat" cmpd="sng">
            <a:solidFill>
              <a:schemeClr val="tx1"/>
            </a:solidFill>
            <a:prstDash val="solid"/>
            <a:round/>
            <a:headEnd type="none" w="med" len="med"/>
            <a:tailEnd type="triangle" w="med" len="med"/>
          </a:ln>
          <a:effectLst/>
        </p:spPr>
        <p:txBody>
          <a:bodyPr wrap="none">
            <a:prstTxWarp prst="textNoShape">
              <a:avLst/>
            </a:prstTxWarp>
            <a:spAutoFit/>
          </a:bodyPr>
          <a:lstStyle/>
          <a:p>
            <a:endParaRPr lang="en-US"/>
          </a:p>
        </p:txBody>
      </p:sp>
      <p:sp>
        <p:nvSpPr>
          <p:cNvPr id="1370118" name="Freeform 6"/>
          <p:cNvSpPr>
            <a:spLocks/>
          </p:cNvSpPr>
          <p:nvPr/>
        </p:nvSpPr>
        <p:spPr bwMode="auto">
          <a:xfrm>
            <a:off x="4579757" y="4208009"/>
            <a:ext cx="465783" cy="551635"/>
          </a:xfrm>
          <a:custGeom>
            <a:avLst/>
            <a:gdLst>
              <a:gd name="connsiteX0" fmla="*/ 6358 w 9374"/>
              <a:gd name="connsiteY0" fmla="*/ 9494 h 9494"/>
              <a:gd name="connsiteX1" fmla="*/ 9091 w 9374"/>
              <a:gd name="connsiteY1" fmla="*/ 826 h 9494"/>
              <a:gd name="connsiteX2" fmla="*/ 0 w 9374"/>
              <a:gd name="connsiteY2" fmla="*/ 826 h 9494"/>
            </a:gdLst>
            <a:ahLst/>
            <a:cxnLst>
              <a:cxn ang="0">
                <a:pos x="connsiteX0" y="connsiteY0"/>
              </a:cxn>
              <a:cxn ang="0">
                <a:pos x="connsiteX1" y="connsiteY1"/>
              </a:cxn>
              <a:cxn ang="0">
                <a:pos x="connsiteX2" y="connsiteY2"/>
              </a:cxn>
            </a:cxnLst>
            <a:rect l="l" t="t" r="r" b="b"/>
            <a:pathLst>
              <a:path w="9374" h="9494">
                <a:moveTo>
                  <a:pt x="6358" y="9494"/>
                </a:moveTo>
                <a:cubicBezTo>
                  <a:pt x="8630" y="5923"/>
                  <a:pt x="10000" y="2254"/>
                  <a:pt x="9091" y="826"/>
                </a:cubicBezTo>
                <a:cubicBezTo>
                  <a:pt x="8182" y="-603"/>
                  <a:pt x="4091" y="111"/>
                  <a:pt x="0" y="826"/>
                </a:cubicBezTo>
              </a:path>
            </a:pathLst>
          </a:custGeom>
          <a:noFill/>
          <a:ln w="9525" cap="flat" cmpd="sng">
            <a:solidFill>
              <a:schemeClr val="tx1"/>
            </a:solidFill>
            <a:prstDash val="solid"/>
            <a:round/>
            <a:headEnd type="none" w="med" len="med"/>
            <a:tailEnd type="triangle" w="med" len="med"/>
          </a:ln>
          <a:effectLst/>
        </p:spPr>
        <p:txBody>
          <a:bodyPr wrap="square">
            <a:prstTxWarp prst="textNoShape">
              <a:avLst/>
            </a:prstTxWarp>
            <a:spAutoFit/>
          </a:bodyPr>
          <a:lstStyle/>
          <a:p>
            <a:endParaRPr lang="en-US"/>
          </a:p>
        </p:txBody>
      </p:sp>
      <p:sp>
        <p:nvSpPr>
          <p:cNvPr id="1370119" name="Freeform 7"/>
          <p:cNvSpPr>
            <a:spLocks/>
          </p:cNvSpPr>
          <p:nvPr/>
        </p:nvSpPr>
        <p:spPr bwMode="auto">
          <a:xfrm>
            <a:off x="4495800" y="3895727"/>
            <a:ext cx="771759" cy="863872"/>
          </a:xfrm>
          <a:custGeom>
            <a:avLst/>
            <a:gdLst>
              <a:gd name="connsiteX0" fmla="*/ 4138 w 9411"/>
              <a:gd name="connsiteY0" fmla="*/ 9397 h 9397"/>
              <a:gd name="connsiteX1" fmla="*/ 9310 w 9411"/>
              <a:gd name="connsiteY1" fmla="*/ 826 h 9397"/>
              <a:gd name="connsiteX2" fmla="*/ 0 w 9411"/>
              <a:gd name="connsiteY2" fmla="*/ 826 h 9397"/>
              <a:gd name="connsiteX0" fmla="*/ 5126 w 10026"/>
              <a:gd name="connsiteY0" fmla="*/ 10336 h 10336"/>
              <a:gd name="connsiteX1" fmla="*/ 9893 w 10026"/>
              <a:gd name="connsiteY1" fmla="*/ 879 h 10336"/>
              <a:gd name="connsiteX2" fmla="*/ 0 w 10026"/>
              <a:gd name="connsiteY2" fmla="*/ 879 h 10336"/>
            </a:gdLst>
            <a:ahLst/>
            <a:cxnLst>
              <a:cxn ang="0">
                <a:pos x="connsiteX0" y="connsiteY0"/>
              </a:cxn>
              <a:cxn ang="0">
                <a:pos x="connsiteX1" y="connsiteY1"/>
              </a:cxn>
              <a:cxn ang="0">
                <a:pos x="connsiteX2" y="connsiteY2"/>
              </a:cxn>
            </a:cxnLst>
            <a:rect l="l" t="t" r="r" b="b"/>
            <a:pathLst>
              <a:path w="10026" h="10336">
                <a:moveTo>
                  <a:pt x="5126" y="10336"/>
                </a:moveTo>
                <a:cubicBezTo>
                  <a:pt x="8240" y="6536"/>
                  <a:pt x="10626" y="2399"/>
                  <a:pt x="9893" y="879"/>
                </a:cubicBezTo>
                <a:cubicBezTo>
                  <a:pt x="9161" y="-642"/>
                  <a:pt x="4580" y="118"/>
                  <a:pt x="0" y="879"/>
                </a:cubicBezTo>
              </a:path>
            </a:pathLst>
          </a:custGeom>
          <a:noFill/>
          <a:ln w="9525" cap="flat" cmpd="sng">
            <a:solidFill>
              <a:schemeClr val="tx1"/>
            </a:solidFill>
            <a:prstDash val="solid"/>
            <a:round/>
            <a:headEnd type="none" w="med" len="med"/>
            <a:tailEnd type="triangle" w="med" len="med"/>
          </a:ln>
          <a:effectLst/>
        </p:spPr>
        <p:txBody>
          <a:bodyPr wrap="square">
            <a:prstTxWarp prst="textNoShape">
              <a:avLst/>
            </a:prstTxWarp>
            <a:spAutoFit/>
          </a:bodyPr>
          <a:lstStyle/>
          <a:p>
            <a:endParaRPr lang="en-US"/>
          </a:p>
        </p:txBody>
      </p:sp>
      <p:sp>
        <p:nvSpPr>
          <p:cNvPr id="1370120" name="Freeform 8"/>
          <p:cNvSpPr>
            <a:spLocks/>
          </p:cNvSpPr>
          <p:nvPr/>
        </p:nvSpPr>
        <p:spPr bwMode="auto">
          <a:xfrm>
            <a:off x="4419599" y="3534800"/>
            <a:ext cx="953755" cy="1185603"/>
          </a:xfrm>
          <a:custGeom>
            <a:avLst/>
            <a:gdLst>
              <a:gd name="connsiteX0" fmla="*/ 5634 w 9609"/>
              <a:gd name="connsiteY0" fmla="*/ 10138 h 10138"/>
              <a:gd name="connsiteX1" fmla="*/ 9474 w 9609"/>
              <a:gd name="connsiteY1" fmla="*/ 2000 h 10138"/>
              <a:gd name="connsiteX2" fmla="*/ 0 w 9609"/>
              <a:gd name="connsiteY2" fmla="*/ 0 h 10138"/>
              <a:gd name="connsiteX0" fmla="*/ 5043 w 9956"/>
              <a:gd name="connsiteY0" fmla="*/ 9592 h 9592"/>
              <a:gd name="connsiteX1" fmla="*/ 9860 w 9956"/>
              <a:gd name="connsiteY1" fmla="*/ 1973 h 9592"/>
              <a:gd name="connsiteX2" fmla="*/ 0 w 9956"/>
              <a:gd name="connsiteY2" fmla="*/ 0 h 9592"/>
            </a:gdLst>
            <a:ahLst/>
            <a:cxnLst>
              <a:cxn ang="0">
                <a:pos x="connsiteX0" y="connsiteY0"/>
              </a:cxn>
              <a:cxn ang="0">
                <a:pos x="connsiteX1" y="connsiteY1"/>
              </a:cxn>
              <a:cxn ang="0">
                <a:pos x="connsiteX2" y="connsiteY2"/>
              </a:cxn>
            </a:cxnLst>
            <a:rect l="l" t="t" r="r" b="b"/>
            <a:pathLst>
              <a:path w="9956" h="9592">
                <a:moveTo>
                  <a:pt x="5043" y="9592"/>
                </a:moveTo>
                <a:cubicBezTo>
                  <a:pt x="8603" y="6468"/>
                  <a:pt x="10407" y="3617"/>
                  <a:pt x="9860" y="1973"/>
                </a:cubicBezTo>
                <a:cubicBezTo>
                  <a:pt x="9311" y="328"/>
                  <a:pt x="4656" y="165"/>
                  <a:pt x="0" y="0"/>
                </a:cubicBezTo>
              </a:path>
            </a:pathLst>
          </a:custGeom>
          <a:noFill/>
          <a:ln w="9525" cap="flat" cmpd="sng">
            <a:solidFill>
              <a:schemeClr val="tx1"/>
            </a:solidFill>
            <a:prstDash val="solid"/>
            <a:round/>
            <a:headEnd type="none" w="med" len="med"/>
            <a:tailEnd type="triangle" w="med" len="med"/>
          </a:ln>
          <a:effectLst/>
        </p:spPr>
        <p:txBody>
          <a:bodyPr wrap="square">
            <a:prstTxWarp prst="textNoShape">
              <a:avLst/>
            </a:prstTxWarp>
            <a:spAutoFit/>
          </a:bodyPr>
          <a:lstStyle/>
          <a:p>
            <a:endParaRPr lang="en-US"/>
          </a:p>
        </p:txBody>
      </p:sp>
      <p:sp>
        <p:nvSpPr>
          <p:cNvPr id="1370121" name="Freeform 9"/>
          <p:cNvSpPr>
            <a:spLocks/>
          </p:cNvSpPr>
          <p:nvPr/>
        </p:nvSpPr>
        <p:spPr bwMode="auto">
          <a:xfrm>
            <a:off x="4876799" y="2360614"/>
            <a:ext cx="666935" cy="2393394"/>
          </a:xfrm>
          <a:custGeom>
            <a:avLst/>
            <a:gdLst/>
            <a:ahLst/>
            <a:cxnLst>
              <a:cxn ang="0">
                <a:pos x="0" y="1440"/>
              </a:cxn>
              <a:cxn ang="0">
                <a:pos x="768" y="864"/>
              </a:cxn>
              <a:cxn ang="0">
                <a:pos x="48" y="0"/>
              </a:cxn>
            </a:cxnLst>
            <a:rect l="0" t="0" r="r" b="b"/>
            <a:pathLst>
              <a:path w="776" h="1440">
                <a:moveTo>
                  <a:pt x="0" y="1440"/>
                </a:moveTo>
                <a:cubicBezTo>
                  <a:pt x="380" y="1272"/>
                  <a:pt x="760" y="1104"/>
                  <a:pt x="768" y="864"/>
                </a:cubicBezTo>
                <a:cubicBezTo>
                  <a:pt x="776" y="624"/>
                  <a:pt x="412" y="312"/>
                  <a:pt x="48" y="0"/>
                </a:cubicBezTo>
              </a:path>
            </a:pathLst>
          </a:custGeom>
          <a:noFill/>
          <a:ln w="9525" cap="flat" cmpd="sng">
            <a:solidFill>
              <a:schemeClr val="tx1"/>
            </a:solidFill>
            <a:prstDash val="solid"/>
            <a:round/>
            <a:headEnd type="none" w="med" len="med"/>
            <a:tailEnd type="triangle" w="med" len="med"/>
          </a:ln>
          <a:effectLst/>
        </p:spPr>
        <p:txBody>
          <a:bodyPr wrap="square">
            <a:prstTxWarp prst="textNoShape">
              <a:avLst/>
            </a:prstTxWarp>
            <a:spAutoFit/>
          </a:bodyPr>
          <a:lstStyle/>
          <a:p>
            <a:endParaRPr lang="en-US"/>
          </a:p>
        </p:txBody>
      </p:sp>
      <p:sp>
        <p:nvSpPr>
          <p:cNvPr id="1370122" name="Freeform 10"/>
          <p:cNvSpPr>
            <a:spLocks/>
          </p:cNvSpPr>
          <p:nvPr/>
        </p:nvSpPr>
        <p:spPr bwMode="auto">
          <a:xfrm>
            <a:off x="4876802" y="2265364"/>
            <a:ext cx="2371774" cy="2488644"/>
          </a:xfrm>
          <a:custGeom>
            <a:avLst/>
            <a:gdLst/>
            <a:ahLst/>
            <a:cxnLst>
              <a:cxn ang="0">
                <a:pos x="0" y="1392"/>
              </a:cxn>
              <a:cxn ang="0">
                <a:pos x="864" y="960"/>
              </a:cxn>
              <a:cxn ang="0">
                <a:pos x="1584" y="0"/>
              </a:cxn>
            </a:cxnLst>
            <a:rect l="0" t="0" r="r" b="b"/>
            <a:pathLst>
              <a:path w="1584" h="1392">
                <a:moveTo>
                  <a:pt x="0" y="1392"/>
                </a:moveTo>
                <a:cubicBezTo>
                  <a:pt x="300" y="1292"/>
                  <a:pt x="600" y="1192"/>
                  <a:pt x="864" y="960"/>
                </a:cubicBezTo>
                <a:cubicBezTo>
                  <a:pt x="1128" y="728"/>
                  <a:pt x="1356" y="364"/>
                  <a:pt x="1584" y="0"/>
                </a:cubicBezTo>
              </a:path>
            </a:pathLst>
          </a:custGeom>
          <a:noFill/>
          <a:ln w="9525" cap="flat" cmpd="sng">
            <a:solidFill>
              <a:schemeClr val="tx1"/>
            </a:solidFill>
            <a:prstDash val="solid"/>
            <a:round/>
            <a:headEnd type="none" w="med" len="med"/>
            <a:tailEnd type="triangle" w="med" len="med"/>
          </a:ln>
          <a:effectLst/>
        </p:spPr>
        <p:txBody>
          <a:bodyPr wrap="square">
            <a:prstTxWarp prst="textNoShape">
              <a:avLst/>
            </a:prstTxWarp>
            <a:spAutoFit/>
          </a:bodyPr>
          <a:lstStyle/>
          <a:p>
            <a:endParaRPr lang="en-US"/>
          </a:p>
        </p:txBody>
      </p:sp>
      <p:sp>
        <p:nvSpPr>
          <p:cNvPr id="1370123" name="Text Box 11"/>
          <p:cNvSpPr txBox="1">
            <a:spLocks noChangeArrowheads="1"/>
          </p:cNvSpPr>
          <p:nvPr/>
        </p:nvSpPr>
        <p:spPr bwMode="auto">
          <a:xfrm>
            <a:off x="3965576" y="4357688"/>
            <a:ext cx="771345" cy="30776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400">
                <a:latin typeface="Helvetica" charset="0"/>
                <a:ea typeface="Times New Roman" charset="0"/>
                <a:cs typeface="Times New Roman" charset="0"/>
              </a:rPr>
              <a:t>80 + 2</a:t>
            </a:r>
            <a:r>
              <a:rPr lang="en-US" b="1" baseline="20000">
                <a:latin typeface="Helvetica" charset="0"/>
                <a:ea typeface="Times New Roman" charset="0"/>
                <a:cs typeface="Times New Roman" charset="0"/>
              </a:rPr>
              <a:t>1</a:t>
            </a:r>
            <a:endParaRPr lang="en-US" sz="1400">
              <a:latin typeface="Helvetica" charset="0"/>
            </a:endParaRPr>
          </a:p>
        </p:txBody>
      </p:sp>
      <p:sp>
        <p:nvSpPr>
          <p:cNvPr id="1370124" name="Text Box 12"/>
          <p:cNvSpPr txBox="1">
            <a:spLocks noChangeArrowheads="1"/>
          </p:cNvSpPr>
          <p:nvPr/>
        </p:nvSpPr>
        <p:spPr bwMode="auto">
          <a:xfrm>
            <a:off x="3886201" y="4129088"/>
            <a:ext cx="771345" cy="30776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400">
                <a:latin typeface="Helvetica" charset="0"/>
                <a:ea typeface="Times New Roman" charset="0"/>
                <a:cs typeface="Times New Roman" charset="0"/>
              </a:rPr>
              <a:t>80 + 2</a:t>
            </a:r>
            <a:r>
              <a:rPr lang="en-US" b="1" baseline="20000">
                <a:latin typeface="Helvetica" charset="0"/>
                <a:ea typeface="Times New Roman" charset="0"/>
                <a:cs typeface="Times New Roman" charset="0"/>
              </a:rPr>
              <a:t>2</a:t>
            </a:r>
            <a:endParaRPr lang="en-US" sz="1400">
              <a:latin typeface="Helvetica" charset="0"/>
            </a:endParaRPr>
          </a:p>
        </p:txBody>
      </p:sp>
      <p:sp>
        <p:nvSpPr>
          <p:cNvPr id="1370125" name="Text Box 13"/>
          <p:cNvSpPr txBox="1">
            <a:spLocks noChangeArrowheads="1"/>
          </p:cNvSpPr>
          <p:nvPr/>
        </p:nvSpPr>
        <p:spPr bwMode="auto">
          <a:xfrm>
            <a:off x="3733801" y="3898900"/>
            <a:ext cx="771345" cy="30776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400">
                <a:latin typeface="Helvetica" charset="0"/>
                <a:ea typeface="Times New Roman" charset="0"/>
                <a:cs typeface="Times New Roman" charset="0"/>
              </a:rPr>
              <a:t>80 + 2</a:t>
            </a:r>
            <a:r>
              <a:rPr lang="en-US" b="1" baseline="20000">
                <a:latin typeface="Helvetica" charset="0"/>
                <a:ea typeface="Times New Roman" charset="0"/>
                <a:cs typeface="Times New Roman" charset="0"/>
              </a:rPr>
              <a:t>3</a:t>
            </a:r>
            <a:endParaRPr lang="en-US" sz="1400">
              <a:latin typeface="Helvetica" charset="0"/>
            </a:endParaRPr>
          </a:p>
        </p:txBody>
      </p:sp>
      <p:sp>
        <p:nvSpPr>
          <p:cNvPr id="1370126" name="Text Box 14"/>
          <p:cNvSpPr txBox="1">
            <a:spLocks noChangeArrowheads="1"/>
          </p:cNvSpPr>
          <p:nvPr/>
        </p:nvSpPr>
        <p:spPr bwMode="auto">
          <a:xfrm>
            <a:off x="3660776" y="3367088"/>
            <a:ext cx="771345" cy="307768"/>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400">
                <a:latin typeface="Helvetica" charset="0"/>
                <a:ea typeface="Times New Roman" charset="0"/>
                <a:cs typeface="Times New Roman" charset="0"/>
              </a:rPr>
              <a:t>80 + 2</a:t>
            </a:r>
            <a:r>
              <a:rPr lang="en-US" b="1" baseline="20000">
                <a:latin typeface="Helvetica" charset="0"/>
                <a:ea typeface="Times New Roman" charset="0"/>
                <a:cs typeface="Times New Roman" charset="0"/>
              </a:rPr>
              <a:t>4</a:t>
            </a:r>
            <a:endParaRPr lang="en-US" sz="1400">
              <a:latin typeface="Helvetica" charset="0"/>
            </a:endParaRPr>
          </a:p>
        </p:txBody>
      </p:sp>
      <p:sp>
        <p:nvSpPr>
          <p:cNvPr id="1370127" name="Text Box 15"/>
          <p:cNvSpPr txBox="1">
            <a:spLocks noChangeArrowheads="1"/>
          </p:cNvSpPr>
          <p:nvPr/>
        </p:nvSpPr>
        <p:spPr bwMode="auto">
          <a:xfrm>
            <a:off x="4041775" y="2222500"/>
            <a:ext cx="917219"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b="1">
                <a:latin typeface="Helvetica" charset="0"/>
                <a:ea typeface="Times New Roman" charset="0"/>
                <a:cs typeface="Times New Roman" charset="0"/>
              </a:rPr>
              <a:t>80 + 2</a:t>
            </a:r>
            <a:r>
              <a:rPr lang="en-US" b="1" baseline="20000">
                <a:latin typeface="Helvetica" charset="0"/>
                <a:ea typeface="Times New Roman" charset="0"/>
                <a:cs typeface="Times New Roman" charset="0"/>
              </a:rPr>
              <a:t>5</a:t>
            </a:r>
            <a:endParaRPr lang="en-US" b="1">
              <a:latin typeface="Helvetica" charset="0"/>
            </a:endParaRPr>
          </a:p>
        </p:txBody>
      </p:sp>
      <p:sp>
        <p:nvSpPr>
          <p:cNvPr id="1370128" name="Text Box 16"/>
          <p:cNvSpPr txBox="1">
            <a:spLocks noChangeArrowheads="1"/>
          </p:cNvSpPr>
          <p:nvPr/>
        </p:nvSpPr>
        <p:spPr bwMode="auto">
          <a:xfrm>
            <a:off x="7132638" y="1949451"/>
            <a:ext cx="241923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b="1">
                <a:latin typeface="Helvetica" charset="0"/>
                <a:ea typeface="Times New Roman" charset="0"/>
                <a:cs typeface="Times New Roman" charset="0"/>
              </a:rPr>
              <a:t>(80 + 2</a:t>
            </a:r>
            <a:r>
              <a:rPr lang="en-US" b="1" baseline="20000">
                <a:latin typeface="Helvetica" charset="0"/>
                <a:ea typeface="Times New Roman" charset="0"/>
                <a:cs typeface="Times New Roman" charset="0"/>
              </a:rPr>
              <a:t>6</a:t>
            </a:r>
            <a:r>
              <a:rPr lang="en-US" b="1">
                <a:latin typeface="Helvetica" charset="0"/>
                <a:ea typeface="Times New Roman" charset="0"/>
                <a:cs typeface="Times New Roman" charset="0"/>
              </a:rPr>
              <a:t>) mod 2</a:t>
            </a:r>
            <a:r>
              <a:rPr lang="en-US" b="1" baseline="30000">
                <a:latin typeface="Helvetica" charset="0"/>
                <a:ea typeface="Times New Roman" charset="0"/>
                <a:cs typeface="Times New Roman" charset="0"/>
              </a:rPr>
              <a:t>7</a:t>
            </a:r>
            <a:r>
              <a:rPr lang="en-US" b="1">
                <a:latin typeface="Helvetica" charset="0"/>
                <a:ea typeface="Times New Roman" charset="0"/>
                <a:cs typeface="Times New Roman" charset="0"/>
              </a:rPr>
              <a:t> = 16</a:t>
            </a:r>
            <a:endParaRPr lang="en-US" b="1">
              <a:latin typeface="Helvetica" charset="0"/>
            </a:endParaRPr>
          </a:p>
        </p:txBody>
      </p:sp>
      <p:sp>
        <p:nvSpPr>
          <p:cNvPr id="1370129" name="Line 17"/>
          <p:cNvSpPr>
            <a:spLocks noChangeShapeType="1"/>
          </p:cNvSpPr>
          <p:nvPr/>
        </p:nvSpPr>
        <p:spPr bwMode="auto">
          <a:xfrm>
            <a:off x="6140450" y="1787526"/>
            <a:ext cx="0" cy="227013"/>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370130" name="Text Box 18"/>
          <p:cNvSpPr txBox="1">
            <a:spLocks noChangeArrowheads="1"/>
          </p:cNvSpPr>
          <p:nvPr/>
        </p:nvSpPr>
        <p:spPr bwMode="auto">
          <a:xfrm>
            <a:off x="5988050" y="1404939"/>
            <a:ext cx="336550" cy="458787"/>
          </a:xfrm>
          <a:prstGeom prst="rect">
            <a:avLst/>
          </a:prstGeom>
          <a:noFill/>
          <a:ln w="9525">
            <a:noFill/>
            <a:miter lim="800000"/>
            <a:headEnd/>
            <a:tailEnd/>
          </a:ln>
          <a:effectLst/>
        </p:spPr>
        <p:txBody>
          <a:bodyPr wrap="none" lIns="91430" tIns="45716" rIns="91430" bIns="45716" anchor="ctr">
            <a:prstTxWarp prst="textNoShape">
              <a:avLst/>
            </a:prstTxWarp>
            <a:spAutoFit/>
          </a:bodyPr>
          <a:lstStyle/>
          <a:p>
            <a:pPr algn="ctr"/>
            <a:r>
              <a:rPr lang="en-US" sz="2400">
                <a:latin typeface="Times New Roman" charset="0"/>
              </a:rPr>
              <a:t>0</a:t>
            </a:r>
          </a:p>
        </p:txBody>
      </p:sp>
      <p:sp>
        <p:nvSpPr>
          <p:cNvPr id="1370131" name="Text Box 19"/>
          <p:cNvSpPr txBox="1">
            <a:spLocks noChangeArrowheads="1"/>
          </p:cNvSpPr>
          <p:nvPr/>
        </p:nvSpPr>
        <p:spPr bwMode="auto">
          <a:xfrm>
            <a:off x="8610600" y="1143000"/>
            <a:ext cx="1296988" cy="458788"/>
          </a:xfrm>
          <a:prstGeom prst="rect">
            <a:avLst/>
          </a:prstGeom>
          <a:noFill/>
          <a:ln w="9525">
            <a:noFill/>
            <a:miter lim="800000"/>
            <a:headEnd/>
            <a:tailEnd/>
          </a:ln>
          <a:effectLst/>
        </p:spPr>
        <p:txBody>
          <a:bodyPr wrap="none" lIns="91430" tIns="45716" rIns="91430" bIns="45716">
            <a:prstTxWarp prst="textNoShape">
              <a:avLst/>
            </a:prstTxWarp>
            <a:spAutoFit/>
          </a:bodyPr>
          <a:lstStyle/>
          <a:p>
            <a:pPr eaLnBrk="1" hangingPunct="1"/>
            <a:r>
              <a:rPr lang="en-US" sz="2400">
                <a:latin typeface="Times New Roman" charset="0"/>
              </a:rPr>
              <a:t>Say </a:t>
            </a:r>
            <a:r>
              <a:rPr lang="en-US" sz="2400" i="1">
                <a:latin typeface="Times New Roman" charset="0"/>
              </a:rPr>
              <a:t>m=7</a:t>
            </a:r>
          </a:p>
        </p:txBody>
      </p:sp>
      <p:sp>
        <p:nvSpPr>
          <p:cNvPr id="1370132" name="Text Box 20"/>
          <p:cNvSpPr txBox="1">
            <a:spLocks noChangeArrowheads="1"/>
          </p:cNvSpPr>
          <p:nvPr/>
        </p:nvSpPr>
        <p:spPr bwMode="auto">
          <a:xfrm>
            <a:off x="1976438" y="5718176"/>
            <a:ext cx="8386762" cy="461657"/>
          </a:xfrm>
          <a:prstGeom prst="rect">
            <a:avLst/>
          </a:prstGeom>
          <a:noFill/>
          <a:ln w="9525">
            <a:solidFill>
              <a:schemeClr val="tx1"/>
            </a:solidFill>
            <a:miter lim="800000"/>
            <a:headEnd/>
            <a:tailEnd/>
          </a:ln>
          <a:effectLst/>
        </p:spPr>
        <p:txBody>
          <a:bodyPr wrap="square" lIns="91430" tIns="45716" rIns="91430" bIns="45716">
            <a:prstTxWarp prst="textNoShape">
              <a:avLst/>
            </a:prstTxWarp>
            <a:spAutoFit/>
          </a:bodyPr>
          <a:lstStyle/>
          <a:p>
            <a:pPr algn="l" eaLnBrk="1" hangingPunct="1"/>
            <a:r>
              <a:rPr lang="en-US" sz="2400" b="0" i="1" dirty="0" err="1">
                <a:latin typeface="Times New Roman" charset="0"/>
              </a:rPr>
              <a:t>i</a:t>
            </a:r>
            <a:r>
              <a:rPr lang="en-US" sz="2400" b="0" dirty="0" err="1">
                <a:latin typeface="Times New Roman" charset="0"/>
              </a:rPr>
              <a:t>th</a:t>
            </a:r>
            <a:r>
              <a:rPr lang="en-US" sz="2400" b="0" dirty="0">
                <a:latin typeface="Times New Roman" charset="0"/>
              </a:rPr>
              <a:t> entry at peer with id </a:t>
            </a:r>
            <a:r>
              <a:rPr lang="en-US" sz="2400" b="0" i="1" dirty="0" err="1">
                <a:latin typeface="Times New Roman" charset="0"/>
              </a:rPr>
              <a:t>n</a:t>
            </a:r>
            <a:r>
              <a:rPr lang="en-US" sz="2400" b="0" i="1" dirty="0">
                <a:latin typeface="Times New Roman" charset="0"/>
              </a:rPr>
              <a:t> </a:t>
            </a:r>
            <a:r>
              <a:rPr lang="en-US" sz="2400" b="0" dirty="0">
                <a:latin typeface="Times New Roman" charset="0"/>
              </a:rPr>
              <a:t>is first peer with id &gt;=                          </a:t>
            </a:r>
          </a:p>
        </p:txBody>
      </p:sp>
      <p:graphicFrame>
        <p:nvGraphicFramePr>
          <p:cNvPr id="1370133" name="Object 21"/>
          <p:cNvGraphicFramePr>
            <a:graphicFrameLocks noChangeAspect="1"/>
          </p:cNvGraphicFramePr>
          <p:nvPr/>
        </p:nvGraphicFramePr>
        <p:xfrm>
          <a:off x="8107364" y="5707064"/>
          <a:ext cx="1946275" cy="473075"/>
        </p:xfrm>
        <a:graphic>
          <a:graphicData uri="http://schemas.openxmlformats.org/presentationml/2006/ole">
            <mc:AlternateContent xmlns:mc="http://schemas.openxmlformats.org/markup-compatibility/2006">
              <mc:Choice xmlns:v="urn:schemas-microsoft-com:vml" Requires="v">
                <p:oleObj spid="_x0000_s12301" name="Equation" r:id="rId4" imgW="939600" imgH="228600" progId="Equation.3">
                  <p:embed/>
                </p:oleObj>
              </mc:Choice>
              <mc:Fallback>
                <p:oleObj name="Equation" r:id="rId4" imgW="939600" imgH="228600" progId="Equation.3">
                  <p:embed/>
                  <p:pic>
                    <p:nvPicPr>
                      <p:cNvPr id="137013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7364" y="5707064"/>
                        <a:ext cx="1946275" cy="4730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70134" name="Text Box 22"/>
          <p:cNvSpPr txBox="1">
            <a:spLocks noChangeArrowheads="1"/>
          </p:cNvSpPr>
          <p:nvPr/>
        </p:nvSpPr>
        <p:spPr bwMode="auto">
          <a:xfrm>
            <a:off x="1752600" y="2439989"/>
            <a:ext cx="184710" cy="461657"/>
          </a:xfrm>
          <a:prstGeom prst="rect">
            <a:avLst/>
          </a:prstGeom>
          <a:noFill/>
          <a:ln w="9525">
            <a:noFill/>
            <a:miter lim="800000"/>
            <a:headEnd/>
            <a:tailEnd/>
          </a:ln>
          <a:effectLst/>
        </p:spPr>
        <p:txBody>
          <a:bodyPr wrap="none" lIns="91430" tIns="45716" rIns="91430" bIns="45716">
            <a:prstTxWarp prst="textNoShape">
              <a:avLst/>
            </a:prstTxWarp>
            <a:spAutoFit/>
          </a:bodyPr>
          <a:lstStyle/>
          <a:p>
            <a:pPr eaLnBrk="1" hangingPunct="1"/>
            <a:endParaRPr lang="en-US" sz="2400">
              <a:latin typeface="Times New Roman" charset="0"/>
            </a:endParaRPr>
          </a:p>
        </p:txBody>
      </p:sp>
      <p:sp>
        <p:nvSpPr>
          <p:cNvPr id="1370135" name="Text Box 23"/>
          <p:cNvSpPr txBox="1">
            <a:spLocks noChangeArrowheads="1"/>
          </p:cNvSpPr>
          <p:nvPr/>
        </p:nvSpPr>
        <p:spPr bwMode="auto">
          <a:xfrm>
            <a:off x="1800418" y="1906588"/>
            <a:ext cx="995765" cy="3046980"/>
          </a:xfrm>
          <a:prstGeom prst="rect">
            <a:avLst/>
          </a:prstGeom>
          <a:noFill/>
          <a:ln w="28575">
            <a:solidFill>
              <a:schemeClr val="tx1"/>
            </a:solidFill>
            <a:miter lim="800000"/>
            <a:headEnd/>
            <a:tailEnd/>
          </a:ln>
          <a:effectLst/>
        </p:spPr>
        <p:txBody>
          <a:bodyPr wrap="none" lIns="91430" tIns="45716" rIns="91430" bIns="45716">
            <a:prstTxWarp prst="textNoShape">
              <a:avLst/>
            </a:prstTxWarp>
            <a:spAutoFit/>
          </a:bodyPr>
          <a:lstStyle/>
          <a:p>
            <a:pPr eaLnBrk="1" hangingPunct="1"/>
            <a:r>
              <a:rPr lang="en-US" sz="2400" b="0" i="1">
                <a:latin typeface="Times New Roman" charset="0"/>
              </a:rPr>
              <a:t>i   ft[i]</a:t>
            </a:r>
          </a:p>
          <a:p>
            <a:pPr eaLnBrk="1" hangingPunct="1"/>
            <a:r>
              <a:rPr lang="en-US" sz="2400" b="0">
                <a:latin typeface="Times New Roman" charset="0"/>
              </a:rPr>
              <a:t>0  96</a:t>
            </a:r>
          </a:p>
          <a:p>
            <a:pPr eaLnBrk="1" hangingPunct="1"/>
            <a:r>
              <a:rPr lang="en-US" sz="2400" b="0">
                <a:latin typeface="Times New Roman" charset="0"/>
              </a:rPr>
              <a:t>1  96</a:t>
            </a:r>
          </a:p>
          <a:p>
            <a:pPr eaLnBrk="1" hangingPunct="1"/>
            <a:r>
              <a:rPr lang="en-US" sz="2400" b="0">
                <a:latin typeface="Times New Roman" charset="0"/>
              </a:rPr>
              <a:t>2  96</a:t>
            </a:r>
          </a:p>
          <a:p>
            <a:pPr eaLnBrk="1" hangingPunct="1"/>
            <a:r>
              <a:rPr lang="en-US" sz="2400" b="0">
                <a:latin typeface="Times New Roman" charset="0"/>
              </a:rPr>
              <a:t>3  96</a:t>
            </a:r>
          </a:p>
          <a:p>
            <a:pPr eaLnBrk="1" hangingPunct="1"/>
            <a:r>
              <a:rPr lang="en-US" sz="2400" b="0">
                <a:latin typeface="Times New Roman" charset="0"/>
              </a:rPr>
              <a:t>4  96</a:t>
            </a:r>
          </a:p>
          <a:p>
            <a:pPr eaLnBrk="1" hangingPunct="1"/>
            <a:r>
              <a:rPr lang="en-US" sz="2400" b="0">
                <a:latin typeface="Times New Roman" charset="0"/>
              </a:rPr>
              <a:t>5  112</a:t>
            </a:r>
          </a:p>
          <a:p>
            <a:pPr eaLnBrk="1" hangingPunct="1"/>
            <a:r>
              <a:rPr lang="en-US" sz="2400" b="0">
                <a:latin typeface="Times New Roman" charset="0"/>
              </a:rPr>
              <a:t>6  20</a:t>
            </a:r>
          </a:p>
        </p:txBody>
      </p:sp>
      <p:sp>
        <p:nvSpPr>
          <p:cNvPr id="1370136" name="Line 24"/>
          <p:cNvSpPr>
            <a:spLocks noChangeShapeType="1"/>
          </p:cNvSpPr>
          <p:nvPr/>
        </p:nvSpPr>
        <p:spPr bwMode="auto">
          <a:xfrm flipH="1" flipV="1">
            <a:off x="2819400" y="3733800"/>
            <a:ext cx="1619119" cy="126078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370137" name="Text Box 25"/>
          <p:cNvSpPr txBox="1">
            <a:spLocks noChangeArrowheads="1"/>
          </p:cNvSpPr>
          <p:nvPr/>
        </p:nvSpPr>
        <p:spPr bwMode="auto">
          <a:xfrm>
            <a:off x="1544639" y="1336676"/>
            <a:ext cx="2562541" cy="461657"/>
          </a:xfrm>
          <a:prstGeom prst="rect">
            <a:avLst/>
          </a:prstGeom>
          <a:noFill/>
          <a:ln w="9525">
            <a:noFill/>
            <a:miter lim="800000"/>
            <a:headEnd/>
            <a:tailEnd/>
          </a:ln>
          <a:effectLst/>
        </p:spPr>
        <p:txBody>
          <a:bodyPr wrap="none" lIns="91430" tIns="45716" rIns="91430" bIns="45716">
            <a:prstTxWarp prst="textNoShape">
              <a:avLst/>
            </a:prstTxWarp>
            <a:spAutoFit/>
          </a:bodyPr>
          <a:lstStyle/>
          <a:p>
            <a:pPr eaLnBrk="1" hangingPunct="1"/>
            <a:r>
              <a:rPr lang="en-US" sz="2400">
                <a:latin typeface="Times New Roman" charset="0"/>
              </a:rPr>
              <a:t>Finger Table at 80</a:t>
            </a:r>
          </a:p>
        </p:txBody>
      </p:sp>
      <p:pic>
        <p:nvPicPr>
          <p:cNvPr id="1370138" name="Picture 26" descr="j0230337"/>
          <p:cNvPicPr>
            <a:picLocks noChangeAspect="1" noChangeArrowheads="1"/>
          </p:cNvPicPr>
          <p:nvPr/>
        </p:nvPicPr>
        <p:blipFill>
          <a:blip r:embed="rId6"/>
          <a:srcRect/>
          <a:stretch>
            <a:fillRect/>
          </a:stretch>
        </p:blipFill>
        <p:spPr bwMode="auto">
          <a:xfrm>
            <a:off x="7959725" y="3368676"/>
            <a:ext cx="266700" cy="436563"/>
          </a:xfrm>
          <a:prstGeom prst="rect">
            <a:avLst/>
          </a:prstGeom>
          <a:noFill/>
        </p:spPr>
      </p:pic>
      <p:sp>
        <p:nvSpPr>
          <p:cNvPr id="1370139" name="Line 27"/>
          <p:cNvSpPr>
            <a:spLocks noChangeShapeType="1"/>
          </p:cNvSpPr>
          <p:nvPr/>
        </p:nvSpPr>
        <p:spPr bwMode="auto">
          <a:xfrm>
            <a:off x="7770813" y="3578225"/>
            <a:ext cx="150812" cy="0"/>
          </a:xfrm>
          <a:prstGeom prst="line">
            <a:avLst/>
          </a:prstGeom>
          <a:noFill/>
          <a:ln w="25400">
            <a:solidFill>
              <a:schemeClr val="tx1"/>
            </a:solidFill>
            <a:round/>
            <a:headEnd/>
            <a:tailEnd/>
          </a:ln>
          <a:effectLst/>
        </p:spPr>
        <p:txBody>
          <a:bodyPr lIns="90488" tIns="44450" rIns="90488" bIns="44450">
            <a:prstTxWarp prst="textNoShape">
              <a:avLst/>
            </a:prstTxWarp>
          </a:bodyPr>
          <a:lstStyle/>
          <a:p>
            <a:endParaRPr lang="en-US"/>
          </a:p>
        </p:txBody>
      </p:sp>
      <p:sp>
        <p:nvSpPr>
          <p:cNvPr id="1370140" name="Text Box 28"/>
          <p:cNvSpPr txBox="1">
            <a:spLocks noChangeArrowheads="1"/>
          </p:cNvSpPr>
          <p:nvPr/>
        </p:nvSpPr>
        <p:spPr bwMode="auto">
          <a:xfrm>
            <a:off x="7389813" y="3363913"/>
            <a:ext cx="46677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t>32</a:t>
            </a:r>
          </a:p>
        </p:txBody>
      </p:sp>
      <p:sp>
        <p:nvSpPr>
          <p:cNvPr id="1370141" name="Line 29"/>
          <p:cNvSpPr>
            <a:spLocks noChangeShapeType="1"/>
          </p:cNvSpPr>
          <p:nvPr/>
        </p:nvSpPr>
        <p:spPr bwMode="auto">
          <a:xfrm>
            <a:off x="7313613" y="4641850"/>
            <a:ext cx="152400" cy="76200"/>
          </a:xfrm>
          <a:prstGeom prst="line">
            <a:avLst/>
          </a:prstGeom>
          <a:noFill/>
          <a:ln w="25400">
            <a:solidFill>
              <a:schemeClr val="tx1"/>
            </a:solidFill>
            <a:round/>
            <a:headEnd/>
            <a:tailEnd/>
          </a:ln>
          <a:effectLst/>
        </p:spPr>
        <p:txBody>
          <a:bodyPr lIns="90488" tIns="44450" rIns="90488" bIns="44450">
            <a:prstTxWarp prst="textNoShape">
              <a:avLst/>
            </a:prstTxWarp>
          </a:bodyPr>
          <a:lstStyle/>
          <a:p>
            <a:endParaRPr lang="en-US"/>
          </a:p>
        </p:txBody>
      </p:sp>
      <p:sp>
        <p:nvSpPr>
          <p:cNvPr id="1370142" name="Text Box 30"/>
          <p:cNvSpPr txBox="1">
            <a:spLocks noChangeArrowheads="1"/>
          </p:cNvSpPr>
          <p:nvPr/>
        </p:nvSpPr>
        <p:spPr bwMode="auto">
          <a:xfrm>
            <a:off x="6875463" y="4429125"/>
            <a:ext cx="46677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t>45</a:t>
            </a:r>
          </a:p>
        </p:txBody>
      </p:sp>
      <p:sp>
        <p:nvSpPr>
          <p:cNvPr id="1370143" name="Text Box 31"/>
          <p:cNvSpPr txBox="1">
            <a:spLocks noChangeArrowheads="1"/>
          </p:cNvSpPr>
          <p:nvPr/>
        </p:nvSpPr>
        <p:spPr bwMode="auto">
          <a:xfrm>
            <a:off x="4954588" y="4565650"/>
            <a:ext cx="46677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t>80</a:t>
            </a:r>
          </a:p>
        </p:txBody>
      </p:sp>
      <p:sp>
        <p:nvSpPr>
          <p:cNvPr id="1370144" name="Line 32"/>
          <p:cNvSpPr>
            <a:spLocks noChangeShapeType="1"/>
          </p:cNvSpPr>
          <p:nvPr/>
        </p:nvSpPr>
        <p:spPr bwMode="auto">
          <a:xfrm flipV="1">
            <a:off x="7408863" y="2487613"/>
            <a:ext cx="171450" cy="107950"/>
          </a:xfrm>
          <a:prstGeom prst="line">
            <a:avLst/>
          </a:prstGeom>
          <a:noFill/>
          <a:ln w="25400">
            <a:solidFill>
              <a:schemeClr val="tx1"/>
            </a:solidFill>
            <a:round/>
            <a:headEnd/>
            <a:tailEnd/>
          </a:ln>
          <a:effectLst/>
        </p:spPr>
        <p:txBody>
          <a:bodyPr lIns="90488" tIns="44450" rIns="90488" bIns="44450">
            <a:prstTxWarp prst="textNoShape">
              <a:avLst/>
            </a:prstTxWarp>
          </a:bodyPr>
          <a:lstStyle/>
          <a:p>
            <a:endParaRPr lang="en-US"/>
          </a:p>
        </p:txBody>
      </p:sp>
      <p:sp>
        <p:nvSpPr>
          <p:cNvPr id="1370145" name="Text Box 33"/>
          <p:cNvSpPr txBox="1">
            <a:spLocks noChangeArrowheads="1"/>
          </p:cNvSpPr>
          <p:nvPr/>
        </p:nvSpPr>
        <p:spPr bwMode="auto">
          <a:xfrm>
            <a:off x="7008813" y="2436813"/>
            <a:ext cx="46677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t>20</a:t>
            </a:r>
          </a:p>
        </p:txBody>
      </p:sp>
      <p:sp>
        <p:nvSpPr>
          <p:cNvPr id="1370146" name="Line 34"/>
          <p:cNvSpPr>
            <a:spLocks noChangeShapeType="1"/>
          </p:cNvSpPr>
          <p:nvPr/>
        </p:nvSpPr>
        <p:spPr bwMode="auto">
          <a:xfrm flipH="1" flipV="1">
            <a:off x="4878388" y="2271713"/>
            <a:ext cx="107950" cy="165100"/>
          </a:xfrm>
          <a:prstGeom prst="line">
            <a:avLst/>
          </a:prstGeom>
          <a:noFill/>
          <a:ln w="25400">
            <a:solidFill>
              <a:schemeClr val="tx1"/>
            </a:solidFill>
            <a:round/>
            <a:headEnd/>
            <a:tailEnd/>
          </a:ln>
          <a:effectLst/>
        </p:spPr>
        <p:txBody>
          <a:bodyPr lIns="90488" tIns="44450" rIns="90488" bIns="44450">
            <a:prstTxWarp prst="textNoShape">
              <a:avLst/>
            </a:prstTxWarp>
          </a:bodyPr>
          <a:lstStyle/>
          <a:p>
            <a:endParaRPr lang="en-US"/>
          </a:p>
        </p:txBody>
      </p:sp>
      <p:sp>
        <p:nvSpPr>
          <p:cNvPr id="1370147" name="Text Box 35"/>
          <p:cNvSpPr txBox="1">
            <a:spLocks noChangeArrowheads="1"/>
          </p:cNvSpPr>
          <p:nvPr/>
        </p:nvSpPr>
        <p:spPr bwMode="auto">
          <a:xfrm>
            <a:off x="4954589" y="2146300"/>
            <a:ext cx="607839"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t>112</a:t>
            </a:r>
          </a:p>
        </p:txBody>
      </p:sp>
      <p:sp>
        <p:nvSpPr>
          <p:cNvPr id="1370148" name="Text Box 36"/>
          <p:cNvSpPr txBox="1">
            <a:spLocks noChangeArrowheads="1"/>
          </p:cNvSpPr>
          <p:nvPr/>
        </p:nvSpPr>
        <p:spPr bwMode="auto">
          <a:xfrm>
            <a:off x="4421188" y="3059113"/>
            <a:ext cx="46677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t>96</a:t>
            </a:r>
          </a:p>
        </p:txBody>
      </p:sp>
      <p:sp>
        <p:nvSpPr>
          <p:cNvPr id="1370149" name="Line 37"/>
          <p:cNvSpPr>
            <a:spLocks noChangeShapeType="1"/>
          </p:cNvSpPr>
          <p:nvPr/>
        </p:nvSpPr>
        <p:spPr bwMode="auto">
          <a:xfrm flipH="1">
            <a:off x="4346576" y="3273425"/>
            <a:ext cx="150813" cy="0"/>
          </a:xfrm>
          <a:prstGeom prst="line">
            <a:avLst/>
          </a:prstGeom>
          <a:noFill/>
          <a:ln w="25400">
            <a:solidFill>
              <a:schemeClr val="tx1"/>
            </a:solidFill>
            <a:round/>
            <a:headEnd/>
            <a:tailEnd/>
          </a:ln>
          <a:effectLst/>
        </p:spPr>
        <p:txBody>
          <a:bodyPr lIns="90488" tIns="44450" rIns="90488" bIns="44450">
            <a:prstTxWarp prst="textNoShape">
              <a:avLst/>
            </a:prstTxWarp>
          </a:bodyPr>
          <a:lstStyle/>
          <a:p>
            <a:endParaRPr lang="en-US"/>
          </a:p>
        </p:txBody>
      </p:sp>
      <p:pic>
        <p:nvPicPr>
          <p:cNvPr id="1370150" name="Picture 38" descr="j0230337"/>
          <p:cNvPicPr>
            <a:picLocks noChangeAspect="1" noChangeArrowheads="1"/>
          </p:cNvPicPr>
          <p:nvPr/>
        </p:nvPicPr>
        <p:blipFill>
          <a:blip r:embed="rId6"/>
          <a:srcRect/>
          <a:stretch>
            <a:fillRect/>
          </a:stretch>
        </p:blipFill>
        <p:spPr bwMode="auto">
          <a:xfrm>
            <a:off x="7618413" y="4584700"/>
            <a:ext cx="265112" cy="438150"/>
          </a:xfrm>
          <a:prstGeom prst="rect">
            <a:avLst/>
          </a:prstGeom>
          <a:noFill/>
        </p:spPr>
      </p:pic>
      <p:pic>
        <p:nvPicPr>
          <p:cNvPr id="1370151" name="Picture 39" descr="j0230337"/>
          <p:cNvPicPr>
            <a:picLocks noChangeAspect="1" noChangeArrowheads="1"/>
          </p:cNvPicPr>
          <p:nvPr/>
        </p:nvPicPr>
        <p:blipFill>
          <a:blip r:embed="rId6"/>
          <a:srcRect/>
          <a:stretch>
            <a:fillRect/>
          </a:stretch>
        </p:blipFill>
        <p:spPr bwMode="auto">
          <a:xfrm>
            <a:off x="4497388" y="4813300"/>
            <a:ext cx="266700" cy="438150"/>
          </a:xfrm>
          <a:prstGeom prst="rect">
            <a:avLst/>
          </a:prstGeom>
          <a:noFill/>
        </p:spPr>
      </p:pic>
      <p:pic>
        <p:nvPicPr>
          <p:cNvPr id="1370152" name="Picture 40" descr="j0230337"/>
          <p:cNvPicPr>
            <a:picLocks noChangeAspect="1" noChangeArrowheads="1"/>
          </p:cNvPicPr>
          <p:nvPr/>
        </p:nvPicPr>
        <p:blipFill>
          <a:blip r:embed="rId6"/>
          <a:srcRect/>
          <a:stretch>
            <a:fillRect/>
          </a:stretch>
        </p:blipFill>
        <p:spPr bwMode="auto">
          <a:xfrm>
            <a:off x="4003675" y="2987675"/>
            <a:ext cx="266700" cy="438150"/>
          </a:xfrm>
          <a:prstGeom prst="rect">
            <a:avLst/>
          </a:prstGeom>
          <a:noFill/>
        </p:spPr>
      </p:pic>
      <p:pic>
        <p:nvPicPr>
          <p:cNvPr id="1370153" name="Picture 41" descr="j0230337"/>
          <p:cNvPicPr>
            <a:picLocks noChangeAspect="1" noChangeArrowheads="1"/>
          </p:cNvPicPr>
          <p:nvPr/>
        </p:nvPicPr>
        <p:blipFill>
          <a:blip r:embed="rId6"/>
          <a:srcRect/>
          <a:stretch>
            <a:fillRect/>
          </a:stretch>
        </p:blipFill>
        <p:spPr bwMode="auto">
          <a:xfrm>
            <a:off x="4649788" y="1771651"/>
            <a:ext cx="266700" cy="436563"/>
          </a:xfrm>
          <a:prstGeom prst="rect">
            <a:avLst/>
          </a:prstGeom>
          <a:noFill/>
        </p:spPr>
      </p:pic>
      <p:pic>
        <p:nvPicPr>
          <p:cNvPr id="1370154" name="Picture 42" descr="j0230337"/>
          <p:cNvPicPr>
            <a:picLocks noChangeAspect="1" noChangeArrowheads="1"/>
          </p:cNvPicPr>
          <p:nvPr/>
        </p:nvPicPr>
        <p:blipFill>
          <a:blip r:embed="rId6"/>
          <a:srcRect/>
          <a:stretch>
            <a:fillRect/>
          </a:stretch>
        </p:blipFill>
        <p:spPr bwMode="auto">
          <a:xfrm>
            <a:off x="7694613" y="2284413"/>
            <a:ext cx="265112" cy="438150"/>
          </a:xfrm>
          <a:prstGeom prst="rect">
            <a:avLst/>
          </a:prstGeom>
          <a:noFill/>
        </p:spPr>
      </p:pic>
    </p:spTree>
    <p:extLst>
      <p:ext uri="{BB962C8B-B14F-4D97-AF65-F5344CB8AC3E}">
        <p14:creationId xmlns:p14="http://schemas.microsoft.com/office/powerpoint/2010/main" val="34956103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ChangeArrowheads="1"/>
          </p:cNvSpPr>
          <p:nvPr>
            <p:ph type="title"/>
          </p:nvPr>
        </p:nvSpPr>
        <p:spPr>
          <a:xfrm>
            <a:off x="1676400" y="76200"/>
            <a:ext cx="8991600" cy="685800"/>
          </a:xfrm>
        </p:spPr>
        <p:txBody>
          <a:bodyPr/>
          <a:lstStyle/>
          <a:p>
            <a:r>
              <a:rPr lang="en-US" dirty="0"/>
              <a:t>Achieving </a:t>
            </a:r>
            <a:r>
              <a:rPr lang="en-US" dirty="0" smtClean="0"/>
              <a:t>Fault Tolerance for Lookup Service</a:t>
            </a:r>
            <a:endParaRPr lang="en-US" dirty="0"/>
          </a:p>
        </p:txBody>
      </p:sp>
      <p:sp>
        <p:nvSpPr>
          <p:cNvPr id="1372163" name="Rectangle 3"/>
          <p:cNvSpPr>
            <a:spLocks noGrp="1" noChangeArrowheads="1"/>
          </p:cNvSpPr>
          <p:nvPr>
            <p:ph type="body" idx="1"/>
          </p:nvPr>
        </p:nvSpPr>
        <p:spPr>
          <a:xfrm>
            <a:off x="1143000" y="1066800"/>
            <a:ext cx="9753600" cy="5105400"/>
          </a:xfrm>
        </p:spPr>
        <p:txBody>
          <a:bodyPr>
            <a:normAutofit/>
          </a:bodyPr>
          <a:lstStyle/>
          <a:p>
            <a:r>
              <a:rPr lang="en-US" dirty="0"/>
              <a:t>To improve robustness each node maintains the k (&gt; 1) immediate successors instead of only one </a:t>
            </a:r>
            <a:r>
              <a:rPr lang="en-US" dirty="0" smtClean="0"/>
              <a:t>successor</a:t>
            </a:r>
          </a:p>
          <a:p>
            <a:pPr lvl="1"/>
            <a:r>
              <a:rPr lang="en-US" dirty="0" smtClean="0"/>
              <a:t>Again – called the “leaf set”</a:t>
            </a:r>
            <a:endParaRPr lang="en-US" dirty="0"/>
          </a:p>
          <a:p>
            <a:pPr lvl="1"/>
            <a:r>
              <a:rPr lang="en-US" dirty="0" smtClean="0"/>
              <a:t>In </a:t>
            </a:r>
            <a:r>
              <a:rPr lang="en-US" dirty="0"/>
              <a:t>the </a:t>
            </a:r>
            <a:r>
              <a:rPr lang="en-US" dirty="0" err="1" smtClean="0">
                <a:solidFill>
                  <a:srgbClr val="FF0000"/>
                </a:solidFill>
              </a:rPr>
              <a:t>pred</a:t>
            </a:r>
            <a:r>
              <a:rPr lang="en-US" dirty="0" smtClean="0">
                <a:solidFill>
                  <a:srgbClr val="FF0000"/>
                </a:solidFill>
              </a:rPr>
              <a:t>(</a:t>
            </a:r>
            <a:r>
              <a:rPr lang="en-US" dirty="0">
                <a:solidFill>
                  <a:srgbClr val="FF0000"/>
                </a:solidFill>
              </a:rPr>
              <a:t>)</a:t>
            </a:r>
            <a:r>
              <a:rPr lang="en-US" dirty="0"/>
              <a:t> </a:t>
            </a:r>
            <a:r>
              <a:rPr lang="en-US" dirty="0" smtClean="0"/>
              <a:t>reply message</a:t>
            </a:r>
            <a:r>
              <a:rPr lang="en-US" dirty="0"/>
              <a:t>, node A can send its k-1 successors to its predecessor B</a:t>
            </a:r>
          </a:p>
          <a:p>
            <a:pPr lvl="1"/>
            <a:r>
              <a:rPr lang="en-US" dirty="0" smtClean="0"/>
              <a:t>Upon receiving </a:t>
            </a:r>
            <a:r>
              <a:rPr lang="en-US" dirty="0" err="1" smtClean="0">
                <a:solidFill>
                  <a:srgbClr val="FF0000"/>
                </a:solidFill>
              </a:rPr>
              <a:t>pred</a:t>
            </a:r>
            <a:r>
              <a:rPr lang="en-US" dirty="0" smtClean="0">
                <a:solidFill>
                  <a:srgbClr val="FF0000"/>
                </a:solidFill>
              </a:rPr>
              <a:t>(</a:t>
            </a:r>
            <a:r>
              <a:rPr lang="en-US" dirty="0">
                <a:solidFill>
                  <a:srgbClr val="FF0000"/>
                </a:solidFill>
              </a:rPr>
              <a:t>)</a:t>
            </a:r>
            <a:r>
              <a:rPr lang="en-US" dirty="0"/>
              <a:t> message, B can update its successor list by concatenating the successor list received from A </a:t>
            </a:r>
            <a:r>
              <a:rPr lang="en-US" dirty="0" smtClean="0"/>
              <a:t>with its own list</a:t>
            </a:r>
          </a:p>
          <a:p>
            <a:r>
              <a:rPr lang="en-US" dirty="0" smtClean="0"/>
              <a:t>If k = log(M), lookup operation works with high probability even if half of nodes fail, where M is number of nodes in the syste</a:t>
            </a:r>
            <a:r>
              <a:rPr lang="en-US" dirty="0"/>
              <a:t>m</a:t>
            </a:r>
          </a:p>
        </p:txBody>
      </p:sp>
    </p:spTree>
    <p:extLst>
      <p:ext uri="{BB962C8B-B14F-4D97-AF65-F5344CB8AC3E}">
        <p14:creationId xmlns:p14="http://schemas.microsoft.com/office/powerpoint/2010/main" val="15407318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1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21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6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2514600" y="0"/>
            <a:ext cx="7162800" cy="838200"/>
          </a:xfrm>
        </p:spPr>
        <p:txBody>
          <a:bodyPr/>
          <a:lstStyle/>
          <a:p>
            <a:r>
              <a:rPr lang="en-US" dirty="0" smtClean="0"/>
              <a:t>Storage Fault Tolerance</a:t>
            </a:r>
            <a:endParaRPr lang="en-US" dirty="0"/>
          </a:p>
        </p:txBody>
      </p:sp>
      <p:sp>
        <p:nvSpPr>
          <p:cNvPr id="1351683" name="Rectangle 3"/>
          <p:cNvSpPr>
            <a:spLocks noGrp="1" noChangeArrowheads="1"/>
          </p:cNvSpPr>
          <p:nvPr>
            <p:ph type="body" sz="half" idx="1"/>
          </p:nvPr>
        </p:nvSpPr>
        <p:spPr>
          <a:xfrm>
            <a:off x="1143000" y="838200"/>
            <a:ext cx="4101557" cy="4724400"/>
          </a:xfrm>
        </p:spPr>
        <p:txBody>
          <a:bodyPr/>
          <a:lstStyle/>
          <a:p>
            <a:pPr marL="342900" indent="-342900">
              <a:lnSpc>
                <a:spcPct val="100000"/>
              </a:lnSpc>
            </a:pPr>
            <a:r>
              <a:rPr lang="en-US" sz="2400" dirty="0"/>
              <a:t>Replicate tuples on successor nodes</a:t>
            </a:r>
          </a:p>
          <a:p>
            <a:pPr marL="342900" indent="-342900">
              <a:lnSpc>
                <a:spcPct val="100000"/>
              </a:lnSpc>
            </a:pPr>
            <a:r>
              <a:rPr lang="en-US" sz="2400" dirty="0"/>
              <a:t>Example: replicate (K14, V14) on nodes 20 and 32</a:t>
            </a:r>
          </a:p>
          <a:p>
            <a:pPr marL="342900" indent="-342900">
              <a:lnSpc>
                <a:spcPct val="100000"/>
              </a:lnSpc>
            </a:pPr>
            <a:endParaRPr lang="en-US" sz="2400" dirty="0"/>
          </a:p>
        </p:txBody>
      </p:sp>
      <p:sp>
        <p:nvSpPr>
          <p:cNvPr id="1351684" name="Oval 4"/>
          <p:cNvSpPr>
            <a:spLocks noChangeArrowheads="1"/>
          </p:cNvSpPr>
          <p:nvPr/>
        </p:nvSpPr>
        <p:spPr bwMode="auto">
          <a:xfrm>
            <a:off x="5676900"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685" name="Text Box 5"/>
          <p:cNvSpPr txBox="1">
            <a:spLocks noChangeArrowheads="1"/>
          </p:cNvSpPr>
          <p:nvPr/>
        </p:nvSpPr>
        <p:spPr bwMode="auto">
          <a:xfrm>
            <a:off x="8523287" y="1233488"/>
            <a:ext cx="312738"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4</a:t>
            </a:r>
          </a:p>
        </p:txBody>
      </p:sp>
      <p:pic>
        <p:nvPicPr>
          <p:cNvPr id="1351686" name="Picture 6" descr="j0230337"/>
          <p:cNvPicPr>
            <a:picLocks noChangeAspect="1" noChangeArrowheads="1"/>
          </p:cNvPicPr>
          <p:nvPr/>
        </p:nvPicPr>
        <p:blipFill>
          <a:blip r:embed="rId3"/>
          <a:srcRect/>
          <a:stretch>
            <a:fillRect/>
          </a:stretch>
        </p:blipFill>
        <p:spPr bwMode="auto">
          <a:xfrm>
            <a:off x="8791575" y="685800"/>
            <a:ext cx="266700" cy="438150"/>
          </a:xfrm>
          <a:prstGeom prst="rect">
            <a:avLst/>
          </a:prstGeom>
          <a:noFill/>
        </p:spPr>
      </p:pic>
      <p:pic>
        <p:nvPicPr>
          <p:cNvPr id="1351687" name="Picture 7" descr="j0230337"/>
          <p:cNvPicPr>
            <a:picLocks noChangeAspect="1" noChangeArrowheads="1"/>
          </p:cNvPicPr>
          <p:nvPr/>
        </p:nvPicPr>
        <p:blipFill>
          <a:blip r:embed="rId3"/>
          <a:srcRect/>
          <a:stretch>
            <a:fillRect/>
          </a:stretch>
        </p:blipFill>
        <p:spPr bwMode="auto">
          <a:xfrm>
            <a:off x="10287000" y="4210050"/>
            <a:ext cx="266700" cy="438150"/>
          </a:xfrm>
          <a:prstGeom prst="rect">
            <a:avLst/>
          </a:prstGeom>
          <a:noFill/>
        </p:spPr>
      </p:pic>
      <p:sp>
        <p:nvSpPr>
          <p:cNvPr id="1351688" name="Text Box 8"/>
          <p:cNvSpPr txBox="1">
            <a:spLocks noChangeArrowheads="1"/>
          </p:cNvSpPr>
          <p:nvPr/>
        </p:nvSpPr>
        <p:spPr bwMode="auto">
          <a:xfrm>
            <a:off x="9599612" y="4038601"/>
            <a:ext cx="439738"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20</a:t>
            </a:r>
          </a:p>
        </p:txBody>
      </p:sp>
      <p:pic>
        <p:nvPicPr>
          <p:cNvPr id="1351689" name="Picture 9" descr="j0230337"/>
          <p:cNvPicPr>
            <a:picLocks noChangeAspect="1" noChangeArrowheads="1"/>
          </p:cNvPicPr>
          <p:nvPr/>
        </p:nvPicPr>
        <p:blipFill>
          <a:blip r:embed="rId3"/>
          <a:srcRect/>
          <a:stretch>
            <a:fillRect/>
          </a:stretch>
        </p:blipFill>
        <p:spPr bwMode="auto">
          <a:xfrm>
            <a:off x="7886700" y="5734050"/>
            <a:ext cx="266700" cy="438150"/>
          </a:xfrm>
          <a:prstGeom prst="rect">
            <a:avLst/>
          </a:prstGeom>
          <a:noFill/>
        </p:spPr>
      </p:pic>
      <p:sp>
        <p:nvSpPr>
          <p:cNvPr id="1351690" name="Text Box 10"/>
          <p:cNvSpPr txBox="1">
            <a:spLocks noChangeArrowheads="1"/>
          </p:cNvSpPr>
          <p:nvPr/>
        </p:nvSpPr>
        <p:spPr bwMode="auto">
          <a:xfrm>
            <a:off x="7753350"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32</a:t>
            </a:r>
          </a:p>
        </p:txBody>
      </p:sp>
      <p:sp>
        <p:nvSpPr>
          <p:cNvPr id="1351691" name="Text Box 11"/>
          <p:cNvSpPr txBox="1">
            <a:spLocks noChangeArrowheads="1"/>
          </p:cNvSpPr>
          <p:nvPr/>
        </p:nvSpPr>
        <p:spPr bwMode="auto">
          <a:xfrm>
            <a:off x="6743700"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35</a:t>
            </a:r>
          </a:p>
        </p:txBody>
      </p:sp>
      <p:pic>
        <p:nvPicPr>
          <p:cNvPr id="1351692" name="Picture 12" descr="j0230337"/>
          <p:cNvPicPr>
            <a:picLocks noChangeAspect="1" noChangeArrowheads="1"/>
          </p:cNvPicPr>
          <p:nvPr/>
        </p:nvPicPr>
        <p:blipFill>
          <a:blip r:embed="rId3"/>
          <a:srcRect/>
          <a:stretch>
            <a:fillRect/>
          </a:stretch>
        </p:blipFill>
        <p:spPr bwMode="auto">
          <a:xfrm>
            <a:off x="6896100" y="5581650"/>
            <a:ext cx="266700" cy="438150"/>
          </a:xfrm>
          <a:prstGeom prst="rect">
            <a:avLst/>
          </a:prstGeom>
          <a:noFill/>
        </p:spPr>
      </p:pic>
      <p:sp>
        <p:nvSpPr>
          <p:cNvPr id="1351693" name="Text Box 13"/>
          <p:cNvSpPr txBox="1">
            <a:spLocks noChangeArrowheads="1"/>
          </p:cNvSpPr>
          <p:nvPr/>
        </p:nvSpPr>
        <p:spPr bwMode="auto">
          <a:xfrm>
            <a:off x="9258300" y="1690688"/>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8</a:t>
            </a:r>
          </a:p>
        </p:txBody>
      </p:sp>
      <p:sp>
        <p:nvSpPr>
          <p:cNvPr id="1351694" name="Text Box 14"/>
          <p:cNvSpPr txBox="1">
            <a:spLocks noChangeArrowheads="1"/>
          </p:cNvSpPr>
          <p:nvPr/>
        </p:nvSpPr>
        <p:spPr bwMode="auto">
          <a:xfrm>
            <a:off x="9867900"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15</a:t>
            </a:r>
          </a:p>
        </p:txBody>
      </p:sp>
      <p:sp>
        <p:nvSpPr>
          <p:cNvPr id="1351695" name="Text Box 15"/>
          <p:cNvSpPr txBox="1">
            <a:spLocks noChangeArrowheads="1"/>
          </p:cNvSpPr>
          <p:nvPr/>
        </p:nvSpPr>
        <p:spPr bwMode="auto">
          <a:xfrm>
            <a:off x="5905500" y="39624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44</a:t>
            </a:r>
          </a:p>
        </p:txBody>
      </p:sp>
      <p:sp>
        <p:nvSpPr>
          <p:cNvPr id="1351696" name="Text Box 16"/>
          <p:cNvSpPr txBox="1">
            <a:spLocks noChangeArrowheads="1"/>
          </p:cNvSpPr>
          <p:nvPr/>
        </p:nvSpPr>
        <p:spPr bwMode="auto">
          <a:xfrm>
            <a:off x="6686550"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58</a:t>
            </a:r>
          </a:p>
        </p:txBody>
      </p:sp>
      <p:pic>
        <p:nvPicPr>
          <p:cNvPr id="1351697" name="Picture 17" descr="j0230337"/>
          <p:cNvPicPr>
            <a:picLocks noChangeAspect="1" noChangeArrowheads="1"/>
          </p:cNvPicPr>
          <p:nvPr/>
        </p:nvPicPr>
        <p:blipFill>
          <a:blip r:embed="rId3"/>
          <a:srcRect/>
          <a:stretch>
            <a:fillRect/>
          </a:stretch>
        </p:blipFill>
        <p:spPr bwMode="auto">
          <a:xfrm>
            <a:off x="5486400" y="4114800"/>
            <a:ext cx="266700" cy="438150"/>
          </a:xfrm>
          <a:prstGeom prst="rect">
            <a:avLst/>
          </a:prstGeom>
          <a:noFill/>
        </p:spPr>
      </p:pic>
      <p:pic>
        <p:nvPicPr>
          <p:cNvPr id="1351698" name="Picture 18" descr="j0230337"/>
          <p:cNvPicPr>
            <a:picLocks noChangeAspect="1" noChangeArrowheads="1"/>
          </p:cNvPicPr>
          <p:nvPr/>
        </p:nvPicPr>
        <p:blipFill>
          <a:blip r:embed="rId3"/>
          <a:srcRect/>
          <a:stretch>
            <a:fillRect/>
          </a:stretch>
        </p:blipFill>
        <p:spPr bwMode="auto">
          <a:xfrm>
            <a:off x="6400800" y="990600"/>
            <a:ext cx="266700" cy="438150"/>
          </a:xfrm>
          <a:prstGeom prst="rect">
            <a:avLst/>
          </a:prstGeom>
          <a:noFill/>
        </p:spPr>
      </p:pic>
      <p:sp>
        <p:nvSpPr>
          <p:cNvPr id="1351699" name="Line 19"/>
          <p:cNvSpPr>
            <a:spLocks noChangeShapeType="1"/>
          </p:cNvSpPr>
          <p:nvPr/>
        </p:nvSpPr>
        <p:spPr bwMode="auto">
          <a:xfrm flipV="1">
            <a:off x="5829300"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0" name="Line 20"/>
          <p:cNvSpPr>
            <a:spLocks noChangeShapeType="1"/>
          </p:cNvSpPr>
          <p:nvPr/>
        </p:nvSpPr>
        <p:spPr bwMode="auto">
          <a:xfrm>
            <a:off x="6657976"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1" name="Picture 21" descr="j0230337"/>
          <p:cNvPicPr>
            <a:picLocks noChangeAspect="1" noChangeArrowheads="1"/>
          </p:cNvPicPr>
          <p:nvPr/>
        </p:nvPicPr>
        <p:blipFill>
          <a:blip r:embed="rId3"/>
          <a:srcRect/>
          <a:stretch>
            <a:fillRect/>
          </a:stretch>
        </p:blipFill>
        <p:spPr bwMode="auto">
          <a:xfrm>
            <a:off x="10401300" y="2971800"/>
            <a:ext cx="266700" cy="438150"/>
          </a:xfrm>
          <a:prstGeom prst="rect">
            <a:avLst/>
          </a:prstGeom>
          <a:noFill/>
        </p:spPr>
      </p:pic>
      <p:sp>
        <p:nvSpPr>
          <p:cNvPr id="1351702" name="Line 22"/>
          <p:cNvSpPr>
            <a:spLocks noChangeShapeType="1"/>
          </p:cNvSpPr>
          <p:nvPr/>
        </p:nvSpPr>
        <p:spPr bwMode="auto">
          <a:xfrm flipV="1">
            <a:off x="7048500"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3" name="Line 23"/>
          <p:cNvSpPr>
            <a:spLocks noChangeShapeType="1"/>
          </p:cNvSpPr>
          <p:nvPr/>
        </p:nvSpPr>
        <p:spPr bwMode="auto">
          <a:xfrm flipV="1">
            <a:off x="7962901" y="55626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4" name="Line 24"/>
          <p:cNvSpPr>
            <a:spLocks noChangeShapeType="1"/>
          </p:cNvSpPr>
          <p:nvPr/>
        </p:nvSpPr>
        <p:spPr bwMode="auto">
          <a:xfrm flipH="1" flipV="1">
            <a:off x="10020300"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5" name="Line 25"/>
          <p:cNvSpPr>
            <a:spLocks noChangeShapeType="1"/>
          </p:cNvSpPr>
          <p:nvPr/>
        </p:nvSpPr>
        <p:spPr bwMode="auto">
          <a:xfrm flipH="1">
            <a:off x="10248900"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6" name="Line 26"/>
          <p:cNvSpPr>
            <a:spLocks noChangeShapeType="1"/>
          </p:cNvSpPr>
          <p:nvPr/>
        </p:nvSpPr>
        <p:spPr bwMode="auto">
          <a:xfrm flipV="1">
            <a:off x="9534525" y="1666876"/>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7" name="Picture 27" descr="j0230337"/>
          <p:cNvPicPr>
            <a:picLocks noChangeAspect="1" noChangeArrowheads="1"/>
          </p:cNvPicPr>
          <p:nvPr/>
        </p:nvPicPr>
        <p:blipFill>
          <a:blip r:embed="rId3"/>
          <a:srcRect/>
          <a:stretch>
            <a:fillRect/>
          </a:stretch>
        </p:blipFill>
        <p:spPr bwMode="auto">
          <a:xfrm>
            <a:off x="9713912" y="1371600"/>
            <a:ext cx="268288" cy="438150"/>
          </a:xfrm>
          <a:prstGeom prst="rect">
            <a:avLst/>
          </a:prstGeom>
          <a:noFill/>
        </p:spPr>
      </p:pic>
      <p:sp>
        <p:nvSpPr>
          <p:cNvPr id="1351708" name="Line 28"/>
          <p:cNvSpPr>
            <a:spLocks noChangeShapeType="1"/>
          </p:cNvSpPr>
          <p:nvPr/>
        </p:nvSpPr>
        <p:spPr bwMode="auto">
          <a:xfrm rot="3575902">
            <a:off x="8723313" y="11287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grpSp>
        <p:nvGrpSpPr>
          <p:cNvPr id="2" name="Group 29"/>
          <p:cNvGrpSpPr>
            <a:grpSpLocks/>
          </p:cNvGrpSpPr>
          <p:nvPr/>
        </p:nvGrpSpPr>
        <p:grpSpPr bwMode="auto">
          <a:xfrm>
            <a:off x="5411788" y="803276"/>
            <a:ext cx="5089525" cy="5133975"/>
            <a:chOff x="1930" y="844"/>
            <a:chExt cx="3210" cy="3240"/>
          </a:xfrm>
        </p:grpSpPr>
        <p:sp>
          <p:nvSpPr>
            <p:cNvPr id="1351710"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1"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2"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3"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4"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5"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6"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7"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latin typeface="Key"/>
                <a:cs typeface="Key"/>
              </a:endParaRPr>
            </a:p>
          </p:txBody>
        </p:sp>
      </p:grpSp>
      <p:grpSp>
        <p:nvGrpSpPr>
          <p:cNvPr id="10" name="Group 9"/>
          <p:cNvGrpSpPr/>
          <p:nvPr/>
        </p:nvGrpSpPr>
        <p:grpSpPr>
          <a:xfrm>
            <a:off x="8811262" y="2480846"/>
            <a:ext cx="1437638" cy="721142"/>
            <a:chOff x="6672900" y="2785646"/>
            <a:chExt cx="1437638" cy="721142"/>
          </a:xfrm>
        </p:grpSpPr>
        <p:grpSp>
          <p:nvGrpSpPr>
            <p:cNvPr id="38" name="Group 37"/>
            <p:cNvGrpSpPr/>
            <p:nvPr/>
          </p:nvGrpSpPr>
          <p:grpSpPr>
            <a:xfrm>
              <a:off x="6689250" y="2861846"/>
              <a:ext cx="1066800" cy="228600"/>
              <a:chOff x="1752600" y="3656806"/>
              <a:chExt cx="533400" cy="381794"/>
            </a:xfrm>
            <a:solidFill>
              <a:srgbClr val="FFFFAA"/>
            </a:solidFill>
          </p:grpSpPr>
          <p:sp>
            <p:nvSpPr>
              <p:cNvPr id="39" name="Rectangle 3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0" name="Straight Connector 39"/>
              <p:cNvCxnSpPr>
                <a:stCxn id="39" idx="0"/>
                <a:endCxn id="3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4" name="Straight Connector 4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6" name="Group 45"/>
            <p:cNvGrpSpPr/>
            <p:nvPr/>
          </p:nvGrpSpPr>
          <p:grpSpPr>
            <a:xfrm>
              <a:off x="6672900" y="2785646"/>
              <a:ext cx="1099500" cy="338554"/>
              <a:chOff x="5698650" y="4766846"/>
              <a:chExt cx="1099500" cy="338554"/>
            </a:xfrm>
          </p:grpSpPr>
          <p:sp>
            <p:nvSpPr>
              <p:cNvPr id="47" name="TextBox 46"/>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48" name="TextBox 47"/>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4" name="Straight Arrow Connector 3"/>
            <p:cNvCxnSpPr>
              <a:stCxn id="39" idx="2"/>
              <a:endCxn id="1351705" idx="1"/>
            </p:cNvCxnSpPr>
            <p:nvPr/>
          </p:nvCxnSpPr>
          <p:spPr bwMode="auto">
            <a:xfrm>
              <a:off x="7222650" y="3089971"/>
              <a:ext cx="887888" cy="416817"/>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
        <p:nvSpPr>
          <p:cNvPr id="57" name="Text Box 16"/>
          <p:cNvSpPr txBox="1">
            <a:spLocks noChangeArrowheads="1"/>
          </p:cNvSpPr>
          <p:nvPr/>
        </p:nvSpPr>
        <p:spPr bwMode="auto">
          <a:xfrm>
            <a:off x="7716760" y="10668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Key"/>
                <a:cs typeface="Key"/>
              </a:rPr>
              <a:t>63</a:t>
            </a:r>
          </a:p>
        </p:txBody>
      </p:sp>
      <p:sp>
        <p:nvSpPr>
          <p:cNvPr id="58" name="Text Box 16"/>
          <p:cNvSpPr txBox="1">
            <a:spLocks noChangeArrowheads="1"/>
          </p:cNvSpPr>
          <p:nvPr/>
        </p:nvSpPr>
        <p:spPr bwMode="auto">
          <a:xfrm>
            <a:off x="8073738" y="1066800"/>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Key"/>
                <a:cs typeface="Key"/>
              </a:rPr>
              <a:t>0</a:t>
            </a:r>
          </a:p>
        </p:txBody>
      </p:sp>
      <p:sp>
        <p:nvSpPr>
          <p:cNvPr id="60" name="Line 23"/>
          <p:cNvSpPr>
            <a:spLocks noChangeShapeType="1"/>
          </p:cNvSpPr>
          <p:nvPr/>
        </p:nvSpPr>
        <p:spPr bwMode="auto">
          <a:xfrm flipV="1">
            <a:off x="7929563" y="9906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61" name="Line 23"/>
          <p:cNvSpPr>
            <a:spLocks noChangeShapeType="1"/>
          </p:cNvSpPr>
          <p:nvPr/>
        </p:nvSpPr>
        <p:spPr bwMode="auto">
          <a:xfrm flipV="1">
            <a:off x="8158162" y="9906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grpSp>
        <p:nvGrpSpPr>
          <p:cNvPr id="51" name="Group 50"/>
          <p:cNvGrpSpPr/>
          <p:nvPr/>
        </p:nvGrpSpPr>
        <p:grpSpPr>
          <a:xfrm>
            <a:off x="8691562" y="3429000"/>
            <a:ext cx="1328738" cy="838200"/>
            <a:chOff x="6672900" y="2785646"/>
            <a:chExt cx="1328738" cy="838200"/>
          </a:xfrm>
        </p:grpSpPr>
        <p:grpSp>
          <p:nvGrpSpPr>
            <p:cNvPr id="52" name="Group 51"/>
            <p:cNvGrpSpPr/>
            <p:nvPr/>
          </p:nvGrpSpPr>
          <p:grpSpPr>
            <a:xfrm>
              <a:off x="6689250" y="2861846"/>
              <a:ext cx="1066800" cy="228600"/>
              <a:chOff x="1752600" y="3656806"/>
              <a:chExt cx="533400" cy="381794"/>
            </a:xfrm>
            <a:solidFill>
              <a:srgbClr val="FFFFAA"/>
            </a:solidFill>
          </p:grpSpPr>
          <p:sp>
            <p:nvSpPr>
              <p:cNvPr id="59" name="Rectangle 5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2" name="Straight Connector 61"/>
              <p:cNvCxnSpPr>
                <a:stCxn id="59" idx="0"/>
                <a:endCxn id="5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3" name="Straight Connector 62"/>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6672900" y="2785646"/>
              <a:ext cx="1099500" cy="338554"/>
              <a:chOff x="5698650" y="4766846"/>
              <a:chExt cx="1099500" cy="338554"/>
            </a:xfrm>
          </p:grpSpPr>
          <p:sp>
            <p:nvSpPr>
              <p:cNvPr id="55" name="TextBox 54"/>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56" name="TextBox 55"/>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54" name="Straight Arrow Connector 53"/>
            <p:cNvCxnSpPr>
              <a:stCxn id="59" idx="2"/>
              <a:endCxn id="1351704" idx="1"/>
            </p:cNvCxnSpPr>
            <p:nvPr/>
          </p:nvCxnSpPr>
          <p:spPr bwMode="auto">
            <a:xfrm>
              <a:off x="7222650" y="3089971"/>
              <a:ext cx="778988" cy="533875"/>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64" name="Group 63"/>
          <p:cNvGrpSpPr/>
          <p:nvPr/>
        </p:nvGrpSpPr>
        <p:grpSpPr>
          <a:xfrm>
            <a:off x="8001000" y="4495800"/>
            <a:ext cx="1375724" cy="1143000"/>
            <a:chOff x="6396676" y="2785646"/>
            <a:chExt cx="1375724" cy="1143000"/>
          </a:xfrm>
        </p:grpSpPr>
        <p:grpSp>
          <p:nvGrpSpPr>
            <p:cNvPr id="65" name="Group 64"/>
            <p:cNvGrpSpPr/>
            <p:nvPr/>
          </p:nvGrpSpPr>
          <p:grpSpPr>
            <a:xfrm>
              <a:off x="6689250" y="2861846"/>
              <a:ext cx="1066800" cy="228600"/>
              <a:chOff x="1752600" y="3656806"/>
              <a:chExt cx="533400" cy="381794"/>
            </a:xfrm>
            <a:solidFill>
              <a:srgbClr val="FFFFAA"/>
            </a:solidFill>
          </p:grpSpPr>
          <p:sp>
            <p:nvSpPr>
              <p:cNvPr id="70" name="Rectangle 6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1" name="Straight Connector 70"/>
              <p:cNvCxnSpPr>
                <a:stCxn id="70" idx="0"/>
                <a:endCxn id="7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72" name="Straight Connector 71"/>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6" name="Group 65"/>
            <p:cNvGrpSpPr/>
            <p:nvPr/>
          </p:nvGrpSpPr>
          <p:grpSpPr>
            <a:xfrm>
              <a:off x="6672900" y="2785646"/>
              <a:ext cx="1099500" cy="338554"/>
              <a:chOff x="5698650" y="4766846"/>
              <a:chExt cx="1099500" cy="338554"/>
            </a:xfrm>
          </p:grpSpPr>
          <p:sp>
            <p:nvSpPr>
              <p:cNvPr id="68" name="TextBox 67"/>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69" name="TextBox 68"/>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67" name="Straight Arrow Connector 66"/>
            <p:cNvCxnSpPr>
              <a:stCxn id="70" idx="2"/>
              <a:endCxn id="1351684" idx="4"/>
            </p:cNvCxnSpPr>
            <p:nvPr/>
          </p:nvCxnSpPr>
          <p:spPr bwMode="auto">
            <a:xfrm flipH="1">
              <a:off x="6396676" y="3089971"/>
              <a:ext cx="825974" cy="838675"/>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7964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up)">
                                      <p:cBhvr>
                                        <p:cTn id="12" dur="500"/>
                                        <p:tgtEl>
                                          <p:spTgt spid="51"/>
                                        </p:tgtEl>
                                      </p:cBhvr>
                                    </p:animEffect>
                                  </p:childTnLst>
                                </p:cTn>
                              </p:par>
                              <p:par>
                                <p:cTn id="13" presetID="22" presetClass="entr" presetSubtype="1"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up)">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2514600" y="0"/>
            <a:ext cx="7162800" cy="838200"/>
          </a:xfrm>
        </p:spPr>
        <p:txBody>
          <a:bodyPr/>
          <a:lstStyle/>
          <a:p>
            <a:r>
              <a:rPr lang="en-US" dirty="0" smtClean="0"/>
              <a:t>Storage Fault Tolerance</a:t>
            </a:r>
            <a:endParaRPr lang="en-US" dirty="0"/>
          </a:p>
        </p:txBody>
      </p:sp>
      <p:sp>
        <p:nvSpPr>
          <p:cNvPr id="1351683" name="Rectangle 3"/>
          <p:cNvSpPr>
            <a:spLocks noGrp="1" noChangeArrowheads="1"/>
          </p:cNvSpPr>
          <p:nvPr>
            <p:ph type="body" sz="half" idx="1"/>
          </p:nvPr>
        </p:nvSpPr>
        <p:spPr>
          <a:xfrm>
            <a:off x="1066800" y="761436"/>
            <a:ext cx="4310564" cy="4724400"/>
          </a:xfrm>
        </p:spPr>
        <p:txBody>
          <a:bodyPr/>
          <a:lstStyle/>
          <a:p>
            <a:pPr marL="342900" indent="-342900">
              <a:lnSpc>
                <a:spcPct val="100000"/>
              </a:lnSpc>
            </a:pPr>
            <a:r>
              <a:rPr lang="en-US" sz="2400" dirty="0"/>
              <a:t>If node 15 fails, no reconfiguration needed</a:t>
            </a:r>
          </a:p>
          <a:p>
            <a:pPr marL="742950" lvl="1" indent="-342900">
              <a:lnSpc>
                <a:spcPct val="100000"/>
              </a:lnSpc>
            </a:pPr>
            <a:r>
              <a:rPr lang="en-US" sz="2000" dirty="0"/>
              <a:t>Still have two replicas </a:t>
            </a:r>
          </a:p>
          <a:p>
            <a:pPr marL="742950" lvl="1" indent="-342900">
              <a:lnSpc>
                <a:spcPct val="100000"/>
              </a:lnSpc>
            </a:pPr>
            <a:r>
              <a:rPr lang="en-US" sz="2000" dirty="0"/>
              <a:t>All lookups will be correctly routed after stabilization</a:t>
            </a:r>
          </a:p>
          <a:p>
            <a:pPr marL="342900" indent="-342900">
              <a:lnSpc>
                <a:spcPct val="100000"/>
              </a:lnSpc>
            </a:pPr>
            <a:r>
              <a:rPr lang="en-US" sz="2400" dirty="0"/>
              <a:t>Will need to add a new replica on node 35</a:t>
            </a:r>
          </a:p>
        </p:txBody>
      </p:sp>
      <p:sp>
        <p:nvSpPr>
          <p:cNvPr id="1351684" name="Oval 4"/>
          <p:cNvSpPr>
            <a:spLocks noChangeArrowheads="1"/>
          </p:cNvSpPr>
          <p:nvPr/>
        </p:nvSpPr>
        <p:spPr bwMode="auto">
          <a:xfrm>
            <a:off x="5672138" y="10668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685" name="Text Box 5"/>
          <p:cNvSpPr txBox="1">
            <a:spLocks noChangeArrowheads="1"/>
          </p:cNvSpPr>
          <p:nvPr/>
        </p:nvSpPr>
        <p:spPr bwMode="auto">
          <a:xfrm>
            <a:off x="8518525" y="1233488"/>
            <a:ext cx="312738"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4</a:t>
            </a:r>
          </a:p>
        </p:txBody>
      </p:sp>
      <p:pic>
        <p:nvPicPr>
          <p:cNvPr id="1351686" name="Picture 6" descr="j0230337"/>
          <p:cNvPicPr>
            <a:picLocks noChangeAspect="1" noChangeArrowheads="1"/>
          </p:cNvPicPr>
          <p:nvPr/>
        </p:nvPicPr>
        <p:blipFill>
          <a:blip r:embed="rId3"/>
          <a:srcRect/>
          <a:stretch>
            <a:fillRect/>
          </a:stretch>
        </p:blipFill>
        <p:spPr bwMode="auto">
          <a:xfrm>
            <a:off x="8786813" y="685800"/>
            <a:ext cx="266700" cy="438150"/>
          </a:xfrm>
          <a:prstGeom prst="rect">
            <a:avLst/>
          </a:prstGeom>
          <a:noFill/>
        </p:spPr>
      </p:pic>
      <p:pic>
        <p:nvPicPr>
          <p:cNvPr id="1351687" name="Picture 7" descr="j0230337"/>
          <p:cNvPicPr>
            <a:picLocks noChangeAspect="1" noChangeArrowheads="1"/>
          </p:cNvPicPr>
          <p:nvPr/>
        </p:nvPicPr>
        <p:blipFill>
          <a:blip r:embed="rId3"/>
          <a:srcRect/>
          <a:stretch>
            <a:fillRect/>
          </a:stretch>
        </p:blipFill>
        <p:spPr bwMode="auto">
          <a:xfrm>
            <a:off x="10282238" y="4210050"/>
            <a:ext cx="266700" cy="438150"/>
          </a:xfrm>
          <a:prstGeom prst="rect">
            <a:avLst/>
          </a:prstGeom>
          <a:noFill/>
        </p:spPr>
      </p:pic>
      <p:sp>
        <p:nvSpPr>
          <p:cNvPr id="1351688" name="Text Box 8"/>
          <p:cNvSpPr txBox="1">
            <a:spLocks noChangeArrowheads="1"/>
          </p:cNvSpPr>
          <p:nvPr/>
        </p:nvSpPr>
        <p:spPr bwMode="auto">
          <a:xfrm>
            <a:off x="9594850" y="4038601"/>
            <a:ext cx="439738"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20</a:t>
            </a:r>
          </a:p>
        </p:txBody>
      </p:sp>
      <p:pic>
        <p:nvPicPr>
          <p:cNvPr id="1351689" name="Picture 9" descr="j0230337"/>
          <p:cNvPicPr>
            <a:picLocks noChangeAspect="1" noChangeArrowheads="1"/>
          </p:cNvPicPr>
          <p:nvPr/>
        </p:nvPicPr>
        <p:blipFill>
          <a:blip r:embed="rId3"/>
          <a:srcRect/>
          <a:stretch>
            <a:fillRect/>
          </a:stretch>
        </p:blipFill>
        <p:spPr bwMode="auto">
          <a:xfrm>
            <a:off x="7881938" y="5734050"/>
            <a:ext cx="266700" cy="438150"/>
          </a:xfrm>
          <a:prstGeom prst="rect">
            <a:avLst/>
          </a:prstGeom>
          <a:noFill/>
        </p:spPr>
      </p:pic>
      <p:sp>
        <p:nvSpPr>
          <p:cNvPr id="1351690" name="Text Box 10"/>
          <p:cNvSpPr txBox="1">
            <a:spLocks noChangeArrowheads="1"/>
          </p:cNvSpPr>
          <p:nvPr/>
        </p:nvSpPr>
        <p:spPr bwMode="auto">
          <a:xfrm>
            <a:off x="7748588" y="51816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32</a:t>
            </a:r>
          </a:p>
        </p:txBody>
      </p:sp>
      <p:sp>
        <p:nvSpPr>
          <p:cNvPr id="1351691" name="Text Box 11"/>
          <p:cNvSpPr txBox="1">
            <a:spLocks noChangeArrowheads="1"/>
          </p:cNvSpPr>
          <p:nvPr/>
        </p:nvSpPr>
        <p:spPr bwMode="auto">
          <a:xfrm>
            <a:off x="6738938" y="50434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35</a:t>
            </a:r>
          </a:p>
        </p:txBody>
      </p:sp>
      <p:pic>
        <p:nvPicPr>
          <p:cNvPr id="1351692" name="Picture 12" descr="j0230337"/>
          <p:cNvPicPr>
            <a:picLocks noChangeAspect="1" noChangeArrowheads="1"/>
          </p:cNvPicPr>
          <p:nvPr/>
        </p:nvPicPr>
        <p:blipFill>
          <a:blip r:embed="rId3"/>
          <a:srcRect/>
          <a:stretch>
            <a:fillRect/>
          </a:stretch>
        </p:blipFill>
        <p:spPr bwMode="auto">
          <a:xfrm>
            <a:off x="6891338" y="5581650"/>
            <a:ext cx="266700" cy="438150"/>
          </a:xfrm>
          <a:prstGeom prst="rect">
            <a:avLst/>
          </a:prstGeom>
          <a:noFill/>
        </p:spPr>
      </p:pic>
      <p:sp>
        <p:nvSpPr>
          <p:cNvPr id="1351693" name="Text Box 13"/>
          <p:cNvSpPr txBox="1">
            <a:spLocks noChangeArrowheads="1"/>
          </p:cNvSpPr>
          <p:nvPr/>
        </p:nvSpPr>
        <p:spPr bwMode="auto">
          <a:xfrm>
            <a:off x="9253538" y="1690688"/>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8</a:t>
            </a:r>
          </a:p>
        </p:txBody>
      </p:sp>
      <p:sp>
        <p:nvSpPr>
          <p:cNvPr id="1351694" name="Text Box 14"/>
          <p:cNvSpPr txBox="1">
            <a:spLocks noChangeArrowheads="1"/>
          </p:cNvSpPr>
          <p:nvPr/>
        </p:nvSpPr>
        <p:spPr bwMode="auto">
          <a:xfrm>
            <a:off x="9863138" y="3062288"/>
            <a:ext cx="438150" cy="366712"/>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15</a:t>
            </a:r>
          </a:p>
        </p:txBody>
      </p:sp>
      <p:sp>
        <p:nvSpPr>
          <p:cNvPr id="1351695" name="Text Box 15"/>
          <p:cNvSpPr txBox="1">
            <a:spLocks noChangeArrowheads="1"/>
          </p:cNvSpPr>
          <p:nvPr/>
        </p:nvSpPr>
        <p:spPr bwMode="auto">
          <a:xfrm>
            <a:off x="5900738" y="39624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44</a:t>
            </a:r>
          </a:p>
        </p:txBody>
      </p:sp>
      <p:sp>
        <p:nvSpPr>
          <p:cNvPr id="1351696" name="Text Box 16"/>
          <p:cNvSpPr txBox="1">
            <a:spLocks noChangeArrowheads="1"/>
          </p:cNvSpPr>
          <p:nvPr/>
        </p:nvSpPr>
        <p:spPr bwMode="auto">
          <a:xfrm>
            <a:off x="6681788" y="1524001"/>
            <a:ext cx="438150" cy="36671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a:latin typeface="Key"/>
                <a:cs typeface="Key"/>
              </a:rPr>
              <a:t>58</a:t>
            </a:r>
          </a:p>
        </p:txBody>
      </p:sp>
      <p:pic>
        <p:nvPicPr>
          <p:cNvPr id="1351697" name="Picture 17" descr="j0230337"/>
          <p:cNvPicPr>
            <a:picLocks noChangeAspect="1" noChangeArrowheads="1"/>
          </p:cNvPicPr>
          <p:nvPr/>
        </p:nvPicPr>
        <p:blipFill>
          <a:blip r:embed="rId3"/>
          <a:srcRect/>
          <a:stretch>
            <a:fillRect/>
          </a:stretch>
        </p:blipFill>
        <p:spPr bwMode="auto">
          <a:xfrm>
            <a:off x="5481638" y="4114800"/>
            <a:ext cx="266700" cy="438150"/>
          </a:xfrm>
          <a:prstGeom prst="rect">
            <a:avLst/>
          </a:prstGeom>
          <a:noFill/>
        </p:spPr>
      </p:pic>
      <p:pic>
        <p:nvPicPr>
          <p:cNvPr id="1351698" name="Picture 18" descr="j0230337"/>
          <p:cNvPicPr>
            <a:picLocks noChangeAspect="1" noChangeArrowheads="1"/>
          </p:cNvPicPr>
          <p:nvPr/>
        </p:nvPicPr>
        <p:blipFill>
          <a:blip r:embed="rId3"/>
          <a:srcRect/>
          <a:stretch>
            <a:fillRect/>
          </a:stretch>
        </p:blipFill>
        <p:spPr bwMode="auto">
          <a:xfrm>
            <a:off x="6396038" y="990600"/>
            <a:ext cx="266700" cy="438150"/>
          </a:xfrm>
          <a:prstGeom prst="rect">
            <a:avLst/>
          </a:prstGeom>
          <a:noFill/>
        </p:spPr>
      </p:pic>
      <p:sp>
        <p:nvSpPr>
          <p:cNvPr id="1351699" name="Line 19"/>
          <p:cNvSpPr>
            <a:spLocks noChangeShapeType="1"/>
          </p:cNvSpPr>
          <p:nvPr/>
        </p:nvSpPr>
        <p:spPr bwMode="auto">
          <a:xfrm flipV="1">
            <a:off x="5824538" y="4191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0" name="Line 20"/>
          <p:cNvSpPr>
            <a:spLocks noChangeShapeType="1"/>
          </p:cNvSpPr>
          <p:nvPr/>
        </p:nvSpPr>
        <p:spPr bwMode="auto">
          <a:xfrm>
            <a:off x="6653214" y="14303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1" name="Picture 21" descr="j0230337"/>
          <p:cNvPicPr>
            <a:picLocks noChangeAspect="1" noChangeArrowheads="1"/>
          </p:cNvPicPr>
          <p:nvPr/>
        </p:nvPicPr>
        <p:blipFill>
          <a:blip r:embed="rId3"/>
          <a:srcRect/>
          <a:stretch>
            <a:fillRect/>
          </a:stretch>
        </p:blipFill>
        <p:spPr bwMode="auto">
          <a:xfrm>
            <a:off x="10396538" y="2971800"/>
            <a:ext cx="266700" cy="438150"/>
          </a:xfrm>
          <a:prstGeom prst="rect">
            <a:avLst/>
          </a:prstGeom>
          <a:noFill/>
        </p:spPr>
      </p:pic>
      <p:sp>
        <p:nvSpPr>
          <p:cNvPr id="1351702" name="Line 22"/>
          <p:cNvSpPr>
            <a:spLocks noChangeShapeType="1"/>
          </p:cNvSpPr>
          <p:nvPr/>
        </p:nvSpPr>
        <p:spPr bwMode="auto">
          <a:xfrm flipV="1">
            <a:off x="7043738" y="53340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3" name="Line 23"/>
          <p:cNvSpPr>
            <a:spLocks noChangeShapeType="1"/>
          </p:cNvSpPr>
          <p:nvPr/>
        </p:nvSpPr>
        <p:spPr bwMode="auto">
          <a:xfrm flipV="1">
            <a:off x="7958139" y="55626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4" name="Line 24"/>
          <p:cNvSpPr>
            <a:spLocks noChangeShapeType="1"/>
          </p:cNvSpPr>
          <p:nvPr/>
        </p:nvSpPr>
        <p:spPr bwMode="auto">
          <a:xfrm flipH="1" flipV="1">
            <a:off x="10015538" y="42672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5" name="Line 25"/>
          <p:cNvSpPr>
            <a:spLocks noChangeShapeType="1"/>
          </p:cNvSpPr>
          <p:nvPr/>
        </p:nvSpPr>
        <p:spPr bwMode="auto">
          <a:xfrm flipH="1">
            <a:off x="10244138" y="32004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1351706" name="Line 26"/>
          <p:cNvSpPr>
            <a:spLocks noChangeShapeType="1"/>
          </p:cNvSpPr>
          <p:nvPr/>
        </p:nvSpPr>
        <p:spPr bwMode="auto">
          <a:xfrm flipV="1">
            <a:off x="9529763" y="1666876"/>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pic>
        <p:nvPicPr>
          <p:cNvPr id="1351707" name="Picture 27" descr="j0230337"/>
          <p:cNvPicPr>
            <a:picLocks noChangeAspect="1" noChangeArrowheads="1"/>
          </p:cNvPicPr>
          <p:nvPr/>
        </p:nvPicPr>
        <p:blipFill>
          <a:blip r:embed="rId3"/>
          <a:srcRect/>
          <a:stretch>
            <a:fillRect/>
          </a:stretch>
        </p:blipFill>
        <p:spPr bwMode="auto">
          <a:xfrm>
            <a:off x="9709150" y="1371600"/>
            <a:ext cx="268288" cy="438150"/>
          </a:xfrm>
          <a:prstGeom prst="rect">
            <a:avLst/>
          </a:prstGeom>
          <a:noFill/>
        </p:spPr>
      </p:pic>
      <p:sp>
        <p:nvSpPr>
          <p:cNvPr id="1351708" name="Line 28"/>
          <p:cNvSpPr>
            <a:spLocks noChangeShapeType="1"/>
          </p:cNvSpPr>
          <p:nvPr/>
        </p:nvSpPr>
        <p:spPr bwMode="auto">
          <a:xfrm rot="3575902">
            <a:off x="8718551" y="11287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grpSp>
        <p:nvGrpSpPr>
          <p:cNvPr id="2" name="Group 29"/>
          <p:cNvGrpSpPr>
            <a:grpSpLocks/>
          </p:cNvGrpSpPr>
          <p:nvPr/>
        </p:nvGrpSpPr>
        <p:grpSpPr bwMode="auto">
          <a:xfrm>
            <a:off x="5407026" y="803276"/>
            <a:ext cx="5089525" cy="5133975"/>
            <a:chOff x="1930" y="844"/>
            <a:chExt cx="3210" cy="3240"/>
          </a:xfrm>
        </p:grpSpPr>
        <p:sp>
          <p:nvSpPr>
            <p:cNvPr id="1351710"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1"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2"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3"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4"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5"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6"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a:latin typeface="Key"/>
                <a:cs typeface="Key"/>
              </a:endParaRPr>
            </a:p>
          </p:txBody>
        </p:sp>
        <p:sp>
          <p:nvSpPr>
            <p:cNvPr id="1351717"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latin typeface="Key"/>
                <a:cs typeface="Key"/>
              </a:endParaRPr>
            </a:p>
          </p:txBody>
        </p:sp>
      </p:grpSp>
      <p:grpSp>
        <p:nvGrpSpPr>
          <p:cNvPr id="10" name="Group 9"/>
          <p:cNvGrpSpPr/>
          <p:nvPr/>
        </p:nvGrpSpPr>
        <p:grpSpPr>
          <a:xfrm>
            <a:off x="8806500" y="2480846"/>
            <a:ext cx="1437638" cy="721142"/>
            <a:chOff x="6672900" y="2785646"/>
            <a:chExt cx="1437638" cy="721142"/>
          </a:xfrm>
        </p:grpSpPr>
        <p:grpSp>
          <p:nvGrpSpPr>
            <p:cNvPr id="38" name="Group 37"/>
            <p:cNvGrpSpPr/>
            <p:nvPr/>
          </p:nvGrpSpPr>
          <p:grpSpPr>
            <a:xfrm>
              <a:off x="6689250" y="2861846"/>
              <a:ext cx="1066800" cy="228600"/>
              <a:chOff x="1752600" y="3656806"/>
              <a:chExt cx="533400" cy="381794"/>
            </a:xfrm>
            <a:solidFill>
              <a:srgbClr val="FFFFAA"/>
            </a:solidFill>
          </p:grpSpPr>
          <p:sp>
            <p:nvSpPr>
              <p:cNvPr id="39" name="Rectangle 3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0" name="Straight Connector 39"/>
              <p:cNvCxnSpPr>
                <a:stCxn id="39" idx="0"/>
                <a:endCxn id="3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4" name="Straight Connector 4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6" name="Group 45"/>
            <p:cNvGrpSpPr/>
            <p:nvPr/>
          </p:nvGrpSpPr>
          <p:grpSpPr>
            <a:xfrm>
              <a:off x="6672900" y="2785646"/>
              <a:ext cx="1099500" cy="338554"/>
              <a:chOff x="5698650" y="4766846"/>
              <a:chExt cx="1099500" cy="338554"/>
            </a:xfrm>
          </p:grpSpPr>
          <p:sp>
            <p:nvSpPr>
              <p:cNvPr id="47" name="TextBox 46"/>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48" name="TextBox 47"/>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4" name="Straight Arrow Connector 3"/>
            <p:cNvCxnSpPr>
              <a:stCxn id="39" idx="2"/>
              <a:endCxn id="1351705" idx="1"/>
            </p:cNvCxnSpPr>
            <p:nvPr/>
          </p:nvCxnSpPr>
          <p:spPr bwMode="auto">
            <a:xfrm>
              <a:off x="7222650" y="3089971"/>
              <a:ext cx="887888" cy="416817"/>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
        <p:nvSpPr>
          <p:cNvPr id="57" name="Text Box 16"/>
          <p:cNvSpPr txBox="1">
            <a:spLocks noChangeArrowheads="1"/>
          </p:cNvSpPr>
          <p:nvPr/>
        </p:nvSpPr>
        <p:spPr bwMode="auto">
          <a:xfrm>
            <a:off x="7711998" y="1066800"/>
            <a:ext cx="441402"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Key"/>
                <a:cs typeface="Key"/>
              </a:rPr>
              <a:t>63</a:t>
            </a:r>
          </a:p>
        </p:txBody>
      </p:sp>
      <p:sp>
        <p:nvSpPr>
          <p:cNvPr id="58" name="Text Box 16"/>
          <p:cNvSpPr txBox="1">
            <a:spLocks noChangeArrowheads="1"/>
          </p:cNvSpPr>
          <p:nvPr/>
        </p:nvSpPr>
        <p:spPr bwMode="auto">
          <a:xfrm>
            <a:off x="8068976" y="1066800"/>
            <a:ext cx="313024" cy="369324"/>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dirty="0">
                <a:latin typeface="Key"/>
                <a:cs typeface="Key"/>
              </a:rPr>
              <a:t>0</a:t>
            </a:r>
          </a:p>
        </p:txBody>
      </p:sp>
      <p:sp>
        <p:nvSpPr>
          <p:cNvPr id="60" name="Line 23"/>
          <p:cNvSpPr>
            <a:spLocks noChangeShapeType="1"/>
          </p:cNvSpPr>
          <p:nvPr/>
        </p:nvSpPr>
        <p:spPr bwMode="auto">
          <a:xfrm flipV="1">
            <a:off x="7924801" y="9906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sp>
        <p:nvSpPr>
          <p:cNvPr id="61" name="Line 23"/>
          <p:cNvSpPr>
            <a:spLocks noChangeShapeType="1"/>
          </p:cNvSpPr>
          <p:nvPr/>
        </p:nvSpPr>
        <p:spPr bwMode="auto">
          <a:xfrm flipV="1">
            <a:off x="8153400" y="9906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a:latin typeface="Key"/>
              <a:cs typeface="Key"/>
            </a:endParaRPr>
          </a:p>
        </p:txBody>
      </p:sp>
      <p:grpSp>
        <p:nvGrpSpPr>
          <p:cNvPr id="51" name="Group 50"/>
          <p:cNvGrpSpPr/>
          <p:nvPr/>
        </p:nvGrpSpPr>
        <p:grpSpPr>
          <a:xfrm>
            <a:off x="8686800" y="3429000"/>
            <a:ext cx="1328738" cy="838200"/>
            <a:chOff x="6672900" y="2785646"/>
            <a:chExt cx="1328738" cy="838200"/>
          </a:xfrm>
        </p:grpSpPr>
        <p:grpSp>
          <p:nvGrpSpPr>
            <p:cNvPr id="52" name="Group 51"/>
            <p:cNvGrpSpPr/>
            <p:nvPr/>
          </p:nvGrpSpPr>
          <p:grpSpPr>
            <a:xfrm>
              <a:off x="6689250" y="2861846"/>
              <a:ext cx="1066800" cy="228600"/>
              <a:chOff x="1752600" y="3656806"/>
              <a:chExt cx="533400" cy="381794"/>
            </a:xfrm>
            <a:solidFill>
              <a:srgbClr val="FFFFAA"/>
            </a:solidFill>
          </p:grpSpPr>
          <p:sp>
            <p:nvSpPr>
              <p:cNvPr id="59" name="Rectangle 5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2" name="Straight Connector 61"/>
              <p:cNvCxnSpPr>
                <a:stCxn id="59" idx="0"/>
                <a:endCxn id="5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3" name="Straight Connector 62"/>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6672900" y="2785646"/>
              <a:ext cx="1099500" cy="338554"/>
              <a:chOff x="5698650" y="4766846"/>
              <a:chExt cx="1099500" cy="338554"/>
            </a:xfrm>
          </p:grpSpPr>
          <p:sp>
            <p:nvSpPr>
              <p:cNvPr id="55" name="TextBox 54"/>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56" name="TextBox 55"/>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54" name="Straight Arrow Connector 53"/>
            <p:cNvCxnSpPr>
              <a:stCxn id="59" idx="2"/>
              <a:endCxn id="1351704" idx="1"/>
            </p:cNvCxnSpPr>
            <p:nvPr/>
          </p:nvCxnSpPr>
          <p:spPr bwMode="auto">
            <a:xfrm>
              <a:off x="7222650" y="3089971"/>
              <a:ext cx="778988" cy="533875"/>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64" name="Group 63"/>
          <p:cNvGrpSpPr/>
          <p:nvPr/>
        </p:nvGrpSpPr>
        <p:grpSpPr>
          <a:xfrm>
            <a:off x="7996238" y="4495800"/>
            <a:ext cx="1375724" cy="1143000"/>
            <a:chOff x="6396676" y="2785646"/>
            <a:chExt cx="1375724" cy="1143000"/>
          </a:xfrm>
        </p:grpSpPr>
        <p:grpSp>
          <p:nvGrpSpPr>
            <p:cNvPr id="65" name="Group 64"/>
            <p:cNvGrpSpPr/>
            <p:nvPr/>
          </p:nvGrpSpPr>
          <p:grpSpPr>
            <a:xfrm>
              <a:off x="6689250" y="2861846"/>
              <a:ext cx="1066800" cy="228600"/>
              <a:chOff x="1752600" y="3656806"/>
              <a:chExt cx="533400" cy="381794"/>
            </a:xfrm>
            <a:solidFill>
              <a:srgbClr val="FFFFAA"/>
            </a:solidFill>
          </p:grpSpPr>
          <p:sp>
            <p:nvSpPr>
              <p:cNvPr id="70" name="Rectangle 6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71" name="Straight Connector 70"/>
              <p:cNvCxnSpPr>
                <a:stCxn id="70" idx="0"/>
                <a:endCxn id="7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72" name="Straight Connector 71"/>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6" name="Group 65"/>
            <p:cNvGrpSpPr/>
            <p:nvPr/>
          </p:nvGrpSpPr>
          <p:grpSpPr>
            <a:xfrm>
              <a:off x="6672900" y="2785646"/>
              <a:ext cx="1099500" cy="338554"/>
              <a:chOff x="5698650" y="4766846"/>
              <a:chExt cx="1099500" cy="338554"/>
            </a:xfrm>
          </p:grpSpPr>
          <p:sp>
            <p:nvSpPr>
              <p:cNvPr id="68" name="TextBox 67"/>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69" name="TextBox 68"/>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67" name="Straight Arrow Connector 66"/>
            <p:cNvCxnSpPr>
              <a:stCxn id="70" idx="2"/>
              <a:endCxn id="1351684" idx="4"/>
            </p:cNvCxnSpPr>
            <p:nvPr/>
          </p:nvCxnSpPr>
          <p:spPr bwMode="auto">
            <a:xfrm flipH="1">
              <a:off x="6396676" y="3089971"/>
              <a:ext cx="825974" cy="838675"/>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73" name="Group 72"/>
          <p:cNvGrpSpPr/>
          <p:nvPr/>
        </p:nvGrpSpPr>
        <p:grpSpPr>
          <a:xfrm>
            <a:off x="10363200" y="3048000"/>
            <a:ext cx="304800" cy="304800"/>
            <a:chOff x="7391400" y="3581400"/>
            <a:chExt cx="304800" cy="304800"/>
          </a:xfrm>
        </p:grpSpPr>
        <p:cxnSp>
          <p:nvCxnSpPr>
            <p:cNvPr id="74" name="Straight Connector 73"/>
            <p:cNvCxnSpPr/>
            <p:nvPr/>
          </p:nvCxnSpPr>
          <p:spPr bwMode="auto">
            <a:xfrm flipH="1">
              <a:off x="7391400" y="3581400"/>
              <a:ext cx="304800" cy="304800"/>
            </a:xfrm>
            <a:prstGeom prst="line">
              <a:avLst/>
            </a:prstGeom>
            <a:solidFill>
              <a:schemeClr val="bg1"/>
            </a:solidFill>
            <a:ln w="38100" cap="flat" cmpd="sng" algn="ctr">
              <a:solidFill>
                <a:srgbClr val="FF0000"/>
              </a:solidFill>
              <a:prstDash val="solid"/>
              <a:round/>
              <a:headEnd type="none" w="med" len="med"/>
              <a:tailEnd type="none"/>
            </a:ln>
            <a:effectLst/>
          </p:spPr>
        </p:cxnSp>
        <p:cxnSp>
          <p:nvCxnSpPr>
            <p:cNvPr id="75" name="Straight Connector 74"/>
            <p:cNvCxnSpPr/>
            <p:nvPr/>
          </p:nvCxnSpPr>
          <p:spPr bwMode="auto">
            <a:xfrm flipH="1" flipV="1">
              <a:off x="7391400" y="3581400"/>
              <a:ext cx="304800" cy="304800"/>
            </a:xfrm>
            <a:prstGeom prst="line">
              <a:avLst/>
            </a:prstGeom>
            <a:solidFill>
              <a:schemeClr val="bg1"/>
            </a:solidFill>
            <a:ln w="38100" cap="flat" cmpd="sng" algn="ctr">
              <a:solidFill>
                <a:srgbClr val="FF0000"/>
              </a:solidFill>
              <a:prstDash val="solid"/>
              <a:round/>
              <a:headEnd type="none" w="med" len="med"/>
              <a:tailEnd type="none"/>
            </a:ln>
            <a:effectLst/>
          </p:spPr>
        </p:cxnSp>
      </p:grpSp>
      <p:grpSp>
        <p:nvGrpSpPr>
          <p:cNvPr id="76" name="Group 75"/>
          <p:cNvGrpSpPr/>
          <p:nvPr/>
        </p:nvGrpSpPr>
        <p:grpSpPr>
          <a:xfrm>
            <a:off x="6835842" y="3840666"/>
            <a:ext cx="1099500" cy="1386178"/>
            <a:chOff x="6672900" y="2785646"/>
            <a:chExt cx="1099500" cy="1386178"/>
          </a:xfrm>
        </p:grpSpPr>
        <p:grpSp>
          <p:nvGrpSpPr>
            <p:cNvPr id="77" name="Group 76"/>
            <p:cNvGrpSpPr/>
            <p:nvPr/>
          </p:nvGrpSpPr>
          <p:grpSpPr>
            <a:xfrm>
              <a:off x="6689250" y="2861846"/>
              <a:ext cx="1066800" cy="228600"/>
              <a:chOff x="1752600" y="3656806"/>
              <a:chExt cx="533400" cy="381794"/>
            </a:xfrm>
            <a:solidFill>
              <a:srgbClr val="FFFFAA"/>
            </a:solidFill>
          </p:grpSpPr>
          <p:sp>
            <p:nvSpPr>
              <p:cNvPr id="82" name="Rectangle 8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83" name="Straight Connector 82"/>
              <p:cNvCxnSpPr>
                <a:stCxn id="82" idx="0"/>
                <a:endCxn id="8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4" name="Straight Connector 83"/>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78" name="Group 77"/>
            <p:cNvGrpSpPr/>
            <p:nvPr/>
          </p:nvGrpSpPr>
          <p:grpSpPr>
            <a:xfrm>
              <a:off x="6672900" y="2785646"/>
              <a:ext cx="1099500" cy="338554"/>
              <a:chOff x="5698650" y="4766846"/>
              <a:chExt cx="1099500" cy="338554"/>
            </a:xfrm>
          </p:grpSpPr>
          <p:sp>
            <p:nvSpPr>
              <p:cNvPr id="80" name="TextBox 79"/>
              <p:cNvSpPr txBox="1"/>
              <p:nvPr/>
            </p:nvSpPr>
            <p:spPr>
              <a:xfrm>
                <a:off x="5698650" y="4766846"/>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81" name="TextBox 80"/>
              <p:cNvSpPr txBox="1"/>
              <p:nvPr/>
            </p:nvSpPr>
            <p:spPr>
              <a:xfrm>
                <a:off x="6248400" y="4766846"/>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79" name="Straight Arrow Connector 78"/>
            <p:cNvCxnSpPr>
              <a:stCxn id="82" idx="2"/>
              <a:endCxn id="1351691" idx="3"/>
            </p:cNvCxnSpPr>
            <p:nvPr/>
          </p:nvCxnSpPr>
          <p:spPr bwMode="auto">
            <a:xfrm flipH="1">
              <a:off x="7014146" y="3089971"/>
              <a:ext cx="208504" cy="1081853"/>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8590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1351701"/>
                                        </p:tgtEl>
                                      </p:cBhvr>
                                    </p:animEffect>
                                    <p:set>
                                      <p:cBhvr>
                                        <p:cTn id="13" dur="1" fill="hold">
                                          <p:stCondLst>
                                            <p:cond delay="499"/>
                                          </p:stCondLst>
                                        </p:cTn>
                                        <p:tgtEl>
                                          <p:spTgt spid="1351701"/>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73"/>
                                        </p:tgtEl>
                                      </p:cBhvr>
                                    </p:animEffect>
                                    <p:set>
                                      <p:cBhvr>
                                        <p:cTn id="16" dur="1" fill="hold">
                                          <p:stCondLst>
                                            <p:cond delay="499"/>
                                          </p:stCondLst>
                                        </p:cTn>
                                        <p:tgtEl>
                                          <p:spTgt spid="73"/>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351694"/>
                                        </p:tgtEl>
                                      </p:cBhvr>
                                    </p:animEffect>
                                    <p:set>
                                      <p:cBhvr>
                                        <p:cTn id="22" dur="1" fill="hold">
                                          <p:stCondLst>
                                            <p:cond delay="499"/>
                                          </p:stCondLst>
                                        </p:cTn>
                                        <p:tgtEl>
                                          <p:spTgt spid="1351694"/>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351705"/>
                                        </p:tgtEl>
                                      </p:cBhvr>
                                    </p:animEffect>
                                    <p:set>
                                      <p:cBhvr>
                                        <p:cTn id="25" dur="1" fill="hold">
                                          <p:stCondLst>
                                            <p:cond delay="499"/>
                                          </p:stCondLst>
                                        </p:cTn>
                                        <p:tgtEl>
                                          <p:spTgt spid="135170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351683">
                                            <p:txEl>
                                              <p:pRg st="1" end="1"/>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5168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5168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wipe(up)">
                                      <p:cBhvr>
                                        <p:cTn id="3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3" grpId="0" uiExpand="1" build="p"/>
      <p:bldP spid="1351694" grpId="0"/>
      <p:bldP spid="135170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Remote Procedure Call (RPC)</a:t>
            </a:r>
            <a:endParaRPr lang="en-US" altLang="ko-KR" dirty="0"/>
          </a:p>
        </p:txBody>
      </p:sp>
      <p:sp>
        <p:nvSpPr>
          <p:cNvPr id="994307" name="Rectangle 3"/>
          <p:cNvSpPr>
            <a:spLocks noGrp="1" noChangeArrowheads="1"/>
          </p:cNvSpPr>
          <p:nvPr>
            <p:ph type="body" idx="1"/>
          </p:nvPr>
        </p:nvSpPr>
        <p:spPr>
          <a:xfrm>
            <a:off x="685800" y="838200"/>
            <a:ext cx="10515600" cy="5486400"/>
          </a:xfrm>
        </p:spPr>
        <p:txBody>
          <a:bodyPr>
            <a:normAutofit/>
          </a:bodyPr>
          <a:lstStyle/>
          <a:p>
            <a:r>
              <a:rPr lang="en-US" altLang="ko-KR" dirty="0"/>
              <a:t>Raw messaging is a bit too low-level for programming</a:t>
            </a:r>
          </a:p>
          <a:p>
            <a:pPr lvl="1"/>
            <a:r>
              <a:rPr lang="en-US" altLang="ko-KR" dirty="0"/>
              <a:t>Must wrap up information into message at source</a:t>
            </a:r>
          </a:p>
          <a:p>
            <a:pPr lvl="1"/>
            <a:r>
              <a:rPr lang="en-US" altLang="ko-KR" dirty="0"/>
              <a:t>Must decide what to do with message at destination</a:t>
            </a:r>
          </a:p>
          <a:p>
            <a:pPr lvl="1"/>
            <a:r>
              <a:rPr lang="en-US" altLang="ko-KR" dirty="0"/>
              <a:t>May need to sit and wait for multiple messages to arrive</a:t>
            </a:r>
          </a:p>
          <a:p>
            <a:pPr lvl="1"/>
            <a:r>
              <a:rPr lang="en-US" altLang="ko-KR" dirty="0">
                <a:solidFill>
                  <a:srgbClr val="FF0000"/>
                </a:solidFill>
              </a:rPr>
              <a:t>And must deal with machine representation by hand</a:t>
            </a:r>
          </a:p>
          <a:p>
            <a:pPr lvl="1"/>
            <a:endParaRPr lang="en-US" altLang="ko-KR" dirty="0"/>
          </a:p>
          <a:p>
            <a:r>
              <a:rPr lang="en-US" altLang="ko-KR" dirty="0"/>
              <a:t>Another option: Remote Procedure Call (RPC)</a:t>
            </a:r>
          </a:p>
          <a:p>
            <a:pPr lvl="1"/>
            <a:r>
              <a:rPr lang="en-US" altLang="ko-KR" dirty="0"/>
              <a:t>Calls a procedure on a remote machine</a:t>
            </a:r>
          </a:p>
          <a:p>
            <a:pPr lvl="1"/>
            <a:r>
              <a:rPr lang="en-US" dirty="0"/>
              <a:t>Idea: Make communication look like an ordinary function call</a:t>
            </a:r>
          </a:p>
          <a:p>
            <a:pPr lvl="1"/>
            <a:r>
              <a:rPr lang="en-US" altLang="ko-KR" dirty="0"/>
              <a:t>Automate all of the complexity of translating between representations</a:t>
            </a:r>
          </a:p>
          <a:p>
            <a:pPr lvl="1"/>
            <a:r>
              <a:rPr lang="en-US" altLang="ko-KR" dirty="0"/>
              <a:t>Client calls: </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remoteFileSystem</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dirty="0"/>
              <a:t>Translated automatically into call on server:</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fileSys</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4276972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4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43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430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430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8" descr="North America Map - The Scuba Wiki"/>
          <p:cNvPicPr>
            <a:picLocks noChangeAspect="1"/>
          </p:cNvPicPr>
          <p:nvPr/>
        </p:nvPicPr>
        <p:blipFill rotWithShape="1">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t="5261" b="11381"/>
          <a:stretch/>
        </p:blipFill>
        <p:spPr bwMode="auto">
          <a:xfrm>
            <a:off x="1668572" y="750564"/>
            <a:ext cx="7053888" cy="41910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smtClean="0"/>
              <a:t>Replication in Physical Space</a:t>
            </a:r>
            <a:endParaRPr lang="en-US" dirty="0"/>
          </a:p>
        </p:txBody>
      </p:sp>
      <p:grpSp>
        <p:nvGrpSpPr>
          <p:cNvPr id="20" name="Group 19"/>
          <p:cNvGrpSpPr/>
          <p:nvPr/>
        </p:nvGrpSpPr>
        <p:grpSpPr>
          <a:xfrm>
            <a:off x="2886970" y="1349777"/>
            <a:ext cx="572594" cy="649500"/>
            <a:chOff x="1547364" y="1447800"/>
            <a:chExt cx="658791" cy="979546"/>
          </a:xfrm>
        </p:grpSpPr>
        <p:pic>
          <p:nvPicPr>
            <p:cNvPr id="11" name="Picture 18" descr="j0230337"/>
            <p:cNvPicPr>
              <a:picLocks noChangeAspect="1" noChangeArrowheads="1"/>
            </p:cNvPicPr>
            <p:nvPr/>
          </p:nvPicPr>
          <p:blipFill>
            <a:blip r:embed="rId3"/>
            <a:srcRect/>
            <a:stretch>
              <a:fillRect/>
            </a:stretch>
          </p:blipFill>
          <p:spPr bwMode="auto">
            <a:xfrm>
              <a:off x="1705310" y="1447800"/>
              <a:ext cx="342899" cy="563336"/>
            </a:xfrm>
            <a:prstGeom prst="rect">
              <a:avLst/>
            </a:prstGeom>
            <a:noFill/>
          </p:spPr>
        </p:pic>
        <p:sp>
          <p:nvSpPr>
            <p:cNvPr id="19" name="TextBox 18"/>
            <p:cNvSpPr txBox="1"/>
            <p:nvPr/>
          </p:nvSpPr>
          <p:spPr>
            <a:xfrm>
              <a:off x="1547364" y="1963171"/>
              <a:ext cx="658791" cy="464175"/>
            </a:xfrm>
            <a:prstGeom prst="rect">
              <a:avLst/>
            </a:prstGeom>
            <a:noFill/>
          </p:spPr>
          <p:txBody>
            <a:bodyPr wrap="none" rtlCol="0">
              <a:spAutoFit/>
            </a:bodyPr>
            <a:lstStyle/>
            <a:p>
              <a:r>
                <a:rPr lang="en-US" sz="1400" dirty="0">
                  <a:latin typeface="Gill Sans"/>
                </a:rPr>
                <a:t>ID: 4</a:t>
              </a:r>
            </a:p>
          </p:txBody>
        </p:sp>
      </p:grpSp>
      <p:grpSp>
        <p:nvGrpSpPr>
          <p:cNvPr id="22" name="Group 21"/>
          <p:cNvGrpSpPr/>
          <p:nvPr/>
        </p:nvGrpSpPr>
        <p:grpSpPr>
          <a:xfrm>
            <a:off x="4959112" y="3463105"/>
            <a:ext cx="671979" cy="649501"/>
            <a:chOff x="1505620" y="1447800"/>
            <a:chExt cx="773139" cy="979548"/>
          </a:xfrm>
        </p:grpSpPr>
        <p:pic>
          <p:nvPicPr>
            <p:cNvPr id="23"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24" name="TextBox 23"/>
            <p:cNvSpPr txBox="1"/>
            <p:nvPr/>
          </p:nvSpPr>
          <p:spPr>
            <a:xfrm>
              <a:off x="1505620" y="1963173"/>
              <a:ext cx="773139" cy="464175"/>
            </a:xfrm>
            <a:prstGeom prst="rect">
              <a:avLst/>
            </a:prstGeom>
            <a:noFill/>
          </p:spPr>
          <p:txBody>
            <a:bodyPr wrap="none" rtlCol="0">
              <a:spAutoFit/>
            </a:bodyPr>
            <a:lstStyle/>
            <a:p>
              <a:r>
                <a:rPr lang="en-US" sz="1400" dirty="0">
                  <a:latin typeface="Gill Sans"/>
                </a:rPr>
                <a:t>ID: 44</a:t>
              </a:r>
            </a:p>
          </p:txBody>
        </p:sp>
      </p:grpSp>
      <p:grpSp>
        <p:nvGrpSpPr>
          <p:cNvPr id="25" name="Group 24"/>
          <p:cNvGrpSpPr/>
          <p:nvPr/>
        </p:nvGrpSpPr>
        <p:grpSpPr>
          <a:xfrm>
            <a:off x="6680375" y="2935072"/>
            <a:ext cx="572594" cy="649501"/>
            <a:chOff x="1547364" y="1447800"/>
            <a:chExt cx="658791" cy="979548"/>
          </a:xfrm>
        </p:grpSpPr>
        <p:pic>
          <p:nvPicPr>
            <p:cNvPr id="26" name="Picture 18" descr="j0230337"/>
            <p:cNvPicPr>
              <a:picLocks noChangeAspect="1" noChangeArrowheads="1"/>
            </p:cNvPicPr>
            <p:nvPr/>
          </p:nvPicPr>
          <p:blipFill>
            <a:blip r:embed="rId3"/>
            <a:srcRect/>
            <a:stretch>
              <a:fillRect/>
            </a:stretch>
          </p:blipFill>
          <p:spPr bwMode="auto">
            <a:xfrm>
              <a:off x="1705310" y="1447800"/>
              <a:ext cx="342899" cy="563337"/>
            </a:xfrm>
            <a:prstGeom prst="rect">
              <a:avLst/>
            </a:prstGeom>
            <a:noFill/>
          </p:spPr>
        </p:pic>
        <p:sp>
          <p:nvSpPr>
            <p:cNvPr id="27" name="TextBox 26"/>
            <p:cNvSpPr txBox="1"/>
            <p:nvPr/>
          </p:nvSpPr>
          <p:spPr>
            <a:xfrm>
              <a:off x="1547364" y="1963173"/>
              <a:ext cx="658791" cy="464175"/>
            </a:xfrm>
            <a:prstGeom prst="rect">
              <a:avLst/>
            </a:prstGeom>
            <a:noFill/>
          </p:spPr>
          <p:txBody>
            <a:bodyPr wrap="none" rtlCol="0">
              <a:spAutoFit/>
            </a:bodyPr>
            <a:lstStyle/>
            <a:p>
              <a:r>
                <a:rPr lang="en-US" sz="1400" dirty="0">
                  <a:latin typeface="Gill Sans"/>
                </a:rPr>
                <a:t>ID: 8</a:t>
              </a:r>
            </a:p>
          </p:txBody>
        </p:sp>
      </p:grpSp>
      <p:grpSp>
        <p:nvGrpSpPr>
          <p:cNvPr id="28" name="Group 27"/>
          <p:cNvGrpSpPr/>
          <p:nvPr/>
        </p:nvGrpSpPr>
        <p:grpSpPr>
          <a:xfrm>
            <a:off x="5108130" y="1880461"/>
            <a:ext cx="671979" cy="649501"/>
            <a:chOff x="1505620" y="1447800"/>
            <a:chExt cx="773139" cy="979548"/>
          </a:xfrm>
        </p:grpSpPr>
        <p:pic>
          <p:nvPicPr>
            <p:cNvPr id="29"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0" name="TextBox 29"/>
            <p:cNvSpPr txBox="1"/>
            <p:nvPr/>
          </p:nvSpPr>
          <p:spPr>
            <a:xfrm>
              <a:off x="1505620" y="1963173"/>
              <a:ext cx="773139" cy="464175"/>
            </a:xfrm>
            <a:prstGeom prst="rect">
              <a:avLst/>
            </a:prstGeom>
            <a:noFill/>
          </p:spPr>
          <p:txBody>
            <a:bodyPr wrap="none" rtlCol="0">
              <a:spAutoFit/>
            </a:bodyPr>
            <a:lstStyle/>
            <a:p>
              <a:r>
                <a:rPr lang="en-US" sz="1400" dirty="0">
                  <a:latin typeface="Gill Sans"/>
                </a:rPr>
                <a:t>ID: 20</a:t>
              </a:r>
            </a:p>
          </p:txBody>
        </p:sp>
      </p:grpSp>
      <p:grpSp>
        <p:nvGrpSpPr>
          <p:cNvPr id="34" name="Group 33"/>
          <p:cNvGrpSpPr/>
          <p:nvPr/>
        </p:nvGrpSpPr>
        <p:grpSpPr>
          <a:xfrm>
            <a:off x="5379177" y="2579472"/>
            <a:ext cx="671979" cy="649500"/>
            <a:chOff x="1505620" y="1447800"/>
            <a:chExt cx="773138" cy="979546"/>
          </a:xfrm>
        </p:grpSpPr>
        <p:pic>
          <p:nvPicPr>
            <p:cNvPr id="35" name="Picture 18" descr="j0230337"/>
            <p:cNvPicPr>
              <a:picLocks noChangeAspect="1" noChangeArrowheads="1"/>
            </p:cNvPicPr>
            <p:nvPr/>
          </p:nvPicPr>
          <p:blipFill>
            <a:blip r:embed="rId3"/>
            <a:srcRect/>
            <a:stretch>
              <a:fillRect/>
            </a:stretch>
          </p:blipFill>
          <p:spPr bwMode="auto">
            <a:xfrm>
              <a:off x="1720739" y="1447800"/>
              <a:ext cx="342900" cy="563336"/>
            </a:xfrm>
            <a:prstGeom prst="rect">
              <a:avLst/>
            </a:prstGeom>
            <a:noFill/>
          </p:spPr>
        </p:pic>
        <p:sp>
          <p:nvSpPr>
            <p:cNvPr id="36" name="TextBox 35"/>
            <p:cNvSpPr txBox="1"/>
            <p:nvPr/>
          </p:nvSpPr>
          <p:spPr>
            <a:xfrm>
              <a:off x="1505620" y="1963171"/>
              <a:ext cx="773138" cy="464175"/>
            </a:xfrm>
            <a:prstGeom prst="rect">
              <a:avLst/>
            </a:prstGeom>
            <a:noFill/>
          </p:spPr>
          <p:txBody>
            <a:bodyPr wrap="none" rtlCol="0">
              <a:spAutoFit/>
            </a:bodyPr>
            <a:lstStyle/>
            <a:p>
              <a:r>
                <a:rPr lang="en-US" sz="1400" dirty="0">
                  <a:latin typeface="Gill Sans"/>
                </a:rPr>
                <a:t>ID: 35</a:t>
              </a:r>
            </a:p>
          </p:txBody>
        </p:sp>
      </p:grpSp>
      <p:grpSp>
        <p:nvGrpSpPr>
          <p:cNvPr id="37" name="Group 36"/>
          <p:cNvGrpSpPr/>
          <p:nvPr/>
        </p:nvGrpSpPr>
        <p:grpSpPr>
          <a:xfrm>
            <a:off x="7810077" y="1025027"/>
            <a:ext cx="671979" cy="649501"/>
            <a:chOff x="1505620" y="1447800"/>
            <a:chExt cx="773138" cy="979548"/>
          </a:xfrm>
        </p:grpSpPr>
        <p:pic>
          <p:nvPicPr>
            <p:cNvPr id="38"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9" name="TextBox 38"/>
            <p:cNvSpPr txBox="1"/>
            <p:nvPr/>
          </p:nvSpPr>
          <p:spPr>
            <a:xfrm>
              <a:off x="1505620" y="1963173"/>
              <a:ext cx="773138" cy="464175"/>
            </a:xfrm>
            <a:prstGeom prst="rect">
              <a:avLst/>
            </a:prstGeom>
            <a:noFill/>
          </p:spPr>
          <p:txBody>
            <a:bodyPr wrap="none" rtlCol="0">
              <a:spAutoFit/>
            </a:bodyPr>
            <a:lstStyle/>
            <a:p>
              <a:r>
                <a:rPr lang="en-US" sz="1400" dirty="0">
                  <a:latin typeface="Gill Sans"/>
                </a:rPr>
                <a:t>ID: 58</a:t>
              </a:r>
            </a:p>
          </p:txBody>
        </p:sp>
      </p:grpSp>
      <p:grpSp>
        <p:nvGrpSpPr>
          <p:cNvPr id="31" name="Group 30"/>
          <p:cNvGrpSpPr/>
          <p:nvPr/>
        </p:nvGrpSpPr>
        <p:grpSpPr>
          <a:xfrm>
            <a:off x="3459564" y="3016269"/>
            <a:ext cx="671979" cy="649501"/>
            <a:chOff x="1505620" y="1447800"/>
            <a:chExt cx="773138" cy="979548"/>
          </a:xfrm>
        </p:grpSpPr>
        <p:pic>
          <p:nvPicPr>
            <p:cNvPr id="32"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33" name="TextBox 32"/>
            <p:cNvSpPr txBox="1"/>
            <p:nvPr/>
          </p:nvSpPr>
          <p:spPr>
            <a:xfrm>
              <a:off x="1505620" y="1963173"/>
              <a:ext cx="773138" cy="464175"/>
            </a:xfrm>
            <a:prstGeom prst="rect">
              <a:avLst/>
            </a:prstGeom>
            <a:noFill/>
          </p:spPr>
          <p:txBody>
            <a:bodyPr wrap="none" rtlCol="0">
              <a:spAutoFit/>
            </a:bodyPr>
            <a:lstStyle/>
            <a:p>
              <a:r>
                <a:rPr lang="en-US" sz="1400" dirty="0">
                  <a:latin typeface="Gill Sans"/>
                </a:rPr>
                <a:t>ID: 15</a:t>
              </a:r>
            </a:p>
          </p:txBody>
        </p:sp>
      </p:grpSp>
      <p:grpSp>
        <p:nvGrpSpPr>
          <p:cNvPr id="40" name="Group 39"/>
          <p:cNvGrpSpPr/>
          <p:nvPr/>
        </p:nvGrpSpPr>
        <p:grpSpPr>
          <a:xfrm>
            <a:off x="4203998" y="2515744"/>
            <a:ext cx="671979" cy="649501"/>
            <a:chOff x="1505620" y="1447800"/>
            <a:chExt cx="773138" cy="979548"/>
          </a:xfrm>
        </p:grpSpPr>
        <p:pic>
          <p:nvPicPr>
            <p:cNvPr id="41" name="Picture 18" descr="j0230337"/>
            <p:cNvPicPr>
              <a:picLocks noChangeAspect="1" noChangeArrowheads="1"/>
            </p:cNvPicPr>
            <p:nvPr/>
          </p:nvPicPr>
          <p:blipFill>
            <a:blip r:embed="rId3"/>
            <a:srcRect/>
            <a:stretch>
              <a:fillRect/>
            </a:stretch>
          </p:blipFill>
          <p:spPr bwMode="auto">
            <a:xfrm>
              <a:off x="1720739" y="1447800"/>
              <a:ext cx="342900" cy="563337"/>
            </a:xfrm>
            <a:prstGeom prst="rect">
              <a:avLst/>
            </a:prstGeom>
            <a:noFill/>
          </p:spPr>
        </p:pic>
        <p:sp>
          <p:nvSpPr>
            <p:cNvPr id="42" name="TextBox 41"/>
            <p:cNvSpPr txBox="1"/>
            <p:nvPr/>
          </p:nvSpPr>
          <p:spPr>
            <a:xfrm>
              <a:off x="1505620" y="1963173"/>
              <a:ext cx="773138" cy="464175"/>
            </a:xfrm>
            <a:prstGeom prst="rect">
              <a:avLst/>
            </a:prstGeom>
            <a:noFill/>
          </p:spPr>
          <p:txBody>
            <a:bodyPr wrap="none" rtlCol="0">
              <a:spAutoFit/>
            </a:bodyPr>
            <a:lstStyle/>
            <a:p>
              <a:r>
                <a:rPr lang="en-US" sz="1400" dirty="0">
                  <a:latin typeface="Gill Sans"/>
                </a:rPr>
                <a:t>ID: 32</a:t>
              </a:r>
            </a:p>
          </p:txBody>
        </p:sp>
      </p:grpSp>
      <p:sp>
        <p:nvSpPr>
          <p:cNvPr id="46" name="Content Placeholder 45"/>
          <p:cNvSpPr>
            <a:spLocks noGrp="1"/>
          </p:cNvSpPr>
          <p:nvPr>
            <p:ph idx="1"/>
          </p:nvPr>
        </p:nvSpPr>
        <p:spPr>
          <a:xfrm>
            <a:off x="1071382" y="4967806"/>
            <a:ext cx="9799818" cy="1645306"/>
          </a:xfrm>
        </p:spPr>
        <p:txBody>
          <a:bodyPr>
            <a:normAutofit/>
          </a:bodyPr>
          <a:lstStyle/>
          <a:p>
            <a:r>
              <a:rPr lang="en-US" dirty="0" smtClean="0"/>
              <a:t>Replicating in Adjacent nodes of virtual space </a:t>
            </a:r>
            <a:r>
              <a:rPr lang="en-US" dirty="0" smtClean="0">
                <a:sym typeface="Symbol" panose="05050102010706020507" pitchFamily="18" charset="2"/>
              </a:rPr>
              <a:t> Geographic Separation in physical space</a:t>
            </a:r>
          </a:p>
          <a:p>
            <a:pPr lvl="1"/>
            <a:r>
              <a:rPr lang="en-US" dirty="0" smtClean="0">
                <a:sym typeface="Symbol" panose="05050102010706020507" pitchFamily="18" charset="2"/>
              </a:rPr>
              <a:t>Avoids single-points of failure through randomness</a:t>
            </a:r>
          </a:p>
          <a:p>
            <a:pPr lvl="1"/>
            <a:r>
              <a:rPr lang="en-US" dirty="0" smtClean="0">
                <a:sym typeface="Symbol" panose="05050102010706020507" pitchFamily="18" charset="2"/>
              </a:rPr>
              <a:t>More nodes, more replication, more geographic spread</a:t>
            </a:r>
            <a:endParaRPr lang="en-US" dirty="0"/>
          </a:p>
        </p:txBody>
      </p:sp>
      <p:sp>
        <p:nvSpPr>
          <p:cNvPr id="48" name="Freeform 47"/>
          <p:cNvSpPr/>
          <p:nvPr/>
        </p:nvSpPr>
        <p:spPr bwMode="auto">
          <a:xfrm>
            <a:off x="3352800" y="1366750"/>
            <a:ext cx="3591828" cy="1541342"/>
          </a:xfrm>
          <a:custGeom>
            <a:avLst/>
            <a:gdLst>
              <a:gd name="connsiteX0" fmla="*/ 3530184 w 3530184"/>
              <a:gd name="connsiteY0" fmla="*/ 1627899 h 1627899"/>
              <a:gd name="connsiteX1" fmla="*/ 3095469 w 3530184"/>
              <a:gd name="connsiteY1" fmla="*/ 713499 h 1627899"/>
              <a:gd name="connsiteX2" fmla="*/ 2600794 w 3530184"/>
              <a:gd name="connsiteY2" fmla="*/ 331250 h 1627899"/>
              <a:gd name="connsiteX3" fmla="*/ 1319135 w 3530184"/>
              <a:gd name="connsiteY3" fmla="*/ 8961 h 1627899"/>
              <a:gd name="connsiteX4" fmla="*/ 0 w 3530184"/>
              <a:gd name="connsiteY4" fmla="*/ 121387 h 1627899"/>
              <a:gd name="connsiteX0" fmla="*/ 3530184 w 3530184"/>
              <a:gd name="connsiteY0" fmla="*/ 1627899 h 1627899"/>
              <a:gd name="connsiteX1" fmla="*/ 3125450 w 3530184"/>
              <a:gd name="connsiteY1" fmla="*/ 880606 h 1627899"/>
              <a:gd name="connsiteX2" fmla="*/ 2600794 w 3530184"/>
              <a:gd name="connsiteY2" fmla="*/ 331250 h 1627899"/>
              <a:gd name="connsiteX3" fmla="*/ 1319135 w 3530184"/>
              <a:gd name="connsiteY3" fmla="*/ 8961 h 1627899"/>
              <a:gd name="connsiteX4" fmla="*/ 0 w 3530184"/>
              <a:gd name="connsiteY4" fmla="*/ 121387 h 1627899"/>
              <a:gd name="connsiteX0" fmla="*/ 3530184 w 3530184"/>
              <a:gd name="connsiteY0" fmla="*/ 1633638 h 1633638"/>
              <a:gd name="connsiteX1" fmla="*/ 3125450 w 3530184"/>
              <a:gd name="connsiteY1" fmla="*/ 886345 h 1633638"/>
              <a:gd name="connsiteX2" fmla="*/ 2578309 w 3530184"/>
              <a:gd name="connsiteY2" fmla="*/ 428898 h 1633638"/>
              <a:gd name="connsiteX3" fmla="*/ 1319135 w 3530184"/>
              <a:gd name="connsiteY3" fmla="*/ 14700 h 1633638"/>
              <a:gd name="connsiteX4" fmla="*/ 0 w 3530184"/>
              <a:gd name="connsiteY4" fmla="*/ 127126 h 163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0184" h="1633638">
                <a:moveTo>
                  <a:pt x="3530184" y="1633638"/>
                </a:moveTo>
                <a:cubicBezTo>
                  <a:pt x="3390275" y="1284492"/>
                  <a:pt x="3284096" y="1087135"/>
                  <a:pt x="3125450" y="886345"/>
                </a:cubicBezTo>
                <a:cubicBezTo>
                  <a:pt x="2966804" y="685555"/>
                  <a:pt x="2879361" y="574172"/>
                  <a:pt x="2578309" y="428898"/>
                </a:cubicBezTo>
                <a:cubicBezTo>
                  <a:pt x="2277257" y="283624"/>
                  <a:pt x="1748853" y="64995"/>
                  <a:pt x="1319135" y="14700"/>
                </a:cubicBezTo>
                <a:cubicBezTo>
                  <a:pt x="889417" y="-35595"/>
                  <a:pt x="442834" y="53424"/>
                  <a:pt x="0" y="127126"/>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49" name="Freeform 48"/>
          <p:cNvSpPr/>
          <p:nvPr/>
        </p:nvSpPr>
        <p:spPr bwMode="auto">
          <a:xfrm>
            <a:off x="3390277" y="927494"/>
            <a:ext cx="4497049" cy="376651"/>
          </a:xfrm>
          <a:custGeom>
            <a:avLst/>
            <a:gdLst>
              <a:gd name="connsiteX0" fmla="*/ 0 w 4497049"/>
              <a:gd name="connsiteY0" fmla="*/ 376651 h 376651"/>
              <a:gd name="connsiteX1" fmla="*/ 1461541 w 4497049"/>
              <a:gd name="connsiteY1" fmla="*/ 39373 h 376651"/>
              <a:gd name="connsiteX2" fmla="*/ 3260360 w 4497049"/>
              <a:gd name="connsiteY2" fmla="*/ 31877 h 376651"/>
              <a:gd name="connsiteX3" fmla="*/ 4497049 w 4497049"/>
              <a:gd name="connsiteY3" fmla="*/ 264225 h 376651"/>
            </a:gdLst>
            <a:ahLst/>
            <a:cxnLst>
              <a:cxn ang="0">
                <a:pos x="connsiteX0" y="connsiteY0"/>
              </a:cxn>
              <a:cxn ang="0">
                <a:pos x="connsiteX1" y="connsiteY1"/>
              </a:cxn>
              <a:cxn ang="0">
                <a:pos x="connsiteX2" y="connsiteY2"/>
              </a:cxn>
              <a:cxn ang="0">
                <a:pos x="connsiteX3" y="connsiteY3"/>
              </a:cxn>
            </a:cxnLst>
            <a:rect l="l" t="t" r="r" b="b"/>
            <a:pathLst>
              <a:path w="4497049" h="376651">
                <a:moveTo>
                  <a:pt x="0" y="376651"/>
                </a:moveTo>
                <a:cubicBezTo>
                  <a:pt x="459074" y="236743"/>
                  <a:pt x="918148" y="96835"/>
                  <a:pt x="1461541" y="39373"/>
                </a:cubicBezTo>
                <a:cubicBezTo>
                  <a:pt x="2004934" y="-18089"/>
                  <a:pt x="2754442" y="-5598"/>
                  <a:pt x="3260360" y="31877"/>
                </a:cubicBezTo>
                <a:cubicBezTo>
                  <a:pt x="3766278" y="69352"/>
                  <a:pt x="4131663" y="166788"/>
                  <a:pt x="4497049" y="264225"/>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55" name="Freeform 54"/>
          <p:cNvSpPr/>
          <p:nvPr/>
        </p:nvSpPr>
        <p:spPr bwMode="auto">
          <a:xfrm>
            <a:off x="3769380" y="3522690"/>
            <a:ext cx="3173566" cy="1055282"/>
          </a:xfrm>
          <a:custGeom>
            <a:avLst/>
            <a:gdLst>
              <a:gd name="connsiteX0" fmla="*/ 629306 w 4024578"/>
              <a:gd name="connsiteY0" fmla="*/ 0 h 1399863"/>
              <a:gd name="connsiteX1" fmla="*/ 104650 w 4024578"/>
              <a:gd name="connsiteY1" fmla="*/ 329783 h 1399863"/>
              <a:gd name="connsiteX2" fmla="*/ 314512 w 4024578"/>
              <a:gd name="connsiteY2" fmla="*/ 899410 h 1399863"/>
              <a:gd name="connsiteX3" fmla="*/ 3140158 w 4024578"/>
              <a:gd name="connsiteY3" fmla="*/ 1386590 h 1399863"/>
              <a:gd name="connsiteX4" fmla="*/ 4024578 w 4024578"/>
              <a:gd name="connsiteY4" fmla="*/ 352269 h 1399863"/>
              <a:gd name="connsiteX0" fmla="*/ 535507 w 3930779"/>
              <a:gd name="connsiteY0" fmla="*/ 0 h 1408093"/>
              <a:gd name="connsiteX1" fmla="*/ 10851 w 3930779"/>
              <a:gd name="connsiteY1" fmla="*/ 329783 h 1408093"/>
              <a:gd name="connsiteX2" fmla="*/ 1007696 w 3930779"/>
              <a:gd name="connsiteY2" fmla="*/ 996846 h 1408093"/>
              <a:gd name="connsiteX3" fmla="*/ 3046359 w 3930779"/>
              <a:gd name="connsiteY3" fmla="*/ 1386590 h 1408093"/>
              <a:gd name="connsiteX4" fmla="*/ 3930779 w 3930779"/>
              <a:gd name="connsiteY4" fmla="*/ 352269 h 1408093"/>
              <a:gd name="connsiteX0" fmla="*/ 106875 w 3502147"/>
              <a:gd name="connsiteY0" fmla="*/ 0 h 1407034"/>
              <a:gd name="connsiteX1" fmla="*/ 166835 w 3502147"/>
              <a:gd name="connsiteY1" fmla="*/ 464694 h 1407034"/>
              <a:gd name="connsiteX2" fmla="*/ 579064 w 3502147"/>
              <a:gd name="connsiteY2" fmla="*/ 996846 h 1407034"/>
              <a:gd name="connsiteX3" fmla="*/ 2617727 w 3502147"/>
              <a:gd name="connsiteY3" fmla="*/ 1386590 h 1407034"/>
              <a:gd name="connsiteX4" fmla="*/ 3502147 w 3502147"/>
              <a:gd name="connsiteY4" fmla="*/ 352269 h 1407034"/>
              <a:gd name="connsiteX0" fmla="*/ 0 w 3335312"/>
              <a:gd name="connsiteY0" fmla="*/ 112425 h 1054765"/>
              <a:gd name="connsiteX1" fmla="*/ 412229 w 3335312"/>
              <a:gd name="connsiteY1" fmla="*/ 644577 h 1054765"/>
              <a:gd name="connsiteX2" fmla="*/ 2450892 w 3335312"/>
              <a:gd name="connsiteY2" fmla="*/ 1034321 h 1054765"/>
              <a:gd name="connsiteX3" fmla="*/ 3335312 w 3335312"/>
              <a:gd name="connsiteY3" fmla="*/ 0 h 1054765"/>
              <a:gd name="connsiteX0" fmla="*/ 0 w 3245371"/>
              <a:gd name="connsiteY0" fmla="*/ 119920 h 1054709"/>
              <a:gd name="connsiteX1" fmla="*/ 322288 w 3245371"/>
              <a:gd name="connsiteY1" fmla="*/ 644577 h 1054709"/>
              <a:gd name="connsiteX2" fmla="*/ 2360951 w 3245371"/>
              <a:gd name="connsiteY2" fmla="*/ 1034321 h 1054709"/>
              <a:gd name="connsiteX3" fmla="*/ 3245371 w 3245371"/>
              <a:gd name="connsiteY3" fmla="*/ 0 h 1054709"/>
              <a:gd name="connsiteX0" fmla="*/ 6432 w 3139377"/>
              <a:gd name="connsiteY0" fmla="*/ 44969 h 1055282"/>
              <a:gd name="connsiteX1" fmla="*/ 216294 w 3139377"/>
              <a:gd name="connsiteY1" fmla="*/ 644577 h 1055282"/>
              <a:gd name="connsiteX2" fmla="*/ 2254957 w 3139377"/>
              <a:gd name="connsiteY2" fmla="*/ 1034321 h 1055282"/>
              <a:gd name="connsiteX3" fmla="*/ 3139377 w 3139377"/>
              <a:gd name="connsiteY3" fmla="*/ 0 h 1055282"/>
              <a:gd name="connsiteX0" fmla="*/ 40621 w 3173566"/>
              <a:gd name="connsiteY0" fmla="*/ 44969 h 1055282"/>
              <a:gd name="connsiteX1" fmla="*/ 250483 w 3173566"/>
              <a:gd name="connsiteY1" fmla="*/ 644577 h 1055282"/>
              <a:gd name="connsiteX2" fmla="*/ 2289146 w 3173566"/>
              <a:gd name="connsiteY2" fmla="*/ 1034321 h 1055282"/>
              <a:gd name="connsiteX3" fmla="*/ 3173566 w 3173566"/>
              <a:gd name="connsiteY3" fmla="*/ 0 h 1055282"/>
            </a:gdLst>
            <a:ahLst/>
            <a:cxnLst>
              <a:cxn ang="0">
                <a:pos x="connsiteX0" y="connsiteY0"/>
              </a:cxn>
              <a:cxn ang="0">
                <a:pos x="connsiteX1" y="connsiteY1"/>
              </a:cxn>
              <a:cxn ang="0">
                <a:pos x="connsiteX2" y="connsiteY2"/>
              </a:cxn>
              <a:cxn ang="0">
                <a:pos x="connsiteX3" y="connsiteY3"/>
              </a:cxn>
            </a:cxnLst>
            <a:rect l="l" t="t" r="r" b="b"/>
            <a:pathLst>
              <a:path w="3173566" h="1055282">
                <a:moveTo>
                  <a:pt x="40621" y="44969"/>
                </a:moveTo>
                <a:cubicBezTo>
                  <a:pt x="29378" y="248585"/>
                  <a:pt x="-124271" y="479685"/>
                  <a:pt x="250483" y="644577"/>
                </a:cubicBezTo>
                <a:cubicBezTo>
                  <a:pt x="625237" y="809469"/>
                  <a:pt x="1801965" y="1141751"/>
                  <a:pt x="2289146" y="1034321"/>
                </a:cubicBezTo>
                <a:cubicBezTo>
                  <a:pt x="2776327" y="926891"/>
                  <a:pt x="3040528" y="471565"/>
                  <a:pt x="3173566"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4" name="Freeform 103"/>
          <p:cNvSpPr/>
          <p:nvPr/>
        </p:nvSpPr>
        <p:spPr bwMode="auto">
          <a:xfrm>
            <a:off x="3824990" y="1987819"/>
            <a:ext cx="1409076" cy="927769"/>
          </a:xfrm>
          <a:custGeom>
            <a:avLst/>
            <a:gdLst>
              <a:gd name="connsiteX0" fmla="*/ 1409076 w 1409076"/>
              <a:gd name="connsiteY0" fmla="*/ 20864 h 927769"/>
              <a:gd name="connsiteX1" fmla="*/ 517161 w 1409076"/>
              <a:gd name="connsiteY1" fmla="*/ 118300 h 927769"/>
              <a:gd name="connsiteX2" fmla="*/ 0 w 1409076"/>
              <a:gd name="connsiteY2" fmla="*/ 927769 h 927769"/>
            </a:gdLst>
            <a:ahLst/>
            <a:cxnLst>
              <a:cxn ang="0">
                <a:pos x="connsiteX0" y="connsiteY0"/>
              </a:cxn>
              <a:cxn ang="0">
                <a:pos x="connsiteX1" y="connsiteY1"/>
              </a:cxn>
              <a:cxn ang="0">
                <a:pos x="connsiteX2" y="connsiteY2"/>
              </a:cxn>
            </a:cxnLst>
            <a:rect l="l" t="t" r="r" b="b"/>
            <a:pathLst>
              <a:path w="1409076" h="927769">
                <a:moveTo>
                  <a:pt x="1409076" y="20864"/>
                </a:moveTo>
                <a:cubicBezTo>
                  <a:pt x="1080541" y="-5994"/>
                  <a:pt x="752007" y="-32851"/>
                  <a:pt x="517161" y="118300"/>
                </a:cubicBezTo>
                <a:cubicBezTo>
                  <a:pt x="282315" y="269451"/>
                  <a:pt x="141157" y="598610"/>
                  <a:pt x="0" y="927769"/>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5" name="Freeform 104"/>
          <p:cNvSpPr/>
          <p:nvPr/>
        </p:nvSpPr>
        <p:spPr bwMode="auto">
          <a:xfrm>
            <a:off x="5518880" y="1296649"/>
            <a:ext cx="2488367" cy="2353456"/>
          </a:xfrm>
          <a:custGeom>
            <a:avLst/>
            <a:gdLst>
              <a:gd name="connsiteX0" fmla="*/ 2488367 w 2488367"/>
              <a:gd name="connsiteY0" fmla="*/ 0 h 2353456"/>
              <a:gd name="connsiteX1" fmla="*/ 1881265 w 2488367"/>
              <a:gd name="connsiteY1" fmla="*/ 142407 h 2353456"/>
              <a:gd name="connsiteX2" fmla="*/ 1528996 w 2488367"/>
              <a:gd name="connsiteY2" fmla="*/ 771994 h 2353456"/>
              <a:gd name="connsiteX3" fmla="*/ 764498 w 2488367"/>
              <a:gd name="connsiteY3" fmla="*/ 2061148 h 2353456"/>
              <a:gd name="connsiteX4" fmla="*/ 0 w 2488367"/>
              <a:gd name="connsiteY4" fmla="*/ 2353456 h 2353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8367" h="2353456">
                <a:moveTo>
                  <a:pt x="2488367" y="0"/>
                </a:moveTo>
                <a:cubicBezTo>
                  <a:pt x="2264763" y="6870"/>
                  <a:pt x="2041160" y="13741"/>
                  <a:pt x="1881265" y="142407"/>
                </a:cubicBezTo>
                <a:cubicBezTo>
                  <a:pt x="1721370" y="271073"/>
                  <a:pt x="1715124" y="452204"/>
                  <a:pt x="1528996" y="771994"/>
                </a:cubicBezTo>
                <a:cubicBezTo>
                  <a:pt x="1342868" y="1091784"/>
                  <a:pt x="1019331" y="1797571"/>
                  <a:pt x="764498" y="2061148"/>
                </a:cubicBezTo>
                <a:cubicBezTo>
                  <a:pt x="509665" y="2324725"/>
                  <a:pt x="254832" y="2339090"/>
                  <a:pt x="0" y="2353456"/>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6" name="Freeform 105"/>
          <p:cNvSpPr/>
          <p:nvPr/>
        </p:nvSpPr>
        <p:spPr bwMode="auto">
          <a:xfrm>
            <a:off x="4701916" y="2151089"/>
            <a:ext cx="547141" cy="404734"/>
          </a:xfrm>
          <a:custGeom>
            <a:avLst/>
            <a:gdLst>
              <a:gd name="connsiteX0" fmla="*/ 0 w 547141"/>
              <a:gd name="connsiteY0" fmla="*/ 404734 h 404734"/>
              <a:gd name="connsiteX1" fmla="*/ 262328 w 547141"/>
              <a:gd name="connsiteY1" fmla="*/ 89941 h 404734"/>
              <a:gd name="connsiteX2" fmla="*/ 547141 w 547141"/>
              <a:gd name="connsiteY2" fmla="*/ 0 h 404734"/>
            </a:gdLst>
            <a:ahLst/>
            <a:cxnLst>
              <a:cxn ang="0">
                <a:pos x="connsiteX0" y="connsiteY0"/>
              </a:cxn>
              <a:cxn ang="0">
                <a:pos x="connsiteX1" y="connsiteY1"/>
              </a:cxn>
              <a:cxn ang="0">
                <a:pos x="connsiteX2" y="connsiteY2"/>
              </a:cxn>
            </a:cxnLst>
            <a:rect l="l" t="t" r="r" b="b"/>
            <a:pathLst>
              <a:path w="547141" h="404734">
                <a:moveTo>
                  <a:pt x="0" y="404734"/>
                </a:moveTo>
                <a:cubicBezTo>
                  <a:pt x="85569" y="281065"/>
                  <a:pt x="171138" y="157397"/>
                  <a:pt x="262328" y="89941"/>
                </a:cubicBezTo>
                <a:cubicBezTo>
                  <a:pt x="353518" y="22485"/>
                  <a:pt x="450329" y="11242"/>
                  <a:pt x="547141"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7" name="Freeform 106"/>
          <p:cNvSpPr/>
          <p:nvPr/>
        </p:nvSpPr>
        <p:spPr bwMode="auto">
          <a:xfrm>
            <a:off x="4761876" y="2698230"/>
            <a:ext cx="749509" cy="59960"/>
          </a:xfrm>
          <a:custGeom>
            <a:avLst/>
            <a:gdLst>
              <a:gd name="connsiteX0" fmla="*/ 749509 w 749509"/>
              <a:gd name="connsiteY0" fmla="*/ 59960 h 59960"/>
              <a:gd name="connsiteX1" fmla="*/ 0 w 749509"/>
              <a:gd name="connsiteY1" fmla="*/ 0 h 59960"/>
            </a:gdLst>
            <a:ahLst/>
            <a:cxnLst>
              <a:cxn ang="0">
                <a:pos x="connsiteX0" y="connsiteY0"/>
              </a:cxn>
              <a:cxn ang="0">
                <a:pos x="connsiteX1" y="connsiteY1"/>
              </a:cxn>
            </a:cxnLst>
            <a:rect l="l" t="t" r="r" b="b"/>
            <a:pathLst>
              <a:path w="749509" h="59960">
                <a:moveTo>
                  <a:pt x="749509" y="59960"/>
                </a:moveTo>
                <a:lnTo>
                  <a:pt x="0" y="0"/>
                </a:ln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8" name="Freeform 107"/>
          <p:cNvSpPr/>
          <p:nvPr/>
        </p:nvSpPr>
        <p:spPr bwMode="auto">
          <a:xfrm>
            <a:off x="5155109" y="2855626"/>
            <a:ext cx="348781" cy="554636"/>
          </a:xfrm>
          <a:custGeom>
            <a:avLst/>
            <a:gdLst>
              <a:gd name="connsiteX0" fmla="*/ 41482 w 348781"/>
              <a:gd name="connsiteY0" fmla="*/ 554636 h 554636"/>
              <a:gd name="connsiteX1" fmla="*/ 26492 w 348781"/>
              <a:gd name="connsiteY1" fmla="*/ 134912 h 554636"/>
              <a:gd name="connsiteX2" fmla="*/ 348781 w 348781"/>
              <a:gd name="connsiteY2" fmla="*/ 0 h 554636"/>
            </a:gdLst>
            <a:ahLst/>
            <a:cxnLst>
              <a:cxn ang="0">
                <a:pos x="connsiteX0" y="connsiteY0"/>
              </a:cxn>
              <a:cxn ang="0">
                <a:pos x="connsiteX1" y="connsiteY1"/>
              </a:cxn>
              <a:cxn ang="0">
                <a:pos x="connsiteX2" y="connsiteY2"/>
              </a:cxn>
            </a:cxnLst>
            <a:rect l="l" t="t" r="r" b="b"/>
            <a:pathLst>
              <a:path w="348781" h="554636">
                <a:moveTo>
                  <a:pt x="41482" y="554636"/>
                </a:moveTo>
                <a:cubicBezTo>
                  <a:pt x="8379" y="390993"/>
                  <a:pt x="-24724" y="227351"/>
                  <a:pt x="26492" y="134912"/>
                </a:cubicBezTo>
                <a:cubicBezTo>
                  <a:pt x="77708" y="42473"/>
                  <a:pt x="213244" y="21236"/>
                  <a:pt x="348781" y="0"/>
                </a:cubicBezTo>
              </a:path>
            </a:pathLst>
          </a:custGeom>
          <a:noFill/>
          <a:ln w="28575" cap="flat" cmpd="sng" algn="ctr">
            <a:solidFill>
              <a:schemeClr val="tx1"/>
            </a:solidFill>
            <a:prstDash val="sysDash"/>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nvGrpSpPr>
          <p:cNvPr id="109" name="Group 108"/>
          <p:cNvGrpSpPr/>
          <p:nvPr/>
        </p:nvGrpSpPr>
        <p:grpSpPr>
          <a:xfrm>
            <a:off x="2011744" y="937317"/>
            <a:ext cx="753392" cy="912373"/>
            <a:chOff x="1741072" y="968497"/>
            <a:chExt cx="1177888" cy="1356707"/>
          </a:xfrm>
        </p:grpSpPr>
        <p:sp>
          <p:nvSpPr>
            <p:cNvPr id="110"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1" name="Picture 110"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2" name="Group 111"/>
          <p:cNvGrpSpPr/>
          <p:nvPr/>
        </p:nvGrpSpPr>
        <p:grpSpPr>
          <a:xfrm>
            <a:off x="4224597" y="3363641"/>
            <a:ext cx="753392" cy="912373"/>
            <a:chOff x="1741072" y="968497"/>
            <a:chExt cx="1177888" cy="1356707"/>
          </a:xfrm>
        </p:grpSpPr>
        <p:sp>
          <p:nvSpPr>
            <p:cNvPr id="113"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4" name="Picture 113"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5" name="Group 114"/>
          <p:cNvGrpSpPr/>
          <p:nvPr/>
        </p:nvGrpSpPr>
        <p:grpSpPr>
          <a:xfrm>
            <a:off x="8651861" y="765748"/>
            <a:ext cx="753392" cy="912373"/>
            <a:chOff x="1741072" y="968497"/>
            <a:chExt cx="1177888" cy="1356707"/>
          </a:xfrm>
        </p:grpSpPr>
        <p:sp>
          <p:nvSpPr>
            <p:cNvPr id="116"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17" name="Picture 116"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18" name="Group 117"/>
          <p:cNvGrpSpPr/>
          <p:nvPr/>
        </p:nvGrpSpPr>
        <p:grpSpPr>
          <a:xfrm>
            <a:off x="2649182" y="2244945"/>
            <a:ext cx="753392" cy="912373"/>
            <a:chOff x="1741072" y="968497"/>
            <a:chExt cx="1177888" cy="1356707"/>
          </a:xfrm>
        </p:grpSpPr>
        <p:sp>
          <p:nvSpPr>
            <p:cNvPr id="119"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20" name="Picture 119"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grpSp>
        <p:nvGrpSpPr>
          <p:cNvPr id="121" name="Group 120"/>
          <p:cNvGrpSpPr/>
          <p:nvPr/>
        </p:nvGrpSpPr>
        <p:grpSpPr>
          <a:xfrm>
            <a:off x="7017473" y="3547161"/>
            <a:ext cx="753392" cy="912373"/>
            <a:chOff x="1741072" y="968497"/>
            <a:chExt cx="1177888" cy="1356707"/>
          </a:xfrm>
        </p:grpSpPr>
        <p:sp>
          <p:nvSpPr>
            <p:cNvPr id="122" name="Text Box 19"/>
            <p:cNvSpPr txBox="1">
              <a:spLocks noChangeArrowheads="1"/>
            </p:cNvSpPr>
            <p:nvPr/>
          </p:nvSpPr>
          <p:spPr bwMode="auto">
            <a:xfrm>
              <a:off x="1741072" y="1825600"/>
              <a:ext cx="1177888" cy="4996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Client</a:t>
              </a:r>
            </a:p>
          </p:txBody>
        </p:sp>
        <p:pic>
          <p:nvPicPr>
            <p:cNvPr id="123" name="Picture 122"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8488" y="968497"/>
              <a:ext cx="1000856" cy="1000856"/>
            </a:xfrm>
            <a:prstGeom prst="rect">
              <a:avLst/>
            </a:prstGeom>
          </p:spPr>
        </p:pic>
      </p:grpSp>
      <p:sp>
        <p:nvSpPr>
          <p:cNvPr id="124" name="Left-Right Arrow 123"/>
          <p:cNvSpPr/>
          <p:nvPr/>
        </p:nvSpPr>
        <p:spPr bwMode="auto">
          <a:xfrm>
            <a:off x="2631986" y="1388933"/>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5" name="Left-Right Arrow 124"/>
          <p:cNvSpPr/>
          <p:nvPr/>
        </p:nvSpPr>
        <p:spPr bwMode="auto">
          <a:xfrm rot="2001488">
            <a:off x="3248768" y="2774192"/>
            <a:ext cx="419139"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6" name="Left-Right Arrow 125"/>
          <p:cNvSpPr/>
          <p:nvPr/>
        </p:nvSpPr>
        <p:spPr bwMode="auto">
          <a:xfrm>
            <a:off x="4747284" y="3445055"/>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7" name="Left-Right Arrow 126"/>
          <p:cNvSpPr/>
          <p:nvPr/>
        </p:nvSpPr>
        <p:spPr bwMode="auto">
          <a:xfrm rot="4139934">
            <a:off x="7096225" y="3259195"/>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sp>
        <p:nvSpPr>
          <p:cNvPr id="129" name="Left-Right Arrow 128"/>
          <p:cNvSpPr/>
          <p:nvPr/>
        </p:nvSpPr>
        <p:spPr bwMode="auto">
          <a:xfrm>
            <a:off x="8379924" y="1054624"/>
            <a:ext cx="361748" cy="209881"/>
          </a:xfrm>
          <a:prstGeom prst="leftRightArrow">
            <a:avLst/>
          </a:prstGeom>
          <a:solidFill>
            <a:srgbClr val="FF0000"/>
          </a:solidFill>
          <a:ln w="127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Comic Sans MS" pitchFamily="66" charset="0"/>
            </a:endParaRPr>
          </a:p>
        </p:txBody>
      </p:sp>
      <p:grpSp>
        <p:nvGrpSpPr>
          <p:cNvPr id="130" name="Group 129"/>
          <p:cNvGrpSpPr/>
          <p:nvPr/>
        </p:nvGrpSpPr>
        <p:grpSpPr>
          <a:xfrm>
            <a:off x="2160302" y="3265603"/>
            <a:ext cx="1434162" cy="522482"/>
            <a:chOff x="6672900" y="2635472"/>
            <a:chExt cx="1434162" cy="522482"/>
          </a:xfrm>
        </p:grpSpPr>
        <p:grpSp>
          <p:nvGrpSpPr>
            <p:cNvPr id="131" name="Group 130"/>
            <p:cNvGrpSpPr/>
            <p:nvPr/>
          </p:nvGrpSpPr>
          <p:grpSpPr>
            <a:xfrm>
              <a:off x="6689250" y="2861846"/>
              <a:ext cx="1066800" cy="228600"/>
              <a:chOff x="1752600" y="3656806"/>
              <a:chExt cx="533400" cy="381794"/>
            </a:xfrm>
            <a:solidFill>
              <a:srgbClr val="FFFFAA"/>
            </a:solidFill>
          </p:grpSpPr>
          <p:sp>
            <p:nvSpPr>
              <p:cNvPr id="136" name="Rectangle 13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37" name="Straight Connector 136"/>
              <p:cNvCxnSpPr>
                <a:stCxn id="136" idx="0"/>
                <a:endCxn id="13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8" name="Straight Connector 137"/>
              <p:cNvCxnSpPr/>
              <p:nvPr/>
            </p:nvCxnSpPr>
            <p:spPr bwMode="auto">
              <a:xfrm>
                <a:off x="1752600" y="3657599"/>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32" name="Group 131"/>
            <p:cNvGrpSpPr/>
            <p:nvPr/>
          </p:nvGrpSpPr>
          <p:grpSpPr>
            <a:xfrm>
              <a:off x="6672900" y="2819400"/>
              <a:ext cx="1099500" cy="338554"/>
              <a:chOff x="5698650" y="4800600"/>
              <a:chExt cx="1099500" cy="338554"/>
            </a:xfrm>
          </p:grpSpPr>
          <p:sp>
            <p:nvSpPr>
              <p:cNvPr id="134" name="TextBox 133"/>
              <p:cNvSpPr txBox="1"/>
              <p:nvPr/>
            </p:nvSpPr>
            <p:spPr>
              <a:xfrm>
                <a:off x="5698650" y="4800600"/>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135" name="TextBox 134"/>
              <p:cNvSpPr txBox="1"/>
              <p:nvPr/>
            </p:nvSpPr>
            <p:spPr>
              <a:xfrm>
                <a:off x="6248400" y="4800600"/>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133" name="Straight Arrow Connector 132"/>
            <p:cNvCxnSpPr/>
            <p:nvPr/>
          </p:nvCxnSpPr>
          <p:spPr bwMode="auto">
            <a:xfrm flipV="1">
              <a:off x="7611338" y="2635472"/>
              <a:ext cx="495724" cy="229389"/>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2" name="Group 1"/>
          <p:cNvGrpSpPr/>
          <p:nvPr/>
        </p:nvGrpSpPr>
        <p:grpSpPr>
          <a:xfrm>
            <a:off x="7639988" y="1661527"/>
            <a:ext cx="2766701" cy="2812701"/>
            <a:chOff x="3273425" y="990600"/>
            <a:chExt cx="5256213" cy="5486400"/>
          </a:xfrm>
        </p:grpSpPr>
        <p:sp>
          <p:nvSpPr>
            <p:cNvPr id="128" name="Oval 4"/>
            <p:cNvSpPr>
              <a:spLocks noChangeArrowheads="1"/>
            </p:cNvSpPr>
            <p:nvPr/>
          </p:nvSpPr>
          <p:spPr bwMode="auto">
            <a:xfrm>
              <a:off x="3538538" y="1371600"/>
              <a:ext cx="4648200" cy="4572000"/>
            </a:xfrm>
            <a:prstGeom prst="ellipse">
              <a:avLst/>
            </a:prstGeom>
            <a:noFill/>
            <a:ln w="9525">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39" name="Text Box 5"/>
            <p:cNvSpPr txBox="1">
              <a:spLocks noChangeArrowheads="1"/>
            </p:cNvSpPr>
            <p:nvPr/>
          </p:nvSpPr>
          <p:spPr bwMode="auto">
            <a:xfrm>
              <a:off x="6384925" y="1538288"/>
              <a:ext cx="512199"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4</a:t>
              </a:r>
            </a:p>
          </p:txBody>
        </p:sp>
        <p:pic>
          <p:nvPicPr>
            <p:cNvPr id="140" name="Picture 6" descr="j0230337"/>
            <p:cNvPicPr>
              <a:picLocks noChangeAspect="1" noChangeArrowheads="1"/>
            </p:cNvPicPr>
            <p:nvPr/>
          </p:nvPicPr>
          <p:blipFill>
            <a:blip r:embed="rId3"/>
            <a:srcRect/>
            <a:stretch>
              <a:fillRect/>
            </a:stretch>
          </p:blipFill>
          <p:spPr bwMode="auto">
            <a:xfrm>
              <a:off x="6653213" y="990600"/>
              <a:ext cx="266700" cy="438150"/>
            </a:xfrm>
            <a:prstGeom prst="rect">
              <a:avLst/>
            </a:prstGeom>
            <a:noFill/>
          </p:spPr>
        </p:pic>
        <p:pic>
          <p:nvPicPr>
            <p:cNvPr id="141" name="Picture 7" descr="j0230337"/>
            <p:cNvPicPr>
              <a:picLocks noChangeAspect="1" noChangeArrowheads="1"/>
            </p:cNvPicPr>
            <p:nvPr/>
          </p:nvPicPr>
          <p:blipFill>
            <a:blip r:embed="rId3"/>
            <a:srcRect/>
            <a:stretch>
              <a:fillRect/>
            </a:stretch>
          </p:blipFill>
          <p:spPr bwMode="auto">
            <a:xfrm>
              <a:off x="8148638" y="4514850"/>
              <a:ext cx="266700" cy="438150"/>
            </a:xfrm>
            <a:prstGeom prst="rect">
              <a:avLst/>
            </a:prstGeom>
            <a:noFill/>
          </p:spPr>
        </p:pic>
        <p:sp>
          <p:nvSpPr>
            <p:cNvPr id="142" name="Text Box 8"/>
            <p:cNvSpPr txBox="1">
              <a:spLocks noChangeArrowheads="1"/>
            </p:cNvSpPr>
            <p:nvPr/>
          </p:nvSpPr>
          <p:spPr bwMode="auto">
            <a:xfrm>
              <a:off x="7461250" y="4343400"/>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20</a:t>
              </a:r>
            </a:p>
          </p:txBody>
        </p:sp>
        <p:pic>
          <p:nvPicPr>
            <p:cNvPr id="143" name="Picture 9" descr="j0230337"/>
            <p:cNvPicPr>
              <a:picLocks noChangeAspect="1" noChangeArrowheads="1"/>
            </p:cNvPicPr>
            <p:nvPr/>
          </p:nvPicPr>
          <p:blipFill>
            <a:blip r:embed="rId3"/>
            <a:srcRect/>
            <a:stretch>
              <a:fillRect/>
            </a:stretch>
          </p:blipFill>
          <p:spPr bwMode="auto">
            <a:xfrm>
              <a:off x="5748338" y="6038850"/>
              <a:ext cx="266700" cy="438150"/>
            </a:xfrm>
            <a:prstGeom prst="rect">
              <a:avLst/>
            </a:prstGeom>
            <a:noFill/>
          </p:spPr>
        </p:pic>
        <p:sp>
          <p:nvSpPr>
            <p:cNvPr id="144" name="Text Box 10"/>
            <p:cNvSpPr txBox="1">
              <a:spLocks noChangeArrowheads="1"/>
            </p:cNvSpPr>
            <p:nvPr/>
          </p:nvSpPr>
          <p:spPr bwMode="auto">
            <a:xfrm>
              <a:off x="5614988" y="5486400"/>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32</a:t>
              </a:r>
            </a:p>
          </p:txBody>
        </p:sp>
        <p:sp>
          <p:nvSpPr>
            <p:cNvPr id="145" name="Text Box 11"/>
            <p:cNvSpPr txBox="1">
              <a:spLocks noChangeArrowheads="1"/>
            </p:cNvSpPr>
            <p:nvPr/>
          </p:nvSpPr>
          <p:spPr bwMode="auto">
            <a:xfrm>
              <a:off x="4605338" y="5348289"/>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35</a:t>
              </a:r>
            </a:p>
          </p:txBody>
        </p:sp>
        <p:pic>
          <p:nvPicPr>
            <p:cNvPr id="146" name="Picture 12" descr="j0230337"/>
            <p:cNvPicPr>
              <a:picLocks noChangeAspect="1" noChangeArrowheads="1"/>
            </p:cNvPicPr>
            <p:nvPr/>
          </p:nvPicPr>
          <p:blipFill>
            <a:blip r:embed="rId3"/>
            <a:srcRect/>
            <a:stretch>
              <a:fillRect/>
            </a:stretch>
          </p:blipFill>
          <p:spPr bwMode="auto">
            <a:xfrm>
              <a:off x="4757738" y="5886450"/>
              <a:ext cx="266700" cy="438150"/>
            </a:xfrm>
            <a:prstGeom prst="rect">
              <a:avLst/>
            </a:prstGeom>
            <a:noFill/>
          </p:spPr>
        </p:pic>
        <p:sp>
          <p:nvSpPr>
            <p:cNvPr id="147" name="Text Box 13"/>
            <p:cNvSpPr txBox="1">
              <a:spLocks noChangeArrowheads="1"/>
            </p:cNvSpPr>
            <p:nvPr/>
          </p:nvSpPr>
          <p:spPr bwMode="auto">
            <a:xfrm>
              <a:off x="7119937" y="1995488"/>
              <a:ext cx="512199"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8</a:t>
              </a:r>
            </a:p>
          </p:txBody>
        </p:sp>
        <p:sp>
          <p:nvSpPr>
            <p:cNvPr id="148" name="Text Box 14"/>
            <p:cNvSpPr txBox="1">
              <a:spLocks noChangeArrowheads="1"/>
            </p:cNvSpPr>
            <p:nvPr/>
          </p:nvSpPr>
          <p:spPr bwMode="auto">
            <a:xfrm>
              <a:off x="7729538" y="3367088"/>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15</a:t>
              </a:r>
            </a:p>
          </p:txBody>
        </p:sp>
        <p:sp>
          <p:nvSpPr>
            <p:cNvPr id="149" name="Text Box 15"/>
            <p:cNvSpPr txBox="1">
              <a:spLocks noChangeArrowheads="1"/>
            </p:cNvSpPr>
            <p:nvPr/>
          </p:nvSpPr>
          <p:spPr bwMode="auto">
            <a:xfrm>
              <a:off x="3767139" y="4267201"/>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44</a:t>
              </a:r>
            </a:p>
          </p:txBody>
        </p:sp>
        <p:sp>
          <p:nvSpPr>
            <p:cNvPr id="150" name="Text Box 16"/>
            <p:cNvSpPr txBox="1">
              <a:spLocks noChangeArrowheads="1"/>
            </p:cNvSpPr>
            <p:nvPr/>
          </p:nvSpPr>
          <p:spPr bwMode="auto">
            <a:xfrm>
              <a:off x="4548188" y="1828800"/>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a:latin typeface="Key"/>
                  <a:cs typeface="Key"/>
                </a:rPr>
                <a:t>58</a:t>
              </a:r>
            </a:p>
          </p:txBody>
        </p:sp>
        <p:pic>
          <p:nvPicPr>
            <p:cNvPr id="151" name="Picture 17" descr="j0230337"/>
            <p:cNvPicPr>
              <a:picLocks noChangeAspect="1" noChangeArrowheads="1"/>
            </p:cNvPicPr>
            <p:nvPr/>
          </p:nvPicPr>
          <p:blipFill>
            <a:blip r:embed="rId3"/>
            <a:srcRect/>
            <a:stretch>
              <a:fillRect/>
            </a:stretch>
          </p:blipFill>
          <p:spPr bwMode="auto">
            <a:xfrm>
              <a:off x="3348038" y="4419600"/>
              <a:ext cx="266700" cy="438150"/>
            </a:xfrm>
            <a:prstGeom prst="rect">
              <a:avLst/>
            </a:prstGeom>
            <a:noFill/>
          </p:spPr>
        </p:pic>
        <p:pic>
          <p:nvPicPr>
            <p:cNvPr id="152" name="Picture 18" descr="j0230337"/>
            <p:cNvPicPr>
              <a:picLocks noChangeAspect="1" noChangeArrowheads="1"/>
            </p:cNvPicPr>
            <p:nvPr/>
          </p:nvPicPr>
          <p:blipFill>
            <a:blip r:embed="rId3"/>
            <a:srcRect/>
            <a:stretch>
              <a:fillRect/>
            </a:stretch>
          </p:blipFill>
          <p:spPr bwMode="auto">
            <a:xfrm>
              <a:off x="4262438" y="1295400"/>
              <a:ext cx="266700" cy="438150"/>
            </a:xfrm>
            <a:prstGeom prst="rect">
              <a:avLst/>
            </a:prstGeom>
            <a:noFill/>
          </p:spPr>
        </p:pic>
        <p:sp>
          <p:nvSpPr>
            <p:cNvPr id="153" name="Line 19"/>
            <p:cNvSpPr>
              <a:spLocks noChangeShapeType="1"/>
            </p:cNvSpPr>
            <p:nvPr/>
          </p:nvSpPr>
          <p:spPr bwMode="auto">
            <a:xfrm flipV="1">
              <a:off x="3690938" y="44958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54" name="Line 20"/>
            <p:cNvSpPr>
              <a:spLocks noChangeShapeType="1"/>
            </p:cNvSpPr>
            <p:nvPr/>
          </p:nvSpPr>
          <p:spPr bwMode="auto">
            <a:xfrm>
              <a:off x="4519613" y="1735138"/>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pic>
          <p:nvPicPr>
            <p:cNvPr id="155" name="Picture 21" descr="j0230337"/>
            <p:cNvPicPr>
              <a:picLocks noChangeAspect="1" noChangeArrowheads="1"/>
            </p:cNvPicPr>
            <p:nvPr/>
          </p:nvPicPr>
          <p:blipFill>
            <a:blip r:embed="rId3"/>
            <a:srcRect/>
            <a:stretch>
              <a:fillRect/>
            </a:stretch>
          </p:blipFill>
          <p:spPr bwMode="auto">
            <a:xfrm>
              <a:off x="8262938" y="3276600"/>
              <a:ext cx="266700" cy="438150"/>
            </a:xfrm>
            <a:prstGeom prst="rect">
              <a:avLst/>
            </a:prstGeom>
            <a:noFill/>
          </p:spPr>
        </p:pic>
        <p:sp>
          <p:nvSpPr>
            <p:cNvPr id="156" name="Line 22"/>
            <p:cNvSpPr>
              <a:spLocks noChangeShapeType="1"/>
            </p:cNvSpPr>
            <p:nvPr/>
          </p:nvSpPr>
          <p:spPr bwMode="auto">
            <a:xfrm flipV="1">
              <a:off x="4910138" y="5638800"/>
              <a:ext cx="76200"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57" name="Line 23"/>
            <p:cNvSpPr>
              <a:spLocks noChangeShapeType="1"/>
            </p:cNvSpPr>
            <p:nvPr/>
          </p:nvSpPr>
          <p:spPr bwMode="auto">
            <a:xfrm flipV="1">
              <a:off x="5824538" y="5867400"/>
              <a:ext cx="1587"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58" name="Line 24"/>
            <p:cNvSpPr>
              <a:spLocks noChangeShapeType="1"/>
            </p:cNvSpPr>
            <p:nvPr/>
          </p:nvSpPr>
          <p:spPr bwMode="auto">
            <a:xfrm flipH="1" flipV="1">
              <a:off x="7881938" y="4572000"/>
              <a:ext cx="152400" cy="7620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59" name="Line 25"/>
            <p:cNvSpPr>
              <a:spLocks noChangeShapeType="1"/>
            </p:cNvSpPr>
            <p:nvPr/>
          </p:nvSpPr>
          <p:spPr bwMode="auto">
            <a:xfrm flipH="1">
              <a:off x="8110538" y="3505200"/>
              <a:ext cx="152400" cy="1588"/>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60" name="Line 26"/>
            <p:cNvSpPr>
              <a:spLocks noChangeShapeType="1"/>
            </p:cNvSpPr>
            <p:nvPr/>
          </p:nvSpPr>
          <p:spPr bwMode="auto">
            <a:xfrm flipV="1">
              <a:off x="7396163" y="1971675"/>
              <a:ext cx="112712" cy="104775"/>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pic>
          <p:nvPicPr>
            <p:cNvPr id="161" name="Picture 27" descr="j0230337"/>
            <p:cNvPicPr>
              <a:picLocks noChangeAspect="1" noChangeArrowheads="1"/>
            </p:cNvPicPr>
            <p:nvPr/>
          </p:nvPicPr>
          <p:blipFill>
            <a:blip r:embed="rId3"/>
            <a:srcRect/>
            <a:stretch>
              <a:fillRect/>
            </a:stretch>
          </p:blipFill>
          <p:spPr bwMode="auto">
            <a:xfrm>
              <a:off x="7575550" y="1676400"/>
              <a:ext cx="268288" cy="438150"/>
            </a:xfrm>
            <a:prstGeom prst="rect">
              <a:avLst/>
            </a:prstGeom>
            <a:noFill/>
          </p:spPr>
        </p:pic>
        <p:sp>
          <p:nvSpPr>
            <p:cNvPr id="162" name="Line 28"/>
            <p:cNvSpPr>
              <a:spLocks noChangeShapeType="1"/>
            </p:cNvSpPr>
            <p:nvPr/>
          </p:nvSpPr>
          <p:spPr bwMode="auto">
            <a:xfrm rot="3575902">
              <a:off x="6584950" y="1433513"/>
              <a:ext cx="92075" cy="12065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grpSp>
          <p:nvGrpSpPr>
            <p:cNvPr id="163" name="Group 29"/>
            <p:cNvGrpSpPr>
              <a:grpSpLocks/>
            </p:cNvGrpSpPr>
            <p:nvPr/>
          </p:nvGrpSpPr>
          <p:grpSpPr bwMode="auto">
            <a:xfrm>
              <a:off x="3273425" y="1108075"/>
              <a:ext cx="5089525" cy="5133975"/>
              <a:chOff x="1930" y="844"/>
              <a:chExt cx="3210" cy="3240"/>
            </a:xfrm>
          </p:grpSpPr>
          <p:sp>
            <p:nvSpPr>
              <p:cNvPr id="164" name="Freeform 30"/>
              <p:cNvSpPr>
                <a:spLocks/>
              </p:cNvSpPr>
              <p:nvPr/>
            </p:nvSpPr>
            <p:spPr bwMode="auto">
              <a:xfrm>
                <a:off x="2788" y="844"/>
                <a:ext cx="1200" cy="168"/>
              </a:xfrm>
              <a:custGeom>
                <a:avLst/>
                <a:gdLst/>
                <a:ahLst/>
                <a:cxnLst>
                  <a:cxn ang="0">
                    <a:pos x="0" y="168"/>
                  </a:cxn>
                  <a:cxn ang="0">
                    <a:pos x="432" y="24"/>
                  </a:cxn>
                  <a:cxn ang="0">
                    <a:pos x="960" y="24"/>
                  </a:cxn>
                  <a:cxn ang="0">
                    <a:pos x="1200" y="72"/>
                  </a:cxn>
                </a:cxnLst>
                <a:rect l="0" t="0" r="r" b="b"/>
                <a:pathLst>
                  <a:path w="1200" h="168">
                    <a:moveTo>
                      <a:pt x="0" y="168"/>
                    </a:moveTo>
                    <a:cubicBezTo>
                      <a:pt x="136" y="108"/>
                      <a:pt x="272" y="48"/>
                      <a:pt x="432" y="24"/>
                    </a:cubicBezTo>
                    <a:cubicBezTo>
                      <a:pt x="592" y="0"/>
                      <a:pt x="832" y="16"/>
                      <a:pt x="960" y="24"/>
                    </a:cubicBezTo>
                    <a:cubicBezTo>
                      <a:pt x="1088" y="32"/>
                      <a:pt x="1144" y="52"/>
                      <a:pt x="1200" y="72"/>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65" name="Freeform 31"/>
              <p:cNvSpPr>
                <a:spLocks/>
              </p:cNvSpPr>
              <p:nvPr/>
            </p:nvSpPr>
            <p:spPr bwMode="auto">
              <a:xfrm>
                <a:off x="4276" y="964"/>
                <a:ext cx="336" cy="240"/>
              </a:xfrm>
              <a:custGeom>
                <a:avLst/>
                <a:gdLst/>
                <a:ahLst/>
                <a:cxnLst>
                  <a:cxn ang="0">
                    <a:pos x="0" y="0"/>
                  </a:cxn>
                  <a:cxn ang="0">
                    <a:pos x="192" y="96"/>
                  </a:cxn>
                  <a:cxn ang="0">
                    <a:pos x="336" y="240"/>
                  </a:cxn>
                </a:cxnLst>
                <a:rect l="0" t="0" r="r" b="b"/>
                <a:pathLst>
                  <a:path w="336" h="240">
                    <a:moveTo>
                      <a:pt x="0" y="0"/>
                    </a:moveTo>
                    <a:cubicBezTo>
                      <a:pt x="68" y="28"/>
                      <a:pt x="136" y="56"/>
                      <a:pt x="192" y="96"/>
                    </a:cubicBezTo>
                    <a:cubicBezTo>
                      <a:pt x="248" y="136"/>
                      <a:pt x="292" y="188"/>
                      <a:pt x="336" y="2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66" name="Freeform 32"/>
              <p:cNvSpPr>
                <a:spLocks/>
              </p:cNvSpPr>
              <p:nvPr/>
            </p:nvSpPr>
            <p:spPr bwMode="auto">
              <a:xfrm>
                <a:off x="4852" y="1492"/>
                <a:ext cx="288" cy="624"/>
              </a:xfrm>
              <a:custGeom>
                <a:avLst/>
                <a:gdLst/>
                <a:ahLst/>
                <a:cxnLst>
                  <a:cxn ang="0">
                    <a:pos x="0" y="0"/>
                  </a:cxn>
                  <a:cxn ang="0">
                    <a:pos x="192" y="240"/>
                  </a:cxn>
                  <a:cxn ang="0">
                    <a:pos x="288" y="624"/>
                  </a:cxn>
                </a:cxnLst>
                <a:rect l="0" t="0" r="r" b="b"/>
                <a:pathLst>
                  <a:path w="288" h="624">
                    <a:moveTo>
                      <a:pt x="0" y="0"/>
                    </a:moveTo>
                    <a:cubicBezTo>
                      <a:pt x="72" y="68"/>
                      <a:pt x="144" y="136"/>
                      <a:pt x="192" y="240"/>
                    </a:cubicBezTo>
                    <a:cubicBezTo>
                      <a:pt x="240" y="344"/>
                      <a:pt x="264" y="484"/>
                      <a:pt x="288" y="62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67" name="Freeform 33"/>
              <p:cNvSpPr>
                <a:spLocks/>
              </p:cNvSpPr>
              <p:nvPr/>
            </p:nvSpPr>
            <p:spPr bwMode="auto">
              <a:xfrm>
                <a:off x="5072" y="2596"/>
                <a:ext cx="68" cy="340"/>
              </a:xfrm>
              <a:custGeom>
                <a:avLst/>
                <a:gdLst/>
                <a:ahLst/>
                <a:cxnLst>
                  <a:cxn ang="0">
                    <a:pos x="68" y="0"/>
                  </a:cxn>
                  <a:cxn ang="0">
                    <a:pos x="40" y="204"/>
                  </a:cxn>
                  <a:cxn ang="0">
                    <a:pos x="0" y="340"/>
                  </a:cxn>
                </a:cxnLst>
                <a:rect l="0" t="0" r="r" b="b"/>
                <a:pathLst>
                  <a:path w="68" h="340">
                    <a:moveTo>
                      <a:pt x="68" y="0"/>
                    </a:moveTo>
                    <a:cubicBezTo>
                      <a:pt x="59" y="73"/>
                      <a:pt x="51" y="147"/>
                      <a:pt x="40" y="204"/>
                    </a:cubicBezTo>
                    <a:cubicBezTo>
                      <a:pt x="29" y="261"/>
                      <a:pt x="14" y="300"/>
                      <a:pt x="0" y="34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68" name="Freeform 34"/>
              <p:cNvSpPr>
                <a:spLocks/>
              </p:cNvSpPr>
              <p:nvPr/>
            </p:nvSpPr>
            <p:spPr bwMode="auto">
              <a:xfrm>
                <a:off x="3760" y="3268"/>
                <a:ext cx="1188" cy="767"/>
              </a:xfrm>
              <a:custGeom>
                <a:avLst/>
                <a:gdLst/>
                <a:ahLst/>
                <a:cxnLst>
                  <a:cxn ang="0">
                    <a:pos x="1188" y="0"/>
                  </a:cxn>
                  <a:cxn ang="0">
                    <a:pos x="824" y="460"/>
                  </a:cxn>
                  <a:cxn ang="0">
                    <a:pos x="320" y="716"/>
                  </a:cxn>
                  <a:cxn ang="0">
                    <a:pos x="0" y="764"/>
                  </a:cxn>
                </a:cxnLst>
                <a:rect l="0" t="0" r="r" b="b"/>
                <a:pathLst>
                  <a:path w="1188" h="767">
                    <a:moveTo>
                      <a:pt x="1188" y="0"/>
                    </a:moveTo>
                    <a:cubicBezTo>
                      <a:pt x="1078" y="170"/>
                      <a:pt x="969" y="341"/>
                      <a:pt x="824" y="460"/>
                    </a:cubicBezTo>
                    <a:cubicBezTo>
                      <a:pt x="679" y="579"/>
                      <a:pt x="457" y="665"/>
                      <a:pt x="320" y="716"/>
                    </a:cubicBezTo>
                    <a:cubicBezTo>
                      <a:pt x="183" y="767"/>
                      <a:pt x="91" y="765"/>
                      <a:pt x="0" y="764"/>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69" name="Freeform 35"/>
              <p:cNvSpPr>
                <a:spLocks/>
              </p:cNvSpPr>
              <p:nvPr/>
            </p:nvSpPr>
            <p:spPr bwMode="auto">
              <a:xfrm>
                <a:off x="1930" y="1216"/>
                <a:ext cx="542" cy="1620"/>
              </a:xfrm>
              <a:custGeom>
                <a:avLst/>
                <a:gdLst/>
                <a:ahLst/>
                <a:cxnLst>
                  <a:cxn ang="0">
                    <a:pos x="90" y="1620"/>
                  </a:cxn>
                  <a:cxn ang="0">
                    <a:pos x="6" y="1136"/>
                  </a:cxn>
                  <a:cxn ang="0">
                    <a:pos x="126" y="520"/>
                  </a:cxn>
                  <a:cxn ang="0">
                    <a:pos x="542" y="0"/>
                  </a:cxn>
                </a:cxnLst>
                <a:rect l="0" t="0" r="r" b="b"/>
                <a:pathLst>
                  <a:path w="542" h="1620">
                    <a:moveTo>
                      <a:pt x="90" y="1620"/>
                    </a:moveTo>
                    <a:cubicBezTo>
                      <a:pt x="45" y="1469"/>
                      <a:pt x="0" y="1319"/>
                      <a:pt x="6" y="1136"/>
                    </a:cubicBezTo>
                    <a:cubicBezTo>
                      <a:pt x="12" y="953"/>
                      <a:pt x="37" y="709"/>
                      <a:pt x="126" y="520"/>
                    </a:cubicBezTo>
                    <a:cubicBezTo>
                      <a:pt x="215" y="331"/>
                      <a:pt x="378" y="165"/>
                      <a:pt x="542"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70" name="Freeform 36"/>
              <p:cNvSpPr>
                <a:spLocks/>
              </p:cNvSpPr>
              <p:nvPr/>
            </p:nvSpPr>
            <p:spPr bwMode="auto">
              <a:xfrm>
                <a:off x="2164" y="3268"/>
                <a:ext cx="624" cy="624"/>
              </a:xfrm>
              <a:custGeom>
                <a:avLst/>
                <a:gdLst/>
                <a:ahLst/>
                <a:cxnLst>
                  <a:cxn ang="0">
                    <a:pos x="624" y="624"/>
                  </a:cxn>
                  <a:cxn ang="0">
                    <a:pos x="288" y="384"/>
                  </a:cxn>
                  <a:cxn ang="0">
                    <a:pos x="0" y="0"/>
                  </a:cxn>
                </a:cxnLst>
                <a:rect l="0" t="0" r="r" b="b"/>
                <a:pathLst>
                  <a:path w="624" h="624">
                    <a:moveTo>
                      <a:pt x="624" y="624"/>
                    </a:moveTo>
                    <a:cubicBezTo>
                      <a:pt x="508" y="556"/>
                      <a:pt x="392" y="488"/>
                      <a:pt x="288" y="384"/>
                    </a:cubicBezTo>
                    <a:cubicBezTo>
                      <a:pt x="184" y="280"/>
                      <a:pt x="92" y="140"/>
                      <a:pt x="0" y="0"/>
                    </a:cubicBezTo>
                  </a:path>
                </a:pathLst>
              </a:custGeom>
              <a:noFill/>
              <a:ln w="12700" cap="flat" cmpd="sng">
                <a:solidFill>
                  <a:schemeClr val="tx1"/>
                </a:solidFill>
                <a:prstDash val="dash"/>
                <a:round/>
                <a:headEnd type="none" w="med" len="med"/>
                <a:tailEnd type="triangle" w="med" len="med"/>
              </a:ln>
              <a:effectLst/>
            </p:spPr>
            <p:txBody>
              <a:bodyPr lIns="90488" tIns="44450" rIns="90488" bIns="44450">
                <a:prstTxWarp prst="textNoShape">
                  <a:avLst/>
                </a:prstTxWarp>
              </a:bodyPr>
              <a:lstStyle/>
              <a:p>
                <a:endParaRPr lang="en-US" sz="1200">
                  <a:latin typeface="Key"/>
                  <a:cs typeface="Key"/>
                </a:endParaRPr>
              </a:p>
            </p:txBody>
          </p:sp>
          <p:sp>
            <p:nvSpPr>
              <p:cNvPr id="171" name="Line 37"/>
              <p:cNvSpPr>
                <a:spLocks noChangeShapeType="1"/>
              </p:cNvSpPr>
              <p:nvPr/>
            </p:nvSpPr>
            <p:spPr bwMode="auto">
              <a:xfrm flipH="1" flipV="1">
                <a:off x="3076" y="3988"/>
                <a:ext cx="384" cy="96"/>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sz="1200">
                  <a:latin typeface="Key"/>
                  <a:cs typeface="Key"/>
                </a:endParaRPr>
              </a:p>
            </p:txBody>
          </p:sp>
        </p:grpSp>
        <p:grpSp>
          <p:nvGrpSpPr>
            <p:cNvPr id="172" name="Group 171"/>
            <p:cNvGrpSpPr/>
            <p:nvPr/>
          </p:nvGrpSpPr>
          <p:grpSpPr>
            <a:xfrm>
              <a:off x="6639614" y="2738834"/>
              <a:ext cx="1470924" cy="767954"/>
              <a:chOff x="6639614" y="2738834"/>
              <a:chExt cx="1470924" cy="767954"/>
            </a:xfrm>
          </p:grpSpPr>
          <p:grpSp>
            <p:nvGrpSpPr>
              <p:cNvPr id="173" name="Group 172"/>
              <p:cNvGrpSpPr/>
              <p:nvPr/>
            </p:nvGrpSpPr>
            <p:grpSpPr>
              <a:xfrm>
                <a:off x="6689250" y="2861846"/>
                <a:ext cx="1066800" cy="228600"/>
                <a:chOff x="1752600" y="3656806"/>
                <a:chExt cx="533400" cy="381794"/>
              </a:xfrm>
              <a:solidFill>
                <a:srgbClr val="FFFFAA"/>
              </a:solidFill>
            </p:grpSpPr>
            <p:sp>
              <p:nvSpPr>
                <p:cNvPr id="178" name="Rectangle 177"/>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200" b="0" dirty="0">
                    <a:latin typeface="Helvetica"/>
                    <a:cs typeface="Helvetica"/>
                  </a:endParaRPr>
                </a:p>
              </p:txBody>
            </p:sp>
            <p:cxnSp>
              <p:nvCxnSpPr>
                <p:cNvPr id="179" name="Straight Connector 178"/>
                <p:cNvCxnSpPr>
                  <a:stCxn id="178" idx="0"/>
                  <a:endCxn id="178"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0" name="Straight Connector 179"/>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74" name="Group 173"/>
              <p:cNvGrpSpPr/>
              <p:nvPr/>
            </p:nvGrpSpPr>
            <p:grpSpPr>
              <a:xfrm>
                <a:off x="6639614" y="2738834"/>
                <a:ext cx="1304163" cy="510293"/>
                <a:chOff x="5665364" y="4720034"/>
                <a:chExt cx="1304163" cy="510293"/>
              </a:xfrm>
            </p:grpSpPr>
            <p:sp>
              <p:nvSpPr>
                <p:cNvPr id="176" name="TextBox 175"/>
                <p:cNvSpPr txBox="1"/>
                <p:nvPr/>
              </p:nvSpPr>
              <p:spPr>
                <a:xfrm>
                  <a:off x="5665364" y="4720034"/>
                  <a:ext cx="649280" cy="510293"/>
                </a:xfrm>
                <a:prstGeom prst="rect">
                  <a:avLst/>
                </a:prstGeom>
                <a:noFill/>
              </p:spPr>
              <p:txBody>
                <a:bodyPr wrap="none" rtlCol="0">
                  <a:spAutoFit/>
                </a:bodyPr>
                <a:lstStyle/>
                <a:p>
                  <a:r>
                    <a:rPr lang="en-US" sz="1100" b="0" dirty="0">
                      <a:solidFill>
                        <a:srgbClr val="000000"/>
                      </a:solidFill>
                      <a:latin typeface="Helvetica"/>
                      <a:cs typeface="Helvetica"/>
                    </a:rPr>
                    <a:t>14</a:t>
                  </a:r>
                </a:p>
              </p:txBody>
            </p:sp>
            <p:sp>
              <p:nvSpPr>
                <p:cNvPr id="177" name="TextBox 176"/>
                <p:cNvSpPr txBox="1"/>
                <p:nvPr/>
              </p:nvSpPr>
              <p:spPr>
                <a:xfrm>
                  <a:off x="6140566" y="4720034"/>
                  <a:ext cx="828961" cy="510291"/>
                </a:xfrm>
                <a:prstGeom prst="rect">
                  <a:avLst/>
                </a:prstGeom>
                <a:noFill/>
              </p:spPr>
              <p:txBody>
                <a:bodyPr wrap="none" rtlCol="0">
                  <a:spAutoFit/>
                </a:bodyPr>
                <a:lstStyle/>
                <a:p>
                  <a:r>
                    <a:rPr lang="en-US" sz="1100" b="0" dirty="0">
                      <a:latin typeface="Helvetica"/>
                      <a:cs typeface="Helvetica"/>
                    </a:rPr>
                    <a:t>V14</a:t>
                  </a:r>
                </a:p>
              </p:txBody>
            </p:sp>
          </p:grpSp>
          <p:cxnSp>
            <p:nvCxnSpPr>
              <p:cNvPr id="175" name="Straight Arrow Connector 174"/>
              <p:cNvCxnSpPr>
                <a:stCxn id="178" idx="2"/>
                <a:endCxn id="159" idx="1"/>
              </p:cNvCxnSpPr>
              <p:nvPr/>
            </p:nvCxnSpPr>
            <p:spPr bwMode="auto">
              <a:xfrm>
                <a:off x="7222650" y="3089971"/>
                <a:ext cx="887888" cy="416817"/>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
          <p:nvSpPr>
            <p:cNvPr id="181" name="Text Box 16"/>
            <p:cNvSpPr txBox="1">
              <a:spLocks noChangeArrowheads="1"/>
            </p:cNvSpPr>
            <p:nvPr/>
          </p:nvSpPr>
          <p:spPr bwMode="auto">
            <a:xfrm>
              <a:off x="5578397" y="1371599"/>
              <a:ext cx="673605"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dirty="0">
                  <a:latin typeface="Key"/>
                  <a:cs typeface="Key"/>
                </a:rPr>
                <a:t>63</a:t>
              </a:r>
            </a:p>
          </p:txBody>
        </p:sp>
        <p:sp>
          <p:nvSpPr>
            <p:cNvPr id="182" name="Text Box 16"/>
            <p:cNvSpPr txBox="1">
              <a:spLocks noChangeArrowheads="1"/>
            </p:cNvSpPr>
            <p:nvPr/>
          </p:nvSpPr>
          <p:spPr bwMode="auto">
            <a:xfrm>
              <a:off x="5935376" y="1371599"/>
              <a:ext cx="512199" cy="540293"/>
            </a:xfrm>
            <a:prstGeom prst="rect">
              <a:avLst/>
            </a:prstGeom>
            <a:noFill/>
            <a:ln w="9525">
              <a:noFill/>
              <a:miter lim="800000"/>
              <a:headEnd/>
              <a:tailEnd/>
            </a:ln>
            <a:effectLst/>
          </p:spPr>
          <p:txBody>
            <a:bodyPr wrap="none" lIns="91430" tIns="45716" rIns="91430" bIns="45716">
              <a:prstTxWarp prst="textNoShape">
                <a:avLst/>
              </a:prstTxWarp>
              <a:spAutoFit/>
            </a:bodyPr>
            <a:lstStyle/>
            <a:p>
              <a:r>
                <a:rPr lang="en-US" sz="1200" dirty="0">
                  <a:latin typeface="Key"/>
                  <a:cs typeface="Key"/>
                </a:rPr>
                <a:t>0</a:t>
              </a:r>
            </a:p>
          </p:txBody>
        </p:sp>
        <p:sp>
          <p:nvSpPr>
            <p:cNvPr id="183" name="Line 23"/>
            <p:cNvSpPr>
              <a:spLocks noChangeShapeType="1"/>
            </p:cNvSpPr>
            <p:nvPr/>
          </p:nvSpPr>
          <p:spPr bwMode="auto">
            <a:xfrm flipV="1">
              <a:off x="5791200"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sp>
          <p:nvSpPr>
            <p:cNvPr id="184" name="Line 23"/>
            <p:cNvSpPr>
              <a:spLocks noChangeShapeType="1"/>
            </p:cNvSpPr>
            <p:nvPr/>
          </p:nvSpPr>
          <p:spPr bwMode="auto">
            <a:xfrm flipV="1">
              <a:off x="6019799" y="1295400"/>
              <a:ext cx="1" cy="152400"/>
            </a:xfrm>
            <a:prstGeom prst="line">
              <a:avLst/>
            </a:prstGeom>
            <a:noFill/>
            <a:ln w="25400">
              <a:solidFill>
                <a:schemeClr val="tx1"/>
              </a:solidFill>
              <a:round/>
              <a:headEnd/>
              <a:tailEnd/>
            </a:ln>
            <a:effectLst/>
          </p:spPr>
          <p:txBody>
            <a:bodyPr wrap="none" anchor="ctr">
              <a:prstTxWarp prst="textNoShape">
                <a:avLst/>
              </a:prstTxWarp>
            </a:bodyPr>
            <a:lstStyle/>
            <a:p>
              <a:endParaRPr lang="en-US" sz="1200">
                <a:latin typeface="Key"/>
                <a:cs typeface="Key"/>
              </a:endParaRPr>
            </a:p>
          </p:txBody>
        </p:sp>
        <p:grpSp>
          <p:nvGrpSpPr>
            <p:cNvPr id="185" name="Group 184"/>
            <p:cNvGrpSpPr/>
            <p:nvPr/>
          </p:nvGrpSpPr>
          <p:grpSpPr>
            <a:xfrm>
              <a:off x="6494848" y="3695028"/>
              <a:ext cx="1387090" cy="876972"/>
              <a:chOff x="6614548" y="2746874"/>
              <a:chExt cx="1387090" cy="876972"/>
            </a:xfrm>
          </p:grpSpPr>
          <p:grpSp>
            <p:nvGrpSpPr>
              <p:cNvPr id="186" name="Group 185"/>
              <p:cNvGrpSpPr/>
              <p:nvPr/>
            </p:nvGrpSpPr>
            <p:grpSpPr>
              <a:xfrm>
                <a:off x="6689250" y="2861846"/>
                <a:ext cx="1066800" cy="228600"/>
                <a:chOff x="1752600" y="3656806"/>
                <a:chExt cx="533400" cy="381794"/>
              </a:xfrm>
              <a:solidFill>
                <a:srgbClr val="FFFFAA"/>
              </a:solidFill>
            </p:grpSpPr>
            <p:sp>
              <p:nvSpPr>
                <p:cNvPr id="191" name="Rectangle 19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200" b="0" dirty="0">
                    <a:latin typeface="Helvetica"/>
                    <a:cs typeface="Helvetica"/>
                  </a:endParaRPr>
                </a:p>
              </p:txBody>
            </p:sp>
            <p:cxnSp>
              <p:nvCxnSpPr>
                <p:cNvPr id="192" name="Straight Connector 191"/>
                <p:cNvCxnSpPr>
                  <a:stCxn id="191" idx="0"/>
                  <a:endCxn id="191"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93" name="Straight Connector 192"/>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87" name="Group 186"/>
              <p:cNvGrpSpPr/>
              <p:nvPr/>
            </p:nvGrpSpPr>
            <p:grpSpPr>
              <a:xfrm>
                <a:off x="6614548" y="2746874"/>
                <a:ext cx="1304163" cy="510292"/>
                <a:chOff x="5640298" y="4728074"/>
                <a:chExt cx="1304163" cy="510292"/>
              </a:xfrm>
            </p:grpSpPr>
            <p:sp>
              <p:nvSpPr>
                <p:cNvPr id="189" name="TextBox 188"/>
                <p:cNvSpPr txBox="1"/>
                <p:nvPr/>
              </p:nvSpPr>
              <p:spPr>
                <a:xfrm>
                  <a:off x="5640298" y="4728074"/>
                  <a:ext cx="649279" cy="510292"/>
                </a:xfrm>
                <a:prstGeom prst="rect">
                  <a:avLst/>
                </a:prstGeom>
                <a:noFill/>
              </p:spPr>
              <p:txBody>
                <a:bodyPr wrap="none" rtlCol="0">
                  <a:spAutoFit/>
                </a:bodyPr>
                <a:lstStyle/>
                <a:p>
                  <a:r>
                    <a:rPr lang="en-US" sz="1100" b="0" dirty="0">
                      <a:solidFill>
                        <a:srgbClr val="000000"/>
                      </a:solidFill>
                      <a:latin typeface="Helvetica"/>
                      <a:cs typeface="Helvetica"/>
                    </a:rPr>
                    <a:t>14</a:t>
                  </a:r>
                </a:p>
              </p:txBody>
            </p:sp>
            <p:sp>
              <p:nvSpPr>
                <p:cNvPr id="190" name="TextBox 189"/>
                <p:cNvSpPr txBox="1"/>
                <p:nvPr/>
              </p:nvSpPr>
              <p:spPr>
                <a:xfrm>
                  <a:off x="6115498" y="4728074"/>
                  <a:ext cx="828963" cy="510292"/>
                </a:xfrm>
                <a:prstGeom prst="rect">
                  <a:avLst/>
                </a:prstGeom>
                <a:noFill/>
              </p:spPr>
              <p:txBody>
                <a:bodyPr wrap="none" rtlCol="0">
                  <a:spAutoFit/>
                </a:bodyPr>
                <a:lstStyle/>
                <a:p>
                  <a:r>
                    <a:rPr lang="en-US" sz="1100" b="0" dirty="0">
                      <a:latin typeface="Helvetica"/>
                      <a:cs typeface="Helvetica"/>
                    </a:rPr>
                    <a:t>V14</a:t>
                  </a:r>
                </a:p>
              </p:txBody>
            </p:sp>
          </p:grpSp>
          <p:cxnSp>
            <p:nvCxnSpPr>
              <p:cNvPr id="188" name="Straight Arrow Connector 187"/>
              <p:cNvCxnSpPr>
                <a:stCxn id="191" idx="2"/>
                <a:endCxn id="158" idx="1"/>
              </p:cNvCxnSpPr>
              <p:nvPr/>
            </p:nvCxnSpPr>
            <p:spPr bwMode="auto">
              <a:xfrm>
                <a:off x="7222650" y="3089971"/>
                <a:ext cx="778988" cy="533875"/>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194" name="Group 193"/>
            <p:cNvGrpSpPr/>
            <p:nvPr/>
          </p:nvGrpSpPr>
          <p:grpSpPr>
            <a:xfrm>
              <a:off x="5862638" y="4735468"/>
              <a:ext cx="1502075" cy="1208132"/>
              <a:chOff x="6396676" y="2720514"/>
              <a:chExt cx="1502075" cy="1208132"/>
            </a:xfrm>
          </p:grpSpPr>
          <p:grpSp>
            <p:nvGrpSpPr>
              <p:cNvPr id="195" name="Group 194"/>
              <p:cNvGrpSpPr/>
              <p:nvPr/>
            </p:nvGrpSpPr>
            <p:grpSpPr>
              <a:xfrm>
                <a:off x="6689250" y="2861846"/>
                <a:ext cx="1066800" cy="228600"/>
                <a:chOff x="1752600" y="3656806"/>
                <a:chExt cx="533400" cy="381794"/>
              </a:xfrm>
              <a:solidFill>
                <a:srgbClr val="FFFFAA"/>
              </a:solidFill>
            </p:grpSpPr>
            <p:sp>
              <p:nvSpPr>
                <p:cNvPr id="200" name="Rectangle 199"/>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1200" b="0" dirty="0">
                    <a:latin typeface="Helvetica"/>
                    <a:cs typeface="Helvetica"/>
                  </a:endParaRPr>
                </a:p>
              </p:txBody>
            </p:sp>
            <p:cxnSp>
              <p:nvCxnSpPr>
                <p:cNvPr id="201" name="Straight Connector 200"/>
                <p:cNvCxnSpPr>
                  <a:stCxn id="200" idx="0"/>
                  <a:endCxn id="200"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02" name="Straight Connector 201"/>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96" name="Group 195"/>
              <p:cNvGrpSpPr/>
              <p:nvPr/>
            </p:nvGrpSpPr>
            <p:grpSpPr>
              <a:xfrm>
                <a:off x="6594590" y="2720514"/>
                <a:ext cx="1304161" cy="510292"/>
                <a:chOff x="5620340" y="4701714"/>
                <a:chExt cx="1304161" cy="510292"/>
              </a:xfrm>
            </p:grpSpPr>
            <p:sp>
              <p:nvSpPr>
                <p:cNvPr id="198" name="TextBox 197"/>
                <p:cNvSpPr txBox="1"/>
                <p:nvPr/>
              </p:nvSpPr>
              <p:spPr>
                <a:xfrm>
                  <a:off x="5620340" y="4701714"/>
                  <a:ext cx="649279" cy="510292"/>
                </a:xfrm>
                <a:prstGeom prst="rect">
                  <a:avLst/>
                </a:prstGeom>
                <a:noFill/>
              </p:spPr>
              <p:txBody>
                <a:bodyPr wrap="none" rtlCol="0">
                  <a:spAutoFit/>
                </a:bodyPr>
                <a:lstStyle/>
                <a:p>
                  <a:r>
                    <a:rPr lang="en-US" sz="1100" b="0" dirty="0">
                      <a:solidFill>
                        <a:srgbClr val="000000"/>
                      </a:solidFill>
                      <a:latin typeface="Helvetica"/>
                      <a:cs typeface="Helvetica"/>
                    </a:rPr>
                    <a:t>14</a:t>
                  </a:r>
                </a:p>
              </p:txBody>
            </p:sp>
            <p:sp>
              <p:nvSpPr>
                <p:cNvPr id="199" name="TextBox 198"/>
                <p:cNvSpPr txBox="1"/>
                <p:nvPr/>
              </p:nvSpPr>
              <p:spPr>
                <a:xfrm>
                  <a:off x="6095541" y="4701714"/>
                  <a:ext cx="828960" cy="510292"/>
                </a:xfrm>
                <a:prstGeom prst="rect">
                  <a:avLst/>
                </a:prstGeom>
                <a:noFill/>
              </p:spPr>
              <p:txBody>
                <a:bodyPr wrap="none" rtlCol="0">
                  <a:spAutoFit/>
                </a:bodyPr>
                <a:lstStyle/>
                <a:p>
                  <a:r>
                    <a:rPr lang="en-US" sz="1100" b="0" dirty="0">
                      <a:latin typeface="Helvetica"/>
                      <a:cs typeface="Helvetica"/>
                    </a:rPr>
                    <a:t>V14</a:t>
                  </a:r>
                </a:p>
              </p:txBody>
            </p:sp>
          </p:grpSp>
          <p:cxnSp>
            <p:nvCxnSpPr>
              <p:cNvPr id="197" name="Straight Arrow Connector 196"/>
              <p:cNvCxnSpPr>
                <a:stCxn id="200" idx="2"/>
                <a:endCxn id="128" idx="4"/>
              </p:cNvCxnSpPr>
              <p:nvPr/>
            </p:nvCxnSpPr>
            <p:spPr bwMode="auto">
              <a:xfrm flipH="1">
                <a:off x="6396676" y="3089971"/>
                <a:ext cx="825974" cy="838675"/>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grpSp>
        <p:nvGrpSpPr>
          <p:cNvPr id="203" name="Group 202"/>
          <p:cNvGrpSpPr/>
          <p:nvPr/>
        </p:nvGrpSpPr>
        <p:grpSpPr>
          <a:xfrm>
            <a:off x="3841727" y="1600800"/>
            <a:ext cx="1507346" cy="338554"/>
            <a:chOff x="6672900" y="2819400"/>
            <a:chExt cx="1507346" cy="338554"/>
          </a:xfrm>
        </p:grpSpPr>
        <p:grpSp>
          <p:nvGrpSpPr>
            <p:cNvPr id="204" name="Group 203"/>
            <p:cNvGrpSpPr/>
            <p:nvPr/>
          </p:nvGrpSpPr>
          <p:grpSpPr>
            <a:xfrm>
              <a:off x="6689250" y="2861846"/>
              <a:ext cx="1066800" cy="228600"/>
              <a:chOff x="1752600" y="3656806"/>
              <a:chExt cx="533400" cy="381794"/>
            </a:xfrm>
            <a:solidFill>
              <a:srgbClr val="FFFFAA"/>
            </a:solidFill>
          </p:grpSpPr>
          <p:sp>
            <p:nvSpPr>
              <p:cNvPr id="209" name="Rectangle 208"/>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210" name="Straight Connector 209"/>
              <p:cNvCxnSpPr>
                <a:stCxn id="209" idx="0"/>
                <a:endCxn id="209"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11" name="Straight Connector 210"/>
              <p:cNvCxnSpPr/>
              <p:nvPr/>
            </p:nvCxnSpPr>
            <p:spPr bwMode="auto">
              <a:xfrm>
                <a:off x="1752600" y="3657599"/>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205" name="Group 204"/>
            <p:cNvGrpSpPr/>
            <p:nvPr/>
          </p:nvGrpSpPr>
          <p:grpSpPr>
            <a:xfrm>
              <a:off x="6672900" y="2819400"/>
              <a:ext cx="1099500" cy="338554"/>
              <a:chOff x="5698650" y="4800600"/>
              <a:chExt cx="1099500" cy="338554"/>
            </a:xfrm>
          </p:grpSpPr>
          <p:sp>
            <p:nvSpPr>
              <p:cNvPr id="207" name="TextBox 206"/>
              <p:cNvSpPr txBox="1"/>
              <p:nvPr/>
            </p:nvSpPr>
            <p:spPr>
              <a:xfrm>
                <a:off x="5698650" y="4800600"/>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208" name="TextBox 207"/>
              <p:cNvSpPr txBox="1"/>
              <p:nvPr/>
            </p:nvSpPr>
            <p:spPr>
              <a:xfrm>
                <a:off x="6248400" y="4800600"/>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206" name="Straight Arrow Connector 205"/>
            <p:cNvCxnSpPr/>
            <p:nvPr/>
          </p:nvCxnSpPr>
          <p:spPr bwMode="auto">
            <a:xfrm>
              <a:off x="7782331" y="2967111"/>
              <a:ext cx="397915" cy="190843"/>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grpSp>
        <p:nvGrpSpPr>
          <p:cNvPr id="212" name="Group 211"/>
          <p:cNvGrpSpPr/>
          <p:nvPr/>
        </p:nvGrpSpPr>
        <p:grpSpPr>
          <a:xfrm>
            <a:off x="2891098" y="1968067"/>
            <a:ext cx="1505729" cy="719045"/>
            <a:chOff x="6672900" y="2819400"/>
            <a:chExt cx="1505729" cy="719045"/>
          </a:xfrm>
        </p:grpSpPr>
        <p:grpSp>
          <p:nvGrpSpPr>
            <p:cNvPr id="213" name="Group 212"/>
            <p:cNvGrpSpPr/>
            <p:nvPr/>
          </p:nvGrpSpPr>
          <p:grpSpPr>
            <a:xfrm>
              <a:off x="6689250" y="2861846"/>
              <a:ext cx="1066800" cy="228600"/>
              <a:chOff x="1752600" y="3656806"/>
              <a:chExt cx="533400" cy="381794"/>
            </a:xfrm>
            <a:solidFill>
              <a:srgbClr val="FFFFAA"/>
            </a:solidFill>
          </p:grpSpPr>
          <p:sp>
            <p:nvSpPr>
              <p:cNvPr id="218" name="Rectangle 217"/>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219" name="Straight Connector 218"/>
              <p:cNvCxnSpPr>
                <a:stCxn id="218" idx="0"/>
                <a:endCxn id="218"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220" name="Straight Connector 219"/>
              <p:cNvCxnSpPr/>
              <p:nvPr/>
            </p:nvCxnSpPr>
            <p:spPr bwMode="auto">
              <a:xfrm>
                <a:off x="1752600" y="3657599"/>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214" name="Group 213"/>
            <p:cNvGrpSpPr/>
            <p:nvPr/>
          </p:nvGrpSpPr>
          <p:grpSpPr>
            <a:xfrm>
              <a:off x="6672900" y="2819400"/>
              <a:ext cx="1099500" cy="338554"/>
              <a:chOff x="5698650" y="4800600"/>
              <a:chExt cx="1099500" cy="338554"/>
            </a:xfrm>
          </p:grpSpPr>
          <p:sp>
            <p:nvSpPr>
              <p:cNvPr id="216" name="TextBox 215"/>
              <p:cNvSpPr txBox="1"/>
              <p:nvPr/>
            </p:nvSpPr>
            <p:spPr>
              <a:xfrm>
                <a:off x="5698650" y="4800600"/>
                <a:ext cx="412893" cy="338554"/>
              </a:xfrm>
              <a:prstGeom prst="rect">
                <a:avLst/>
              </a:prstGeom>
              <a:noFill/>
            </p:spPr>
            <p:txBody>
              <a:bodyPr wrap="none" rtlCol="0">
                <a:spAutoFit/>
              </a:bodyPr>
              <a:lstStyle/>
              <a:p>
                <a:r>
                  <a:rPr lang="en-US" sz="1600" b="0" dirty="0">
                    <a:solidFill>
                      <a:srgbClr val="000000"/>
                    </a:solidFill>
                    <a:latin typeface="Helvetica"/>
                    <a:cs typeface="Helvetica"/>
                  </a:rPr>
                  <a:t>14</a:t>
                </a:r>
              </a:p>
            </p:txBody>
          </p:sp>
          <p:sp>
            <p:nvSpPr>
              <p:cNvPr id="217" name="TextBox 216"/>
              <p:cNvSpPr txBox="1"/>
              <p:nvPr/>
            </p:nvSpPr>
            <p:spPr>
              <a:xfrm>
                <a:off x="6248400" y="4800600"/>
                <a:ext cx="549750" cy="338554"/>
              </a:xfrm>
              <a:prstGeom prst="rect">
                <a:avLst/>
              </a:prstGeom>
              <a:noFill/>
            </p:spPr>
            <p:txBody>
              <a:bodyPr wrap="none" rtlCol="0">
                <a:spAutoFit/>
              </a:bodyPr>
              <a:lstStyle/>
              <a:p>
                <a:r>
                  <a:rPr lang="en-US" sz="1600" b="0" dirty="0">
                    <a:latin typeface="Helvetica"/>
                    <a:cs typeface="Helvetica"/>
                  </a:rPr>
                  <a:t>V14</a:t>
                </a:r>
              </a:p>
            </p:txBody>
          </p:sp>
        </p:grpSp>
        <p:cxnSp>
          <p:nvCxnSpPr>
            <p:cNvPr id="215" name="Straight Arrow Connector 214"/>
            <p:cNvCxnSpPr/>
            <p:nvPr/>
          </p:nvCxnSpPr>
          <p:spPr bwMode="auto">
            <a:xfrm>
              <a:off x="7778257" y="2973281"/>
              <a:ext cx="400372" cy="565164"/>
            </a:xfrm>
            <a:prstGeom prst="straightConnector1">
              <a:avLst/>
            </a:prstGeom>
            <a:solidFill>
              <a:schemeClr val="bg1"/>
            </a:solidFill>
            <a:ln w="381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84172052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382000" cy="533400"/>
          </a:xfrm>
        </p:spPr>
        <p:txBody>
          <a:bodyPr/>
          <a:lstStyle/>
          <a:p>
            <a:r>
              <a:rPr lang="en-US" dirty="0" smtClean="0"/>
              <a:t>Consistency</a:t>
            </a:r>
            <a:endParaRPr lang="en-US" dirty="0"/>
          </a:p>
        </p:txBody>
      </p:sp>
      <p:sp>
        <p:nvSpPr>
          <p:cNvPr id="3" name="Content Placeholder 2"/>
          <p:cNvSpPr>
            <a:spLocks noGrp="1"/>
          </p:cNvSpPr>
          <p:nvPr>
            <p:ph idx="1"/>
          </p:nvPr>
        </p:nvSpPr>
        <p:spPr>
          <a:xfrm>
            <a:off x="914400" y="914400"/>
            <a:ext cx="10515600" cy="5562600"/>
          </a:xfrm>
        </p:spPr>
        <p:txBody>
          <a:bodyPr>
            <a:normAutofit/>
          </a:bodyPr>
          <a:lstStyle/>
          <a:p>
            <a:r>
              <a:rPr lang="en-US" dirty="0" smtClean="0"/>
              <a:t>Need to make sure that a value is replicated correctly</a:t>
            </a:r>
          </a:p>
          <a:p>
            <a:r>
              <a:rPr lang="en-US" dirty="0" smtClean="0"/>
              <a:t>How do you know a value has been replicated on every node? </a:t>
            </a:r>
          </a:p>
          <a:p>
            <a:pPr lvl="1"/>
            <a:r>
              <a:rPr lang="en-US" dirty="0" smtClean="0"/>
              <a:t>Wait for acknowledgements from every node</a:t>
            </a:r>
          </a:p>
          <a:p>
            <a:r>
              <a:rPr lang="en-US" dirty="0" smtClean="0"/>
              <a:t>What happens if a node fails during replication?</a:t>
            </a:r>
          </a:p>
          <a:p>
            <a:pPr lvl="1"/>
            <a:r>
              <a:rPr lang="en-US" dirty="0" smtClean="0"/>
              <a:t>Pick another node and try again</a:t>
            </a:r>
          </a:p>
          <a:p>
            <a:r>
              <a:rPr lang="en-US" dirty="0" smtClean="0"/>
              <a:t>What happens if a node is slow?</a:t>
            </a:r>
          </a:p>
          <a:p>
            <a:pPr lvl="1"/>
            <a:r>
              <a:rPr lang="en-US" dirty="0" smtClean="0"/>
              <a:t>Slow down the entire put()? Pick another node?</a:t>
            </a:r>
          </a:p>
          <a:p>
            <a:r>
              <a:rPr lang="en-US" dirty="0" smtClean="0"/>
              <a:t>In general, with multiple replicas</a:t>
            </a:r>
          </a:p>
          <a:p>
            <a:pPr lvl="1"/>
            <a:r>
              <a:rPr lang="en-US" dirty="0" smtClean="0"/>
              <a:t>Slow puts and fast gets</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1120332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Consistency (cont’d)</a:t>
            </a:r>
            <a:endParaRPr lang="en-US" dirty="0"/>
          </a:p>
        </p:txBody>
      </p:sp>
      <p:sp>
        <p:nvSpPr>
          <p:cNvPr id="3" name="Content Placeholder 2"/>
          <p:cNvSpPr>
            <a:spLocks noGrp="1"/>
          </p:cNvSpPr>
          <p:nvPr>
            <p:ph idx="1"/>
          </p:nvPr>
        </p:nvSpPr>
        <p:spPr/>
        <p:txBody>
          <a:bodyPr/>
          <a:lstStyle/>
          <a:p>
            <a:r>
              <a:rPr lang="en-US" smtClean="0"/>
              <a:t>If concurrent updates (i.e., puts to same key) may need to make sure that updates happen in the same order </a:t>
            </a:r>
            <a:endParaRPr lang="en-US" dirty="0"/>
          </a:p>
        </p:txBody>
      </p:sp>
      <p:pic>
        <p:nvPicPr>
          <p:cNvPr id="81" name="Picture 80"/>
          <p:cNvPicPr>
            <a:picLocks noChangeAspect="1"/>
          </p:cNvPicPr>
          <p:nvPr/>
        </p:nvPicPr>
        <p:blipFill>
          <a:blip r:embed="rId2"/>
          <a:stretch>
            <a:fillRect/>
          </a:stretch>
        </p:blipFill>
        <p:spPr>
          <a:xfrm>
            <a:off x="3048000" y="5715000"/>
            <a:ext cx="685800" cy="685800"/>
          </a:xfrm>
          <a:prstGeom prst="rect">
            <a:avLst/>
          </a:prstGeom>
        </p:spPr>
      </p:pic>
      <p:pic>
        <p:nvPicPr>
          <p:cNvPr id="82" name="Picture 81"/>
          <p:cNvPicPr>
            <a:picLocks noChangeAspect="1"/>
          </p:cNvPicPr>
          <p:nvPr/>
        </p:nvPicPr>
        <p:blipFill>
          <a:blip r:embed="rId2"/>
          <a:stretch>
            <a:fillRect/>
          </a:stretch>
        </p:blipFill>
        <p:spPr>
          <a:xfrm>
            <a:off x="4495800" y="5715000"/>
            <a:ext cx="685800" cy="685800"/>
          </a:xfrm>
          <a:prstGeom prst="rect">
            <a:avLst/>
          </a:prstGeom>
        </p:spPr>
      </p:pic>
      <p:pic>
        <p:nvPicPr>
          <p:cNvPr id="83" name="Picture 82"/>
          <p:cNvPicPr>
            <a:picLocks noChangeAspect="1"/>
          </p:cNvPicPr>
          <p:nvPr/>
        </p:nvPicPr>
        <p:blipFill>
          <a:blip r:embed="rId2"/>
          <a:stretch>
            <a:fillRect/>
          </a:stretch>
        </p:blipFill>
        <p:spPr>
          <a:xfrm>
            <a:off x="5791200" y="5715000"/>
            <a:ext cx="685800" cy="685800"/>
          </a:xfrm>
          <a:prstGeom prst="rect">
            <a:avLst/>
          </a:prstGeom>
        </p:spPr>
      </p:pic>
      <p:pic>
        <p:nvPicPr>
          <p:cNvPr id="84" name="Picture 83"/>
          <p:cNvPicPr>
            <a:picLocks noChangeAspect="1"/>
          </p:cNvPicPr>
          <p:nvPr/>
        </p:nvPicPr>
        <p:blipFill>
          <a:blip r:embed="rId2"/>
          <a:stretch>
            <a:fillRect/>
          </a:stretch>
        </p:blipFill>
        <p:spPr>
          <a:xfrm>
            <a:off x="7772400" y="5714206"/>
            <a:ext cx="685800" cy="685800"/>
          </a:xfrm>
          <a:prstGeom prst="rect">
            <a:avLst/>
          </a:prstGeom>
        </p:spPr>
      </p:pic>
      <p:grpSp>
        <p:nvGrpSpPr>
          <p:cNvPr id="85" name="Group 84"/>
          <p:cNvGrpSpPr/>
          <p:nvPr/>
        </p:nvGrpSpPr>
        <p:grpSpPr>
          <a:xfrm>
            <a:off x="2286000" y="4876800"/>
            <a:ext cx="1066800" cy="913606"/>
            <a:chOff x="1752600" y="3656806"/>
            <a:chExt cx="533400" cy="381794"/>
          </a:xfrm>
          <a:solidFill>
            <a:srgbClr val="FFFFAA"/>
          </a:solidFill>
        </p:grpSpPr>
        <p:sp>
          <p:nvSpPr>
            <p:cNvPr id="86" name="Rectangle 8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87" name="Straight Connector 86"/>
            <p:cNvCxnSpPr>
              <a:stCxn id="86" idx="0"/>
              <a:endCxn id="8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8" name="Straight Connector 8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9" name="Straight Connector 8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0" name="Straight Connector 8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1" name="Straight Connector 9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92" name="Straight Connector 9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6781800" y="5638006"/>
            <a:ext cx="441146" cy="400110"/>
          </a:xfrm>
          <a:prstGeom prst="rect">
            <a:avLst/>
          </a:prstGeom>
          <a:noFill/>
        </p:spPr>
        <p:txBody>
          <a:bodyPr wrap="none" rtlCol="0">
            <a:spAutoFit/>
          </a:bodyPr>
          <a:lstStyle/>
          <a:p>
            <a:r>
              <a:rPr lang="en-US" sz="2000" dirty="0">
                <a:latin typeface="Helvetica"/>
                <a:cs typeface="Helvetica"/>
              </a:rPr>
              <a:t>…</a:t>
            </a:r>
          </a:p>
        </p:txBody>
      </p:sp>
      <p:pic>
        <p:nvPicPr>
          <p:cNvPr id="94" name="Picture 93"/>
          <p:cNvPicPr>
            <a:picLocks noChangeAspect="1"/>
          </p:cNvPicPr>
          <p:nvPr/>
        </p:nvPicPr>
        <p:blipFill>
          <a:blip r:embed="rId2"/>
          <a:stretch>
            <a:fillRect/>
          </a:stretch>
        </p:blipFill>
        <p:spPr>
          <a:xfrm>
            <a:off x="3927508" y="2667000"/>
            <a:ext cx="685800" cy="685800"/>
          </a:xfrm>
          <a:prstGeom prst="rect">
            <a:avLst/>
          </a:prstGeom>
        </p:spPr>
      </p:pic>
      <p:grpSp>
        <p:nvGrpSpPr>
          <p:cNvPr id="95" name="Group 94"/>
          <p:cNvGrpSpPr/>
          <p:nvPr/>
        </p:nvGrpSpPr>
        <p:grpSpPr>
          <a:xfrm>
            <a:off x="3733800" y="4876800"/>
            <a:ext cx="1066800" cy="913606"/>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9" name="Straight Connector 9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0" name="Straight Connector 9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1" name="Straight Connector 10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02" name="Straight Connector 10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3" name="Group 102"/>
          <p:cNvGrpSpPr/>
          <p:nvPr/>
        </p:nvGrpSpPr>
        <p:grpSpPr>
          <a:xfrm>
            <a:off x="5181600" y="4876800"/>
            <a:ext cx="1066800" cy="913606"/>
            <a:chOff x="1752600" y="3656806"/>
            <a:chExt cx="533400" cy="381794"/>
          </a:xfrm>
          <a:solidFill>
            <a:srgbClr val="FFFFAA"/>
          </a:solidFill>
        </p:grpSpPr>
        <p:sp>
          <p:nvSpPr>
            <p:cNvPr id="104" name="Rectangle 10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05" name="Straight Connector 104"/>
            <p:cNvCxnSpPr>
              <a:stCxn id="104" idx="0"/>
              <a:endCxn id="10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06" name="Straight Connector 10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7" name="Straight Connector 10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8" name="Straight Connector 10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9" name="Straight Connector 10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0" name="Straight Connector 10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11" name="Group 110"/>
          <p:cNvGrpSpPr/>
          <p:nvPr/>
        </p:nvGrpSpPr>
        <p:grpSpPr>
          <a:xfrm>
            <a:off x="7162800" y="4876800"/>
            <a:ext cx="1066800" cy="913606"/>
            <a:chOff x="1752600" y="3656806"/>
            <a:chExt cx="533400" cy="381794"/>
          </a:xfrm>
          <a:solidFill>
            <a:srgbClr val="FFFFAA"/>
          </a:solidFill>
        </p:grpSpPr>
        <p:sp>
          <p:nvSpPr>
            <p:cNvPr id="112" name="Rectangle 11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13" name="Straight Connector 112"/>
            <p:cNvCxnSpPr>
              <a:stCxn id="112" idx="0"/>
              <a:endCxn id="11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4" name="Straight Connector 11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5" name="Straight Connector 11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6" name="Straight Connector 11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7" name="Straight Connector 11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8" name="Straight Connector 11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19" name="TextBox 118"/>
          <p:cNvSpPr txBox="1"/>
          <p:nvPr/>
        </p:nvSpPr>
        <p:spPr>
          <a:xfrm>
            <a:off x="3228472" y="6336268"/>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1</a:t>
            </a:r>
          </a:p>
        </p:txBody>
      </p:sp>
      <p:sp>
        <p:nvSpPr>
          <p:cNvPr id="120" name="TextBox 119"/>
          <p:cNvSpPr txBox="1"/>
          <p:nvPr/>
        </p:nvSpPr>
        <p:spPr>
          <a:xfrm>
            <a:off x="4648201"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2</a:t>
            </a:r>
          </a:p>
        </p:txBody>
      </p:sp>
      <p:sp>
        <p:nvSpPr>
          <p:cNvPr id="121" name="TextBox 120"/>
          <p:cNvSpPr txBox="1"/>
          <p:nvPr/>
        </p:nvSpPr>
        <p:spPr>
          <a:xfrm>
            <a:off x="5971672"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3</a:t>
            </a:r>
          </a:p>
        </p:txBody>
      </p:sp>
      <p:sp>
        <p:nvSpPr>
          <p:cNvPr id="122" name="TextBox 121"/>
          <p:cNvSpPr txBox="1"/>
          <p:nvPr/>
        </p:nvSpPr>
        <p:spPr>
          <a:xfrm>
            <a:off x="7876672" y="6324600"/>
            <a:ext cx="560077"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50</a:t>
            </a:r>
          </a:p>
        </p:txBody>
      </p:sp>
      <p:sp>
        <p:nvSpPr>
          <p:cNvPr id="123" name="TextBox 122"/>
          <p:cNvSpPr txBox="1"/>
          <p:nvPr/>
        </p:nvSpPr>
        <p:spPr>
          <a:xfrm>
            <a:off x="3733800" y="5147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124" name="TextBox 123"/>
          <p:cNvSpPr txBox="1"/>
          <p:nvPr/>
        </p:nvSpPr>
        <p:spPr>
          <a:xfrm>
            <a:off x="4283254" y="5147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25" name="Group 124"/>
          <p:cNvGrpSpPr/>
          <p:nvPr/>
        </p:nvGrpSpPr>
        <p:grpSpPr>
          <a:xfrm>
            <a:off x="5105400" y="5147846"/>
            <a:ext cx="1099204" cy="338554"/>
            <a:chOff x="4114800" y="4766846"/>
            <a:chExt cx="1099204" cy="338554"/>
          </a:xfrm>
        </p:grpSpPr>
        <p:sp>
          <p:nvSpPr>
            <p:cNvPr id="126" name="TextBox 125"/>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27" name="TextBox 126"/>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sp>
        <p:nvSpPr>
          <p:cNvPr id="128" name="TextBox 127"/>
          <p:cNvSpPr txBox="1"/>
          <p:nvPr/>
        </p:nvSpPr>
        <p:spPr>
          <a:xfrm>
            <a:off x="7086600" y="5147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129" name="TextBox 128"/>
          <p:cNvSpPr txBox="1"/>
          <p:nvPr/>
        </p:nvSpPr>
        <p:spPr>
          <a:xfrm>
            <a:off x="7641936" y="5147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130" name="Group 129"/>
          <p:cNvGrpSpPr/>
          <p:nvPr/>
        </p:nvGrpSpPr>
        <p:grpSpPr>
          <a:xfrm>
            <a:off x="4613308" y="2514600"/>
            <a:ext cx="1295400" cy="913606"/>
            <a:chOff x="1752600" y="3656806"/>
            <a:chExt cx="533400" cy="381794"/>
          </a:xfrm>
          <a:solidFill>
            <a:schemeClr val="bg1"/>
          </a:solidFill>
        </p:grpSpPr>
        <p:sp>
          <p:nvSpPr>
            <p:cNvPr id="131" name="Rectangle 13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32" name="Straight Connector 131"/>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3" name="Straight Connector 132"/>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38" name="TextBox 137"/>
          <p:cNvSpPr txBox="1"/>
          <p:nvPr/>
        </p:nvSpPr>
        <p:spPr>
          <a:xfrm>
            <a:off x="4613308" y="2590800"/>
            <a:ext cx="434734" cy="338554"/>
          </a:xfrm>
          <a:prstGeom prst="rect">
            <a:avLst/>
          </a:prstGeom>
          <a:noFill/>
        </p:spPr>
        <p:txBody>
          <a:bodyPr wrap="none" rtlCol="0">
            <a:spAutoFit/>
          </a:bodyPr>
          <a:lstStyle/>
          <a:p>
            <a:r>
              <a:rPr lang="en-US" sz="1600" b="0" dirty="0">
                <a:latin typeface="Helvetica"/>
                <a:cs typeface="Helvetica"/>
              </a:rPr>
              <a:t>K5</a:t>
            </a:r>
          </a:p>
        </p:txBody>
      </p:sp>
      <p:sp>
        <p:nvSpPr>
          <p:cNvPr id="139" name="TextBox 138"/>
          <p:cNvSpPr txBox="1"/>
          <p:nvPr/>
        </p:nvSpPr>
        <p:spPr>
          <a:xfrm>
            <a:off x="5162762" y="2590800"/>
            <a:ext cx="445956" cy="338554"/>
          </a:xfrm>
          <a:prstGeom prst="rect">
            <a:avLst/>
          </a:prstGeom>
          <a:noFill/>
        </p:spPr>
        <p:txBody>
          <a:bodyPr wrap="none" rtlCol="0">
            <a:spAutoFit/>
          </a:bodyPr>
          <a:lstStyle/>
          <a:p>
            <a:r>
              <a:rPr lang="en-US" sz="1600" b="0" dirty="0">
                <a:latin typeface="Helvetica"/>
                <a:cs typeface="Helvetica"/>
              </a:rPr>
              <a:t>N2</a:t>
            </a:r>
          </a:p>
        </p:txBody>
      </p:sp>
      <p:grpSp>
        <p:nvGrpSpPr>
          <p:cNvPr id="140" name="Group 139"/>
          <p:cNvGrpSpPr/>
          <p:nvPr/>
        </p:nvGrpSpPr>
        <p:grpSpPr>
          <a:xfrm>
            <a:off x="4613309" y="2781300"/>
            <a:ext cx="1356061" cy="338554"/>
            <a:chOff x="5486400" y="3009900"/>
            <a:chExt cx="1356061" cy="338554"/>
          </a:xfrm>
        </p:grpSpPr>
        <p:sp>
          <p:nvSpPr>
            <p:cNvPr id="141" name="TextBox 140"/>
            <p:cNvSpPr txBox="1"/>
            <p:nvPr/>
          </p:nvSpPr>
          <p:spPr>
            <a:xfrm>
              <a:off x="5486400" y="3009900"/>
              <a:ext cx="548548"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42" name="TextBox 141"/>
            <p:cNvSpPr txBox="1"/>
            <p:nvPr/>
          </p:nvSpPr>
          <p:spPr>
            <a:xfrm>
              <a:off x="6019800" y="3009900"/>
              <a:ext cx="822661" cy="338554"/>
            </a:xfrm>
            <a:prstGeom prst="rect">
              <a:avLst/>
            </a:prstGeom>
            <a:noFill/>
          </p:spPr>
          <p:txBody>
            <a:bodyPr wrap="none" rtlCol="0">
              <a:spAutoFit/>
            </a:bodyPr>
            <a:lstStyle/>
            <a:p>
              <a:r>
                <a:rPr lang="en-US" sz="1600" b="0" dirty="0">
                  <a:solidFill>
                    <a:srgbClr val="000000"/>
                  </a:solidFill>
                  <a:latin typeface="Helvetica"/>
                  <a:cs typeface="Helvetica"/>
                </a:rPr>
                <a:t>N1,N3 </a:t>
              </a:r>
            </a:p>
          </p:txBody>
        </p:sp>
      </p:grpSp>
      <p:sp>
        <p:nvSpPr>
          <p:cNvPr id="143" name="TextBox 142"/>
          <p:cNvSpPr txBox="1"/>
          <p:nvPr/>
        </p:nvSpPr>
        <p:spPr>
          <a:xfrm>
            <a:off x="4559045" y="3166646"/>
            <a:ext cx="662361" cy="338554"/>
          </a:xfrm>
          <a:prstGeom prst="rect">
            <a:avLst/>
          </a:prstGeom>
          <a:noFill/>
        </p:spPr>
        <p:txBody>
          <a:bodyPr wrap="none" rtlCol="0">
            <a:spAutoFit/>
          </a:bodyPr>
          <a:lstStyle/>
          <a:p>
            <a:r>
              <a:rPr lang="en-US" sz="1600" b="0" dirty="0">
                <a:latin typeface="Helvetica"/>
                <a:cs typeface="Helvetica"/>
              </a:rPr>
              <a:t>K105</a:t>
            </a:r>
          </a:p>
        </p:txBody>
      </p:sp>
      <p:sp>
        <p:nvSpPr>
          <p:cNvPr id="144" name="TextBox 143"/>
          <p:cNvSpPr txBox="1"/>
          <p:nvPr/>
        </p:nvSpPr>
        <p:spPr>
          <a:xfrm>
            <a:off x="5119038" y="3166646"/>
            <a:ext cx="559769" cy="338554"/>
          </a:xfrm>
          <a:prstGeom prst="rect">
            <a:avLst/>
          </a:prstGeom>
          <a:noFill/>
        </p:spPr>
        <p:txBody>
          <a:bodyPr wrap="none" rtlCol="0">
            <a:spAutoFit/>
          </a:bodyPr>
          <a:lstStyle/>
          <a:p>
            <a:r>
              <a:rPr lang="en-US" sz="1600" b="0" dirty="0">
                <a:latin typeface="Helvetica"/>
                <a:cs typeface="Helvetica"/>
              </a:rPr>
              <a:t>N50</a:t>
            </a:r>
          </a:p>
        </p:txBody>
      </p:sp>
      <p:sp>
        <p:nvSpPr>
          <p:cNvPr id="145" name="TextBox 144"/>
          <p:cNvSpPr txBox="1"/>
          <p:nvPr/>
        </p:nvSpPr>
        <p:spPr>
          <a:xfrm>
            <a:off x="3886201" y="2133600"/>
            <a:ext cx="2082621" cy="400110"/>
          </a:xfrm>
          <a:prstGeom prst="rect">
            <a:avLst/>
          </a:prstGeom>
          <a:noFill/>
        </p:spPr>
        <p:txBody>
          <a:bodyPr wrap="none" rtlCol="0">
            <a:spAutoFit/>
          </a:bodyPr>
          <a:lstStyle/>
          <a:p>
            <a:r>
              <a:rPr lang="en-US" sz="2000" b="0" dirty="0">
                <a:latin typeface="Helvetica"/>
                <a:cs typeface="Helvetica"/>
              </a:rPr>
              <a:t>Master/Directory</a:t>
            </a:r>
          </a:p>
        </p:txBody>
      </p:sp>
      <p:grpSp>
        <p:nvGrpSpPr>
          <p:cNvPr id="146" name="Group 145"/>
          <p:cNvGrpSpPr/>
          <p:nvPr/>
        </p:nvGrpSpPr>
        <p:grpSpPr>
          <a:xfrm>
            <a:off x="1828800" y="2362200"/>
            <a:ext cx="2209800" cy="533400"/>
            <a:chOff x="1292462" y="2667000"/>
            <a:chExt cx="2209800" cy="533400"/>
          </a:xfrm>
        </p:grpSpPr>
        <p:sp>
          <p:nvSpPr>
            <p:cNvPr id="147" name="TextBox 146"/>
            <p:cNvSpPr txBox="1"/>
            <p:nvPr/>
          </p:nvSpPr>
          <p:spPr>
            <a:xfrm>
              <a:off x="1292462" y="2667000"/>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cxnSp>
          <p:nvCxnSpPr>
            <p:cNvPr id="148" name="Straight Arrow Connector 147"/>
            <p:cNvCxnSpPr>
              <a:stCxn id="147" idx="3"/>
            </p:cNvCxnSpPr>
            <p:nvPr/>
          </p:nvCxnSpPr>
          <p:spPr bwMode="auto">
            <a:xfrm>
              <a:off x="2952742" y="2851666"/>
              <a:ext cx="549520" cy="348734"/>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49" name="Group 148"/>
          <p:cNvGrpSpPr/>
          <p:nvPr/>
        </p:nvGrpSpPr>
        <p:grpSpPr>
          <a:xfrm>
            <a:off x="5257800" y="3294961"/>
            <a:ext cx="611844" cy="1660280"/>
            <a:chOff x="4352708" y="2837761"/>
            <a:chExt cx="611844" cy="1660280"/>
          </a:xfrm>
        </p:grpSpPr>
        <p:cxnSp>
          <p:nvCxnSpPr>
            <p:cNvPr id="150" name="Straight Arrow Connector 149"/>
            <p:cNvCxnSpPr/>
            <p:nvPr/>
          </p:nvCxnSpPr>
          <p:spPr bwMode="auto">
            <a:xfrm>
              <a:off x="4352708" y="3048000"/>
              <a:ext cx="364067" cy="126153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51" name="TextBox 150"/>
            <p:cNvSpPr txBox="1"/>
            <p:nvPr/>
          </p:nvSpPr>
          <p:spPr>
            <a:xfrm rot="4538305">
              <a:off x="3949746" y="3483235"/>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52" name="Group 151"/>
          <p:cNvGrpSpPr/>
          <p:nvPr/>
        </p:nvGrpSpPr>
        <p:grpSpPr>
          <a:xfrm>
            <a:off x="2209800" y="5147846"/>
            <a:ext cx="1099204" cy="338554"/>
            <a:chOff x="4114800" y="4766846"/>
            <a:chExt cx="1099204" cy="338554"/>
          </a:xfrm>
        </p:grpSpPr>
        <p:sp>
          <p:nvSpPr>
            <p:cNvPr id="153" name="TextBox 152"/>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54" name="TextBox 153"/>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grpSp>
        <p:nvGrpSpPr>
          <p:cNvPr id="155" name="Group 154"/>
          <p:cNvGrpSpPr/>
          <p:nvPr/>
        </p:nvGrpSpPr>
        <p:grpSpPr>
          <a:xfrm>
            <a:off x="2425066" y="3505200"/>
            <a:ext cx="2146935" cy="1295400"/>
            <a:chOff x="1739265" y="3124200"/>
            <a:chExt cx="2146935" cy="1295400"/>
          </a:xfrm>
        </p:grpSpPr>
        <p:cxnSp>
          <p:nvCxnSpPr>
            <p:cNvPr id="156" name="Straight Arrow Connector 155"/>
            <p:cNvCxnSpPr/>
            <p:nvPr/>
          </p:nvCxnSpPr>
          <p:spPr bwMode="auto">
            <a:xfrm flipH="1">
              <a:off x="1752600" y="3124200"/>
              <a:ext cx="2133600" cy="1295400"/>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57" name="TextBox 156"/>
            <p:cNvSpPr txBox="1"/>
            <p:nvPr/>
          </p:nvSpPr>
          <p:spPr>
            <a:xfrm rot="19612648">
              <a:off x="1739265" y="3493244"/>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grpSp>
        <p:nvGrpSpPr>
          <p:cNvPr id="161" name="Group 160"/>
          <p:cNvGrpSpPr/>
          <p:nvPr/>
        </p:nvGrpSpPr>
        <p:grpSpPr>
          <a:xfrm>
            <a:off x="1828800" y="2819400"/>
            <a:ext cx="2209800" cy="369332"/>
            <a:chOff x="1292462" y="2667000"/>
            <a:chExt cx="2209800" cy="369332"/>
          </a:xfrm>
        </p:grpSpPr>
        <p:sp>
          <p:nvSpPr>
            <p:cNvPr id="162" name="TextBox 161"/>
            <p:cNvSpPr txBox="1"/>
            <p:nvPr/>
          </p:nvSpPr>
          <p:spPr>
            <a:xfrm>
              <a:off x="1292462" y="2667000"/>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cxnSp>
          <p:nvCxnSpPr>
            <p:cNvPr id="163" name="Straight Arrow Connector 162"/>
            <p:cNvCxnSpPr>
              <a:stCxn id="162" idx="3"/>
            </p:cNvCxnSpPr>
            <p:nvPr/>
          </p:nvCxnSpPr>
          <p:spPr bwMode="auto">
            <a:xfrm>
              <a:off x="3071795" y="2851666"/>
              <a:ext cx="430467" cy="4393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grpSp>
      <p:grpSp>
        <p:nvGrpSpPr>
          <p:cNvPr id="180" name="Group 179"/>
          <p:cNvGrpSpPr/>
          <p:nvPr/>
        </p:nvGrpSpPr>
        <p:grpSpPr>
          <a:xfrm>
            <a:off x="5105401" y="5147846"/>
            <a:ext cx="1144789" cy="338554"/>
            <a:chOff x="4114800" y="4766846"/>
            <a:chExt cx="1144789" cy="338554"/>
          </a:xfrm>
        </p:grpSpPr>
        <p:sp>
          <p:nvSpPr>
            <p:cNvPr id="181" name="TextBox 180"/>
            <p:cNvSpPr txBox="1"/>
            <p:nvPr/>
          </p:nvSpPr>
          <p:spPr>
            <a:xfrm>
              <a:off x="4114800" y="4766846"/>
              <a:ext cx="549750" cy="338554"/>
            </a:xfrm>
            <a:prstGeom prst="rect">
              <a:avLst/>
            </a:prstGeom>
            <a:noFill/>
            <a:ln>
              <a:noFill/>
            </a:ln>
          </p:spPr>
          <p:txBody>
            <a:bodyPr wrap="none" rtlCol="0">
              <a:spAutoFit/>
            </a:bodyPr>
            <a:lstStyle/>
            <a:p>
              <a:r>
                <a:rPr lang="en-US" sz="1600" b="0" dirty="0">
                  <a:solidFill>
                    <a:srgbClr val="FF0000"/>
                  </a:solidFill>
                  <a:latin typeface="Helvetica"/>
                  <a:cs typeface="Helvetica"/>
                </a:rPr>
                <a:t>K14</a:t>
              </a:r>
            </a:p>
          </p:txBody>
        </p:sp>
        <p:sp>
          <p:nvSpPr>
            <p:cNvPr id="182" name="TextBox 181"/>
            <p:cNvSpPr txBox="1"/>
            <p:nvPr/>
          </p:nvSpPr>
          <p:spPr>
            <a:xfrm>
              <a:off x="4664254" y="4766846"/>
              <a:ext cx="595335" cy="338554"/>
            </a:xfrm>
            <a:prstGeom prst="rect">
              <a:avLst/>
            </a:prstGeom>
            <a:noFill/>
            <a:ln>
              <a:noFill/>
            </a:ln>
          </p:spPr>
          <p:txBody>
            <a:bodyPr wrap="none" rtlCol="0">
              <a:spAutoFit/>
            </a:bodyPr>
            <a:lstStyle/>
            <a:p>
              <a:r>
                <a:rPr lang="en-US" sz="1600" b="0" dirty="0">
                  <a:solidFill>
                    <a:srgbClr val="FF0000"/>
                  </a:solidFill>
                  <a:latin typeface="Helvetica"/>
                  <a:cs typeface="Helvetica"/>
                </a:rPr>
                <a:t>V14’</a:t>
              </a:r>
            </a:p>
          </p:txBody>
        </p:sp>
      </p:grpSp>
      <p:grpSp>
        <p:nvGrpSpPr>
          <p:cNvPr id="183" name="Group 182"/>
          <p:cNvGrpSpPr/>
          <p:nvPr/>
        </p:nvGrpSpPr>
        <p:grpSpPr>
          <a:xfrm>
            <a:off x="2209800" y="5147846"/>
            <a:ext cx="1186768" cy="338554"/>
            <a:chOff x="4114800" y="4766846"/>
            <a:chExt cx="1186768" cy="338554"/>
          </a:xfrm>
        </p:grpSpPr>
        <p:sp>
          <p:nvSpPr>
            <p:cNvPr id="184" name="TextBox 183"/>
            <p:cNvSpPr txBox="1"/>
            <p:nvPr/>
          </p:nvSpPr>
          <p:spPr>
            <a:xfrm>
              <a:off x="4114800" y="4766846"/>
              <a:ext cx="549750" cy="338554"/>
            </a:xfrm>
            <a:prstGeom prst="rect">
              <a:avLst/>
            </a:prstGeom>
            <a:noFill/>
          </p:spPr>
          <p:txBody>
            <a:bodyPr wrap="none" rtlCol="0">
              <a:spAutoFit/>
            </a:bodyPr>
            <a:lstStyle/>
            <a:p>
              <a:r>
                <a:rPr lang="en-US" sz="1600" b="0" dirty="0">
                  <a:solidFill>
                    <a:srgbClr val="3366FF"/>
                  </a:solidFill>
                  <a:latin typeface="Helvetica"/>
                  <a:cs typeface="Helvetica"/>
                </a:rPr>
                <a:t>K14</a:t>
              </a:r>
            </a:p>
          </p:txBody>
        </p:sp>
        <p:sp>
          <p:nvSpPr>
            <p:cNvPr id="185" name="TextBox 184"/>
            <p:cNvSpPr txBox="1"/>
            <p:nvPr/>
          </p:nvSpPr>
          <p:spPr>
            <a:xfrm>
              <a:off x="4664254" y="4766846"/>
              <a:ext cx="637314" cy="338554"/>
            </a:xfrm>
            <a:prstGeom prst="rect">
              <a:avLst/>
            </a:prstGeom>
            <a:noFill/>
          </p:spPr>
          <p:txBody>
            <a:bodyPr wrap="none" rtlCol="0">
              <a:spAutoFit/>
            </a:bodyPr>
            <a:lstStyle/>
            <a:p>
              <a:r>
                <a:rPr lang="en-US" sz="1600" b="0" dirty="0">
                  <a:solidFill>
                    <a:srgbClr val="3366FF"/>
                  </a:solidFill>
                  <a:latin typeface="Helvetica"/>
                  <a:cs typeface="Helvetica"/>
                </a:rPr>
                <a:t>V14’’</a:t>
              </a:r>
            </a:p>
          </p:txBody>
        </p:sp>
      </p:grpSp>
    </p:spTree>
    <p:extLst>
      <p:ext uri="{BB962C8B-B14F-4D97-AF65-F5344CB8AC3E}">
        <p14:creationId xmlns:p14="http://schemas.microsoft.com/office/powerpoint/2010/main" val="2184139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wipe(left)">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left)">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wipe(up)">
                                      <p:cBhvr>
                                        <p:cTn id="17" dur="500"/>
                                        <p:tgtEl>
                                          <p:spTgt spid="149"/>
                                        </p:tgtEl>
                                      </p:cBhvr>
                                    </p:animEffect>
                                  </p:childTnLst>
                                </p:cTn>
                              </p:par>
                              <p:par>
                                <p:cTn id="18" presetID="22" presetClass="entr" presetSubtype="1" fill="hold" nodeType="withEffect">
                                  <p:stCondLst>
                                    <p:cond delay="0"/>
                                  </p:stCondLst>
                                  <p:childTnLst>
                                    <p:set>
                                      <p:cBhvr>
                                        <p:cTn id="19" dur="1" fill="hold">
                                          <p:stCondLst>
                                            <p:cond delay="0"/>
                                          </p:stCondLst>
                                        </p:cTn>
                                        <p:tgtEl>
                                          <p:spTgt spid="155"/>
                                        </p:tgtEl>
                                        <p:attrNameLst>
                                          <p:attrName>style.visibility</p:attrName>
                                        </p:attrNameLst>
                                      </p:cBhvr>
                                      <p:to>
                                        <p:strVal val="visible"/>
                                      </p:to>
                                    </p:set>
                                    <p:animEffect transition="in" filter="wipe(up)">
                                      <p:cBhvr>
                                        <p:cTn id="20" dur="500"/>
                                        <p:tgtEl>
                                          <p:spTgt spid="155"/>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8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Consistency (cont’d)</a:t>
            </a:r>
            <a:endParaRPr lang="en-US" dirty="0"/>
          </a:p>
        </p:txBody>
      </p:sp>
      <p:sp>
        <p:nvSpPr>
          <p:cNvPr id="3" name="Content Placeholder 2"/>
          <p:cNvSpPr>
            <a:spLocks noGrp="1"/>
          </p:cNvSpPr>
          <p:nvPr>
            <p:ph idx="1"/>
          </p:nvPr>
        </p:nvSpPr>
        <p:spPr/>
        <p:txBody>
          <a:bodyPr/>
          <a:lstStyle/>
          <a:p>
            <a:r>
              <a:rPr lang="en-US" smtClean="0"/>
              <a:t>If concurrent updates (i.e., puts to same key) may need to make sure that updates happen in the same order </a:t>
            </a:r>
            <a:endParaRPr lang="en-US" dirty="0"/>
          </a:p>
        </p:txBody>
      </p:sp>
      <p:pic>
        <p:nvPicPr>
          <p:cNvPr id="81" name="Picture 80"/>
          <p:cNvPicPr>
            <a:picLocks noChangeAspect="1"/>
          </p:cNvPicPr>
          <p:nvPr/>
        </p:nvPicPr>
        <p:blipFill>
          <a:blip r:embed="rId2"/>
          <a:stretch>
            <a:fillRect/>
          </a:stretch>
        </p:blipFill>
        <p:spPr>
          <a:xfrm>
            <a:off x="3048000" y="5715000"/>
            <a:ext cx="685800" cy="685800"/>
          </a:xfrm>
          <a:prstGeom prst="rect">
            <a:avLst/>
          </a:prstGeom>
        </p:spPr>
      </p:pic>
      <p:pic>
        <p:nvPicPr>
          <p:cNvPr id="82" name="Picture 81"/>
          <p:cNvPicPr>
            <a:picLocks noChangeAspect="1"/>
          </p:cNvPicPr>
          <p:nvPr/>
        </p:nvPicPr>
        <p:blipFill>
          <a:blip r:embed="rId2"/>
          <a:stretch>
            <a:fillRect/>
          </a:stretch>
        </p:blipFill>
        <p:spPr>
          <a:xfrm>
            <a:off x="4495800" y="5715000"/>
            <a:ext cx="685800" cy="685800"/>
          </a:xfrm>
          <a:prstGeom prst="rect">
            <a:avLst/>
          </a:prstGeom>
        </p:spPr>
      </p:pic>
      <p:pic>
        <p:nvPicPr>
          <p:cNvPr id="83" name="Picture 82"/>
          <p:cNvPicPr>
            <a:picLocks noChangeAspect="1"/>
          </p:cNvPicPr>
          <p:nvPr/>
        </p:nvPicPr>
        <p:blipFill>
          <a:blip r:embed="rId2"/>
          <a:stretch>
            <a:fillRect/>
          </a:stretch>
        </p:blipFill>
        <p:spPr>
          <a:xfrm>
            <a:off x="5791200" y="5715000"/>
            <a:ext cx="685800" cy="685800"/>
          </a:xfrm>
          <a:prstGeom prst="rect">
            <a:avLst/>
          </a:prstGeom>
        </p:spPr>
      </p:pic>
      <p:pic>
        <p:nvPicPr>
          <p:cNvPr id="84" name="Picture 83"/>
          <p:cNvPicPr>
            <a:picLocks noChangeAspect="1"/>
          </p:cNvPicPr>
          <p:nvPr/>
        </p:nvPicPr>
        <p:blipFill>
          <a:blip r:embed="rId2"/>
          <a:stretch>
            <a:fillRect/>
          </a:stretch>
        </p:blipFill>
        <p:spPr>
          <a:xfrm>
            <a:off x="7772400" y="5714206"/>
            <a:ext cx="685800" cy="685800"/>
          </a:xfrm>
          <a:prstGeom prst="rect">
            <a:avLst/>
          </a:prstGeom>
        </p:spPr>
      </p:pic>
      <p:grpSp>
        <p:nvGrpSpPr>
          <p:cNvPr id="85" name="Group 84"/>
          <p:cNvGrpSpPr/>
          <p:nvPr/>
        </p:nvGrpSpPr>
        <p:grpSpPr>
          <a:xfrm>
            <a:off x="2286000" y="4876800"/>
            <a:ext cx="1066800" cy="913606"/>
            <a:chOff x="1752600" y="3656806"/>
            <a:chExt cx="533400" cy="381794"/>
          </a:xfrm>
          <a:solidFill>
            <a:srgbClr val="FFFFAA"/>
          </a:solidFill>
        </p:grpSpPr>
        <p:sp>
          <p:nvSpPr>
            <p:cNvPr id="86" name="Rectangle 8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87" name="Straight Connector 86"/>
            <p:cNvCxnSpPr>
              <a:stCxn id="86" idx="0"/>
              <a:endCxn id="8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8" name="Straight Connector 8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9" name="Straight Connector 8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0" name="Straight Connector 8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1" name="Straight Connector 9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92" name="Straight Connector 9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6781800" y="5638006"/>
            <a:ext cx="441146" cy="400110"/>
          </a:xfrm>
          <a:prstGeom prst="rect">
            <a:avLst/>
          </a:prstGeom>
          <a:noFill/>
        </p:spPr>
        <p:txBody>
          <a:bodyPr wrap="none" rtlCol="0">
            <a:spAutoFit/>
          </a:bodyPr>
          <a:lstStyle/>
          <a:p>
            <a:r>
              <a:rPr lang="en-US" sz="2000" dirty="0">
                <a:latin typeface="Helvetica"/>
                <a:cs typeface="Helvetica"/>
              </a:rPr>
              <a:t>…</a:t>
            </a:r>
          </a:p>
        </p:txBody>
      </p:sp>
      <p:pic>
        <p:nvPicPr>
          <p:cNvPr id="94" name="Picture 93"/>
          <p:cNvPicPr>
            <a:picLocks noChangeAspect="1"/>
          </p:cNvPicPr>
          <p:nvPr/>
        </p:nvPicPr>
        <p:blipFill>
          <a:blip r:embed="rId2"/>
          <a:stretch>
            <a:fillRect/>
          </a:stretch>
        </p:blipFill>
        <p:spPr>
          <a:xfrm>
            <a:off x="3927508" y="2667000"/>
            <a:ext cx="685800" cy="685800"/>
          </a:xfrm>
          <a:prstGeom prst="rect">
            <a:avLst/>
          </a:prstGeom>
        </p:spPr>
      </p:pic>
      <p:grpSp>
        <p:nvGrpSpPr>
          <p:cNvPr id="95" name="Group 94"/>
          <p:cNvGrpSpPr/>
          <p:nvPr/>
        </p:nvGrpSpPr>
        <p:grpSpPr>
          <a:xfrm>
            <a:off x="3733800" y="4876800"/>
            <a:ext cx="1066800" cy="913606"/>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9" name="Straight Connector 9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0" name="Straight Connector 9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1" name="Straight Connector 10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02" name="Straight Connector 10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3" name="Group 102"/>
          <p:cNvGrpSpPr/>
          <p:nvPr/>
        </p:nvGrpSpPr>
        <p:grpSpPr>
          <a:xfrm>
            <a:off x="5181600" y="4876800"/>
            <a:ext cx="1066800" cy="913606"/>
            <a:chOff x="1752600" y="3656806"/>
            <a:chExt cx="533400" cy="381794"/>
          </a:xfrm>
          <a:solidFill>
            <a:srgbClr val="FFFFAA"/>
          </a:solidFill>
        </p:grpSpPr>
        <p:sp>
          <p:nvSpPr>
            <p:cNvPr id="104" name="Rectangle 10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05" name="Straight Connector 104"/>
            <p:cNvCxnSpPr>
              <a:stCxn id="104" idx="0"/>
              <a:endCxn id="10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06" name="Straight Connector 10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7" name="Straight Connector 10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8" name="Straight Connector 10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9" name="Straight Connector 10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0" name="Straight Connector 10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11" name="Group 110"/>
          <p:cNvGrpSpPr/>
          <p:nvPr/>
        </p:nvGrpSpPr>
        <p:grpSpPr>
          <a:xfrm>
            <a:off x="7162800" y="4876800"/>
            <a:ext cx="1066800" cy="913606"/>
            <a:chOff x="1752600" y="3656806"/>
            <a:chExt cx="533400" cy="381794"/>
          </a:xfrm>
          <a:solidFill>
            <a:srgbClr val="FFFFAA"/>
          </a:solidFill>
        </p:grpSpPr>
        <p:sp>
          <p:nvSpPr>
            <p:cNvPr id="112" name="Rectangle 11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13" name="Straight Connector 112"/>
            <p:cNvCxnSpPr>
              <a:stCxn id="112" idx="0"/>
              <a:endCxn id="11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4" name="Straight Connector 11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5" name="Straight Connector 11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6" name="Straight Connector 11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7" name="Straight Connector 11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8" name="Straight Connector 11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19" name="TextBox 118"/>
          <p:cNvSpPr txBox="1"/>
          <p:nvPr/>
        </p:nvSpPr>
        <p:spPr>
          <a:xfrm>
            <a:off x="3228472" y="6336268"/>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1</a:t>
            </a:r>
          </a:p>
        </p:txBody>
      </p:sp>
      <p:sp>
        <p:nvSpPr>
          <p:cNvPr id="120" name="TextBox 119"/>
          <p:cNvSpPr txBox="1"/>
          <p:nvPr/>
        </p:nvSpPr>
        <p:spPr>
          <a:xfrm>
            <a:off x="4648201"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2</a:t>
            </a:r>
          </a:p>
        </p:txBody>
      </p:sp>
      <p:sp>
        <p:nvSpPr>
          <p:cNvPr id="121" name="TextBox 120"/>
          <p:cNvSpPr txBox="1"/>
          <p:nvPr/>
        </p:nvSpPr>
        <p:spPr>
          <a:xfrm>
            <a:off x="5971672"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3</a:t>
            </a:r>
          </a:p>
        </p:txBody>
      </p:sp>
      <p:sp>
        <p:nvSpPr>
          <p:cNvPr id="122" name="TextBox 121"/>
          <p:cNvSpPr txBox="1"/>
          <p:nvPr/>
        </p:nvSpPr>
        <p:spPr>
          <a:xfrm>
            <a:off x="7876672" y="6324600"/>
            <a:ext cx="560077"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50</a:t>
            </a:r>
          </a:p>
        </p:txBody>
      </p:sp>
      <p:sp>
        <p:nvSpPr>
          <p:cNvPr id="123" name="TextBox 122"/>
          <p:cNvSpPr txBox="1"/>
          <p:nvPr/>
        </p:nvSpPr>
        <p:spPr>
          <a:xfrm>
            <a:off x="3733800" y="5147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124" name="TextBox 123"/>
          <p:cNvSpPr txBox="1"/>
          <p:nvPr/>
        </p:nvSpPr>
        <p:spPr>
          <a:xfrm>
            <a:off x="4283254" y="5147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25" name="Group 124"/>
          <p:cNvGrpSpPr/>
          <p:nvPr/>
        </p:nvGrpSpPr>
        <p:grpSpPr>
          <a:xfrm>
            <a:off x="5105400" y="5147846"/>
            <a:ext cx="1099204" cy="338554"/>
            <a:chOff x="4114800" y="4766846"/>
            <a:chExt cx="1099204" cy="338554"/>
          </a:xfrm>
        </p:grpSpPr>
        <p:sp>
          <p:nvSpPr>
            <p:cNvPr id="126" name="TextBox 125"/>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27" name="TextBox 126"/>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sp>
        <p:nvSpPr>
          <p:cNvPr id="128" name="TextBox 127"/>
          <p:cNvSpPr txBox="1"/>
          <p:nvPr/>
        </p:nvSpPr>
        <p:spPr>
          <a:xfrm>
            <a:off x="7086600" y="5147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129" name="TextBox 128"/>
          <p:cNvSpPr txBox="1"/>
          <p:nvPr/>
        </p:nvSpPr>
        <p:spPr>
          <a:xfrm>
            <a:off x="7641936" y="5147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130" name="Group 129"/>
          <p:cNvGrpSpPr/>
          <p:nvPr/>
        </p:nvGrpSpPr>
        <p:grpSpPr>
          <a:xfrm>
            <a:off x="4613308" y="2514600"/>
            <a:ext cx="1295400" cy="913606"/>
            <a:chOff x="1752600" y="3656806"/>
            <a:chExt cx="533400" cy="381794"/>
          </a:xfrm>
          <a:solidFill>
            <a:schemeClr val="bg1"/>
          </a:solidFill>
        </p:grpSpPr>
        <p:sp>
          <p:nvSpPr>
            <p:cNvPr id="131" name="Rectangle 13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32" name="Straight Connector 131"/>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3" name="Straight Connector 132"/>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38" name="TextBox 137"/>
          <p:cNvSpPr txBox="1"/>
          <p:nvPr/>
        </p:nvSpPr>
        <p:spPr>
          <a:xfrm>
            <a:off x="4613308" y="2590800"/>
            <a:ext cx="434734" cy="338554"/>
          </a:xfrm>
          <a:prstGeom prst="rect">
            <a:avLst/>
          </a:prstGeom>
          <a:noFill/>
        </p:spPr>
        <p:txBody>
          <a:bodyPr wrap="none" rtlCol="0">
            <a:spAutoFit/>
          </a:bodyPr>
          <a:lstStyle/>
          <a:p>
            <a:r>
              <a:rPr lang="en-US" sz="1600" b="0" dirty="0">
                <a:latin typeface="Helvetica"/>
                <a:cs typeface="Helvetica"/>
              </a:rPr>
              <a:t>K5</a:t>
            </a:r>
          </a:p>
        </p:txBody>
      </p:sp>
      <p:sp>
        <p:nvSpPr>
          <p:cNvPr id="139" name="TextBox 138"/>
          <p:cNvSpPr txBox="1"/>
          <p:nvPr/>
        </p:nvSpPr>
        <p:spPr>
          <a:xfrm>
            <a:off x="5162762" y="2590800"/>
            <a:ext cx="445956" cy="338554"/>
          </a:xfrm>
          <a:prstGeom prst="rect">
            <a:avLst/>
          </a:prstGeom>
          <a:noFill/>
        </p:spPr>
        <p:txBody>
          <a:bodyPr wrap="none" rtlCol="0">
            <a:spAutoFit/>
          </a:bodyPr>
          <a:lstStyle/>
          <a:p>
            <a:r>
              <a:rPr lang="en-US" sz="1600" b="0" dirty="0">
                <a:latin typeface="Helvetica"/>
                <a:cs typeface="Helvetica"/>
              </a:rPr>
              <a:t>N2</a:t>
            </a:r>
          </a:p>
        </p:txBody>
      </p:sp>
      <p:grpSp>
        <p:nvGrpSpPr>
          <p:cNvPr id="140" name="Group 139"/>
          <p:cNvGrpSpPr/>
          <p:nvPr/>
        </p:nvGrpSpPr>
        <p:grpSpPr>
          <a:xfrm>
            <a:off x="4613309" y="2781300"/>
            <a:ext cx="1356061" cy="338554"/>
            <a:chOff x="5486400" y="3009900"/>
            <a:chExt cx="1356061" cy="338554"/>
          </a:xfrm>
        </p:grpSpPr>
        <p:sp>
          <p:nvSpPr>
            <p:cNvPr id="141" name="TextBox 140"/>
            <p:cNvSpPr txBox="1"/>
            <p:nvPr/>
          </p:nvSpPr>
          <p:spPr>
            <a:xfrm>
              <a:off x="5486400" y="3009900"/>
              <a:ext cx="548548"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42" name="TextBox 141"/>
            <p:cNvSpPr txBox="1"/>
            <p:nvPr/>
          </p:nvSpPr>
          <p:spPr>
            <a:xfrm>
              <a:off x="6019800" y="3009900"/>
              <a:ext cx="822661" cy="338554"/>
            </a:xfrm>
            <a:prstGeom prst="rect">
              <a:avLst/>
            </a:prstGeom>
            <a:noFill/>
          </p:spPr>
          <p:txBody>
            <a:bodyPr wrap="none" rtlCol="0">
              <a:spAutoFit/>
            </a:bodyPr>
            <a:lstStyle/>
            <a:p>
              <a:r>
                <a:rPr lang="en-US" sz="1600" b="0" dirty="0">
                  <a:solidFill>
                    <a:srgbClr val="000000"/>
                  </a:solidFill>
                  <a:latin typeface="Helvetica"/>
                  <a:cs typeface="Helvetica"/>
                </a:rPr>
                <a:t>N1,N3 </a:t>
              </a:r>
            </a:p>
          </p:txBody>
        </p:sp>
      </p:grpSp>
      <p:sp>
        <p:nvSpPr>
          <p:cNvPr id="143" name="TextBox 142"/>
          <p:cNvSpPr txBox="1"/>
          <p:nvPr/>
        </p:nvSpPr>
        <p:spPr>
          <a:xfrm>
            <a:off x="4559045" y="3166646"/>
            <a:ext cx="662361" cy="338554"/>
          </a:xfrm>
          <a:prstGeom prst="rect">
            <a:avLst/>
          </a:prstGeom>
          <a:noFill/>
        </p:spPr>
        <p:txBody>
          <a:bodyPr wrap="none" rtlCol="0">
            <a:spAutoFit/>
          </a:bodyPr>
          <a:lstStyle/>
          <a:p>
            <a:r>
              <a:rPr lang="en-US" sz="1600" b="0" dirty="0">
                <a:latin typeface="Helvetica"/>
                <a:cs typeface="Helvetica"/>
              </a:rPr>
              <a:t>K105</a:t>
            </a:r>
          </a:p>
        </p:txBody>
      </p:sp>
      <p:sp>
        <p:nvSpPr>
          <p:cNvPr id="144" name="TextBox 143"/>
          <p:cNvSpPr txBox="1"/>
          <p:nvPr/>
        </p:nvSpPr>
        <p:spPr>
          <a:xfrm>
            <a:off x="5119038" y="3166646"/>
            <a:ext cx="559769" cy="338554"/>
          </a:xfrm>
          <a:prstGeom prst="rect">
            <a:avLst/>
          </a:prstGeom>
          <a:noFill/>
        </p:spPr>
        <p:txBody>
          <a:bodyPr wrap="none" rtlCol="0">
            <a:spAutoFit/>
          </a:bodyPr>
          <a:lstStyle/>
          <a:p>
            <a:r>
              <a:rPr lang="en-US" sz="1600" b="0" dirty="0">
                <a:latin typeface="Helvetica"/>
                <a:cs typeface="Helvetica"/>
              </a:rPr>
              <a:t>N50</a:t>
            </a:r>
          </a:p>
        </p:txBody>
      </p:sp>
      <p:sp>
        <p:nvSpPr>
          <p:cNvPr id="145" name="TextBox 144"/>
          <p:cNvSpPr txBox="1"/>
          <p:nvPr/>
        </p:nvSpPr>
        <p:spPr>
          <a:xfrm>
            <a:off x="3886201" y="2133600"/>
            <a:ext cx="2082621" cy="400110"/>
          </a:xfrm>
          <a:prstGeom prst="rect">
            <a:avLst/>
          </a:prstGeom>
          <a:noFill/>
        </p:spPr>
        <p:txBody>
          <a:bodyPr wrap="none" rtlCol="0">
            <a:spAutoFit/>
          </a:bodyPr>
          <a:lstStyle/>
          <a:p>
            <a:r>
              <a:rPr lang="en-US" sz="2000" b="0" dirty="0">
                <a:latin typeface="Helvetica"/>
                <a:cs typeface="Helvetica"/>
              </a:rPr>
              <a:t>Master/Directory</a:t>
            </a:r>
          </a:p>
        </p:txBody>
      </p:sp>
      <p:grpSp>
        <p:nvGrpSpPr>
          <p:cNvPr id="146" name="Group 145"/>
          <p:cNvGrpSpPr/>
          <p:nvPr/>
        </p:nvGrpSpPr>
        <p:grpSpPr>
          <a:xfrm>
            <a:off x="1828800" y="2362200"/>
            <a:ext cx="2209800" cy="533400"/>
            <a:chOff x="1292462" y="2667000"/>
            <a:chExt cx="2209800" cy="533400"/>
          </a:xfrm>
        </p:grpSpPr>
        <p:sp>
          <p:nvSpPr>
            <p:cNvPr id="147" name="TextBox 146"/>
            <p:cNvSpPr txBox="1"/>
            <p:nvPr/>
          </p:nvSpPr>
          <p:spPr>
            <a:xfrm>
              <a:off x="1292462" y="2667000"/>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cxnSp>
          <p:nvCxnSpPr>
            <p:cNvPr id="148" name="Straight Arrow Connector 147"/>
            <p:cNvCxnSpPr>
              <a:stCxn id="147" idx="3"/>
            </p:cNvCxnSpPr>
            <p:nvPr/>
          </p:nvCxnSpPr>
          <p:spPr bwMode="auto">
            <a:xfrm>
              <a:off x="2952742" y="2851666"/>
              <a:ext cx="549520" cy="348734"/>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49" name="Group 148"/>
          <p:cNvGrpSpPr/>
          <p:nvPr/>
        </p:nvGrpSpPr>
        <p:grpSpPr>
          <a:xfrm>
            <a:off x="5257800" y="3294961"/>
            <a:ext cx="611844" cy="1660280"/>
            <a:chOff x="4352708" y="2837761"/>
            <a:chExt cx="611844" cy="1660280"/>
          </a:xfrm>
        </p:grpSpPr>
        <p:cxnSp>
          <p:nvCxnSpPr>
            <p:cNvPr id="150" name="Straight Arrow Connector 149"/>
            <p:cNvCxnSpPr/>
            <p:nvPr/>
          </p:nvCxnSpPr>
          <p:spPr bwMode="auto">
            <a:xfrm>
              <a:off x="4352708" y="3048000"/>
              <a:ext cx="364067" cy="126153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51" name="TextBox 150"/>
            <p:cNvSpPr txBox="1"/>
            <p:nvPr/>
          </p:nvSpPr>
          <p:spPr>
            <a:xfrm rot="4538305">
              <a:off x="3949746" y="3483235"/>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52" name="Group 151"/>
          <p:cNvGrpSpPr/>
          <p:nvPr/>
        </p:nvGrpSpPr>
        <p:grpSpPr>
          <a:xfrm>
            <a:off x="2209800" y="5147846"/>
            <a:ext cx="1099204" cy="338554"/>
            <a:chOff x="4114800" y="4766846"/>
            <a:chExt cx="1099204" cy="338554"/>
          </a:xfrm>
        </p:grpSpPr>
        <p:sp>
          <p:nvSpPr>
            <p:cNvPr id="153" name="TextBox 152"/>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54" name="TextBox 153"/>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grpSp>
        <p:nvGrpSpPr>
          <p:cNvPr id="155" name="Group 154"/>
          <p:cNvGrpSpPr/>
          <p:nvPr/>
        </p:nvGrpSpPr>
        <p:grpSpPr>
          <a:xfrm>
            <a:off x="2425066" y="3505200"/>
            <a:ext cx="2146935" cy="1295400"/>
            <a:chOff x="1739265" y="3124200"/>
            <a:chExt cx="2146935" cy="1295400"/>
          </a:xfrm>
        </p:grpSpPr>
        <p:cxnSp>
          <p:nvCxnSpPr>
            <p:cNvPr id="156" name="Straight Arrow Connector 155"/>
            <p:cNvCxnSpPr/>
            <p:nvPr/>
          </p:nvCxnSpPr>
          <p:spPr bwMode="auto">
            <a:xfrm flipH="1">
              <a:off x="1752600" y="3124200"/>
              <a:ext cx="2133600" cy="1295400"/>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57" name="TextBox 156"/>
            <p:cNvSpPr txBox="1"/>
            <p:nvPr/>
          </p:nvSpPr>
          <p:spPr>
            <a:xfrm rot="19612648">
              <a:off x="1739265" y="3493244"/>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grpSp>
        <p:nvGrpSpPr>
          <p:cNvPr id="161" name="Group 160"/>
          <p:cNvGrpSpPr/>
          <p:nvPr/>
        </p:nvGrpSpPr>
        <p:grpSpPr>
          <a:xfrm>
            <a:off x="1828800" y="2819400"/>
            <a:ext cx="2209800" cy="369332"/>
            <a:chOff x="1292462" y="2667000"/>
            <a:chExt cx="2209800" cy="369332"/>
          </a:xfrm>
        </p:grpSpPr>
        <p:sp>
          <p:nvSpPr>
            <p:cNvPr id="162" name="TextBox 161"/>
            <p:cNvSpPr txBox="1"/>
            <p:nvPr/>
          </p:nvSpPr>
          <p:spPr>
            <a:xfrm>
              <a:off x="1292462" y="2667000"/>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cxnSp>
          <p:nvCxnSpPr>
            <p:cNvPr id="163" name="Straight Arrow Connector 162"/>
            <p:cNvCxnSpPr>
              <a:stCxn id="162" idx="3"/>
            </p:cNvCxnSpPr>
            <p:nvPr/>
          </p:nvCxnSpPr>
          <p:spPr bwMode="auto">
            <a:xfrm>
              <a:off x="3071795" y="2851666"/>
              <a:ext cx="430467" cy="4393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grpSp>
      <p:grpSp>
        <p:nvGrpSpPr>
          <p:cNvPr id="180" name="Group 179"/>
          <p:cNvGrpSpPr/>
          <p:nvPr/>
        </p:nvGrpSpPr>
        <p:grpSpPr>
          <a:xfrm>
            <a:off x="5105400" y="5147846"/>
            <a:ext cx="1186768" cy="338554"/>
            <a:chOff x="4114800" y="4766846"/>
            <a:chExt cx="1186768" cy="338554"/>
          </a:xfrm>
        </p:grpSpPr>
        <p:sp>
          <p:nvSpPr>
            <p:cNvPr id="181" name="TextBox 180"/>
            <p:cNvSpPr txBox="1"/>
            <p:nvPr/>
          </p:nvSpPr>
          <p:spPr>
            <a:xfrm>
              <a:off x="4114800" y="4766846"/>
              <a:ext cx="549750" cy="338554"/>
            </a:xfrm>
            <a:prstGeom prst="rect">
              <a:avLst/>
            </a:prstGeom>
            <a:noFill/>
            <a:ln>
              <a:noFill/>
            </a:ln>
          </p:spPr>
          <p:txBody>
            <a:bodyPr wrap="none" rtlCol="0">
              <a:spAutoFit/>
            </a:bodyPr>
            <a:lstStyle/>
            <a:p>
              <a:r>
                <a:rPr lang="en-US" sz="1600" b="0" dirty="0">
                  <a:solidFill>
                    <a:srgbClr val="3366FF"/>
                  </a:solidFill>
                  <a:latin typeface="Helvetica"/>
                  <a:cs typeface="Helvetica"/>
                </a:rPr>
                <a:t>K14</a:t>
              </a:r>
            </a:p>
          </p:txBody>
        </p:sp>
        <p:sp>
          <p:nvSpPr>
            <p:cNvPr id="182" name="TextBox 181"/>
            <p:cNvSpPr txBox="1"/>
            <p:nvPr/>
          </p:nvSpPr>
          <p:spPr>
            <a:xfrm>
              <a:off x="4664254" y="4766846"/>
              <a:ext cx="637314" cy="338554"/>
            </a:xfrm>
            <a:prstGeom prst="rect">
              <a:avLst/>
            </a:prstGeom>
            <a:noFill/>
            <a:ln>
              <a:noFill/>
            </a:ln>
          </p:spPr>
          <p:txBody>
            <a:bodyPr wrap="none" rtlCol="0">
              <a:spAutoFit/>
            </a:bodyPr>
            <a:lstStyle/>
            <a:p>
              <a:r>
                <a:rPr lang="en-US" sz="1600" b="0" dirty="0">
                  <a:solidFill>
                    <a:srgbClr val="3366FF"/>
                  </a:solidFill>
                  <a:latin typeface="Helvetica"/>
                  <a:cs typeface="Helvetica"/>
                </a:rPr>
                <a:t>V14’’</a:t>
              </a:r>
            </a:p>
          </p:txBody>
        </p:sp>
      </p:grpSp>
      <p:grpSp>
        <p:nvGrpSpPr>
          <p:cNvPr id="183" name="Group 182"/>
          <p:cNvGrpSpPr/>
          <p:nvPr/>
        </p:nvGrpSpPr>
        <p:grpSpPr>
          <a:xfrm>
            <a:off x="2209801" y="5147846"/>
            <a:ext cx="1144789" cy="338554"/>
            <a:chOff x="4114800" y="4766846"/>
            <a:chExt cx="1144789" cy="338554"/>
          </a:xfrm>
        </p:grpSpPr>
        <p:sp>
          <p:nvSpPr>
            <p:cNvPr id="184" name="TextBox 183"/>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185" name="TextBox 184"/>
            <p:cNvSpPr txBox="1"/>
            <p:nvPr/>
          </p:nvSpPr>
          <p:spPr>
            <a:xfrm>
              <a:off x="4664254" y="4766846"/>
              <a:ext cx="595335"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sp>
        <p:nvSpPr>
          <p:cNvPr id="186" name="TextBox 185"/>
          <p:cNvSpPr txBox="1"/>
          <p:nvPr/>
        </p:nvSpPr>
        <p:spPr>
          <a:xfrm>
            <a:off x="6019800" y="1845089"/>
            <a:ext cx="4572000" cy="707886"/>
          </a:xfrm>
          <a:prstGeom prst="rect">
            <a:avLst/>
          </a:prstGeom>
          <a:solidFill>
            <a:srgbClr val="FFFFBD"/>
          </a:solidFill>
          <a:effectLst/>
        </p:spPr>
        <p:txBody>
          <a:bodyPr wrap="square" rtlCol="0">
            <a:spAutoFit/>
          </a:bodyPr>
          <a:lstStyle/>
          <a:p>
            <a:pPr marL="342900" indent="-342900">
              <a:buFont typeface="Arial"/>
              <a:buChar char="•"/>
            </a:pPr>
            <a:r>
              <a:rPr lang="en-US" sz="2000" b="0" dirty="0">
                <a:latin typeface="Gill Sans Light"/>
                <a:cs typeface="Gill Sans Light"/>
              </a:rPr>
              <a:t>put(K14, V14’) and put(K14, V14’’) reach N1 &amp; N3 in reverse  order!</a:t>
            </a:r>
          </a:p>
        </p:txBody>
      </p:sp>
      <p:grpSp>
        <p:nvGrpSpPr>
          <p:cNvPr id="158" name="Group 157"/>
          <p:cNvGrpSpPr/>
          <p:nvPr/>
        </p:nvGrpSpPr>
        <p:grpSpPr>
          <a:xfrm>
            <a:off x="3048000" y="3505200"/>
            <a:ext cx="2133600" cy="1295400"/>
            <a:chOff x="1752600" y="3352800"/>
            <a:chExt cx="2209800" cy="1066800"/>
          </a:xfrm>
        </p:grpSpPr>
        <p:cxnSp>
          <p:nvCxnSpPr>
            <p:cNvPr id="159" name="Straight Arrow Connector 158"/>
            <p:cNvCxnSpPr/>
            <p:nvPr/>
          </p:nvCxnSpPr>
          <p:spPr bwMode="auto">
            <a:xfrm flipH="1">
              <a:off x="1752600" y="3352800"/>
              <a:ext cx="2209800" cy="10668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60" name="TextBox 159"/>
            <p:cNvSpPr txBox="1"/>
            <p:nvPr/>
          </p:nvSpPr>
          <p:spPr>
            <a:xfrm rot="19645509">
              <a:off x="1867491" y="3672043"/>
              <a:ext cx="1719576" cy="304156"/>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64" name="Group 163"/>
          <p:cNvGrpSpPr/>
          <p:nvPr/>
        </p:nvGrpSpPr>
        <p:grpSpPr>
          <a:xfrm>
            <a:off x="5638800" y="3217647"/>
            <a:ext cx="624990" cy="1778051"/>
            <a:chOff x="4339563" y="2778875"/>
            <a:chExt cx="624990" cy="1778051"/>
          </a:xfrm>
        </p:grpSpPr>
        <p:cxnSp>
          <p:nvCxnSpPr>
            <p:cNvPr id="165" name="Straight Arrow Connector 164"/>
            <p:cNvCxnSpPr/>
            <p:nvPr/>
          </p:nvCxnSpPr>
          <p:spPr bwMode="auto">
            <a:xfrm>
              <a:off x="4339563" y="2990229"/>
              <a:ext cx="377212" cy="131930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66" name="TextBox 165"/>
            <p:cNvSpPr txBox="1"/>
            <p:nvPr/>
          </p:nvSpPr>
          <p:spPr>
            <a:xfrm rot="4538305">
              <a:off x="3890861" y="3483235"/>
              <a:ext cx="1778051"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spTree>
    <p:extLst>
      <p:ext uri="{BB962C8B-B14F-4D97-AF65-F5344CB8AC3E}">
        <p14:creationId xmlns:p14="http://schemas.microsoft.com/office/powerpoint/2010/main" val="1949486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Consistency (cont’d)</a:t>
            </a:r>
            <a:endParaRPr lang="en-US" dirty="0"/>
          </a:p>
        </p:txBody>
      </p:sp>
      <p:sp>
        <p:nvSpPr>
          <p:cNvPr id="3" name="Content Placeholder 2"/>
          <p:cNvSpPr>
            <a:spLocks noGrp="1"/>
          </p:cNvSpPr>
          <p:nvPr>
            <p:ph idx="1"/>
          </p:nvPr>
        </p:nvSpPr>
        <p:spPr/>
        <p:txBody>
          <a:bodyPr/>
          <a:lstStyle/>
          <a:p>
            <a:r>
              <a:rPr lang="en-US" smtClean="0"/>
              <a:t>If concurrent updates (i.e., puts to same key) may need to make sure that updates happen in the same order </a:t>
            </a:r>
            <a:endParaRPr lang="en-US" dirty="0"/>
          </a:p>
        </p:txBody>
      </p:sp>
      <p:pic>
        <p:nvPicPr>
          <p:cNvPr id="81" name="Picture 80"/>
          <p:cNvPicPr>
            <a:picLocks noChangeAspect="1"/>
          </p:cNvPicPr>
          <p:nvPr/>
        </p:nvPicPr>
        <p:blipFill>
          <a:blip r:embed="rId3"/>
          <a:stretch>
            <a:fillRect/>
          </a:stretch>
        </p:blipFill>
        <p:spPr>
          <a:xfrm>
            <a:off x="3048000" y="5715000"/>
            <a:ext cx="685800" cy="685800"/>
          </a:xfrm>
          <a:prstGeom prst="rect">
            <a:avLst/>
          </a:prstGeom>
        </p:spPr>
      </p:pic>
      <p:pic>
        <p:nvPicPr>
          <p:cNvPr id="82" name="Picture 81"/>
          <p:cNvPicPr>
            <a:picLocks noChangeAspect="1"/>
          </p:cNvPicPr>
          <p:nvPr/>
        </p:nvPicPr>
        <p:blipFill>
          <a:blip r:embed="rId3"/>
          <a:stretch>
            <a:fillRect/>
          </a:stretch>
        </p:blipFill>
        <p:spPr>
          <a:xfrm>
            <a:off x="4495800" y="5715000"/>
            <a:ext cx="685800" cy="685800"/>
          </a:xfrm>
          <a:prstGeom prst="rect">
            <a:avLst/>
          </a:prstGeom>
        </p:spPr>
      </p:pic>
      <p:pic>
        <p:nvPicPr>
          <p:cNvPr id="83" name="Picture 82"/>
          <p:cNvPicPr>
            <a:picLocks noChangeAspect="1"/>
          </p:cNvPicPr>
          <p:nvPr/>
        </p:nvPicPr>
        <p:blipFill>
          <a:blip r:embed="rId3"/>
          <a:stretch>
            <a:fillRect/>
          </a:stretch>
        </p:blipFill>
        <p:spPr>
          <a:xfrm>
            <a:off x="5791200" y="5715000"/>
            <a:ext cx="685800" cy="685800"/>
          </a:xfrm>
          <a:prstGeom prst="rect">
            <a:avLst/>
          </a:prstGeom>
        </p:spPr>
      </p:pic>
      <p:pic>
        <p:nvPicPr>
          <p:cNvPr id="84" name="Picture 83"/>
          <p:cNvPicPr>
            <a:picLocks noChangeAspect="1"/>
          </p:cNvPicPr>
          <p:nvPr/>
        </p:nvPicPr>
        <p:blipFill>
          <a:blip r:embed="rId3"/>
          <a:stretch>
            <a:fillRect/>
          </a:stretch>
        </p:blipFill>
        <p:spPr>
          <a:xfrm>
            <a:off x="7772400" y="5714206"/>
            <a:ext cx="685800" cy="685800"/>
          </a:xfrm>
          <a:prstGeom prst="rect">
            <a:avLst/>
          </a:prstGeom>
        </p:spPr>
      </p:pic>
      <p:grpSp>
        <p:nvGrpSpPr>
          <p:cNvPr id="85" name="Group 84"/>
          <p:cNvGrpSpPr/>
          <p:nvPr/>
        </p:nvGrpSpPr>
        <p:grpSpPr>
          <a:xfrm>
            <a:off x="2286000" y="4876800"/>
            <a:ext cx="1066800" cy="913606"/>
            <a:chOff x="1752600" y="3656806"/>
            <a:chExt cx="533400" cy="381794"/>
          </a:xfrm>
          <a:solidFill>
            <a:srgbClr val="FFFFAA"/>
          </a:solidFill>
        </p:grpSpPr>
        <p:sp>
          <p:nvSpPr>
            <p:cNvPr id="86" name="Rectangle 8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87" name="Straight Connector 86"/>
            <p:cNvCxnSpPr>
              <a:stCxn id="86" idx="0"/>
              <a:endCxn id="8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88" name="Straight Connector 8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89" name="Straight Connector 8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0" name="Straight Connector 8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1" name="Straight Connector 9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92" name="Straight Connector 9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93" name="TextBox 92"/>
          <p:cNvSpPr txBox="1"/>
          <p:nvPr/>
        </p:nvSpPr>
        <p:spPr>
          <a:xfrm>
            <a:off x="6781800" y="5638006"/>
            <a:ext cx="441146" cy="400110"/>
          </a:xfrm>
          <a:prstGeom prst="rect">
            <a:avLst/>
          </a:prstGeom>
          <a:noFill/>
        </p:spPr>
        <p:txBody>
          <a:bodyPr wrap="none" rtlCol="0">
            <a:spAutoFit/>
          </a:bodyPr>
          <a:lstStyle/>
          <a:p>
            <a:r>
              <a:rPr lang="en-US" sz="2000" dirty="0">
                <a:latin typeface="Helvetica"/>
                <a:cs typeface="Helvetica"/>
              </a:rPr>
              <a:t>…</a:t>
            </a:r>
          </a:p>
        </p:txBody>
      </p:sp>
      <p:pic>
        <p:nvPicPr>
          <p:cNvPr id="94" name="Picture 93"/>
          <p:cNvPicPr>
            <a:picLocks noChangeAspect="1"/>
          </p:cNvPicPr>
          <p:nvPr/>
        </p:nvPicPr>
        <p:blipFill>
          <a:blip r:embed="rId3"/>
          <a:stretch>
            <a:fillRect/>
          </a:stretch>
        </p:blipFill>
        <p:spPr>
          <a:xfrm>
            <a:off x="3927508" y="2667000"/>
            <a:ext cx="685800" cy="685800"/>
          </a:xfrm>
          <a:prstGeom prst="rect">
            <a:avLst/>
          </a:prstGeom>
        </p:spPr>
      </p:pic>
      <p:grpSp>
        <p:nvGrpSpPr>
          <p:cNvPr id="95" name="Group 94"/>
          <p:cNvGrpSpPr/>
          <p:nvPr/>
        </p:nvGrpSpPr>
        <p:grpSpPr>
          <a:xfrm>
            <a:off x="3733800" y="4876800"/>
            <a:ext cx="1066800" cy="913606"/>
            <a:chOff x="1752600" y="3656806"/>
            <a:chExt cx="533400" cy="381794"/>
          </a:xfrm>
          <a:solidFill>
            <a:srgbClr val="FFFFAA"/>
          </a:solidFill>
        </p:grpSpPr>
        <p:sp>
          <p:nvSpPr>
            <p:cNvPr id="96" name="Rectangle 9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97" name="Straight Connector 96"/>
            <p:cNvCxnSpPr>
              <a:stCxn id="96" idx="0"/>
              <a:endCxn id="9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98" name="Straight Connector 9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99" name="Straight Connector 9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0" name="Straight Connector 9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1" name="Straight Connector 10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02" name="Straight Connector 10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03" name="Group 102"/>
          <p:cNvGrpSpPr/>
          <p:nvPr/>
        </p:nvGrpSpPr>
        <p:grpSpPr>
          <a:xfrm>
            <a:off x="5181600" y="4876800"/>
            <a:ext cx="1066800" cy="913606"/>
            <a:chOff x="1752600" y="3656806"/>
            <a:chExt cx="533400" cy="381794"/>
          </a:xfrm>
          <a:solidFill>
            <a:srgbClr val="FFFFAA"/>
          </a:solidFill>
        </p:grpSpPr>
        <p:sp>
          <p:nvSpPr>
            <p:cNvPr id="104" name="Rectangle 10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05" name="Straight Connector 104"/>
            <p:cNvCxnSpPr>
              <a:stCxn id="104" idx="0"/>
              <a:endCxn id="10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06" name="Straight Connector 10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7" name="Straight Connector 10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8" name="Straight Connector 10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09" name="Straight Connector 10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0" name="Straight Connector 10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111" name="Group 110"/>
          <p:cNvGrpSpPr/>
          <p:nvPr/>
        </p:nvGrpSpPr>
        <p:grpSpPr>
          <a:xfrm>
            <a:off x="7162800" y="4876800"/>
            <a:ext cx="1066800" cy="913606"/>
            <a:chOff x="1752600" y="3656806"/>
            <a:chExt cx="533400" cy="381794"/>
          </a:xfrm>
          <a:solidFill>
            <a:srgbClr val="FFFFAA"/>
          </a:solidFill>
        </p:grpSpPr>
        <p:sp>
          <p:nvSpPr>
            <p:cNvPr id="112" name="Rectangle 11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13" name="Straight Connector 112"/>
            <p:cNvCxnSpPr>
              <a:stCxn id="112" idx="0"/>
              <a:endCxn id="11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14" name="Straight Connector 11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5" name="Straight Connector 11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6" name="Straight Connector 11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17" name="Straight Connector 11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18" name="Straight Connector 11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19" name="TextBox 118"/>
          <p:cNvSpPr txBox="1"/>
          <p:nvPr/>
        </p:nvSpPr>
        <p:spPr>
          <a:xfrm>
            <a:off x="3228472" y="6336268"/>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1</a:t>
            </a:r>
          </a:p>
        </p:txBody>
      </p:sp>
      <p:sp>
        <p:nvSpPr>
          <p:cNvPr id="120" name="TextBox 119"/>
          <p:cNvSpPr txBox="1"/>
          <p:nvPr/>
        </p:nvSpPr>
        <p:spPr>
          <a:xfrm>
            <a:off x="4648201"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2</a:t>
            </a:r>
          </a:p>
        </p:txBody>
      </p:sp>
      <p:sp>
        <p:nvSpPr>
          <p:cNvPr id="121" name="TextBox 120"/>
          <p:cNvSpPr txBox="1"/>
          <p:nvPr/>
        </p:nvSpPr>
        <p:spPr>
          <a:xfrm>
            <a:off x="5971672" y="6324600"/>
            <a:ext cx="464983"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3</a:t>
            </a:r>
          </a:p>
        </p:txBody>
      </p:sp>
      <p:sp>
        <p:nvSpPr>
          <p:cNvPr id="122" name="TextBox 121"/>
          <p:cNvSpPr txBox="1"/>
          <p:nvPr/>
        </p:nvSpPr>
        <p:spPr>
          <a:xfrm>
            <a:off x="7876672" y="6324600"/>
            <a:ext cx="560077" cy="400110"/>
          </a:xfrm>
          <a:prstGeom prst="rect">
            <a:avLst/>
          </a:prstGeom>
          <a:noFill/>
        </p:spPr>
        <p:txBody>
          <a:bodyPr wrap="none" rtlCol="0">
            <a:spAutoFit/>
          </a:bodyPr>
          <a:lstStyle/>
          <a:p>
            <a:r>
              <a:rPr lang="en-US" sz="2000" b="0" dirty="0">
                <a:latin typeface="Helvetica"/>
                <a:cs typeface="Helvetica"/>
              </a:rPr>
              <a:t>N</a:t>
            </a:r>
            <a:r>
              <a:rPr lang="en-US" sz="2000" b="0" baseline="-25000" dirty="0">
                <a:latin typeface="Helvetica"/>
                <a:cs typeface="Helvetica"/>
              </a:rPr>
              <a:t>50</a:t>
            </a:r>
          </a:p>
        </p:txBody>
      </p:sp>
      <p:sp>
        <p:nvSpPr>
          <p:cNvPr id="123" name="TextBox 122"/>
          <p:cNvSpPr txBox="1"/>
          <p:nvPr/>
        </p:nvSpPr>
        <p:spPr>
          <a:xfrm>
            <a:off x="3733800" y="5147846"/>
            <a:ext cx="441146" cy="338554"/>
          </a:xfrm>
          <a:prstGeom prst="rect">
            <a:avLst/>
          </a:prstGeom>
          <a:noFill/>
        </p:spPr>
        <p:txBody>
          <a:bodyPr wrap="none" rtlCol="0">
            <a:spAutoFit/>
          </a:bodyPr>
          <a:lstStyle/>
          <a:p>
            <a:r>
              <a:rPr lang="en-US" sz="1600" b="0" dirty="0">
                <a:latin typeface="Helvetica"/>
                <a:cs typeface="Helvetica"/>
              </a:rPr>
              <a:t>K5</a:t>
            </a:r>
          </a:p>
        </p:txBody>
      </p:sp>
      <p:sp>
        <p:nvSpPr>
          <p:cNvPr id="124" name="TextBox 123"/>
          <p:cNvSpPr txBox="1"/>
          <p:nvPr/>
        </p:nvSpPr>
        <p:spPr>
          <a:xfrm>
            <a:off x="4283254" y="5147846"/>
            <a:ext cx="441146" cy="338554"/>
          </a:xfrm>
          <a:prstGeom prst="rect">
            <a:avLst/>
          </a:prstGeom>
          <a:noFill/>
        </p:spPr>
        <p:txBody>
          <a:bodyPr wrap="none" rtlCol="0">
            <a:spAutoFit/>
          </a:bodyPr>
          <a:lstStyle/>
          <a:p>
            <a:r>
              <a:rPr lang="en-US" sz="1600" b="0" dirty="0">
                <a:latin typeface="Helvetica"/>
                <a:cs typeface="Helvetica"/>
              </a:rPr>
              <a:t>V5</a:t>
            </a:r>
          </a:p>
        </p:txBody>
      </p:sp>
      <p:grpSp>
        <p:nvGrpSpPr>
          <p:cNvPr id="125" name="Group 124"/>
          <p:cNvGrpSpPr/>
          <p:nvPr/>
        </p:nvGrpSpPr>
        <p:grpSpPr>
          <a:xfrm>
            <a:off x="5105400" y="5147846"/>
            <a:ext cx="1099204" cy="338554"/>
            <a:chOff x="4114800" y="4766846"/>
            <a:chExt cx="1099204" cy="338554"/>
          </a:xfrm>
        </p:grpSpPr>
        <p:sp>
          <p:nvSpPr>
            <p:cNvPr id="126" name="TextBox 125"/>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27" name="TextBox 126"/>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sp>
        <p:nvSpPr>
          <p:cNvPr id="128" name="TextBox 127"/>
          <p:cNvSpPr txBox="1"/>
          <p:nvPr/>
        </p:nvSpPr>
        <p:spPr>
          <a:xfrm>
            <a:off x="7086600" y="5147846"/>
            <a:ext cx="663864" cy="338554"/>
          </a:xfrm>
          <a:prstGeom prst="rect">
            <a:avLst/>
          </a:prstGeom>
          <a:noFill/>
        </p:spPr>
        <p:txBody>
          <a:bodyPr wrap="none" rtlCol="0">
            <a:spAutoFit/>
          </a:bodyPr>
          <a:lstStyle/>
          <a:p>
            <a:r>
              <a:rPr lang="en-US" sz="1600" b="0" dirty="0">
                <a:latin typeface="Helvetica"/>
                <a:cs typeface="Helvetica"/>
              </a:rPr>
              <a:t>K105</a:t>
            </a:r>
          </a:p>
        </p:txBody>
      </p:sp>
      <p:sp>
        <p:nvSpPr>
          <p:cNvPr id="129" name="TextBox 128"/>
          <p:cNvSpPr txBox="1"/>
          <p:nvPr/>
        </p:nvSpPr>
        <p:spPr>
          <a:xfrm>
            <a:off x="7641936" y="5147846"/>
            <a:ext cx="663864" cy="338554"/>
          </a:xfrm>
          <a:prstGeom prst="rect">
            <a:avLst/>
          </a:prstGeom>
          <a:noFill/>
        </p:spPr>
        <p:txBody>
          <a:bodyPr wrap="none" rtlCol="0">
            <a:spAutoFit/>
          </a:bodyPr>
          <a:lstStyle/>
          <a:p>
            <a:r>
              <a:rPr lang="en-US" sz="1600" b="0" dirty="0">
                <a:latin typeface="Helvetica"/>
                <a:cs typeface="Helvetica"/>
              </a:rPr>
              <a:t>V105</a:t>
            </a:r>
          </a:p>
        </p:txBody>
      </p:sp>
      <p:grpSp>
        <p:nvGrpSpPr>
          <p:cNvPr id="130" name="Group 129"/>
          <p:cNvGrpSpPr/>
          <p:nvPr/>
        </p:nvGrpSpPr>
        <p:grpSpPr>
          <a:xfrm>
            <a:off x="4613308" y="2514600"/>
            <a:ext cx="1295400" cy="913606"/>
            <a:chOff x="1752600" y="3656806"/>
            <a:chExt cx="533400" cy="381794"/>
          </a:xfrm>
          <a:solidFill>
            <a:schemeClr val="bg1"/>
          </a:solidFill>
        </p:grpSpPr>
        <p:sp>
          <p:nvSpPr>
            <p:cNvPr id="131" name="Rectangle 130"/>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sz="2000" b="0" dirty="0">
                <a:latin typeface="Helvetica"/>
                <a:cs typeface="Helvetica"/>
              </a:endParaRPr>
            </a:p>
          </p:txBody>
        </p:sp>
        <p:cxnSp>
          <p:nvCxnSpPr>
            <p:cNvPr id="132" name="Straight Connector 131"/>
            <p:cNvCxnSpPr/>
            <p:nvPr/>
          </p:nvCxnSpPr>
          <p:spPr bwMode="auto">
            <a:xfrm rot="16200000" flipH="1">
              <a:off x="1780941"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33" name="Straight Connector 132"/>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4" name="Straight Connector 133"/>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5" name="Straight Connector 134"/>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36" name="Straight Connector 135"/>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137" name="Straight Connector 136"/>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138" name="TextBox 137"/>
          <p:cNvSpPr txBox="1"/>
          <p:nvPr/>
        </p:nvSpPr>
        <p:spPr>
          <a:xfrm>
            <a:off x="4613308" y="2590800"/>
            <a:ext cx="434734" cy="338554"/>
          </a:xfrm>
          <a:prstGeom prst="rect">
            <a:avLst/>
          </a:prstGeom>
          <a:noFill/>
        </p:spPr>
        <p:txBody>
          <a:bodyPr wrap="none" rtlCol="0">
            <a:spAutoFit/>
          </a:bodyPr>
          <a:lstStyle/>
          <a:p>
            <a:r>
              <a:rPr lang="en-US" sz="1600" b="0" dirty="0">
                <a:latin typeface="Helvetica"/>
                <a:cs typeface="Helvetica"/>
              </a:rPr>
              <a:t>K5</a:t>
            </a:r>
          </a:p>
        </p:txBody>
      </p:sp>
      <p:sp>
        <p:nvSpPr>
          <p:cNvPr id="139" name="TextBox 138"/>
          <p:cNvSpPr txBox="1"/>
          <p:nvPr/>
        </p:nvSpPr>
        <p:spPr>
          <a:xfrm>
            <a:off x="5162762" y="2590800"/>
            <a:ext cx="445956" cy="338554"/>
          </a:xfrm>
          <a:prstGeom prst="rect">
            <a:avLst/>
          </a:prstGeom>
          <a:noFill/>
        </p:spPr>
        <p:txBody>
          <a:bodyPr wrap="none" rtlCol="0">
            <a:spAutoFit/>
          </a:bodyPr>
          <a:lstStyle/>
          <a:p>
            <a:r>
              <a:rPr lang="en-US" sz="1600" b="0" dirty="0">
                <a:latin typeface="Helvetica"/>
                <a:cs typeface="Helvetica"/>
              </a:rPr>
              <a:t>N2</a:t>
            </a:r>
          </a:p>
        </p:txBody>
      </p:sp>
      <p:grpSp>
        <p:nvGrpSpPr>
          <p:cNvPr id="140" name="Group 139"/>
          <p:cNvGrpSpPr/>
          <p:nvPr/>
        </p:nvGrpSpPr>
        <p:grpSpPr>
          <a:xfrm>
            <a:off x="4613309" y="2781300"/>
            <a:ext cx="1356061" cy="338554"/>
            <a:chOff x="5486400" y="3009900"/>
            <a:chExt cx="1356061" cy="338554"/>
          </a:xfrm>
        </p:grpSpPr>
        <p:sp>
          <p:nvSpPr>
            <p:cNvPr id="141" name="TextBox 140"/>
            <p:cNvSpPr txBox="1"/>
            <p:nvPr/>
          </p:nvSpPr>
          <p:spPr>
            <a:xfrm>
              <a:off x="5486400" y="3009900"/>
              <a:ext cx="548548"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42" name="TextBox 141"/>
            <p:cNvSpPr txBox="1"/>
            <p:nvPr/>
          </p:nvSpPr>
          <p:spPr>
            <a:xfrm>
              <a:off x="6019800" y="3009900"/>
              <a:ext cx="822661" cy="338554"/>
            </a:xfrm>
            <a:prstGeom prst="rect">
              <a:avLst/>
            </a:prstGeom>
            <a:noFill/>
          </p:spPr>
          <p:txBody>
            <a:bodyPr wrap="none" rtlCol="0">
              <a:spAutoFit/>
            </a:bodyPr>
            <a:lstStyle/>
            <a:p>
              <a:r>
                <a:rPr lang="en-US" sz="1600" b="0" dirty="0">
                  <a:solidFill>
                    <a:srgbClr val="000000"/>
                  </a:solidFill>
                  <a:latin typeface="Helvetica"/>
                  <a:cs typeface="Helvetica"/>
                </a:rPr>
                <a:t>N1,N3 </a:t>
              </a:r>
            </a:p>
          </p:txBody>
        </p:sp>
      </p:grpSp>
      <p:sp>
        <p:nvSpPr>
          <p:cNvPr id="143" name="TextBox 142"/>
          <p:cNvSpPr txBox="1"/>
          <p:nvPr/>
        </p:nvSpPr>
        <p:spPr>
          <a:xfrm>
            <a:off x="4559045" y="3166646"/>
            <a:ext cx="662361" cy="338554"/>
          </a:xfrm>
          <a:prstGeom prst="rect">
            <a:avLst/>
          </a:prstGeom>
          <a:noFill/>
        </p:spPr>
        <p:txBody>
          <a:bodyPr wrap="none" rtlCol="0">
            <a:spAutoFit/>
          </a:bodyPr>
          <a:lstStyle/>
          <a:p>
            <a:r>
              <a:rPr lang="en-US" sz="1600" b="0" dirty="0">
                <a:latin typeface="Helvetica"/>
                <a:cs typeface="Helvetica"/>
              </a:rPr>
              <a:t>K105</a:t>
            </a:r>
          </a:p>
        </p:txBody>
      </p:sp>
      <p:sp>
        <p:nvSpPr>
          <p:cNvPr id="144" name="TextBox 143"/>
          <p:cNvSpPr txBox="1"/>
          <p:nvPr/>
        </p:nvSpPr>
        <p:spPr>
          <a:xfrm>
            <a:off x="5119038" y="3166646"/>
            <a:ext cx="559769" cy="338554"/>
          </a:xfrm>
          <a:prstGeom prst="rect">
            <a:avLst/>
          </a:prstGeom>
          <a:noFill/>
        </p:spPr>
        <p:txBody>
          <a:bodyPr wrap="none" rtlCol="0">
            <a:spAutoFit/>
          </a:bodyPr>
          <a:lstStyle/>
          <a:p>
            <a:r>
              <a:rPr lang="en-US" sz="1600" b="0" dirty="0">
                <a:latin typeface="Helvetica"/>
                <a:cs typeface="Helvetica"/>
              </a:rPr>
              <a:t>N50</a:t>
            </a:r>
          </a:p>
        </p:txBody>
      </p:sp>
      <p:sp>
        <p:nvSpPr>
          <p:cNvPr id="145" name="TextBox 144"/>
          <p:cNvSpPr txBox="1"/>
          <p:nvPr/>
        </p:nvSpPr>
        <p:spPr>
          <a:xfrm>
            <a:off x="3886201" y="2133600"/>
            <a:ext cx="2082621" cy="400110"/>
          </a:xfrm>
          <a:prstGeom prst="rect">
            <a:avLst/>
          </a:prstGeom>
          <a:noFill/>
        </p:spPr>
        <p:txBody>
          <a:bodyPr wrap="none" rtlCol="0">
            <a:spAutoFit/>
          </a:bodyPr>
          <a:lstStyle/>
          <a:p>
            <a:r>
              <a:rPr lang="en-US" sz="2000" b="0" dirty="0">
                <a:latin typeface="Helvetica"/>
                <a:cs typeface="Helvetica"/>
              </a:rPr>
              <a:t>Master/Directory</a:t>
            </a:r>
          </a:p>
        </p:txBody>
      </p:sp>
      <p:grpSp>
        <p:nvGrpSpPr>
          <p:cNvPr id="146" name="Group 145"/>
          <p:cNvGrpSpPr/>
          <p:nvPr/>
        </p:nvGrpSpPr>
        <p:grpSpPr>
          <a:xfrm>
            <a:off x="1828800" y="2362200"/>
            <a:ext cx="2209800" cy="533400"/>
            <a:chOff x="1292462" y="2667000"/>
            <a:chExt cx="2209800" cy="533400"/>
          </a:xfrm>
        </p:grpSpPr>
        <p:sp>
          <p:nvSpPr>
            <p:cNvPr id="147" name="TextBox 146"/>
            <p:cNvSpPr txBox="1"/>
            <p:nvPr/>
          </p:nvSpPr>
          <p:spPr>
            <a:xfrm>
              <a:off x="1292462" y="2667000"/>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cxnSp>
          <p:nvCxnSpPr>
            <p:cNvPr id="148" name="Straight Arrow Connector 147"/>
            <p:cNvCxnSpPr>
              <a:stCxn id="147" idx="3"/>
            </p:cNvCxnSpPr>
            <p:nvPr/>
          </p:nvCxnSpPr>
          <p:spPr bwMode="auto">
            <a:xfrm>
              <a:off x="2952742" y="2851666"/>
              <a:ext cx="549520" cy="348734"/>
            </a:xfrm>
            <a:prstGeom prst="straightConnector1">
              <a:avLst/>
            </a:prstGeom>
            <a:solidFill>
              <a:schemeClr val="bg1"/>
            </a:solidFill>
            <a:ln w="12700" cap="flat" cmpd="sng" algn="ctr">
              <a:solidFill>
                <a:srgbClr val="FF0000"/>
              </a:solidFill>
              <a:prstDash val="dash"/>
              <a:round/>
              <a:headEnd type="none" w="med" len="med"/>
              <a:tailEnd type="triangle"/>
            </a:ln>
            <a:effectLst/>
          </p:spPr>
        </p:cxnSp>
      </p:grpSp>
      <p:grpSp>
        <p:nvGrpSpPr>
          <p:cNvPr id="149" name="Group 148"/>
          <p:cNvGrpSpPr/>
          <p:nvPr/>
        </p:nvGrpSpPr>
        <p:grpSpPr>
          <a:xfrm>
            <a:off x="5257800" y="3294961"/>
            <a:ext cx="611844" cy="1660280"/>
            <a:chOff x="4352708" y="2837761"/>
            <a:chExt cx="611844" cy="1660280"/>
          </a:xfrm>
        </p:grpSpPr>
        <p:cxnSp>
          <p:nvCxnSpPr>
            <p:cNvPr id="150" name="Straight Arrow Connector 149"/>
            <p:cNvCxnSpPr/>
            <p:nvPr/>
          </p:nvCxnSpPr>
          <p:spPr bwMode="auto">
            <a:xfrm>
              <a:off x="4352708" y="3048000"/>
              <a:ext cx="364067" cy="1261533"/>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51" name="TextBox 150"/>
            <p:cNvSpPr txBox="1"/>
            <p:nvPr/>
          </p:nvSpPr>
          <p:spPr>
            <a:xfrm rot="4538305">
              <a:off x="3949746" y="3483235"/>
              <a:ext cx="1660280" cy="369332"/>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52" name="Group 151"/>
          <p:cNvGrpSpPr/>
          <p:nvPr/>
        </p:nvGrpSpPr>
        <p:grpSpPr>
          <a:xfrm>
            <a:off x="2209800" y="5147846"/>
            <a:ext cx="1099204" cy="338554"/>
            <a:chOff x="4114800" y="4766846"/>
            <a:chExt cx="1099204" cy="338554"/>
          </a:xfrm>
        </p:grpSpPr>
        <p:sp>
          <p:nvSpPr>
            <p:cNvPr id="153" name="TextBox 152"/>
            <p:cNvSpPr txBox="1"/>
            <p:nvPr/>
          </p:nvSpPr>
          <p:spPr>
            <a:xfrm>
              <a:off x="4114800"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K14</a:t>
              </a:r>
            </a:p>
          </p:txBody>
        </p:sp>
        <p:sp>
          <p:nvSpPr>
            <p:cNvPr id="154" name="TextBox 153"/>
            <p:cNvSpPr txBox="1"/>
            <p:nvPr/>
          </p:nvSpPr>
          <p:spPr>
            <a:xfrm>
              <a:off x="4664254" y="4766846"/>
              <a:ext cx="549750" cy="338554"/>
            </a:xfrm>
            <a:prstGeom prst="rect">
              <a:avLst/>
            </a:prstGeom>
            <a:noFill/>
          </p:spPr>
          <p:txBody>
            <a:bodyPr wrap="none" rtlCol="0">
              <a:spAutoFit/>
            </a:bodyPr>
            <a:lstStyle/>
            <a:p>
              <a:r>
                <a:rPr lang="en-US" sz="1600" b="0" dirty="0">
                  <a:solidFill>
                    <a:srgbClr val="000000"/>
                  </a:solidFill>
                  <a:latin typeface="Helvetica"/>
                  <a:cs typeface="Helvetica"/>
                </a:rPr>
                <a:t>V14</a:t>
              </a:r>
            </a:p>
          </p:txBody>
        </p:sp>
      </p:grpSp>
      <p:grpSp>
        <p:nvGrpSpPr>
          <p:cNvPr id="155" name="Group 154"/>
          <p:cNvGrpSpPr/>
          <p:nvPr/>
        </p:nvGrpSpPr>
        <p:grpSpPr>
          <a:xfrm>
            <a:off x="2425066" y="3505200"/>
            <a:ext cx="2146935" cy="1295400"/>
            <a:chOff x="1739265" y="3124200"/>
            <a:chExt cx="2146935" cy="1295400"/>
          </a:xfrm>
        </p:grpSpPr>
        <p:cxnSp>
          <p:nvCxnSpPr>
            <p:cNvPr id="156" name="Straight Arrow Connector 155"/>
            <p:cNvCxnSpPr/>
            <p:nvPr/>
          </p:nvCxnSpPr>
          <p:spPr bwMode="auto">
            <a:xfrm flipH="1">
              <a:off x="1752600" y="3124200"/>
              <a:ext cx="2133600" cy="1295400"/>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57" name="TextBox 156"/>
            <p:cNvSpPr txBox="1"/>
            <p:nvPr/>
          </p:nvSpPr>
          <p:spPr>
            <a:xfrm rot="19612648">
              <a:off x="1739265" y="3493244"/>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grpSp>
        <p:nvGrpSpPr>
          <p:cNvPr id="161" name="Group 160"/>
          <p:cNvGrpSpPr/>
          <p:nvPr/>
        </p:nvGrpSpPr>
        <p:grpSpPr>
          <a:xfrm>
            <a:off x="1828800" y="2819400"/>
            <a:ext cx="2209800" cy="369332"/>
            <a:chOff x="1292462" y="2667000"/>
            <a:chExt cx="2209800" cy="369332"/>
          </a:xfrm>
        </p:grpSpPr>
        <p:sp>
          <p:nvSpPr>
            <p:cNvPr id="162" name="TextBox 161"/>
            <p:cNvSpPr txBox="1"/>
            <p:nvPr/>
          </p:nvSpPr>
          <p:spPr>
            <a:xfrm>
              <a:off x="1292462" y="2667000"/>
              <a:ext cx="1779333"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cxnSp>
          <p:nvCxnSpPr>
            <p:cNvPr id="163" name="Straight Arrow Connector 162"/>
            <p:cNvCxnSpPr>
              <a:stCxn id="162" idx="3"/>
            </p:cNvCxnSpPr>
            <p:nvPr/>
          </p:nvCxnSpPr>
          <p:spPr bwMode="auto">
            <a:xfrm>
              <a:off x="3071795" y="2851666"/>
              <a:ext cx="430467" cy="4393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grpSp>
      <p:grpSp>
        <p:nvGrpSpPr>
          <p:cNvPr id="180" name="Group 179"/>
          <p:cNvGrpSpPr/>
          <p:nvPr/>
        </p:nvGrpSpPr>
        <p:grpSpPr>
          <a:xfrm>
            <a:off x="5105400" y="5147846"/>
            <a:ext cx="1186768" cy="338554"/>
            <a:chOff x="4114800" y="4766846"/>
            <a:chExt cx="1186768" cy="338554"/>
          </a:xfrm>
        </p:grpSpPr>
        <p:sp>
          <p:nvSpPr>
            <p:cNvPr id="181" name="TextBox 180"/>
            <p:cNvSpPr txBox="1"/>
            <p:nvPr/>
          </p:nvSpPr>
          <p:spPr>
            <a:xfrm>
              <a:off x="4114800" y="4766846"/>
              <a:ext cx="549750" cy="338554"/>
            </a:xfrm>
            <a:prstGeom prst="rect">
              <a:avLst/>
            </a:prstGeom>
            <a:noFill/>
            <a:ln>
              <a:noFill/>
            </a:ln>
          </p:spPr>
          <p:txBody>
            <a:bodyPr wrap="none" rtlCol="0">
              <a:spAutoFit/>
            </a:bodyPr>
            <a:lstStyle/>
            <a:p>
              <a:r>
                <a:rPr lang="en-US" sz="1600" b="0" dirty="0">
                  <a:solidFill>
                    <a:srgbClr val="3366FF"/>
                  </a:solidFill>
                  <a:latin typeface="Helvetica"/>
                  <a:cs typeface="Helvetica"/>
                </a:rPr>
                <a:t>K14</a:t>
              </a:r>
            </a:p>
          </p:txBody>
        </p:sp>
        <p:sp>
          <p:nvSpPr>
            <p:cNvPr id="182" name="TextBox 181"/>
            <p:cNvSpPr txBox="1"/>
            <p:nvPr/>
          </p:nvSpPr>
          <p:spPr>
            <a:xfrm>
              <a:off x="4664254" y="4766846"/>
              <a:ext cx="637314" cy="338554"/>
            </a:xfrm>
            <a:prstGeom prst="rect">
              <a:avLst/>
            </a:prstGeom>
            <a:noFill/>
            <a:ln>
              <a:noFill/>
            </a:ln>
          </p:spPr>
          <p:txBody>
            <a:bodyPr wrap="none" rtlCol="0">
              <a:spAutoFit/>
            </a:bodyPr>
            <a:lstStyle/>
            <a:p>
              <a:r>
                <a:rPr lang="en-US" sz="1600" b="0" dirty="0">
                  <a:solidFill>
                    <a:srgbClr val="3366FF"/>
                  </a:solidFill>
                  <a:latin typeface="Helvetica"/>
                  <a:cs typeface="Helvetica"/>
                </a:rPr>
                <a:t>V14’’</a:t>
              </a:r>
            </a:p>
          </p:txBody>
        </p:sp>
      </p:grpSp>
      <p:grpSp>
        <p:nvGrpSpPr>
          <p:cNvPr id="183" name="Group 182"/>
          <p:cNvGrpSpPr/>
          <p:nvPr/>
        </p:nvGrpSpPr>
        <p:grpSpPr>
          <a:xfrm>
            <a:off x="2209801" y="5147846"/>
            <a:ext cx="1144789" cy="338554"/>
            <a:chOff x="4114800" y="4766846"/>
            <a:chExt cx="1144789" cy="338554"/>
          </a:xfrm>
        </p:grpSpPr>
        <p:sp>
          <p:nvSpPr>
            <p:cNvPr id="184" name="TextBox 183"/>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185" name="TextBox 184"/>
            <p:cNvSpPr txBox="1"/>
            <p:nvPr/>
          </p:nvSpPr>
          <p:spPr>
            <a:xfrm>
              <a:off x="4664254" y="4766846"/>
              <a:ext cx="595335"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sp>
        <p:nvSpPr>
          <p:cNvPr id="186" name="TextBox 185"/>
          <p:cNvSpPr txBox="1"/>
          <p:nvPr/>
        </p:nvSpPr>
        <p:spPr>
          <a:xfrm>
            <a:off x="6019800" y="1845090"/>
            <a:ext cx="4572000" cy="1323439"/>
          </a:xfrm>
          <a:prstGeom prst="rect">
            <a:avLst/>
          </a:prstGeom>
          <a:solidFill>
            <a:srgbClr val="FFFFBD"/>
          </a:solidFill>
          <a:effectLst/>
        </p:spPr>
        <p:txBody>
          <a:bodyPr wrap="square" rtlCol="0">
            <a:spAutoFit/>
          </a:bodyPr>
          <a:lstStyle/>
          <a:p>
            <a:pPr marL="342900" indent="-342900">
              <a:buFont typeface="Arial"/>
              <a:buChar char="•"/>
            </a:pPr>
            <a:r>
              <a:rPr lang="en-US" sz="2000" b="0" dirty="0">
                <a:latin typeface="Gill Sans Light"/>
                <a:cs typeface="Gill Sans Light"/>
              </a:rPr>
              <a:t>put(K14, V14’) and put(K14, V14’’) reach N1 &amp; N3 in reverse  order!</a:t>
            </a:r>
          </a:p>
          <a:p>
            <a:pPr marL="342900" indent="-342900">
              <a:buFont typeface="Arial"/>
              <a:buChar char="•"/>
            </a:pPr>
            <a:r>
              <a:rPr lang="en-US" sz="2000" b="0" dirty="0">
                <a:latin typeface="Gill Sans Light"/>
                <a:cs typeface="Gill Sans Light"/>
              </a:rPr>
              <a:t>What does get(K14) return?</a:t>
            </a:r>
          </a:p>
          <a:p>
            <a:pPr marL="800100" lvl="1" indent="-342900">
              <a:buFont typeface="Arial"/>
              <a:buChar char="•"/>
            </a:pPr>
            <a:r>
              <a:rPr lang="en-US" sz="2000" b="0" dirty="0">
                <a:latin typeface="Gill Sans Light"/>
                <a:cs typeface="Gill Sans Light"/>
              </a:rPr>
              <a:t>Undefined!</a:t>
            </a:r>
          </a:p>
        </p:txBody>
      </p:sp>
      <p:grpSp>
        <p:nvGrpSpPr>
          <p:cNvPr id="158" name="Group 157"/>
          <p:cNvGrpSpPr/>
          <p:nvPr/>
        </p:nvGrpSpPr>
        <p:grpSpPr>
          <a:xfrm>
            <a:off x="3048000" y="3505200"/>
            <a:ext cx="2133600" cy="1295400"/>
            <a:chOff x="1752600" y="3352800"/>
            <a:chExt cx="2209800" cy="1066800"/>
          </a:xfrm>
        </p:grpSpPr>
        <p:cxnSp>
          <p:nvCxnSpPr>
            <p:cNvPr id="159" name="Straight Arrow Connector 158"/>
            <p:cNvCxnSpPr/>
            <p:nvPr/>
          </p:nvCxnSpPr>
          <p:spPr bwMode="auto">
            <a:xfrm flipH="1">
              <a:off x="1752600" y="3352800"/>
              <a:ext cx="2209800" cy="10668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60" name="TextBox 159"/>
            <p:cNvSpPr txBox="1"/>
            <p:nvPr/>
          </p:nvSpPr>
          <p:spPr>
            <a:xfrm rot="19645509">
              <a:off x="1867491" y="3672043"/>
              <a:ext cx="1719576" cy="304156"/>
            </a:xfrm>
            <a:prstGeom prst="rect">
              <a:avLst/>
            </a:prstGeom>
            <a:noFill/>
          </p:spPr>
          <p:txBody>
            <a:bodyPr wrap="none" rtlCol="0">
              <a:spAutoFit/>
            </a:bodyPr>
            <a:lstStyle/>
            <a:p>
              <a:r>
                <a:rPr lang="en-US" b="0" dirty="0">
                  <a:solidFill>
                    <a:srgbClr val="FF0000"/>
                  </a:solidFill>
                  <a:latin typeface="Helvetica"/>
                  <a:cs typeface="Helvetica"/>
                </a:rPr>
                <a:t>p</a:t>
              </a:r>
              <a:r>
                <a:rPr lang="en-US" b="0" dirty="0" smtClean="0">
                  <a:solidFill>
                    <a:srgbClr val="FF0000"/>
                  </a:solidFill>
                  <a:latin typeface="Helvetica"/>
                  <a:cs typeface="Helvetica"/>
                </a:rPr>
                <a:t>ut(K14, V14’)</a:t>
              </a:r>
            </a:p>
          </p:txBody>
        </p:sp>
      </p:grpSp>
      <p:grpSp>
        <p:nvGrpSpPr>
          <p:cNvPr id="164" name="Group 163"/>
          <p:cNvGrpSpPr/>
          <p:nvPr/>
        </p:nvGrpSpPr>
        <p:grpSpPr>
          <a:xfrm>
            <a:off x="5638800" y="3217647"/>
            <a:ext cx="624990" cy="1778051"/>
            <a:chOff x="4339563" y="2778875"/>
            <a:chExt cx="624990" cy="1778051"/>
          </a:xfrm>
        </p:grpSpPr>
        <p:cxnSp>
          <p:nvCxnSpPr>
            <p:cNvPr id="165" name="Straight Arrow Connector 164"/>
            <p:cNvCxnSpPr/>
            <p:nvPr/>
          </p:nvCxnSpPr>
          <p:spPr bwMode="auto">
            <a:xfrm>
              <a:off x="4339563" y="2990229"/>
              <a:ext cx="377212" cy="1319304"/>
            </a:xfrm>
            <a:prstGeom prst="straightConnector1">
              <a:avLst/>
            </a:prstGeom>
            <a:solidFill>
              <a:schemeClr val="bg1"/>
            </a:solidFill>
            <a:ln w="12700" cap="flat" cmpd="sng" algn="ctr">
              <a:solidFill>
                <a:srgbClr val="3366FF"/>
              </a:solidFill>
              <a:prstDash val="dash"/>
              <a:round/>
              <a:headEnd type="none" w="med" len="med"/>
              <a:tailEnd type="triangle"/>
            </a:ln>
            <a:effectLst/>
          </p:spPr>
        </p:cxnSp>
        <p:sp>
          <p:nvSpPr>
            <p:cNvPr id="166" name="TextBox 165"/>
            <p:cNvSpPr txBox="1"/>
            <p:nvPr/>
          </p:nvSpPr>
          <p:spPr>
            <a:xfrm rot="4538305">
              <a:off x="3890861" y="3483235"/>
              <a:ext cx="1778051" cy="369332"/>
            </a:xfrm>
            <a:prstGeom prst="rect">
              <a:avLst/>
            </a:prstGeom>
            <a:noFill/>
          </p:spPr>
          <p:txBody>
            <a:bodyPr wrap="none" rtlCol="0">
              <a:spAutoFit/>
            </a:bodyPr>
            <a:lstStyle/>
            <a:p>
              <a:r>
                <a:rPr lang="en-US" dirty="0">
                  <a:solidFill>
                    <a:srgbClr val="3366FF"/>
                  </a:solidFill>
                  <a:latin typeface="Helvetica"/>
                  <a:cs typeface="Helvetica"/>
                </a:rPr>
                <a:t>p</a:t>
              </a:r>
              <a:r>
                <a:rPr lang="en-US" dirty="0" smtClean="0">
                  <a:solidFill>
                    <a:srgbClr val="3366FF"/>
                  </a:solidFill>
                  <a:latin typeface="Helvetica"/>
                  <a:cs typeface="Helvetica"/>
                </a:rPr>
                <a:t>ut(K14, V14’')</a:t>
              </a:r>
            </a:p>
          </p:txBody>
        </p:sp>
      </p:grpSp>
    </p:spTree>
    <p:extLst>
      <p:ext uri="{BB962C8B-B14F-4D97-AF65-F5344CB8AC3E}">
        <p14:creationId xmlns:p14="http://schemas.microsoft.com/office/powerpoint/2010/main" val="115485810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Large Variety of Consistency Models</a:t>
            </a:r>
            <a:endParaRPr lang="en-US" dirty="0"/>
          </a:p>
        </p:txBody>
      </p:sp>
      <p:sp>
        <p:nvSpPr>
          <p:cNvPr id="3" name="Content Placeholder 2"/>
          <p:cNvSpPr>
            <a:spLocks noGrp="1"/>
          </p:cNvSpPr>
          <p:nvPr>
            <p:ph idx="1"/>
          </p:nvPr>
        </p:nvSpPr>
        <p:spPr/>
        <p:txBody>
          <a:bodyPr/>
          <a:lstStyle/>
          <a:p>
            <a:r>
              <a:rPr lang="en-US" smtClean="0"/>
              <a:t>Atomic consistency (linearizability): reads/writes (gets/puts) to replicas appear as if there was a single underlying replica (single system image)</a:t>
            </a:r>
          </a:p>
          <a:p>
            <a:pPr lvl="1"/>
            <a:r>
              <a:rPr lang="en-US" smtClean="0"/>
              <a:t>Think “one updated at a time”</a:t>
            </a:r>
          </a:p>
          <a:p>
            <a:pPr lvl="1"/>
            <a:r>
              <a:rPr lang="en-US" smtClean="0"/>
              <a:t>Transactions</a:t>
            </a:r>
          </a:p>
          <a:p>
            <a:r>
              <a:rPr lang="en-US" smtClean="0"/>
              <a:t>Eventual consistency: given enough time all updates will propagate through the system</a:t>
            </a:r>
          </a:p>
          <a:p>
            <a:pPr lvl="1"/>
            <a:r>
              <a:rPr lang="en-US" smtClean="0"/>
              <a:t>One of the weakest form of consistency; used by many systems in practice</a:t>
            </a:r>
          </a:p>
          <a:p>
            <a:pPr lvl="1"/>
            <a:r>
              <a:rPr lang="en-US" smtClean="0"/>
              <a:t>Must eventually converge on single value/key (coherence)</a:t>
            </a:r>
          </a:p>
          <a:p>
            <a:r>
              <a:rPr lang="en-US" smtClean="0"/>
              <a:t>And many others: causal consistency, sequential consistency, strong consistency, …</a:t>
            </a:r>
            <a:endParaRPr lang="en-US" dirty="0"/>
          </a:p>
        </p:txBody>
      </p:sp>
    </p:spTree>
    <p:extLst>
      <p:ext uri="{BB962C8B-B14F-4D97-AF65-F5344CB8AC3E}">
        <p14:creationId xmlns:p14="http://schemas.microsoft.com/office/powerpoint/2010/main" val="162963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Quorum Consensus</a:t>
            </a:r>
            <a:endParaRPr lang="en-US" dirty="0"/>
          </a:p>
        </p:txBody>
      </p:sp>
      <p:sp>
        <p:nvSpPr>
          <p:cNvPr id="3" name="Content Placeholder 2"/>
          <p:cNvSpPr>
            <a:spLocks noGrp="1"/>
          </p:cNvSpPr>
          <p:nvPr>
            <p:ph idx="1"/>
          </p:nvPr>
        </p:nvSpPr>
        <p:spPr/>
        <p:txBody>
          <a:bodyPr>
            <a:normAutofit/>
          </a:bodyPr>
          <a:lstStyle/>
          <a:p>
            <a:r>
              <a:rPr lang="en-US" dirty="0" smtClean="0"/>
              <a:t>Improve put() and get() operation performance</a:t>
            </a:r>
          </a:p>
          <a:p>
            <a:pPr lvl="1"/>
            <a:r>
              <a:rPr lang="en-US" dirty="0" smtClean="0"/>
              <a:t>In the presence of replication!</a:t>
            </a:r>
          </a:p>
          <a:p>
            <a:r>
              <a:rPr lang="en-US" dirty="0" smtClean="0"/>
              <a:t>Define a replica set of size N</a:t>
            </a:r>
          </a:p>
          <a:p>
            <a:pPr lvl="1"/>
            <a:r>
              <a:rPr lang="en-US" dirty="0" smtClean="0"/>
              <a:t>put() waits for acknowledgements from at least W replicas</a:t>
            </a:r>
          </a:p>
          <a:p>
            <a:pPr lvl="2"/>
            <a:r>
              <a:rPr lang="en-US" dirty="0" smtClean="0">
                <a:solidFill>
                  <a:srgbClr val="FF0000"/>
                </a:solidFill>
              </a:rPr>
              <a:t>Different updates need to be differentiated by something monotonically increasing like a timestamp</a:t>
            </a:r>
          </a:p>
          <a:p>
            <a:pPr lvl="2"/>
            <a:r>
              <a:rPr lang="en-US" dirty="0" smtClean="0"/>
              <a:t>Allows us to replace old values with updated ones</a:t>
            </a:r>
          </a:p>
          <a:p>
            <a:pPr lvl="1"/>
            <a:r>
              <a:rPr lang="en-US" dirty="0" smtClean="0"/>
              <a:t>get() waits for responses from at least R replicas</a:t>
            </a:r>
          </a:p>
          <a:p>
            <a:pPr lvl="1"/>
            <a:r>
              <a:rPr lang="en-US" dirty="0" smtClean="0"/>
              <a:t>W+R &gt; N</a:t>
            </a:r>
          </a:p>
          <a:p>
            <a:r>
              <a:rPr lang="en-US" dirty="0" smtClean="0"/>
              <a:t>Why does it work?</a:t>
            </a:r>
          </a:p>
          <a:p>
            <a:pPr lvl="1"/>
            <a:r>
              <a:rPr lang="en-US" dirty="0" smtClean="0"/>
              <a:t>There is at least one node that contains the update</a:t>
            </a:r>
          </a:p>
          <a:p>
            <a:r>
              <a:rPr lang="en-US" dirty="0" smtClean="0"/>
              <a:t>Why might you use W+R &gt; N+1? </a:t>
            </a:r>
          </a:p>
          <a:p>
            <a:pPr lvl="1"/>
            <a:endParaRPr lang="en-US" dirty="0"/>
          </a:p>
        </p:txBody>
      </p:sp>
    </p:spTree>
    <p:extLst>
      <p:ext uri="{BB962C8B-B14F-4D97-AF65-F5344CB8AC3E}">
        <p14:creationId xmlns:p14="http://schemas.microsoft.com/office/powerpoint/2010/main" val="2773221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 Consensus Example</a:t>
            </a:r>
            <a:endParaRPr lang="en-US" dirty="0"/>
          </a:p>
        </p:txBody>
      </p:sp>
      <p:sp>
        <p:nvSpPr>
          <p:cNvPr id="3" name="Content Placeholder 2"/>
          <p:cNvSpPr>
            <a:spLocks noGrp="1"/>
          </p:cNvSpPr>
          <p:nvPr>
            <p:ph idx="1"/>
          </p:nvPr>
        </p:nvSpPr>
        <p:spPr>
          <a:xfrm>
            <a:off x="1371600" y="838200"/>
            <a:ext cx="9829800" cy="1295400"/>
          </a:xfrm>
        </p:spPr>
        <p:txBody>
          <a:bodyPr>
            <a:normAutofit lnSpcReduction="10000"/>
          </a:bodyPr>
          <a:lstStyle/>
          <a:p>
            <a:r>
              <a:rPr lang="en-US" dirty="0" smtClean="0"/>
              <a:t>N=3, W=2, R=2</a:t>
            </a:r>
          </a:p>
          <a:p>
            <a:r>
              <a:rPr lang="en-US" dirty="0" smtClean="0"/>
              <a:t>Replica set for K14: {N1, N2, N4}</a:t>
            </a:r>
          </a:p>
          <a:p>
            <a:r>
              <a:rPr lang="en-US" dirty="0" smtClean="0"/>
              <a:t>Assume put() on N3 fails</a:t>
            </a:r>
          </a:p>
          <a:p>
            <a:endParaRPr lang="en-US" dirty="0" smtClean="0"/>
          </a:p>
        </p:txBody>
      </p:sp>
      <p:pic>
        <p:nvPicPr>
          <p:cNvPr id="4" name="Picture 3"/>
          <p:cNvPicPr>
            <a:picLocks noChangeAspect="1"/>
          </p:cNvPicPr>
          <p:nvPr/>
        </p:nvPicPr>
        <p:blipFill>
          <a:blip r:embed="rId2"/>
          <a:stretch>
            <a:fillRect/>
          </a:stretch>
        </p:blipFill>
        <p:spPr>
          <a:xfrm>
            <a:off x="3505200" y="5334000"/>
            <a:ext cx="685800" cy="685800"/>
          </a:xfrm>
          <a:prstGeom prst="rect">
            <a:avLst/>
          </a:prstGeom>
        </p:spPr>
      </p:pic>
      <p:pic>
        <p:nvPicPr>
          <p:cNvPr id="5" name="Picture 4"/>
          <p:cNvPicPr>
            <a:picLocks noChangeAspect="1"/>
          </p:cNvPicPr>
          <p:nvPr/>
        </p:nvPicPr>
        <p:blipFill>
          <a:blip r:embed="rId2"/>
          <a:stretch>
            <a:fillRect/>
          </a:stretch>
        </p:blipFill>
        <p:spPr>
          <a:xfrm>
            <a:off x="4953000" y="5334000"/>
            <a:ext cx="685800" cy="685800"/>
          </a:xfrm>
          <a:prstGeom prst="rect">
            <a:avLst/>
          </a:prstGeom>
        </p:spPr>
      </p:pic>
      <p:pic>
        <p:nvPicPr>
          <p:cNvPr id="6" name="Picture 5"/>
          <p:cNvPicPr>
            <a:picLocks noChangeAspect="1"/>
          </p:cNvPicPr>
          <p:nvPr/>
        </p:nvPicPr>
        <p:blipFill>
          <a:blip r:embed="rId2"/>
          <a:stretch>
            <a:fillRect/>
          </a:stretch>
        </p:blipFill>
        <p:spPr>
          <a:xfrm>
            <a:off x="6248400" y="5334000"/>
            <a:ext cx="685800" cy="685800"/>
          </a:xfrm>
          <a:prstGeom prst="rect">
            <a:avLst/>
          </a:prstGeom>
        </p:spPr>
      </p:pic>
      <p:pic>
        <p:nvPicPr>
          <p:cNvPr id="7" name="Picture 6"/>
          <p:cNvPicPr>
            <a:picLocks noChangeAspect="1"/>
          </p:cNvPicPr>
          <p:nvPr/>
        </p:nvPicPr>
        <p:blipFill>
          <a:blip r:embed="rId2"/>
          <a:stretch>
            <a:fillRect/>
          </a:stretch>
        </p:blipFill>
        <p:spPr>
          <a:xfrm>
            <a:off x="7848600" y="5333206"/>
            <a:ext cx="685800" cy="685800"/>
          </a:xfrm>
          <a:prstGeom prst="rect">
            <a:avLst/>
          </a:prstGeom>
        </p:spPr>
      </p:pic>
      <p:grpSp>
        <p:nvGrpSpPr>
          <p:cNvPr id="15" name="Group 14"/>
          <p:cNvGrpSpPr/>
          <p:nvPr/>
        </p:nvGrpSpPr>
        <p:grpSpPr>
          <a:xfrm>
            <a:off x="2743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5" name="Group 44"/>
          <p:cNvGrpSpPr/>
          <p:nvPr/>
        </p:nvGrpSpPr>
        <p:grpSpPr>
          <a:xfrm>
            <a:off x="4191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638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239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685672" y="59552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05401"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428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7952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4</a:t>
            </a:r>
          </a:p>
        </p:txBody>
      </p:sp>
      <p:grpSp>
        <p:nvGrpSpPr>
          <p:cNvPr id="38" name="Group 37"/>
          <p:cNvGrpSpPr/>
          <p:nvPr/>
        </p:nvGrpSpPr>
        <p:grpSpPr>
          <a:xfrm>
            <a:off x="7222650" y="4766846"/>
            <a:ext cx="1099500" cy="338554"/>
            <a:chOff x="5698650" y="4766846"/>
            <a:chExt cx="1099500" cy="338554"/>
          </a:xfrm>
        </p:grpSpPr>
        <p:sp>
          <p:nvSpPr>
            <p:cNvPr id="77" name="TextBox 76"/>
            <p:cNvSpPr txBox="1"/>
            <p:nvPr/>
          </p:nvSpPr>
          <p:spPr>
            <a:xfrm>
              <a:off x="569865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78" name="TextBox 77"/>
            <p:cNvSpPr txBox="1"/>
            <p:nvPr/>
          </p:nvSpPr>
          <p:spPr>
            <a:xfrm>
              <a:off x="62484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100" name="Group 99"/>
          <p:cNvGrpSpPr/>
          <p:nvPr/>
        </p:nvGrpSpPr>
        <p:grpSpPr>
          <a:xfrm>
            <a:off x="2743200" y="4766846"/>
            <a:ext cx="1099204" cy="338554"/>
            <a:chOff x="4114800" y="4766846"/>
            <a:chExt cx="1099204" cy="338554"/>
          </a:xfrm>
        </p:grpSpPr>
        <p:sp>
          <p:nvSpPr>
            <p:cNvPr id="101" name="TextBox 100"/>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102" name="TextBox 101"/>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32" name="Group 31"/>
          <p:cNvGrpSpPr/>
          <p:nvPr/>
        </p:nvGrpSpPr>
        <p:grpSpPr>
          <a:xfrm>
            <a:off x="3144687" y="2800724"/>
            <a:ext cx="1696992" cy="1648291"/>
            <a:chOff x="1620687" y="2800723"/>
            <a:chExt cx="1696992" cy="1648291"/>
          </a:xfrm>
        </p:grpSpPr>
        <p:cxnSp>
          <p:nvCxnSpPr>
            <p:cNvPr id="105" name="Straight Arrow Connector 104"/>
            <p:cNvCxnSpPr/>
            <p:nvPr/>
          </p:nvCxnSpPr>
          <p:spPr bwMode="auto">
            <a:xfrm flipH="1">
              <a:off x="1620687" y="2800723"/>
              <a:ext cx="1696992"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06" name="TextBox 105"/>
            <p:cNvSpPr txBox="1"/>
            <p:nvPr/>
          </p:nvSpPr>
          <p:spPr>
            <a:xfrm rot="18916584">
              <a:off x="1623398" y="3398415"/>
              <a:ext cx="14510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grpSp>
        <p:nvGrpSpPr>
          <p:cNvPr id="33" name="Group 32"/>
          <p:cNvGrpSpPr/>
          <p:nvPr/>
        </p:nvGrpSpPr>
        <p:grpSpPr>
          <a:xfrm>
            <a:off x="3505200" y="2819401"/>
            <a:ext cx="1752600" cy="1648295"/>
            <a:chOff x="2057400" y="2819400"/>
            <a:chExt cx="1752600" cy="1648295"/>
          </a:xfrm>
        </p:grpSpPr>
        <p:cxnSp>
          <p:nvCxnSpPr>
            <p:cNvPr id="113" name="Straight Arrow Connector 112"/>
            <p:cNvCxnSpPr/>
            <p:nvPr/>
          </p:nvCxnSpPr>
          <p:spPr bwMode="auto">
            <a:xfrm flipH="1">
              <a:off x="2057400" y="2819400"/>
              <a:ext cx="175260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17" name="TextBox 116"/>
            <p:cNvSpPr txBox="1"/>
            <p:nvPr/>
          </p:nvSpPr>
          <p:spPr>
            <a:xfrm rot="19079691">
              <a:off x="2397563" y="3512263"/>
              <a:ext cx="606556" cy="338554"/>
            </a:xfrm>
            <a:prstGeom prst="rect">
              <a:avLst/>
            </a:prstGeom>
            <a:noFill/>
          </p:spPr>
          <p:txBody>
            <a:bodyPr wrap="none" rtlCol="0">
              <a:spAutoFit/>
            </a:bodyPr>
            <a:lstStyle/>
            <a:p>
              <a:r>
                <a:rPr lang="en-US" sz="1600" b="0" dirty="0">
                  <a:solidFill>
                    <a:srgbClr val="FF0000"/>
                  </a:solidFill>
                  <a:latin typeface="Helvetica"/>
                  <a:cs typeface="Helvetica"/>
                </a:rPr>
                <a:t>ACK</a:t>
              </a:r>
            </a:p>
          </p:txBody>
        </p:sp>
      </p:grpSp>
      <p:grpSp>
        <p:nvGrpSpPr>
          <p:cNvPr id="36" name="Group 35"/>
          <p:cNvGrpSpPr/>
          <p:nvPr/>
        </p:nvGrpSpPr>
        <p:grpSpPr>
          <a:xfrm>
            <a:off x="7162800" y="2813247"/>
            <a:ext cx="838200" cy="1654445"/>
            <a:chOff x="5638800" y="2813246"/>
            <a:chExt cx="838200" cy="1654445"/>
          </a:xfrm>
        </p:grpSpPr>
        <p:cxnSp>
          <p:nvCxnSpPr>
            <p:cNvPr id="123" name="Straight Arrow Connector 122"/>
            <p:cNvCxnSpPr/>
            <p:nvPr/>
          </p:nvCxnSpPr>
          <p:spPr bwMode="auto">
            <a:xfrm>
              <a:off x="5638800" y="2819400"/>
              <a:ext cx="838200"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25" name="TextBox 124"/>
            <p:cNvSpPr txBox="1"/>
            <p:nvPr/>
          </p:nvSpPr>
          <p:spPr>
            <a:xfrm rot="3841361">
              <a:off x="5462249" y="3369488"/>
              <a:ext cx="14510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grpSp>
        <p:nvGrpSpPr>
          <p:cNvPr id="34" name="Group 33"/>
          <p:cNvGrpSpPr/>
          <p:nvPr/>
        </p:nvGrpSpPr>
        <p:grpSpPr>
          <a:xfrm>
            <a:off x="5628105" y="2695354"/>
            <a:ext cx="338554" cy="1571846"/>
            <a:chOff x="4104105" y="2695354"/>
            <a:chExt cx="338554" cy="1571846"/>
          </a:xfrm>
        </p:grpSpPr>
        <p:cxnSp>
          <p:nvCxnSpPr>
            <p:cNvPr id="121" name="Straight Arrow Connector 120"/>
            <p:cNvCxnSpPr/>
            <p:nvPr/>
          </p:nvCxnSpPr>
          <p:spPr bwMode="auto">
            <a:xfrm>
              <a:off x="4419600" y="2819400"/>
              <a:ext cx="0" cy="1447800"/>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26" name="TextBox 125"/>
            <p:cNvSpPr txBox="1"/>
            <p:nvPr/>
          </p:nvSpPr>
          <p:spPr>
            <a:xfrm rot="16200000">
              <a:off x="3547863" y="3251596"/>
              <a:ext cx="1451038" cy="338554"/>
            </a:xfrm>
            <a:prstGeom prst="rect">
              <a:avLst/>
            </a:prstGeom>
            <a:noFill/>
          </p:spPr>
          <p:txBody>
            <a:bodyPr wrap="none" rtlCol="0">
              <a:spAutoFit/>
            </a:bodyPr>
            <a:lstStyle/>
            <a:p>
              <a:r>
                <a:rPr lang="en-US" sz="1600" b="0" dirty="0">
                  <a:solidFill>
                    <a:srgbClr val="FF0000"/>
                  </a:solidFill>
                  <a:latin typeface="Helvetica"/>
                  <a:cs typeface="Helvetica"/>
                </a:rPr>
                <a:t>put(K14, V14)</a:t>
              </a:r>
            </a:p>
          </p:txBody>
        </p:sp>
      </p:grpSp>
      <p:grpSp>
        <p:nvGrpSpPr>
          <p:cNvPr id="37" name="Group 36"/>
          <p:cNvGrpSpPr/>
          <p:nvPr/>
        </p:nvGrpSpPr>
        <p:grpSpPr>
          <a:xfrm>
            <a:off x="6705600" y="2819401"/>
            <a:ext cx="838200" cy="1648295"/>
            <a:chOff x="5181600" y="2819400"/>
            <a:chExt cx="838200" cy="1648295"/>
          </a:xfrm>
        </p:grpSpPr>
        <p:cxnSp>
          <p:nvCxnSpPr>
            <p:cNvPr id="124" name="Straight Arrow Connector 123"/>
            <p:cNvCxnSpPr/>
            <p:nvPr/>
          </p:nvCxnSpPr>
          <p:spPr bwMode="auto">
            <a:xfrm>
              <a:off x="5181600" y="2819400"/>
              <a:ext cx="83820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28" name="TextBox 127"/>
            <p:cNvSpPr txBox="1"/>
            <p:nvPr/>
          </p:nvSpPr>
          <p:spPr>
            <a:xfrm rot="3824197">
              <a:off x="5469125" y="3377999"/>
              <a:ext cx="606556" cy="338554"/>
            </a:xfrm>
            <a:prstGeom prst="rect">
              <a:avLst/>
            </a:prstGeom>
            <a:noFill/>
          </p:spPr>
          <p:txBody>
            <a:bodyPr wrap="none" rtlCol="0">
              <a:spAutoFit/>
            </a:bodyPr>
            <a:lstStyle/>
            <a:p>
              <a:r>
                <a:rPr lang="en-US" sz="1600" b="0" dirty="0">
                  <a:solidFill>
                    <a:srgbClr val="FF0000"/>
                  </a:solidFill>
                  <a:latin typeface="Helvetica"/>
                  <a:cs typeface="Helvetica"/>
                </a:rPr>
                <a:t>ACK</a:t>
              </a:r>
            </a:p>
          </p:txBody>
        </p:sp>
      </p:grpSp>
      <p:pic>
        <p:nvPicPr>
          <p:cNvPr id="129" name="Picture 128"/>
          <p:cNvPicPr>
            <a:picLocks noChangeAspect="1"/>
          </p:cNvPicPr>
          <p:nvPr/>
        </p:nvPicPr>
        <p:blipFill>
          <a:blip r:embed="rId2"/>
          <a:stretch>
            <a:fillRect/>
          </a:stretch>
        </p:blipFill>
        <p:spPr>
          <a:xfrm>
            <a:off x="5638800" y="2057400"/>
            <a:ext cx="685800" cy="685800"/>
          </a:xfrm>
          <a:prstGeom prst="rect">
            <a:avLst/>
          </a:prstGeom>
        </p:spPr>
      </p:pic>
      <p:grpSp>
        <p:nvGrpSpPr>
          <p:cNvPr id="131" name="Group 130"/>
          <p:cNvGrpSpPr/>
          <p:nvPr/>
        </p:nvGrpSpPr>
        <p:grpSpPr>
          <a:xfrm>
            <a:off x="5791200" y="4191000"/>
            <a:ext cx="304800" cy="304800"/>
            <a:chOff x="7391400" y="3581400"/>
            <a:chExt cx="304800" cy="304800"/>
          </a:xfrm>
        </p:grpSpPr>
        <p:cxnSp>
          <p:nvCxnSpPr>
            <p:cNvPr id="42" name="Straight Connector 41"/>
            <p:cNvCxnSpPr/>
            <p:nvPr/>
          </p:nvCxnSpPr>
          <p:spPr bwMode="auto">
            <a:xfrm flipH="1">
              <a:off x="7391400" y="3581400"/>
              <a:ext cx="304800" cy="304800"/>
            </a:xfrm>
            <a:prstGeom prst="line">
              <a:avLst/>
            </a:prstGeom>
            <a:solidFill>
              <a:schemeClr val="bg1"/>
            </a:solidFill>
            <a:ln w="38100" cap="flat" cmpd="sng" algn="ctr">
              <a:solidFill>
                <a:srgbClr val="FF0000"/>
              </a:solidFill>
              <a:prstDash val="solid"/>
              <a:round/>
              <a:headEnd type="none" w="med" len="med"/>
              <a:tailEnd type="none"/>
            </a:ln>
            <a:effectLst/>
          </p:spPr>
        </p:cxnSp>
        <p:cxnSp>
          <p:nvCxnSpPr>
            <p:cNvPr id="130" name="Straight Connector 129"/>
            <p:cNvCxnSpPr/>
            <p:nvPr/>
          </p:nvCxnSpPr>
          <p:spPr bwMode="auto">
            <a:xfrm flipH="1" flipV="1">
              <a:off x="7391400" y="3581400"/>
              <a:ext cx="304800" cy="304800"/>
            </a:xfrm>
            <a:prstGeom prst="line">
              <a:avLst/>
            </a:prstGeom>
            <a:solidFill>
              <a:schemeClr val="bg1"/>
            </a:solidFill>
            <a:ln w="38100" cap="flat" cmpd="sng" algn="ctr">
              <a:solidFill>
                <a:srgbClr val="FF0000"/>
              </a:solidFill>
              <a:prstDash val="solid"/>
              <a:round/>
              <a:headEnd type="none" w="med" len="med"/>
              <a:tailEnd type="none"/>
            </a:ln>
            <a:effectLst/>
          </p:spPr>
        </p:cxnSp>
      </p:grpSp>
    </p:spTree>
    <p:extLst>
      <p:ext uri="{BB962C8B-B14F-4D97-AF65-F5344CB8AC3E}">
        <p14:creationId xmlns:p14="http://schemas.microsoft.com/office/powerpoint/2010/main" val="543774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up)">
                                      <p:cBhvr>
                                        <p:cTn id="17" dur="500"/>
                                        <p:tgtEl>
                                          <p:spTgt spid="100"/>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 Consensus Example</a:t>
            </a:r>
            <a:endParaRPr lang="en-US" dirty="0"/>
          </a:p>
        </p:txBody>
      </p:sp>
      <p:sp>
        <p:nvSpPr>
          <p:cNvPr id="3" name="Content Placeholder 2"/>
          <p:cNvSpPr>
            <a:spLocks noGrp="1"/>
          </p:cNvSpPr>
          <p:nvPr>
            <p:ph idx="1"/>
          </p:nvPr>
        </p:nvSpPr>
        <p:spPr>
          <a:xfrm>
            <a:off x="1219200" y="914400"/>
            <a:ext cx="10134600" cy="1295400"/>
          </a:xfrm>
        </p:spPr>
        <p:txBody>
          <a:bodyPr/>
          <a:lstStyle/>
          <a:p>
            <a:r>
              <a:rPr lang="en-US" dirty="0" smtClean="0"/>
              <a:t>Now, issuing get() to any two nodes out of three will return the answer</a:t>
            </a:r>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3505200" y="5334000"/>
            <a:ext cx="685800" cy="685800"/>
          </a:xfrm>
          <a:prstGeom prst="rect">
            <a:avLst/>
          </a:prstGeom>
        </p:spPr>
      </p:pic>
      <p:pic>
        <p:nvPicPr>
          <p:cNvPr id="5" name="Picture 4"/>
          <p:cNvPicPr>
            <a:picLocks noChangeAspect="1"/>
          </p:cNvPicPr>
          <p:nvPr/>
        </p:nvPicPr>
        <p:blipFill>
          <a:blip r:embed="rId2"/>
          <a:stretch>
            <a:fillRect/>
          </a:stretch>
        </p:blipFill>
        <p:spPr>
          <a:xfrm>
            <a:off x="4953000" y="5334000"/>
            <a:ext cx="685800" cy="685800"/>
          </a:xfrm>
          <a:prstGeom prst="rect">
            <a:avLst/>
          </a:prstGeom>
        </p:spPr>
      </p:pic>
      <p:pic>
        <p:nvPicPr>
          <p:cNvPr id="6" name="Picture 5"/>
          <p:cNvPicPr>
            <a:picLocks noChangeAspect="1"/>
          </p:cNvPicPr>
          <p:nvPr/>
        </p:nvPicPr>
        <p:blipFill>
          <a:blip r:embed="rId2"/>
          <a:stretch>
            <a:fillRect/>
          </a:stretch>
        </p:blipFill>
        <p:spPr>
          <a:xfrm>
            <a:off x="6248400" y="5334000"/>
            <a:ext cx="685800" cy="685800"/>
          </a:xfrm>
          <a:prstGeom prst="rect">
            <a:avLst/>
          </a:prstGeom>
        </p:spPr>
      </p:pic>
      <p:pic>
        <p:nvPicPr>
          <p:cNvPr id="7" name="Picture 6"/>
          <p:cNvPicPr>
            <a:picLocks noChangeAspect="1"/>
          </p:cNvPicPr>
          <p:nvPr/>
        </p:nvPicPr>
        <p:blipFill>
          <a:blip r:embed="rId2"/>
          <a:stretch>
            <a:fillRect/>
          </a:stretch>
        </p:blipFill>
        <p:spPr>
          <a:xfrm>
            <a:off x="7848600" y="5333206"/>
            <a:ext cx="685800" cy="685800"/>
          </a:xfrm>
          <a:prstGeom prst="rect">
            <a:avLst/>
          </a:prstGeom>
        </p:spPr>
      </p:pic>
      <p:grpSp>
        <p:nvGrpSpPr>
          <p:cNvPr id="15" name="Group 14"/>
          <p:cNvGrpSpPr/>
          <p:nvPr/>
        </p:nvGrpSpPr>
        <p:grpSpPr>
          <a:xfrm>
            <a:off x="2743200" y="4495800"/>
            <a:ext cx="1066800" cy="913606"/>
            <a:chOff x="1752600" y="3656806"/>
            <a:chExt cx="533400" cy="381794"/>
          </a:xfrm>
          <a:solidFill>
            <a:srgbClr val="FFFFAA"/>
          </a:solidFill>
        </p:grpSpPr>
        <p:sp>
          <p:nvSpPr>
            <p:cNvPr id="16" name="Rectangle 1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7" name="Straight Connector 16"/>
            <p:cNvCxnSpPr>
              <a:stCxn id="16" idx="0"/>
              <a:endCxn id="1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18" name="Straight Connector 1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19" name="Straight Connector 1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0" name="Straight Connector 1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21" name="Straight Connector 2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22" name="Straight Connector 2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45" name="Group 44"/>
          <p:cNvGrpSpPr/>
          <p:nvPr/>
        </p:nvGrpSpPr>
        <p:grpSpPr>
          <a:xfrm>
            <a:off x="4191000" y="4495800"/>
            <a:ext cx="1066800" cy="913606"/>
            <a:chOff x="1752600" y="3656806"/>
            <a:chExt cx="533400" cy="381794"/>
          </a:xfrm>
          <a:solidFill>
            <a:srgbClr val="FFFFAA"/>
          </a:solidFill>
        </p:grpSpPr>
        <p:sp>
          <p:nvSpPr>
            <p:cNvPr id="46" name="Rectangle 45"/>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47" name="Straight Connector 46"/>
            <p:cNvCxnSpPr>
              <a:stCxn id="46" idx="0"/>
              <a:endCxn id="46"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48" name="Straight Connector 47"/>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49" name="Straight Connector 48"/>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0" name="Straight Connector 49"/>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1" name="Straight Connector 50"/>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52" name="Straight Connector 51"/>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53" name="Group 52"/>
          <p:cNvGrpSpPr/>
          <p:nvPr/>
        </p:nvGrpSpPr>
        <p:grpSpPr>
          <a:xfrm>
            <a:off x="5638800" y="4495800"/>
            <a:ext cx="1066800" cy="913606"/>
            <a:chOff x="1752600" y="3656806"/>
            <a:chExt cx="533400" cy="381794"/>
          </a:xfrm>
          <a:solidFill>
            <a:srgbClr val="FFFFAA"/>
          </a:solidFill>
        </p:grpSpPr>
        <p:sp>
          <p:nvSpPr>
            <p:cNvPr id="54" name="Rectangle 53"/>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55" name="Straight Connector 54"/>
            <p:cNvCxnSpPr>
              <a:stCxn id="54" idx="0"/>
              <a:endCxn id="54"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56" name="Straight Connector 55"/>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7" name="Straight Connector 56"/>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8" name="Straight Connector 57"/>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59" name="Straight Connector 58"/>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0" name="Straight Connector 59"/>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grpSp>
        <p:nvGrpSpPr>
          <p:cNvPr id="61" name="Group 60"/>
          <p:cNvGrpSpPr/>
          <p:nvPr/>
        </p:nvGrpSpPr>
        <p:grpSpPr>
          <a:xfrm>
            <a:off x="7239000" y="4495800"/>
            <a:ext cx="1066800" cy="913606"/>
            <a:chOff x="1752600" y="3656806"/>
            <a:chExt cx="533400" cy="381794"/>
          </a:xfrm>
          <a:solidFill>
            <a:srgbClr val="FFFFAA"/>
          </a:solidFill>
        </p:grpSpPr>
        <p:sp>
          <p:nvSpPr>
            <p:cNvPr id="62" name="Rectangle 61"/>
            <p:cNvSpPr/>
            <p:nvPr/>
          </p:nvSpPr>
          <p:spPr bwMode="auto">
            <a:xfrm>
              <a:off x="1752600" y="3656806"/>
              <a:ext cx="533400" cy="381000"/>
            </a:xfrm>
            <a:prstGeom prst="rect">
              <a:avLst/>
            </a:prstGeom>
            <a:grp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63" name="Straight Connector 62"/>
            <p:cNvCxnSpPr>
              <a:stCxn id="62" idx="0"/>
              <a:endCxn id="62" idx="2"/>
            </p:cNvCxnSpPr>
            <p:nvPr/>
          </p:nvCxnSpPr>
          <p:spPr bwMode="auto">
            <a:xfrm rot="16200000" flipH="1">
              <a:off x="1828800" y="3847306"/>
              <a:ext cx="381000" cy="1588"/>
            </a:xfrm>
            <a:prstGeom prst="line">
              <a:avLst/>
            </a:prstGeom>
            <a:grpFill/>
            <a:ln w="12700" cap="flat" cmpd="sng" algn="ctr">
              <a:solidFill>
                <a:schemeClr val="tx1"/>
              </a:solidFill>
              <a:prstDash val="solid"/>
              <a:round/>
              <a:headEnd type="none" w="med" len="med"/>
              <a:tailEnd type="none"/>
            </a:ln>
            <a:effectLst/>
          </p:spPr>
        </p:cxnSp>
        <p:cxnSp>
          <p:nvCxnSpPr>
            <p:cNvPr id="64" name="Straight Connector 63"/>
            <p:cNvCxnSpPr/>
            <p:nvPr/>
          </p:nvCxnSpPr>
          <p:spPr bwMode="auto">
            <a:xfrm>
              <a:off x="1752600" y="37330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5" name="Straight Connector 64"/>
            <p:cNvCxnSpPr/>
            <p:nvPr/>
          </p:nvCxnSpPr>
          <p:spPr bwMode="auto">
            <a:xfrm>
              <a:off x="1752600" y="38092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6" name="Straight Connector 65"/>
            <p:cNvCxnSpPr/>
            <p:nvPr/>
          </p:nvCxnSpPr>
          <p:spPr bwMode="auto">
            <a:xfrm>
              <a:off x="1752600" y="3885406"/>
              <a:ext cx="533400" cy="1588"/>
            </a:xfrm>
            <a:prstGeom prst="line">
              <a:avLst/>
            </a:prstGeom>
            <a:grpFill/>
            <a:ln w="12700" cap="flat" cmpd="sng" algn="ctr">
              <a:solidFill>
                <a:schemeClr val="tx1"/>
              </a:solidFill>
              <a:prstDash val="solid"/>
              <a:round/>
              <a:headEnd type="none" w="med" len="med"/>
              <a:tailEnd type="none"/>
            </a:ln>
            <a:effectLst/>
          </p:spPr>
        </p:cxnSp>
        <p:cxnSp>
          <p:nvCxnSpPr>
            <p:cNvPr id="67" name="Straight Connector 66"/>
            <p:cNvCxnSpPr/>
            <p:nvPr/>
          </p:nvCxnSpPr>
          <p:spPr bwMode="auto">
            <a:xfrm>
              <a:off x="1752600" y="3657600"/>
              <a:ext cx="533400" cy="1588"/>
            </a:xfrm>
            <a:prstGeom prst="line">
              <a:avLst/>
            </a:prstGeom>
            <a:grpFill/>
            <a:ln w="12700" cap="flat" cmpd="sng" algn="ctr">
              <a:solidFill>
                <a:schemeClr val="tx1"/>
              </a:solidFill>
              <a:prstDash val="solid"/>
              <a:round/>
              <a:headEnd type="none" w="med" len="med"/>
              <a:tailEnd type="none"/>
            </a:ln>
            <a:effectLst/>
          </p:spPr>
        </p:cxnSp>
        <p:cxnSp>
          <p:nvCxnSpPr>
            <p:cNvPr id="68" name="Straight Connector 67"/>
            <p:cNvCxnSpPr/>
            <p:nvPr/>
          </p:nvCxnSpPr>
          <p:spPr bwMode="auto">
            <a:xfrm>
              <a:off x="1752600" y="3962400"/>
              <a:ext cx="533400" cy="1588"/>
            </a:xfrm>
            <a:prstGeom prst="line">
              <a:avLst/>
            </a:prstGeom>
            <a:grpFill/>
            <a:ln w="12700" cap="flat" cmpd="sng" algn="ctr">
              <a:solidFill>
                <a:schemeClr val="tx1"/>
              </a:solidFill>
              <a:prstDash val="solid"/>
              <a:round/>
              <a:headEnd type="none" w="med" len="med"/>
              <a:tailEnd type="none"/>
            </a:ln>
            <a:effectLst/>
          </p:spPr>
        </p:cxnSp>
      </p:grpSp>
      <p:sp>
        <p:nvSpPr>
          <p:cNvPr id="69" name="TextBox 68"/>
          <p:cNvSpPr txBox="1"/>
          <p:nvPr/>
        </p:nvSpPr>
        <p:spPr>
          <a:xfrm>
            <a:off x="3685672" y="5955268"/>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1</a:t>
            </a:r>
          </a:p>
        </p:txBody>
      </p:sp>
      <p:sp>
        <p:nvSpPr>
          <p:cNvPr id="70" name="TextBox 69"/>
          <p:cNvSpPr txBox="1"/>
          <p:nvPr/>
        </p:nvSpPr>
        <p:spPr>
          <a:xfrm>
            <a:off x="5105401"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2</a:t>
            </a:r>
          </a:p>
        </p:txBody>
      </p:sp>
      <p:sp>
        <p:nvSpPr>
          <p:cNvPr id="71" name="TextBox 70"/>
          <p:cNvSpPr txBox="1"/>
          <p:nvPr/>
        </p:nvSpPr>
        <p:spPr>
          <a:xfrm>
            <a:off x="6428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3</a:t>
            </a:r>
          </a:p>
        </p:txBody>
      </p:sp>
      <p:sp>
        <p:nvSpPr>
          <p:cNvPr id="72" name="TextBox 71"/>
          <p:cNvSpPr txBox="1"/>
          <p:nvPr/>
        </p:nvSpPr>
        <p:spPr>
          <a:xfrm>
            <a:off x="7952872" y="5943600"/>
            <a:ext cx="436951" cy="369332"/>
          </a:xfrm>
          <a:prstGeom prst="rect">
            <a:avLst/>
          </a:prstGeom>
          <a:noFill/>
        </p:spPr>
        <p:txBody>
          <a:bodyPr wrap="none" rtlCol="0">
            <a:spAutoFit/>
          </a:bodyPr>
          <a:lstStyle/>
          <a:p>
            <a:r>
              <a:rPr lang="en-US" b="0" dirty="0">
                <a:latin typeface="Helvetica"/>
                <a:cs typeface="Helvetica"/>
              </a:rPr>
              <a:t>N</a:t>
            </a:r>
            <a:r>
              <a:rPr lang="en-US" b="0" baseline="-25000" dirty="0">
                <a:latin typeface="Helvetica"/>
                <a:cs typeface="Helvetica"/>
              </a:rPr>
              <a:t>4</a:t>
            </a:r>
          </a:p>
        </p:txBody>
      </p:sp>
      <p:grpSp>
        <p:nvGrpSpPr>
          <p:cNvPr id="38" name="Group 37"/>
          <p:cNvGrpSpPr/>
          <p:nvPr/>
        </p:nvGrpSpPr>
        <p:grpSpPr>
          <a:xfrm>
            <a:off x="7222650" y="4766846"/>
            <a:ext cx="1099500" cy="338554"/>
            <a:chOff x="5698650" y="4766846"/>
            <a:chExt cx="1099500" cy="338554"/>
          </a:xfrm>
        </p:grpSpPr>
        <p:sp>
          <p:nvSpPr>
            <p:cNvPr id="77" name="TextBox 76"/>
            <p:cNvSpPr txBox="1"/>
            <p:nvPr/>
          </p:nvSpPr>
          <p:spPr>
            <a:xfrm>
              <a:off x="569865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78" name="TextBox 77"/>
            <p:cNvSpPr txBox="1"/>
            <p:nvPr/>
          </p:nvSpPr>
          <p:spPr>
            <a:xfrm>
              <a:off x="62484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100" name="Group 99"/>
          <p:cNvGrpSpPr/>
          <p:nvPr/>
        </p:nvGrpSpPr>
        <p:grpSpPr>
          <a:xfrm>
            <a:off x="2743200" y="4766846"/>
            <a:ext cx="1099204" cy="338554"/>
            <a:chOff x="4114800" y="4766846"/>
            <a:chExt cx="1099204" cy="338554"/>
          </a:xfrm>
        </p:grpSpPr>
        <p:sp>
          <p:nvSpPr>
            <p:cNvPr id="101" name="TextBox 100"/>
            <p:cNvSpPr txBox="1"/>
            <p:nvPr/>
          </p:nvSpPr>
          <p:spPr>
            <a:xfrm>
              <a:off x="4114800"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K14</a:t>
              </a:r>
            </a:p>
          </p:txBody>
        </p:sp>
        <p:sp>
          <p:nvSpPr>
            <p:cNvPr id="102" name="TextBox 101"/>
            <p:cNvSpPr txBox="1"/>
            <p:nvPr/>
          </p:nvSpPr>
          <p:spPr>
            <a:xfrm>
              <a:off x="4664254" y="4766846"/>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32" name="Group 31"/>
          <p:cNvGrpSpPr/>
          <p:nvPr/>
        </p:nvGrpSpPr>
        <p:grpSpPr>
          <a:xfrm>
            <a:off x="3144687" y="2800724"/>
            <a:ext cx="1696992" cy="1648291"/>
            <a:chOff x="1620687" y="2800723"/>
            <a:chExt cx="1696992" cy="1648291"/>
          </a:xfrm>
        </p:grpSpPr>
        <p:cxnSp>
          <p:nvCxnSpPr>
            <p:cNvPr id="105" name="Straight Arrow Connector 104"/>
            <p:cNvCxnSpPr/>
            <p:nvPr/>
          </p:nvCxnSpPr>
          <p:spPr bwMode="auto">
            <a:xfrm flipH="1">
              <a:off x="1620687" y="2800723"/>
              <a:ext cx="1696992"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06" name="TextBox 105"/>
            <p:cNvSpPr txBox="1"/>
            <p:nvPr/>
          </p:nvSpPr>
          <p:spPr>
            <a:xfrm rot="18916584">
              <a:off x="1863096" y="3398415"/>
              <a:ext cx="971640" cy="338554"/>
            </a:xfrm>
            <a:prstGeom prst="rect">
              <a:avLst/>
            </a:prstGeom>
            <a:noFill/>
          </p:spPr>
          <p:txBody>
            <a:bodyPr wrap="none" rtlCol="0">
              <a:spAutoFit/>
            </a:bodyPr>
            <a:lstStyle/>
            <a:p>
              <a:r>
                <a:rPr lang="en-US" sz="1600" b="0" dirty="0">
                  <a:solidFill>
                    <a:srgbClr val="FF0000"/>
                  </a:solidFill>
                  <a:latin typeface="Helvetica"/>
                  <a:cs typeface="Helvetica"/>
                </a:rPr>
                <a:t>get(K14)</a:t>
              </a:r>
            </a:p>
          </p:txBody>
        </p:sp>
      </p:grpSp>
      <p:grpSp>
        <p:nvGrpSpPr>
          <p:cNvPr id="33" name="Group 32"/>
          <p:cNvGrpSpPr/>
          <p:nvPr/>
        </p:nvGrpSpPr>
        <p:grpSpPr>
          <a:xfrm>
            <a:off x="3505200" y="2819401"/>
            <a:ext cx="1752600" cy="1648295"/>
            <a:chOff x="2057400" y="2819400"/>
            <a:chExt cx="1752600" cy="1648295"/>
          </a:xfrm>
        </p:grpSpPr>
        <p:cxnSp>
          <p:nvCxnSpPr>
            <p:cNvPr id="113" name="Straight Arrow Connector 112"/>
            <p:cNvCxnSpPr/>
            <p:nvPr/>
          </p:nvCxnSpPr>
          <p:spPr bwMode="auto">
            <a:xfrm flipH="1">
              <a:off x="2057400" y="2819400"/>
              <a:ext cx="175260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17" name="TextBox 116"/>
            <p:cNvSpPr txBox="1"/>
            <p:nvPr/>
          </p:nvSpPr>
          <p:spPr>
            <a:xfrm rot="19079691">
              <a:off x="2425966" y="3512263"/>
              <a:ext cx="549750" cy="338554"/>
            </a:xfrm>
            <a:prstGeom prst="rect">
              <a:avLst/>
            </a:prstGeom>
            <a:noFill/>
          </p:spPr>
          <p:txBody>
            <a:bodyPr wrap="none" rtlCol="0">
              <a:spAutoFit/>
            </a:bodyPr>
            <a:lstStyle/>
            <a:p>
              <a:r>
                <a:rPr lang="en-US" sz="1600" b="0" dirty="0">
                  <a:solidFill>
                    <a:srgbClr val="FF0000"/>
                  </a:solidFill>
                  <a:latin typeface="Helvetica"/>
                  <a:cs typeface="Helvetica"/>
                </a:rPr>
                <a:t>V14</a:t>
              </a:r>
            </a:p>
          </p:txBody>
        </p:sp>
      </p:grpSp>
      <p:grpSp>
        <p:nvGrpSpPr>
          <p:cNvPr id="36" name="Group 35"/>
          <p:cNvGrpSpPr/>
          <p:nvPr/>
        </p:nvGrpSpPr>
        <p:grpSpPr>
          <a:xfrm>
            <a:off x="5856704" y="2819401"/>
            <a:ext cx="338554" cy="1648291"/>
            <a:chOff x="4408904" y="2819400"/>
            <a:chExt cx="338554" cy="1648291"/>
          </a:xfrm>
        </p:grpSpPr>
        <p:cxnSp>
          <p:nvCxnSpPr>
            <p:cNvPr id="123" name="Straight Arrow Connector 122"/>
            <p:cNvCxnSpPr/>
            <p:nvPr/>
          </p:nvCxnSpPr>
          <p:spPr bwMode="auto">
            <a:xfrm>
              <a:off x="4419600" y="2819400"/>
              <a:ext cx="0" cy="1648291"/>
            </a:xfrm>
            <a:prstGeom prst="straightConnector1">
              <a:avLst/>
            </a:prstGeom>
            <a:solidFill>
              <a:schemeClr val="bg1"/>
            </a:solidFill>
            <a:ln w="12700" cap="flat" cmpd="sng" algn="ctr">
              <a:solidFill>
                <a:srgbClr val="FF0000"/>
              </a:solidFill>
              <a:prstDash val="dash"/>
              <a:round/>
              <a:headEnd type="none" w="med" len="med"/>
              <a:tailEnd type="triangle"/>
            </a:ln>
            <a:effectLst/>
          </p:spPr>
        </p:cxnSp>
        <p:sp>
          <p:nvSpPr>
            <p:cNvPr id="125" name="TextBox 124"/>
            <p:cNvSpPr txBox="1"/>
            <p:nvPr/>
          </p:nvSpPr>
          <p:spPr>
            <a:xfrm rot="5400000">
              <a:off x="4092361" y="3496451"/>
              <a:ext cx="971640" cy="338554"/>
            </a:xfrm>
            <a:prstGeom prst="rect">
              <a:avLst/>
            </a:prstGeom>
            <a:noFill/>
          </p:spPr>
          <p:txBody>
            <a:bodyPr wrap="none" rtlCol="0">
              <a:spAutoFit/>
            </a:bodyPr>
            <a:lstStyle/>
            <a:p>
              <a:r>
                <a:rPr lang="en-US" sz="1600" b="0" dirty="0">
                  <a:solidFill>
                    <a:srgbClr val="FF0000"/>
                  </a:solidFill>
                  <a:latin typeface="Helvetica"/>
                  <a:cs typeface="Helvetica"/>
                </a:rPr>
                <a:t>get(K14)</a:t>
              </a:r>
            </a:p>
          </p:txBody>
        </p:sp>
      </p:grpSp>
      <p:grpSp>
        <p:nvGrpSpPr>
          <p:cNvPr id="37" name="Group 36"/>
          <p:cNvGrpSpPr/>
          <p:nvPr/>
        </p:nvGrpSpPr>
        <p:grpSpPr>
          <a:xfrm>
            <a:off x="6248401" y="2819401"/>
            <a:ext cx="381001" cy="1648295"/>
            <a:chOff x="6019800" y="2819400"/>
            <a:chExt cx="381001" cy="1648295"/>
          </a:xfrm>
        </p:grpSpPr>
        <p:cxnSp>
          <p:nvCxnSpPr>
            <p:cNvPr id="124" name="Straight Arrow Connector 123"/>
            <p:cNvCxnSpPr/>
            <p:nvPr/>
          </p:nvCxnSpPr>
          <p:spPr bwMode="auto">
            <a:xfrm>
              <a:off x="6019800" y="2819400"/>
              <a:ext cx="0" cy="1648295"/>
            </a:xfrm>
            <a:prstGeom prst="straightConnector1">
              <a:avLst/>
            </a:prstGeom>
            <a:solidFill>
              <a:schemeClr val="bg1"/>
            </a:solidFill>
            <a:ln w="12700" cap="flat" cmpd="sng" algn="ctr">
              <a:solidFill>
                <a:srgbClr val="FF0000"/>
              </a:solidFill>
              <a:prstDash val="dash"/>
              <a:round/>
              <a:headEnd type="triangle" w="med" len="med"/>
              <a:tailEnd type="none"/>
            </a:ln>
            <a:effectLst/>
          </p:spPr>
        </p:cxnSp>
        <p:sp>
          <p:nvSpPr>
            <p:cNvPr id="128" name="TextBox 127"/>
            <p:cNvSpPr txBox="1"/>
            <p:nvPr/>
          </p:nvSpPr>
          <p:spPr>
            <a:xfrm rot="5400000">
              <a:off x="6013756" y="3499155"/>
              <a:ext cx="435536" cy="338554"/>
            </a:xfrm>
            <a:prstGeom prst="rect">
              <a:avLst/>
            </a:prstGeom>
            <a:noFill/>
          </p:spPr>
          <p:txBody>
            <a:bodyPr wrap="none" rtlCol="0">
              <a:spAutoFit/>
            </a:bodyPr>
            <a:lstStyle/>
            <a:p>
              <a:r>
                <a:rPr lang="en-US" sz="1600" b="0" dirty="0" err="1">
                  <a:solidFill>
                    <a:srgbClr val="FF0000"/>
                  </a:solidFill>
                  <a:latin typeface="Helvetica"/>
                  <a:cs typeface="Helvetica"/>
                </a:rPr>
                <a:t>nill</a:t>
              </a:r>
              <a:endParaRPr lang="en-US" sz="1600" b="0" dirty="0">
                <a:solidFill>
                  <a:srgbClr val="FF0000"/>
                </a:solidFill>
                <a:latin typeface="Helvetica"/>
                <a:cs typeface="Helvetica"/>
              </a:endParaRPr>
            </a:p>
          </p:txBody>
        </p:sp>
      </p:grpSp>
      <p:pic>
        <p:nvPicPr>
          <p:cNvPr id="129" name="Picture 128"/>
          <p:cNvPicPr>
            <a:picLocks noChangeAspect="1"/>
          </p:cNvPicPr>
          <p:nvPr/>
        </p:nvPicPr>
        <p:blipFill>
          <a:blip r:embed="rId2"/>
          <a:stretch>
            <a:fillRect/>
          </a:stretch>
        </p:blipFill>
        <p:spPr>
          <a:xfrm>
            <a:off x="5638800" y="2057400"/>
            <a:ext cx="685800" cy="685800"/>
          </a:xfrm>
          <a:prstGeom prst="rect">
            <a:avLst/>
          </a:prstGeom>
        </p:spPr>
      </p:pic>
    </p:spTree>
    <p:extLst>
      <p:ext uri="{BB962C8B-B14F-4D97-AF65-F5344CB8AC3E}">
        <p14:creationId xmlns:p14="http://schemas.microsoft.com/office/powerpoint/2010/main" val="2241578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par>
                                <p:cTn id="16" presetID="22" presetClass="entr" presetSubtype="4"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1600200" y="152400"/>
            <a:ext cx="8991600" cy="533400"/>
          </a:xfrm>
        </p:spPr>
        <p:txBody>
          <a:bodyPr/>
          <a:lstStyle/>
          <a:p>
            <a:r>
              <a:rPr lang="en-US" sz="2800" dirty="0" err="1"/>
              <a:t>DynamoDB</a:t>
            </a:r>
            <a:r>
              <a:rPr lang="en-US" sz="2800" dirty="0"/>
              <a:t> Example: Service Level Agreements (SLA)</a:t>
            </a:r>
          </a:p>
        </p:txBody>
      </p:sp>
      <p:sp>
        <p:nvSpPr>
          <p:cNvPr id="508931" name="Rectangle 3"/>
          <p:cNvSpPr>
            <a:spLocks noGrp="1" noChangeArrowheads="1"/>
          </p:cNvSpPr>
          <p:nvPr>
            <p:ph type="body" sz="half" idx="1"/>
          </p:nvPr>
        </p:nvSpPr>
        <p:spPr>
          <a:xfrm>
            <a:off x="990600" y="900113"/>
            <a:ext cx="6038410" cy="4927600"/>
          </a:xfrm>
        </p:spPr>
        <p:txBody>
          <a:bodyPr>
            <a:normAutofit/>
          </a:bodyPr>
          <a:lstStyle/>
          <a:p>
            <a:r>
              <a:rPr lang="en-US" dirty="0" smtClean="0"/>
              <a:t>Dynamo is Amazon’s storage system using “Chord” ideas</a:t>
            </a:r>
          </a:p>
          <a:p>
            <a:r>
              <a:rPr lang="en-US" dirty="0" smtClean="0"/>
              <a:t>Application can deliver its functionality in a bounded time: </a:t>
            </a:r>
          </a:p>
          <a:p>
            <a:pPr lvl="1"/>
            <a:r>
              <a:rPr lang="en-US" dirty="0" smtClean="0"/>
              <a:t>Every dependency in the platform needs to deliver its functionality with even tighter bounds.</a:t>
            </a:r>
          </a:p>
          <a:p>
            <a:r>
              <a:rPr lang="en-US" dirty="0" smtClean="0"/>
              <a:t>Example: service guaranteeing that it will provide a response within 300ms for 99.9% of its requests for a peak client load of 500 requests per second</a:t>
            </a:r>
          </a:p>
          <a:p>
            <a:r>
              <a:rPr lang="en-US" dirty="0" smtClean="0"/>
              <a:t>Contrast to services which focus on mean response time</a:t>
            </a:r>
          </a:p>
          <a:p>
            <a:endParaRPr lang="en-US" dirty="0" smtClean="0"/>
          </a:p>
          <a:p>
            <a:endParaRPr lang="en-US" dirty="0"/>
          </a:p>
        </p:txBody>
      </p:sp>
      <p:pic>
        <p:nvPicPr>
          <p:cNvPr id="508934" name="Picture 6"/>
          <p:cNvPicPr>
            <a:picLocks noGrp="1" noChangeAspect="1" noChangeArrowheads="1"/>
          </p:cNvPicPr>
          <p:nvPr>
            <p:ph sz="half" idx="2"/>
          </p:nvPr>
        </p:nvPicPr>
        <p:blipFill>
          <a:blip r:embed="rId3" cstate="print"/>
          <a:srcRect/>
          <a:stretch>
            <a:fillRect/>
          </a:stretch>
        </p:blipFill>
        <p:spPr>
          <a:xfrm>
            <a:off x="7288700" y="1178287"/>
            <a:ext cx="3618524" cy="4649427"/>
          </a:xfrm>
        </p:spPr>
      </p:pic>
      <p:sp>
        <p:nvSpPr>
          <p:cNvPr id="508936" name="Text Box 8"/>
          <p:cNvSpPr txBox="1">
            <a:spLocks noChangeArrowheads="1"/>
          </p:cNvSpPr>
          <p:nvPr/>
        </p:nvSpPr>
        <p:spPr bwMode="auto">
          <a:xfrm>
            <a:off x="7223126" y="5827713"/>
            <a:ext cx="2682875" cy="366712"/>
          </a:xfrm>
          <a:prstGeom prst="rect">
            <a:avLst/>
          </a:prstGeom>
          <a:noFill/>
          <a:ln w="9525">
            <a:noFill/>
            <a:miter lim="800000"/>
            <a:headEnd/>
            <a:tailEnd/>
          </a:ln>
          <a:effectLst/>
        </p:spPr>
        <p:txBody>
          <a:bodyPr>
            <a:spAutoFit/>
          </a:bodyPr>
          <a:lstStyle/>
          <a:p>
            <a:endParaRPr lang="en-US"/>
          </a:p>
        </p:txBody>
      </p:sp>
      <p:sp>
        <p:nvSpPr>
          <p:cNvPr id="508937" name="Text Box 9"/>
          <p:cNvSpPr txBox="1">
            <a:spLocks noChangeArrowheads="1"/>
          </p:cNvSpPr>
          <p:nvPr/>
        </p:nvSpPr>
        <p:spPr bwMode="auto">
          <a:xfrm>
            <a:off x="7131050" y="5911850"/>
            <a:ext cx="3917950" cy="641350"/>
          </a:xfrm>
          <a:prstGeom prst="rect">
            <a:avLst/>
          </a:prstGeom>
          <a:noFill/>
          <a:ln w="9525">
            <a:noFill/>
            <a:miter lim="800000"/>
            <a:headEnd/>
            <a:tailEnd/>
          </a:ln>
          <a:effectLst/>
        </p:spPr>
        <p:txBody>
          <a:bodyPr wrap="square">
            <a:spAutoFit/>
          </a:bodyPr>
          <a:lstStyle/>
          <a:p>
            <a:pPr algn="ctr"/>
            <a:r>
              <a:rPr lang="en-US" b="1" dirty="0">
                <a:latin typeface="Gill Sans Light"/>
              </a:rPr>
              <a:t>Service-oriented architecture of </a:t>
            </a:r>
          </a:p>
          <a:p>
            <a:pPr algn="ctr"/>
            <a:r>
              <a:rPr lang="en-US" b="1" dirty="0">
                <a:latin typeface="Gill Sans Light"/>
              </a:rPr>
              <a:t>Amazon’s platform</a:t>
            </a:r>
            <a:endParaRPr lang="en-US" dirty="0">
              <a:latin typeface="Gill Sans Light"/>
            </a:endParaRPr>
          </a:p>
        </p:txBody>
      </p:sp>
    </p:spTree>
    <p:extLst>
      <p:ext uri="{BB962C8B-B14F-4D97-AF65-F5344CB8AC3E}">
        <p14:creationId xmlns:p14="http://schemas.microsoft.com/office/powerpoint/2010/main" val="3273844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8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50034"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p:txBody>
      </p:sp>
      <p:sp>
        <p:nvSpPr>
          <p:cNvPr id="996357" name="Rectangle 5"/>
          <p:cNvSpPr>
            <a:spLocks noChangeArrowheads="1"/>
          </p:cNvSpPr>
          <p:nvPr/>
        </p:nvSpPr>
        <p:spPr bwMode="auto">
          <a:xfrm>
            <a:off x="1850034"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04448"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04447"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29163" y="2341569"/>
            <a:ext cx="1251812" cy="428626"/>
            <a:chOff x="3024" y="1392"/>
            <a:chExt cx="128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04448"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04447"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393" name="Group 41"/>
          <p:cNvGrpSpPr>
            <a:grpSpLocks/>
          </p:cNvGrpSpPr>
          <p:nvPr/>
        </p:nvGrpSpPr>
        <p:grpSpPr bwMode="auto">
          <a:xfrm>
            <a:off x="6146198" y="919167"/>
            <a:ext cx="1076324" cy="1727200"/>
            <a:chOff x="2395" y="496"/>
            <a:chExt cx="678" cy="1088"/>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95" y="496"/>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996389" name="Text Box 37"/>
          <p:cNvSpPr txBox="1">
            <a:spLocks noChangeArrowheads="1"/>
          </p:cNvSpPr>
          <p:nvPr/>
        </p:nvSpPr>
        <p:spPr bwMode="auto">
          <a:xfrm>
            <a:off x="6040747"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41767"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29162" y="4779972"/>
            <a:ext cx="1076324"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29163" y="5465773"/>
            <a:ext cx="1251812" cy="428626"/>
            <a:chOff x="3024" y="1392"/>
            <a:chExt cx="128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14" name="Group 13">
            <a:extLst>
              <a:ext uri="{FF2B5EF4-FFF2-40B4-BE49-F238E27FC236}">
                <a16:creationId xmlns:a16="http://schemas.microsoft.com/office/drawing/2014/main" id="{59A9A392-4367-F741-AB0F-96771D96DD22}"/>
              </a:ext>
            </a:extLst>
          </p:cNvPr>
          <p:cNvGrpSpPr/>
          <p:nvPr/>
        </p:nvGrpSpPr>
        <p:grpSpPr>
          <a:xfrm>
            <a:off x="5941410" y="1655768"/>
            <a:ext cx="3278790" cy="4891091"/>
            <a:chOff x="4338511" y="1655767"/>
            <a:chExt cx="3278790" cy="4891091"/>
          </a:xfrm>
        </p:grpSpPr>
        <p:grpSp>
          <p:nvGrpSpPr>
            <p:cNvPr id="996394" name="Group 42"/>
            <p:cNvGrpSpPr>
              <a:grpSpLocks/>
            </p:cNvGrpSpPr>
            <p:nvPr/>
          </p:nvGrpSpPr>
          <p:grpSpPr bwMode="auto">
            <a:xfrm>
              <a:off x="5526263" y="1655767"/>
              <a:ext cx="1076324"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8" name="Text Box 18"/>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996398" name="Group 46"/>
            <p:cNvGrpSpPr>
              <a:grpSpLocks/>
            </p:cNvGrpSpPr>
            <p:nvPr/>
          </p:nvGrpSpPr>
          <p:grpSpPr bwMode="auto">
            <a:xfrm>
              <a:off x="4338511" y="4856170"/>
              <a:ext cx="1406526" cy="1690688"/>
              <a:chOff x="2339" y="2448"/>
              <a:chExt cx="886" cy="1065"/>
            </a:xfrm>
          </p:grpSpPr>
          <p:sp>
            <p:nvSpPr>
              <p:cNvPr id="30749" name="Rectangle 7"/>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30750" name="Text Box 39"/>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grpSp>
          <p:nvGrpSpPr>
            <p:cNvPr id="13" name="Group 12">
              <a:extLst>
                <a:ext uri="{FF2B5EF4-FFF2-40B4-BE49-F238E27FC236}">
                  <a16:creationId xmlns:a16="http://schemas.microsoft.com/office/drawing/2014/main" id="{A9725089-7EED-3F41-BDED-EA8D88BC7605}"/>
                </a:ext>
              </a:extLst>
            </p:cNvPr>
            <p:cNvGrpSpPr/>
            <p:nvPr/>
          </p:nvGrpSpPr>
          <p:grpSpPr>
            <a:xfrm>
              <a:off x="5619274" y="2032005"/>
              <a:ext cx="1998027" cy="3429005"/>
              <a:chOff x="6145387" y="2036767"/>
              <a:chExt cx="922338" cy="3429005"/>
            </a:xfrm>
          </p:grpSpPr>
          <p:sp>
            <p:nvSpPr>
              <p:cNvPr id="9" name="Arc 8">
                <a:extLst>
                  <a:ext uri="{FF2B5EF4-FFF2-40B4-BE49-F238E27FC236}">
                    <a16:creationId xmlns:a16="http://schemas.microsoft.com/office/drawing/2014/main" id="{97A46BE8-4480-E446-942D-0531131E86DF}"/>
                  </a:ext>
                </a:extLst>
              </p:cNvPr>
              <p:cNvSpPr/>
              <p:nvPr/>
            </p:nvSpPr>
            <p:spPr>
              <a:xfrm>
                <a:off x="6153325" y="2036767"/>
                <a:ext cx="914400" cy="914400"/>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AE445430-9F76-4543-9E71-820330F37D5A}"/>
                  </a:ext>
                </a:extLst>
              </p:cNvPr>
              <p:cNvSpPr/>
              <p:nvPr/>
            </p:nvSpPr>
            <p:spPr>
              <a:xfrm flipV="1">
                <a:off x="6145387" y="4551372"/>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318CC6F-F657-D44D-A4BF-ABB3D41897A1}"/>
                  </a:ext>
                </a:extLst>
              </p:cNvPr>
              <p:cNvCxnSpPr>
                <a:cxnSpLocks/>
              </p:cNvCxnSpPr>
              <p:nvPr/>
            </p:nvCxnSpPr>
            <p:spPr>
              <a:xfrm flipH="1">
                <a:off x="7056869" y="2493967"/>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6F831CF8-2330-C54B-80BC-A10BDFDA9DBC}"/>
              </a:ext>
            </a:extLst>
          </p:cNvPr>
          <p:cNvGrpSpPr/>
          <p:nvPr/>
        </p:nvGrpSpPr>
        <p:grpSpPr>
          <a:xfrm flipV="1">
            <a:off x="7571326" y="2357080"/>
            <a:ext cx="1211014" cy="2820285"/>
            <a:chOff x="6147330" y="2110907"/>
            <a:chExt cx="922407" cy="3384340"/>
          </a:xfrm>
        </p:grpSpPr>
        <p:sp>
          <p:nvSpPr>
            <p:cNvPr id="72" name="Arc 71">
              <a:extLst>
                <a:ext uri="{FF2B5EF4-FFF2-40B4-BE49-F238E27FC236}">
                  <a16:creationId xmlns:a16="http://schemas.microsoft.com/office/drawing/2014/main" id="{E5A77661-B1E6-EA4B-BAA5-9A3A36CFB824}"/>
                </a:ext>
              </a:extLst>
            </p:cNvPr>
            <p:cNvSpPr/>
            <p:nvPr/>
          </p:nvSpPr>
          <p:spPr>
            <a:xfrm>
              <a:off x="6153325" y="2110907"/>
              <a:ext cx="914400" cy="914401"/>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924A51D0-8723-564C-9EFF-5A2187EAABB9}"/>
                </a:ext>
              </a:extLst>
            </p:cNvPr>
            <p:cNvSpPr/>
            <p:nvPr/>
          </p:nvSpPr>
          <p:spPr>
            <a:xfrm flipV="1">
              <a:off x="6147330" y="4580847"/>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D31F54E-99B6-8345-91CE-2C6FCD38D459}"/>
                </a:ext>
              </a:extLst>
            </p:cNvPr>
            <p:cNvCxnSpPr>
              <a:cxnSpLocks/>
            </p:cNvCxnSpPr>
            <p:nvPr/>
          </p:nvCxnSpPr>
          <p:spPr>
            <a:xfrm flipH="1">
              <a:off x="7066819" y="2568108"/>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Title 4"/>
          <p:cNvSpPr>
            <a:spLocks noGrp="1"/>
          </p:cNvSpPr>
          <p:nvPr>
            <p:ph type="title"/>
          </p:nvPr>
        </p:nvSpPr>
        <p:spPr/>
        <p:txBody>
          <a:bodyPr/>
          <a:lstStyle/>
          <a:p>
            <a:r>
              <a:rPr lang="en-US" altLang="ko-KR" dirty="0">
                <a:ea typeface="굴림" panose="020B0600000101010101" pitchFamily="34" charset="-127"/>
              </a:rPr>
              <a:t>RPC Concept</a:t>
            </a:r>
            <a:endParaRPr lang="en-US" dirty="0"/>
          </a:p>
        </p:txBody>
      </p:sp>
    </p:spTree>
    <p:extLst>
      <p:ext uri="{BB962C8B-B14F-4D97-AF65-F5344CB8AC3E}">
        <p14:creationId xmlns:p14="http://schemas.microsoft.com/office/powerpoint/2010/main" val="1865372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6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9639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964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63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964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639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96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9" grpId="0"/>
      <p:bldP spid="99639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67000"/>
            <a:ext cx="9550400" cy="533400"/>
          </a:xfrm>
        </p:spPr>
        <p:txBody>
          <a:bodyPr/>
          <a:lstStyle/>
          <a:p>
            <a:r>
              <a:rPr lang="en-US" dirty="0" smtClean="0"/>
              <a:t>Quantum Computing,</a:t>
            </a:r>
            <a:br>
              <a:rPr lang="en-US" dirty="0" smtClean="0"/>
            </a:br>
            <a:r>
              <a:rPr lang="en-US" dirty="0" smtClean="0"/>
              <a:t>Shor’s Algorithm,</a:t>
            </a:r>
            <a:br>
              <a:rPr lang="en-US" dirty="0" smtClean="0"/>
            </a:br>
            <a:r>
              <a:rPr lang="en-US" dirty="0" smtClean="0"/>
              <a:t>and the role of CAD design</a:t>
            </a:r>
          </a:p>
        </p:txBody>
      </p:sp>
    </p:spTree>
    <p:extLst>
      <p:ext uri="{BB962C8B-B14F-4D97-AF65-F5344CB8AC3E}">
        <p14:creationId xmlns:p14="http://schemas.microsoft.com/office/powerpoint/2010/main" val="264457106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3600" y="228600"/>
            <a:ext cx="8064500" cy="368300"/>
          </a:xfrm>
        </p:spPr>
        <p:txBody>
          <a:bodyPr/>
          <a:lstStyle/>
          <a:p>
            <a:r>
              <a:rPr lang="en-US" dirty="0" smtClean="0"/>
              <a:t>Use Quantum Mechanics to Compute?</a:t>
            </a:r>
          </a:p>
        </p:txBody>
      </p:sp>
      <p:sp>
        <p:nvSpPr>
          <p:cNvPr id="453635" name="Rectangle 3"/>
          <p:cNvSpPr>
            <a:spLocks noGrp="1" noChangeArrowheads="1"/>
          </p:cNvSpPr>
          <p:nvPr>
            <p:ph idx="1"/>
          </p:nvPr>
        </p:nvSpPr>
        <p:spPr>
          <a:xfrm>
            <a:off x="762000" y="762001"/>
            <a:ext cx="10515600" cy="5426075"/>
          </a:xfrm>
        </p:spPr>
        <p:txBody>
          <a:bodyPr>
            <a:normAutofit lnSpcReduction="10000"/>
          </a:bodyPr>
          <a:lstStyle/>
          <a:p>
            <a:pPr>
              <a:spcBef>
                <a:spcPct val="25000"/>
              </a:spcBef>
            </a:pPr>
            <a:r>
              <a:rPr lang="en-US" dirty="0" smtClean="0"/>
              <a:t>Weird but useful properties of quantum mechanics:</a:t>
            </a:r>
          </a:p>
          <a:p>
            <a:pPr lvl="1">
              <a:spcBef>
                <a:spcPct val="25000"/>
              </a:spcBef>
            </a:pPr>
            <a:r>
              <a:rPr lang="en-US" dirty="0" smtClean="0"/>
              <a:t>Quantization: Only certain values or orbits are good</a:t>
            </a:r>
          </a:p>
          <a:p>
            <a:pPr lvl="2">
              <a:spcBef>
                <a:spcPct val="25000"/>
              </a:spcBef>
            </a:pPr>
            <a:r>
              <a:rPr lang="en-US" dirty="0" smtClean="0"/>
              <a:t>Remember orbitals from chemistry???</a:t>
            </a:r>
          </a:p>
          <a:p>
            <a:pPr lvl="1">
              <a:spcBef>
                <a:spcPct val="25000"/>
              </a:spcBef>
            </a:pPr>
            <a:r>
              <a:rPr lang="en-US" dirty="0" smtClean="0"/>
              <a:t>Superposition: Schizophrenic physical elements don’t quite know whether they are one thing or another</a:t>
            </a:r>
          </a:p>
          <a:p>
            <a:pPr>
              <a:spcBef>
                <a:spcPct val="25000"/>
              </a:spcBef>
            </a:pPr>
            <a:r>
              <a:rPr lang="en-US" dirty="0" smtClean="0"/>
              <a:t>All existing digital abstractions try to eliminate QM</a:t>
            </a:r>
          </a:p>
          <a:p>
            <a:pPr lvl="1">
              <a:spcBef>
                <a:spcPct val="25000"/>
              </a:spcBef>
            </a:pPr>
            <a:r>
              <a:rPr lang="en-US" dirty="0" smtClean="0"/>
              <a:t>Transistors/Gates designed with classical behavior</a:t>
            </a:r>
          </a:p>
          <a:p>
            <a:pPr lvl="1">
              <a:spcBef>
                <a:spcPct val="25000"/>
              </a:spcBef>
            </a:pPr>
            <a:r>
              <a:rPr lang="en-US" dirty="0" smtClean="0"/>
              <a:t>Binary abstraction: a “1” is a “1” and a “0” is a “0”</a:t>
            </a:r>
          </a:p>
          <a:p>
            <a:pPr>
              <a:spcBef>
                <a:spcPct val="25000"/>
              </a:spcBef>
            </a:pPr>
            <a:r>
              <a:rPr lang="en-US" dirty="0" smtClean="0">
                <a:solidFill>
                  <a:schemeClr val="hlink"/>
                </a:solidFill>
              </a:rPr>
              <a:t>Quantum Computing: </a:t>
            </a:r>
            <a:br>
              <a:rPr lang="en-US" dirty="0" smtClean="0">
                <a:solidFill>
                  <a:schemeClr val="hlink"/>
                </a:solidFill>
              </a:rPr>
            </a:br>
            <a:r>
              <a:rPr lang="en-US" dirty="0" smtClean="0">
                <a:solidFill>
                  <a:schemeClr val="hlink"/>
                </a:solidFill>
              </a:rPr>
              <a:t>Use of Quantization and Superposition to compute.</a:t>
            </a:r>
          </a:p>
          <a:p>
            <a:pPr>
              <a:spcBef>
                <a:spcPct val="25000"/>
              </a:spcBef>
            </a:pPr>
            <a:r>
              <a:rPr lang="en-US" dirty="0" smtClean="0">
                <a:solidFill>
                  <a:schemeClr val="hlink"/>
                </a:solidFill>
              </a:rPr>
              <a:t>Interesting results:</a:t>
            </a:r>
          </a:p>
          <a:p>
            <a:pPr lvl="1">
              <a:spcBef>
                <a:spcPct val="25000"/>
              </a:spcBef>
            </a:pPr>
            <a:r>
              <a:rPr lang="en-US" dirty="0" err="1" smtClean="0">
                <a:solidFill>
                  <a:schemeClr val="hlink"/>
                </a:solidFill>
              </a:rPr>
              <a:t>Shor’s</a:t>
            </a:r>
            <a:r>
              <a:rPr lang="en-US" dirty="0" smtClean="0">
                <a:solidFill>
                  <a:schemeClr val="hlink"/>
                </a:solidFill>
              </a:rPr>
              <a:t> algorithm: factors in polynomial time!</a:t>
            </a:r>
          </a:p>
          <a:p>
            <a:pPr lvl="1">
              <a:spcBef>
                <a:spcPct val="25000"/>
              </a:spcBef>
            </a:pPr>
            <a:r>
              <a:rPr lang="en-US" dirty="0" smtClean="0">
                <a:solidFill>
                  <a:schemeClr val="hlink"/>
                </a:solidFill>
              </a:rPr>
              <a:t>Grover’s algorithm: Finds items in unsorted database in time proportional to square-root of n.</a:t>
            </a:r>
          </a:p>
          <a:p>
            <a:pPr lvl="1">
              <a:spcBef>
                <a:spcPct val="25000"/>
              </a:spcBef>
            </a:pPr>
            <a:r>
              <a:rPr lang="en-US" dirty="0" smtClean="0">
                <a:solidFill>
                  <a:schemeClr val="hlink"/>
                </a:solidFill>
              </a:rPr>
              <a:t>Materials simulation: exponential classically, linear-time QM</a:t>
            </a:r>
          </a:p>
        </p:txBody>
      </p:sp>
    </p:spTree>
    <p:extLst>
      <p:ext uri="{BB962C8B-B14F-4D97-AF65-F5344CB8AC3E}">
        <p14:creationId xmlns:p14="http://schemas.microsoft.com/office/powerpoint/2010/main" val="35556285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 calcmode="lin" valueType="num">
                                      <p:cBhvr additive="base">
                                        <p:cTn id="7" dur="500" fill="hold"/>
                                        <p:tgtEl>
                                          <p:spTgt spid="453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36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3635">
                                            <p:txEl>
                                              <p:pRg st="1" end="1"/>
                                            </p:txEl>
                                          </p:spTgt>
                                        </p:tgtEl>
                                        <p:attrNameLst>
                                          <p:attrName>style.visibility</p:attrName>
                                        </p:attrNameLst>
                                      </p:cBhvr>
                                      <p:to>
                                        <p:strVal val="visible"/>
                                      </p:to>
                                    </p:set>
                                    <p:anim calcmode="lin" valueType="num">
                                      <p:cBhvr additive="base">
                                        <p:cTn id="11" dur="500" fill="hold"/>
                                        <p:tgtEl>
                                          <p:spTgt spid="4536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36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53635">
                                            <p:txEl>
                                              <p:pRg st="2" end="2"/>
                                            </p:txEl>
                                          </p:spTgt>
                                        </p:tgtEl>
                                        <p:attrNameLst>
                                          <p:attrName>style.visibility</p:attrName>
                                        </p:attrNameLst>
                                      </p:cBhvr>
                                      <p:to>
                                        <p:strVal val="visible"/>
                                      </p:to>
                                    </p:set>
                                    <p:anim calcmode="lin" valueType="num">
                                      <p:cBhvr additive="base">
                                        <p:cTn id="15" dur="500" fill="hold"/>
                                        <p:tgtEl>
                                          <p:spTgt spid="4536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536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53635">
                                            <p:txEl>
                                              <p:pRg st="3" end="3"/>
                                            </p:txEl>
                                          </p:spTgt>
                                        </p:tgtEl>
                                        <p:attrNameLst>
                                          <p:attrName>style.visibility</p:attrName>
                                        </p:attrNameLst>
                                      </p:cBhvr>
                                      <p:to>
                                        <p:strVal val="visible"/>
                                      </p:to>
                                    </p:set>
                                    <p:anim calcmode="lin" valueType="num">
                                      <p:cBhvr additive="base">
                                        <p:cTn id="19" dur="500" fill="hold"/>
                                        <p:tgtEl>
                                          <p:spTgt spid="45363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3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3635">
                                            <p:txEl>
                                              <p:pRg st="4" end="4"/>
                                            </p:txEl>
                                          </p:spTgt>
                                        </p:tgtEl>
                                        <p:attrNameLst>
                                          <p:attrName>style.visibility</p:attrName>
                                        </p:attrNameLst>
                                      </p:cBhvr>
                                      <p:to>
                                        <p:strVal val="visible"/>
                                      </p:to>
                                    </p:set>
                                    <p:anim calcmode="lin" valueType="num">
                                      <p:cBhvr additive="base">
                                        <p:cTn id="25" dur="500" fill="hold"/>
                                        <p:tgtEl>
                                          <p:spTgt spid="45363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363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53635">
                                            <p:txEl>
                                              <p:pRg st="5" end="5"/>
                                            </p:txEl>
                                          </p:spTgt>
                                        </p:tgtEl>
                                        <p:attrNameLst>
                                          <p:attrName>style.visibility</p:attrName>
                                        </p:attrNameLst>
                                      </p:cBhvr>
                                      <p:to>
                                        <p:strVal val="visible"/>
                                      </p:to>
                                    </p:set>
                                    <p:anim calcmode="lin" valueType="num">
                                      <p:cBhvr additive="base">
                                        <p:cTn id="29" dur="500" fill="hold"/>
                                        <p:tgtEl>
                                          <p:spTgt spid="45363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5363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53635">
                                            <p:txEl>
                                              <p:pRg st="6" end="6"/>
                                            </p:txEl>
                                          </p:spTgt>
                                        </p:tgtEl>
                                        <p:attrNameLst>
                                          <p:attrName>style.visibility</p:attrName>
                                        </p:attrNameLst>
                                      </p:cBhvr>
                                      <p:to>
                                        <p:strVal val="visible"/>
                                      </p:to>
                                    </p:set>
                                    <p:anim calcmode="lin" valueType="num">
                                      <p:cBhvr additive="base">
                                        <p:cTn id="33" dur="500" fill="hold"/>
                                        <p:tgtEl>
                                          <p:spTgt spid="45363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536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53635">
                                            <p:txEl>
                                              <p:pRg st="7" end="7"/>
                                            </p:txEl>
                                          </p:spTgt>
                                        </p:tgtEl>
                                        <p:attrNameLst>
                                          <p:attrName>style.visibility</p:attrName>
                                        </p:attrNameLst>
                                      </p:cBhvr>
                                      <p:to>
                                        <p:strVal val="visible"/>
                                      </p:to>
                                    </p:set>
                                    <p:anim calcmode="lin" valueType="num">
                                      <p:cBhvr additive="base">
                                        <p:cTn id="39" dur="500" fill="hold"/>
                                        <p:tgtEl>
                                          <p:spTgt spid="45363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536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53635">
                                            <p:txEl>
                                              <p:pRg st="8" end="8"/>
                                            </p:txEl>
                                          </p:spTgt>
                                        </p:tgtEl>
                                        <p:attrNameLst>
                                          <p:attrName>style.visibility</p:attrName>
                                        </p:attrNameLst>
                                      </p:cBhvr>
                                      <p:to>
                                        <p:strVal val="visible"/>
                                      </p:to>
                                    </p:set>
                                    <p:anim calcmode="lin" valueType="num">
                                      <p:cBhvr additive="base">
                                        <p:cTn id="45" dur="500" fill="hold"/>
                                        <p:tgtEl>
                                          <p:spTgt spid="45363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5363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53635">
                                            <p:txEl>
                                              <p:pRg st="9" end="9"/>
                                            </p:txEl>
                                          </p:spTgt>
                                        </p:tgtEl>
                                        <p:attrNameLst>
                                          <p:attrName>style.visibility</p:attrName>
                                        </p:attrNameLst>
                                      </p:cBhvr>
                                      <p:to>
                                        <p:strVal val="visible"/>
                                      </p:to>
                                    </p:set>
                                    <p:anim calcmode="lin" valueType="num">
                                      <p:cBhvr additive="base">
                                        <p:cTn id="49" dur="500" fill="hold"/>
                                        <p:tgtEl>
                                          <p:spTgt spid="45363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5363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53635">
                                            <p:txEl>
                                              <p:pRg st="10" end="10"/>
                                            </p:txEl>
                                          </p:spTgt>
                                        </p:tgtEl>
                                        <p:attrNameLst>
                                          <p:attrName>style.visibility</p:attrName>
                                        </p:attrNameLst>
                                      </p:cBhvr>
                                      <p:to>
                                        <p:strVal val="visible"/>
                                      </p:to>
                                    </p:set>
                                    <p:anim calcmode="lin" valueType="num">
                                      <p:cBhvr additive="base">
                                        <p:cTn id="53" dur="500" fill="hold"/>
                                        <p:tgtEl>
                                          <p:spTgt spid="45363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5363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3635">
                                            <p:txEl>
                                              <p:pRg st="11" end="11"/>
                                            </p:txEl>
                                          </p:spTgt>
                                        </p:tgtEl>
                                        <p:attrNameLst>
                                          <p:attrName>style.visibility</p:attrName>
                                        </p:attrNameLst>
                                      </p:cBhvr>
                                      <p:to>
                                        <p:strVal val="visible"/>
                                      </p:to>
                                    </p:set>
                                    <p:anim calcmode="lin" valueType="num">
                                      <p:cBhvr additive="base">
                                        <p:cTn id="57" dur="500" fill="hold"/>
                                        <p:tgtEl>
                                          <p:spTgt spid="453635">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536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8839200" cy="533400"/>
          </a:xfrm>
        </p:spPr>
        <p:txBody>
          <a:bodyPr/>
          <a:lstStyle/>
          <a:p>
            <a:r>
              <a:rPr lang="en-US" dirty="0" smtClean="0"/>
              <a:t>Current “Arms Race” of Quantum Computing</a:t>
            </a:r>
            <a:endParaRPr lang="en-US" dirty="0"/>
          </a:p>
        </p:txBody>
      </p:sp>
      <p:sp>
        <p:nvSpPr>
          <p:cNvPr id="3" name="Content Placeholder 2"/>
          <p:cNvSpPr>
            <a:spLocks noGrp="1"/>
          </p:cNvSpPr>
          <p:nvPr>
            <p:ph idx="1"/>
          </p:nvPr>
        </p:nvSpPr>
        <p:spPr>
          <a:xfrm>
            <a:off x="914400" y="4648200"/>
            <a:ext cx="10363200" cy="1981200"/>
          </a:xfrm>
        </p:spPr>
        <p:txBody>
          <a:bodyPr>
            <a:normAutofit fontScale="85000" lnSpcReduction="20000"/>
          </a:bodyPr>
          <a:lstStyle/>
          <a:p>
            <a:r>
              <a:rPr lang="en-US" dirty="0" smtClean="0"/>
              <a:t>Big companies looking at Quantum Computing Seriously</a:t>
            </a:r>
          </a:p>
          <a:p>
            <a:pPr lvl="1"/>
            <a:r>
              <a:rPr lang="en-US" dirty="0" smtClean="0"/>
              <a:t>Google, IBM, Microsoft</a:t>
            </a:r>
          </a:p>
          <a:p>
            <a:r>
              <a:rPr lang="en-US" dirty="0" smtClean="0"/>
              <a:t>Current Goal: </a:t>
            </a:r>
            <a:r>
              <a:rPr lang="en-US" dirty="0" smtClean="0">
                <a:solidFill>
                  <a:srgbClr val="FF0000"/>
                </a:solidFill>
              </a:rPr>
              <a:t>Quantum Supremacy</a:t>
            </a:r>
          </a:p>
          <a:p>
            <a:pPr lvl="1"/>
            <a:r>
              <a:rPr lang="en-US" dirty="0" smtClean="0"/>
              <a:t>Show that Quantum Computers faster than Classical ones</a:t>
            </a:r>
          </a:p>
          <a:p>
            <a:pPr lvl="1"/>
            <a:r>
              <a:rPr lang="en-US" dirty="0" smtClean="0"/>
              <a:t>“If </a:t>
            </a:r>
            <a:r>
              <a:rPr lang="en-US" dirty="0"/>
              <a:t>a quantum processor can be operated with low enough error, it would be able to outperform a classical supercomputer on a well-defined computer science problem, an achievement known as quantum supremacy</a:t>
            </a:r>
            <a:r>
              <a:rPr lang="en-US" dirty="0" smtClean="0"/>
              <a:t>.”</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19401" y="838200"/>
            <a:ext cx="2414003" cy="2985740"/>
          </a:xfrm>
          <a:prstGeom prst="rect">
            <a:avLst/>
          </a:prstGeom>
        </p:spPr>
      </p:pic>
      <p:sp>
        <p:nvSpPr>
          <p:cNvPr id="6" name="TextBox 5"/>
          <p:cNvSpPr txBox="1"/>
          <p:nvPr/>
        </p:nvSpPr>
        <p:spPr>
          <a:xfrm>
            <a:off x="2600370" y="3886201"/>
            <a:ext cx="2852063" cy="646331"/>
          </a:xfrm>
          <a:prstGeom prst="rect">
            <a:avLst/>
          </a:prstGeom>
          <a:noFill/>
        </p:spPr>
        <p:txBody>
          <a:bodyPr wrap="none" rtlCol="0">
            <a:spAutoFit/>
          </a:bodyPr>
          <a:lstStyle/>
          <a:p>
            <a:r>
              <a:rPr lang="en-US" b="0" dirty="0" smtClean="0">
                <a:latin typeface="Gill Sans"/>
              </a:rPr>
              <a:t>Google: Superconducting </a:t>
            </a:r>
            <a:br>
              <a:rPr lang="en-US" b="0" dirty="0" smtClean="0">
                <a:latin typeface="Gill Sans"/>
              </a:rPr>
            </a:br>
            <a:r>
              <a:rPr lang="en-US" b="0" dirty="0" smtClean="0">
                <a:latin typeface="Gill Sans"/>
              </a:rPr>
              <a:t>Devices up 72-qubits</a:t>
            </a:r>
            <a:endParaRPr lang="en-US" b="0" dirty="0">
              <a:latin typeface="Gill Sans"/>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15200" y="817905"/>
            <a:ext cx="1726638" cy="2972936"/>
          </a:xfrm>
          <a:prstGeom prst="rect">
            <a:avLst/>
          </a:prstGeom>
        </p:spPr>
      </p:pic>
      <p:sp>
        <p:nvSpPr>
          <p:cNvPr id="8" name="TextBox 7"/>
          <p:cNvSpPr txBox="1"/>
          <p:nvPr/>
        </p:nvSpPr>
        <p:spPr>
          <a:xfrm>
            <a:off x="6705600" y="3825846"/>
            <a:ext cx="3310328" cy="646331"/>
          </a:xfrm>
          <a:prstGeom prst="rect">
            <a:avLst/>
          </a:prstGeom>
          <a:noFill/>
        </p:spPr>
        <p:txBody>
          <a:bodyPr wrap="square" rtlCol="0">
            <a:spAutoFit/>
          </a:bodyPr>
          <a:lstStyle/>
          <a:p>
            <a:r>
              <a:rPr lang="en-US" b="0" dirty="0" smtClean="0">
                <a:latin typeface="Gill Sans"/>
              </a:rPr>
              <a:t>IBM: Superconducting</a:t>
            </a:r>
          </a:p>
          <a:p>
            <a:r>
              <a:rPr lang="en-US" b="0" dirty="0" smtClean="0">
                <a:latin typeface="Gill Sans"/>
              </a:rPr>
              <a:t>Devices up to 50 qubits</a:t>
            </a:r>
            <a:endParaRPr lang="en-US" b="0" dirty="0">
              <a:latin typeface="Gill Sans"/>
            </a:endParaRPr>
          </a:p>
        </p:txBody>
      </p:sp>
    </p:spTree>
    <p:extLst>
      <p:ext uri="{BB962C8B-B14F-4D97-AF65-F5344CB8AC3E}">
        <p14:creationId xmlns:p14="http://schemas.microsoft.com/office/powerpoint/2010/main" val="3308108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82800" y="304800"/>
            <a:ext cx="8509000" cy="368300"/>
          </a:xfrm>
        </p:spPr>
        <p:txBody>
          <a:bodyPr/>
          <a:lstStyle/>
          <a:p>
            <a:r>
              <a:rPr lang="en-US" smtClean="0"/>
              <a:t>Quantization: Use of “Spin”</a:t>
            </a:r>
          </a:p>
        </p:txBody>
      </p:sp>
      <p:sp>
        <p:nvSpPr>
          <p:cNvPr id="454659" name="Rectangle 3"/>
          <p:cNvSpPr>
            <a:spLocks noGrp="1" noChangeArrowheads="1"/>
          </p:cNvSpPr>
          <p:nvPr>
            <p:ph idx="1"/>
          </p:nvPr>
        </p:nvSpPr>
        <p:spPr>
          <a:xfrm>
            <a:off x="1752601" y="4267200"/>
            <a:ext cx="8588375" cy="1981200"/>
          </a:xfrm>
        </p:spPr>
        <p:txBody>
          <a:bodyPr/>
          <a:lstStyle/>
          <a:p>
            <a:pPr>
              <a:lnSpc>
                <a:spcPct val="80000"/>
              </a:lnSpc>
            </a:pPr>
            <a:r>
              <a:rPr lang="en-US" sz="2600"/>
              <a:t>Particles like Protons have an intrinsic “Spin” when defined with respect to an external magnetic field</a:t>
            </a:r>
          </a:p>
          <a:p>
            <a:pPr>
              <a:lnSpc>
                <a:spcPct val="80000"/>
              </a:lnSpc>
            </a:pPr>
            <a:r>
              <a:rPr lang="en-US" sz="2600"/>
              <a:t>Quantum effect gives “1” and “0”:</a:t>
            </a:r>
          </a:p>
          <a:p>
            <a:pPr lvl="1">
              <a:lnSpc>
                <a:spcPct val="80000"/>
              </a:lnSpc>
            </a:pPr>
            <a:r>
              <a:rPr lang="en-US" smtClean="0"/>
              <a:t>Either spin is “UP” or “DOWN” nothing between</a:t>
            </a:r>
          </a:p>
        </p:txBody>
      </p:sp>
      <p:grpSp>
        <p:nvGrpSpPr>
          <p:cNvPr id="20484" name="Group 4"/>
          <p:cNvGrpSpPr>
            <a:grpSpLocks/>
          </p:cNvGrpSpPr>
          <p:nvPr/>
        </p:nvGrpSpPr>
        <p:grpSpPr bwMode="auto">
          <a:xfrm>
            <a:off x="4895850" y="914400"/>
            <a:ext cx="2400300" cy="3124200"/>
            <a:chOff x="2112" y="576"/>
            <a:chExt cx="1512" cy="1968"/>
          </a:xfrm>
        </p:grpSpPr>
        <p:grpSp>
          <p:nvGrpSpPr>
            <p:cNvPr id="20490" name="Group 5"/>
            <p:cNvGrpSpPr>
              <a:grpSpLocks/>
            </p:cNvGrpSpPr>
            <p:nvPr/>
          </p:nvGrpSpPr>
          <p:grpSpPr bwMode="auto">
            <a:xfrm>
              <a:off x="2316" y="864"/>
              <a:ext cx="1128" cy="1344"/>
              <a:chOff x="1537" y="768"/>
              <a:chExt cx="1128" cy="1344"/>
            </a:xfrm>
          </p:grpSpPr>
          <p:sp>
            <p:nvSpPr>
              <p:cNvPr id="20505" name="Oval 6"/>
              <p:cNvSpPr>
                <a:spLocks noChangeArrowheads="1"/>
              </p:cNvSpPr>
              <p:nvPr/>
            </p:nvSpPr>
            <p:spPr bwMode="auto">
              <a:xfrm>
                <a:off x="1537" y="1128"/>
                <a:ext cx="1128" cy="58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4663" name="Oval 7"/>
              <p:cNvSpPr>
                <a:spLocks noChangeArrowheads="1"/>
              </p:cNvSpPr>
              <p:nvPr/>
            </p:nvSpPr>
            <p:spPr bwMode="auto">
              <a:xfrm>
                <a:off x="1680" y="1056"/>
                <a:ext cx="864" cy="816"/>
              </a:xfrm>
              <a:prstGeom prst="ellipse">
                <a:avLst/>
              </a:prstGeom>
              <a:gradFill rotWithShape="0">
                <a:gsLst>
                  <a:gs pos="0">
                    <a:schemeClr val="hlink"/>
                  </a:gs>
                  <a:gs pos="100000">
                    <a:schemeClr val="hlink">
                      <a:gamma/>
                      <a:shade val="46275"/>
                      <a:invGamma/>
                    </a:schemeClr>
                  </a:gs>
                </a:gsLst>
                <a:path path="rect">
                  <a:fillToRect l="100000" b="100000"/>
                </a:path>
              </a:gradFill>
              <a:ln w="12700">
                <a:solidFill>
                  <a:schemeClr val="tx1"/>
                </a:solidFill>
                <a:round/>
                <a:headEnd/>
                <a:tailEnd/>
              </a:ln>
              <a:effectLst/>
            </p:spPr>
            <p:txBody>
              <a:bodyPr wrap="none" anchor="ctr"/>
              <a:lstStyle/>
              <a:p>
                <a:pPr algn="ctr">
                  <a:defRPr/>
                </a:pPr>
                <a:endParaRPr lang="en-US" sz="2400">
                  <a:latin typeface="Times New Roman" pitchFamily="18" charset="0"/>
                </a:endParaRPr>
              </a:p>
            </p:txBody>
          </p:sp>
          <p:sp>
            <p:nvSpPr>
              <p:cNvPr id="20507" name="Arc 8"/>
              <p:cNvSpPr>
                <a:spLocks/>
              </p:cNvSpPr>
              <p:nvPr/>
            </p:nvSpPr>
            <p:spPr bwMode="auto">
              <a:xfrm rot="15970912" flipH="1">
                <a:off x="1802" y="913"/>
                <a:ext cx="545" cy="1066"/>
              </a:xfrm>
              <a:custGeom>
                <a:avLst/>
                <a:gdLst>
                  <a:gd name="T0" fmla="*/ 0 w 40342"/>
                  <a:gd name="T1" fmla="*/ 7 h 40950"/>
                  <a:gd name="T2" fmla="*/ 5 w 40342"/>
                  <a:gd name="T3" fmla="*/ 28 h 40950"/>
                  <a:gd name="T4" fmla="*/ 3 w 40342"/>
                  <a:gd name="T5" fmla="*/ 15 h 40950"/>
                  <a:gd name="T6" fmla="*/ 0 60000 65536"/>
                  <a:gd name="T7" fmla="*/ 0 60000 65536"/>
                  <a:gd name="T8" fmla="*/ 0 60000 65536"/>
                  <a:gd name="T9" fmla="*/ 0 w 40342"/>
                  <a:gd name="T10" fmla="*/ 0 h 40950"/>
                  <a:gd name="T11" fmla="*/ 40342 w 40342"/>
                  <a:gd name="T12" fmla="*/ 40950 h 40950"/>
                </a:gdLst>
                <a:ahLst/>
                <a:cxnLst>
                  <a:cxn ang="T6">
                    <a:pos x="T0" y="T1"/>
                  </a:cxn>
                  <a:cxn ang="T7">
                    <a:pos x="T2" y="T3"/>
                  </a:cxn>
                  <a:cxn ang="T8">
                    <a:pos x="T4" y="T5"/>
                  </a:cxn>
                </a:cxnLst>
                <a:rect l="T9" t="T10" r="T11" b="T12"/>
                <a:pathLst>
                  <a:path w="40342" h="40950" fill="none" extrusionOk="0">
                    <a:moveTo>
                      <a:pt x="0" y="10862"/>
                    </a:moveTo>
                    <a:cubicBezTo>
                      <a:pt x="3849" y="4144"/>
                      <a:pt x="10999" y="-1"/>
                      <a:pt x="18742" y="0"/>
                    </a:cubicBezTo>
                    <a:cubicBezTo>
                      <a:pt x="30671" y="0"/>
                      <a:pt x="40342" y="9670"/>
                      <a:pt x="40342" y="21600"/>
                    </a:cubicBezTo>
                    <a:cubicBezTo>
                      <a:pt x="40342" y="29805"/>
                      <a:pt x="35692" y="37303"/>
                      <a:pt x="28340" y="40949"/>
                    </a:cubicBezTo>
                  </a:path>
                  <a:path w="40342" h="40950" stroke="0" extrusionOk="0">
                    <a:moveTo>
                      <a:pt x="0" y="10862"/>
                    </a:moveTo>
                    <a:cubicBezTo>
                      <a:pt x="3849" y="4144"/>
                      <a:pt x="10999" y="-1"/>
                      <a:pt x="18742" y="0"/>
                    </a:cubicBezTo>
                    <a:cubicBezTo>
                      <a:pt x="30671" y="0"/>
                      <a:pt x="40342" y="9670"/>
                      <a:pt x="40342" y="21600"/>
                    </a:cubicBezTo>
                    <a:cubicBezTo>
                      <a:pt x="40342" y="29805"/>
                      <a:pt x="35692" y="37303"/>
                      <a:pt x="28340" y="40949"/>
                    </a:cubicBezTo>
                    <a:lnTo>
                      <a:pt x="18742" y="21600"/>
                    </a:lnTo>
                    <a:lnTo>
                      <a:pt x="0" y="10862"/>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8" name="Line 9"/>
              <p:cNvSpPr>
                <a:spLocks noChangeShapeType="1"/>
              </p:cNvSpPr>
              <p:nvPr/>
            </p:nvSpPr>
            <p:spPr bwMode="auto">
              <a:xfrm flipV="1">
                <a:off x="2112" y="768"/>
                <a:ext cx="0"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9" name="Line 10"/>
              <p:cNvSpPr>
                <a:spLocks noChangeShapeType="1"/>
              </p:cNvSpPr>
              <p:nvPr/>
            </p:nvSpPr>
            <p:spPr bwMode="auto">
              <a:xfrm flipV="1">
                <a:off x="2113" y="1872"/>
                <a:ext cx="0" cy="2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91" name="Rectangle 11"/>
            <p:cNvSpPr>
              <a:spLocks noChangeArrowheads="1"/>
            </p:cNvSpPr>
            <p:nvPr/>
          </p:nvSpPr>
          <p:spPr bwMode="auto">
            <a:xfrm>
              <a:off x="2112" y="576"/>
              <a:ext cx="1488" cy="192"/>
            </a:xfrm>
            <a:prstGeom prst="rect">
              <a:avLst/>
            </a:prstGeom>
            <a:solidFill>
              <a:schemeClr val="bg2"/>
            </a:solidFill>
            <a:ln w="12700">
              <a:solidFill>
                <a:schemeClr val="tx1"/>
              </a:solidFill>
              <a:miter lim="800000"/>
              <a:headEnd/>
              <a:tailEnd/>
            </a:ln>
          </p:spPr>
          <p:txBody>
            <a:bodyPr wrap="none" anchor="ctr"/>
            <a:lstStyle/>
            <a:p>
              <a:pPr algn="ctr"/>
              <a:r>
                <a:rPr lang="en-US" sz="2400">
                  <a:latin typeface="Times New Roman" pitchFamily="18" charset="0"/>
                </a:rPr>
                <a:t>North</a:t>
              </a:r>
            </a:p>
          </p:txBody>
        </p:sp>
        <p:sp>
          <p:nvSpPr>
            <p:cNvPr id="20492" name="Rectangle 12"/>
            <p:cNvSpPr>
              <a:spLocks noChangeArrowheads="1"/>
            </p:cNvSpPr>
            <p:nvPr/>
          </p:nvSpPr>
          <p:spPr bwMode="auto">
            <a:xfrm>
              <a:off x="2136" y="2352"/>
              <a:ext cx="1488" cy="192"/>
            </a:xfrm>
            <a:prstGeom prst="rect">
              <a:avLst/>
            </a:prstGeom>
            <a:solidFill>
              <a:schemeClr val="bg2"/>
            </a:solidFill>
            <a:ln w="12700">
              <a:solidFill>
                <a:schemeClr val="tx1"/>
              </a:solidFill>
              <a:miter lim="800000"/>
              <a:headEnd/>
              <a:tailEnd/>
            </a:ln>
          </p:spPr>
          <p:txBody>
            <a:bodyPr wrap="none" anchor="ctr"/>
            <a:lstStyle/>
            <a:p>
              <a:pPr algn="ctr"/>
              <a:r>
                <a:rPr lang="en-US" sz="2400">
                  <a:latin typeface="Times New Roman" pitchFamily="18" charset="0"/>
                </a:rPr>
                <a:t>South</a:t>
              </a:r>
            </a:p>
          </p:txBody>
        </p:sp>
        <p:sp>
          <p:nvSpPr>
            <p:cNvPr id="20493" name="Line 13"/>
            <p:cNvSpPr>
              <a:spLocks noChangeShapeType="1"/>
            </p:cNvSpPr>
            <p:nvPr/>
          </p:nvSpPr>
          <p:spPr bwMode="auto">
            <a:xfrm flipV="1">
              <a:off x="2352"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4"/>
            <p:cNvSpPr>
              <a:spLocks noChangeShapeType="1"/>
            </p:cNvSpPr>
            <p:nvPr/>
          </p:nvSpPr>
          <p:spPr bwMode="auto">
            <a:xfrm flipV="1">
              <a:off x="2448"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5"/>
            <p:cNvSpPr>
              <a:spLocks noChangeShapeType="1"/>
            </p:cNvSpPr>
            <p:nvPr/>
          </p:nvSpPr>
          <p:spPr bwMode="auto">
            <a:xfrm flipV="1">
              <a:off x="2544"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6"/>
            <p:cNvSpPr>
              <a:spLocks noChangeShapeType="1"/>
            </p:cNvSpPr>
            <p:nvPr/>
          </p:nvSpPr>
          <p:spPr bwMode="auto">
            <a:xfrm flipV="1">
              <a:off x="2640"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7"/>
            <p:cNvSpPr>
              <a:spLocks noChangeShapeType="1"/>
            </p:cNvSpPr>
            <p:nvPr/>
          </p:nvSpPr>
          <p:spPr bwMode="auto">
            <a:xfrm flipV="1">
              <a:off x="2736"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8"/>
            <p:cNvSpPr>
              <a:spLocks noChangeShapeType="1"/>
            </p:cNvSpPr>
            <p:nvPr/>
          </p:nvSpPr>
          <p:spPr bwMode="auto">
            <a:xfrm flipV="1">
              <a:off x="2832"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19"/>
            <p:cNvSpPr>
              <a:spLocks noChangeShapeType="1"/>
            </p:cNvSpPr>
            <p:nvPr/>
          </p:nvSpPr>
          <p:spPr bwMode="auto">
            <a:xfrm flipV="1">
              <a:off x="2928"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20"/>
            <p:cNvSpPr>
              <a:spLocks noChangeShapeType="1"/>
            </p:cNvSpPr>
            <p:nvPr/>
          </p:nvSpPr>
          <p:spPr bwMode="auto">
            <a:xfrm flipV="1">
              <a:off x="3024"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1"/>
            <p:cNvSpPr>
              <a:spLocks noChangeShapeType="1"/>
            </p:cNvSpPr>
            <p:nvPr/>
          </p:nvSpPr>
          <p:spPr bwMode="auto">
            <a:xfrm flipV="1">
              <a:off x="3120"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22"/>
            <p:cNvSpPr>
              <a:spLocks noChangeShapeType="1"/>
            </p:cNvSpPr>
            <p:nvPr/>
          </p:nvSpPr>
          <p:spPr bwMode="auto">
            <a:xfrm flipV="1">
              <a:off x="3216"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23"/>
            <p:cNvSpPr>
              <a:spLocks noChangeShapeType="1"/>
            </p:cNvSpPr>
            <p:nvPr/>
          </p:nvSpPr>
          <p:spPr bwMode="auto">
            <a:xfrm flipV="1">
              <a:off x="3312"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24"/>
            <p:cNvSpPr>
              <a:spLocks noChangeShapeType="1"/>
            </p:cNvSpPr>
            <p:nvPr/>
          </p:nvSpPr>
          <p:spPr bwMode="auto">
            <a:xfrm flipV="1">
              <a:off x="3408" y="768"/>
              <a:ext cx="0" cy="1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5" name="Text Box 25"/>
          <p:cNvSpPr txBox="1">
            <a:spLocks noChangeArrowheads="1"/>
          </p:cNvSpPr>
          <p:nvPr/>
        </p:nvSpPr>
        <p:spPr bwMode="auto">
          <a:xfrm>
            <a:off x="2478089" y="1857376"/>
            <a:ext cx="24962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sz="2400">
                <a:latin typeface="Times New Roman" pitchFamily="18" charset="0"/>
              </a:rPr>
              <a:t>Spin ½ particle:</a:t>
            </a:r>
          </a:p>
          <a:p>
            <a:r>
              <a:rPr lang="en-US" sz="2400">
                <a:latin typeface="Times New Roman" pitchFamily="18" charset="0"/>
              </a:rPr>
              <a:t>(Proton/Electron)</a:t>
            </a:r>
          </a:p>
        </p:txBody>
      </p:sp>
      <p:sp>
        <p:nvSpPr>
          <p:cNvPr id="454682" name="Text Box 26"/>
          <p:cNvSpPr txBox="1">
            <a:spLocks noChangeArrowheads="1"/>
          </p:cNvSpPr>
          <p:nvPr/>
        </p:nvSpPr>
        <p:spPr bwMode="auto">
          <a:xfrm>
            <a:off x="7872413" y="1822451"/>
            <a:ext cx="22822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sz="2400">
                <a:solidFill>
                  <a:schemeClr val="hlink"/>
                </a:solidFill>
                <a:latin typeface="Times New Roman" pitchFamily="18" charset="0"/>
              </a:rPr>
              <a:t>Representation:</a:t>
            </a:r>
          </a:p>
          <a:p>
            <a:r>
              <a:rPr lang="en-US" sz="2400">
                <a:solidFill>
                  <a:schemeClr val="hlink"/>
                </a:solidFill>
                <a:latin typeface="Times New Roman" pitchFamily="18" charset="0"/>
              </a:rPr>
              <a:t>    |0&gt; or |1&gt;</a:t>
            </a:r>
          </a:p>
        </p:txBody>
      </p:sp>
    </p:spTree>
    <p:extLst>
      <p:ext uri="{BB962C8B-B14F-4D97-AF65-F5344CB8AC3E}">
        <p14:creationId xmlns:p14="http://schemas.microsoft.com/office/powerpoint/2010/main" val="18117336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 calcmode="lin" valueType="num">
                                      <p:cBhvr additive="base">
                                        <p:cTn id="7" dur="500" fill="hold"/>
                                        <p:tgtEl>
                                          <p:spTgt spid="454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4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4659">
                                            <p:txEl>
                                              <p:pRg st="1" end="1"/>
                                            </p:txEl>
                                          </p:spTgt>
                                        </p:tgtEl>
                                        <p:attrNameLst>
                                          <p:attrName>style.visibility</p:attrName>
                                        </p:attrNameLst>
                                      </p:cBhvr>
                                      <p:to>
                                        <p:strVal val="visible"/>
                                      </p:to>
                                    </p:set>
                                    <p:anim calcmode="lin" valueType="num">
                                      <p:cBhvr additive="base">
                                        <p:cTn id="13" dur="500" fill="hold"/>
                                        <p:tgtEl>
                                          <p:spTgt spid="4546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465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 calcmode="lin" valueType="num">
                                      <p:cBhvr additive="base">
                                        <p:cTn id="17" dur="500" fill="hold"/>
                                        <p:tgtEl>
                                          <p:spTgt spid="45465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54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454682"/>
                                        </p:tgtEl>
                                        <p:attrNameLst>
                                          <p:attrName>style.visibility</p:attrName>
                                        </p:attrNameLst>
                                      </p:cBhvr>
                                      <p:to>
                                        <p:strVal val="visible"/>
                                      </p:to>
                                    </p:set>
                                    <p:anim calcmode="lin" valueType="num">
                                      <p:cBhvr additive="base">
                                        <p:cTn id="23" dur="500" fill="hold"/>
                                        <p:tgtEl>
                                          <p:spTgt spid="454682"/>
                                        </p:tgtEl>
                                        <p:attrNameLst>
                                          <p:attrName>ppt_x</p:attrName>
                                        </p:attrNameLst>
                                      </p:cBhvr>
                                      <p:tavLst>
                                        <p:tav tm="0">
                                          <p:val>
                                            <p:strVal val="1+#ppt_w/2"/>
                                          </p:val>
                                        </p:tav>
                                        <p:tav tm="100000">
                                          <p:val>
                                            <p:strVal val="#ppt_x"/>
                                          </p:val>
                                        </p:tav>
                                      </p:tavLst>
                                    </p:anim>
                                    <p:anim calcmode="lin" valueType="num">
                                      <p:cBhvr additive="base">
                                        <p:cTn id="24" dur="500" fill="hold"/>
                                        <p:tgtEl>
                                          <p:spTgt spid="454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P spid="45468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1" y="211138"/>
            <a:ext cx="7616825" cy="368300"/>
          </a:xfrm>
        </p:spPr>
        <p:txBody>
          <a:bodyPr/>
          <a:lstStyle/>
          <a:p>
            <a:pPr>
              <a:lnSpc>
                <a:spcPct val="80000"/>
              </a:lnSpc>
            </a:pPr>
            <a:r>
              <a:rPr lang="en-US" sz="2800" dirty="0"/>
              <a:t>Kane Proposal II </a:t>
            </a:r>
            <a:br>
              <a:rPr lang="en-US" sz="2800" dirty="0"/>
            </a:br>
            <a:r>
              <a:rPr lang="en-US" sz="2800" dirty="0"/>
              <a:t>(First one didn’t quite work)</a:t>
            </a:r>
          </a:p>
        </p:txBody>
      </p:sp>
      <p:sp>
        <p:nvSpPr>
          <p:cNvPr id="21507" name="Rectangle 3"/>
          <p:cNvSpPr>
            <a:spLocks noGrp="1" noChangeArrowheads="1"/>
          </p:cNvSpPr>
          <p:nvPr>
            <p:ph idx="1"/>
          </p:nvPr>
        </p:nvSpPr>
        <p:spPr>
          <a:xfrm>
            <a:off x="1752600" y="4724400"/>
            <a:ext cx="8915400" cy="1676400"/>
          </a:xfrm>
        </p:spPr>
        <p:txBody>
          <a:bodyPr>
            <a:normAutofit lnSpcReduction="10000"/>
          </a:bodyPr>
          <a:lstStyle/>
          <a:p>
            <a:r>
              <a:rPr lang="en-US" dirty="0" smtClean="0"/>
              <a:t>Bits Represented by combination of proton/electron spin</a:t>
            </a:r>
          </a:p>
          <a:p>
            <a:r>
              <a:rPr lang="en-US" dirty="0" smtClean="0"/>
              <a:t>Operations performed by manipulating control gates</a:t>
            </a:r>
          </a:p>
          <a:p>
            <a:pPr lvl="1"/>
            <a:r>
              <a:rPr lang="en-US" dirty="0" smtClean="0"/>
              <a:t>Complex sequences of pulses perform NMR-like operations</a:t>
            </a:r>
          </a:p>
          <a:p>
            <a:r>
              <a:rPr lang="en-US" dirty="0" smtClean="0"/>
              <a:t>Temperature &lt; 1</a:t>
            </a:r>
            <a:r>
              <a:rPr lang="en-US" dirty="0" smtClean="0">
                <a:cs typeface="Arial" charset="0"/>
              </a:rPr>
              <a:t>°</a:t>
            </a:r>
            <a:r>
              <a:rPr lang="en-US" dirty="0" smtClean="0"/>
              <a:t>  Kelvin!</a:t>
            </a:r>
          </a:p>
          <a:p>
            <a:endParaRPr lang="en-US" dirty="0"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839789"/>
            <a:ext cx="51054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5"/>
          <p:cNvSpPr txBox="1">
            <a:spLocks noChangeArrowheads="1"/>
          </p:cNvSpPr>
          <p:nvPr/>
        </p:nvSpPr>
        <p:spPr bwMode="auto">
          <a:xfrm>
            <a:off x="1874839" y="3606801"/>
            <a:ext cx="22980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sz="2400" dirty="0">
                <a:latin typeface="Times New Roman" pitchFamily="18" charset="0"/>
              </a:rPr>
              <a:t>Phosphorus</a:t>
            </a:r>
          </a:p>
          <a:p>
            <a:r>
              <a:rPr lang="en-US" sz="2400" dirty="0">
                <a:latin typeface="Times New Roman" pitchFamily="18" charset="0"/>
              </a:rPr>
              <a:t>Impurity Atoms</a:t>
            </a:r>
          </a:p>
        </p:txBody>
      </p:sp>
      <p:sp>
        <p:nvSpPr>
          <p:cNvPr id="21510" name="Line 6"/>
          <p:cNvSpPr>
            <a:spLocks noChangeShapeType="1"/>
          </p:cNvSpPr>
          <p:nvPr/>
        </p:nvSpPr>
        <p:spPr bwMode="auto">
          <a:xfrm flipV="1">
            <a:off x="4191000" y="3582988"/>
            <a:ext cx="1371600" cy="6096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Line 7"/>
          <p:cNvSpPr>
            <a:spLocks noChangeShapeType="1"/>
          </p:cNvSpPr>
          <p:nvPr/>
        </p:nvSpPr>
        <p:spPr bwMode="auto">
          <a:xfrm flipV="1">
            <a:off x="4191000" y="3582988"/>
            <a:ext cx="3200400" cy="6096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Text Box 8"/>
          <p:cNvSpPr txBox="1">
            <a:spLocks noChangeArrowheads="1"/>
          </p:cNvSpPr>
          <p:nvPr/>
        </p:nvSpPr>
        <p:spPr bwMode="auto">
          <a:xfrm>
            <a:off x="1905000" y="1677989"/>
            <a:ext cx="2033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sz="2400">
                <a:latin typeface="Times New Roman" pitchFamily="18" charset="0"/>
              </a:rPr>
              <a:t>Single Spin</a:t>
            </a:r>
          </a:p>
          <a:p>
            <a:r>
              <a:rPr lang="en-US" sz="2400">
                <a:latin typeface="Times New Roman" pitchFamily="18" charset="0"/>
              </a:rPr>
              <a:t>Control Gates</a:t>
            </a:r>
          </a:p>
        </p:txBody>
      </p:sp>
      <p:sp>
        <p:nvSpPr>
          <p:cNvPr id="21513" name="Line 9"/>
          <p:cNvSpPr>
            <a:spLocks noChangeShapeType="1"/>
          </p:cNvSpPr>
          <p:nvPr/>
        </p:nvSpPr>
        <p:spPr bwMode="auto">
          <a:xfrm>
            <a:off x="3810000" y="2135188"/>
            <a:ext cx="1981200" cy="5334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Text Box 10"/>
          <p:cNvSpPr txBox="1">
            <a:spLocks noChangeArrowheads="1"/>
          </p:cNvSpPr>
          <p:nvPr/>
        </p:nvSpPr>
        <p:spPr bwMode="auto">
          <a:xfrm>
            <a:off x="1868488" y="2673351"/>
            <a:ext cx="2033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sz="2400">
                <a:latin typeface="Times New Roman" pitchFamily="18" charset="0"/>
              </a:rPr>
              <a:t>Inter-bit </a:t>
            </a:r>
          </a:p>
          <a:p>
            <a:r>
              <a:rPr lang="en-US" sz="2400">
                <a:latin typeface="Times New Roman" pitchFamily="18" charset="0"/>
              </a:rPr>
              <a:t>Control Gates</a:t>
            </a:r>
          </a:p>
        </p:txBody>
      </p:sp>
      <p:sp>
        <p:nvSpPr>
          <p:cNvPr id="21515" name="Line 11"/>
          <p:cNvSpPr>
            <a:spLocks noChangeShapeType="1"/>
          </p:cNvSpPr>
          <p:nvPr/>
        </p:nvSpPr>
        <p:spPr bwMode="auto">
          <a:xfrm flipV="1">
            <a:off x="3733800" y="2820988"/>
            <a:ext cx="2667000" cy="2286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75983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22576" y="317500"/>
            <a:ext cx="6702425" cy="368300"/>
          </a:xfrm>
        </p:spPr>
        <p:txBody>
          <a:bodyPr/>
          <a:lstStyle/>
          <a:p>
            <a:r>
              <a:rPr lang="en-US" smtClean="0"/>
              <a:t>Now add Superposition!</a:t>
            </a:r>
          </a:p>
        </p:txBody>
      </p:sp>
      <p:sp>
        <p:nvSpPr>
          <p:cNvPr id="456707" name="Rectangle 3"/>
          <p:cNvSpPr>
            <a:spLocks noGrp="1" noChangeArrowheads="1"/>
          </p:cNvSpPr>
          <p:nvPr>
            <p:ph idx="1"/>
          </p:nvPr>
        </p:nvSpPr>
        <p:spPr>
          <a:xfrm>
            <a:off x="533400" y="762000"/>
            <a:ext cx="11506200" cy="5715000"/>
          </a:xfrm>
        </p:spPr>
        <p:txBody>
          <a:bodyPr>
            <a:normAutofit lnSpcReduction="10000"/>
          </a:bodyPr>
          <a:lstStyle/>
          <a:p>
            <a:r>
              <a:rPr lang="en-US" sz="2800" dirty="0" smtClean="0"/>
              <a:t>The bit can be in a combination of “1” and “0”:</a:t>
            </a:r>
          </a:p>
          <a:p>
            <a:pPr lvl="1"/>
            <a:r>
              <a:rPr lang="en-US" sz="2400" dirty="0" smtClean="0"/>
              <a:t>Written as:  </a:t>
            </a:r>
            <a:r>
              <a:rPr lang="en-US" sz="2400" dirty="0" smtClean="0">
                <a:sym typeface="Symbol" pitchFamily="18" charset="2"/>
              </a:rPr>
              <a:t>= C</a:t>
            </a:r>
            <a:r>
              <a:rPr lang="en-US" sz="2400" baseline="-25000" dirty="0" smtClean="0">
                <a:sym typeface="Symbol" pitchFamily="18" charset="2"/>
              </a:rPr>
              <a:t>0</a:t>
            </a:r>
            <a:r>
              <a:rPr lang="en-US" sz="2400" dirty="0" smtClean="0">
                <a:sym typeface="Symbol" pitchFamily="18" charset="2"/>
              </a:rPr>
              <a:t>|0&gt; + C</a:t>
            </a:r>
            <a:r>
              <a:rPr lang="en-US" sz="2400" baseline="-25000" dirty="0" smtClean="0">
                <a:sym typeface="Symbol" pitchFamily="18" charset="2"/>
              </a:rPr>
              <a:t>1</a:t>
            </a:r>
            <a:r>
              <a:rPr lang="en-US" sz="2400" dirty="0" smtClean="0">
                <a:sym typeface="Symbol" pitchFamily="18" charset="2"/>
              </a:rPr>
              <a:t>|1&gt;</a:t>
            </a:r>
          </a:p>
          <a:p>
            <a:pPr lvl="1"/>
            <a:r>
              <a:rPr lang="en-US" sz="2400" dirty="0" smtClean="0">
                <a:sym typeface="Symbol" pitchFamily="18" charset="2"/>
              </a:rPr>
              <a:t>The C’s are </a:t>
            </a:r>
            <a:r>
              <a:rPr lang="en-US" sz="2400" i="1" dirty="0" smtClean="0">
                <a:sym typeface="Symbol" pitchFamily="18" charset="2"/>
              </a:rPr>
              <a:t>complex numbers!</a:t>
            </a:r>
            <a:endParaRPr lang="en-US" sz="2400" dirty="0" smtClean="0">
              <a:sym typeface="Symbol" pitchFamily="18" charset="2"/>
            </a:endParaRPr>
          </a:p>
          <a:p>
            <a:pPr lvl="1"/>
            <a:r>
              <a:rPr lang="en-US" sz="2400" dirty="0" smtClean="0">
                <a:sym typeface="Symbol" pitchFamily="18" charset="2"/>
              </a:rPr>
              <a:t>Important Constraint: </a:t>
            </a:r>
            <a:r>
              <a:rPr lang="en-US" sz="2400" dirty="0" smtClean="0"/>
              <a:t>|C</a:t>
            </a:r>
            <a:r>
              <a:rPr lang="en-US" sz="2400" baseline="-25000" dirty="0" smtClean="0"/>
              <a:t>0</a:t>
            </a:r>
            <a:r>
              <a:rPr lang="en-US" sz="2400" dirty="0" smtClean="0"/>
              <a:t>|</a:t>
            </a:r>
            <a:r>
              <a:rPr lang="en-US" sz="2400" baseline="30000" dirty="0" smtClean="0"/>
              <a:t>2</a:t>
            </a:r>
            <a:r>
              <a:rPr lang="en-US" sz="2400" dirty="0" smtClean="0"/>
              <a:t> + |C</a:t>
            </a:r>
            <a:r>
              <a:rPr lang="en-US" sz="2400" baseline="-25000" dirty="0" smtClean="0"/>
              <a:t>1</a:t>
            </a:r>
            <a:r>
              <a:rPr lang="en-US" sz="2400" dirty="0" smtClean="0"/>
              <a:t>|</a:t>
            </a:r>
            <a:r>
              <a:rPr lang="en-US" sz="2400" baseline="30000" dirty="0" smtClean="0"/>
              <a:t>2</a:t>
            </a:r>
            <a:r>
              <a:rPr lang="en-US" sz="2400" dirty="0" smtClean="0"/>
              <a:t> =1</a:t>
            </a:r>
            <a:endParaRPr lang="en-US" sz="2400" dirty="0" smtClean="0">
              <a:sym typeface="Symbol" pitchFamily="18" charset="2"/>
            </a:endParaRPr>
          </a:p>
          <a:p>
            <a:r>
              <a:rPr lang="en-US" sz="2800" dirty="0" smtClean="0"/>
              <a:t>If </a:t>
            </a:r>
            <a:r>
              <a:rPr lang="en-US" sz="2800" i="1" dirty="0" smtClean="0"/>
              <a:t>measure</a:t>
            </a:r>
            <a:r>
              <a:rPr lang="en-US" sz="2800" dirty="0" smtClean="0"/>
              <a:t> bit to see what looks like, </a:t>
            </a:r>
          </a:p>
          <a:p>
            <a:pPr lvl="1"/>
            <a:r>
              <a:rPr lang="en-US" sz="2400" dirty="0" smtClean="0"/>
              <a:t>With probability |C</a:t>
            </a:r>
            <a:r>
              <a:rPr lang="en-US" sz="2400" baseline="-25000" dirty="0" smtClean="0"/>
              <a:t>0</a:t>
            </a:r>
            <a:r>
              <a:rPr lang="en-US" sz="2400" dirty="0" smtClean="0"/>
              <a:t>|</a:t>
            </a:r>
            <a:r>
              <a:rPr lang="en-US" sz="2400" baseline="30000" dirty="0" smtClean="0"/>
              <a:t>2</a:t>
            </a:r>
            <a:r>
              <a:rPr lang="en-US" sz="2400" dirty="0" smtClean="0"/>
              <a:t> we will find |0&gt; (say “UP”)</a:t>
            </a:r>
          </a:p>
          <a:p>
            <a:pPr lvl="1"/>
            <a:r>
              <a:rPr lang="en-US" sz="2400" dirty="0" smtClean="0"/>
              <a:t>With probability |C</a:t>
            </a:r>
            <a:r>
              <a:rPr lang="en-US" sz="2400" baseline="-25000" dirty="0" smtClean="0"/>
              <a:t>1</a:t>
            </a:r>
            <a:r>
              <a:rPr lang="en-US" sz="2400" dirty="0" smtClean="0"/>
              <a:t>|</a:t>
            </a:r>
            <a:r>
              <a:rPr lang="en-US" sz="2400" baseline="30000" dirty="0" smtClean="0"/>
              <a:t>2</a:t>
            </a:r>
            <a:r>
              <a:rPr lang="en-US" sz="2400" dirty="0" smtClean="0"/>
              <a:t> we will find |1&gt; (say “DOWN”)</a:t>
            </a:r>
          </a:p>
          <a:p>
            <a:r>
              <a:rPr lang="en-US" sz="2800" dirty="0" smtClean="0"/>
              <a:t>Is this a real effect?  Options:</a:t>
            </a:r>
          </a:p>
          <a:p>
            <a:pPr lvl="1"/>
            <a:r>
              <a:rPr lang="en-US" sz="2400" dirty="0" smtClean="0"/>
              <a:t>This is just statistical – given a large number of protons, a fraction of them (|C</a:t>
            </a:r>
            <a:r>
              <a:rPr lang="en-US" sz="2400" baseline="-25000" dirty="0" smtClean="0"/>
              <a:t>0</a:t>
            </a:r>
            <a:r>
              <a:rPr lang="en-US" sz="2400" dirty="0" smtClean="0"/>
              <a:t>|</a:t>
            </a:r>
            <a:r>
              <a:rPr lang="en-US" sz="2400" baseline="30000" dirty="0" smtClean="0"/>
              <a:t>2</a:t>
            </a:r>
            <a:r>
              <a:rPr lang="en-US" sz="2400" dirty="0" smtClean="0"/>
              <a:t> ) are “UP” and the rest are down.</a:t>
            </a:r>
          </a:p>
          <a:p>
            <a:pPr lvl="1"/>
            <a:r>
              <a:rPr lang="en-US" sz="2400" dirty="0" smtClean="0"/>
              <a:t>This is a real effect, and the proton is really both things until you try to look at it</a:t>
            </a:r>
          </a:p>
          <a:p>
            <a:r>
              <a:rPr lang="en-US" sz="2800" dirty="0" smtClean="0">
                <a:solidFill>
                  <a:schemeClr val="hlink"/>
                </a:solidFill>
              </a:rPr>
              <a:t>Reality: second choice! </a:t>
            </a:r>
          </a:p>
          <a:p>
            <a:pPr lvl="1"/>
            <a:r>
              <a:rPr lang="en-US" sz="2400" dirty="0" smtClean="0">
                <a:solidFill>
                  <a:schemeClr val="hlink"/>
                </a:solidFill>
              </a:rPr>
              <a:t>There are experiments to prove it!</a:t>
            </a:r>
          </a:p>
        </p:txBody>
      </p:sp>
    </p:spTree>
    <p:extLst>
      <p:ext uri="{BB962C8B-B14F-4D97-AF65-F5344CB8AC3E}">
        <p14:creationId xmlns:p14="http://schemas.microsoft.com/office/powerpoint/2010/main" val="6166169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 calcmode="lin" valueType="num">
                                      <p:cBhvr additive="base">
                                        <p:cTn id="7" dur="500" fill="hold"/>
                                        <p:tgtEl>
                                          <p:spTgt spid="4567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67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6707">
                                            <p:txEl>
                                              <p:pRg st="1" end="1"/>
                                            </p:txEl>
                                          </p:spTgt>
                                        </p:tgtEl>
                                        <p:attrNameLst>
                                          <p:attrName>style.visibility</p:attrName>
                                        </p:attrNameLst>
                                      </p:cBhvr>
                                      <p:to>
                                        <p:strVal val="visible"/>
                                      </p:to>
                                    </p:set>
                                    <p:anim calcmode="lin" valueType="num">
                                      <p:cBhvr additive="base">
                                        <p:cTn id="11" dur="500" fill="hold"/>
                                        <p:tgtEl>
                                          <p:spTgt spid="4567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67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56707">
                                            <p:txEl>
                                              <p:pRg st="2" end="2"/>
                                            </p:txEl>
                                          </p:spTgt>
                                        </p:tgtEl>
                                        <p:attrNameLst>
                                          <p:attrName>style.visibility</p:attrName>
                                        </p:attrNameLst>
                                      </p:cBhvr>
                                      <p:to>
                                        <p:strVal val="visible"/>
                                      </p:to>
                                    </p:set>
                                    <p:anim calcmode="lin" valueType="num">
                                      <p:cBhvr additive="base">
                                        <p:cTn id="15" dur="500" fill="hold"/>
                                        <p:tgtEl>
                                          <p:spTgt spid="4567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567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56707">
                                            <p:txEl>
                                              <p:pRg st="3" end="3"/>
                                            </p:txEl>
                                          </p:spTgt>
                                        </p:tgtEl>
                                        <p:attrNameLst>
                                          <p:attrName>style.visibility</p:attrName>
                                        </p:attrNameLst>
                                      </p:cBhvr>
                                      <p:to>
                                        <p:strVal val="visible"/>
                                      </p:to>
                                    </p:set>
                                    <p:anim calcmode="lin" valueType="num">
                                      <p:cBhvr additive="base">
                                        <p:cTn id="19" dur="500" fill="hold"/>
                                        <p:tgtEl>
                                          <p:spTgt spid="45670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6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6707">
                                            <p:txEl>
                                              <p:pRg st="4" end="4"/>
                                            </p:txEl>
                                          </p:spTgt>
                                        </p:tgtEl>
                                        <p:attrNameLst>
                                          <p:attrName>style.visibility</p:attrName>
                                        </p:attrNameLst>
                                      </p:cBhvr>
                                      <p:to>
                                        <p:strVal val="visible"/>
                                      </p:to>
                                    </p:set>
                                    <p:anim calcmode="lin" valueType="num">
                                      <p:cBhvr additive="base">
                                        <p:cTn id="25" dur="500" fill="hold"/>
                                        <p:tgtEl>
                                          <p:spTgt spid="4567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670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56707">
                                            <p:txEl>
                                              <p:pRg st="5" end="5"/>
                                            </p:txEl>
                                          </p:spTgt>
                                        </p:tgtEl>
                                        <p:attrNameLst>
                                          <p:attrName>style.visibility</p:attrName>
                                        </p:attrNameLst>
                                      </p:cBhvr>
                                      <p:to>
                                        <p:strVal val="visible"/>
                                      </p:to>
                                    </p:set>
                                    <p:anim calcmode="lin" valueType="num">
                                      <p:cBhvr additive="base">
                                        <p:cTn id="29" dur="500" fill="hold"/>
                                        <p:tgtEl>
                                          <p:spTgt spid="45670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5670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56707">
                                            <p:txEl>
                                              <p:pRg st="6" end="6"/>
                                            </p:txEl>
                                          </p:spTgt>
                                        </p:tgtEl>
                                        <p:attrNameLst>
                                          <p:attrName>style.visibility</p:attrName>
                                        </p:attrNameLst>
                                      </p:cBhvr>
                                      <p:to>
                                        <p:strVal val="visible"/>
                                      </p:to>
                                    </p:set>
                                    <p:anim calcmode="lin" valueType="num">
                                      <p:cBhvr additive="base">
                                        <p:cTn id="33" dur="500" fill="hold"/>
                                        <p:tgtEl>
                                          <p:spTgt spid="45670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567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56707">
                                            <p:txEl>
                                              <p:pRg st="7" end="7"/>
                                            </p:txEl>
                                          </p:spTgt>
                                        </p:tgtEl>
                                        <p:attrNameLst>
                                          <p:attrName>style.visibility</p:attrName>
                                        </p:attrNameLst>
                                      </p:cBhvr>
                                      <p:to>
                                        <p:strVal val="visible"/>
                                      </p:to>
                                    </p:set>
                                    <p:anim calcmode="lin" valueType="num">
                                      <p:cBhvr additive="base">
                                        <p:cTn id="39" dur="500" fill="hold"/>
                                        <p:tgtEl>
                                          <p:spTgt spid="45670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5670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56707">
                                            <p:txEl>
                                              <p:pRg st="8" end="8"/>
                                            </p:txEl>
                                          </p:spTgt>
                                        </p:tgtEl>
                                        <p:attrNameLst>
                                          <p:attrName>style.visibility</p:attrName>
                                        </p:attrNameLst>
                                      </p:cBhvr>
                                      <p:to>
                                        <p:strVal val="visible"/>
                                      </p:to>
                                    </p:set>
                                    <p:anim calcmode="lin" valueType="num">
                                      <p:cBhvr additive="base">
                                        <p:cTn id="43" dur="500" fill="hold"/>
                                        <p:tgtEl>
                                          <p:spTgt spid="45670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5670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56707">
                                            <p:txEl>
                                              <p:pRg st="9" end="9"/>
                                            </p:txEl>
                                          </p:spTgt>
                                        </p:tgtEl>
                                        <p:attrNameLst>
                                          <p:attrName>style.visibility</p:attrName>
                                        </p:attrNameLst>
                                      </p:cBhvr>
                                      <p:to>
                                        <p:strVal val="visible"/>
                                      </p:to>
                                    </p:set>
                                    <p:anim calcmode="lin" valueType="num">
                                      <p:cBhvr additive="base">
                                        <p:cTn id="47" dur="500" fill="hold"/>
                                        <p:tgtEl>
                                          <p:spTgt spid="45670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5670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456707">
                                            <p:txEl>
                                              <p:pRg st="10" end="10"/>
                                            </p:txEl>
                                          </p:spTgt>
                                        </p:tgtEl>
                                        <p:attrNameLst>
                                          <p:attrName>style.visibility</p:attrName>
                                        </p:attrNameLst>
                                      </p:cBhvr>
                                      <p:to>
                                        <p:strVal val="visible"/>
                                      </p:to>
                                    </p:set>
                                    <p:anim calcmode="lin" valueType="num">
                                      <p:cBhvr additive="base">
                                        <p:cTn id="53" dur="500" fill="hold"/>
                                        <p:tgtEl>
                                          <p:spTgt spid="45670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56707">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6707">
                                            <p:txEl>
                                              <p:pRg st="11" end="11"/>
                                            </p:txEl>
                                          </p:spTgt>
                                        </p:tgtEl>
                                        <p:attrNameLst>
                                          <p:attrName>style.visibility</p:attrName>
                                        </p:attrNameLst>
                                      </p:cBhvr>
                                      <p:to>
                                        <p:strVal val="visible"/>
                                      </p:to>
                                    </p:set>
                                    <p:anim calcmode="lin" valueType="num">
                                      <p:cBhvr additive="base">
                                        <p:cTn id="57" dur="500" fill="hold"/>
                                        <p:tgtEl>
                                          <p:spTgt spid="456707">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5670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33600" y="304800"/>
            <a:ext cx="8305800" cy="368300"/>
          </a:xfrm>
        </p:spPr>
        <p:txBody>
          <a:bodyPr/>
          <a:lstStyle/>
          <a:p>
            <a:pPr>
              <a:lnSpc>
                <a:spcPct val="80000"/>
              </a:lnSpc>
            </a:pPr>
            <a:r>
              <a:rPr lang="en-US" dirty="0" smtClean="0"/>
              <a:t>A register can have many values!</a:t>
            </a:r>
          </a:p>
        </p:txBody>
      </p:sp>
      <p:sp>
        <p:nvSpPr>
          <p:cNvPr id="457731" name="Rectangle 3"/>
          <p:cNvSpPr>
            <a:spLocks noGrp="1" noChangeArrowheads="1"/>
          </p:cNvSpPr>
          <p:nvPr>
            <p:ph idx="1"/>
          </p:nvPr>
        </p:nvSpPr>
        <p:spPr>
          <a:xfrm>
            <a:off x="381000" y="762000"/>
            <a:ext cx="11658600" cy="5867400"/>
          </a:xfrm>
        </p:spPr>
        <p:txBody>
          <a:bodyPr>
            <a:normAutofit/>
          </a:bodyPr>
          <a:lstStyle/>
          <a:p>
            <a:pPr marL="342900" indent="-342900">
              <a:spcBef>
                <a:spcPct val="25000"/>
              </a:spcBef>
              <a:tabLst>
                <a:tab pos="1316038" algn="l"/>
              </a:tabLst>
            </a:pPr>
            <a:r>
              <a:rPr lang="en-US" sz="2800" dirty="0" smtClean="0"/>
              <a:t>Implications of superposition:</a:t>
            </a:r>
          </a:p>
          <a:p>
            <a:pPr marL="742950" lvl="1" indent="-285750">
              <a:spcBef>
                <a:spcPct val="25000"/>
              </a:spcBef>
              <a:tabLst>
                <a:tab pos="1316038" algn="l"/>
              </a:tabLst>
            </a:pPr>
            <a:r>
              <a:rPr lang="en-US" sz="2400" dirty="0" smtClean="0"/>
              <a:t>An </a:t>
            </a:r>
            <a:r>
              <a:rPr lang="en-US" sz="2400" i="1" dirty="0" smtClean="0"/>
              <a:t>n</a:t>
            </a:r>
            <a:r>
              <a:rPr lang="en-US" sz="2400" dirty="0" smtClean="0"/>
              <a:t>-bit register can have 2</a:t>
            </a:r>
            <a:r>
              <a:rPr lang="en-US" sz="2400" baseline="30000" dirty="0" smtClean="0"/>
              <a:t>n</a:t>
            </a:r>
            <a:r>
              <a:rPr lang="en-US" sz="2400" dirty="0" smtClean="0"/>
              <a:t> values simultaneously!</a:t>
            </a:r>
          </a:p>
          <a:p>
            <a:pPr marL="742950" lvl="1" indent="-285750">
              <a:spcBef>
                <a:spcPct val="25000"/>
              </a:spcBef>
              <a:tabLst>
                <a:tab pos="1316038" algn="l"/>
              </a:tabLst>
            </a:pPr>
            <a:r>
              <a:rPr lang="en-US" sz="2400" dirty="0" smtClean="0"/>
              <a:t>3-bit example:</a:t>
            </a:r>
          </a:p>
          <a:p>
            <a:pPr marL="1085850" lvl="2">
              <a:spcBef>
                <a:spcPct val="25000"/>
              </a:spcBef>
              <a:buNone/>
              <a:tabLst>
                <a:tab pos="1316038" algn="l"/>
              </a:tabLst>
            </a:pPr>
            <a:r>
              <a:rPr lang="en-US" sz="2400" dirty="0">
                <a:sym typeface="Symbol" pitchFamily="18" charset="2"/>
              </a:rPr>
              <a:t></a:t>
            </a:r>
            <a:r>
              <a:rPr lang="en-US" sz="2400" dirty="0" smtClean="0">
                <a:sym typeface="Symbol" pitchFamily="18" charset="2"/>
              </a:rPr>
              <a:t>= C</a:t>
            </a:r>
            <a:r>
              <a:rPr lang="en-US" sz="2400" baseline="-25000" dirty="0" smtClean="0">
                <a:sym typeface="Symbol" pitchFamily="18" charset="2"/>
              </a:rPr>
              <a:t>000</a:t>
            </a:r>
            <a:r>
              <a:rPr lang="en-US" sz="2400" dirty="0" smtClean="0">
                <a:sym typeface="Symbol" pitchFamily="18" charset="2"/>
              </a:rPr>
              <a:t>|000&gt;+ C</a:t>
            </a:r>
            <a:r>
              <a:rPr lang="en-US" sz="2400" baseline="-25000" dirty="0" smtClean="0">
                <a:sym typeface="Symbol" pitchFamily="18" charset="2"/>
              </a:rPr>
              <a:t>001</a:t>
            </a:r>
            <a:r>
              <a:rPr lang="en-US" sz="2400" dirty="0" smtClean="0">
                <a:sym typeface="Symbol" pitchFamily="18" charset="2"/>
              </a:rPr>
              <a:t>|001&gt;+ C</a:t>
            </a:r>
            <a:r>
              <a:rPr lang="en-US" sz="2400" baseline="-25000" dirty="0" smtClean="0">
                <a:sym typeface="Symbol" pitchFamily="18" charset="2"/>
              </a:rPr>
              <a:t>010</a:t>
            </a:r>
            <a:r>
              <a:rPr lang="en-US" sz="2400" dirty="0" smtClean="0">
                <a:sym typeface="Symbol" pitchFamily="18" charset="2"/>
              </a:rPr>
              <a:t>|010&gt;+ C</a:t>
            </a:r>
            <a:r>
              <a:rPr lang="en-US" sz="2400" baseline="-25000" dirty="0" smtClean="0">
                <a:sym typeface="Symbol" pitchFamily="18" charset="2"/>
              </a:rPr>
              <a:t>011</a:t>
            </a:r>
            <a:r>
              <a:rPr lang="en-US" sz="2400" dirty="0" smtClean="0">
                <a:sym typeface="Symbol" pitchFamily="18" charset="2"/>
              </a:rPr>
              <a:t>|011&gt;+ </a:t>
            </a:r>
            <a:br>
              <a:rPr lang="en-US" sz="2400" dirty="0" smtClean="0">
                <a:sym typeface="Symbol" pitchFamily="18" charset="2"/>
              </a:rPr>
            </a:br>
            <a:r>
              <a:rPr lang="en-US" sz="2400" dirty="0" smtClean="0">
                <a:sym typeface="Symbol" pitchFamily="18" charset="2"/>
              </a:rPr>
              <a:t>	C</a:t>
            </a:r>
            <a:r>
              <a:rPr lang="en-US" sz="2400" baseline="-25000" dirty="0" smtClean="0">
                <a:sym typeface="Symbol" pitchFamily="18" charset="2"/>
              </a:rPr>
              <a:t>100</a:t>
            </a:r>
            <a:r>
              <a:rPr lang="en-US" sz="2400" dirty="0" smtClean="0">
                <a:sym typeface="Symbol" pitchFamily="18" charset="2"/>
              </a:rPr>
              <a:t>|100&gt;+ C</a:t>
            </a:r>
            <a:r>
              <a:rPr lang="en-US" sz="2400" baseline="-25000" dirty="0" smtClean="0">
                <a:sym typeface="Symbol" pitchFamily="18" charset="2"/>
              </a:rPr>
              <a:t>101</a:t>
            </a:r>
            <a:r>
              <a:rPr lang="en-US" sz="2400" dirty="0" smtClean="0">
                <a:sym typeface="Symbol" pitchFamily="18" charset="2"/>
              </a:rPr>
              <a:t>|101&gt;+ C</a:t>
            </a:r>
            <a:r>
              <a:rPr lang="en-US" sz="2400" baseline="-25000" dirty="0" smtClean="0">
                <a:sym typeface="Symbol" pitchFamily="18" charset="2"/>
              </a:rPr>
              <a:t>110</a:t>
            </a:r>
            <a:r>
              <a:rPr lang="en-US" sz="2400" dirty="0" smtClean="0">
                <a:sym typeface="Symbol" pitchFamily="18" charset="2"/>
              </a:rPr>
              <a:t>|110&gt;+ C</a:t>
            </a:r>
            <a:r>
              <a:rPr lang="en-US" sz="2400" baseline="-25000" dirty="0" smtClean="0">
                <a:sym typeface="Symbol" pitchFamily="18" charset="2"/>
              </a:rPr>
              <a:t>111</a:t>
            </a:r>
            <a:r>
              <a:rPr lang="en-US" sz="2400" dirty="0" smtClean="0">
                <a:sym typeface="Symbol" pitchFamily="18" charset="2"/>
              </a:rPr>
              <a:t>|111&gt;</a:t>
            </a:r>
          </a:p>
          <a:p>
            <a:pPr marL="342900" indent="-342900">
              <a:spcBef>
                <a:spcPct val="25000"/>
              </a:spcBef>
              <a:tabLst>
                <a:tab pos="1316038" algn="l"/>
              </a:tabLst>
            </a:pPr>
            <a:r>
              <a:rPr lang="en-US" sz="2800" dirty="0" smtClean="0">
                <a:sym typeface="Symbol" pitchFamily="18" charset="2"/>
              </a:rPr>
              <a:t>Probabilities of measuring all bits are set by coefficients:</a:t>
            </a:r>
          </a:p>
          <a:p>
            <a:pPr marL="742950" lvl="1" indent="-285750">
              <a:spcBef>
                <a:spcPct val="25000"/>
              </a:spcBef>
              <a:tabLst>
                <a:tab pos="1316038" algn="l"/>
              </a:tabLst>
            </a:pPr>
            <a:r>
              <a:rPr lang="en-US" sz="2400" dirty="0" smtClean="0">
                <a:sym typeface="Symbol" pitchFamily="18" charset="2"/>
              </a:rPr>
              <a:t>So, </a:t>
            </a:r>
            <a:r>
              <a:rPr lang="en-US" sz="2400" dirty="0" err="1" smtClean="0">
                <a:sym typeface="Symbol" pitchFamily="18" charset="2"/>
              </a:rPr>
              <a:t>prob</a:t>
            </a:r>
            <a:r>
              <a:rPr lang="en-US" sz="2400" dirty="0" smtClean="0">
                <a:sym typeface="Symbol" pitchFamily="18" charset="2"/>
              </a:rPr>
              <a:t> of getting |000&gt; is |C</a:t>
            </a:r>
            <a:r>
              <a:rPr lang="en-US" sz="2400" baseline="-25000" dirty="0" smtClean="0">
                <a:sym typeface="Symbol" pitchFamily="18" charset="2"/>
              </a:rPr>
              <a:t>000</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 etc.</a:t>
            </a:r>
            <a:endParaRPr lang="en-US" sz="2400" baseline="30000" dirty="0" smtClean="0">
              <a:sym typeface="Symbol" pitchFamily="18" charset="2"/>
            </a:endParaRPr>
          </a:p>
          <a:p>
            <a:pPr marL="742950" lvl="1" indent="-285750">
              <a:spcBef>
                <a:spcPct val="25000"/>
              </a:spcBef>
              <a:tabLst>
                <a:tab pos="1316038" algn="l"/>
              </a:tabLst>
            </a:pPr>
            <a:r>
              <a:rPr lang="en-US" sz="2400" dirty="0" smtClean="0">
                <a:sym typeface="Symbol" pitchFamily="18" charset="2"/>
              </a:rPr>
              <a:t>Suppose we measure only one bit (first):</a:t>
            </a:r>
          </a:p>
          <a:p>
            <a:pPr marL="1085850" lvl="2">
              <a:spcBef>
                <a:spcPct val="25000"/>
              </a:spcBef>
              <a:tabLst>
                <a:tab pos="1316038" algn="l"/>
              </a:tabLst>
            </a:pPr>
            <a:r>
              <a:rPr lang="en-US" sz="2400" dirty="0" smtClean="0">
                <a:sym typeface="Symbol" pitchFamily="18" charset="2"/>
              </a:rPr>
              <a:t>We get “0” with probability: P</a:t>
            </a:r>
            <a:r>
              <a:rPr lang="en-US" sz="2400" baseline="-25000" dirty="0" smtClean="0">
                <a:sym typeface="Symbol" pitchFamily="18" charset="2"/>
              </a:rPr>
              <a:t>0</a:t>
            </a:r>
            <a:r>
              <a:rPr lang="en-US" sz="2400" dirty="0" smtClean="0">
                <a:sym typeface="Symbol" pitchFamily="18" charset="2"/>
              </a:rPr>
              <a:t>=|C</a:t>
            </a:r>
            <a:r>
              <a:rPr lang="en-US" sz="2400" baseline="-25000" dirty="0" smtClean="0">
                <a:sym typeface="Symbol" pitchFamily="18" charset="2"/>
              </a:rPr>
              <a:t>000</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a:t>
            </a:r>
            <a:r>
              <a:rPr lang="en-US" sz="2400" baseline="30000" dirty="0" smtClean="0">
                <a:sym typeface="Symbol" pitchFamily="18" charset="2"/>
              </a:rPr>
              <a:t> </a:t>
            </a:r>
            <a:r>
              <a:rPr lang="en-US" sz="2400" dirty="0" smtClean="0">
                <a:sym typeface="Symbol" pitchFamily="18" charset="2"/>
              </a:rPr>
              <a:t>|C</a:t>
            </a:r>
            <a:r>
              <a:rPr lang="en-US" sz="2400" baseline="-25000" dirty="0" smtClean="0">
                <a:sym typeface="Symbol" pitchFamily="18" charset="2"/>
              </a:rPr>
              <a:t>001</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a:t>
            </a:r>
            <a:r>
              <a:rPr lang="en-US" sz="2400" baseline="30000" dirty="0" smtClean="0">
                <a:sym typeface="Symbol" pitchFamily="18" charset="2"/>
              </a:rPr>
              <a:t> </a:t>
            </a:r>
            <a:r>
              <a:rPr lang="en-US" sz="2400" dirty="0" smtClean="0">
                <a:sym typeface="Symbol" pitchFamily="18" charset="2"/>
              </a:rPr>
              <a:t>|C</a:t>
            </a:r>
            <a:r>
              <a:rPr lang="en-US" sz="2400" baseline="-25000" dirty="0" smtClean="0">
                <a:sym typeface="Symbol" pitchFamily="18" charset="2"/>
              </a:rPr>
              <a:t>010</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a:t>
            </a:r>
            <a:r>
              <a:rPr lang="en-US" sz="2400" baseline="30000" dirty="0" smtClean="0">
                <a:sym typeface="Symbol" pitchFamily="18" charset="2"/>
              </a:rPr>
              <a:t> </a:t>
            </a:r>
            <a:r>
              <a:rPr lang="en-US" sz="2400" dirty="0" smtClean="0">
                <a:sym typeface="Symbol" pitchFamily="18" charset="2"/>
              </a:rPr>
              <a:t>|C</a:t>
            </a:r>
            <a:r>
              <a:rPr lang="en-US" sz="2400" baseline="-25000" dirty="0" smtClean="0">
                <a:sym typeface="Symbol" pitchFamily="18" charset="2"/>
              </a:rPr>
              <a:t>011</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
            </a:r>
            <a:br>
              <a:rPr lang="en-US" sz="2400" dirty="0" smtClean="0">
                <a:sym typeface="Symbol" pitchFamily="18" charset="2"/>
              </a:rPr>
            </a:br>
            <a:r>
              <a:rPr lang="en-US" sz="2400" dirty="0" smtClean="0">
                <a:sym typeface="Symbol" pitchFamily="18" charset="2"/>
              </a:rPr>
              <a:t>Result: </a:t>
            </a:r>
            <a:r>
              <a:rPr lang="en-US" sz="2400" dirty="0">
                <a:sym typeface="Symbol" pitchFamily="18" charset="2"/>
              </a:rPr>
              <a:t></a:t>
            </a:r>
            <a:r>
              <a:rPr lang="en-US" sz="2400" dirty="0" smtClean="0">
                <a:sym typeface="Symbol" pitchFamily="18" charset="2"/>
              </a:rPr>
              <a:t>=    (C</a:t>
            </a:r>
            <a:r>
              <a:rPr lang="en-US" sz="2400" baseline="-25000" dirty="0" smtClean="0">
                <a:sym typeface="Symbol" pitchFamily="18" charset="2"/>
              </a:rPr>
              <a:t>000</a:t>
            </a:r>
            <a:r>
              <a:rPr lang="en-US" sz="2400" dirty="0" smtClean="0">
                <a:sym typeface="Symbol" pitchFamily="18" charset="2"/>
              </a:rPr>
              <a:t>|000&gt;+ C</a:t>
            </a:r>
            <a:r>
              <a:rPr lang="en-US" sz="2400" baseline="-25000" dirty="0" smtClean="0">
                <a:sym typeface="Symbol" pitchFamily="18" charset="2"/>
              </a:rPr>
              <a:t>001</a:t>
            </a:r>
            <a:r>
              <a:rPr lang="en-US" sz="2400" dirty="0" smtClean="0">
                <a:sym typeface="Symbol" pitchFamily="18" charset="2"/>
              </a:rPr>
              <a:t>|001&gt;+ C</a:t>
            </a:r>
            <a:r>
              <a:rPr lang="en-US" sz="2400" baseline="-25000" dirty="0" smtClean="0">
                <a:sym typeface="Symbol" pitchFamily="18" charset="2"/>
              </a:rPr>
              <a:t>010</a:t>
            </a:r>
            <a:r>
              <a:rPr lang="en-US" sz="2400" dirty="0" smtClean="0">
                <a:sym typeface="Symbol" pitchFamily="18" charset="2"/>
              </a:rPr>
              <a:t>|010&gt;+ C</a:t>
            </a:r>
            <a:r>
              <a:rPr lang="en-US" sz="2400" baseline="-25000" dirty="0" smtClean="0">
                <a:sym typeface="Symbol" pitchFamily="18" charset="2"/>
              </a:rPr>
              <a:t>011</a:t>
            </a:r>
            <a:r>
              <a:rPr lang="en-US" sz="2400" dirty="0" smtClean="0">
                <a:sym typeface="Symbol" pitchFamily="18" charset="2"/>
              </a:rPr>
              <a:t>|011&gt;)</a:t>
            </a:r>
          </a:p>
          <a:p>
            <a:pPr marL="1085850" lvl="2">
              <a:spcBef>
                <a:spcPct val="25000"/>
              </a:spcBef>
              <a:tabLst>
                <a:tab pos="1316038" algn="l"/>
              </a:tabLst>
            </a:pPr>
            <a:r>
              <a:rPr lang="en-US" sz="2400" dirty="0" smtClean="0">
                <a:sym typeface="Symbol" pitchFamily="18" charset="2"/>
              </a:rPr>
              <a:t>We get “1” with probability: P</a:t>
            </a:r>
            <a:r>
              <a:rPr lang="en-US" sz="2400" baseline="-25000" dirty="0" smtClean="0">
                <a:sym typeface="Symbol" pitchFamily="18" charset="2"/>
              </a:rPr>
              <a:t>1</a:t>
            </a:r>
            <a:r>
              <a:rPr lang="en-US" sz="2400" dirty="0" smtClean="0">
                <a:sym typeface="Symbol" pitchFamily="18" charset="2"/>
              </a:rPr>
              <a:t>=|C</a:t>
            </a:r>
            <a:r>
              <a:rPr lang="en-US" sz="2400" baseline="-25000" dirty="0" smtClean="0">
                <a:sym typeface="Symbol" pitchFamily="18" charset="2"/>
              </a:rPr>
              <a:t>100</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a:t>
            </a:r>
            <a:r>
              <a:rPr lang="en-US" sz="2400" baseline="30000" dirty="0" smtClean="0">
                <a:sym typeface="Symbol" pitchFamily="18" charset="2"/>
              </a:rPr>
              <a:t> </a:t>
            </a:r>
            <a:r>
              <a:rPr lang="en-US" sz="2400" dirty="0" smtClean="0">
                <a:sym typeface="Symbol" pitchFamily="18" charset="2"/>
              </a:rPr>
              <a:t>|C</a:t>
            </a:r>
            <a:r>
              <a:rPr lang="en-US" sz="2400" baseline="-25000" dirty="0" smtClean="0">
                <a:sym typeface="Symbol" pitchFamily="18" charset="2"/>
              </a:rPr>
              <a:t>101</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a:t>
            </a:r>
            <a:r>
              <a:rPr lang="en-US" sz="2400" baseline="30000" dirty="0" smtClean="0">
                <a:sym typeface="Symbol" pitchFamily="18" charset="2"/>
              </a:rPr>
              <a:t> </a:t>
            </a:r>
            <a:r>
              <a:rPr lang="en-US" sz="2400" dirty="0" smtClean="0">
                <a:sym typeface="Symbol" pitchFamily="18" charset="2"/>
              </a:rPr>
              <a:t>|C</a:t>
            </a:r>
            <a:r>
              <a:rPr lang="en-US" sz="2400" baseline="-25000" dirty="0" smtClean="0">
                <a:sym typeface="Symbol" pitchFamily="18" charset="2"/>
              </a:rPr>
              <a:t>110</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a:t>
            </a:r>
            <a:r>
              <a:rPr lang="en-US" sz="2400" baseline="30000" dirty="0" smtClean="0">
                <a:sym typeface="Symbol" pitchFamily="18" charset="2"/>
              </a:rPr>
              <a:t> </a:t>
            </a:r>
            <a:r>
              <a:rPr lang="en-US" sz="2400" dirty="0" smtClean="0">
                <a:sym typeface="Symbol" pitchFamily="18" charset="2"/>
              </a:rPr>
              <a:t>|C</a:t>
            </a:r>
            <a:r>
              <a:rPr lang="en-US" sz="2400" baseline="-25000" dirty="0" smtClean="0">
                <a:sym typeface="Symbol" pitchFamily="18" charset="2"/>
              </a:rPr>
              <a:t>111</a:t>
            </a:r>
            <a:r>
              <a:rPr lang="en-US" sz="2400" dirty="0" smtClean="0">
                <a:sym typeface="Symbol" pitchFamily="18" charset="2"/>
              </a:rPr>
              <a:t>|</a:t>
            </a:r>
            <a:r>
              <a:rPr lang="en-US" sz="2400" baseline="30000" dirty="0" smtClean="0">
                <a:sym typeface="Symbol" pitchFamily="18" charset="2"/>
              </a:rPr>
              <a:t>2</a:t>
            </a:r>
            <a:r>
              <a:rPr lang="en-US" sz="2400" dirty="0" smtClean="0">
                <a:sym typeface="Symbol" pitchFamily="18" charset="2"/>
              </a:rPr>
              <a:t/>
            </a:r>
            <a:br>
              <a:rPr lang="en-US" sz="2400" dirty="0" smtClean="0">
                <a:sym typeface="Symbol" pitchFamily="18" charset="2"/>
              </a:rPr>
            </a:br>
            <a:r>
              <a:rPr lang="en-US" sz="2400" dirty="0" smtClean="0">
                <a:sym typeface="Symbol" pitchFamily="18" charset="2"/>
              </a:rPr>
              <a:t>Result: </a:t>
            </a:r>
            <a:r>
              <a:rPr lang="en-US" sz="2400" dirty="0">
                <a:sym typeface="Symbol" pitchFamily="18" charset="2"/>
              </a:rPr>
              <a:t></a:t>
            </a:r>
            <a:r>
              <a:rPr lang="en-US" sz="2400" dirty="0" smtClean="0">
                <a:sym typeface="Symbol" pitchFamily="18" charset="2"/>
              </a:rPr>
              <a:t>=    (C</a:t>
            </a:r>
            <a:r>
              <a:rPr lang="en-US" sz="2400" baseline="-25000" dirty="0" smtClean="0">
                <a:sym typeface="Symbol" pitchFamily="18" charset="2"/>
              </a:rPr>
              <a:t>100</a:t>
            </a:r>
            <a:r>
              <a:rPr lang="en-US" sz="2400" dirty="0" smtClean="0">
                <a:sym typeface="Symbol" pitchFamily="18" charset="2"/>
              </a:rPr>
              <a:t>|100&gt;+ C</a:t>
            </a:r>
            <a:r>
              <a:rPr lang="en-US" sz="2400" baseline="-25000" dirty="0" smtClean="0">
                <a:sym typeface="Symbol" pitchFamily="18" charset="2"/>
              </a:rPr>
              <a:t>101</a:t>
            </a:r>
            <a:r>
              <a:rPr lang="en-US" sz="2400" dirty="0" smtClean="0">
                <a:sym typeface="Symbol" pitchFamily="18" charset="2"/>
              </a:rPr>
              <a:t>|101&gt;+ C</a:t>
            </a:r>
            <a:r>
              <a:rPr lang="en-US" sz="2400" baseline="-25000" dirty="0" smtClean="0">
                <a:sym typeface="Symbol" pitchFamily="18" charset="2"/>
              </a:rPr>
              <a:t>110</a:t>
            </a:r>
            <a:r>
              <a:rPr lang="en-US" sz="2400" dirty="0" smtClean="0">
                <a:sym typeface="Symbol" pitchFamily="18" charset="2"/>
              </a:rPr>
              <a:t>|110&gt;+ C</a:t>
            </a:r>
            <a:r>
              <a:rPr lang="en-US" sz="2400" baseline="-25000" dirty="0" smtClean="0">
                <a:sym typeface="Symbol" pitchFamily="18" charset="2"/>
              </a:rPr>
              <a:t>111</a:t>
            </a:r>
            <a:r>
              <a:rPr lang="en-US" sz="2400" dirty="0" smtClean="0">
                <a:sym typeface="Symbol" pitchFamily="18" charset="2"/>
              </a:rPr>
              <a:t>|111&gt;)</a:t>
            </a:r>
          </a:p>
          <a:p>
            <a:pPr marL="342900" indent="-342900">
              <a:spcBef>
                <a:spcPct val="25000"/>
              </a:spcBef>
              <a:tabLst>
                <a:tab pos="1316038" algn="l"/>
              </a:tabLst>
            </a:pPr>
            <a:r>
              <a:rPr lang="en-US" sz="2800" dirty="0" smtClean="0">
                <a:solidFill>
                  <a:schemeClr val="hlink"/>
                </a:solidFill>
                <a:sym typeface="Symbol" pitchFamily="18" charset="2"/>
              </a:rPr>
              <a:t>Problem: Don’t want environment to </a:t>
            </a:r>
            <a:r>
              <a:rPr lang="en-US" sz="2800" i="1" dirty="0" smtClean="0">
                <a:solidFill>
                  <a:schemeClr val="hlink"/>
                </a:solidFill>
                <a:sym typeface="Symbol" pitchFamily="18" charset="2"/>
              </a:rPr>
              <a:t>measure</a:t>
            </a:r>
            <a:r>
              <a:rPr lang="en-US" sz="2800" dirty="0" smtClean="0">
                <a:solidFill>
                  <a:schemeClr val="hlink"/>
                </a:solidFill>
                <a:sym typeface="Symbol" pitchFamily="18" charset="2"/>
              </a:rPr>
              <a:t> </a:t>
            </a:r>
            <a:r>
              <a:rPr lang="en-US" sz="2800" dirty="0" smtClean="0">
                <a:solidFill>
                  <a:schemeClr val="hlink"/>
                </a:solidFill>
                <a:sym typeface="Symbol" pitchFamily="18" charset="2"/>
              </a:rPr>
              <a:t>before </a:t>
            </a:r>
            <a:r>
              <a:rPr lang="en-US" sz="2800" dirty="0" smtClean="0">
                <a:solidFill>
                  <a:schemeClr val="hlink"/>
                </a:solidFill>
                <a:sym typeface="Symbol" pitchFamily="18" charset="2"/>
              </a:rPr>
              <a:t>ready!</a:t>
            </a:r>
          </a:p>
          <a:p>
            <a:pPr marL="742950" lvl="1" indent="-285750">
              <a:spcBef>
                <a:spcPct val="25000"/>
              </a:spcBef>
              <a:tabLst>
                <a:tab pos="1316038" algn="l"/>
              </a:tabLst>
            </a:pPr>
            <a:r>
              <a:rPr lang="en-US" sz="2400" dirty="0" smtClean="0">
                <a:solidFill>
                  <a:schemeClr val="hlink"/>
                </a:solidFill>
                <a:sym typeface="Symbol" pitchFamily="18" charset="2"/>
              </a:rPr>
              <a:t>Solution: Quantum Error Correction Codes!</a:t>
            </a:r>
          </a:p>
          <a:p>
            <a:pPr marL="342900" indent="-342900">
              <a:spcBef>
                <a:spcPct val="25000"/>
              </a:spcBef>
              <a:tabLst>
                <a:tab pos="1316038" algn="l"/>
              </a:tabLst>
            </a:pPr>
            <a:endParaRPr lang="en-US" sz="2800" dirty="0" smtClean="0">
              <a:solidFill>
                <a:schemeClr val="hlink"/>
              </a:solidFill>
              <a:sym typeface="Symbol" pitchFamily="18" charset="2"/>
            </a:endParaRPr>
          </a:p>
          <a:p>
            <a:pPr marL="342900" indent="-342900">
              <a:spcBef>
                <a:spcPct val="25000"/>
              </a:spcBef>
              <a:tabLst>
                <a:tab pos="1316038" algn="l"/>
              </a:tabLst>
            </a:pPr>
            <a:endParaRPr lang="en-US" sz="2800" dirty="0" smtClean="0">
              <a:sym typeface="Symbol" pitchFamily="18" charset="2"/>
            </a:endParaRPr>
          </a:p>
        </p:txBody>
      </p:sp>
    </p:spTree>
    <p:extLst>
      <p:ext uri="{BB962C8B-B14F-4D97-AF65-F5344CB8AC3E}">
        <p14:creationId xmlns:p14="http://schemas.microsoft.com/office/powerpoint/2010/main" val="16560092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 calcmode="lin" valueType="num">
                                      <p:cBhvr additive="base">
                                        <p:cTn id="7" dur="500" fill="hold"/>
                                        <p:tgtEl>
                                          <p:spTgt spid="457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7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anim calcmode="lin" valueType="num">
                                      <p:cBhvr additive="base">
                                        <p:cTn id="11" dur="500" fill="hold"/>
                                        <p:tgtEl>
                                          <p:spTgt spid="4577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77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anim calcmode="lin" valueType="num">
                                      <p:cBhvr additive="base">
                                        <p:cTn id="15" dur="500" fill="hold"/>
                                        <p:tgtEl>
                                          <p:spTgt spid="45773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577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anim calcmode="lin" valueType="num">
                                      <p:cBhvr additive="base">
                                        <p:cTn id="19" dur="500" fill="hold"/>
                                        <p:tgtEl>
                                          <p:spTgt spid="4577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7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7731">
                                            <p:txEl>
                                              <p:pRg st="4" end="4"/>
                                            </p:txEl>
                                          </p:spTgt>
                                        </p:tgtEl>
                                        <p:attrNameLst>
                                          <p:attrName>style.visibility</p:attrName>
                                        </p:attrNameLst>
                                      </p:cBhvr>
                                      <p:to>
                                        <p:strVal val="visible"/>
                                      </p:to>
                                    </p:set>
                                    <p:anim calcmode="lin" valueType="num">
                                      <p:cBhvr additive="base">
                                        <p:cTn id="25" dur="500" fill="hold"/>
                                        <p:tgtEl>
                                          <p:spTgt spid="45773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773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57731">
                                            <p:txEl>
                                              <p:pRg st="5" end="5"/>
                                            </p:txEl>
                                          </p:spTgt>
                                        </p:tgtEl>
                                        <p:attrNameLst>
                                          <p:attrName>style.visibility</p:attrName>
                                        </p:attrNameLst>
                                      </p:cBhvr>
                                      <p:to>
                                        <p:strVal val="visible"/>
                                      </p:to>
                                    </p:set>
                                    <p:anim calcmode="lin" valueType="num">
                                      <p:cBhvr additive="base">
                                        <p:cTn id="29" dur="500" fill="hold"/>
                                        <p:tgtEl>
                                          <p:spTgt spid="45773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577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57731">
                                            <p:txEl>
                                              <p:pRg st="6" end="6"/>
                                            </p:txEl>
                                          </p:spTgt>
                                        </p:tgtEl>
                                        <p:attrNameLst>
                                          <p:attrName>style.visibility</p:attrName>
                                        </p:attrNameLst>
                                      </p:cBhvr>
                                      <p:to>
                                        <p:strVal val="visible"/>
                                      </p:to>
                                    </p:set>
                                    <p:anim calcmode="lin" valueType="num">
                                      <p:cBhvr additive="base">
                                        <p:cTn id="35" dur="500" fill="hold"/>
                                        <p:tgtEl>
                                          <p:spTgt spid="4577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5773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57731">
                                            <p:txEl>
                                              <p:pRg st="7" end="7"/>
                                            </p:txEl>
                                          </p:spTgt>
                                        </p:tgtEl>
                                        <p:attrNameLst>
                                          <p:attrName>style.visibility</p:attrName>
                                        </p:attrNameLst>
                                      </p:cBhvr>
                                      <p:to>
                                        <p:strVal val="visible"/>
                                      </p:to>
                                    </p:set>
                                    <p:anim calcmode="lin" valueType="num">
                                      <p:cBhvr additive="base">
                                        <p:cTn id="39" dur="500" fill="hold"/>
                                        <p:tgtEl>
                                          <p:spTgt spid="45773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5773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57731">
                                            <p:txEl>
                                              <p:pRg st="8" end="8"/>
                                            </p:txEl>
                                          </p:spTgt>
                                        </p:tgtEl>
                                        <p:attrNameLst>
                                          <p:attrName>style.visibility</p:attrName>
                                        </p:attrNameLst>
                                      </p:cBhvr>
                                      <p:to>
                                        <p:strVal val="visible"/>
                                      </p:to>
                                    </p:set>
                                    <p:anim calcmode="lin" valueType="num">
                                      <p:cBhvr additive="base">
                                        <p:cTn id="43" dur="500" fill="hold"/>
                                        <p:tgtEl>
                                          <p:spTgt spid="45773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577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57731">
                                            <p:txEl>
                                              <p:pRg st="9" end="9"/>
                                            </p:txEl>
                                          </p:spTgt>
                                        </p:tgtEl>
                                        <p:attrNameLst>
                                          <p:attrName>style.visibility</p:attrName>
                                        </p:attrNameLst>
                                      </p:cBhvr>
                                      <p:to>
                                        <p:strVal val="visible"/>
                                      </p:to>
                                    </p:set>
                                    <p:anim calcmode="lin" valueType="num">
                                      <p:cBhvr additive="base">
                                        <p:cTn id="49" dur="500" fill="hold"/>
                                        <p:tgtEl>
                                          <p:spTgt spid="457731">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57731">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57731">
                                            <p:txEl>
                                              <p:pRg st="10" end="10"/>
                                            </p:txEl>
                                          </p:spTgt>
                                        </p:tgtEl>
                                        <p:attrNameLst>
                                          <p:attrName>style.visibility</p:attrName>
                                        </p:attrNameLst>
                                      </p:cBhvr>
                                      <p:to>
                                        <p:strVal val="visible"/>
                                      </p:to>
                                    </p:set>
                                    <p:anim calcmode="lin" valueType="num">
                                      <p:cBhvr additive="base">
                                        <p:cTn id="53" dur="500" fill="hold"/>
                                        <p:tgtEl>
                                          <p:spTgt spid="45773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5773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uiExpand="1"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Spooky action at a distance</a:t>
            </a:r>
          </a:p>
        </p:txBody>
      </p:sp>
      <p:sp>
        <p:nvSpPr>
          <p:cNvPr id="458755" name="Rectangle 3"/>
          <p:cNvSpPr>
            <a:spLocks noGrp="1" noChangeArrowheads="1"/>
          </p:cNvSpPr>
          <p:nvPr>
            <p:ph idx="1"/>
          </p:nvPr>
        </p:nvSpPr>
        <p:spPr>
          <a:xfrm>
            <a:off x="609600" y="762000"/>
            <a:ext cx="10896600" cy="5867400"/>
          </a:xfrm>
        </p:spPr>
        <p:txBody>
          <a:bodyPr>
            <a:normAutofit/>
          </a:bodyPr>
          <a:lstStyle/>
          <a:p>
            <a:pPr>
              <a:spcBef>
                <a:spcPct val="15000"/>
              </a:spcBef>
            </a:pPr>
            <a:r>
              <a:rPr lang="en-US" dirty="0"/>
              <a:t>Consider the following simple 2-bit state:</a:t>
            </a:r>
          </a:p>
          <a:p>
            <a:pPr lvl="2">
              <a:spcBef>
                <a:spcPct val="15000"/>
              </a:spcBef>
              <a:buFontTx/>
              <a:buNone/>
            </a:pPr>
            <a:r>
              <a:rPr lang="en-US" sz="2400" dirty="0" smtClean="0">
                <a:sym typeface="Symbol" pitchFamily="18" charset="2"/>
              </a:rPr>
              <a:t></a:t>
            </a:r>
            <a:r>
              <a:rPr lang="en-US" sz="1800" dirty="0">
                <a:sym typeface="Symbol" pitchFamily="18" charset="2"/>
              </a:rPr>
              <a:t>= C</a:t>
            </a:r>
            <a:r>
              <a:rPr lang="en-US" sz="1800" baseline="-25000" dirty="0">
                <a:sym typeface="Symbol" pitchFamily="18" charset="2"/>
              </a:rPr>
              <a:t>00</a:t>
            </a:r>
            <a:r>
              <a:rPr lang="en-US" sz="1800" dirty="0">
                <a:sym typeface="Symbol" pitchFamily="18" charset="2"/>
              </a:rPr>
              <a:t>|00&gt;+ C</a:t>
            </a:r>
            <a:r>
              <a:rPr lang="en-US" sz="1800" baseline="-25000" dirty="0">
                <a:sym typeface="Symbol" pitchFamily="18" charset="2"/>
              </a:rPr>
              <a:t>11</a:t>
            </a:r>
            <a:r>
              <a:rPr lang="en-US" sz="1800" dirty="0">
                <a:sym typeface="Symbol" pitchFamily="18" charset="2"/>
              </a:rPr>
              <a:t>|11&gt;</a:t>
            </a:r>
          </a:p>
          <a:p>
            <a:pPr lvl="1">
              <a:spcBef>
                <a:spcPct val="15000"/>
              </a:spcBef>
            </a:pPr>
            <a:r>
              <a:rPr lang="en-US" sz="1800" dirty="0">
                <a:sym typeface="Symbol" pitchFamily="18" charset="2"/>
              </a:rPr>
              <a:t>Called an “EPR” pair for “Einstein, </a:t>
            </a:r>
            <a:r>
              <a:rPr lang="en-US" sz="1800" dirty="0" err="1">
                <a:sym typeface="Symbol" pitchFamily="18" charset="2"/>
              </a:rPr>
              <a:t>Podolsky</a:t>
            </a:r>
            <a:r>
              <a:rPr lang="en-US" sz="1800" dirty="0">
                <a:sym typeface="Symbol" pitchFamily="18" charset="2"/>
              </a:rPr>
              <a:t>, Rosen”</a:t>
            </a:r>
          </a:p>
          <a:p>
            <a:pPr>
              <a:spcBef>
                <a:spcPct val="15000"/>
              </a:spcBef>
            </a:pPr>
            <a:r>
              <a:rPr lang="en-US" dirty="0"/>
              <a:t>Now, separate the two bits:</a:t>
            </a:r>
          </a:p>
          <a:p>
            <a:pPr>
              <a:spcBef>
                <a:spcPct val="15000"/>
              </a:spcBef>
            </a:pPr>
            <a:endParaRPr lang="en-US" dirty="0"/>
          </a:p>
          <a:p>
            <a:pPr>
              <a:spcBef>
                <a:spcPct val="15000"/>
              </a:spcBef>
            </a:pPr>
            <a:endParaRPr lang="en-US" dirty="0"/>
          </a:p>
          <a:p>
            <a:pPr marL="0" indent="0">
              <a:spcBef>
                <a:spcPct val="15000"/>
              </a:spcBef>
              <a:buNone/>
            </a:pPr>
            <a:endParaRPr lang="en-US" dirty="0"/>
          </a:p>
          <a:p>
            <a:pPr>
              <a:spcBef>
                <a:spcPct val="15000"/>
              </a:spcBef>
            </a:pPr>
            <a:r>
              <a:rPr lang="en-US" dirty="0"/>
              <a:t>If we measure one of them, it instantaneously sets other one!</a:t>
            </a:r>
          </a:p>
          <a:p>
            <a:pPr lvl="1">
              <a:spcBef>
                <a:spcPct val="15000"/>
              </a:spcBef>
            </a:pPr>
            <a:r>
              <a:rPr lang="en-US" sz="1800" dirty="0"/>
              <a:t>Einstein called this a “spooky action at a distance”</a:t>
            </a:r>
          </a:p>
          <a:p>
            <a:pPr lvl="1">
              <a:spcBef>
                <a:spcPct val="15000"/>
              </a:spcBef>
            </a:pPr>
            <a:r>
              <a:rPr lang="en-US" sz="1800" dirty="0"/>
              <a:t>In particular, if we measure a |0&gt; at one side, we get a |0&gt; at the other (and vice versa)</a:t>
            </a:r>
          </a:p>
          <a:p>
            <a:pPr>
              <a:spcBef>
                <a:spcPct val="15000"/>
              </a:spcBef>
            </a:pPr>
            <a:r>
              <a:rPr lang="en-US" dirty="0"/>
              <a:t>Teleportation</a:t>
            </a:r>
          </a:p>
          <a:p>
            <a:pPr lvl="1">
              <a:spcBef>
                <a:spcPct val="15000"/>
              </a:spcBef>
            </a:pPr>
            <a:r>
              <a:rPr lang="en-US" sz="1800" dirty="0"/>
              <a:t>Can “pre-transport” an EPR pair (say bits X and Y)</a:t>
            </a:r>
          </a:p>
          <a:p>
            <a:pPr lvl="1">
              <a:spcBef>
                <a:spcPct val="15000"/>
              </a:spcBef>
            </a:pPr>
            <a:r>
              <a:rPr lang="en-US" sz="1800" dirty="0"/>
              <a:t>Later to transport bit A from one side to the other we:</a:t>
            </a:r>
          </a:p>
          <a:p>
            <a:pPr lvl="2">
              <a:spcBef>
                <a:spcPct val="15000"/>
              </a:spcBef>
            </a:pPr>
            <a:r>
              <a:rPr lang="en-US" sz="1800" dirty="0"/>
              <a:t>Perform operation between A and X, yielding two classical bits</a:t>
            </a:r>
          </a:p>
          <a:p>
            <a:pPr lvl="2">
              <a:spcBef>
                <a:spcPct val="15000"/>
              </a:spcBef>
            </a:pPr>
            <a:r>
              <a:rPr lang="en-US" sz="1800" dirty="0"/>
              <a:t>Send the two bits to the other side</a:t>
            </a:r>
          </a:p>
          <a:p>
            <a:pPr lvl="2">
              <a:spcBef>
                <a:spcPct val="15000"/>
              </a:spcBef>
            </a:pPr>
            <a:r>
              <a:rPr lang="en-US" sz="1800" dirty="0"/>
              <a:t>Use the two bits to operate on Y</a:t>
            </a:r>
          </a:p>
          <a:p>
            <a:pPr lvl="2">
              <a:spcBef>
                <a:spcPct val="15000"/>
              </a:spcBef>
            </a:pPr>
            <a:r>
              <a:rPr lang="en-US" sz="1800" dirty="0"/>
              <a:t>Poof! State of bit A appears in place of Y</a:t>
            </a:r>
          </a:p>
          <a:p>
            <a:pPr lvl="1">
              <a:spcBef>
                <a:spcPct val="15000"/>
              </a:spcBef>
            </a:pPr>
            <a:endParaRPr lang="en-US" sz="1800" dirty="0"/>
          </a:p>
        </p:txBody>
      </p:sp>
      <p:grpSp>
        <p:nvGrpSpPr>
          <p:cNvPr id="2" name="Group 4"/>
          <p:cNvGrpSpPr>
            <a:grpSpLocks/>
          </p:cNvGrpSpPr>
          <p:nvPr/>
        </p:nvGrpSpPr>
        <p:grpSpPr bwMode="auto">
          <a:xfrm>
            <a:off x="5029200" y="2057400"/>
            <a:ext cx="4652963" cy="990600"/>
            <a:chOff x="1488" y="1536"/>
            <a:chExt cx="2931" cy="624"/>
          </a:xfrm>
        </p:grpSpPr>
        <p:grpSp>
          <p:nvGrpSpPr>
            <p:cNvPr id="24584" name="Group 5"/>
            <p:cNvGrpSpPr>
              <a:grpSpLocks/>
            </p:cNvGrpSpPr>
            <p:nvPr/>
          </p:nvGrpSpPr>
          <p:grpSpPr bwMode="auto">
            <a:xfrm>
              <a:off x="1488" y="1536"/>
              <a:ext cx="483" cy="624"/>
              <a:chOff x="1740" y="1872"/>
              <a:chExt cx="483" cy="624"/>
            </a:xfrm>
          </p:grpSpPr>
          <p:sp>
            <p:nvSpPr>
              <p:cNvPr id="24592" name="Oval 6"/>
              <p:cNvSpPr>
                <a:spLocks noChangeArrowheads="1"/>
              </p:cNvSpPr>
              <p:nvPr/>
            </p:nvSpPr>
            <p:spPr bwMode="auto">
              <a:xfrm>
                <a:off x="1740" y="2026"/>
                <a:ext cx="483" cy="25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8759" name="Oval 7"/>
              <p:cNvSpPr>
                <a:spLocks noChangeArrowheads="1"/>
              </p:cNvSpPr>
              <p:nvPr/>
            </p:nvSpPr>
            <p:spPr bwMode="auto">
              <a:xfrm>
                <a:off x="1801" y="1995"/>
                <a:ext cx="370" cy="350"/>
              </a:xfrm>
              <a:prstGeom prst="ellipse">
                <a:avLst/>
              </a:prstGeom>
              <a:gradFill rotWithShape="0">
                <a:gsLst>
                  <a:gs pos="0">
                    <a:schemeClr val="hlink"/>
                  </a:gs>
                  <a:gs pos="100000">
                    <a:schemeClr val="hlink">
                      <a:gamma/>
                      <a:shade val="46275"/>
                      <a:invGamma/>
                    </a:schemeClr>
                  </a:gs>
                </a:gsLst>
                <a:path path="rect">
                  <a:fillToRect l="100000" b="100000"/>
                </a:path>
              </a:gradFill>
              <a:ln w="12700">
                <a:solidFill>
                  <a:schemeClr val="tx1"/>
                </a:solidFill>
                <a:round/>
                <a:headEnd/>
                <a:tailEnd/>
              </a:ln>
              <a:effectLst/>
            </p:spPr>
            <p:txBody>
              <a:bodyPr wrap="none" anchor="ctr"/>
              <a:lstStyle/>
              <a:p>
                <a:pPr algn="ctr">
                  <a:defRPr/>
                </a:pPr>
                <a:endParaRPr lang="en-US" sz="2400">
                  <a:latin typeface="Times New Roman" pitchFamily="18" charset="0"/>
                </a:endParaRPr>
              </a:p>
            </p:txBody>
          </p:sp>
          <p:sp>
            <p:nvSpPr>
              <p:cNvPr id="24594" name="Arc 8"/>
              <p:cNvSpPr>
                <a:spLocks/>
              </p:cNvSpPr>
              <p:nvPr/>
            </p:nvSpPr>
            <p:spPr bwMode="auto">
              <a:xfrm rot="15970912" flipH="1">
                <a:off x="1854" y="1934"/>
                <a:ext cx="233" cy="457"/>
              </a:xfrm>
              <a:custGeom>
                <a:avLst/>
                <a:gdLst>
                  <a:gd name="T0" fmla="*/ 0 w 40342"/>
                  <a:gd name="T1" fmla="*/ 1 h 40950"/>
                  <a:gd name="T2" fmla="*/ 1 w 40342"/>
                  <a:gd name="T3" fmla="*/ 5 h 40950"/>
                  <a:gd name="T4" fmla="*/ 1 w 40342"/>
                  <a:gd name="T5" fmla="*/ 3 h 40950"/>
                  <a:gd name="T6" fmla="*/ 0 60000 65536"/>
                  <a:gd name="T7" fmla="*/ 0 60000 65536"/>
                  <a:gd name="T8" fmla="*/ 0 60000 65536"/>
                  <a:gd name="T9" fmla="*/ 0 w 40342"/>
                  <a:gd name="T10" fmla="*/ 0 h 40950"/>
                  <a:gd name="T11" fmla="*/ 40342 w 40342"/>
                  <a:gd name="T12" fmla="*/ 40950 h 40950"/>
                </a:gdLst>
                <a:ahLst/>
                <a:cxnLst>
                  <a:cxn ang="T6">
                    <a:pos x="T0" y="T1"/>
                  </a:cxn>
                  <a:cxn ang="T7">
                    <a:pos x="T2" y="T3"/>
                  </a:cxn>
                  <a:cxn ang="T8">
                    <a:pos x="T4" y="T5"/>
                  </a:cxn>
                </a:cxnLst>
                <a:rect l="T9" t="T10" r="T11" b="T12"/>
                <a:pathLst>
                  <a:path w="40342" h="40950" fill="none" extrusionOk="0">
                    <a:moveTo>
                      <a:pt x="0" y="10862"/>
                    </a:moveTo>
                    <a:cubicBezTo>
                      <a:pt x="3849" y="4144"/>
                      <a:pt x="10999" y="-1"/>
                      <a:pt x="18742" y="0"/>
                    </a:cubicBezTo>
                    <a:cubicBezTo>
                      <a:pt x="30671" y="0"/>
                      <a:pt x="40342" y="9670"/>
                      <a:pt x="40342" y="21600"/>
                    </a:cubicBezTo>
                    <a:cubicBezTo>
                      <a:pt x="40342" y="29805"/>
                      <a:pt x="35692" y="37303"/>
                      <a:pt x="28340" y="40949"/>
                    </a:cubicBezTo>
                  </a:path>
                  <a:path w="40342" h="40950" stroke="0" extrusionOk="0">
                    <a:moveTo>
                      <a:pt x="0" y="10862"/>
                    </a:moveTo>
                    <a:cubicBezTo>
                      <a:pt x="3849" y="4144"/>
                      <a:pt x="10999" y="-1"/>
                      <a:pt x="18742" y="0"/>
                    </a:cubicBezTo>
                    <a:cubicBezTo>
                      <a:pt x="30671" y="0"/>
                      <a:pt x="40342" y="9670"/>
                      <a:pt x="40342" y="21600"/>
                    </a:cubicBezTo>
                    <a:cubicBezTo>
                      <a:pt x="40342" y="29805"/>
                      <a:pt x="35692" y="37303"/>
                      <a:pt x="28340" y="40949"/>
                    </a:cubicBezTo>
                    <a:lnTo>
                      <a:pt x="18742" y="21600"/>
                    </a:lnTo>
                    <a:lnTo>
                      <a:pt x="0" y="10862"/>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5" name="Line 9"/>
              <p:cNvSpPr>
                <a:spLocks noChangeShapeType="1"/>
              </p:cNvSpPr>
              <p:nvPr/>
            </p:nvSpPr>
            <p:spPr bwMode="auto">
              <a:xfrm flipV="1">
                <a:off x="1986" y="1872"/>
                <a:ext cx="0"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6" name="Line 10"/>
              <p:cNvSpPr>
                <a:spLocks noChangeShapeType="1"/>
              </p:cNvSpPr>
              <p:nvPr/>
            </p:nvSpPr>
            <p:spPr bwMode="auto">
              <a:xfrm flipV="1">
                <a:off x="1987" y="2345"/>
                <a:ext cx="0" cy="151"/>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24585" name="Group 11"/>
            <p:cNvGrpSpPr>
              <a:grpSpLocks/>
            </p:cNvGrpSpPr>
            <p:nvPr/>
          </p:nvGrpSpPr>
          <p:grpSpPr bwMode="auto">
            <a:xfrm>
              <a:off x="3936" y="1536"/>
              <a:ext cx="483" cy="624"/>
              <a:chOff x="1740" y="1872"/>
              <a:chExt cx="483" cy="624"/>
            </a:xfrm>
          </p:grpSpPr>
          <p:sp>
            <p:nvSpPr>
              <p:cNvPr id="24587" name="Oval 12"/>
              <p:cNvSpPr>
                <a:spLocks noChangeArrowheads="1"/>
              </p:cNvSpPr>
              <p:nvPr/>
            </p:nvSpPr>
            <p:spPr bwMode="auto">
              <a:xfrm>
                <a:off x="1740" y="2026"/>
                <a:ext cx="483" cy="25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8765" name="Oval 13"/>
              <p:cNvSpPr>
                <a:spLocks noChangeArrowheads="1"/>
              </p:cNvSpPr>
              <p:nvPr/>
            </p:nvSpPr>
            <p:spPr bwMode="auto">
              <a:xfrm>
                <a:off x="1801" y="1995"/>
                <a:ext cx="370" cy="350"/>
              </a:xfrm>
              <a:prstGeom prst="ellipse">
                <a:avLst/>
              </a:prstGeom>
              <a:gradFill rotWithShape="0">
                <a:gsLst>
                  <a:gs pos="0">
                    <a:schemeClr val="hlink"/>
                  </a:gs>
                  <a:gs pos="100000">
                    <a:schemeClr val="hlink">
                      <a:gamma/>
                      <a:shade val="46275"/>
                      <a:invGamma/>
                    </a:schemeClr>
                  </a:gs>
                </a:gsLst>
                <a:path path="rect">
                  <a:fillToRect l="100000" b="100000"/>
                </a:path>
              </a:gradFill>
              <a:ln w="12700">
                <a:solidFill>
                  <a:schemeClr val="tx1"/>
                </a:solidFill>
                <a:round/>
                <a:headEnd/>
                <a:tailEnd/>
              </a:ln>
              <a:effectLst/>
            </p:spPr>
            <p:txBody>
              <a:bodyPr wrap="none" anchor="ctr"/>
              <a:lstStyle/>
              <a:p>
                <a:pPr algn="ctr">
                  <a:defRPr/>
                </a:pPr>
                <a:endParaRPr lang="en-US" sz="2400">
                  <a:latin typeface="Times New Roman" pitchFamily="18" charset="0"/>
                </a:endParaRPr>
              </a:p>
            </p:txBody>
          </p:sp>
          <p:sp>
            <p:nvSpPr>
              <p:cNvPr id="24589" name="Arc 14"/>
              <p:cNvSpPr>
                <a:spLocks/>
              </p:cNvSpPr>
              <p:nvPr/>
            </p:nvSpPr>
            <p:spPr bwMode="auto">
              <a:xfrm rot="15970912" flipH="1">
                <a:off x="1854" y="1934"/>
                <a:ext cx="233" cy="457"/>
              </a:xfrm>
              <a:custGeom>
                <a:avLst/>
                <a:gdLst>
                  <a:gd name="T0" fmla="*/ 0 w 40342"/>
                  <a:gd name="T1" fmla="*/ 1 h 40950"/>
                  <a:gd name="T2" fmla="*/ 1 w 40342"/>
                  <a:gd name="T3" fmla="*/ 5 h 40950"/>
                  <a:gd name="T4" fmla="*/ 1 w 40342"/>
                  <a:gd name="T5" fmla="*/ 3 h 40950"/>
                  <a:gd name="T6" fmla="*/ 0 60000 65536"/>
                  <a:gd name="T7" fmla="*/ 0 60000 65536"/>
                  <a:gd name="T8" fmla="*/ 0 60000 65536"/>
                  <a:gd name="T9" fmla="*/ 0 w 40342"/>
                  <a:gd name="T10" fmla="*/ 0 h 40950"/>
                  <a:gd name="T11" fmla="*/ 40342 w 40342"/>
                  <a:gd name="T12" fmla="*/ 40950 h 40950"/>
                </a:gdLst>
                <a:ahLst/>
                <a:cxnLst>
                  <a:cxn ang="T6">
                    <a:pos x="T0" y="T1"/>
                  </a:cxn>
                  <a:cxn ang="T7">
                    <a:pos x="T2" y="T3"/>
                  </a:cxn>
                  <a:cxn ang="T8">
                    <a:pos x="T4" y="T5"/>
                  </a:cxn>
                </a:cxnLst>
                <a:rect l="T9" t="T10" r="T11" b="T12"/>
                <a:pathLst>
                  <a:path w="40342" h="40950" fill="none" extrusionOk="0">
                    <a:moveTo>
                      <a:pt x="0" y="10862"/>
                    </a:moveTo>
                    <a:cubicBezTo>
                      <a:pt x="3849" y="4144"/>
                      <a:pt x="10999" y="-1"/>
                      <a:pt x="18742" y="0"/>
                    </a:cubicBezTo>
                    <a:cubicBezTo>
                      <a:pt x="30671" y="0"/>
                      <a:pt x="40342" y="9670"/>
                      <a:pt x="40342" y="21600"/>
                    </a:cubicBezTo>
                    <a:cubicBezTo>
                      <a:pt x="40342" y="29805"/>
                      <a:pt x="35692" y="37303"/>
                      <a:pt x="28340" y="40949"/>
                    </a:cubicBezTo>
                  </a:path>
                  <a:path w="40342" h="40950" stroke="0" extrusionOk="0">
                    <a:moveTo>
                      <a:pt x="0" y="10862"/>
                    </a:moveTo>
                    <a:cubicBezTo>
                      <a:pt x="3849" y="4144"/>
                      <a:pt x="10999" y="-1"/>
                      <a:pt x="18742" y="0"/>
                    </a:cubicBezTo>
                    <a:cubicBezTo>
                      <a:pt x="30671" y="0"/>
                      <a:pt x="40342" y="9670"/>
                      <a:pt x="40342" y="21600"/>
                    </a:cubicBezTo>
                    <a:cubicBezTo>
                      <a:pt x="40342" y="29805"/>
                      <a:pt x="35692" y="37303"/>
                      <a:pt x="28340" y="40949"/>
                    </a:cubicBezTo>
                    <a:lnTo>
                      <a:pt x="18742" y="21600"/>
                    </a:lnTo>
                    <a:lnTo>
                      <a:pt x="0" y="10862"/>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0" name="Line 15"/>
              <p:cNvSpPr>
                <a:spLocks noChangeShapeType="1"/>
              </p:cNvSpPr>
              <p:nvPr/>
            </p:nvSpPr>
            <p:spPr bwMode="auto">
              <a:xfrm flipV="1">
                <a:off x="1986" y="1872"/>
                <a:ext cx="0"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1" name="Line 16"/>
              <p:cNvSpPr>
                <a:spLocks noChangeShapeType="1"/>
              </p:cNvSpPr>
              <p:nvPr/>
            </p:nvSpPr>
            <p:spPr bwMode="auto">
              <a:xfrm flipV="1">
                <a:off x="1987" y="2345"/>
                <a:ext cx="0" cy="151"/>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24586" name="AutoShape 17"/>
            <p:cNvSpPr>
              <a:spLocks noChangeArrowheads="1"/>
            </p:cNvSpPr>
            <p:nvPr/>
          </p:nvSpPr>
          <p:spPr bwMode="auto">
            <a:xfrm>
              <a:off x="2160" y="1536"/>
              <a:ext cx="1632" cy="624"/>
            </a:xfrm>
            <a:prstGeom prst="leftRightArrow">
              <a:avLst>
                <a:gd name="adj1" fmla="val 50000"/>
                <a:gd name="adj2" fmla="val 52308"/>
              </a:avLst>
            </a:prstGeom>
            <a:solidFill>
              <a:srgbClr val="FF66CC"/>
            </a:solidFill>
            <a:ln w="9525">
              <a:solidFill>
                <a:schemeClr val="tx1"/>
              </a:solidFill>
              <a:miter lim="800000"/>
              <a:headEnd/>
              <a:tailEnd/>
            </a:ln>
          </p:spPr>
          <p:txBody>
            <a:bodyPr wrap="none" anchor="ctr"/>
            <a:lstStyle/>
            <a:p>
              <a:pPr algn="ctr" eaLnBrk="1" hangingPunct="1"/>
              <a:r>
                <a:rPr lang="en-US"/>
                <a:t>Light-Years?</a:t>
              </a:r>
            </a:p>
          </p:txBody>
        </p:sp>
      </p:grpSp>
    </p:spTree>
    <p:extLst>
      <p:ext uri="{BB962C8B-B14F-4D97-AF65-F5344CB8AC3E}">
        <p14:creationId xmlns:p14="http://schemas.microsoft.com/office/powerpoint/2010/main" val="362501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 calcmode="lin" valueType="num">
                                      <p:cBhvr additive="base">
                                        <p:cTn id="7" dur="500" fill="hold"/>
                                        <p:tgtEl>
                                          <p:spTgt spid="458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87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8755">
                                            <p:txEl>
                                              <p:pRg st="1" end="1"/>
                                            </p:txEl>
                                          </p:spTgt>
                                        </p:tgtEl>
                                        <p:attrNameLst>
                                          <p:attrName>style.visibility</p:attrName>
                                        </p:attrNameLst>
                                      </p:cBhvr>
                                      <p:to>
                                        <p:strVal val="visible"/>
                                      </p:to>
                                    </p:set>
                                    <p:anim calcmode="lin" valueType="num">
                                      <p:cBhvr additive="base">
                                        <p:cTn id="11" dur="500" fill="hold"/>
                                        <p:tgtEl>
                                          <p:spTgt spid="45875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87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58755">
                                            <p:txEl>
                                              <p:pRg st="2" end="2"/>
                                            </p:txEl>
                                          </p:spTgt>
                                        </p:tgtEl>
                                        <p:attrNameLst>
                                          <p:attrName>style.visibility</p:attrName>
                                        </p:attrNameLst>
                                      </p:cBhvr>
                                      <p:to>
                                        <p:strVal val="visible"/>
                                      </p:to>
                                    </p:set>
                                    <p:anim calcmode="lin" valueType="num">
                                      <p:cBhvr additive="base">
                                        <p:cTn id="15" dur="500" fill="hold"/>
                                        <p:tgtEl>
                                          <p:spTgt spid="45875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58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58755">
                                            <p:txEl>
                                              <p:pRg st="3" end="3"/>
                                            </p:txEl>
                                          </p:spTgt>
                                        </p:tgtEl>
                                        <p:attrNameLst>
                                          <p:attrName>style.visibility</p:attrName>
                                        </p:attrNameLst>
                                      </p:cBhvr>
                                      <p:to>
                                        <p:strVal val="visible"/>
                                      </p:to>
                                    </p:set>
                                    <p:anim calcmode="lin" valueType="num">
                                      <p:cBhvr additive="base">
                                        <p:cTn id="21" dur="500" fill="hold"/>
                                        <p:tgtEl>
                                          <p:spTgt spid="4587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5875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8755">
                                            <p:txEl>
                                              <p:pRg st="7" end="7"/>
                                            </p:txEl>
                                          </p:spTgt>
                                        </p:tgtEl>
                                        <p:attrNameLst>
                                          <p:attrName>style.visibility</p:attrName>
                                        </p:attrNameLst>
                                      </p:cBhvr>
                                      <p:to>
                                        <p:strVal val="visible"/>
                                      </p:to>
                                    </p:set>
                                    <p:anim calcmode="lin" valueType="num">
                                      <p:cBhvr additive="base">
                                        <p:cTn id="31" dur="500" fill="hold"/>
                                        <p:tgtEl>
                                          <p:spTgt spid="458755">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5875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58755">
                                            <p:txEl>
                                              <p:pRg st="8" end="8"/>
                                            </p:txEl>
                                          </p:spTgt>
                                        </p:tgtEl>
                                        <p:attrNameLst>
                                          <p:attrName>style.visibility</p:attrName>
                                        </p:attrNameLst>
                                      </p:cBhvr>
                                      <p:to>
                                        <p:strVal val="visible"/>
                                      </p:to>
                                    </p:set>
                                    <p:anim calcmode="lin" valueType="num">
                                      <p:cBhvr additive="base">
                                        <p:cTn id="35" dur="500" fill="hold"/>
                                        <p:tgtEl>
                                          <p:spTgt spid="458755">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5875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58755">
                                            <p:txEl>
                                              <p:pRg st="9" end="9"/>
                                            </p:txEl>
                                          </p:spTgt>
                                        </p:tgtEl>
                                        <p:attrNameLst>
                                          <p:attrName>style.visibility</p:attrName>
                                        </p:attrNameLst>
                                      </p:cBhvr>
                                      <p:to>
                                        <p:strVal val="visible"/>
                                      </p:to>
                                    </p:set>
                                    <p:anim calcmode="lin" valueType="num">
                                      <p:cBhvr additive="base">
                                        <p:cTn id="39" dur="500" fill="hold"/>
                                        <p:tgtEl>
                                          <p:spTgt spid="458755">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587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58755">
                                            <p:txEl>
                                              <p:pRg st="10" end="10"/>
                                            </p:txEl>
                                          </p:spTgt>
                                        </p:tgtEl>
                                        <p:attrNameLst>
                                          <p:attrName>style.visibility</p:attrName>
                                        </p:attrNameLst>
                                      </p:cBhvr>
                                      <p:to>
                                        <p:strVal val="visible"/>
                                      </p:to>
                                    </p:set>
                                    <p:anim calcmode="lin" valueType="num">
                                      <p:cBhvr additive="base">
                                        <p:cTn id="45" dur="500" fill="hold"/>
                                        <p:tgtEl>
                                          <p:spTgt spid="458755">
                                            <p:txEl>
                                              <p:pRg st="10" end="1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58755">
                                            <p:txEl>
                                              <p:pRg st="10" end="10"/>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58755">
                                            <p:txEl>
                                              <p:pRg st="11" end="11"/>
                                            </p:txEl>
                                          </p:spTgt>
                                        </p:tgtEl>
                                        <p:attrNameLst>
                                          <p:attrName>style.visibility</p:attrName>
                                        </p:attrNameLst>
                                      </p:cBhvr>
                                      <p:to>
                                        <p:strVal val="visible"/>
                                      </p:to>
                                    </p:set>
                                    <p:anim calcmode="lin" valueType="num">
                                      <p:cBhvr additive="base">
                                        <p:cTn id="49" dur="500" fill="hold"/>
                                        <p:tgtEl>
                                          <p:spTgt spid="458755">
                                            <p:txEl>
                                              <p:pRg st="11" end="1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58755">
                                            <p:txEl>
                                              <p:pRg st="11" end="11"/>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58755">
                                            <p:txEl>
                                              <p:pRg st="12" end="12"/>
                                            </p:txEl>
                                          </p:spTgt>
                                        </p:tgtEl>
                                        <p:attrNameLst>
                                          <p:attrName>style.visibility</p:attrName>
                                        </p:attrNameLst>
                                      </p:cBhvr>
                                      <p:to>
                                        <p:strVal val="visible"/>
                                      </p:to>
                                    </p:set>
                                    <p:anim calcmode="lin" valueType="num">
                                      <p:cBhvr additive="base">
                                        <p:cTn id="53" dur="500" fill="hold"/>
                                        <p:tgtEl>
                                          <p:spTgt spid="458755">
                                            <p:txEl>
                                              <p:pRg st="12" end="1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58755">
                                            <p:txEl>
                                              <p:pRg st="12" end="12"/>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8755">
                                            <p:txEl>
                                              <p:pRg st="13" end="13"/>
                                            </p:txEl>
                                          </p:spTgt>
                                        </p:tgtEl>
                                        <p:attrNameLst>
                                          <p:attrName>style.visibility</p:attrName>
                                        </p:attrNameLst>
                                      </p:cBhvr>
                                      <p:to>
                                        <p:strVal val="visible"/>
                                      </p:to>
                                    </p:set>
                                    <p:anim calcmode="lin" valueType="num">
                                      <p:cBhvr additive="base">
                                        <p:cTn id="57" dur="500" fill="hold"/>
                                        <p:tgtEl>
                                          <p:spTgt spid="458755">
                                            <p:txEl>
                                              <p:pRg st="13" end="1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58755">
                                            <p:txEl>
                                              <p:pRg st="13" end="13"/>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58755">
                                            <p:txEl>
                                              <p:pRg st="14" end="14"/>
                                            </p:txEl>
                                          </p:spTgt>
                                        </p:tgtEl>
                                        <p:attrNameLst>
                                          <p:attrName>style.visibility</p:attrName>
                                        </p:attrNameLst>
                                      </p:cBhvr>
                                      <p:to>
                                        <p:strVal val="visible"/>
                                      </p:to>
                                    </p:set>
                                    <p:anim calcmode="lin" valueType="num">
                                      <p:cBhvr additive="base">
                                        <p:cTn id="61" dur="500" fill="hold"/>
                                        <p:tgtEl>
                                          <p:spTgt spid="458755">
                                            <p:txEl>
                                              <p:pRg st="14" end="1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58755">
                                            <p:txEl>
                                              <p:pRg st="14" end="14"/>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58755">
                                            <p:txEl>
                                              <p:pRg st="15" end="15"/>
                                            </p:txEl>
                                          </p:spTgt>
                                        </p:tgtEl>
                                        <p:attrNameLst>
                                          <p:attrName>style.visibility</p:attrName>
                                        </p:attrNameLst>
                                      </p:cBhvr>
                                      <p:to>
                                        <p:strVal val="visible"/>
                                      </p:to>
                                    </p:set>
                                    <p:anim calcmode="lin" valueType="num">
                                      <p:cBhvr additive="base">
                                        <p:cTn id="65" dur="500" fill="hold"/>
                                        <p:tgtEl>
                                          <p:spTgt spid="458755">
                                            <p:txEl>
                                              <p:pRg st="15" end="15"/>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458755">
                                            <p:txEl>
                                              <p:pRg st="15" end="15"/>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458755">
                                            <p:txEl>
                                              <p:pRg st="16" end="16"/>
                                            </p:txEl>
                                          </p:spTgt>
                                        </p:tgtEl>
                                        <p:attrNameLst>
                                          <p:attrName>style.visibility</p:attrName>
                                        </p:attrNameLst>
                                      </p:cBhvr>
                                      <p:to>
                                        <p:strVal val="visible"/>
                                      </p:to>
                                    </p:set>
                                    <p:anim calcmode="lin" valueType="num">
                                      <p:cBhvr additive="base">
                                        <p:cTn id="69" dur="500" fill="hold"/>
                                        <p:tgtEl>
                                          <p:spTgt spid="458755">
                                            <p:txEl>
                                              <p:pRg st="16" end="1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58755">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6" name="Line 6"/>
          <p:cNvSpPr>
            <a:spLocks noChangeShapeType="1"/>
          </p:cNvSpPr>
          <p:nvPr/>
        </p:nvSpPr>
        <p:spPr bwMode="auto">
          <a:xfrm>
            <a:off x="6021388" y="1524000"/>
            <a:ext cx="5492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9779" name="Rectangle 3"/>
          <p:cNvSpPr>
            <a:spLocks noGrp="1" noChangeArrowheads="1"/>
          </p:cNvSpPr>
          <p:nvPr>
            <p:ph idx="1"/>
          </p:nvPr>
        </p:nvSpPr>
        <p:spPr>
          <a:xfrm>
            <a:off x="754857" y="2286000"/>
            <a:ext cx="10682286" cy="4311650"/>
          </a:xfrm>
        </p:spPr>
        <p:txBody>
          <a:bodyPr>
            <a:normAutofit lnSpcReduction="10000"/>
          </a:bodyPr>
          <a:lstStyle/>
          <a:p>
            <a:r>
              <a:rPr lang="en-US" dirty="0" smtClean="0"/>
              <a:t>Basic Computing Paradigm:</a:t>
            </a:r>
          </a:p>
          <a:p>
            <a:pPr lvl="1"/>
            <a:r>
              <a:rPr lang="en-US" dirty="0" smtClean="0"/>
              <a:t>Input is a register with superposition of many values </a:t>
            </a:r>
          </a:p>
          <a:p>
            <a:pPr lvl="2"/>
            <a:r>
              <a:rPr lang="en-US" dirty="0" smtClean="0"/>
              <a:t>Possibly all 2n inputs equally probable!</a:t>
            </a:r>
          </a:p>
          <a:p>
            <a:pPr lvl="1"/>
            <a:r>
              <a:rPr lang="en-US" dirty="0" smtClean="0"/>
              <a:t>Unitary transformations compute on coefficients</a:t>
            </a:r>
          </a:p>
          <a:p>
            <a:pPr lvl="2"/>
            <a:r>
              <a:rPr lang="en-US" dirty="0" smtClean="0"/>
              <a:t>Must maintain probability property (sum of squares = 1)</a:t>
            </a:r>
          </a:p>
          <a:p>
            <a:pPr lvl="2"/>
            <a:r>
              <a:rPr lang="en-US" dirty="0" smtClean="0">
                <a:solidFill>
                  <a:srgbClr val="FF0000"/>
                </a:solidFill>
              </a:rPr>
              <a:t>Looks like doing computation on all 2n inputs simultaneously!</a:t>
            </a:r>
          </a:p>
          <a:p>
            <a:pPr lvl="1"/>
            <a:r>
              <a:rPr lang="en-US" dirty="0" smtClean="0"/>
              <a:t>Output is one result attained by measurement</a:t>
            </a:r>
          </a:p>
          <a:p>
            <a:r>
              <a:rPr lang="en-US" dirty="0" smtClean="0"/>
              <a:t>If do this poorly, just like probabilistic computation:</a:t>
            </a:r>
          </a:p>
          <a:p>
            <a:pPr lvl="1"/>
            <a:r>
              <a:rPr lang="en-US" dirty="0" smtClean="0"/>
              <a:t>If 2n inputs equally probable, may be 2n outputs equally probable.</a:t>
            </a:r>
          </a:p>
          <a:p>
            <a:pPr lvl="1"/>
            <a:r>
              <a:rPr lang="en-US" dirty="0" smtClean="0"/>
              <a:t>After measure, like picked random input to classical function!</a:t>
            </a:r>
          </a:p>
          <a:p>
            <a:pPr lvl="1"/>
            <a:r>
              <a:rPr lang="en-US" dirty="0" smtClean="0"/>
              <a:t>All interesting results have some form of “</a:t>
            </a:r>
            <a:r>
              <a:rPr lang="en-US" dirty="0" err="1" smtClean="0"/>
              <a:t>fourier</a:t>
            </a:r>
            <a:r>
              <a:rPr lang="en-US" dirty="0" smtClean="0"/>
              <a:t> transform” computation being done in unitary transformation</a:t>
            </a:r>
          </a:p>
        </p:txBody>
      </p:sp>
      <p:sp>
        <p:nvSpPr>
          <p:cNvPr id="25604" name="Rectangle 4"/>
          <p:cNvSpPr>
            <a:spLocks noChangeArrowheads="1"/>
          </p:cNvSpPr>
          <p:nvPr/>
        </p:nvSpPr>
        <p:spPr bwMode="auto">
          <a:xfrm>
            <a:off x="3889374" y="838200"/>
            <a:ext cx="2282826" cy="1371600"/>
          </a:xfrm>
          <a:prstGeom prst="rect">
            <a:avLst/>
          </a:prstGeom>
          <a:solidFill>
            <a:srgbClr val="66FFFF"/>
          </a:solidFill>
          <a:ln w="12700">
            <a:solidFill>
              <a:schemeClr val="tx1"/>
            </a:solidFill>
            <a:miter lim="800000"/>
            <a:headEnd/>
            <a:tailEnd/>
          </a:ln>
        </p:spPr>
        <p:txBody>
          <a:bodyPr wrap="none" anchor="ctr"/>
          <a:lstStyle/>
          <a:p>
            <a:pPr algn="ctr"/>
            <a:r>
              <a:rPr lang="en-US" sz="2400" dirty="0">
                <a:latin typeface="Times New Roman" pitchFamily="18" charset="0"/>
              </a:rPr>
              <a:t>Unitary </a:t>
            </a:r>
          </a:p>
          <a:p>
            <a:pPr algn="ctr"/>
            <a:r>
              <a:rPr lang="en-US" sz="2400" dirty="0">
                <a:latin typeface="Times New Roman" pitchFamily="18" charset="0"/>
              </a:rPr>
              <a:t>Transformations</a:t>
            </a:r>
          </a:p>
        </p:txBody>
      </p:sp>
      <p:sp>
        <p:nvSpPr>
          <p:cNvPr id="25605" name="Line 5"/>
          <p:cNvSpPr>
            <a:spLocks noChangeShapeType="1"/>
          </p:cNvSpPr>
          <p:nvPr/>
        </p:nvSpPr>
        <p:spPr bwMode="auto">
          <a:xfrm>
            <a:off x="3370263" y="1524000"/>
            <a:ext cx="6699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Text Box 7"/>
          <p:cNvSpPr txBox="1">
            <a:spLocks noChangeArrowheads="1"/>
          </p:cNvSpPr>
          <p:nvPr/>
        </p:nvSpPr>
        <p:spPr bwMode="auto">
          <a:xfrm>
            <a:off x="2025244" y="914401"/>
            <a:ext cx="13644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2400" dirty="0">
                <a:latin typeface="Times New Roman" pitchFamily="18" charset="0"/>
              </a:rPr>
              <a:t>Input</a:t>
            </a:r>
          </a:p>
          <a:p>
            <a:pPr algn="ctr"/>
            <a:r>
              <a:rPr lang="en-US" sz="2400" dirty="0">
                <a:latin typeface="Times New Roman" pitchFamily="18" charset="0"/>
              </a:rPr>
              <a:t>Complex</a:t>
            </a:r>
          </a:p>
          <a:p>
            <a:pPr algn="ctr"/>
            <a:r>
              <a:rPr lang="en-US" sz="2400" dirty="0">
                <a:latin typeface="Times New Roman" pitchFamily="18" charset="0"/>
              </a:rPr>
              <a:t>State</a:t>
            </a:r>
          </a:p>
        </p:txBody>
      </p:sp>
      <p:sp>
        <p:nvSpPr>
          <p:cNvPr id="25608" name="Line 8"/>
          <p:cNvSpPr>
            <a:spLocks noChangeShapeType="1"/>
          </p:cNvSpPr>
          <p:nvPr/>
        </p:nvSpPr>
        <p:spPr bwMode="auto">
          <a:xfrm>
            <a:off x="7713663" y="1524000"/>
            <a:ext cx="8985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9" name="Rectangle 9"/>
          <p:cNvSpPr>
            <a:spLocks noChangeArrowheads="1"/>
          </p:cNvSpPr>
          <p:nvPr/>
        </p:nvSpPr>
        <p:spPr bwMode="auto">
          <a:xfrm>
            <a:off x="6553200" y="838200"/>
            <a:ext cx="1295400" cy="1447800"/>
          </a:xfrm>
          <a:prstGeom prst="rect">
            <a:avLst/>
          </a:prstGeom>
          <a:solidFill>
            <a:srgbClr val="66FFFF"/>
          </a:solidFill>
          <a:ln w="12700">
            <a:solidFill>
              <a:schemeClr val="tx1"/>
            </a:solidFill>
            <a:miter lim="800000"/>
            <a:headEnd/>
            <a:tailEnd/>
          </a:ln>
        </p:spPr>
        <p:txBody>
          <a:bodyPr wrap="none" anchor="ctr"/>
          <a:lstStyle/>
          <a:p>
            <a:pPr algn="ctr"/>
            <a:r>
              <a:rPr lang="en-US" sz="2400">
                <a:latin typeface="Times New Roman" pitchFamily="18" charset="0"/>
              </a:rPr>
              <a:t>Measure</a:t>
            </a:r>
          </a:p>
        </p:txBody>
      </p:sp>
      <p:sp>
        <p:nvSpPr>
          <p:cNvPr id="25610" name="Text Box 10"/>
          <p:cNvSpPr txBox="1">
            <a:spLocks noChangeArrowheads="1"/>
          </p:cNvSpPr>
          <p:nvPr/>
        </p:nvSpPr>
        <p:spPr bwMode="auto">
          <a:xfrm>
            <a:off x="8591228" y="914401"/>
            <a:ext cx="13468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2400" dirty="0">
                <a:latin typeface="Times New Roman" pitchFamily="18" charset="0"/>
              </a:rPr>
              <a:t>Output</a:t>
            </a:r>
          </a:p>
          <a:p>
            <a:pPr algn="ctr"/>
            <a:r>
              <a:rPr lang="en-US" sz="2400" dirty="0">
                <a:latin typeface="Times New Roman" pitchFamily="18" charset="0"/>
              </a:rPr>
              <a:t>Classical</a:t>
            </a:r>
          </a:p>
          <a:p>
            <a:pPr algn="ctr"/>
            <a:r>
              <a:rPr lang="en-US" sz="2400" dirty="0">
                <a:latin typeface="Times New Roman" pitchFamily="18" charset="0"/>
              </a:rPr>
              <a:t>Answer</a:t>
            </a:r>
          </a:p>
        </p:txBody>
      </p:sp>
      <p:sp>
        <p:nvSpPr>
          <p:cNvPr id="2" name="Title 1"/>
          <p:cNvSpPr>
            <a:spLocks noGrp="1"/>
          </p:cNvSpPr>
          <p:nvPr>
            <p:ph type="title"/>
          </p:nvPr>
        </p:nvSpPr>
        <p:spPr/>
        <p:txBody>
          <a:bodyPr/>
          <a:lstStyle/>
          <a:p>
            <a:r>
              <a:rPr lang="en-US" dirty="0"/>
              <a:t>Model: Operations on coefficients + measurements</a:t>
            </a:r>
          </a:p>
        </p:txBody>
      </p:sp>
    </p:spTree>
    <p:extLst>
      <p:ext uri="{BB962C8B-B14F-4D97-AF65-F5344CB8AC3E}">
        <p14:creationId xmlns:p14="http://schemas.microsoft.com/office/powerpoint/2010/main" val="34276327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 calcmode="lin" valueType="num">
                                      <p:cBhvr additive="base">
                                        <p:cTn id="7" dur="500" fill="hold"/>
                                        <p:tgtEl>
                                          <p:spTgt spid="4597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97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anim calcmode="lin" valueType="num">
                                      <p:cBhvr additive="base">
                                        <p:cTn id="11" dur="500" fill="hold"/>
                                        <p:tgtEl>
                                          <p:spTgt spid="4597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97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59779">
                                            <p:txEl>
                                              <p:pRg st="2" end="2"/>
                                            </p:txEl>
                                          </p:spTgt>
                                        </p:tgtEl>
                                        <p:attrNameLst>
                                          <p:attrName>style.visibility</p:attrName>
                                        </p:attrNameLst>
                                      </p:cBhvr>
                                      <p:to>
                                        <p:strVal val="visible"/>
                                      </p:to>
                                    </p:set>
                                    <p:anim calcmode="lin" valueType="num">
                                      <p:cBhvr additive="base">
                                        <p:cTn id="15" dur="500" fill="hold"/>
                                        <p:tgtEl>
                                          <p:spTgt spid="4597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597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59779">
                                            <p:txEl>
                                              <p:pRg st="3" end="3"/>
                                            </p:txEl>
                                          </p:spTgt>
                                        </p:tgtEl>
                                        <p:attrNameLst>
                                          <p:attrName>style.visibility</p:attrName>
                                        </p:attrNameLst>
                                      </p:cBhvr>
                                      <p:to>
                                        <p:strVal val="visible"/>
                                      </p:to>
                                    </p:set>
                                    <p:anim calcmode="lin" valueType="num">
                                      <p:cBhvr additive="base">
                                        <p:cTn id="19" dur="500" fill="hold"/>
                                        <p:tgtEl>
                                          <p:spTgt spid="45977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97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59779">
                                            <p:txEl>
                                              <p:pRg st="4" end="4"/>
                                            </p:txEl>
                                          </p:spTgt>
                                        </p:tgtEl>
                                        <p:attrNameLst>
                                          <p:attrName>style.visibility</p:attrName>
                                        </p:attrNameLst>
                                      </p:cBhvr>
                                      <p:to>
                                        <p:strVal val="visible"/>
                                      </p:to>
                                    </p:set>
                                    <p:anim calcmode="lin" valueType="num">
                                      <p:cBhvr additive="base">
                                        <p:cTn id="23" dur="500" fill="hold"/>
                                        <p:tgtEl>
                                          <p:spTgt spid="45977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5977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59779">
                                            <p:txEl>
                                              <p:pRg st="5" end="5"/>
                                            </p:txEl>
                                          </p:spTgt>
                                        </p:tgtEl>
                                        <p:attrNameLst>
                                          <p:attrName>style.visibility</p:attrName>
                                        </p:attrNameLst>
                                      </p:cBhvr>
                                      <p:to>
                                        <p:strVal val="visible"/>
                                      </p:to>
                                    </p:set>
                                    <p:anim calcmode="lin" valueType="num">
                                      <p:cBhvr additive="base">
                                        <p:cTn id="27" dur="500" fill="hold"/>
                                        <p:tgtEl>
                                          <p:spTgt spid="45977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5977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59779">
                                            <p:txEl>
                                              <p:pRg st="6" end="6"/>
                                            </p:txEl>
                                          </p:spTgt>
                                        </p:tgtEl>
                                        <p:attrNameLst>
                                          <p:attrName>style.visibility</p:attrName>
                                        </p:attrNameLst>
                                      </p:cBhvr>
                                      <p:to>
                                        <p:strVal val="visible"/>
                                      </p:to>
                                    </p:set>
                                    <p:anim calcmode="lin" valueType="num">
                                      <p:cBhvr additive="base">
                                        <p:cTn id="31" dur="500" fill="hold"/>
                                        <p:tgtEl>
                                          <p:spTgt spid="459779">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597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59779">
                                            <p:txEl>
                                              <p:pRg st="7" end="7"/>
                                            </p:txEl>
                                          </p:spTgt>
                                        </p:tgtEl>
                                        <p:attrNameLst>
                                          <p:attrName>style.visibility</p:attrName>
                                        </p:attrNameLst>
                                      </p:cBhvr>
                                      <p:to>
                                        <p:strVal val="visible"/>
                                      </p:to>
                                    </p:set>
                                    <p:anim calcmode="lin" valueType="num">
                                      <p:cBhvr additive="base">
                                        <p:cTn id="37" dur="500" fill="hold"/>
                                        <p:tgtEl>
                                          <p:spTgt spid="459779">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5977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59779">
                                            <p:txEl>
                                              <p:pRg st="8" end="8"/>
                                            </p:txEl>
                                          </p:spTgt>
                                        </p:tgtEl>
                                        <p:attrNameLst>
                                          <p:attrName>style.visibility</p:attrName>
                                        </p:attrNameLst>
                                      </p:cBhvr>
                                      <p:to>
                                        <p:strVal val="visible"/>
                                      </p:to>
                                    </p:set>
                                    <p:anim calcmode="lin" valueType="num">
                                      <p:cBhvr additive="base">
                                        <p:cTn id="41" dur="500" fill="hold"/>
                                        <p:tgtEl>
                                          <p:spTgt spid="459779">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5977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59779">
                                            <p:txEl>
                                              <p:pRg st="9" end="9"/>
                                            </p:txEl>
                                          </p:spTgt>
                                        </p:tgtEl>
                                        <p:attrNameLst>
                                          <p:attrName>style.visibility</p:attrName>
                                        </p:attrNameLst>
                                      </p:cBhvr>
                                      <p:to>
                                        <p:strVal val="visible"/>
                                      </p:to>
                                    </p:set>
                                    <p:anim calcmode="lin" valueType="num">
                                      <p:cBhvr additive="base">
                                        <p:cTn id="45" dur="500" fill="hold"/>
                                        <p:tgtEl>
                                          <p:spTgt spid="459779">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59779">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59779">
                                            <p:txEl>
                                              <p:pRg st="10" end="10"/>
                                            </p:txEl>
                                          </p:spTgt>
                                        </p:tgtEl>
                                        <p:attrNameLst>
                                          <p:attrName>style.visibility</p:attrName>
                                        </p:attrNameLst>
                                      </p:cBhvr>
                                      <p:to>
                                        <p:strVal val="visible"/>
                                      </p:to>
                                    </p:set>
                                    <p:anim calcmode="lin" valueType="num">
                                      <p:cBhvr additive="base">
                                        <p:cTn id="49" dur="500" fill="hold"/>
                                        <p:tgtEl>
                                          <p:spTgt spid="459779">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5977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2057400" y="152400"/>
            <a:ext cx="8229600" cy="609600"/>
          </a:xfrm>
        </p:spPr>
        <p:txBody>
          <a:bodyPr/>
          <a:lstStyle/>
          <a:p>
            <a:r>
              <a:rPr lang="en-US" smtClean="0"/>
              <a:t>Shor’s Factoring Algorithm</a:t>
            </a:r>
          </a:p>
        </p:txBody>
      </p:sp>
      <p:sp>
        <p:nvSpPr>
          <p:cNvPr id="460802" name="Rectangle 2"/>
          <p:cNvSpPr>
            <a:spLocks noGrp="1" noChangeArrowheads="1"/>
          </p:cNvSpPr>
          <p:nvPr>
            <p:ph idx="1"/>
          </p:nvPr>
        </p:nvSpPr>
        <p:spPr>
          <a:xfrm>
            <a:off x="1371600" y="762000"/>
            <a:ext cx="9753600" cy="5562600"/>
          </a:xfrm>
        </p:spPr>
        <p:txBody>
          <a:bodyPr/>
          <a:lstStyle/>
          <a:p>
            <a:pPr marL="457200" indent="-457200">
              <a:lnSpc>
                <a:spcPct val="80000"/>
              </a:lnSpc>
              <a:spcBef>
                <a:spcPct val="25000"/>
              </a:spcBef>
            </a:pPr>
            <a:r>
              <a:rPr lang="en-US" dirty="0" smtClean="0"/>
              <a:t>The Security of RSA Public-key cryptosystems depends on the difficulty of factoring a number N=</a:t>
            </a:r>
            <a:r>
              <a:rPr lang="en-US" dirty="0" err="1" smtClean="0"/>
              <a:t>pq</a:t>
            </a:r>
            <a:r>
              <a:rPr lang="en-US" dirty="0" smtClean="0"/>
              <a:t> (product of two primes)</a:t>
            </a:r>
          </a:p>
          <a:p>
            <a:pPr marL="876300" lvl="1" indent="-419100">
              <a:lnSpc>
                <a:spcPct val="80000"/>
              </a:lnSpc>
              <a:spcBef>
                <a:spcPct val="25000"/>
              </a:spcBef>
            </a:pPr>
            <a:r>
              <a:rPr lang="en-US" sz="2000" dirty="0"/>
              <a:t>Classical computer: sub-exponential time factoring</a:t>
            </a:r>
          </a:p>
          <a:p>
            <a:pPr marL="876300" lvl="1" indent="-419100">
              <a:lnSpc>
                <a:spcPct val="80000"/>
              </a:lnSpc>
              <a:spcBef>
                <a:spcPct val="25000"/>
              </a:spcBef>
            </a:pPr>
            <a:r>
              <a:rPr lang="en-US" sz="2000" dirty="0"/>
              <a:t>Quantum computer: polynomial time factoring</a:t>
            </a:r>
          </a:p>
          <a:p>
            <a:pPr marL="457200" indent="-457200">
              <a:lnSpc>
                <a:spcPct val="80000"/>
              </a:lnSpc>
              <a:spcBef>
                <a:spcPct val="25000"/>
              </a:spcBef>
            </a:pPr>
            <a:r>
              <a:rPr lang="en-US" dirty="0" smtClean="0"/>
              <a:t>Shor’s Factoring Algorithm (for a quantum computer)</a:t>
            </a:r>
          </a:p>
          <a:p>
            <a:pPr marL="876300" lvl="1" indent="-419100">
              <a:lnSpc>
                <a:spcPct val="80000"/>
              </a:lnSpc>
              <a:spcBef>
                <a:spcPct val="25000"/>
              </a:spcBef>
              <a:buFontTx/>
              <a:buAutoNum type="arabicParenR"/>
            </a:pPr>
            <a:r>
              <a:rPr lang="en-US" sz="2400" dirty="0"/>
              <a:t>Choose random </a:t>
            </a:r>
            <a:r>
              <a:rPr lang="en-US" sz="2400" i="1" dirty="0"/>
              <a:t>x </a:t>
            </a:r>
            <a:r>
              <a:rPr lang="en-US" sz="2400" dirty="0"/>
              <a:t>: 2 </a:t>
            </a:r>
            <a:r>
              <a:rPr lang="en-US" sz="2400" dirty="0">
                <a:sym typeface="Symbol" pitchFamily="18" charset="2"/>
              </a:rPr>
              <a:t> </a:t>
            </a:r>
            <a:r>
              <a:rPr lang="en-US" sz="2400" i="1" dirty="0">
                <a:sym typeface="Symbol" pitchFamily="18" charset="2"/>
              </a:rPr>
              <a:t>x</a:t>
            </a:r>
            <a:r>
              <a:rPr lang="en-US" sz="2400" dirty="0">
                <a:sym typeface="Symbol" pitchFamily="18" charset="2"/>
              </a:rPr>
              <a:t>  </a:t>
            </a:r>
            <a:r>
              <a:rPr lang="en-US" sz="2400" i="1" dirty="0">
                <a:sym typeface="Symbol" pitchFamily="18" charset="2"/>
              </a:rPr>
              <a:t>N</a:t>
            </a:r>
            <a:r>
              <a:rPr lang="en-US" sz="2400" dirty="0">
                <a:sym typeface="Symbol" pitchFamily="18" charset="2"/>
              </a:rPr>
              <a:t>-1.</a:t>
            </a:r>
          </a:p>
          <a:p>
            <a:pPr marL="876300" lvl="1" indent="-419100">
              <a:lnSpc>
                <a:spcPct val="80000"/>
              </a:lnSpc>
              <a:spcBef>
                <a:spcPct val="25000"/>
              </a:spcBef>
              <a:buFontTx/>
              <a:buAutoNum type="arabicParenR"/>
            </a:pPr>
            <a:r>
              <a:rPr lang="en-US" sz="2400" dirty="0">
                <a:sym typeface="Symbol" pitchFamily="18" charset="2"/>
              </a:rPr>
              <a:t>If </a:t>
            </a:r>
            <a:r>
              <a:rPr lang="en-US" sz="2400" dirty="0" err="1">
                <a:sym typeface="Symbol" pitchFamily="18" charset="2"/>
              </a:rPr>
              <a:t>gcd</a:t>
            </a:r>
            <a:r>
              <a:rPr lang="en-US" sz="2400" dirty="0">
                <a:sym typeface="Symbol" pitchFamily="18" charset="2"/>
              </a:rPr>
              <a:t>(</a:t>
            </a:r>
            <a:r>
              <a:rPr lang="en-US" sz="2400" i="1" dirty="0" err="1">
                <a:sym typeface="Symbol" pitchFamily="18" charset="2"/>
              </a:rPr>
              <a:t>x,N</a:t>
            </a:r>
            <a:r>
              <a:rPr lang="en-US" sz="2400" dirty="0">
                <a:sym typeface="Symbol" pitchFamily="18" charset="2"/>
              </a:rPr>
              <a:t>)  1, Bingo!</a:t>
            </a:r>
          </a:p>
          <a:p>
            <a:pPr marL="876300" lvl="1" indent="-419100">
              <a:lnSpc>
                <a:spcPct val="80000"/>
              </a:lnSpc>
              <a:spcBef>
                <a:spcPct val="25000"/>
              </a:spcBef>
              <a:buFontTx/>
              <a:buAutoNum type="arabicParenR"/>
            </a:pPr>
            <a:r>
              <a:rPr lang="en-US" sz="2400" dirty="0">
                <a:sym typeface="Symbol" pitchFamily="18" charset="2"/>
              </a:rPr>
              <a:t>Find smallest integer </a:t>
            </a:r>
            <a:r>
              <a:rPr lang="en-US" sz="2400" i="1" dirty="0">
                <a:sym typeface="Symbol" pitchFamily="18" charset="2"/>
              </a:rPr>
              <a:t>r</a:t>
            </a:r>
            <a:r>
              <a:rPr lang="en-US" sz="2400" dirty="0">
                <a:sym typeface="Symbol" pitchFamily="18" charset="2"/>
              </a:rPr>
              <a:t> : </a:t>
            </a:r>
            <a:r>
              <a:rPr lang="en-US" sz="2400" i="1" dirty="0" err="1">
                <a:sym typeface="Symbol" pitchFamily="18" charset="2"/>
              </a:rPr>
              <a:t>x</a:t>
            </a:r>
            <a:r>
              <a:rPr lang="en-US" sz="2400" i="1" baseline="30000" dirty="0" err="1">
                <a:sym typeface="Symbol" pitchFamily="18" charset="2"/>
              </a:rPr>
              <a:t>r</a:t>
            </a:r>
            <a:r>
              <a:rPr lang="en-US" sz="2400" i="1" dirty="0">
                <a:sym typeface="Symbol" pitchFamily="18" charset="2"/>
              </a:rPr>
              <a:t> </a:t>
            </a:r>
            <a:r>
              <a:rPr lang="en-US" sz="2400" dirty="0">
                <a:sym typeface="Symbol" pitchFamily="18" charset="2"/>
              </a:rPr>
              <a:t> 1 (mod </a:t>
            </a:r>
            <a:r>
              <a:rPr lang="en-US" sz="2400" i="1" dirty="0">
                <a:sym typeface="Symbol" pitchFamily="18" charset="2"/>
              </a:rPr>
              <a:t>N</a:t>
            </a:r>
            <a:r>
              <a:rPr lang="en-US" sz="2400" dirty="0">
                <a:sym typeface="Symbol" pitchFamily="18" charset="2"/>
              </a:rPr>
              <a:t>)</a:t>
            </a:r>
          </a:p>
          <a:p>
            <a:pPr marL="876300" lvl="1" indent="-419100">
              <a:lnSpc>
                <a:spcPct val="80000"/>
              </a:lnSpc>
              <a:spcBef>
                <a:spcPct val="25000"/>
              </a:spcBef>
              <a:buFontTx/>
              <a:buAutoNum type="arabicParenR"/>
            </a:pPr>
            <a:r>
              <a:rPr lang="en-US" sz="2400" dirty="0">
                <a:sym typeface="Symbol" pitchFamily="18" charset="2"/>
              </a:rPr>
              <a:t>If </a:t>
            </a:r>
            <a:r>
              <a:rPr lang="en-US" sz="2400" i="1" dirty="0">
                <a:sym typeface="Symbol" pitchFamily="18" charset="2"/>
              </a:rPr>
              <a:t>r</a:t>
            </a:r>
            <a:r>
              <a:rPr lang="en-US" sz="2400" dirty="0">
                <a:sym typeface="Symbol" pitchFamily="18" charset="2"/>
              </a:rPr>
              <a:t> is odd, </a:t>
            </a:r>
            <a:r>
              <a:rPr lang="en-US" sz="2400" dirty="0" smtClean="0">
                <a:sym typeface="Symbol" pitchFamily="18" charset="2"/>
              </a:rPr>
              <a:t>Repeat at Step </a:t>
            </a:r>
            <a:r>
              <a:rPr lang="en-US" sz="2400" dirty="0">
                <a:sym typeface="Symbol" pitchFamily="18" charset="2"/>
              </a:rPr>
              <a:t>1</a:t>
            </a:r>
          </a:p>
          <a:p>
            <a:pPr marL="876300" lvl="1" indent="-419100">
              <a:lnSpc>
                <a:spcPct val="80000"/>
              </a:lnSpc>
              <a:spcBef>
                <a:spcPct val="25000"/>
              </a:spcBef>
              <a:buFontTx/>
              <a:buAutoNum type="arabicParenR"/>
            </a:pPr>
            <a:r>
              <a:rPr lang="en-US" sz="2400" dirty="0">
                <a:sym typeface="Symbol" pitchFamily="18" charset="2"/>
              </a:rPr>
              <a:t>If </a:t>
            </a:r>
            <a:r>
              <a:rPr lang="en-US" sz="2400" i="1" dirty="0">
                <a:sym typeface="Symbol" pitchFamily="18" charset="2"/>
              </a:rPr>
              <a:t>r</a:t>
            </a:r>
            <a:r>
              <a:rPr lang="en-US" sz="2400" dirty="0">
                <a:sym typeface="Symbol" pitchFamily="18" charset="2"/>
              </a:rPr>
              <a:t> is even, </a:t>
            </a:r>
            <a:r>
              <a:rPr lang="en-US" sz="2400" i="1" dirty="0">
                <a:sym typeface="Symbol" pitchFamily="18" charset="2"/>
              </a:rPr>
              <a:t>a</a:t>
            </a:r>
            <a:r>
              <a:rPr lang="en-US" sz="2400" dirty="0">
                <a:sym typeface="Symbol" pitchFamily="18" charset="2"/>
              </a:rPr>
              <a:t>  </a:t>
            </a:r>
            <a:r>
              <a:rPr lang="en-US" sz="2400" i="1" dirty="0">
                <a:sym typeface="Symbol" pitchFamily="18" charset="2"/>
              </a:rPr>
              <a:t>x </a:t>
            </a:r>
            <a:r>
              <a:rPr lang="en-US" sz="2400" i="1" baseline="30000" dirty="0">
                <a:sym typeface="Symbol" pitchFamily="18" charset="2"/>
              </a:rPr>
              <a:t>r</a:t>
            </a:r>
            <a:r>
              <a:rPr lang="en-US" sz="2400" baseline="30000" dirty="0">
                <a:sym typeface="Symbol" pitchFamily="18" charset="2"/>
              </a:rPr>
              <a:t>/2</a:t>
            </a:r>
            <a:r>
              <a:rPr lang="en-US" sz="2400" dirty="0">
                <a:sym typeface="Symbol" pitchFamily="18" charset="2"/>
              </a:rPr>
              <a:t> (mod </a:t>
            </a:r>
            <a:r>
              <a:rPr lang="en-US" sz="2400" i="1" dirty="0">
                <a:sym typeface="Symbol" pitchFamily="18" charset="2"/>
              </a:rPr>
              <a:t>N</a:t>
            </a:r>
            <a:r>
              <a:rPr lang="en-US" sz="2400" dirty="0">
                <a:sym typeface="Symbol" pitchFamily="18" charset="2"/>
              </a:rPr>
              <a:t>)  </a:t>
            </a:r>
            <a:r>
              <a:rPr lang="en-US" sz="2400" i="1" dirty="0">
                <a:sym typeface="Symbol" pitchFamily="18" charset="2"/>
              </a:rPr>
              <a:t>(a-1)(a+1) = </a:t>
            </a:r>
            <a:r>
              <a:rPr lang="en-US" sz="2400" i="1" dirty="0" err="1">
                <a:sym typeface="Symbol" pitchFamily="18" charset="2"/>
              </a:rPr>
              <a:t>kN</a:t>
            </a:r>
            <a:endParaRPr lang="en-US" sz="2400" i="1" dirty="0">
              <a:sym typeface="Symbol" pitchFamily="18" charset="2"/>
            </a:endParaRPr>
          </a:p>
          <a:p>
            <a:pPr marL="876300" lvl="1" indent="-419100">
              <a:lnSpc>
                <a:spcPct val="80000"/>
              </a:lnSpc>
              <a:spcBef>
                <a:spcPct val="25000"/>
              </a:spcBef>
              <a:buFontTx/>
              <a:buAutoNum type="arabicParenR"/>
            </a:pPr>
            <a:r>
              <a:rPr lang="en-US" sz="2400" dirty="0">
                <a:sym typeface="Symbol" pitchFamily="18" charset="2"/>
              </a:rPr>
              <a:t>If </a:t>
            </a:r>
            <a:r>
              <a:rPr lang="en-US" sz="2400" i="1" dirty="0">
                <a:sym typeface="Symbol" pitchFamily="18" charset="2"/>
              </a:rPr>
              <a:t>a </a:t>
            </a:r>
            <a:r>
              <a:rPr lang="en-US" sz="2400" dirty="0">
                <a:sym typeface="Symbol" pitchFamily="18" charset="2"/>
              </a:rPr>
              <a:t> </a:t>
            </a:r>
            <a:r>
              <a:rPr lang="en-US" sz="2400" i="1" dirty="0">
                <a:sym typeface="Symbol" pitchFamily="18" charset="2"/>
              </a:rPr>
              <a:t>N</a:t>
            </a:r>
            <a:r>
              <a:rPr lang="en-US" sz="2400" dirty="0">
                <a:sym typeface="Symbol" pitchFamily="18" charset="2"/>
              </a:rPr>
              <a:t>-1(mod N) GOTO 1</a:t>
            </a:r>
          </a:p>
          <a:p>
            <a:pPr marL="876300" lvl="1" indent="-419100">
              <a:lnSpc>
                <a:spcPct val="80000"/>
              </a:lnSpc>
              <a:spcBef>
                <a:spcPct val="25000"/>
              </a:spcBef>
              <a:buFontTx/>
              <a:buAutoNum type="arabicParenR"/>
            </a:pPr>
            <a:r>
              <a:rPr lang="en-US" sz="2400" dirty="0">
                <a:sym typeface="Symbol" pitchFamily="18" charset="2"/>
              </a:rPr>
              <a:t>ELSE </a:t>
            </a:r>
            <a:r>
              <a:rPr lang="en-US" sz="2400" dirty="0" err="1">
                <a:sym typeface="Symbol" pitchFamily="18" charset="2"/>
              </a:rPr>
              <a:t>gcd</a:t>
            </a:r>
            <a:r>
              <a:rPr lang="en-US" sz="2400" dirty="0">
                <a:sym typeface="Symbol" pitchFamily="18" charset="2"/>
              </a:rPr>
              <a:t>(</a:t>
            </a:r>
            <a:r>
              <a:rPr lang="en-US" sz="2400" i="1" dirty="0">
                <a:sym typeface="Symbol" pitchFamily="18" charset="2"/>
              </a:rPr>
              <a:t>a </a:t>
            </a:r>
            <a:r>
              <a:rPr lang="en-US" sz="2400" dirty="0">
                <a:sym typeface="Symbol" pitchFamily="18" charset="2"/>
              </a:rPr>
              <a:t>± 1</a:t>
            </a:r>
            <a:r>
              <a:rPr lang="en-US" sz="2400" i="1" dirty="0">
                <a:sym typeface="Symbol" pitchFamily="18" charset="2"/>
              </a:rPr>
              <a:t>,N</a:t>
            </a:r>
            <a:r>
              <a:rPr lang="en-US" sz="2400" dirty="0">
                <a:sym typeface="Symbol" pitchFamily="18" charset="2"/>
              </a:rPr>
              <a:t>) is a non trivial factor of </a:t>
            </a:r>
            <a:r>
              <a:rPr lang="en-US" sz="2400" i="1" dirty="0">
                <a:sym typeface="Symbol" pitchFamily="18" charset="2"/>
              </a:rPr>
              <a:t>N</a:t>
            </a:r>
            <a:r>
              <a:rPr lang="en-US" sz="2400" dirty="0">
                <a:sym typeface="Symbol" pitchFamily="18" charset="2"/>
              </a:rPr>
              <a:t>.</a:t>
            </a:r>
          </a:p>
        </p:txBody>
      </p:sp>
      <p:sp>
        <p:nvSpPr>
          <p:cNvPr id="460803" name="Text Box 3"/>
          <p:cNvSpPr txBox="1">
            <a:spLocks noChangeArrowheads="1"/>
          </p:cNvSpPr>
          <p:nvPr/>
        </p:nvSpPr>
        <p:spPr bwMode="auto">
          <a:xfrm>
            <a:off x="894222" y="3124199"/>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a:solidFill>
                  <a:srgbClr val="FF0000"/>
                </a:solidFill>
                <a:latin typeface="Gill Sans"/>
              </a:rPr>
              <a:t>Hard</a:t>
            </a:r>
            <a:endParaRPr lang="fr-CA" sz="2400">
              <a:solidFill>
                <a:srgbClr val="FF0000"/>
              </a:solidFill>
              <a:latin typeface="Gill Sans"/>
            </a:endParaRPr>
          </a:p>
        </p:txBody>
      </p:sp>
      <p:sp>
        <p:nvSpPr>
          <p:cNvPr id="460805" name="Text Box 5"/>
          <p:cNvSpPr txBox="1">
            <a:spLocks noChangeArrowheads="1"/>
          </p:cNvSpPr>
          <p:nvPr/>
        </p:nvSpPr>
        <p:spPr bwMode="auto">
          <a:xfrm>
            <a:off x="924385" y="2362200"/>
            <a:ext cx="904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a:solidFill>
                  <a:srgbClr val="FF0000"/>
                </a:solidFill>
                <a:latin typeface="Gill Sans"/>
              </a:rPr>
              <a:t>Easy</a:t>
            </a:r>
            <a:endParaRPr lang="fr-CA" sz="2400">
              <a:solidFill>
                <a:srgbClr val="FF0000"/>
              </a:solidFill>
              <a:latin typeface="Gill Sans"/>
            </a:endParaRPr>
          </a:p>
        </p:txBody>
      </p:sp>
      <p:sp>
        <p:nvSpPr>
          <p:cNvPr id="460806" name="Text Box 6"/>
          <p:cNvSpPr txBox="1">
            <a:spLocks noChangeArrowheads="1"/>
          </p:cNvSpPr>
          <p:nvPr/>
        </p:nvSpPr>
        <p:spPr bwMode="auto">
          <a:xfrm>
            <a:off x="924385" y="2743200"/>
            <a:ext cx="904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a:solidFill>
                  <a:srgbClr val="FF0000"/>
                </a:solidFill>
                <a:latin typeface="Gill Sans"/>
              </a:rPr>
              <a:t>Easy</a:t>
            </a:r>
            <a:endParaRPr lang="fr-CA" sz="2400">
              <a:solidFill>
                <a:srgbClr val="FF0000"/>
              </a:solidFill>
              <a:latin typeface="Gill Sans"/>
            </a:endParaRPr>
          </a:p>
        </p:txBody>
      </p:sp>
      <p:sp>
        <p:nvSpPr>
          <p:cNvPr id="460807" name="Text Box 7"/>
          <p:cNvSpPr txBox="1">
            <a:spLocks noChangeArrowheads="1"/>
          </p:cNvSpPr>
          <p:nvPr/>
        </p:nvSpPr>
        <p:spPr bwMode="auto">
          <a:xfrm>
            <a:off x="924385" y="3505200"/>
            <a:ext cx="904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a:solidFill>
                  <a:srgbClr val="FF0000"/>
                </a:solidFill>
                <a:latin typeface="Gill Sans"/>
              </a:rPr>
              <a:t>Easy</a:t>
            </a:r>
            <a:endParaRPr lang="fr-CA" sz="2400">
              <a:solidFill>
                <a:srgbClr val="FF0000"/>
              </a:solidFill>
              <a:latin typeface="Gill Sans"/>
            </a:endParaRPr>
          </a:p>
        </p:txBody>
      </p:sp>
      <p:sp>
        <p:nvSpPr>
          <p:cNvPr id="460808" name="Text Box 8"/>
          <p:cNvSpPr txBox="1">
            <a:spLocks noChangeArrowheads="1"/>
          </p:cNvSpPr>
          <p:nvPr/>
        </p:nvSpPr>
        <p:spPr bwMode="auto">
          <a:xfrm>
            <a:off x="924385" y="3886200"/>
            <a:ext cx="904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a:solidFill>
                  <a:srgbClr val="FF0000"/>
                </a:solidFill>
                <a:latin typeface="Gill Sans"/>
              </a:rPr>
              <a:t>Easy</a:t>
            </a:r>
            <a:endParaRPr lang="fr-CA" sz="2400">
              <a:solidFill>
                <a:srgbClr val="FF0000"/>
              </a:solidFill>
              <a:latin typeface="Gill Sans"/>
            </a:endParaRPr>
          </a:p>
        </p:txBody>
      </p:sp>
      <p:sp>
        <p:nvSpPr>
          <p:cNvPr id="460809" name="Text Box 9"/>
          <p:cNvSpPr txBox="1">
            <a:spLocks noChangeArrowheads="1"/>
          </p:cNvSpPr>
          <p:nvPr/>
        </p:nvSpPr>
        <p:spPr bwMode="auto">
          <a:xfrm>
            <a:off x="924385" y="4267200"/>
            <a:ext cx="904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a:solidFill>
                  <a:srgbClr val="FF0000"/>
                </a:solidFill>
                <a:latin typeface="Gill Sans"/>
              </a:rPr>
              <a:t>Easy</a:t>
            </a:r>
            <a:endParaRPr lang="fr-CA" sz="2400">
              <a:solidFill>
                <a:srgbClr val="FF0000"/>
              </a:solidFill>
              <a:latin typeface="Gill Sans"/>
            </a:endParaRPr>
          </a:p>
        </p:txBody>
      </p:sp>
      <p:sp>
        <p:nvSpPr>
          <p:cNvPr id="460810" name="Text Box 10"/>
          <p:cNvSpPr txBox="1">
            <a:spLocks noChangeArrowheads="1"/>
          </p:cNvSpPr>
          <p:nvPr/>
        </p:nvSpPr>
        <p:spPr bwMode="auto">
          <a:xfrm>
            <a:off x="924385" y="4648200"/>
            <a:ext cx="904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US" sz="2400" dirty="0">
                <a:solidFill>
                  <a:srgbClr val="FF0000"/>
                </a:solidFill>
                <a:latin typeface="Gill Sans"/>
              </a:rPr>
              <a:t>Easy</a:t>
            </a:r>
            <a:endParaRPr lang="fr-CA" sz="2400" dirty="0">
              <a:solidFill>
                <a:srgbClr val="FF0000"/>
              </a:solidFill>
              <a:latin typeface="Gill Sans"/>
            </a:endParaRPr>
          </a:p>
        </p:txBody>
      </p:sp>
    </p:spTree>
    <p:extLst>
      <p:ext uri="{BB962C8B-B14F-4D97-AF65-F5344CB8AC3E}">
        <p14:creationId xmlns:p14="http://schemas.microsoft.com/office/powerpoint/2010/main" val="1637360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02">
                                            <p:txEl>
                                              <p:pRg st="0" end="0"/>
                                            </p:txEl>
                                          </p:spTgt>
                                        </p:tgtEl>
                                        <p:attrNameLst>
                                          <p:attrName>style.visibility</p:attrName>
                                        </p:attrNameLst>
                                      </p:cBhvr>
                                      <p:to>
                                        <p:strVal val="visible"/>
                                      </p:to>
                                    </p:set>
                                    <p:anim calcmode="lin" valueType="num">
                                      <p:cBhvr additive="base">
                                        <p:cTn id="7" dur="500" fill="hold"/>
                                        <p:tgtEl>
                                          <p:spTgt spid="46080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0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0802">
                                            <p:txEl>
                                              <p:pRg st="1" end="1"/>
                                            </p:txEl>
                                          </p:spTgt>
                                        </p:tgtEl>
                                        <p:attrNameLst>
                                          <p:attrName>style.visibility</p:attrName>
                                        </p:attrNameLst>
                                      </p:cBhvr>
                                      <p:to>
                                        <p:strVal val="visible"/>
                                      </p:to>
                                    </p:set>
                                    <p:anim calcmode="lin" valueType="num">
                                      <p:cBhvr additive="base">
                                        <p:cTn id="11" dur="500" fill="hold"/>
                                        <p:tgtEl>
                                          <p:spTgt spid="46080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080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0802">
                                            <p:txEl>
                                              <p:pRg st="2" end="2"/>
                                            </p:txEl>
                                          </p:spTgt>
                                        </p:tgtEl>
                                        <p:attrNameLst>
                                          <p:attrName>style.visibility</p:attrName>
                                        </p:attrNameLst>
                                      </p:cBhvr>
                                      <p:to>
                                        <p:strVal val="visible"/>
                                      </p:to>
                                    </p:set>
                                    <p:anim calcmode="lin" valueType="num">
                                      <p:cBhvr additive="base">
                                        <p:cTn id="15" dur="500" fill="hold"/>
                                        <p:tgtEl>
                                          <p:spTgt spid="46080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08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60802">
                                            <p:txEl>
                                              <p:pRg st="3" end="3"/>
                                            </p:txEl>
                                          </p:spTgt>
                                        </p:tgtEl>
                                        <p:attrNameLst>
                                          <p:attrName>style.visibility</p:attrName>
                                        </p:attrNameLst>
                                      </p:cBhvr>
                                      <p:to>
                                        <p:strVal val="visible"/>
                                      </p:to>
                                    </p:set>
                                    <p:anim calcmode="lin" valueType="num">
                                      <p:cBhvr additive="base">
                                        <p:cTn id="21" dur="500" fill="hold"/>
                                        <p:tgtEl>
                                          <p:spTgt spid="460802">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6080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60802">
                                            <p:txEl>
                                              <p:pRg st="4" end="4"/>
                                            </p:txEl>
                                          </p:spTgt>
                                        </p:tgtEl>
                                        <p:attrNameLst>
                                          <p:attrName>style.visibility</p:attrName>
                                        </p:attrNameLst>
                                      </p:cBhvr>
                                      <p:to>
                                        <p:strVal val="visible"/>
                                      </p:to>
                                    </p:set>
                                    <p:anim calcmode="lin" valueType="num">
                                      <p:cBhvr additive="base">
                                        <p:cTn id="25" dur="500" fill="hold"/>
                                        <p:tgtEl>
                                          <p:spTgt spid="46080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080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805"/>
                                        </p:tgtEl>
                                        <p:attrNameLst>
                                          <p:attrName>style.visibility</p:attrName>
                                        </p:attrNameLst>
                                      </p:cBhvr>
                                      <p:to>
                                        <p:strVal val="visible"/>
                                      </p:to>
                                    </p:set>
                                  </p:childTnLst>
                                </p:cTn>
                              </p:par>
                              <p:par>
                                <p:cTn id="31" presetID="2" presetClass="entr" presetSubtype="2" fill="hold" grpId="0" nodeType="withEffect">
                                  <p:stCondLst>
                                    <p:cond delay="0"/>
                                  </p:stCondLst>
                                  <p:childTnLst>
                                    <p:set>
                                      <p:cBhvr>
                                        <p:cTn id="32" dur="1" fill="hold">
                                          <p:stCondLst>
                                            <p:cond delay="0"/>
                                          </p:stCondLst>
                                        </p:cTn>
                                        <p:tgtEl>
                                          <p:spTgt spid="460802">
                                            <p:txEl>
                                              <p:pRg st="5" end="5"/>
                                            </p:txEl>
                                          </p:spTgt>
                                        </p:tgtEl>
                                        <p:attrNameLst>
                                          <p:attrName>style.visibility</p:attrName>
                                        </p:attrNameLst>
                                      </p:cBhvr>
                                      <p:to>
                                        <p:strVal val="visible"/>
                                      </p:to>
                                    </p:set>
                                    <p:anim calcmode="lin" valueType="num">
                                      <p:cBhvr additive="base">
                                        <p:cTn id="33" dur="500" fill="hold"/>
                                        <p:tgtEl>
                                          <p:spTgt spid="460802">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080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60806"/>
                                        </p:tgtEl>
                                        <p:attrNameLst>
                                          <p:attrName>style.visibility</p:attrName>
                                        </p:attrNameLst>
                                      </p:cBhvr>
                                      <p:to>
                                        <p:strVal val="visible"/>
                                      </p:to>
                                    </p:set>
                                  </p:childTnLst>
                                </p:cTn>
                              </p:par>
                              <p:par>
                                <p:cTn id="39" presetID="2" presetClass="entr" presetSubtype="2" fill="hold" grpId="0" nodeType="withEffect">
                                  <p:stCondLst>
                                    <p:cond delay="0"/>
                                  </p:stCondLst>
                                  <p:childTnLst>
                                    <p:set>
                                      <p:cBhvr>
                                        <p:cTn id="40" dur="1" fill="hold">
                                          <p:stCondLst>
                                            <p:cond delay="0"/>
                                          </p:stCondLst>
                                        </p:cTn>
                                        <p:tgtEl>
                                          <p:spTgt spid="460802">
                                            <p:txEl>
                                              <p:pRg st="6" end="6"/>
                                            </p:txEl>
                                          </p:spTgt>
                                        </p:tgtEl>
                                        <p:attrNameLst>
                                          <p:attrName>style.visibility</p:attrName>
                                        </p:attrNameLst>
                                      </p:cBhvr>
                                      <p:to>
                                        <p:strVal val="visible"/>
                                      </p:to>
                                    </p:set>
                                    <p:anim calcmode="lin" valueType="num">
                                      <p:cBhvr additive="base">
                                        <p:cTn id="41" dur="500" fill="hold"/>
                                        <p:tgtEl>
                                          <p:spTgt spid="460802">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080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60803"/>
                                        </p:tgtEl>
                                        <p:attrNameLst>
                                          <p:attrName>style.visibility</p:attrName>
                                        </p:attrNameLst>
                                      </p:cBhvr>
                                      <p:to>
                                        <p:strVal val="visible"/>
                                      </p:to>
                                    </p:set>
                                  </p:childTnLst>
                                </p:cTn>
                              </p:par>
                              <p:par>
                                <p:cTn id="47" presetID="2" presetClass="entr" presetSubtype="2" fill="hold" grpId="0" nodeType="withEffect">
                                  <p:stCondLst>
                                    <p:cond delay="0"/>
                                  </p:stCondLst>
                                  <p:childTnLst>
                                    <p:set>
                                      <p:cBhvr>
                                        <p:cTn id="48" dur="1" fill="hold">
                                          <p:stCondLst>
                                            <p:cond delay="0"/>
                                          </p:stCondLst>
                                        </p:cTn>
                                        <p:tgtEl>
                                          <p:spTgt spid="460802">
                                            <p:txEl>
                                              <p:pRg st="7" end="7"/>
                                            </p:txEl>
                                          </p:spTgt>
                                        </p:tgtEl>
                                        <p:attrNameLst>
                                          <p:attrName>style.visibility</p:attrName>
                                        </p:attrNameLst>
                                      </p:cBhvr>
                                      <p:to>
                                        <p:strVal val="visible"/>
                                      </p:to>
                                    </p:set>
                                    <p:anim calcmode="lin" valueType="num">
                                      <p:cBhvr additive="base">
                                        <p:cTn id="49" dur="500" fill="hold"/>
                                        <p:tgtEl>
                                          <p:spTgt spid="46080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6080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60807"/>
                                        </p:tgtEl>
                                        <p:attrNameLst>
                                          <p:attrName>style.visibility</p:attrName>
                                        </p:attrNameLst>
                                      </p:cBhvr>
                                      <p:to>
                                        <p:strVal val="visible"/>
                                      </p:to>
                                    </p:set>
                                  </p:childTnLst>
                                </p:cTn>
                              </p:par>
                              <p:par>
                                <p:cTn id="55" presetID="2" presetClass="entr" presetSubtype="2" fill="hold" grpId="0" nodeType="withEffect">
                                  <p:stCondLst>
                                    <p:cond delay="0"/>
                                  </p:stCondLst>
                                  <p:childTnLst>
                                    <p:set>
                                      <p:cBhvr>
                                        <p:cTn id="56" dur="1" fill="hold">
                                          <p:stCondLst>
                                            <p:cond delay="0"/>
                                          </p:stCondLst>
                                        </p:cTn>
                                        <p:tgtEl>
                                          <p:spTgt spid="460802">
                                            <p:txEl>
                                              <p:pRg st="8" end="8"/>
                                            </p:txEl>
                                          </p:spTgt>
                                        </p:tgtEl>
                                        <p:attrNameLst>
                                          <p:attrName>style.visibility</p:attrName>
                                        </p:attrNameLst>
                                      </p:cBhvr>
                                      <p:to>
                                        <p:strVal val="visible"/>
                                      </p:to>
                                    </p:set>
                                    <p:anim calcmode="lin" valueType="num">
                                      <p:cBhvr additive="base">
                                        <p:cTn id="57" dur="500" fill="hold"/>
                                        <p:tgtEl>
                                          <p:spTgt spid="460802">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6080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60808"/>
                                        </p:tgtEl>
                                        <p:attrNameLst>
                                          <p:attrName>style.visibility</p:attrName>
                                        </p:attrNameLst>
                                      </p:cBhvr>
                                      <p:to>
                                        <p:strVal val="visible"/>
                                      </p:to>
                                    </p:set>
                                  </p:childTnLst>
                                </p:cTn>
                              </p:par>
                              <p:par>
                                <p:cTn id="63" presetID="2" presetClass="entr" presetSubtype="2" fill="hold" grpId="0" nodeType="withEffect">
                                  <p:stCondLst>
                                    <p:cond delay="0"/>
                                  </p:stCondLst>
                                  <p:childTnLst>
                                    <p:set>
                                      <p:cBhvr>
                                        <p:cTn id="64" dur="1" fill="hold">
                                          <p:stCondLst>
                                            <p:cond delay="0"/>
                                          </p:stCondLst>
                                        </p:cTn>
                                        <p:tgtEl>
                                          <p:spTgt spid="460802">
                                            <p:txEl>
                                              <p:pRg st="9" end="9"/>
                                            </p:txEl>
                                          </p:spTgt>
                                        </p:tgtEl>
                                        <p:attrNameLst>
                                          <p:attrName>style.visibility</p:attrName>
                                        </p:attrNameLst>
                                      </p:cBhvr>
                                      <p:to>
                                        <p:strVal val="visible"/>
                                      </p:to>
                                    </p:set>
                                    <p:anim calcmode="lin" valueType="num">
                                      <p:cBhvr additive="base">
                                        <p:cTn id="65" dur="500" fill="hold"/>
                                        <p:tgtEl>
                                          <p:spTgt spid="460802">
                                            <p:txEl>
                                              <p:pRg st="9" end="9"/>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46080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60809"/>
                                        </p:tgtEl>
                                        <p:attrNameLst>
                                          <p:attrName>style.visibility</p:attrName>
                                        </p:attrNameLst>
                                      </p:cBhvr>
                                      <p:to>
                                        <p:strVal val="visible"/>
                                      </p:to>
                                    </p:set>
                                  </p:childTnLst>
                                </p:cTn>
                              </p:par>
                              <p:par>
                                <p:cTn id="71" presetID="2" presetClass="entr" presetSubtype="2" fill="hold" grpId="0" nodeType="withEffect">
                                  <p:stCondLst>
                                    <p:cond delay="0"/>
                                  </p:stCondLst>
                                  <p:childTnLst>
                                    <p:set>
                                      <p:cBhvr>
                                        <p:cTn id="72" dur="1" fill="hold">
                                          <p:stCondLst>
                                            <p:cond delay="0"/>
                                          </p:stCondLst>
                                        </p:cTn>
                                        <p:tgtEl>
                                          <p:spTgt spid="460802">
                                            <p:txEl>
                                              <p:pRg st="10" end="10"/>
                                            </p:txEl>
                                          </p:spTgt>
                                        </p:tgtEl>
                                        <p:attrNameLst>
                                          <p:attrName>style.visibility</p:attrName>
                                        </p:attrNameLst>
                                      </p:cBhvr>
                                      <p:to>
                                        <p:strVal val="visible"/>
                                      </p:to>
                                    </p:set>
                                    <p:anim calcmode="lin" valueType="num">
                                      <p:cBhvr additive="base">
                                        <p:cTn id="73" dur="500" fill="hold"/>
                                        <p:tgtEl>
                                          <p:spTgt spid="460802">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6080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60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82348"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a:p>
            <a:endParaRPr lang="en-US" altLang="en-US" dirty="0">
              <a:latin typeface="Gill Sans MT" panose="020B0502020104020203" pitchFamily="34" charset="77"/>
            </a:endParaRPr>
          </a:p>
        </p:txBody>
      </p:sp>
      <p:sp>
        <p:nvSpPr>
          <p:cNvPr id="996357" name="Rectangle 5"/>
          <p:cNvSpPr>
            <a:spLocks noChangeArrowheads="1"/>
          </p:cNvSpPr>
          <p:nvPr/>
        </p:nvSpPr>
        <p:spPr bwMode="auto">
          <a:xfrm>
            <a:off x="1882348"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36762"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36761"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61476" y="2341569"/>
            <a:ext cx="1541462"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80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36762"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36761"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sp>
        <p:nvSpPr>
          <p:cNvPr id="996389" name="Text Box 37"/>
          <p:cNvSpPr txBox="1">
            <a:spLocks noChangeArrowheads="1"/>
          </p:cNvSpPr>
          <p:nvPr/>
        </p:nvSpPr>
        <p:spPr bwMode="auto">
          <a:xfrm>
            <a:off x="6073061"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74081"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61476" y="4779972"/>
            <a:ext cx="1579562"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61476" y="5465773"/>
            <a:ext cx="1579562" cy="428626"/>
            <a:chOff x="3024" y="1392"/>
            <a:chExt cx="110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sp>
        <p:nvSpPr>
          <p:cNvPr id="46" name="Line 63">
            <a:extLst>
              <a:ext uri="{FF2B5EF4-FFF2-40B4-BE49-F238E27FC236}">
                <a16:creationId xmlns:a16="http://schemas.microsoft.com/office/drawing/2014/main" id="{E9091C48-727B-FF4C-9338-13F7DE6A442E}"/>
              </a:ext>
            </a:extLst>
          </p:cNvPr>
          <p:cNvSpPr>
            <a:spLocks noChangeShapeType="1"/>
          </p:cNvSpPr>
          <p:nvPr/>
        </p:nvSpPr>
        <p:spPr bwMode="auto">
          <a:xfrm>
            <a:off x="1905000" y="374758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pic>
        <p:nvPicPr>
          <p:cNvPr id="47" name="Picture 58">
            <a:extLst>
              <a:ext uri="{FF2B5EF4-FFF2-40B4-BE49-F238E27FC236}">
                <a16:creationId xmlns:a16="http://schemas.microsoft.com/office/drawing/2014/main" id="{105857A9-5C3D-6649-B72F-8F7F302A119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11005" y="5641984"/>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 Box 64">
            <a:extLst>
              <a:ext uri="{FF2B5EF4-FFF2-40B4-BE49-F238E27FC236}">
                <a16:creationId xmlns:a16="http://schemas.microsoft.com/office/drawing/2014/main" id="{E8B75330-E9AE-5941-879E-6D70185DF432}"/>
              </a:ext>
            </a:extLst>
          </p:cNvPr>
          <p:cNvSpPr txBox="1">
            <a:spLocks noChangeArrowheads="1"/>
          </p:cNvSpPr>
          <p:nvPr/>
        </p:nvSpPr>
        <p:spPr bwMode="auto">
          <a:xfrm>
            <a:off x="1947952" y="3290380"/>
            <a:ext cx="155553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Machine A</a:t>
            </a:r>
          </a:p>
        </p:txBody>
      </p:sp>
      <p:sp>
        <p:nvSpPr>
          <p:cNvPr id="49" name="Text Box 65">
            <a:extLst>
              <a:ext uri="{FF2B5EF4-FFF2-40B4-BE49-F238E27FC236}">
                <a16:creationId xmlns:a16="http://schemas.microsoft.com/office/drawing/2014/main" id="{C2C55C82-93D6-8C43-85AF-ABB9574C6845}"/>
              </a:ext>
            </a:extLst>
          </p:cNvPr>
          <p:cNvSpPr txBox="1">
            <a:spLocks noChangeArrowheads="1"/>
          </p:cNvSpPr>
          <p:nvPr/>
        </p:nvSpPr>
        <p:spPr bwMode="auto">
          <a:xfrm>
            <a:off x="1976526" y="3823780"/>
            <a:ext cx="156130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Machine B</a:t>
            </a:r>
          </a:p>
        </p:txBody>
      </p:sp>
      <p:pic>
        <p:nvPicPr>
          <p:cNvPr id="50" name="Picture 58">
            <a:extLst>
              <a:ext uri="{FF2B5EF4-FFF2-40B4-BE49-F238E27FC236}">
                <a16:creationId xmlns:a16="http://schemas.microsoft.com/office/drawing/2014/main" id="{96EB117C-320E-9144-BA7D-AC86F41B908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0304" y="2452743"/>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a:extLst>
              <a:ext uri="{FF2B5EF4-FFF2-40B4-BE49-F238E27FC236}">
                <a16:creationId xmlns:a16="http://schemas.microsoft.com/office/drawing/2014/main" id="{68E95F41-6943-9942-AE67-EFBBF8A77E0B}"/>
              </a:ext>
            </a:extLst>
          </p:cNvPr>
          <p:cNvGrpSpPr/>
          <p:nvPr/>
        </p:nvGrpSpPr>
        <p:grpSpPr>
          <a:xfrm>
            <a:off x="8388183" y="1884373"/>
            <a:ext cx="1905000" cy="3814084"/>
            <a:chOff x="6864183" y="1884373"/>
            <a:chExt cx="1905000" cy="3814084"/>
          </a:xfrm>
        </p:grpSpPr>
        <p:sp>
          <p:nvSpPr>
            <p:cNvPr id="57" name="Cloud">
              <a:extLst>
                <a:ext uri="{FF2B5EF4-FFF2-40B4-BE49-F238E27FC236}">
                  <a16:creationId xmlns:a16="http://schemas.microsoft.com/office/drawing/2014/main" id="{BC5C2870-3BD3-164F-B9E0-B88CB3E8A344}"/>
                </a:ext>
              </a:extLst>
            </p:cNvPr>
            <p:cNvSpPr>
              <a:spLocks noChangeAspect="1" noEditPoints="1" noChangeArrowheads="1"/>
            </p:cNvSpPr>
            <p:nvPr/>
          </p:nvSpPr>
          <p:spPr bwMode="auto">
            <a:xfrm>
              <a:off x="6864183" y="2814647"/>
              <a:ext cx="1905000" cy="1904983"/>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MT" panose="020B0502020104020203" pitchFamily="34" charset="77"/>
              </a:endParaRPr>
            </a:p>
          </p:txBody>
        </p:sp>
        <p:sp>
          <p:nvSpPr>
            <p:cNvPr id="58" name="Rectangle 8">
              <a:extLst>
                <a:ext uri="{FF2B5EF4-FFF2-40B4-BE49-F238E27FC236}">
                  <a16:creationId xmlns:a16="http://schemas.microsoft.com/office/drawing/2014/main" id="{89C9F35A-EFD0-D140-BE97-1728EC6F139C}"/>
                </a:ext>
              </a:extLst>
            </p:cNvPr>
            <p:cNvSpPr>
              <a:spLocks noChangeArrowheads="1"/>
            </p:cNvSpPr>
            <p:nvPr/>
          </p:nvSpPr>
          <p:spPr bwMode="auto">
            <a:xfrm>
              <a:off x="7245183" y="1884373"/>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MT" panose="020B0502020104020203" pitchFamily="34" charset="77"/>
                </a:rPr>
                <a:t>Packet</a:t>
              </a:r>
            </a:p>
            <a:p>
              <a:r>
                <a:rPr lang="en-US" altLang="en-US" sz="2000" dirty="0">
                  <a:latin typeface="Gill Sans MT" panose="020B0502020104020203" pitchFamily="34" charset="77"/>
                </a:rPr>
                <a:t>Handler</a:t>
              </a:r>
            </a:p>
          </p:txBody>
        </p:sp>
        <p:sp>
          <p:nvSpPr>
            <p:cNvPr id="59" name="Rectangle 10">
              <a:extLst>
                <a:ext uri="{FF2B5EF4-FFF2-40B4-BE49-F238E27FC236}">
                  <a16:creationId xmlns:a16="http://schemas.microsoft.com/office/drawing/2014/main" id="{DCF1CBD8-125E-3F4F-B680-71EBD600B1C4}"/>
                </a:ext>
              </a:extLst>
            </p:cNvPr>
            <p:cNvSpPr>
              <a:spLocks noChangeArrowheads="1"/>
            </p:cNvSpPr>
            <p:nvPr/>
          </p:nvSpPr>
          <p:spPr bwMode="auto">
            <a:xfrm>
              <a:off x="7245183" y="4784057"/>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MT" panose="020B0502020104020203" pitchFamily="34" charset="77"/>
                </a:rPr>
                <a:t>Packet</a:t>
              </a:r>
            </a:p>
            <a:p>
              <a:r>
                <a:rPr lang="en-US" altLang="en-US" sz="2000">
                  <a:latin typeface="Gill Sans MT" panose="020B0502020104020203" pitchFamily="34" charset="77"/>
                </a:rPr>
                <a:t>Handler</a:t>
              </a:r>
            </a:p>
          </p:txBody>
        </p:sp>
        <p:grpSp>
          <p:nvGrpSpPr>
            <p:cNvPr id="60" name="Group 43">
              <a:extLst>
                <a:ext uri="{FF2B5EF4-FFF2-40B4-BE49-F238E27FC236}">
                  <a16:creationId xmlns:a16="http://schemas.microsoft.com/office/drawing/2014/main" id="{4220BAD3-6CCF-EB4E-B52D-C85956A117D0}"/>
                </a:ext>
              </a:extLst>
            </p:cNvPr>
            <p:cNvGrpSpPr>
              <a:grpSpLocks/>
            </p:cNvGrpSpPr>
            <p:nvPr/>
          </p:nvGrpSpPr>
          <p:grpSpPr bwMode="auto">
            <a:xfrm>
              <a:off x="7894477" y="2798773"/>
              <a:ext cx="428626" cy="2057397"/>
              <a:chOff x="4537" y="1584"/>
              <a:chExt cx="270" cy="864"/>
            </a:xfrm>
          </p:grpSpPr>
          <p:sp>
            <p:nvSpPr>
              <p:cNvPr id="61" name="Text Box 34">
                <a:extLst>
                  <a:ext uri="{FF2B5EF4-FFF2-40B4-BE49-F238E27FC236}">
                    <a16:creationId xmlns:a16="http://schemas.microsoft.com/office/drawing/2014/main" id="{41A45217-74F9-E945-BCCC-8385BDCC6CCA}"/>
                  </a:ext>
                </a:extLst>
              </p:cNvPr>
              <p:cNvSpPr txBox="1">
                <a:spLocks noChangeArrowheads="1"/>
              </p:cNvSpPr>
              <p:nvPr/>
            </p:nvSpPr>
            <p:spPr bwMode="auto">
              <a:xfrm rot="5400000">
                <a:off x="4387" y="1899"/>
                <a:ext cx="56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2" name="Line 32">
                <a:extLst>
                  <a:ext uri="{FF2B5EF4-FFF2-40B4-BE49-F238E27FC236}">
                    <a16:creationId xmlns:a16="http://schemas.microsoft.com/office/drawing/2014/main" id="{A401B393-1DBF-8D48-B5AE-74525F4966B4}"/>
                  </a:ext>
                </a:extLst>
              </p:cNvPr>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nvGrpSpPr>
            <p:cNvPr id="63" name="Group 44">
              <a:extLst>
                <a:ext uri="{FF2B5EF4-FFF2-40B4-BE49-F238E27FC236}">
                  <a16:creationId xmlns:a16="http://schemas.microsoft.com/office/drawing/2014/main" id="{B8733D72-0C26-4D4C-81B3-8FACCBFC5838}"/>
                </a:ext>
              </a:extLst>
            </p:cNvPr>
            <p:cNvGrpSpPr>
              <a:grpSpLocks/>
            </p:cNvGrpSpPr>
            <p:nvPr/>
          </p:nvGrpSpPr>
          <p:grpSpPr bwMode="auto">
            <a:xfrm>
              <a:off x="7235664" y="2798773"/>
              <a:ext cx="428626" cy="1981198"/>
              <a:chOff x="4122" y="1584"/>
              <a:chExt cx="270" cy="864"/>
            </a:xfrm>
          </p:grpSpPr>
          <p:sp>
            <p:nvSpPr>
              <p:cNvPr id="64" name="Text Box 35">
                <a:extLst>
                  <a:ext uri="{FF2B5EF4-FFF2-40B4-BE49-F238E27FC236}">
                    <a16:creationId xmlns:a16="http://schemas.microsoft.com/office/drawing/2014/main" id="{439A18F6-A006-9343-99FE-66103056479E}"/>
                  </a:ext>
                </a:extLst>
              </p:cNvPr>
              <p:cNvSpPr txBox="1">
                <a:spLocks noChangeArrowheads="1"/>
              </p:cNvSpPr>
              <p:nvPr/>
            </p:nvSpPr>
            <p:spPr bwMode="auto">
              <a:xfrm rot="16200000">
                <a:off x="3961" y="1897"/>
                <a:ext cx="59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5" name="Line 33">
                <a:extLst>
                  <a:ext uri="{FF2B5EF4-FFF2-40B4-BE49-F238E27FC236}">
                    <a16:creationId xmlns:a16="http://schemas.microsoft.com/office/drawing/2014/main" id="{873DBE94-6BB0-C640-B272-678B85E77CEE}"/>
                  </a:ext>
                </a:extLst>
              </p:cNvPr>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sp>
        <p:nvSpPr>
          <p:cNvPr id="67" name="Rectangle 7">
            <a:extLst>
              <a:ext uri="{FF2B5EF4-FFF2-40B4-BE49-F238E27FC236}">
                <a16:creationId xmlns:a16="http://schemas.microsoft.com/office/drawing/2014/main" id="{97000CFA-28E7-0C4B-A6EC-E03066E83B74}"/>
              </a:ext>
            </a:extLst>
          </p:cNvPr>
          <p:cNvSpPr>
            <a:spLocks noChangeArrowheads="1"/>
          </p:cNvSpPr>
          <p:nvPr/>
        </p:nvSpPr>
        <p:spPr bwMode="auto">
          <a:xfrm>
            <a:off x="6146762" y="4856170"/>
            <a:ext cx="1030288" cy="914400"/>
          </a:xfrm>
          <a:prstGeom prst="rect">
            <a:avLst/>
          </a:prstGeom>
          <a:solidFill>
            <a:schemeClr val="accent4">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68" name="Text Box 39">
            <a:extLst>
              <a:ext uri="{FF2B5EF4-FFF2-40B4-BE49-F238E27FC236}">
                <a16:creationId xmlns:a16="http://schemas.microsoft.com/office/drawing/2014/main" id="{56139D46-43A8-A248-8EB7-2261F7ED5740}"/>
              </a:ext>
            </a:extLst>
          </p:cNvPr>
          <p:cNvSpPr txBox="1">
            <a:spLocks noChangeArrowheads="1"/>
          </p:cNvSpPr>
          <p:nvPr/>
        </p:nvSpPr>
        <p:spPr bwMode="auto">
          <a:xfrm>
            <a:off x="5973724" y="5780096"/>
            <a:ext cx="1406526" cy="7667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nvGrpSpPr>
          <p:cNvPr id="70" name="Group 42">
            <a:extLst>
              <a:ext uri="{FF2B5EF4-FFF2-40B4-BE49-F238E27FC236}">
                <a16:creationId xmlns:a16="http://schemas.microsoft.com/office/drawing/2014/main" id="{BF56F71D-D971-9142-86D1-6DEA8703AA9A}"/>
              </a:ext>
            </a:extLst>
          </p:cNvPr>
          <p:cNvGrpSpPr>
            <a:grpSpLocks/>
          </p:cNvGrpSpPr>
          <p:nvPr/>
        </p:nvGrpSpPr>
        <p:grpSpPr bwMode="auto">
          <a:xfrm>
            <a:off x="7161476" y="1655768"/>
            <a:ext cx="1579562" cy="428625"/>
            <a:chOff x="3024" y="960"/>
            <a:chExt cx="1104" cy="270"/>
          </a:xfrm>
        </p:grpSpPr>
        <p:sp>
          <p:nvSpPr>
            <p:cNvPr id="82" name="Line 13">
              <a:extLst>
                <a:ext uri="{FF2B5EF4-FFF2-40B4-BE49-F238E27FC236}">
                  <a16:creationId xmlns:a16="http://schemas.microsoft.com/office/drawing/2014/main" id="{27AACBEF-0749-9A46-9DD9-604A71810B18}"/>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3" name="Text Box 18">
              <a:extLst>
                <a:ext uri="{FF2B5EF4-FFF2-40B4-BE49-F238E27FC236}">
                  <a16:creationId xmlns:a16="http://schemas.microsoft.com/office/drawing/2014/main" id="{379EFD7D-25C6-DD4D-97A7-5AFCF0EC3613}"/>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75" name="Group 46">
            <a:extLst>
              <a:ext uri="{FF2B5EF4-FFF2-40B4-BE49-F238E27FC236}">
                <a16:creationId xmlns:a16="http://schemas.microsoft.com/office/drawing/2014/main" id="{169696BD-6426-1E4B-A1AF-3F899BFB307E}"/>
              </a:ext>
            </a:extLst>
          </p:cNvPr>
          <p:cNvGrpSpPr>
            <a:grpSpLocks/>
          </p:cNvGrpSpPr>
          <p:nvPr/>
        </p:nvGrpSpPr>
        <p:grpSpPr bwMode="auto">
          <a:xfrm>
            <a:off x="5984874" y="4856170"/>
            <a:ext cx="1406526" cy="1690688"/>
            <a:chOff x="2339" y="2448"/>
            <a:chExt cx="886" cy="1065"/>
          </a:xfrm>
        </p:grpSpPr>
        <p:sp>
          <p:nvSpPr>
            <p:cNvPr id="80" name="Rectangle 7">
              <a:extLst>
                <a:ext uri="{FF2B5EF4-FFF2-40B4-BE49-F238E27FC236}">
                  <a16:creationId xmlns:a16="http://schemas.microsoft.com/office/drawing/2014/main" id="{8FCF7A81-77AE-B647-9533-CD5357DC530A}"/>
                </a:ext>
              </a:extLst>
            </p:cNvPr>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81" name="Text Box 39">
              <a:extLst>
                <a:ext uri="{FF2B5EF4-FFF2-40B4-BE49-F238E27FC236}">
                  <a16:creationId xmlns:a16="http://schemas.microsoft.com/office/drawing/2014/main" id="{5EAFB67C-7D90-7F46-B5F0-C89169273970}"/>
                </a:ext>
              </a:extLst>
            </p:cNvPr>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6" name="Title 5"/>
          <p:cNvSpPr>
            <a:spLocks noGrp="1"/>
          </p:cNvSpPr>
          <p:nvPr>
            <p:ph type="title"/>
          </p:nvPr>
        </p:nvSpPr>
        <p:spPr/>
        <p:txBody>
          <a:bodyPr/>
          <a:lstStyle/>
          <a:p>
            <a:r>
              <a:rPr lang="en-US" altLang="ko-KR" dirty="0">
                <a:ea typeface="굴림" panose="020B0600000101010101" pitchFamily="34" charset="-127"/>
              </a:rPr>
              <a:t>RPC Information Flow</a:t>
            </a:r>
            <a:endParaRPr lang="en-US" dirty="0"/>
          </a:p>
        </p:txBody>
      </p:sp>
      <p:grpSp>
        <p:nvGrpSpPr>
          <p:cNvPr id="996393" name="Group 41"/>
          <p:cNvGrpSpPr>
            <a:grpSpLocks/>
          </p:cNvGrpSpPr>
          <p:nvPr/>
        </p:nvGrpSpPr>
        <p:grpSpPr bwMode="auto">
          <a:xfrm>
            <a:off x="6162676" y="977906"/>
            <a:ext cx="1076324" cy="1668463"/>
            <a:chOff x="2370" y="533"/>
            <a:chExt cx="678" cy="1051"/>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70" y="533"/>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Tree>
    <p:extLst>
      <p:ext uri="{BB962C8B-B14F-4D97-AF65-F5344CB8AC3E}">
        <p14:creationId xmlns:p14="http://schemas.microsoft.com/office/powerpoint/2010/main" val="3946678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14600" y="76200"/>
            <a:ext cx="7162800" cy="533400"/>
          </a:xfrm>
        </p:spPr>
        <p:txBody>
          <a:bodyPr/>
          <a:lstStyle/>
          <a:p>
            <a:r>
              <a:rPr lang="en-US" smtClean="0"/>
              <a:t>Finding r with x</a:t>
            </a:r>
            <a:r>
              <a:rPr lang="en-US" baseline="30000" smtClean="0"/>
              <a:t>r</a:t>
            </a:r>
            <a:r>
              <a:rPr lang="en-US" smtClean="0"/>
              <a:t> </a:t>
            </a:r>
            <a:r>
              <a:rPr lang="en-US" sz="4000">
                <a:sym typeface="Symbol" pitchFamily="18" charset="2"/>
              </a:rPr>
              <a:t></a:t>
            </a:r>
            <a:r>
              <a:rPr lang="en-US" smtClean="0"/>
              <a:t> 1 (mod N)</a:t>
            </a:r>
          </a:p>
        </p:txBody>
      </p:sp>
      <p:sp>
        <p:nvSpPr>
          <p:cNvPr id="462931" name="Rectangle 83"/>
          <p:cNvSpPr>
            <a:spLocks noGrp="1" noChangeArrowheads="1"/>
          </p:cNvSpPr>
          <p:nvPr>
            <p:ph idx="1"/>
          </p:nvPr>
        </p:nvSpPr>
        <p:spPr>
          <a:xfrm>
            <a:off x="1752600" y="5334000"/>
            <a:ext cx="8458200" cy="1447800"/>
          </a:xfrm>
        </p:spPr>
        <p:txBody>
          <a:bodyPr/>
          <a:lstStyle/>
          <a:p>
            <a:r>
              <a:rPr lang="en-US" dirty="0" smtClean="0"/>
              <a:t>Finally: Perform measurement</a:t>
            </a:r>
          </a:p>
          <a:p>
            <a:pPr lvl="1"/>
            <a:r>
              <a:rPr lang="en-US" dirty="0" smtClean="0"/>
              <a:t>Find out r with high probability</a:t>
            </a:r>
          </a:p>
          <a:p>
            <a:pPr lvl="1"/>
            <a:r>
              <a:rPr lang="en-US" dirty="0" smtClean="0"/>
              <a:t>Get |y&gt;|a</a:t>
            </a:r>
            <a:r>
              <a:rPr lang="en-US" baseline="30000" dirty="0" smtClean="0"/>
              <a:t>w’</a:t>
            </a:r>
            <a:r>
              <a:rPr lang="en-US" dirty="0" smtClean="0"/>
              <a:t>&gt; where y is of form k/r and w’ is related</a:t>
            </a:r>
          </a:p>
        </p:txBody>
      </p:sp>
      <p:grpSp>
        <p:nvGrpSpPr>
          <p:cNvPr id="2" name="Group 3"/>
          <p:cNvGrpSpPr>
            <a:grpSpLocks/>
          </p:cNvGrpSpPr>
          <p:nvPr/>
        </p:nvGrpSpPr>
        <p:grpSpPr bwMode="auto">
          <a:xfrm>
            <a:off x="4171950" y="2514599"/>
            <a:ext cx="400050" cy="133350"/>
            <a:chOff x="1872" y="3072"/>
            <a:chExt cx="240" cy="96"/>
          </a:xfrm>
        </p:grpSpPr>
        <p:sp>
          <p:nvSpPr>
            <p:cNvPr id="27733" name="Line 4"/>
            <p:cNvSpPr>
              <a:spLocks noChangeShapeType="1"/>
            </p:cNvSpPr>
            <p:nvPr/>
          </p:nvSpPr>
          <p:spPr bwMode="auto">
            <a:xfrm>
              <a:off x="1872" y="3072"/>
              <a:ext cx="24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34" name="Line 5"/>
            <p:cNvSpPr>
              <a:spLocks noChangeShapeType="1"/>
            </p:cNvSpPr>
            <p:nvPr/>
          </p:nvSpPr>
          <p:spPr bwMode="auto">
            <a:xfrm>
              <a:off x="1872" y="3168"/>
              <a:ext cx="24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 name="Group 6"/>
          <p:cNvGrpSpPr>
            <a:grpSpLocks/>
          </p:cNvGrpSpPr>
          <p:nvPr/>
        </p:nvGrpSpPr>
        <p:grpSpPr bwMode="auto">
          <a:xfrm>
            <a:off x="6877051" y="846138"/>
            <a:ext cx="2665413" cy="1298575"/>
            <a:chOff x="2784" y="629"/>
            <a:chExt cx="1920" cy="935"/>
          </a:xfrm>
        </p:grpSpPr>
        <p:graphicFrame>
          <p:nvGraphicFramePr>
            <p:cNvPr id="27720" name="Object 7"/>
            <p:cNvGraphicFramePr>
              <a:graphicFrameLocks noChangeAspect="1"/>
            </p:cNvGraphicFramePr>
            <p:nvPr/>
          </p:nvGraphicFramePr>
          <p:xfrm>
            <a:off x="2784" y="677"/>
            <a:ext cx="587" cy="684"/>
          </p:xfrm>
          <a:graphic>
            <a:graphicData uri="http://schemas.openxmlformats.org/presentationml/2006/ole">
              <mc:AlternateContent xmlns:mc="http://schemas.openxmlformats.org/markup-compatibility/2006">
                <mc:Choice xmlns:v="urn:schemas-microsoft-com:vml" Requires="v">
                  <p:oleObj spid="_x0000_s13831" name="Equation" r:id="rId3" imgW="164957" imgH="190335" progId="Equation.3">
                    <p:embed/>
                  </p:oleObj>
                </mc:Choice>
                <mc:Fallback>
                  <p:oleObj name="Equation" r:id="rId3" imgW="164957" imgH="190335" progId="Equation.3">
                    <p:embed/>
                    <p:pic>
                      <p:nvPicPr>
                        <p:cNvPr id="2772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677"/>
                          <a:ext cx="587" cy="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21" name="Object 8"/>
            <p:cNvGraphicFramePr>
              <a:graphicFrameLocks noChangeAspect="1"/>
            </p:cNvGraphicFramePr>
            <p:nvPr/>
          </p:nvGraphicFramePr>
          <p:xfrm>
            <a:off x="2940" y="1219"/>
            <a:ext cx="234" cy="345"/>
          </p:xfrm>
          <a:graphic>
            <a:graphicData uri="http://schemas.openxmlformats.org/presentationml/2006/ole">
              <mc:AlternateContent xmlns:mc="http://schemas.openxmlformats.org/markup-compatibility/2006">
                <mc:Choice xmlns:v="urn:schemas-microsoft-com:vml" Requires="v">
                  <p:oleObj spid="_x0000_s13832" name="Equation" r:id="rId5" imgW="126890" imgH="190335" progId="Equation.3">
                    <p:embed/>
                  </p:oleObj>
                </mc:Choice>
                <mc:Fallback>
                  <p:oleObj name="Equation" r:id="rId5" imgW="126890" imgH="190335" progId="Equation.3">
                    <p:embed/>
                    <p:pic>
                      <p:nvPicPr>
                        <p:cNvPr id="2772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0" y="1219"/>
                          <a:ext cx="23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722" name="Group 9"/>
            <p:cNvGrpSpPr>
              <a:grpSpLocks/>
            </p:cNvGrpSpPr>
            <p:nvPr/>
          </p:nvGrpSpPr>
          <p:grpSpPr bwMode="auto">
            <a:xfrm>
              <a:off x="3648" y="629"/>
              <a:ext cx="276" cy="720"/>
              <a:chOff x="1387" y="3072"/>
              <a:chExt cx="276" cy="672"/>
            </a:xfrm>
          </p:grpSpPr>
          <p:graphicFrame>
            <p:nvGraphicFramePr>
              <p:cNvPr id="27731" name="Object 10"/>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33" name="Equation" r:id="rId7" imgW="126890" imgH="190335" progId="Equation.3">
                      <p:embed/>
                    </p:oleObj>
                  </mc:Choice>
                  <mc:Fallback>
                    <p:oleObj name="Equation" r:id="rId7" imgW="126890" imgH="190335" progId="Equation.3">
                      <p:embed/>
                      <p:pic>
                        <p:nvPicPr>
                          <p:cNvPr id="2773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2" name="Object 11"/>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34" name="Equation" r:id="rId9" imgW="114102" imgH="177492" progId="Equation.3">
                      <p:embed/>
                    </p:oleObj>
                  </mc:Choice>
                  <mc:Fallback>
                    <p:oleObj name="Equation" r:id="rId9" imgW="114102" imgH="177492" progId="Equation.3">
                      <p:embed/>
                      <p:pic>
                        <p:nvPicPr>
                          <p:cNvPr id="2773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723" name="Object 12"/>
            <p:cNvGraphicFramePr>
              <a:graphicFrameLocks noChangeAspect="1"/>
            </p:cNvGraphicFramePr>
            <p:nvPr/>
          </p:nvGraphicFramePr>
          <p:xfrm>
            <a:off x="3379" y="767"/>
            <a:ext cx="363" cy="541"/>
          </p:xfrm>
          <a:graphic>
            <a:graphicData uri="http://schemas.openxmlformats.org/presentationml/2006/ole">
              <mc:AlternateContent xmlns:mc="http://schemas.openxmlformats.org/markup-compatibility/2006">
                <mc:Choice xmlns:v="urn:schemas-microsoft-com:vml" Requires="v">
                  <p:oleObj spid="_x0000_s13835" name="Equation" r:id="rId11" imgW="126890" imgH="190335" progId="Equation.3">
                    <p:embed/>
                  </p:oleObj>
                </mc:Choice>
                <mc:Fallback>
                  <p:oleObj name="Equation" r:id="rId11" imgW="126890" imgH="190335" progId="Equation.3">
                    <p:embed/>
                    <p:pic>
                      <p:nvPicPr>
                        <p:cNvPr id="27723"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9" y="767"/>
                          <a:ext cx="363"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724" name="Group 13"/>
            <p:cNvGrpSpPr>
              <a:grpSpLocks/>
            </p:cNvGrpSpPr>
            <p:nvPr/>
          </p:nvGrpSpPr>
          <p:grpSpPr bwMode="auto">
            <a:xfrm>
              <a:off x="4428" y="629"/>
              <a:ext cx="276" cy="720"/>
              <a:chOff x="1387" y="3072"/>
              <a:chExt cx="276" cy="672"/>
            </a:xfrm>
          </p:grpSpPr>
          <p:graphicFrame>
            <p:nvGraphicFramePr>
              <p:cNvPr id="27729" name="Object 14"/>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36" name="Equation" r:id="rId13" imgW="126890" imgH="190335" progId="Equation.3">
                      <p:embed/>
                    </p:oleObj>
                  </mc:Choice>
                  <mc:Fallback>
                    <p:oleObj name="Equation" r:id="rId13" imgW="126890" imgH="190335" progId="Equation.3">
                      <p:embed/>
                      <p:pic>
                        <p:nvPicPr>
                          <p:cNvPr id="27729"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0" name="Object 15"/>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37" name="Equation" r:id="rId14" imgW="114102" imgH="177492" progId="Equation.3">
                      <p:embed/>
                    </p:oleObj>
                  </mc:Choice>
                  <mc:Fallback>
                    <p:oleObj name="Equation" r:id="rId14" imgW="114102" imgH="177492" progId="Equation.3">
                      <p:embed/>
                      <p:pic>
                        <p:nvPicPr>
                          <p:cNvPr id="2773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725" name="Object 16"/>
            <p:cNvGraphicFramePr>
              <a:graphicFrameLocks noChangeAspect="1"/>
            </p:cNvGraphicFramePr>
            <p:nvPr/>
          </p:nvGraphicFramePr>
          <p:xfrm>
            <a:off x="3964" y="821"/>
            <a:ext cx="438" cy="480"/>
          </p:xfrm>
          <a:graphic>
            <a:graphicData uri="http://schemas.openxmlformats.org/presentationml/2006/ole">
              <mc:AlternateContent xmlns:mc="http://schemas.openxmlformats.org/markup-compatibility/2006">
                <mc:Choice xmlns:v="urn:schemas-microsoft-com:vml" Requires="v">
                  <p:oleObj spid="_x0000_s13838" name="Equation" r:id="rId15" imgW="133502" imgH="142951" progId="Equation.3">
                    <p:embed/>
                  </p:oleObj>
                </mc:Choice>
                <mc:Fallback>
                  <p:oleObj name="Equation" r:id="rId15" imgW="133502" imgH="142951" progId="Equation.3">
                    <p:embed/>
                    <p:pic>
                      <p:nvPicPr>
                        <p:cNvPr id="27725"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4" y="821"/>
                          <a:ext cx="43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26" name="Object 17"/>
            <p:cNvGraphicFramePr>
              <a:graphicFrameLocks noChangeAspect="1"/>
            </p:cNvGraphicFramePr>
            <p:nvPr/>
          </p:nvGraphicFramePr>
          <p:xfrm>
            <a:off x="4235" y="643"/>
            <a:ext cx="235" cy="345"/>
          </p:xfrm>
          <a:graphic>
            <a:graphicData uri="http://schemas.openxmlformats.org/presentationml/2006/ole">
              <mc:AlternateContent xmlns:mc="http://schemas.openxmlformats.org/markup-compatibility/2006">
                <mc:Choice xmlns:v="urn:schemas-microsoft-com:vml" Requires="v">
                  <p:oleObj spid="_x0000_s13839" name="Equation" r:id="rId17" imgW="126890" imgH="190335" progId="Equation.3">
                    <p:embed/>
                  </p:oleObj>
                </mc:Choice>
                <mc:Fallback>
                  <p:oleObj name="Equation" r:id="rId17" imgW="126890" imgH="190335" progId="Equation.3">
                    <p:embed/>
                    <p:pic>
                      <p:nvPicPr>
                        <p:cNvPr id="27726"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5" y="643"/>
                          <a:ext cx="23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27" name="Line 18"/>
            <p:cNvSpPr>
              <a:spLocks noChangeShapeType="1"/>
            </p:cNvSpPr>
            <p:nvPr/>
          </p:nvSpPr>
          <p:spPr bwMode="auto">
            <a:xfrm flipH="1">
              <a:off x="3360" y="725"/>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28" name="Line 19"/>
            <p:cNvSpPr>
              <a:spLocks noChangeShapeType="1"/>
            </p:cNvSpPr>
            <p:nvPr/>
          </p:nvSpPr>
          <p:spPr bwMode="auto">
            <a:xfrm flipH="1">
              <a:off x="4032" y="725"/>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20"/>
          <p:cNvGrpSpPr>
            <a:grpSpLocks/>
          </p:cNvGrpSpPr>
          <p:nvPr/>
        </p:nvGrpSpPr>
        <p:grpSpPr bwMode="auto">
          <a:xfrm>
            <a:off x="2990851" y="838200"/>
            <a:ext cx="2665413" cy="1298575"/>
            <a:chOff x="336" y="624"/>
            <a:chExt cx="1920" cy="935"/>
          </a:xfrm>
        </p:grpSpPr>
        <p:graphicFrame>
          <p:nvGraphicFramePr>
            <p:cNvPr id="27708" name="Object 21"/>
            <p:cNvGraphicFramePr>
              <a:graphicFrameLocks noChangeAspect="1"/>
            </p:cNvGraphicFramePr>
            <p:nvPr/>
          </p:nvGraphicFramePr>
          <p:xfrm>
            <a:off x="336" y="672"/>
            <a:ext cx="587" cy="684"/>
          </p:xfrm>
          <a:graphic>
            <a:graphicData uri="http://schemas.openxmlformats.org/presentationml/2006/ole">
              <mc:AlternateContent xmlns:mc="http://schemas.openxmlformats.org/markup-compatibility/2006">
                <mc:Choice xmlns:v="urn:schemas-microsoft-com:vml" Requires="v">
                  <p:oleObj spid="_x0000_s13840" name="Equation" r:id="rId19" imgW="164957" imgH="190335" progId="Equation.3">
                    <p:embed/>
                  </p:oleObj>
                </mc:Choice>
                <mc:Fallback>
                  <p:oleObj name="Equation" r:id="rId19" imgW="164957" imgH="190335" progId="Equation.3">
                    <p:embed/>
                    <p:pic>
                      <p:nvPicPr>
                        <p:cNvPr id="27708"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672"/>
                          <a:ext cx="587" cy="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9" name="Object 22"/>
            <p:cNvGraphicFramePr>
              <a:graphicFrameLocks noChangeAspect="1"/>
            </p:cNvGraphicFramePr>
            <p:nvPr/>
          </p:nvGraphicFramePr>
          <p:xfrm>
            <a:off x="492" y="1214"/>
            <a:ext cx="233" cy="345"/>
          </p:xfrm>
          <a:graphic>
            <a:graphicData uri="http://schemas.openxmlformats.org/presentationml/2006/ole">
              <mc:AlternateContent xmlns:mc="http://schemas.openxmlformats.org/markup-compatibility/2006">
                <mc:Choice xmlns:v="urn:schemas-microsoft-com:vml" Requires="v">
                  <p:oleObj spid="_x0000_s13841" name="Equation" r:id="rId20" imgW="126890" imgH="190335" progId="Equation.3">
                    <p:embed/>
                  </p:oleObj>
                </mc:Choice>
                <mc:Fallback>
                  <p:oleObj name="Equation" r:id="rId20" imgW="126890" imgH="190335" progId="Equation.3">
                    <p:embed/>
                    <p:pic>
                      <p:nvPicPr>
                        <p:cNvPr id="27709"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2" y="1214"/>
                          <a:ext cx="233"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710" name="Group 23"/>
            <p:cNvGrpSpPr>
              <a:grpSpLocks/>
            </p:cNvGrpSpPr>
            <p:nvPr/>
          </p:nvGrpSpPr>
          <p:grpSpPr bwMode="auto">
            <a:xfrm>
              <a:off x="1200" y="624"/>
              <a:ext cx="276" cy="720"/>
              <a:chOff x="1387" y="3072"/>
              <a:chExt cx="276" cy="672"/>
            </a:xfrm>
          </p:grpSpPr>
          <p:graphicFrame>
            <p:nvGraphicFramePr>
              <p:cNvPr id="27718" name="Object 24"/>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42" name="Equation" r:id="rId22" imgW="126890" imgH="190335" progId="Equation.3">
                      <p:embed/>
                    </p:oleObj>
                  </mc:Choice>
                  <mc:Fallback>
                    <p:oleObj name="Equation" r:id="rId22" imgW="126890" imgH="190335" progId="Equation.3">
                      <p:embed/>
                      <p:pic>
                        <p:nvPicPr>
                          <p:cNvPr id="27718"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9" name="Object 25"/>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43" name="Equation" r:id="rId23" imgW="114102" imgH="177492" progId="Equation.3">
                      <p:embed/>
                    </p:oleObj>
                  </mc:Choice>
                  <mc:Fallback>
                    <p:oleObj name="Equation" r:id="rId23" imgW="114102" imgH="177492" progId="Equation.3">
                      <p:embed/>
                      <p:pic>
                        <p:nvPicPr>
                          <p:cNvPr id="27719"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711" name="Object 26"/>
            <p:cNvGraphicFramePr>
              <a:graphicFrameLocks noChangeAspect="1"/>
            </p:cNvGraphicFramePr>
            <p:nvPr/>
          </p:nvGraphicFramePr>
          <p:xfrm>
            <a:off x="931" y="762"/>
            <a:ext cx="363" cy="541"/>
          </p:xfrm>
          <a:graphic>
            <a:graphicData uri="http://schemas.openxmlformats.org/presentationml/2006/ole">
              <mc:AlternateContent xmlns:mc="http://schemas.openxmlformats.org/markup-compatibility/2006">
                <mc:Choice xmlns:v="urn:schemas-microsoft-com:vml" Requires="v">
                  <p:oleObj spid="_x0000_s13844" name="Equation" r:id="rId24" imgW="126890" imgH="190335" progId="Equation.3">
                    <p:embed/>
                  </p:oleObj>
                </mc:Choice>
                <mc:Fallback>
                  <p:oleObj name="Equation" r:id="rId24" imgW="126890" imgH="190335" progId="Equation.3">
                    <p:embed/>
                    <p:pic>
                      <p:nvPicPr>
                        <p:cNvPr id="27711"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31" y="762"/>
                          <a:ext cx="363"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712" name="Group 27"/>
            <p:cNvGrpSpPr>
              <a:grpSpLocks/>
            </p:cNvGrpSpPr>
            <p:nvPr/>
          </p:nvGrpSpPr>
          <p:grpSpPr bwMode="auto">
            <a:xfrm>
              <a:off x="1980" y="624"/>
              <a:ext cx="276" cy="720"/>
              <a:chOff x="1387" y="3072"/>
              <a:chExt cx="276" cy="672"/>
            </a:xfrm>
          </p:grpSpPr>
          <p:graphicFrame>
            <p:nvGraphicFramePr>
              <p:cNvPr id="27716" name="Object 28"/>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45" name="Equation" r:id="rId26" imgW="126890" imgH="190335" progId="Equation.3">
                      <p:embed/>
                    </p:oleObj>
                  </mc:Choice>
                  <mc:Fallback>
                    <p:oleObj name="Equation" r:id="rId26" imgW="126890" imgH="190335" progId="Equation.3">
                      <p:embed/>
                      <p:pic>
                        <p:nvPicPr>
                          <p:cNvPr id="27716"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7" name="Object 29"/>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46" name="Equation" r:id="rId27" imgW="114102" imgH="177492" progId="Equation.3">
                      <p:embed/>
                    </p:oleObj>
                  </mc:Choice>
                  <mc:Fallback>
                    <p:oleObj name="Equation" r:id="rId27" imgW="114102" imgH="177492" progId="Equation.3">
                      <p:embed/>
                      <p:pic>
                        <p:nvPicPr>
                          <p:cNvPr id="27717"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713" name="Line 30"/>
            <p:cNvSpPr>
              <a:spLocks noChangeShapeType="1"/>
            </p:cNvSpPr>
            <p:nvPr/>
          </p:nvSpPr>
          <p:spPr bwMode="auto">
            <a:xfrm flipH="1">
              <a:off x="912" y="720"/>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4" name="Line 31"/>
            <p:cNvSpPr>
              <a:spLocks noChangeShapeType="1"/>
            </p:cNvSpPr>
            <p:nvPr/>
          </p:nvSpPr>
          <p:spPr bwMode="auto">
            <a:xfrm flipH="1">
              <a:off x="1584" y="720"/>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7715" name="Object 32"/>
            <p:cNvGraphicFramePr>
              <a:graphicFrameLocks noChangeAspect="1"/>
            </p:cNvGraphicFramePr>
            <p:nvPr/>
          </p:nvGraphicFramePr>
          <p:xfrm>
            <a:off x="1668" y="732"/>
            <a:ext cx="328" cy="504"/>
          </p:xfrm>
          <a:graphic>
            <a:graphicData uri="http://schemas.openxmlformats.org/presentationml/2006/ole">
              <mc:AlternateContent xmlns:mc="http://schemas.openxmlformats.org/markup-compatibility/2006">
                <mc:Choice xmlns:v="urn:schemas-microsoft-com:vml" Requires="v">
                  <p:oleObj spid="_x0000_s13847" name="Equation" r:id="rId28" imgW="114102" imgH="177492" progId="Equation.3">
                    <p:embed/>
                  </p:oleObj>
                </mc:Choice>
                <mc:Fallback>
                  <p:oleObj name="Equation" r:id="rId28" imgW="114102" imgH="177492" progId="Equation.3">
                    <p:embed/>
                    <p:pic>
                      <p:nvPicPr>
                        <p:cNvPr id="27715" name="Object 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68" y="732"/>
                          <a:ext cx="328"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2881" name="Line 33"/>
          <p:cNvSpPr>
            <a:spLocks noChangeShapeType="1"/>
          </p:cNvSpPr>
          <p:nvPr/>
        </p:nvSpPr>
        <p:spPr bwMode="auto">
          <a:xfrm>
            <a:off x="6115051" y="1447799"/>
            <a:ext cx="733425" cy="1588"/>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 name="Group 34"/>
          <p:cNvGrpSpPr>
            <a:grpSpLocks/>
          </p:cNvGrpSpPr>
          <p:nvPr/>
        </p:nvGrpSpPr>
        <p:grpSpPr bwMode="auto">
          <a:xfrm>
            <a:off x="4552950" y="1828799"/>
            <a:ext cx="5048250" cy="1606550"/>
            <a:chOff x="1548" y="1392"/>
            <a:chExt cx="3636" cy="1157"/>
          </a:xfrm>
        </p:grpSpPr>
        <p:graphicFrame>
          <p:nvGraphicFramePr>
            <p:cNvPr id="27689" name="Object 35"/>
            <p:cNvGraphicFramePr>
              <a:graphicFrameLocks noChangeAspect="1"/>
            </p:cNvGraphicFramePr>
            <p:nvPr/>
          </p:nvGraphicFramePr>
          <p:xfrm>
            <a:off x="2064" y="1589"/>
            <a:ext cx="587" cy="684"/>
          </p:xfrm>
          <a:graphic>
            <a:graphicData uri="http://schemas.openxmlformats.org/presentationml/2006/ole">
              <mc:AlternateContent xmlns:mc="http://schemas.openxmlformats.org/markup-compatibility/2006">
                <mc:Choice xmlns:v="urn:schemas-microsoft-com:vml" Requires="v">
                  <p:oleObj spid="_x0000_s13848" name="Equation" r:id="rId30" imgW="164957" imgH="190335" progId="Equation.3">
                    <p:embed/>
                  </p:oleObj>
                </mc:Choice>
                <mc:Fallback>
                  <p:oleObj name="Equation" r:id="rId30" imgW="164957" imgH="190335" progId="Equation.3">
                    <p:embed/>
                    <p:pic>
                      <p:nvPicPr>
                        <p:cNvPr id="27689"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1589"/>
                          <a:ext cx="587" cy="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90" name="Group 36"/>
            <p:cNvGrpSpPr>
              <a:grpSpLocks/>
            </p:cNvGrpSpPr>
            <p:nvPr/>
          </p:nvGrpSpPr>
          <p:grpSpPr bwMode="auto">
            <a:xfrm>
              <a:off x="4140" y="1504"/>
              <a:ext cx="276" cy="720"/>
              <a:chOff x="1387" y="3072"/>
              <a:chExt cx="276" cy="672"/>
            </a:xfrm>
          </p:grpSpPr>
          <p:graphicFrame>
            <p:nvGraphicFramePr>
              <p:cNvPr id="27706" name="Object 37"/>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49" name="Equation" r:id="rId31" imgW="126890" imgH="190335" progId="Equation.3">
                      <p:embed/>
                    </p:oleObj>
                  </mc:Choice>
                  <mc:Fallback>
                    <p:oleObj name="Equation" r:id="rId31" imgW="126890" imgH="190335" progId="Equation.3">
                      <p:embed/>
                      <p:pic>
                        <p:nvPicPr>
                          <p:cNvPr id="27706"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7" name="Object 38"/>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50" name="Equation" r:id="rId32" imgW="114102" imgH="177492" progId="Equation.3">
                      <p:embed/>
                    </p:oleObj>
                  </mc:Choice>
                  <mc:Fallback>
                    <p:oleObj name="Equation" r:id="rId32" imgW="114102" imgH="177492" progId="Equation.3">
                      <p:embed/>
                      <p:pic>
                        <p:nvPicPr>
                          <p:cNvPr id="27707"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91" name="Group 39"/>
            <p:cNvGrpSpPr>
              <a:grpSpLocks/>
            </p:cNvGrpSpPr>
            <p:nvPr/>
          </p:nvGrpSpPr>
          <p:grpSpPr bwMode="auto">
            <a:xfrm>
              <a:off x="4908" y="1504"/>
              <a:ext cx="276" cy="720"/>
              <a:chOff x="1387" y="3072"/>
              <a:chExt cx="276" cy="672"/>
            </a:xfrm>
          </p:grpSpPr>
          <p:graphicFrame>
            <p:nvGraphicFramePr>
              <p:cNvPr id="27704" name="Object 40"/>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51" name="Equation" r:id="rId33" imgW="126890" imgH="190335" progId="Equation.3">
                      <p:embed/>
                    </p:oleObj>
                  </mc:Choice>
                  <mc:Fallback>
                    <p:oleObj name="Equation" r:id="rId33" imgW="126890" imgH="190335" progId="Equation.3">
                      <p:embed/>
                      <p:pic>
                        <p:nvPicPr>
                          <p:cNvPr id="27704"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5" name="Object 41"/>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52" name="Equation" r:id="rId34" imgW="114102" imgH="177492" progId="Equation.3">
                      <p:embed/>
                    </p:oleObj>
                  </mc:Choice>
                  <mc:Fallback>
                    <p:oleObj name="Equation" r:id="rId34" imgW="114102" imgH="177492" progId="Equation.3">
                      <p:embed/>
                      <p:pic>
                        <p:nvPicPr>
                          <p:cNvPr id="27705"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92" name="Object 42"/>
            <p:cNvGraphicFramePr>
              <a:graphicFrameLocks noChangeAspect="1"/>
            </p:cNvGraphicFramePr>
            <p:nvPr/>
          </p:nvGraphicFramePr>
          <p:xfrm>
            <a:off x="4444" y="1696"/>
            <a:ext cx="439" cy="480"/>
          </p:xfrm>
          <a:graphic>
            <a:graphicData uri="http://schemas.openxmlformats.org/presentationml/2006/ole">
              <mc:AlternateContent xmlns:mc="http://schemas.openxmlformats.org/markup-compatibility/2006">
                <mc:Choice xmlns:v="urn:schemas-microsoft-com:vml" Requires="v">
                  <p:oleObj spid="_x0000_s13853" name="Equation" r:id="rId35" imgW="133502" imgH="142951" progId="Equation.3">
                    <p:embed/>
                  </p:oleObj>
                </mc:Choice>
                <mc:Fallback>
                  <p:oleObj name="Equation" r:id="rId35" imgW="133502" imgH="142951" progId="Equation.3">
                    <p:embed/>
                    <p:pic>
                      <p:nvPicPr>
                        <p:cNvPr id="27692" name="Object 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44" y="1696"/>
                          <a:ext cx="43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3" name="Object 43"/>
            <p:cNvGraphicFramePr>
              <a:graphicFrameLocks noChangeAspect="1"/>
            </p:cNvGraphicFramePr>
            <p:nvPr/>
          </p:nvGraphicFramePr>
          <p:xfrm>
            <a:off x="1632" y="1577"/>
            <a:ext cx="587" cy="684"/>
          </p:xfrm>
          <a:graphic>
            <a:graphicData uri="http://schemas.openxmlformats.org/presentationml/2006/ole">
              <mc:AlternateContent xmlns:mc="http://schemas.openxmlformats.org/markup-compatibility/2006">
                <mc:Choice xmlns:v="urn:schemas-microsoft-com:vml" Requires="v">
                  <p:oleObj spid="_x0000_s13854" name="Equation" r:id="rId37" imgW="164957" imgH="190335" progId="Equation.3">
                    <p:embed/>
                  </p:oleObj>
                </mc:Choice>
                <mc:Fallback>
                  <p:oleObj name="Equation" r:id="rId37" imgW="164957" imgH="190335" progId="Equation.3">
                    <p:embed/>
                    <p:pic>
                      <p:nvPicPr>
                        <p:cNvPr id="27693"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1577"/>
                          <a:ext cx="587" cy="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4" name="Object 44"/>
            <p:cNvGraphicFramePr>
              <a:graphicFrameLocks noChangeAspect="1"/>
            </p:cNvGraphicFramePr>
            <p:nvPr/>
          </p:nvGraphicFramePr>
          <p:xfrm>
            <a:off x="2256" y="2165"/>
            <a:ext cx="281" cy="384"/>
          </p:xfrm>
          <a:graphic>
            <a:graphicData uri="http://schemas.openxmlformats.org/presentationml/2006/ole">
              <mc:AlternateContent xmlns:mc="http://schemas.openxmlformats.org/markup-compatibility/2006">
                <mc:Choice xmlns:v="urn:schemas-microsoft-com:vml" Requires="v">
                  <p:oleObj spid="_x0000_s13855" name="Equation" r:id="rId38" imgW="139639" imgH="190417" progId="Equation.3">
                    <p:embed/>
                  </p:oleObj>
                </mc:Choice>
                <mc:Fallback>
                  <p:oleObj name="Equation" r:id="rId38" imgW="139639" imgH="190417" progId="Equation.3">
                    <p:embed/>
                    <p:pic>
                      <p:nvPicPr>
                        <p:cNvPr id="27694" name="Object 4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256" y="2165"/>
                          <a:ext cx="28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5" name="Object 45"/>
            <p:cNvGraphicFramePr>
              <a:graphicFrameLocks noChangeAspect="1"/>
            </p:cNvGraphicFramePr>
            <p:nvPr/>
          </p:nvGraphicFramePr>
          <p:xfrm flipH="1" flipV="1">
            <a:off x="3216" y="1733"/>
            <a:ext cx="336" cy="336"/>
          </p:xfrm>
          <a:graphic>
            <a:graphicData uri="http://schemas.openxmlformats.org/presentationml/2006/ole">
              <mc:AlternateContent xmlns:mc="http://schemas.openxmlformats.org/markup-compatibility/2006">
                <mc:Choice xmlns:v="urn:schemas-microsoft-com:vml" Requires="v">
                  <p:oleObj spid="_x0000_s13856" name="Equation" r:id="rId40" imgW="139700" imgH="139700" progId="Equation.3">
                    <p:embed/>
                  </p:oleObj>
                </mc:Choice>
                <mc:Fallback>
                  <p:oleObj name="Equation" r:id="rId40" imgW="139700" imgH="139700" progId="Equation.3">
                    <p:embed/>
                    <p:pic>
                      <p:nvPicPr>
                        <p:cNvPr id="27695" name="Object 4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flipH="1" flipV="1">
                          <a:off x="3216" y="173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6" name="Object 46"/>
            <p:cNvGraphicFramePr>
              <a:graphicFrameLocks noChangeAspect="1"/>
            </p:cNvGraphicFramePr>
            <p:nvPr/>
          </p:nvGraphicFramePr>
          <p:xfrm>
            <a:off x="3564" y="1685"/>
            <a:ext cx="323" cy="432"/>
          </p:xfrm>
          <a:graphic>
            <a:graphicData uri="http://schemas.openxmlformats.org/presentationml/2006/ole">
              <mc:AlternateContent xmlns:mc="http://schemas.openxmlformats.org/markup-compatibility/2006">
                <mc:Choice xmlns:v="urn:schemas-microsoft-com:vml" Requires="v">
                  <p:oleObj spid="_x0000_s13857" name="Equation" r:id="rId42" imgW="104851" imgH="142951" progId="Equation.3">
                    <p:embed/>
                  </p:oleObj>
                </mc:Choice>
                <mc:Fallback>
                  <p:oleObj name="Equation" r:id="rId42" imgW="104851" imgH="142951" progId="Equation.3">
                    <p:embed/>
                    <p:pic>
                      <p:nvPicPr>
                        <p:cNvPr id="27696" name="Object 4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564" y="1685"/>
                          <a:ext cx="3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7" name="Object 47"/>
            <p:cNvGraphicFramePr>
              <a:graphicFrameLocks noChangeAspect="1"/>
            </p:cNvGraphicFramePr>
            <p:nvPr/>
          </p:nvGraphicFramePr>
          <p:xfrm>
            <a:off x="3840" y="1685"/>
            <a:ext cx="351" cy="480"/>
          </p:xfrm>
          <a:graphic>
            <a:graphicData uri="http://schemas.openxmlformats.org/presentationml/2006/ole">
              <mc:AlternateContent xmlns:mc="http://schemas.openxmlformats.org/markup-compatibility/2006">
                <mc:Choice xmlns:v="urn:schemas-microsoft-com:vml" Requires="v">
                  <p:oleObj spid="_x0000_s13858" name="Equation" r:id="rId44" imgW="139639" imgH="190417" progId="Equation.3">
                    <p:embed/>
                  </p:oleObj>
                </mc:Choice>
                <mc:Fallback>
                  <p:oleObj name="Equation" r:id="rId44" imgW="139639" imgH="190417" progId="Equation.3">
                    <p:embed/>
                    <p:pic>
                      <p:nvPicPr>
                        <p:cNvPr id="27697" name="Object 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840" y="1685"/>
                          <a:ext cx="351"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8" name="Object 48"/>
            <p:cNvGraphicFramePr>
              <a:graphicFrameLocks noChangeAspect="1"/>
            </p:cNvGraphicFramePr>
            <p:nvPr/>
          </p:nvGraphicFramePr>
          <p:xfrm>
            <a:off x="2880" y="1685"/>
            <a:ext cx="432" cy="432"/>
          </p:xfrm>
          <a:graphic>
            <a:graphicData uri="http://schemas.openxmlformats.org/presentationml/2006/ole">
              <mc:AlternateContent xmlns:mc="http://schemas.openxmlformats.org/markup-compatibility/2006">
                <mc:Choice xmlns:v="urn:schemas-microsoft-com:vml" Requires="v">
                  <p:oleObj spid="_x0000_s13859" name="Equation" r:id="rId45" imgW="152268" imgH="152268" progId="Equation.3">
                    <p:embed/>
                  </p:oleObj>
                </mc:Choice>
                <mc:Fallback>
                  <p:oleObj name="Equation" r:id="rId45" imgW="152268" imgH="152268" progId="Equation.3">
                    <p:embed/>
                    <p:pic>
                      <p:nvPicPr>
                        <p:cNvPr id="27698" name="Object 48"/>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880" y="1685"/>
                          <a:ext cx="43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9" name="Object 49"/>
            <p:cNvGraphicFramePr>
              <a:graphicFrameLocks noChangeAspect="1"/>
            </p:cNvGraphicFramePr>
            <p:nvPr/>
          </p:nvGraphicFramePr>
          <p:xfrm>
            <a:off x="1548" y="2141"/>
            <a:ext cx="744" cy="336"/>
          </p:xfrm>
          <a:graphic>
            <a:graphicData uri="http://schemas.openxmlformats.org/presentationml/2006/ole">
              <mc:AlternateContent xmlns:mc="http://schemas.openxmlformats.org/markup-compatibility/2006">
                <mc:Choice xmlns:v="urn:schemas-microsoft-com:vml" Requires="v">
                  <p:oleObj spid="_x0000_s13860" name="Equation" r:id="rId47" imgW="393359" imgH="177646" progId="Equation.3">
                    <p:embed/>
                  </p:oleObj>
                </mc:Choice>
                <mc:Fallback>
                  <p:oleObj name="Equation" r:id="rId47" imgW="393359" imgH="177646" progId="Equation.3">
                    <p:embed/>
                    <p:pic>
                      <p:nvPicPr>
                        <p:cNvPr id="27699" name="Object 49"/>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548" y="2141"/>
                          <a:ext cx="74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00" name="Line 50"/>
            <p:cNvSpPr>
              <a:spLocks noChangeShapeType="1"/>
            </p:cNvSpPr>
            <p:nvPr/>
          </p:nvSpPr>
          <p:spPr bwMode="auto">
            <a:xfrm flipH="1">
              <a:off x="4464" y="1589"/>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1" name="Line 51"/>
            <p:cNvSpPr>
              <a:spLocks noChangeShapeType="1"/>
            </p:cNvSpPr>
            <p:nvPr/>
          </p:nvSpPr>
          <p:spPr bwMode="auto">
            <a:xfrm flipH="1">
              <a:off x="2784" y="1589"/>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7702" name="Object 52"/>
            <p:cNvGraphicFramePr>
              <a:graphicFrameLocks noChangeAspect="1"/>
            </p:cNvGraphicFramePr>
            <p:nvPr/>
          </p:nvGraphicFramePr>
          <p:xfrm>
            <a:off x="4704" y="1536"/>
            <a:ext cx="336" cy="336"/>
          </p:xfrm>
          <a:graphic>
            <a:graphicData uri="http://schemas.openxmlformats.org/presentationml/2006/ole">
              <mc:AlternateContent xmlns:mc="http://schemas.openxmlformats.org/markup-compatibility/2006">
                <mc:Choice xmlns:v="urn:schemas-microsoft-com:vml" Requires="v">
                  <p:oleObj spid="_x0000_s13861" name="Equation" r:id="rId49" imgW="152268" imgH="152268" progId="Equation.3">
                    <p:embed/>
                  </p:oleObj>
                </mc:Choice>
                <mc:Fallback>
                  <p:oleObj name="Equation" r:id="rId49" imgW="152268" imgH="152268" progId="Equation.3">
                    <p:embed/>
                    <p:pic>
                      <p:nvPicPr>
                        <p:cNvPr id="27702" name="Object 5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704" y="1536"/>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3" name="Object 53"/>
            <p:cNvGraphicFramePr>
              <a:graphicFrameLocks noChangeAspect="1"/>
            </p:cNvGraphicFramePr>
            <p:nvPr/>
          </p:nvGraphicFramePr>
          <p:xfrm>
            <a:off x="1584" y="1392"/>
            <a:ext cx="576" cy="312"/>
          </p:xfrm>
          <a:graphic>
            <a:graphicData uri="http://schemas.openxmlformats.org/presentationml/2006/ole">
              <mc:AlternateContent xmlns:mc="http://schemas.openxmlformats.org/markup-compatibility/2006">
                <mc:Choice xmlns:v="urn:schemas-microsoft-com:vml" Requires="v">
                  <p:oleObj spid="_x0000_s13862" name="Equation" r:id="rId50" imgW="304536" imgH="164957" progId="Equation.3">
                    <p:embed/>
                  </p:oleObj>
                </mc:Choice>
                <mc:Fallback>
                  <p:oleObj name="Equation" r:id="rId50" imgW="304536" imgH="164957" progId="Equation.3">
                    <p:embed/>
                    <p:pic>
                      <p:nvPicPr>
                        <p:cNvPr id="27703" name="Object 5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584" y="1392"/>
                          <a:ext cx="57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54"/>
          <p:cNvGrpSpPr>
            <a:grpSpLocks/>
          </p:cNvGrpSpPr>
          <p:nvPr/>
        </p:nvGrpSpPr>
        <p:grpSpPr bwMode="auto">
          <a:xfrm>
            <a:off x="3714750" y="3048000"/>
            <a:ext cx="5848350" cy="2073275"/>
            <a:chOff x="1020" y="2496"/>
            <a:chExt cx="4212" cy="1493"/>
          </a:xfrm>
        </p:grpSpPr>
        <p:graphicFrame>
          <p:nvGraphicFramePr>
            <p:cNvPr id="27665" name="Object 55"/>
            <p:cNvGraphicFramePr>
              <a:graphicFrameLocks noChangeAspect="1"/>
            </p:cNvGraphicFramePr>
            <p:nvPr/>
          </p:nvGraphicFramePr>
          <p:xfrm>
            <a:off x="1093" y="2681"/>
            <a:ext cx="587" cy="684"/>
          </p:xfrm>
          <a:graphic>
            <a:graphicData uri="http://schemas.openxmlformats.org/presentationml/2006/ole">
              <mc:AlternateContent xmlns:mc="http://schemas.openxmlformats.org/markup-compatibility/2006">
                <mc:Choice xmlns:v="urn:schemas-microsoft-com:vml" Requires="v">
                  <p:oleObj spid="_x0000_s13863" name="Equation" r:id="rId52" imgW="164957" imgH="190335" progId="Equation.3">
                    <p:embed/>
                  </p:oleObj>
                </mc:Choice>
                <mc:Fallback>
                  <p:oleObj name="Equation" r:id="rId52" imgW="164957" imgH="190335" progId="Equation.3">
                    <p:embed/>
                    <p:pic>
                      <p:nvPicPr>
                        <p:cNvPr id="27665"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 y="2681"/>
                          <a:ext cx="587" cy="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6" name="Object 56"/>
            <p:cNvGraphicFramePr>
              <a:graphicFrameLocks noChangeAspect="1"/>
            </p:cNvGraphicFramePr>
            <p:nvPr/>
          </p:nvGraphicFramePr>
          <p:xfrm>
            <a:off x="1617" y="2597"/>
            <a:ext cx="399" cy="912"/>
          </p:xfrm>
          <a:graphic>
            <a:graphicData uri="http://schemas.openxmlformats.org/presentationml/2006/ole">
              <mc:AlternateContent xmlns:mc="http://schemas.openxmlformats.org/markup-compatibility/2006">
                <mc:Choice xmlns:v="urn:schemas-microsoft-com:vml" Requires="v">
                  <p:oleObj spid="_x0000_s13864" name="Equation" r:id="rId53" imgW="101512" imgH="215713" progId="Equation.3">
                    <p:embed/>
                  </p:oleObj>
                </mc:Choice>
                <mc:Fallback>
                  <p:oleObj name="Equation" r:id="rId53" imgW="101512" imgH="215713" progId="Equation.3">
                    <p:embed/>
                    <p:pic>
                      <p:nvPicPr>
                        <p:cNvPr id="27666" name="Object 56"/>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617" y="2597"/>
                          <a:ext cx="399"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57"/>
            <p:cNvGraphicFramePr>
              <a:graphicFrameLocks noChangeAspect="1"/>
            </p:cNvGraphicFramePr>
            <p:nvPr/>
          </p:nvGraphicFramePr>
          <p:xfrm>
            <a:off x="4062" y="2597"/>
            <a:ext cx="402" cy="912"/>
          </p:xfrm>
          <a:graphic>
            <a:graphicData uri="http://schemas.openxmlformats.org/presentationml/2006/ole">
              <mc:AlternateContent xmlns:mc="http://schemas.openxmlformats.org/markup-compatibility/2006">
                <mc:Choice xmlns:v="urn:schemas-microsoft-com:vml" Requires="v">
                  <p:oleObj spid="_x0000_s13865" name="Equation" r:id="rId55" imgW="101512" imgH="215713" progId="Equation.3">
                    <p:embed/>
                  </p:oleObj>
                </mc:Choice>
                <mc:Fallback>
                  <p:oleObj name="Equation" r:id="rId55" imgW="101512" imgH="215713" progId="Equation.3">
                    <p:embed/>
                    <p:pic>
                      <p:nvPicPr>
                        <p:cNvPr id="27667" name="Object 5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062" y="2597"/>
                          <a:ext cx="402"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8" name="Group 58"/>
            <p:cNvGrpSpPr>
              <a:grpSpLocks/>
            </p:cNvGrpSpPr>
            <p:nvPr/>
          </p:nvGrpSpPr>
          <p:grpSpPr bwMode="auto">
            <a:xfrm>
              <a:off x="4956" y="2693"/>
              <a:ext cx="276" cy="720"/>
              <a:chOff x="1387" y="3072"/>
              <a:chExt cx="276" cy="672"/>
            </a:xfrm>
          </p:grpSpPr>
          <p:graphicFrame>
            <p:nvGraphicFramePr>
              <p:cNvPr id="27687" name="Object 59"/>
              <p:cNvGraphicFramePr>
                <a:graphicFrameLocks noChangeAspect="1"/>
              </p:cNvGraphicFramePr>
              <p:nvPr/>
            </p:nvGraphicFramePr>
            <p:xfrm>
              <a:off x="1401" y="3348"/>
              <a:ext cx="262" cy="396"/>
            </p:xfrm>
            <a:graphic>
              <a:graphicData uri="http://schemas.openxmlformats.org/presentationml/2006/ole">
                <mc:AlternateContent xmlns:mc="http://schemas.openxmlformats.org/markup-compatibility/2006">
                  <mc:Choice xmlns:v="urn:schemas-microsoft-com:vml" Requires="v">
                    <p:oleObj spid="_x0000_s13866" name="Equation" r:id="rId57" imgW="126890" imgH="190335" progId="Equation.3">
                      <p:embed/>
                    </p:oleObj>
                  </mc:Choice>
                  <mc:Fallback>
                    <p:oleObj name="Equation" r:id="rId57" imgW="126890" imgH="190335" progId="Equation.3">
                      <p:embed/>
                      <p:pic>
                        <p:nvPicPr>
                          <p:cNvPr id="27687"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 y="3348"/>
                            <a:ext cx="262"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8" name="Object 60"/>
              <p:cNvGraphicFramePr>
                <a:graphicFrameLocks noChangeAspect="1"/>
              </p:cNvGraphicFramePr>
              <p:nvPr/>
            </p:nvGraphicFramePr>
            <p:xfrm>
              <a:off x="1387" y="3072"/>
              <a:ext cx="276" cy="432"/>
            </p:xfrm>
            <a:graphic>
              <a:graphicData uri="http://schemas.openxmlformats.org/presentationml/2006/ole">
                <mc:AlternateContent xmlns:mc="http://schemas.openxmlformats.org/markup-compatibility/2006">
                  <mc:Choice xmlns:v="urn:schemas-microsoft-com:vml" Requires="v">
                    <p:oleObj spid="_x0000_s13867" name="Equation" r:id="rId58" imgW="114102" imgH="177492" progId="Equation.3">
                      <p:embed/>
                    </p:oleObj>
                  </mc:Choice>
                  <mc:Fallback>
                    <p:oleObj name="Equation" r:id="rId58" imgW="114102" imgH="177492" progId="Equation.3">
                      <p:embed/>
                      <p:pic>
                        <p:nvPicPr>
                          <p:cNvPr id="27688"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 y="3072"/>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69" name="Object 61"/>
            <p:cNvGraphicFramePr>
              <a:graphicFrameLocks noChangeAspect="1"/>
            </p:cNvGraphicFramePr>
            <p:nvPr/>
          </p:nvGraphicFramePr>
          <p:xfrm>
            <a:off x="4492" y="2885"/>
            <a:ext cx="439" cy="480"/>
          </p:xfrm>
          <a:graphic>
            <a:graphicData uri="http://schemas.openxmlformats.org/presentationml/2006/ole">
              <mc:AlternateContent xmlns:mc="http://schemas.openxmlformats.org/markup-compatibility/2006">
                <mc:Choice xmlns:v="urn:schemas-microsoft-com:vml" Requires="v">
                  <p:oleObj spid="_x0000_s13868" name="Equation" r:id="rId59" imgW="133502" imgH="142951" progId="Equation.3">
                    <p:embed/>
                  </p:oleObj>
                </mc:Choice>
                <mc:Fallback>
                  <p:oleObj name="Equation" r:id="rId59" imgW="133502" imgH="142951" progId="Equation.3">
                    <p:embed/>
                    <p:pic>
                      <p:nvPicPr>
                        <p:cNvPr id="27669" name="Object 61"/>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492" y="2885"/>
                          <a:ext cx="43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0" name="Freeform 62"/>
            <p:cNvSpPr>
              <a:spLocks/>
            </p:cNvSpPr>
            <p:nvPr/>
          </p:nvSpPr>
          <p:spPr bwMode="auto">
            <a:xfrm>
              <a:off x="2016" y="2957"/>
              <a:ext cx="192" cy="199"/>
            </a:xfrm>
            <a:custGeom>
              <a:avLst/>
              <a:gdLst>
                <a:gd name="T0" fmla="*/ 0 w 432"/>
                <a:gd name="T1" fmla="*/ 680 h 744"/>
                <a:gd name="T2" fmla="*/ 64 w 432"/>
                <a:gd name="T3" fmla="*/ 680 h 744"/>
                <a:gd name="T4" fmla="*/ 85 w 432"/>
                <a:gd name="T5" fmla="*/ 296 h 744"/>
                <a:gd name="T6" fmla="*/ 107 w 432"/>
                <a:gd name="T7" fmla="*/ 8 h 744"/>
                <a:gd name="T8" fmla="*/ 149 w 432"/>
                <a:gd name="T9" fmla="*/ 344 h 744"/>
                <a:gd name="T10" fmla="*/ 149 w 432"/>
                <a:gd name="T11" fmla="*/ 680 h 744"/>
                <a:gd name="T12" fmla="*/ 192 w 432"/>
                <a:gd name="T13" fmla="*/ 680 h 744"/>
                <a:gd name="T14" fmla="*/ 0 60000 65536"/>
                <a:gd name="T15" fmla="*/ 0 60000 65536"/>
                <a:gd name="T16" fmla="*/ 0 60000 65536"/>
                <a:gd name="T17" fmla="*/ 0 60000 65536"/>
                <a:gd name="T18" fmla="*/ 0 60000 65536"/>
                <a:gd name="T19" fmla="*/ 0 60000 65536"/>
                <a:gd name="T20" fmla="*/ 0 60000 65536"/>
                <a:gd name="T21" fmla="*/ 0 w 432"/>
                <a:gd name="T22" fmla="*/ 0 h 744"/>
                <a:gd name="T23" fmla="*/ 432 w 432"/>
                <a:gd name="T24" fmla="*/ 744 h 7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744">
                  <a:moveTo>
                    <a:pt x="0" y="680"/>
                  </a:moveTo>
                  <a:cubicBezTo>
                    <a:pt x="56" y="712"/>
                    <a:pt x="112" y="744"/>
                    <a:pt x="144" y="680"/>
                  </a:cubicBezTo>
                  <a:cubicBezTo>
                    <a:pt x="176" y="616"/>
                    <a:pt x="176" y="408"/>
                    <a:pt x="192" y="296"/>
                  </a:cubicBezTo>
                  <a:cubicBezTo>
                    <a:pt x="208" y="184"/>
                    <a:pt x="216" y="0"/>
                    <a:pt x="240" y="8"/>
                  </a:cubicBezTo>
                  <a:cubicBezTo>
                    <a:pt x="264" y="16"/>
                    <a:pt x="320" y="232"/>
                    <a:pt x="336" y="344"/>
                  </a:cubicBezTo>
                  <a:cubicBezTo>
                    <a:pt x="352" y="456"/>
                    <a:pt x="320" y="624"/>
                    <a:pt x="336" y="680"/>
                  </a:cubicBezTo>
                  <a:cubicBezTo>
                    <a:pt x="352" y="736"/>
                    <a:pt x="392" y="708"/>
                    <a:pt x="432" y="680"/>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71" name="Freeform 63"/>
            <p:cNvSpPr>
              <a:spLocks/>
            </p:cNvSpPr>
            <p:nvPr/>
          </p:nvSpPr>
          <p:spPr bwMode="auto">
            <a:xfrm>
              <a:off x="2400" y="2965"/>
              <a:ext cx="192" cy="199"/>
            </a:xfrm>
            <a:custGeom>
              <a:avLst/>
              <a:gdLst>
                <a:gd name="T0" fmla="*/ 0 w 432"/>
                <a:gd name="T1" fmla="*/ 680 h 744"/>
                <a:gd name="T2" fmla="*/ 64 w 432"/>
                <a:gd name="T3" fmla="*/ 680 h 744"/>
                <a:gd name="T4" fmla="*/ 85 w 432"/>
                <a:gd name="T5" fmla="*/ 296 h 744"/>
                <a:gd name="T6" fmla="*/ 107 w 432"/>
                <a:gd name="T7" fmla="*/ 8 h 744"/>
                <a:gd name="T8" fmla="*/ 149 w 432"/>
                <a:gd name="T9" fmla="*/ 344 h 744"/>
                <a:gd name="T10" fmla="*/ 149 w 432"/>
                <a:gd name="T11" fmla="*/ 680 h 744"/>
                <a:gd name="T12" fmla="*/ 192 w 432"/>
                <a:gd name="T13" fmla="*/ 680 h 744"/>
                <a:gd name="T14" fmla="*/ 0 60000 65536"/>
                <a:gd name="T15" fmla="*/ 0 60000 65536"/>
                <a:gd name="T16" fmla="*/ 0 60000 65536"/>
                <a:gd name="T17" fmla="*/ 0 60000 65536"/>
                <a:gd name="T18" fmla="*/ 0 60000 65536"/>
                <a:gd name="T19" fmla="*/ 0 60000 65536"/>
                <a:gd name="T20" fmla="*/ 0 60000 65536"/>
                <a:gd name="T21" fmla="*/ 0 w 432"/>
                <a:gd name="T22" fmla="*/ 0 h 744"/>
                <a:gd name="T23" fmla="*/ 432 w 432"/>
                <a:gd name="T24" fmla="*/ 744 h 7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744">
                  <a:moveTo>
                    <a:pt x="0" y="680"/>
                  </a:moveTo>
                  <a:cubicBezTo>
                    <a:pt x="56" y="712"/>
                    <a:pt x="112" y="744"/>
                    <a:pt x="144" y="680"/>
                  </a:cubicBezTo>
                  <a:cubicBezTo>
                    <a:pt x="176" y="616"/>
                    <a:pt x="176" y="408"/>
                    <a:pt x="192" y="296"/>
                  </a:cubicBezTo>
                  <a:cubicBezTo>
                    <a:pt x="208" y="184"/>
                    <a:pt x="216" y="0"/>
                    <a:pt x="240" y="8"/>
                  </a:cubicBezTo>
                  <a:cubicBezTo>
                    <a:pt x="264" y="16"/>
                    <a:pt x="320" y="232"/>
                    <a:pt x="336" y="344"/>
                  </a:cubicBezTo>
                  <a:cubicBezTo>
                    <a:pt x="352" y="456"/>
                    <a:pt x="320" y="624"/>
                    <a:pt x="336" y="680"/>
                  </a:cubicBezTo>
                  <a:cubicBezTo>
                    <a:pt x="352" y="736"/>
                    <a:pt x="392" y="708"/>
                    <a:pt x="432" y="680"/>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72" name="Freeform 64"/>
            <p:cNvSpPr>
              <a:spLocks/>
            </p:cNvSpPr>
            <p:nvPr/>
          </p:nvSpPr>
          <p:spPr bwMode="auto">
            <a:xfrm>
              <a:off x="3120" y="2917"/>
              <a:ext cx="192" cy="199"/>
            </a:xfrm>
            <a:custGeom>
              <a:avLst/>
              <a:gdLst>
                <a:gd name="T0" fmla="*/ 0 w 432"/>
                <a:gd name="T1" fmla="*/ 680 h 744"/>
                <a:gd name="T2" fmla="*/ 64 w 432"/>
                <a:gd name="T3" fmla="*/ 680 h 744"/>
                <a:gd name="T4" fmla="*/ 85 w 432"/>
                <a:gd name="T5" fmla="*/ 296 h 744"/>
                <a:gd name="T6" fmla="*/ 107 w 432"/>
                <a:gd name="T7" fmla="*/ 8 h 744"/>
                <a:gd name="T8" fmla="*/ 149 w 432"/>
                <a:gd name="T9" fmla="*/ 344 h 744"/>
                <a:gd name="T10" fmla="*/ 149 w 432"/>
                <a:gd name="T11" fmla="*/ 680 h 744"/>
                <a:gd name="T12" fmla="*/ 192 w 432"/>
                <a:gd name="T13" fmla="*/ 680 h 744"/>
                <a:gd name="T14" fmla="*/ 0 60000 65536"/>
                <a:gd name="T15" fmla="*/ 0 60000 65536"/>
                <a:gd name="T16" fmla="*/ 0 60000 65536"/>
                <a:gd name="T17" fmla="*/ 0 60000 65536"/>
                <a:gd name="T18" fmla="*/ 0 60000 65536"/>
                <a:gd name="T19" fmla="*/ 0 60000 65536"/>
                <a:gd name="T20" fmla="*/ 0 60000 65536"/>
                <a:gd name="T21" fmla="*/ 0 w 432"/>
                <a:gd name="T22" fmla="*/ 0 h 744"/>
                <a:gd name="T23" fmla="*/ 432 w 432"/>
                <a:gd name="T24" fmla="*/ 744 h 7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744">
                  <a:moveTo>
                    <a:pt x="0" y="680"/>
                  </a:moveTo>
                  <a:cubicBezTo>
                    <a:pt x="56" y="712"/>
                    <a:pt x="112" y="744"/>
                    <a:pt x="144" y="680"/>
                  </a:cubicBezTo>
                  <a:cubicBezTo>
                    <a:pt x="176" y="616"/>
                    <a:pt x="176" y="408"/>
                    <a:pt x="192" y="296"/>
                  </a:cubicBezTo>
                  <a:cubicBezTo>
                    <a:pt x="208" y="184"/>
                    <a:pt x="216" y="0"/>
                    <a:pt x="240" y="8"/>
                  </a:cubicBezTo>
                  <a:cubicBezTo>
                    <a:pt x="264" y="16"/>
                    <a:pt x="320" y="232"/>
                    <a:pt x="336" y="344"/>
                  </a:cubicBezTo>
                  <a:cubicBezTo>
                    <a:pt x="352" y="456"/>
                    <a:pt x="320" y="624"/>
                    <a:pt x="336" y="680"/>
                  </a:cubicBezTo>
                  <a:cubicBezTo>
                    <a:pt x="352" y="736"/>
                    <a:pt x="392" y="708"/>
                    <a:pt x="432" y="680"/>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73" name="Freeform 65"/>
            <p:cNvSpPr>
              <a:spLocks/>
            </p:cNvSpPr>
            <p:nvPr/>
          </p:nvSpPr>
          <p:spPr bwMode="auto">
            <a:xfrm>
              <a:off x="3840" y="2917"/>
              <a:ext cx="192" cy="199"/>
            </a:xfrm>
            <a:custGeom>
              <a:avLst/>
              <a:gdLst>
                <a:gd name="T0" fmla="*/ 0 w 432"/>
                <a:gd name="T1" fmla="*/ 680 h 744"/>
                <a:gd name="T2" fmla="*/ 64 w 432"/>
                <a:gd name="T3" fmla="*/ 680 h 744"/>
                <a:gd name="T4" fmla="*/ 85 w 432"/>
                <a:gd name="T5" fmla="*/ 296 h 744"/>
                <a:gd name="T6" fmla="*/ 107 w 432"/>
                <a:gd name="T7" fmla="*/ 8 h 744"/>
                <a:gd name="T8" fmla="*/ 149 w 432"/>
                <a:gd name="T9" fmla="*/ 344 h 744"/>
                <a:gd name="T10" fmla="*/ 149 w 432"/>
                <a:gd name="T11" fmla="*/ 680 h 744"/>
                <a:gd name="T12" fmla="*/ 192 w 432"/>
                <a:gd name="T13" fmla="*/ 680 h 744"/>
                <a:gd name="T14" fmla="*/ 0 60000 65536"/>
                <a:gd name="T15" fmla="*/ 0 60000 65536"/>
                <a:gd name="T16" fmla="*/ 0 60000 65536"/>
                <a:gd name="T17" fmla="*/ 0 60000 65536"/>
                <a:gd name="T18" fmla="*/ 0 60000 65536"/>
                <a:gd name="T19" fmla="*/ 0 60000 65536"/>
                <a:gd name="T20" fmla="*/ 0 60000 65536"/>
                <a:gd name="T21" fmla="*/ 0 w 432"/>
                <a:gd name="T22" fmla="*/ 0 h 744"/>
                <a:gd name="T23" fmla="*/ 432 w 432"/>
                <a:gd name="T24" fmla="*/ 744 h 7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744">
                  <a:moveTo>
                    <a:pt x="0" y="680"/>
                  </a:moveTo>
                  <a:cubicBezTo>
                    <a:pt x="56" y="712"/>
                    <a:pt x="112" y="744"/>
                    <a:pt x="144" y="680"/>
                  </a:cubicBezTo>
                  <a:cubicBezTo>
                    <a:pt x="176" y="616"/>
                    <a:pt x="176" y="408"/>
                    <a:pt x="192" y="296"/>
                  </a:cubicBezTo>
                  <a:cubicBezTo>
                    <a:pt x="208" y="184"/>
                    <a:pt x="216" y="0"/>
                    <a:pt x="240" y="8"/>
                  </a:cubicBezTo>
                  <a:cubicBezTo>
                    <a:pt x="264" y="16"/>
                    <a:pt x="320" y="232"/>
                    <a:pt x="336" y="344"/>
                  </a:cubicBezTo>
                  <a:cubicBezTo>
                    <a:pt x="352" y="456"/>
                    <a:pt x="320" y="624"/>
                    <a:pt x="336" y="680"/>
                  </a:cubicBezTo>
                  <a:cubicBezTo>
                    <a:pt x="352" y="736"/>
                    <a:pt x="392" y="708"/>
                    <a:pt x="432" y="680"/>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74" name="Line 66"/>
            <p:cNvSpPr>
              <a:spLocks noChangeShapeType="1"/>
            </p:cNvSpPr>
            <p:nvPr/>
          </p:nvSpPr>
          <p:spPr bwMode="auto">
            <a:xfrm>
              <a:off x="2016" y="3701"/>
              <a:ext cx="24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7675" name="Object 67"/>
            <p:cNvGraphicFramePr>
              <a:graphicFrameLocks noChangeAspect="1"/>
            </p:cNvGraphicFramePr>
            <p:nvPr/>
          </p:nvGraphicFramePr>
          <p:xfrm>
            <a:off x="2016" y="3701"/>
            <a:ext cx="215" cy="288"/>
          </p:xfrm>
          <a:graphic>
            <a:graphicData uri="http://schemas.openxmlformats.org/presentationml/2006/ole">
              <mc:AlternateContent xmlns:mc="http://schemas.openxmlformats.org/markup-compatibility/2006">
                <mc:Choice xmlns:v="urn:schemas-microsoft-com:vml" Requires="v">
                  <p:oleObj spid="_x0000_s13869" name="Equation" r:id="rId61" imgW="104851" imgH="142951" progId="Equation.3">
                    <p:embed/>
                  </p:oleObj>
                </mc:Choice>
                <mc:Fallback>
                  <p:oleObj name="Equation" r:id="rId61" imgW="104851" imgH="142951" progId="Equation.3">
                    <p:embed/>
                    <p:pic>
                      <p:nvPicPr>
                        <p:cNvPr id="27675" name="Object 67"/>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016" y="3701"/>
                          <a:ext cx="2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6" name="Object 68"/>
            <p:cNvGraphicFramePr>
              <a:graphicFrameLocks noChangeAspect="1"/>
            </p:cNvGraphicFramePr>
            <p:nvPr/>
          </p:nvGraphicFramePr>
          <p:xfrm>
            <a:off x="2016" y="3461"/>
            <a:ext cx="191" cy="240"/>
          </p:xfrm>
          <a:graphic>
            <a:graphicData uri="http://schemas.openxmlformats.org/presentationml/2006/ole">
              <mc:AlternateContent xmlns:mc="http://schemas.openxmlformats.org/markup-compatibility/2006">
                <mc:Choice xmlns:v="urn:schemas-microsoft-com:vml" Requires="v">
                  <p:oleObj spid="_x0000_s13870" name="Equation" r:id="rId63" imgW="139579" imgH="177646" progId="Equation.3">
                    <p:embed/>
                  </p:oleObj>
                </mc:Choice>
                <mc:Fallback>
                  <p:oleObj name="Equation" r:id="rId63" imgW="139579" imgH="177646" progId="Equation.3">
                    <p:embed/>
                    <p:pic>
                      <p:nvPicPr>
                        <p:cNvPr id="27676" name="Object 6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016" y="3461"/>
                          <a:ext cx="19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7" name="Line 69"/>
            <p:cNvSpPr>
              <a:spLocks noChangeShapeType="1"/>
            </p:cNvSpPr>
            <p:nvPr/>
          </p:nvSpPr>
          <p:spPr bwMode="auto">
            <a:xfrm>
              <a:off x="2448" y="3701"/>
              <a:ext cx="24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7678" name="Object 70"/>
            <p:cNvGraphicFramePr>
              <a:graphicFrameLocks noChangeAspect="1"/>
            </p:cNvGraphicFramePr>
            <p:nvPr/>
          </p:nvGraphicFramePr>
          <p:xfrm>
            <a:off x="2448" y="3701"/>
            <a:ext cx="215" cy="288"/>
          </p:xfrm>
          <a:graphic>
            <a:graphicData uri="http://schemas.openxmlformats.org/presentationml/2006/ole">
              <mc:AlternateContent xmlns:mc="http://schemas.openxmlformats.org/markup-compatibility/2006">
                <mc:Choice xmlns:v="urn:schemas-microsoft-com:vml" Requires="v">
                  <p:oleObj spid="_x0000_s13871" name="Equation" r:id="rId65" imgW="104851" imgH="142951" progId="Equation.3">
                    <p:embed/>
                  </p:oleObj>
                </mc:Choice>
                <mc:Fallback>
                  <p:oleObj name="Equation" r:id="rId65" imgW="104851" imgH="142951" progId="Equation.3">
                    <p:embed/>
                    <p:pic>
                      <p:nvPicPr>
                        <p:cNvPr id="27678" name="Object 7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448" y="3701"/>
                          <a:ext cx="2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9" name="Line 71"/>
            <p:cNvSpPr>
              <a:spLocks noChangeShapeType="1"/>
            </p:cNvSpPr>
            <p:nvPr/>
          </p:nvSpPr>
          <p:spPr bwMode="auto">
            <a:xfrm>
              <a:off x="3168" y="3701"/>
              <a:ext cx="24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7680" name="Object 72"/>
            <p:cNvGraphicFramePr>
              <a:graphicFrameLocks noChangeAspect="1"/>
            </p:cNvGraphicFramePr>
            <p:nvPr/>
          </p:nvGraphicFramePr>
          <p:xfrm>
            <a:off x="3168" y="3701"/>
            <a:ext cx="215" cy="288"/>
          </p:xfrm>
          <a:graphic>
            <a:graphicData uri="http://schemas.openxmlformats.org/presentationml/2006/ole">
              <mc:AlternateContent xmlns:mc="http://schemas.openxmlformats.org/markup-compatibility/2006">
                <mc:Choice xmlns:v="urn:schemas-microsoft-com:vml" Requires="v">
                  <p:oleObj spid="_x0000_s13872" name="Equation" r:id="rId67" imgW="104851" imgH="142951" progId="Equation.3">
                    <p:embed/>
                  </p:oleObj>
                </mc:Choice>
                <mc:Fallback>
                  <p:oleObj name="Equation" r:id="rId67" imgW="104851" imgH="142951" progId="Equation.3">
                    <p:embed/>
                    <p:pic>
                      <p:nvPicPr>
                        <p:cNvPr id="27680" name="Object 72"/>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168" y="3701"/>
                          <a:ext cx="2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1" name="Object 73"/>
            <p:cNvGraphicFramePr>
              <a:graphicFrameLocks noChangeAspect="1"/>
            </p:cNvGraphicFramePr>
            <p:nvPr/>
          </p:nvGraphicFramePr>
          <p:xfrm>
            <a:off x="2493" y="3461"/>
            <a:ext cx="147" cy="240"/>
          </p:xfrm>
          <a:graphic>
            <a:graphicData uri="http://schemas.openxmlformats.org/presentationml/2006/ole">
              <mc:AlternateContent xmlns:mc="http://schemas.openxmlformats.org/markup-compatibility/2006">
                <mc:Choice xmlns:v="urn:schemas-microsoft-com:vml" Requires="v">
                  <p:oleObj spid="_x0000_s13873" name="Equation" r:id="rId69" imgW="101468" imgH="164885" progId="Equation.3">
                    <p:embed/>
                  </p:oleObj>
                </mc:Choice>
                <mc:Fallback>
                  <p:oleObj name="Equation" r:id="rId69" imgW="101468" imgH="164885" progId="Equation.3">
                    <p:embed/>
                    <p:pic>
                      <p:nvPicPr>
                        <p:cNvPr id="27681" name="Object 73"/>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2493" y="3461"/>
                          <a:ext cx="14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2" name="Object 74"/>
            <p:cNvGraphicFramePr>
              <a:graphicFrameLocks noChangeAspect="1"/>
            </p:cNvGraphicFramePr>
            <p:nvPr/>
          </p:nvGraphicFramePr>
          <p:xfrm>
            <a:off x="3216" y="3413"/>
            <a:ext cx="190" cy="288"/>
          </p:xfrm>
          <a:graphic>
            <a:graphicData uri="http://schemas.openxmlformats.org/presentationml/2006/ole">
              <mc:AlternateContent xmlns:mc="http://schemas.openxmlformats.org/markup-compatibility/2006">
                <mc:Choice xmlns:v="urn:schemas-microsoft-com:vml" Requires="v">
                  <p:oleObj spid="_x0000_s13874" name="Equation" r:id="rId71" imgW="126890" imgH="190335" progId="Equation.3">
                    <p:embed/>
                  </p:oleObj>
                </mc:Choice>
                <mc:Fallback>
                  <p:oleObj name="Equation" r:id="rId71" imgW="126890" imgH="190335" progId="Equation.3">
                    <p:embed/>
                    <p:pic>
                      <p:nvPicPr>
                        <p:cNvPr id="27682" name="Object 74"/>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216" y="3413"/>
                          <a:ext cx="1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3" name="Object 75"/>
            <p:cNvGraphicFramePr>
              <a:graphicFrameLocks noChangeAspect="1"/>
            </p:cNvGraphicFramePr>
            <p:nvPr/>
          </p:nvGraphicFramePr>
          <p:xfrm>
            <a:off x="1020" y="3197"/>
            <a:ext cx="744" cy="336"/>
          </p:xfrm>
          <a:graphic>
            <a:graphicData uri="http://schemas.openxmlformats.org/presentationml/2006/ole">
              <mc:AlternateContent xmlns:mc="http://schemas.openxmlformats.org/markup-compatibility/2006">
                <mc:Choice xmlns:v="urn:schemas-microsoft-com:vml" Requires="v">
                  <p:oleObj spid="_x0000_s13875" name="Equation" r:id="rId73" imgW="393359" imgH="177646" progId="Equation.3">
                    <p:embed/>
                  </p:oleObj>
                </mc:Choice>
                <mc:Fallback>
                  <p:oleObj name="Equation" r:id="rId73" imgW="393359" imgH="177646" progId="Equation.3">
                    <p:embed/>
                    <p:pic>
                      <p:nvPicPr>
                        <p:cNvPr id="27683" name="Object 75"/>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1020" y="3197"/>
                          <a:ext cx="74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4" name="Line 76"/>
            <p:cNvSpPr>
              <a:spLocks noChangeShapeType="1"/>
            </p:cNvSpPr>
            <p:nvPr/>
          </p:nvSpPr>
          <p:spPr bwMode="auto">
            <a:xfrm flipH="1">
              <a:off x="4560" y="2789"/>
              <a:ext cx="0" cy="57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7685" name="Object 77"/>
            <p:cNvGraphicFramePr>
              <a:graphicFrameLocks noChangeAspect="1"/>
            </p:cNvGraphicFramePr>
            <p:nvPr/>
          </p:nvGraphicFramePr>
          <p:xfrm>
            <a:off x="4752" y="2784"/>
            <a:ext cx="336" cy="336"/>
          </p:xfrm>
          <a:graphic>
            <a:graphicData uri="http://schemas.openxmlformats.org/presentationml/2006/ole">
              <mc:AlternateContent xmlns:mc="http://schemas.openxmlformats.org/markup-compatibility/2006">
                <mc:Choice xmlns:v="urn:schemas-microsoft-com:vml" Requires="v">
                  <p:oleObj spid="_x0000_s13876" name="Equation" r:id="rId75" imgW="152268" imgH="152268" progId="Equation.3">
                    <p:embed/>
                  </p:oleObj>
                </mc:Choice>
                <mc:Fallback>
                  <p:oleObj name="Equation" r:id="rId75" imgW="152268" imgH="152268" progId="Equation.3">
                    <p:embed/>
                    <p:pic>
                      <p:nvPicPr>
                        <p:cNvPr id="27685" name="Object 7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752"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6" name="Object 78"/>
            <p:cNvGraphicFramePr>
              <a:graphicFrameLocks noChangeAspect="1"/>
            </p:cNvGraphicFramePr>
            <p:nvPr/>
          </p:nvGraphicFramePr>
          <p:xfrm>
            <a:off x="1056" y="2496"/>
            <a:ext cx="576" cy="312"/>
          </p:xfrm>
          <a:graphic>
            <a:graphicData uri="http://schemas.openxmlformats.org/presentationml/2006/ole">
              <mc:AlternateContent xmlns:mc="http://schemas.openxmlformats.org/markup-compatibility/2006">
                <mc:Choice xmlns:v="urn:schemas-microsoft-com:vml" Requires="v">
                  <p:oleObj spid="_x0000_s13877" name="Equation" r:id="rId76" imgW="304536" imgH="164957" progId="Equation.3">
                    <p:embed/>
                  </p:oleObj>
                </mc:Choice>
                <mc:Fallback>
                  <p:oleObj name="Equation" r:id="rId76" imgW="304536" imgH="164957" progId="Equation.3">
                    <p:embed/>
                    <p:pic>
                      <p:nvPicPr>
                        <p:cNvPr id="27686" name="Object 7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056" y="2496"/>
                          <a:ext cx="57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79"/>
          <p:cNvGrpSpPr>
            <a:grpSpLocks/>
          </p:cNvGrpSpPr>
          <p:nvPr/>
        </p:nvGrpSpPr>
        <p:grpSpPr bwMode="auto">
          <a:xfrm>
            <a:off x="2298701" y="3581401"/>
            <a:ext cx="1312863" cy="1136651"/>
            <a:chOff x="212" y="2160"/>
            <a:chExt cx="827" cy="716"/>
          </a:xfrm>
        </p:grpSpPr>
        <p:sp>
          <p:nvSpPr>
            <p:cNvPr id="27662" name="Line 80"/>
            <p:cNvSpPr>
              <a:spLocks noChangeShapeType="1"/>
            </p:cNvSpPr>
            <p:nvPr/>
          </p:nvSpPr>
          <p:spPr bwMode="auto">
            <a:xfrm>
              <a:off x="330" y="2245"/>
              <a:ext cx="672" cy="0"/>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3" name="Line 81"/>
            <p:cNvSpPr>
              <a:spLocks noChangeShapeType="1"/>
            </p:cNvSpPr>
            <p:nvPr/>
          </p:nvSpPr>
          <p:spPr bwMode="auto">
            <a:xfrm>
              <a:off x="330" y="2160"/>
              <a:ext cx="0" cy="153"/>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4" name="Text Box 82"/>
            <p:cNvSpPr txBox="1">
              <a:spLocks noChangeArrowheads="1"/>
            </p:cNvSpPr>
            <p:nvPr/>
          </p:nvSpPr>
          <p:spPr bwMode="auto">
            <a:xfrm>
              <a:off x="212" y="2294"/>
              <a:ext cx="82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1800" dirty="0">
                  <a:solidFill>
                    <a:srgbClr val="FF0000"/>
                  </a:solidFill>
                </a:rPr>
                <a:t>Quantum</a:t>
              </a:r>
            </a:p>
            <a:p>
              <a:pPr algn="ctr" eaLnBrk="1" hangingPunct="1"/>
              <a:r>
                <a:rPr lang="en-US" sz="1800" dirty="0">
                  <a:solidFill>
                    <a:srgbClr val="FF0000"/>
                  </a:solidFill>
                </a:rPr>
                <a:t>Fourier</a:t>
              </a:r>
            </a:p>
            <a:p>
              <a:pPr algn="ctr" eaLnBrk="1" hangingPunct="1"/>
              <a:r>
                <a:rPr lang="en-US" sz="1800" dirty="0">
                  <a:solidFill>
                    <a:srgbClr val="FF0000"/>
                  </a:solidFill>
                </a:rPr>
                <a:t>Transform</a:t>
              </a:r>
            </a:p>
          </p:txBody>
        </p:sp>
      </p:grpSp>
    </p:spTree>
    <p:extLst>
      <p:ext uri="{BB962C8B-B14F-4D97-AF65-F5344CB8AC3E}">
        <p14:creationId xmlns:p14="http://schemas.microsoft.com/office/powerpoint/2010/main" val="2977520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62931">
                                            <p:txEl>
                                              <p:pRg st="0" end="0"/>
                                            </p:txEl>
                                          </p:spTgt>
                                        </p:tgtEl>
                                        <p:attrNameLst>
                                          <p:attrName>style.visibility</p:attrName>
                                        </p:attrNameLst>
                                      </p:cBhvr>
                                      <p:to>
                                        <p:strVal val="visible"/>
                                      </p:to>
                                    </p:set>
                                    <p:anim calcmode="lin" valueType="num">
                                      <p:cBhvr additive="base">
                                        <p:cTn id="35" dur="500" fill="hold"/>
                                        <p:tgtEl>
                                          <p:spTgt spid="462931">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2931">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62931">
                                            <p:txEl>
                                              <p:pRg st="1" end="1"/>
                                            </p:txEl>
                                          </p:spTgt>
                                        </p:tgtEl>
                                        <p:attrNameLst>
                                          <p:attrName>style.visibility</p:attrName>
                                        </p:attrNameLst>
                                      </p:cBhvr>
                                      <p:to>
                                        <p:strVal val="visible"/>
                                      </p:to>
                                    </p:set>
                                    <p:anim calcmode="lin" valueType="num">
                                      <p:cBhvr additive="base">
                                        <p:cTn id="39" dur="500" fill="hold"/>
                                        <p:tgtEl>
                                          <p:spTgt spid="462931">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2931">
                                            <p:txEl>
                                              <p:pRg st="1" end="1"/>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2931">
                                            <p:txEl>
                                              <p:pRg st="2" end="2"/>
                                            </p:txEl>
                                          </p:spTgt>
                                        </p:tgtEl>
                                        <p:attrNameLst>
                                          <p:attrName>style.visibility</p:attrName>
                                        </p:attrNameLst>
                                      </p:cBhvr>
                                      <p:to>
                                        <p:strVal val="visible"/>
                                      </p:to>
                                    </p:set>
                                    <p:anim calcmode="lin" valueType="num">
                                      <p:cBhvr additive="base">
                                        <p:cTn id="43" dur="500" fill="hold"/>
                                        <p:tgtEl>
                                          <p:spTgt spid="462931">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2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931" grpId="0" build="p"/>
      <p:bldP spid="462881"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33600" y="152400"/>
            <a:ext cx="8382000" cy="609600"/>
          </a:xfrm>
        </p:spPr>
        <p:txBody>
          <a:bodyPr/>
          <a:lstStyle/>
          <a:p>
            <a:r>
              <a:rPr lang="en-US" dirty="0" smtClean="0"/>
              <a:t>Quantum Computing Architectures</a:t>
            </a:r>
          </a:p>
        </p:txBody>
      </p:sp>
      <p:sp>
        <p:nvSpPr>
          <p:cNvPr id="428035" name="Rectangle 3"/>
          <p:cNvSpPr>
            <a:spLocks noGrp="1" noChangeArrowheads="1"/>
          </p:cNvSpPr>
          <p:nvPr>
            <p:ph type="body" idx="1"/>
          </p:nvPr>
        </p:nvSpPr>
        <p:spPr>
          <a:xfrm>
            <a:off x="685800" y="838200"/>
            <a:ext cx="10744200" cy="5715000"/>
          </a:xfrm>
        </p:spPr>
        <p:txBody>
          <a:bodyPr>
            <a:normAutofit lnSpcReduction="10000"/>
          </a:bodyPr>
          <a:lstStyle/>
          <a:p>
            <a:pPr>
              <a:lnSpc>
                <a:spcPct val="80000"/>
              </a:lnSpc>
              <a:defRPr/>
            </a:pPr>
            <a:r>
              <a:rPr lang="en-US" dirty="0" smtClean="0"/>
              <a:t>Why study quantum computing?</a:t>
            </a:r>
          </a:p>
          <a:p>
            <a:pPr lvl="1">
              <a:lnSpc>
                <a:spcPct val="80000"/>
              </a:lnSpc>
              <a:defRPr/>
            </a:pPr>
            <a:r>
              <a:rPr lang="en-US" sz="2000" dirty="0"/>
              <a:t>Interesting, says something about physics</a:t>
            </a:r>
          </a:p>
          <a:p>
            <a:pPr lvl="2">
              <a:lnSpc>
                <a:spcPct val="80000"/>
              </a:lnSpc>
              <a:defRPr/>
            </a:pPr>
            <a:r>
              <a:rPr lang="en-US" dirty="0" smtClean="0"/>
              <a:t>Failure to build  </a:t>
            </a:r>
            <a:r>
              <a:rPr lang="en-US" dirty="0" smtClean="0">
                <a:sym typeface="Symbol" pitchFamily="18" charset="2"/>
              </a:rPr>
              <a:t> quantum mechanics wrong?</a:t>
            </a:r>
          </a:p>
          <a:p>
            <a:pPr lvl="1">
              <a:lnSpc>
                <a:spcPct val="80000"/>
              </a:lnSpc>
              <a:defRPr/>
            </a:pPr>
            <a:r>
              <a:rPr lang="en-US" sz="2000" dirty="0"/>
              <a:t>Mathematical Exercise (perfectly good reason)</a:t>
            </a:r>
          </a:p>
          <a:p>
            <a:pPr lvl="1">
              <a:lnSpc>
                <a:spcPct val="80000"/>
              </a:lnSpc>
              <a:defRPr/>
            </a:pPr>
            <a:r>
              <a:rPr lang="en-US" sz="2000" dirty="0"/>
              <a:t>Hope that it will be practical someday:</a:t>
            </a:r>
          </a:p>
          <a:p>
            <a:pPr lvl="2">
              <a:lnSpc>
                <a:spcPct val="80000"/>
              </a:lnSpc>
              <a:defRPr/>
            </a:pPr>
            <a:r>
              <a:rPr lang="en-US" dirty="0" err="1" smtClean="0"/>
              <a:t>Shor’s</a:t>
            </a:r>
            <a:r>
              <a:rPr lang="en-US" dirty="0" smtClean="0"/>
              <a:t> factoring, Grover’s search, Design of Materials</a:t>
            </a:r>
          </a:p>
          <a:p>
            <a:pPr lvl="2">
              <a:lnSpc>
                <a:spcPct val="80000"/>
              </a:lnSpc>
              <a:defRPr/>
            </a:pPr>
            <a:r>
              <a:rPr lang="en-US" dirty="0" smtClean="0"/>
              <a:t>Quantum Co-processor included in your Laptop?</a:t>
            </a:r>
          </a:p>
          <a:p>
            <a:pPr>
              <a:lnSpc>
                <a:spcPct val="80000"/>
              </a:lnSpc>
              <a:defRPr/>
            </a:pPr>
            <a:r>
              <a:rPr lang="en-US" dirty="0" smtClean="0"/>
              <a:t>To be practical, will need to hand quantum computer design off to classical designers</a:t>
            </a:r>
          </a:p>
          <a:p>
            <a:pPr lvl="1">
              <a:lnSpc>
                <a:spcPct val="80000"/>
              </a:lnSpc>
              <a:defRPr/>
            </a:pPr>
            <a:r>
              <a:rPr lang="en-US" sz="2000" dirty="0"/>
              <a:t>Baring Adiabatic algorithms, will probably need 100s to 1000s (millions?) of working logical </a:t>
            </a:r>
            <a:r>
              <a:rPr lang="en-US" sz="2000" dirty="0" err="1"/>
              <a:t>Qubits</a:t>
            </a:r>
            <a:r>
              <a:rPr lang="en-US" sz="2000" dirty="0"/>
              <a:t> </a:t>
            </a:r>
            <a:r>
              <a:rPr lang="en-US" sz="2000" dirty="0">
                <a:sym typeface="Symbol" pitchFamily="18" charset="2"/>
              </a:rPr>
              <a:t> </a:t>
            </a:r>
            <a:br>
              <a:rPr lang="en-US" sz="2000" dirty="0">
                <a:sym typeface="Symbol" pitchFamily="18" charset="2"/>
              </a:rPr>
            </a:br>
            <a:r>
              <a:rPr lang="en-US" sz="2000" dirty="0">
                <a:sym typeface="Symbol" pitchFamily="18" charset="2"/>
              </a:rPr>
              <a:t>1000s to millions of physical </a:t>
            </a:r>
            <a:r>
              <a:rPr lang="en-US" sz="2000" dirty="0" err="1">
                <a:sym typeface="Symbol" pitchFamily="18" charset="2"/>
              </a:rPr>
              <a:t>Qubits</a:t>
            </a:r>
            <a:r>
              <a:rPr lang="en-US" sz="2000" dirty="0">
                <a:sym typeface="Symbol" pitchFamily="18" charset="2"/>
              </a:rPr>
              <a:t> working together</a:t>
            </a:r>
          </a:p>
          <a:p>
            <a:pPr lvl="1">
              <a:lnSpc>
                <a:spcPct val="80000"/>
              </a:lnSpc>
              <a:defRPr/>
            </a:pPr>
            <a:r>
              <a:rPr lang="en-US" sz="2000" dirty="0">
                <a:sym typeface="Symbol" pitchFamily="18" charset="2"/>
              </a:rPr>
              <a:t>Current chips: ~1 billion transistors!</a:t>
            </a:r>
          </a:p>
          <a:p>
            <a:pPr>
              <a:lnSpc>
                <a:spcPct val="80000"/>
              </a:lnSpc>
              <a:defRPr/>
            </a:pPr>
            <a:r>
              <a:rPr lang="en-US" dirty="0" smtClean="0">
                <a:sym typeface="Symbol" pitchFamily="18" charset="2"/>
              </a:rPr>
              <a:t>Large number of components is realm of </a:t>
            </a:r>
            <a:r>
              <a:rPr lang="en-US" i="1" dirty="0" smtClean="0">
                <a:sym typeface="Symbol" pitchFamily="18" charset="2"/>
              </a:rPr>
              <a:t>architecture</a:t>
            </a:r>
            <a:endParaRPr lang="en-US" dirty="0" smtClean="0">
              <a:sym typeface="Symbol" pitchFamily="18" charset="2"/>
            </a:endParaRPr>
          </a:p>
          <a:p>
            <a:pPr lvl="1">
              <a:lnSpc>
                <a:spcPct val="80000"/>
              </a:lnSpc>
              <a:defRPr/>
            </a:pPr>
            <a:r>
              <a:rPr lang="en-US" sz="2000" dirty="0"/>
              <a:t>What are optimized structures of quantum algorithms when they are mapped to a physical substrate? </a:t>
            </a:r>
          </a:p>
          <a:p>
            <a:pPr lvl="1">
              <a:lnSpc>
                <a:spcPct val="80000"/>
              </a:lnSpc>
              <a:defRPr/>
            </a:pPr>
            <a:r>
              <a:rPr lang="en-US" sz="2000" dirty="0"/>
              <a:t>Optimization not possible by hand</a:t>
            </a:r>
          </a:p>
          <a:p>
            <a:pPr lvl="2">
              <a:lnSpc>
                <a:spcPct val="80000"/>
              </a:lnSpc>
              <a:defRPr/>
            </a:pPr>
            <a:r>
              <a:rPr lang="en-US" dirty="0" smtClean="0"/>
              <a:t>Abstraction of elements to design larger circuits</a:t>
            </a:r>
          </a:p>
          <a:p>
            <a:pPr lvl="2">
              <a:lnSpc>
                <a:spcPct val="80000"/>
              </a:lnSpc>
              <a:defRPr/>
            </a:pPr>
            <a:r>
              <a:rPr lang="en-US" dirty="0" smtClean="0"/>
              <a:t>Lessons of last 30 years of VLSI design: USE CAD</a:t>
            </a:r>
          </a:p>
        </p:txBody>
      </p:sp>
    </p:spTree>
    <p:extLst>
      <p:ext uri="{BB962C8B-B14F-4D97-AF65-F5344CB8AC3E}">
        <p14:creationId xmlns:p14="http://schemas.microsoft.com/office/powerpoint/2010/main" val="4071994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 calcmode="lin" valueType="num">
                                      <p:cBhvr additive="base">
                                        <p:cTn id="7" dur="500" fill="hold"/>
                                        <p:tgtEl>
                                          <p:spTgt spid="4280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80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anim calcmode="lin" valueType="num">
                                      <p:cBhvr additive="base">
                                        <p:cTn id="11" dur="500" fill="hold"/>
                                        <p:tgtEl>
                                          <p:spTgt spid="4280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280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anim calcmode="lin" valueType="num">
                                      <p:cBhvr additive="base">
                                        <p:cTn id="15" dur="500" fill="hold"/>
                                        <p:tgtEl>
                                          <p:spTgt spid="4280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280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28035">
                                            <p:txEl>
                                              <p:pRg st="3" end="3"/>
                                            </p:txEl>
                                          </p:spTgt>
                                        </p:tgtEl>
                                        <p:attrNameLst>
                                          <p:attrName>style.visibility</p:attrName>
                                        </p:attrNameLst>
                                      </p:cBhvr>
                                      <p:to>
                                        <p:strVal val="visible"/>
                                      </p:to>
                                    </p:set>
                                    <p:anim calcmode="lin" valueType="num">
                                      <p:cBhvr additive="base">
                                        <p:cTn id="19" dur="500" fill="hold"/>
                                        <p:tgtEl>
                                          <p:spTgt spid="42803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2803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28035">
                                            <p:txEl>
                                              <p:pRg st="4" end="4"/>
                                            </p:txEl>
                                          </p:spTgt>
                                        </p:tgtEl>
                                        <p:attrNameLst>
                                          <p:attrName>style.visibility</p:attrName>
                                        </p:attrNameLst>
                                      </p:cBhvr>
                                      <p:to>
                                        <p:strVal val="visible"/>
                                      </p:to>
                                    </p:set>
                                    <p:anim calcmode="lin" valueType="num">
                                      <p:cBhvr additive="base">
                                        <p:cTn id="23" dur="500" fill="hold"/>
                                        <p:tgtEl>
                                          <p:spTgt spid="42803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2803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28035">
                                            <p:txEl>
                                              <p:pRg st="5" end="5"/>
                                            </p:txEl>
                                          </p:spTgt>
                                        </p:tgtEl>
                                        <p:attrNameLst>
                                          <p:attrName>style.visibility</p:attrName>
                                        </p:attrNameLst>
                                      </p:cBhvr>
                                      <p:to>
                                        <p:strVal val="visible"/>
                                      </p:to>
                                    </p:set>
                                    <p:anim calcmode="lin" valueType="num">
                                      <p:cBhvr additive="base">
                                        <p:cTn id="27" dur="500" fill="hold"/>
                                        <p:tgtEl>
                                          <p:spTgt spid="42803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2803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28035">
                                            <p:txEl>
                                              <p:pRg st="6" end="6"/>
                                            </p:txEl>
                                          </p:spTgt>
                                        </p:tgtEl>
                                        <p:attrNameLst>
                                          <p:attrName>style.visibility</p:attrName>
                                        </p:attrNameLst>
                                      </p:cBhvr>
                                      <p:to>
                                        <p:strVal val="visible"/>
                                      </p:to>
                                    </p:set>
                                    <p:anim calcmode="lin" valueType="num">
                                      <p:cBhvr additive="base">
                                        <p:cTn id="31" dur="500" fill="hold"/>
                                        <p:tgtEl>
                                          <p:spTgt spid="42803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280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28035">
                                            <p:txEl>
                                              <p:pRg st="7" end="7"/>
                                            </p:txEl>
                                          </p:spTgt>
                                        </p:tgtEl>
                                        <p:attrNameLst>
                                          <p:attrName>style.visibility</p:attrName>
                                        </p:attrNameLst>
                                      </p:cBhvr>
                                      <p:to>
                                        <p:strVal val="visible"/>
                                      </p:to>
                                    </p:set>
                                    <p:anim calcmode="lin" valueType="num">
                                      <p:cBhvr additive="base">
                                        <p:cTn id="37" dur="500" fill="hold"/>
                                        <p:tgtEl>
                                          <p:spTgt spid="42803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2803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28035">
                                            <p:txEl>
                                              <p:pRg st="8" end="8"/>
                                            </p:txEl>
                                          </p:spTgt>
                                        </p:tgtEl>
                                        <p:attrNameLst>
                                          <p:attrName>style.visibility</p:attrName>
                                        </p:attrNameLst>
                                      </p:cBhvr>
                                      <p:to>
                                        <p:strVal val="visible"/>
                                      </p:to>
                                    </p:set>
                                    <p:anim calcmode="lin" valueType="num">
                                      <p:cBhvr additive="base">
                                        <p:cTn id="41" dur="500" fill="hold"/>
                                        <p:tgtEl>
                                          <p:spTgt spid="42803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2803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8035">
                                            <p:txEl>
                                              <p:pRg st="9" end="9"/>
                                            </p:txEl>
                                          </p:spTgt>
                                        </p:tgtEl>
                                        <p:attrNameLst>
                                          <p:attrName>style.visibility</p:attrName>
                                        </p:attrNameLst>
                                      </p:cBhvr>
                                      <p:to>
                                        <p:strVal val="visible"/>
                                      </p:to>
                                    </p:set>
                                    <p:anim calcmode="lin" valueType="num">
                                      <p:cBhvr additive="base">
                                        <p:cTn id="45" dur="500" fill="hold"/>
                                        <p:tgtEl>
                                          <p:spTgt spid="42803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280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28035">
                                            <p:txEl>
                                              <p:pRg st="10" end="10"/>
                                            </p:txEl>
                                          </p:spTgt>
                                        </p:tgtEl>
                                        <p:attrNameLst>
                                          <p:attrName>style.visibility</p:attrName>
                                        </p:attrNameLst>
                                      </p:cBhvr>
                                      <p:to>
                                        <p:strVal val="visible"/>
                                      </p:to>
                                    </p:set>
                                    <p:anim calcmode="lin" valueType="num">
                                      <p:cBhvr additive="base">
                                        <p:cTn id="51" dur="500" fill="hold"/>
                                        <p:tgtEl>
                                          <p:spTgt spid="428035">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28035">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28035">
                                            <p:txEl>
                                              <p:pRg st="11" end="11"/>
                                            </p:txEl>
                                          </p:spTgt>
                                        </p:tgtEl>
                                        <p:attrNameLst>
                                          <p:attrName>style.visibility</p:attrName>
                                        </p:attrNameLst>
                                      </p:cBhvr>
                                      <p:to>
                                        <p:strVal val="visible"/>
                                      </p:to>
                                    </p:set>
                                    <p:anim calcmode="lin" valueType="num">
                                      <p:cBhvr additive="base">
                                        <p:cTn id="55" dur="500" fill="hold"/>
                                        <p:tgtEl>
                                          <p:spTgt spid="428035">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28035">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28035">
                                            <p:txEl>
                                              <p:pRg st="12" end="12"/>
                                            </p:txEl>
                                          </p:spTgt>
                                        </p:tgtEl>
                                        <p:attrNameLst>
                                          <p:attrName>style.visibility</p:attrName>
                                        </p:attrNameLst>
                                      </p:cBhvr>
                                      <p:to>
                                        <p:strVal val="visible"/>
                                      </p:to>
                                    </p:set>
                                    <p:anim calcmode="lin" valueType="num">
                                      <p:cBhvr additive="base">
                                        <p:cTn id="59" dur="500" fill="hold"/>
                                        <p:tgtEl>
                                          <p:spTgt spid="428035">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28035">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28035">
                                            <p:txEl>
                                              <p:pRg st="13" end="13"/>
                                            </p:txEl>
                                          </p:spTgt>
                                        </p:tgtEl>
                                        <p:attrNameLst>
                                          <p:attrName>style.visibility</p:attrName>
                                        </p:attrNameLst>
                                      </p:cBhvr>
                                      <p:to>
                                        <p:strVal val="visible"/>
                                      </p:to>
                                    </p:set>
                                    <p:anim calcmode="lin" valueType="num">
                                      <p:cBhvr additive="base">
                                        <p:cTn id="63" dur="500" fill="hold"/>
                                        <p:tgtEl>
                                          <p:spTgt spid="428035">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28035">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28035">
                                            <p:txEl>
                                              <p:pRg st="14" end="14"/>
                                            </p:txEl>
                                          </p:spTgt>
                                        </p:tgtEl>
                                        <p:attrNameLst>
                                          <p:attrName>style.visibility</p:attrName>
                                        </p:attrNameLst>
                                      </p:cBhvr>
                                      <p:to>
                                        <p:strVal val="visible"/>
                                      </p:to>
                                    </p:set>
                                    <p:anim calcmode="lin" valueType="num">
                                      <p:cBhvr additive="base">
                                        <p:cTn id="67" dur="500" fill="hold"/>
                                        <p:tgtEl>
                                          <p:spTgt spid="428035">
                                            <p:txEl>
                                              <p:pRg st="14" end="1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2803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4899" name="Rectangle 3"/>
          <p:cNvSpPr>
            <a:spLocks noGrp="1" noChangeArrowheads="1"/>
          </p:cNvSpPr>
          <p:nvPr>
            <p:ph type="body" sz="half" idx="1"/>
          </p:nvPr>
        </p:nvSpPr>
        <p:spPr>
          <a:xfrm>
            <a:off x="1044577" y="2895600"/>
            <a:ext cx="10004424" cy="3810000"/>
          </a:xfrm>
        </p:spPr>
        <p:txBody>
          <a:bodyPr>
            <a:normAutofit lnSpcReduction="10000"/>
          </a:bodyPr>
          <a:lstStyle/>
          <a:p>
            <a:pPr>
              <a:lnSpc>
                <a:spcPct val="80000"/>
              </a:lnSpc>
            </a:pPr>
            <a:r>
              <a:rPr lang="en-US" dirty="0"/>
              <a:t>Quantum Circuit model – graphical representation</a:t>
            </a:r>
          </a:p>
          <a:p>
            <a:pPr lvl="1">
              <a:lnSpc>
                <a:spcPct val="80000"/>
              </a:lnSpc>
            </a:pPr>
            <a:r>
              <a:rPr lang="en-US" sz="2000" dirty="0"/>
              <a:t>Time Flows from left to right</a:t>
            </a:r>
          </a:p>
          <a:p>
            <a:pPr lvl="1">
              <a:lnSpc>
                <a:spcPct val="80000"/>
              </a:lnSpc>
            </a:pPr>
            <a:r>
              <a:rPr lang="en-US" sz="2000" dirty="0"/>
              <a:t>Single Wires: persistent </a:t>
            </a:r>
            <a:r>
              <a:rPr lang="en-US" sz="2000" dirty="0" err="1"/>
              <a:t>Qubits</a:t>
            </a:r>
            <a:r>
              <a:rPr lang="en-US" sz="2000" dirty="0"/>
              <a:t>, Double Wires: classical bits</a:t>
            </a:r>
          </a:p>
          <a:p>
            <a:pPr lvl="2">
              <a:lnSpc>
                <a:spcPct val="80000"/>
              </a:lnSpc>
            </a:pPr>
            <a:r>
              <a:rPr lang="en-US" dirty="0" err="1"/>
              <a:t>Qubit</a:t>
            </a:r>
            <a:r>
              <a:rPr lang="en-US" dirty="0"/>
              <a:t> – coherent combination of 0 and 1:  </a:t>
            </a:r>
            <a:r>
              <a:rPr lang="en-US" dirty="0">
                <a:sym typeface="Symbol" pitchFamily="18" charset="2"/>
              </a:rPr>
              <a:t> = |0 + |1</a:t>
            </a:r>
            <a:endParaRPr lang="en-US" dirty="0"/>
          </a:p>
          <a:p>
            <a:pPr lvl="1">
              <a:lnSpc>
                <a:spcPct val="80000"/>
              </a:lnSpc>
            </a:pPr>
            <a:r>
              <a:rPr lang="en-US" sz="2000" dirty="0"/>
              <a:t>Universal gate set: Sufficient to form all unitary transformations</a:t>
            </a:r>
          </a:p>
          <a:p>
            <a:pPr>
              <a:lnSpc>
                <a:spcPct val="80000"/>
              </a:lnSpc>
            </a:pPr>
            <a:r>
              <a:rPr lang="en-US" dirty="0"/>
              <a:t>Example: Syndrome Measurement (for 3-bit code)</a:t>
            </a:r>
          </a:p>
          <a:p>
            <a:pPr lvl="1">
              <a:lnSpc>
                <a:spcPct val="80000"/>
              </a:lnSpc>
            </a:pPr>
            <a:r>
              <a:rPr lang="en-US" sz="2000" dirty="0">
                <a:sym typeface="Symbol" pitchFamily="18" charset="2"/>
              </a:rPr>
              <a:t>Measurement (meter symbol)</a:t>
            </a:r>
            <a:br>
              <a:rPr lang="en-US" sz="2000" dirty="0">
                <a:sym typeface="Symbol" pitchFamily="18" charset="2"/>
              </a:rPr>
            </a:br>
            <a:r>
              <a:rPr lang="en-US" sz="2000" dirty="0">
                <a:sym typeface="Symbol" pitchFamily="18" charset="2"/>
              </a:rPr>
              <a:t>produces classical bits</a:t>
            </a:r>
          </a:p>
          <a:p>
            <a:pPr>
              <a:lnSpc>
                <a:spcPct val="80000"/>
              </a:lnSpc>
            </a:pPr>
            <a:r>
              <a:rPr lang="en-US" dirty="0">
                <a:sym typeface="Symbol" pitchFamily="18" charset="2"/>
              </a:rPr>
              <a:t>Quantum CAD </a:t>
            </a:r>
          </a:p>
          <a:p>
            <a:pPr lvl="1">
              <a:lnSpc>
                <a:spcPct val="80000"/>
              </a:lnSpc>
            </a:pPr>
            <a:r>
              <a:rPr lang="en-US" sz="2000" dirty="0">
                <a:sym typeface="Symbol" pitchFamily="18" charset="2"/>
              </a:rPr>
              <a:t>Circuit expressed as </a:t>
            </a:r>
            <a:r>
              <a:rPr lang="en-US" sz="2000" dirty="0" err="1">
                <a:sym typeface="Symbol" pitchFamily="18" charset="2"/>
              </a:rPr>
              <a:t>netlist</a:t>
            </a:r>
            <a:endParaRPr lang="en-US" sz="2000" dirty="0">
              <a:sym typeface="Symbol" pitchFamily="18" charset="2"/>
            </a:endParaRPr>
          </a:p>
          <a:p>
            <a:pPr lvl="1">
              <a:lnSpc>
                <a:spcPct val="80000"/>
              </a:lnSpc>
            </a:pPr>
            <a:r>
              <a:rPr lang="en-US" sz="2000" dirty="0">
                <a:sym typeface="Symbol" pitchFamily="18" charset="2"/>
              </a:rPr>
              <a:t>Computer </a:t>
            </a:r>
            <a:r>
              <a:rPr lang="en-US" sz="2000" dirty="0" err="1">
                <a:sym typeface="Symbol" pitchFamily="18" charset="2"/>
              </a:rPr>
              <a:t>manpulated</a:t>
            </a:r>
            <a:r>
              <a:rPr lang="en-US" sz="2000" dirty="0">
                <a:sym typeface="Symbol" pitchFamily="18" charset="2"/>
              </a:rPr>
              <a:t> circuits</a:t>
            </a:r>
            <a:br>
              <a:rPr lang="en-US" sz="2000" dirty="0">
                <a:sym typeface="Symbol" pitchFamily="18" charset="2"/>
              </a:rPr>
            </a:br>
            <a:r>
              <a:rPr lang="en-US" sz="2000" dirty="0">
                <a:sym typeface="Symbol" pitchFamily="18" charset="2"/>
              </a:rPr>
              <a:t>and implementations</a:t>
            </a:r>
          </a:p>
        </p:txBody>
      </p:sp>
      <p:pic>
        <p:nvPicPr>
          <p:cNvPr id="464905" name="Picture 9"/>
          <p:cNvPicPr>
            <a:picLocks noGrp="1" noChangeAspect="1" noChangeArrowheads="1"/>
          </p:cNvPicPr>
          <p:nvPr>
            <p:ph sz="half" idx="2"/>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324600" y="4800600"/>
            <a:ext cx="4191000" cy="1752600"/>
          </a:xfrm>
          <a:noFill/>
        </p:spPr>
      </p:pic>
      <p:sp>
        <p:nvSpPr>
          <p:cNvPr id="29700" name="Rectangle 2"/>
          <p:cNvSpPr>
            <a:spLocks noGrp="1" noChangeArrowheads="1"/>
          </p:cNvSpPr>
          <p:nvPr>
            <p:ph type="title"/>
          </p:nvPr>
        </p:nvSpPr>
        <p:spPr>
          <a:xfrm>
            <a:off x="2590800" y="152400"/>
            <a:ext cx="7086600" cy="609600"/>
          </a:xfrm>
        </p:spPr>
        <p:txBody>
          <a:bodyPr/>
          <a:lstStyle/>
          <a:p>
            <a:r>
              <a:rPr lang="en-US" dirty="0" smtClean="0"/>
              <a:t>Quantum Circuit Model</a:t>
            </a:r>
          </a:p>
        </p:txBody>
      </p:sp>
      <p:pic>
        <p:nvPicPr>
          <p:cNvPr id="2970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3463" y="698500"/>
            <a:ext cx="750411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extLst>
      <p:ext uri="{BB962C8B-B14F-4D97-AF65-F5344CB8AC3E}">
        <p14:creationId xmlns:p14="http://schemas.microsoft.com/office/powerpoint/2010/main" val="2821764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 calcmode="lin" valueType="num">
                                      <p:cBhvr additive="base">
                                        <p:cTn id="7" dur="500" fill="hold"/>
                                        <p:tgtEl>
                                          <p:spTgt spid="4648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48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4899">
                                            <p:txEl>
                                              <p:pRg st="1" end="1"/>
                                            </p:txEl>
                                          </p:spTgt>
                                        </p:tgtEl>
                                        <p:attrNameLst>
                                          <p:attrName>style.visibility</p:attrName>
                                        </p:attrNameLst>
                                      </p:cBhvr>
                                      <p:to>
                                        <p:strVal val="visible"/>
                                      </p:to>
                                    </p:set>
                                    <p:anim calcmode="lin" valueType="num">
                                      <p:cBhvr additive="base">
                                        <p:cTn id="11" dur="500" fill="hold"/>
                                        <p:tgtEl>
                                          <p:spTgt spid="4648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48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4899">
                                            <p:txEl>
                                              <p:pRg st="2" end="2"/>
                                            </p:txEl>
                                          </p:spTgt>
                                        </p:tgtEl>
                                        <p:attrNameLst>
                                          <p:attrName>style.visibility</p:attrName>
                                        </p:attrNameLst>
                                      </p:cBhvr>
                                      <p:to>
                                        <p:strVal val="visible"/>
                                      </p:to>
                                    </p:set>
                                    <p:anim calcmode="lin" valueType="num">
                                      <p:cBhvr additive="base">
                                        <p:cTn id="15" dur="500" fill="hold"/>
                                        <p:tgtEl>
                                          <p:spTgt spid="46489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48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4899">
                                            <p:txEl>
                                              <p:pRg st="3" end="3"/>
                                            </p:txEl>
                                          </p:spTgt>
                                        </p:tgtEl>
                                        <p:attrNameLst>
                                          <p:attrName>style.visibility</p:attrName>
                                        </p:attrNameLst>
                                      </p:cBhvr>
                                      <p:to>
                                        <p:strVal val="visible"/>
                                      </p:to>
                                    </p:set>
                                    <p:anim calcmode="lin" valueType="num">
                                      <p:cBhvr additive="base">
                                        <p:cTn id="19" dur="500" fill="hold"/>
                                        <p:tgtEl>
                                          <p:spTgt spid="46489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489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64899">
                                            <p:txEl>
                                              <p:pRg st="4" end="4"/>
                                            </p:txEl>
                                          </p:spTgt>
                                        </p:tgtEl>
                                        <p:attrNameLst>
                                          <p:attrName>style.visibility</p:attrName>
                                        </p:attrNameLst>
                                      </p:cBhvr>
                                      <p:to>
                                        <p:strVal val="visible"/>
                                      </p:to>
                                    </p:set>
                                    <p:anim calcmode="lin" valueType="num">
                                      <p:cBhvr additive="base">
                                        <p:cTn id="23" dur="500" fill="hold"/>
                                        <p:tgtEl>
                                          <p:spTgt spid="46489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648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4899">
                                            <p:txEl>
                                              <p:pRg st="5" end="5"/>
                                            </p:txEl>
                                          </p:spTgt>
                                        </p:tgtEl>
                                        <p:attrNameLst>
                                          <p:attrName>style.visibility</p:attrName>
                                        </p:attrNameLst>
                                      </p:cBhvr>
                                      <p:to>
                                        <p:strVal val="visible"/>
                                      </p:to>
                                    </p:set>
                                    <p:anim calcmode="lin" valueType="num">
                                      <p:cBhvr additive="base">
                                        <p:cTn id="29" dur="500" fill="hold"/>
                                        <p:tgtEl>
                                          <p:spTgt spid="46489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489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4899">
                                            <p:txEl>
                                              <p:pRg st="6" end="6"/>
                                            </p:txEl>
                                          </p:spTgt>
                                        </p:tgtEl>
                                        <p:attrNameLst>
                                          <p:attrName>style.visibility</p:attrName>
                                        </p:attrNameLst>
                                      </p:cBhvr>
                                      <p:to>
                                        <p:strVal val="visible"/>
                                      </p:to>
                                    </p:set>
                                    <p:anim calcmode="lin" valueType="num">
                                      <p:cBhvr additive="base">
                                        <p:cTn id="33" dur="500" fill="hold"/>
                                        <p:tgtEl>
                                          <p:spTgt spid="46489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489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4905">
                                            <p:bg/>
                                          </p:spTgt>
                                        </p:tgtEl>
                                        <p:attrNameLst>
                                          <p:attrName>style.visibility</p:attrName>
                                        </p:attrNameLst>
                                      </p:cBhvr>
                                      <p:to>
                                        <p:strVal val="visible"/>
                                      </p:to>
                                    </p:set>
                                    <p:anim calcmode="lin" valueType="num">
                                      <p:cBhvr additive="base">
                                        <p:cTn id="37" dur="500" fill="hold"/>
                                        <p:tgtEl>
                                          <p:spTgt spid="464905">
                                            <p:bg/>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4905">
                                            <p:bg/>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64899">
                                            <p:txEl>
                                              <p:pRg st="7" end="7"/>
                                            </p:txEl>
                                          </p:spTgt>
                                        </p:tgtEl>
                                        <p:attrNameLst>
                                          <p:attrName>style.visibility</p:attrName>
                                        </p:attrNameLst>
                                      </p:cBhvr>
                                      <p:to>
                                        <p:strVal val="visible"/>
                                      </p:to>
                                    </p:set>
                                    <p:anim calcmode="lin" valueType="num">
                                      <p:cBhvr additive="base">
                                        <p:cTn id="43" dur="500" fill="hold"/>
                                        <p:tgtEl>
                                          <p:spTgt spid="46489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489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64899">
                                            <p:txEl>
                                              <p:pRg st="8" end="8"/>
                                            </p:txEl>
                                          </p:spTgt>
                                        </p:tgtEl>
                                        <p:attrNameLst>
                                          <p:attrName>style.visibility</p:attrName>
                                        </p:attrNameLst>
                                      </p:cBhvr>
                                      <p:to>
                                        <p:strVal val="visible"/>
                                      </p:to>
                                    </p:set>
                                    <p:anim calcmode="lin" valueType="num">
                                      <p:cBhvr additive="base">
                                        <p:cTn id="47" dur="500" fill="hold"/>
                                        <p:tgtEl>
                                          <p:spTgt spid="46489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64899">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4899">
                                            <p:txEl>
                                              <p:pRg st="9" end="9"/>
                                            </p:txEl>
                                          </p:spTgt>
                                        </p:tgtEl>
                                        <p:attrNameLst>
                                          <p:attrName>style.visibility</p:attrName>
                                        </p:attrNameLst>
                                      </p:cBhvr>
                                      <p:to>
                                        <p:strVal val="visible"/>
                                      </p:to>
                                    </p:set>
                                    <p:anim calcmode="lin" valueType="num">
                                      <p:cBhvr additive="base">
                                        <p:cTn id="51" dur="500" fill="hold"/>
                                        <p:tgtEl>
                                          <p:spTgt spid="464899">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489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P spid="464905"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type="body" sz="half" idx="1"/>
          </p:nvPr>
        </p:nvSpPr>
        <p:spPr>
          <a:xfrm>
            <a:off x="1066800" y="2879725"/>
            <a:ext cx="10210800" cy="3810000"/>
          </a:xfrm>
        </p:spPr>
        <p:txBody>
          <a:bodyPr>
            <a:normAutofit/>
          </a:bodyPr>
          <a:lstStyle/>
          <a:p>
            <a:pPr>
              <a:lnSpc>
                <a:spcPct val="85000"/>
              </a:lnSpc>
              <a:spcBef>
                <a:spcPct val="15000"/>
              </a:spcBef>
              <a:tabLst>
                <a:tab pos="2054225" algn="l"/>
              </a:tabLst>
            </a:pPr>
            <a:r>
              <a:rPr lang="en-US" sz="2000" dirty="0"/>
              <a:t>Quantum State Fragile </a:t>
            </a:r>
            <a:r>
              <a:rPr lang="en-US" sz="2000" dirty="0">
                <a:sym typeface="Symbol" pitchFamily="18" charset="2"/>
              </a:rPr>
              <a:t></a:t>
            </a:r>
            <a:r>
              <a:rPr lang="en-US" sz="2000" dirty="0"/>
              <a:t> encode all Qubits</a:t>
            </a:r>
          </a:p>
          <a:p>
            <a:pPr lvl="1">
              <a:lnSpc>
                <a:spcPct val="85000"/>
              </a:lnSpc>
              <a:spcBef>
                <a:spcPct val="15000"/>
              </a:spcBef>
              <a:tabLst>
                <a:tab pos="2054225" algn="l"/>
              </a:tabLst>
            </a:pPr>
            <a:r>
              <a:rPr lang="en-US" sz="1800" dirty="0"/>
              <a:t>Uses many resources: e.g. 3-level [[7,1,3]] </a:t>
            </a:r>
            <a:br>
              <a:rPr lang="en-US" sz="1800" dirty="0"/>
            </a:br>
            <a:r>
              <a:rPr lang="en-US" sz="1800" dirty="0"/>
              <a:t>code 343 physical Qubits/logical Qubit)!</a:t>
            </a:r>
          </a:p>
          <a:p>
            <a:pPr>
              <a:lnSpc>
                <a:spcPct val="85000"/>
              </a:lnSpc>
              <a:spcBef>
                <a:spcPct val="15000"/>
              </a:spcBef>
              <a:tabLst>
                <a:tab pos="2054225" algn="l"/>
              </a:tabLst>
            </a:pPr>
            <a:r>
              <a:rPr lang="en-US" sz="2000" dirty="0"/>
              <a:t>Still need to handle operations (fault-tolerantly)</a:t>
            </a:r>
          </a:p>
          <a:p>
            <a:pPr lvl="1">
              <a:lnSpc>
                <a:spcPct val="85000"/>
              </a:lnSpc>
              <a:spcBef>
                <a:spcPct val="15000"/>
              </a:spcBef>
              <a:tabLst>
                <a:tab pos="2054225" algn="l"/>
              </a:tabLst>
            </a:pPr>
            <a:r>
              <a:rPr lang="en-US" sz="1800" i="1" dirty="0"/>
              <a:t>Some</a:t>
            </a:r>
            <a:r>
              <a:rPr lang="en-US" sz="1800" dirty="0"/>
              <a:t> set of gates are simply “transversal:”</a:t>
            </a:r>
          </a:p>
          <a:p>
            <a:pPr lvl="2">
              <a:lnSpc>
                <a:spcPct val="85000"/>
              </a:lnSpc>
              <a:spcBef>
                <a:spcPct val="15000"/>
              </a:spcBef>
              <a:tabLst>
                <a:tab pos="2054225" algn="l"/>
              </a:tabLst>
            </a:pPr>
            <a:r>
              <a:rPr lang="en-US" sz="1800" dirty="0"/>
              <a:t>Perform identical gate between each physical bit of logical encoding</a:t>
            </a:r>
          </a:p>
          <a:p>
            <a:pPr lvl="1">
              <a:lnSpc>
                <a:spcPct val="85000"/>
              </a:lnSpc>
              <a:spcBef>
                <a:spcPct val="15000"/>
              </a:spcBef>
              <a:tabLst>
                <a:tab pos="2054225" algn="l"/>
              </a:tabLst>
            </a:pPr>
            <a:r>
              <a:rPr lang="en-US" sz="1800" dirty="0"/>
              <a:t>Others (like T gate for [[7,1,3]] code) cannot be handled transversally</a:t>
            </a:r>
          </a:p>
          <a:p>
            <a:pPr lvl="2">
              <a:lnSpc>
                <a:spcPct val="85000"/>
              </a:lnSpc>
              <a:spcBef>
                <a:spcPct val="15000"/>
              </a:spcBef>
              <a:tabLst>
                <a:tab pos="2054225" algn="l"/>
              </a:tabLst>
            </a:pPr>
            <a:r>
              <a:rPr lang="en-US" sz="1800" dirty="0"/>
              <a:t>Can be performed fault-tolerantly by preparing appropriate </a:t>
            </a:r>
            <a:r>
              <a:rPr lang="en-US" sz="1800" dirty="0" err="1"/>
              <a:t>ancilla</a:t>
            </a:r>
            <a:endParaRPr lang="en-US" sz="1800" dirty="0"/>
          </a:p>
          <a:p>
            <a:pPr>
              <a:lnSpc>
                <a:spcPct val="85000"/>
              </a:lnSpc>
              <a:spcBef>
                <a:spcPct val="15000"/>
              </a:spcBef>
              <a:tabLst>
                <a:tab pos="2054225" algn="l"/>
              </a:tabLst>
            </a:pPr>
            <a:r>
              <a:rPr lang="en-US" sz="2000" dirty="0"/>
              <a:t>Finally, need to perform periodical error correction</a:t>
            </a:r>
          </a:p>
          <a:p>
            <a:pPr lvl="1">
              <a:lnSpc>
                <a:spcPct val="85000"/>
              </a:lnSpc>
              <a:spcBef>
                <a:spcPct val="15000"/>
              </a:spcBef>
              <a:tabLst>
                <a:tab pos="2054225" algn="l"/>
              </a:tabLst>
            </a:pPr>
            <a:r>
              <a:rPr lang="en-US" sz="1800" dirty="0">
                <a:sym typeface="Symbol" pitchFamily="18" charset="2"/>
              </a:rPr>
              <a:t>Correct after every(?): Gate, Long distance movement, Long Idle Period</a:t>
            </a:r>
          </a:p>
          <a:p>
            <a:pPr lvl="1">
              <a:lnSpc>
                <a:spcPct val="85000"/>
              </a:lnSpc>
              <a:spcBef>
                <a:spcPct val="15000"/>
              </a:spcBef>
              <a:tabLst>
                <a:tab pos="2054225" algn="l"/>
              </a:tabLst>
            </a:pPr>
            <a:r>
              <a:rPr lang="en-US" sz="1800" dirty="0"/>
              <a:t>Correction reducing entropy </a:t>
            </a:r>
            <a:r>
              <a:rPr lang="en-US" sz="1800" dirty="0">
                <a:sym typeface="Symbol" pitchFamily="18" charset="2"/>
              </a:rPr>
              <a:t> Consumes </a:t>
            </a:r>
            <a:r>
              <a:rPr lang="en-US" sz="1800" dirty="0" err="1">
                <a:sym typeface="Symbol" pitchFamily="18" charset="2"/>
              </a:rPr>
              <a:t>Ancilla</a:t>
            </a:r>
            <a:r>
              <a:rPr lang="en-US" sz="1800" dirty="0">
                <a:sym typeface="Symbol" pitchFamily="18" charset="2"/>
              </a:rPr>
              <a:t> bits</a:t>
            </a:r>
          </a:p>
          <a:p>
            <a:pPr>
              <a:lnSpc>
                <a:spcPct val="85000"/>
              </a:lnSpc>
              <a:spcBef>
                <a:spcPct val="15000"/>
              </a:spcBef>
              <a:tabLst>
                <a:tab pos="2054225" algn="l"/>
              </a:tabLst>
            </a:pPr>
            <a:r>
              <a:rPr lang="en-US" sz="2000" dirty="0">
                <a:sym typeface="Symbol" pitchFamily="18" charset="2"/>
              </a:rPr>
              <a:t>Observation: 	 90% of QEC gates are used for </a:t>
            </a:r>
            <a:r>
              <a:rPr lang="en-US" sz="2000" dirty="0" err="1">
                <a:sym typeface="Symbol" pitchFamily="18" charset="2"/>
              </a:rPr>
              <a:t>ancilla</a:t>
            </a:r>
            <a:r>
              <a:rPr lang="en-US" sz="2000" dirty="0">
                <a:sym typeface="Symbol" pitchFamily="18" charset="2"/>
              </a:rPr>
              <a:t> production</a:t>
            </a:r>
            <a:br>
              <a:rPr lang="en-US" sz="2000" dirty="0">
                <a:sym typeface="Symbol" pitchFamily="18" charset="2"/>
              </a:rPr>
            </a:br>
            <a:r>
              <a:rPr lang="en-US" sz="2000" dirty="0">
                <a:sym typeface="Symbol" pitchFamily="18" charset="2"/>
              </a:rPr>
              <a:t>	 70-85% of all gates are used for </a:t>
            </a:r>
            <a:r>
              <a:rPr lang="en-US" sz="2000" dirty="0" err="1">
                <a:sym typeface="Symbol" pitchFamily="18" charset="2"/>
              </a:rPr>
              <a:t>ancilla</a:t>
            </a:r>
            <a:r>
              <a:rPr lang="en-US" sz="2000" dirty="0">
                <a:sym typeface="Symbol" pitchFamily="18" charset="2"/>
              </a:rPr>
              <a:t> production</a:t>
            </a:r>
          </a:p>
        </p:txBody>
      </p:sp>
      <p:sp>
        <p:nvSpPr>
          <p:cNvPr id="30723" name="Rectangle 2"/>
          <p:cNvSpPr>
            <a:spLocks noGrp="1" noChangeArrowheads="1"/>
          </p:cNvSpPr>
          <p:nvPr>
            <p:ph type="title"/>
          </p:nvPr>
        </p:nvSpPr>
        <p:spPr>
          <a:xfrm>
            <a:off x="1879600" y="164307"/>
            <a:ext cx="7010400" cy="609600"/>
          </a:xfrm>
        </p:spPr>
        <p:txBody>
          <a:bodyPr/>
          <a:lstStyle/>
          <a:p>
            <a:r>
              <a:rPr lang="en-US" dirty="0" smtClean="0"/>
              <a:t>Adding Quantum ECC</a:t>
            </a:r>
          </a:p>
        </p:txBody>
      </p:sp>
      <p:grpSp>
        <p:nvGrpSpPr>
          <p:cNvPr id="30724" name="Group 110"/>
          <p:cNvGrpSpPr>
            <a:grpSpLocks/>
          </p:cNvGrpSpPr>
          <p:nvPr/>
        </p:nvGrpSpPr>
        <p:grpSpPr bwMode="auto">
          <a:xfrm>
            <a:off x="2438400" y="1281113"/>
            <a:ext cx="2438400" cy="1371600"/>
            <a:chOff x="768" y="1152"/>
            <a:chExt cx="1536" cy="864"/>
          </a:xfrm>
        </p:grpSpPr>
        <p:grpSp>
          <p:nvGrpSpPr>
            <p:cNvPr id="30804" name="Group 24"/>
            <p:cNvGrpSpPr>
              <a:grpSpLocks/>
            </p:cNvGrpSpPr>
            <p:nvPr/>
          </p:nvGrpSpPr>
          <p:grpSpPr bwMode="auto">
            <a:xfrm>
              <a:off x="1040" y="1200"/>
              <a:ext cx="132" cy="460"/>
              <a:chOff x="1904" y="960"/>
              <a:chExt cx="132" cy="460"/>
            </a:xfrm>
          </p:grpSpPr>
          <p:sp>
            <p:nvSpPr>
              <p:cNvPr id="30815" name="Line 9"/>
              <p:cNvSpPr>
                <a:spLocks noChangeShapeType="1"/>
              </p:cNvSpPr>
              <p:nvPr/>
            </p:nvSpPr>
            <p:spPr bwMode="auto">
              <a:xfrm flipH="1">
                <a:off x="1968" y="1008"/>
                <a:ext cx="4" cy="412"/>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816" name="Oval 10"/>
              <p:cNvSpPr>
                <a:spLocks noChangeArrowheads="1"/>
              </p:cNvSpPr>
              <p:nvPr/>
            </p:nvSpPr>
            <p:spPr bwMode="auto">
              <a:xfrm>
                <a:off x="1904" y="1276"/>
                <a:ext cx="132" cy="132"/>
              </a:xfrm>
              <a:prstGeom prst="ellipse">
                <a:avLst/>
              </a:prstGeom>
              <a:noFill/>
              <a:ln w="19050" algn="ctr">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0817" name="Oval 12"/>
              <p:cNvSpPr>
                <a:spLocks noChangeArrowheads="1"/>
              </p:cNvSpPr>
              <p:nvPr/>
            </p:nvSpPr>
            <p:spPr bwMode="auto">
              <a:xfrm>
                <a:off x="1922" y="960"/>
                <a:ext cx="96" cy="96"/>
              </a:xfrm>
              <a:prstGeom prst="ellipse">
                <a:avLst/>
              </a:prstGeom>
              <a:solidFill>
                <a:schemeClr val="tx1"/>
              </a:solidFill>
              <a:ln w="19050" algn="ctr">
                <a:solidFill>
                  <a:schemeClr val="tx1"/>
                </a:solidFill>
                <a:round/>
                <a:headEnd type="none" w="lg" len="lg"/>
                <a:tailEnd type="none" w="lg" len="lg"/>
              </a:ln>
            </p:spPr>
            <p:txBody>
              <a:bodyPr wrap="none" anchor="ctr"/>
              <a:lstStyle/>
              <a:p>
                <a:pPr algn="ctr"/>
                <a:endParaRPr lang="en-US">
                  <a:solidFill>
                    <a:srgbClr val="000000"/>
                  </a:solidFill>
                  <a:latin typeface="Comic Sans MS" pitchFamily="66" charset="0"/>
                </a:endParaRPr>
              </a:p>
            </p:txBody>
          </p:sp>
        </p:grpSp>
        <p:grpSp>
          <p:nvGrpSpPr>
            <p:cNvPr id="30805" name="Group 29"/>
            <p:cNvGrpSpPr>
              <a:grpSpLocks/>
            </p:cNvGrpSpPr>
            <p:nvPr/>
          </p:nvGrpSpPr>
          <p:grpSpPr bwMode="auto">
            <a:xfrm>
              <a:off x="768" y="1248"/>
              <a:ext cx="1536" cy="673"/>
              <a:chOff x="1632" y="1008"/>
              <a:chExt cx="960" cy="673"/>
            </a:xfrm>
          </p:grpSpPr>
          <p:sp>
            <p:nvSpPr>
              <p:cNvPr id="30812" name="Line 7"/>
              <p:cNvSpPr>
                <a:spLocks noChangeShapeType="1"/>
              </p:cNvSpPr>
              <p:nvPr/>
            </p:nvSpPr>
            <p:spPr bwMode="auto">
              <a:xfrm>
                <a:off x="1632" y="1008"/>
                <a:ext cx="960" cy="0"/>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813" name="Line 8"/>
              <p:cNvSpPr>
                <a:spLocks noChangeShapeType="1"/>
              </p:cNvSpPr>
              <p:nvPr/>
            </p:nvSpPr>
            <p:spPr bwMode="auto">
              <a:xfrm>
                <a:off x="1632" y="1344"/>
                <a:ext cx="960" cy="0"/>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814" name="Line 23"/>
              <p:cNvSpPr>
                <a:spLocks noChangeShapeType="1"/>
              </p:cNvSpPr>
              <p:nvPr/>
            </p:nvSpPr>
            <p:spPr bwMode="auto">
              <a:xfrm>
                <a:off x="1632" y="1680"/>
                <a:ext cx="960" cy="1"/>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grpSp>
        <p:grpSp>
          <p:nvGrpSpPr>
            <p:cNvPr id="30806" name="Group 25"/>
            <p:cNvGrpSpPr>
              <a:grpSpLocks/>
            </p:cNvGrpSpPr>
            <p:nvPr/>
          </p:nvGrpSpPr>
          <p:grpSpPr bwMode="auto">
            <a:xfrm>
              <a:off x="1632" y="1536"/>
              <a:ext cx="132" cy="460"/>
              <a:chOff x="1904" y="960"/>
              <a:chExt cx="132" cy="460"/>
            </a:xfrm>
          </p:grpSpPr>
          <p:sp>
            <p:nvSpPr>
              <p:cNvPr id="30809" name="Line 26"/>
              <p:cNvSpPr>
                <a:spLocks noChangeShapeType="1"/>
              </p:cNvSpPr>
              <p:nvPr/>
            </p:nvSpPr>
            <p:spPr bwMode="auto">
              <a:xfrm flipH="1">
                <a:off x="1968" y="1008"/>
                <a:ext cx="4" cy="412"/>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810" name="Oval 27"/>
              <p:cNvSpPr>
                <a:spLocks noChangeArrowheads="1"/>
              </p:cNvSpPr>
              <p:nvPr/>
            </p:nvSpPr>
            <p:spPr bwMode="auto">
              <a:xfrm>
                <a:off x="1904" y="1276"/>
                <a:ext cx="132" cy="132"/>
              </a:xfrm>
              <a:prstGeom prst="ellipse">
                <a:avLst/>
              </a:prstGeom>
              <a:noFill/>
              <a:ln w="19050" algn="ctr">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0811" name="Oval 28"/>
              <p:cNvSpPr>
                <a:spLocks noChangeArrowheads="1"/>
              </p:cNvSpPr>
              <p:nvPr/>
            </p:nvSpPr>
            <p:spPr bwMode="auto">
              <a:xfrm>
                <a:off x="1922" y="960"/>
                <a:ext cx="96" cy="96"/>
              </a:xfrm>
              <a:prstGeom prst="ellipse">
                <a:avLst/>
              </a:prstGeom>
              <a:solidFill>
                <a:schemeClr val="tx1"/>
              </a:solidFill>
              <a:ln w="19050" algn="ctr">
                <a:solidFill>
                  <a:schemeClr val="tx1"/>
                </a:solidFill>
                <a:round/>
                <a:headEnd type="none" w="lg" len="lg"/>
                <a:tailEnd type="none" w="lg" len="lg"/>
              </a:ln>
            </p:spPr>
            <p:txBody>
              <a:bodyPr wrap="none" anchor="ctr"/>
              <a:lstStyle/>
              <a:p>
                <a:pPr algn="ctr"/>
                <a:endParaRPr lang="en-US">
                  <a:solidFill>
                    <a:srgbClr val="000000"/>
                  </a:solidFill>
                  <a:latin typeface="Comic Sans MS" pitchFamily="66" charset="0"/>
                </a:endParaRPr>
              </a:p>
            </p:txBody>
          </p:sp>
        </p:grpSp>
        <p:sp>
          <p:nvSpPr>
            <p:cNvPr id="30807" name="Rectangle 46"/>
            <p:cNvSpPr>
              <a:spLocks noChangeArrowheads="1"/>
            </p:cNvSpPr>
            <p:nvPr/>
          </p:nvSpPr>
          <p:spPr bwMode="auto">
            <a:xfrm>
              <a:off x="1008" y="1824"/>
              <a:ext cx="192" cy="192"/>
            </a:xfrm>
            <a:prstGeom prst="rect">
              <a:avLst/>
            </a:prstGeom>
            <a:solidFill>
              <a:schemeClr val="bg1"/>
            </a:solidFill>
            <a:ln w="28575" algn="ctr">
              <a:solidFill>
                <a:schemeClr val="tx1"/>
              </a:solidFill>
              <a:miter lim="800000"/>
              <a:headEnd/>
              <a:tailEnd/>
            </a:ln>
          </p:spPr>
          <p:txBody>
            <a:bodyPr wrap="none" anchor="ctr"/>
            <a:lstStyle/>
            <a:p>
              <a:pPr algn="ctr"/>
              <a:r>
                <a:rPr lang="en-US">
                  <a:solidFill>
                    <a:srgbClr val="000000"/>
                  </a:solidFill>
                  <a:latin typeface="Comic Sans MS" pitchFamily="66" charset="0"/>
                </a:rPr>
                <a:t>H</a:t>
              </a:r>
            </a:p>
          </p:txBody>
        </p:sp>
        <p:sp>
          <p:nvSpPr>
            <p:cNvPr id="30808" name="Rectangle 69"/>
            <p:cNvSpPr>
              <a:spLocks noChangeArrowheads="1"/>
            </p:cNvSpPr>
            <p:nvPr/>
          </p:nvSpPr>
          <p:spPr bwMode="auto">
            <a:xfrm>
              <a:off x="1584" y="1152"/>
              <a:ext cx="192" cy="192"/>
            </a:xfrm>
            <a:prstGeom prst="rect">
              <a:avLst/>
            </a:prstGeom>
            <a:solidFill>
              <a:schemeClr val="bg1"/>
            </a:solidFill>
            <a:ln w="28575" algn="ctr">
              <a:solidFill>
                <a:schemeClr val="tx1"/>
              </a:solidFill>
              <a:miter lim="800000"/>
              <a:headEnd/>
              <a:tailEnd/>
            </a:ln>
          </p:spPr>
          <p:txBody>
            <a:bodyPr wrap="none" anchor="ctr"/>
            <a:lstStyle/>
            <a:p>
              <a:pPr algn="ctr"/>
              <a:r>
                <a:rPr lang="en-US">
                  <a:solidFill>
                    <a:srgbClr val="000000"/>
                  </a:solidFill>
                  <a:latin typeface="Comic Sans MS" pitchFamily="66" charset="0"/>
                </a:rPr>
                <a:t>T</a:t>
              </a:r>
            </a:p>
          </p:txBody>
        </p:sp>
      </p:grpSp>
      <p:grpSp>
        <p:nvGrpSpPr>
          <p:cNvPr id="6" name="Group 145"/>
          <p:cNvGrpSpPr>
            <a:grpSpLocks/>
          </p:cNvGrpSpPr>
          <p:nvPr/>
        </p:nvGrpSpPr>
        <p:grpSpPr bwMode="auto">
          <a:xfrm>
            <a:off x="8134351" y="604837"/>
            <a:ext cx="1622425" cy="609600"/>
            <a:chOff x="4068" y="336"/>
            <a:chExt cx="1022" cy="384"/>
          </a:xfrm>
        </p:grpSpPr>
        <p:sp>
          <p:nvSpPr>
            <p:cNvPr id="30802" name="Text Box 142"/>
            <p:cNvSpPr txBox="1">
              <a:spLocks noChangeArrowheads="1"/>
            </p:cNvSpPr>
            <p:nvPr/>
          </p:nvSpPr>
          <p:spPr bwMode="auto">
            <a:xfrm>
              <a:off x="4068" y="336"/>
              <a:ext cx="10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a:solidFill>
                    <a:srgbClr val="000000"/>
                  </a:solidFill>
                  <a:latin typeface="Comic Sans MS" pitchFamily="66" charset="0"/>
                </a:rPr>
                <a:t>Not Transversal!</a:t>
              </a:r>
            </a:p>
          </p:txBody>
        </p:sp>
        <p:sp>
          <p:nvSpPr>
            <p:cNvPr id="30803" name="Line 143"/>
            <p:cNvSpPr>
              <a:spLocks noChangeShapeType="1"/>
            </p:cNvSpPr>
            <p:nvPr/>
          </p:nvSpPr>
          <p:spPr bwMode="auto">
            <a:xfrm flipH="1">
              <a:off x="4608" y="528"/>
              <a:ext cx="48"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140"/>
          <p:cNvGrpSpPr>
            <a:grpSpLocks/>
          </p:cNvGrpSpPr>
          <p:nvPr/>
        </p:nvGrpSpPr>
        <p:grpSpPr bwMode="auto">
          <a:xfrm>
            <a:off x="7467600" y="1266825"/>
            <a:ext cx="2438400" cy="1371600"/>
            <a:chOff x="3792" y="768"/>
            <a:chExt cx="1536" cy="864"/>
          </a:xfrm>
        </p:grpSpPr>
        <p:grpSp>
          <p:nvGrpSpPr>
            <p:cNvPr id="30795" name="Group 132"/>
            <p:cNvGrpSpPr>
              <a:grpSpLocks/>
            </p:cNvGrpSpPr>
            <p:nvPr/>
          </p:nvGrpSpPr>
          <p:grpSpPr bwMode="auto">
            <a:xfrm>
              <a:off x="3792" y="864"/>
              <a:ext cx="1536" cy="673"/>
              <a:chOff x="3216" y="1248"/>
              <a:chExt cx="1536" cy="673"/>
            </a:xfrm>
          </p:grpSpPr>
          <p:sp>
            <p:nvSpPr>
              <p:cNvPr id="30799" name="Line 117"/>
              <p:cNvSpPr>
                <a:spLocks noChangeShapeType="1"/>
              </p:cNvSpPr>
              <p:nvPr/>
            </p:nvSpPr>
            <p:spPr bwMode="auto">
              <a:xfrm>
                <a:off x="3216" y="1248"/>
                <a:ext cx="1536" cy="0"/>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800" name="Line 118"/>
              <p:cNvSpPr>
                <a:spLocks noChangeShapeType="1"/>
              </p:cNvSpPr>
              <p:nvPr/>
            </p:nvSpPr>
            <p:spPr bwMode="auto">
              <a:xfrm>
                <a:off x="3216" y="1584"/>
                <a:ext cx="1536" cy="0"/>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801" name="Line 119"/>
              <p:cNvSpPr>
                <a:spLocks noChangeShapeType="1"/>
              </p:cNvSpPr>
              <p:nvPr/>
            </p:nvSpPr>
            <p:spPr bwMode="auto">
              <a:xfrm>
                <a:off x="3216" y="1920"/>
                <a:ext cx="1536" cy="1"/>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grpSp>
        <p:sp>
          <p:nvSpPr>
            <p:cNvPr id="30796" name="Line 134"/>
            <p:cNvSpPr>
              <a:spLocks noChangeShapeType="1"/>
            </p:cNvSpPr>
            <p:nvPr/>
          </p:nvSpPr>
          <p:spPr bwMode="auto">
            <a:xfrm flipV="1">
              <a:off x="3840" y="768"/>
              <a:ext cx="144"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97" name="Line 135"/>
            <p:cNvSpPr>
              <a:spLocks noChangeShapeType="1"/>
            </p:cNvSpPr>
            <p:nvPr/>
          </p:nvSpPr>
          <p:spPr bwMode="auto">
            <a:xfrm flipV="1">
              <a:off x="3840" y="1104"/>
              <a:ext cx="144"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98" name="Line 136"/>
            <p:cNvSpPr>
              <a:spLocks noChangeShapeType="1"/>
            </p:cNvSpPr>
            <p:nvPr/>
          </p:nvSpPr>
          <p:spPr bwMode="auto">
            <a:xfrm flipV="1">
              <a:off x="3840" y="1440"/>
              <a:ext cx="144"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173663" y="1371600"/>
            <a:ext cx="1946276" cy="1219200"/>
            <a:chOff x="2182" y="768"/>
            <a:chExt cx="1226" cy="768"/>
          </a:xfrm>
        </p:grpSpPr>
        <p:sp>
          <p:nvSpPr>
            <p:cNvPr id="30792" name="AutoShape 63"/>
            <p:cNvSpPr>
              <a:spLocks noChangeArrowheads="1"/>
            </p:cNvSpPr>
            <p:nvPr/>
          </p:nvSpPr>
          <p:spPr bwMode="auto">
            <a:xfrm>
              <a:off x="2544" y="768"/>
              <a:ext cx="432" cy="432"/>
            </a:xfrm>
            <a:prstGeom prst="rightArrow">
              <a:avLst>
                <a:gd name="adj1" fmla="val 50000"/>
                <a:gd name="adj2" fmla="val 25000"/>
              </a:avLst>
            </a:prstGeom>
            <a:solidFill>
              <a:schemeClr val="accent1"/>
            </a:solidFill>
            <a:ln w="28575" algn="ctr">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0793" name="Text Box 137"/>
            <p:cNvSpPr txBox="1">
              <a:spLocks noChangeArrowheads="1"/>
            </p:cNvSpPr>
            <p:nvPr/>
          </p:nvSpPr>
          <p:spPr bwMode="auto">
            <a:xfrm>
              <a:off x="2182" y="1200"/>
              <a:ext cx="108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a:solidFill>
                    <a:srgbClr val="000000"/>
                  </a:solidFill>
                  <a:latin typeface="Comic Sans MS" pitchFamily="66" charset="0"/>
                </a:rPr>
                <a:t>n-physical Qubits</a:t>
              </a:r>
              <a:br>
                <a:rPr lang="en-US">
                  <a:solidFill>
                    <a:srgbClr val="000000"/>
                  </a:solidFill>
                  <a:latin typeface="Comic Sans MS" pitchFamily="66" charset="0"/>
                </a:rPr>
              </a:br>
              <a:r>
                <a:rPr lang="en-US">
                  <a:solidFill>
                    <a:srgbClr val="000000"/>
                  </a:solidFill>
                  <a:latin typeface="Comic Sans MS" pitchFamily="66" charset="0"/>
                </a:rPr>
                <a:t>per logical Qubit</a:t>
              </a:r>
            </a:p>
          </p:txBody>
        </p:sp>
        <p:sp>
          <p:nvSpPr>
            <p:cNvPr id="30794" name="AutoShape 151"/>
            <p:cNvSpPr>
              <a:spLocks/>
            </p:cNvSpPr>
            <p:nvPr/>
          </p:nvSpPr>
          <p:spPr bwMode="auto">
            <a:xfrm>
              <a:off x="3216" y="1200"/>
              <a:ext cx="192" cy="336"/>
            </a:xfrm>
            <a:prstGeom prst="rightBrace">
              <a:avLst>
                <a:gd name="adj1" fmla="val 1458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grpSp>
      <p:grpSp>
        <p:nvGrpSpPr>
          <p:cNvPr id="10" name="Group 126"/>
          <p:cNvGrpSpPr>
            <a:grpSpLocks/>
          </p:cNvGrpSpPr>
          <p:nvPr/>
        </p:nvGrpSpPr>
        <p:grpSpPr bwMode="auto">
          <a:xfrm>
            <a:off x="7848600" y="1290637"/>
            <a:ext cx="1219200" cy="1371600"/>
            <a:chOff x="3456" y="1152"/>
            <a:chExt cx="768" cy="864"/>
          </a:xfrm>
        </p:grpSpPr>
        <p:grpSp>
          <p:nvGrpSpPr>
            <p:cNvPr id="30782" name="Group 112"/>
            <p:cNvGrpSpPr>
              <a:grpSpLocks/>
            </p:cNvGrpSpPr>
            <p:nvPr/>
          </p:nvGrpSpPr>
          <p:grpSpPr bwMode="auto">
            <a:xfrm>
              <a:off x="3488" y="1200"/>
              <a:ext cx="132" cy="460"/>
              <a:chOff x="1904" y="960"/>
              <a:chExt cx="132" cy="460"/>
            </a:xfrm>
          </p:grpSpPr>
          <p:sp>
            <p:nvSpPr>
              <p:cNvPr id="30789" name="Line 113"/>
              <p:cNvSpPr>
                <a:spLocks noChangeShapeType="1"/>
              </p:cNvSpPr>
              <p:nvPr/>
            </p:nvSpPr>
            <p:spPr bwMode="auto">
              <a:xfrm flipH="1">
                <a:off x="1968" y="1008"/>
                <a:ext cx="4" cy="412"/>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790" name="Oval 114"/>
              <p:cNvSpPr>
                <a:spLocks noChangeArrowheads="1"/>
              </p:cNvSpPr>
              <p:nvPr/>
            </p:nvSpPr>
            <p:spPr bwMode="auto">
              <a:xfrm>
                <a:off x="1904" y="1276"/>
                <a:ext cx="132" cy="132"/>
              </a:xfrm>
              <a:prstGeom prst="ellipse">
                <a:avLst/>
              </a:prstGeom>
              <a:noFill/>
              <a:ln w="57150" algn="ctr">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0791" name="Oval 115"/>
              <p:cNvSpPr>
                <a:spLocks noChangeArrowheads="1"/>
              </p:cNvSpPr>
              <p:nvPr/>
            </p:nvSpPr>
            <p:spPr bwMode="auto">
              <a:xfrm>
                <a:off x="1922" y="960"/>
                <a:ext cx="96" cy="96"/>
              </a:xfrm>
              <a:prstGeom prst="ellipse">
                <a:avLst/>
              </a:prstGeom>
              <a:solidFill>
                <a:schemeClr val="tx1"/>
              </a:solidFill>
              <a:ln w="57150" algn="ctr">
                <a:solidFill>
                  <a:schemeClr val="tx1"/>
                </a:solidFill>
                <a:round/>
                <a:headEnd type="none" w="lg" len="lg"/>
                <a:tailEnd type="none" w="lg" len="lg"/>
              </a:ln>
            </p:spPr>
            <p:txBody>
              <a:bodyPr wrap="none" anchor="ctr"/>
              <a:lstStyle/>
              <a:p>
                <a:pPr algn="ctr"/>
                <a:endParaRPr lang="en-US">
                  <a:solidFill>
                    <a:srgbClr val="000000"/>
                  </a:solidFill>
                  <a:latin typeface="Comic Sans MS" pitchFamily="66" charset="0"/>
                </a:endParaRPr>
              </a:p>
            </p:txBody>
          </p:sp>
        </p:grpSp>
        <p:grpSp>
          <p:nvGrpSpPr>
            <p:cNvPr id="30783" name="Group 120"/>
            <p:cNvGrpSpPr>
              <a:grpSpLocks/>
            </p:cNvGrpSpPr>
            <p:nvPr/>
          </p:nvGrpSpPr>
          <p:grpSpPr bwMode="auto">
            <a:xfrm>
              <a:off x="4080" y="1536"/>
              <a:ext cx="132" cy="460"/>
              <a:chOff x="1904" y="960"/>
              <a:chExt cx="132" cy="460"/>
            </a:xfrm>
          </p:grpSpPr>
          <p:sp>
            <p:nvSpPr>
              <p:cNvPr id="30786" name="Line 121"/>
              <p:cNvSpPr>
                <a:spLocks noChangeShapeType="1"/>
              </p:cNvSpPr>
              <p:nvPr/>
            </p:nvSpPr>
            <p:spPr bwMode="auto">
              <a:xfrm flipH="1">
                <a:off x="1968" y="1008"/>
                <a:ext cx="4" cy="412"/>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787" name="Oval 122"/>
              <p:cNvSpPr>
                <a:spLocks noChangeArrowheads="1"/>
              </p:cNvSpPr>
              <p:nvPr/>
            </p:nvSpPr>
            <p:spPr bwMode="auto">
              <a:xfrm>
                <a:off x="1904" y="1276"/>
                <a:ext cx="132" cy="132"/>
              </a:xfrm>
              <a:prstGeom prst="ellipse">
                <a:avLst/>
              </a:prstGeom>
              <a:noFill/>
              <a:ln w="57150" algn="ctr">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0788" name="Oval 123"/>
              <p:cNvSpPr>
                <a:spLocks noChangeArrowheads="1"/>
              </p:cNvSpPr>
              <p:nvPr/>
            </p:nvSpPr>
            <p:spPr bwMode="auto">
              <a:xfrm>
                <a:off x="1922" y="960"/>
                <a:ext cx="96" cy="96"/>
              </a:xfrm>
              <a:prstGeom prst="ellipse">
                <a:avLst/>
              </a:prstGeom>
              <a:solidFill>
                <a:schemeClr val="tx1"/>
              </a:solidFill>
              <a:ln w="57150" algn="ctr">
                <a:solidFill>
                  <a:schemeClr val="tx1"/>
                </a:solidFill>
                <a:round/>
                <a:headEnd type="none" w="lg" len="lg"/>
                <a:tailEnd type="none" w="lg" len="lg"/>
              </a:ln>
            </p:spPr>
            <p:txBody>
              <a:bodyPr wrap="none" anchor="ctr"/>
              <a:lstStyle/>
              <a:p>
                <a:pPr algn="ctr"/>
                <a:endParaRPr lang="en-US">
                  <a:solidFill>
                    <a:srgbClr val="000000"/>
                  </a:solidFill>
                  <a:latin typeface="Comic Sans MS" pitchFamily="66" charset="0"/>
                </a:endParaRPr>
              </a:p>
            </p:txBody>
          </p:sp>
        </p:grpSp>
        <p:sp>
          <p:nvSpPr>
            <p:cNvPr id="30784" name="Rectangle 124"/>
            <p:cNvSpPr>
              <a:spLocks noChangeArrowheads="1"/>
            </p:cNvSpPr>
            <p:nvPr/>
          </p:nvSpPr>
          <p:spPr bwMode="auto">
            <a:xfrm>
              <a:off x="3456" y="1824"/>
              <a:ext cx="192" cy="192"/>
            </a:xfrm>
            <a:prstGeom prst="rect">
              <a:avLst/>
            </a:prstGeom>
            <a:solidFill>
              <a:schemeClr val="bg1"/>
            </a:solidFill>
            <a:ln w="57150" algn="ctr">
              <a:solidFill>
                <a:schemeClr val="tx1"/>
              </a:solidFill>
              <a:miter lim="800000"/>
              <a:headEnd/>
              <a:tailEnd/>
            </a:ln>
          </p:spPr>
          <p:txBody>
            <a:bodyPr wrap="none" anchor="ctr"/>
            <a:lstStyle/>
            <a:p>
              <a:pPr algn="ctr"/>
              <a:r>
                <a:rPr lang="en-US">
                  <a:solidFill>
                    <a:srgbClr val="000000"/>
                  </a:solidFill>
                  <a:latin typeface="Comic Sans MS" pitchFamily="66" charset="0"/>
                </a:rPr>
                <a:t>H</a:t>
              </a:r>
            </a:p>
          </p:txBody>
        </p:sp>
        <p:sp>
          <p:nvSpPr>
            <p:cNvPr id="30785" name="Rectangle 125"/>
            <p:cNvSpPr>
              <a:spLocks noChangeArrowheads="1"/>
            </p:cNvSpPr>
            <p:nvPr/>
          </p:nvSpPr>
          <p:spPr bwMode="auto">
            <a:xfrm>
              <a:off x="4032" y="1152"/>
              <a:ext cx="192" cy="192"/>
            </a:xfrm>
            <a:prstGeom prst="rect">
              <a:avLst/>
            </a:prstGeom>
            <a:solidFill>
              <a:srgbClr val="FF6699"/>
            </a:solidFill>
            <a:ln w="28575" cap="rnd" algn="ctr">
              <a:solidFill>
                <a:schemeClr val="tx1"/>
              </a:solidFill>
              <a:prstDash val="sysDot"/>
              <a:miter lim="800000"/>
              <a:headEnd/>
              <a:tailEnd/>
            </a:ln>
          </p:spPr>
          <p:txBody>
            <a:bodyPr wrap="none" anchor="ctr"/>
            <a:lstStyle/>
            <a:p>
              <a:pPr algn="ctr"/>
              <a:r>
                <a:rPr lang="en-US">
                  <a:solidFill>
                    <a:srgbClr val="000000"/>
                  </a:solidFill>
                  <a:latin typeface="Comic Sans MS" pitchFamily="66" charset="0"/>
                </a:rPr>
                <a:t>T</a:t>
              </a:r>
            </a:p>
          </p:txBody>
        </p:sp>
      </p:grpSp>
      <p:grpSp>
        <p:nvGrpSpPr>
          <p:cNvPr id="13" name="Group 149"/>
          <p:cNvGrpSpPr>
            <a:grpSpLocks/>
          </p:cNvGrpSpPr>
          <p:nvPr/>
        </p:nvGrpSpPr>
        <p:grpSpPr bwMode="auto">
          <a:xfrm>
            <a:off x="7086600" y="352425"/>
            <a:ext cx="3657600" cy="2133600"/>
            <a:chOff x="3408" y="192"/>
            <a:chExt cx="2304" cy="1344"/>
          </a:xfrm>
        </p:grpSpPr>
        <p:sp>
          <p:nvSpPr>
            <p:cNvPr id="30757" name="Rectangle 146"/>
            <p:cNvSpPr>
              <a:spLocks noChangeArrowheads="1"/>
            </p:cNvSpPr>
            <p:nvPr/>
          </p:nvSpPr>
          <p:spPr bwMode="auto">
            <a:xfrm>
              <a:off x="4080" y="288"/>
              <a:ext cx="960" cy="288"/>
            </a:xfrm>
            <a:prstGeom prst="rect">
              <a:avLst/>
            </a:prstGeom>
            <a:solidFill>
              <a:schemeClr val="bg1"/>
            </a:solidFill>
            <a:ln w="28575" algn="ctr">
              <a:solidFill>
                <a:schemeClr val="bg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0758" name="Rectangle 147"/>
            <p:cNvSpPr>
              <a:spLocks noChangeArrowheads="1"/>
            </p:cNvSpPr>
            <p:nvPr/>
          </p:nvSpPr>
          <p:spPr bwMode="auto">
            <a:xfrm>
              <a:off x="4464" y="384"/>
              <a:ext cx="288" cy="384"/>
            </a:xfrm>
            <a:prstGeom prst="rect">
              <a:avLst/>
            </a:prstGeom>
            <a:solidFill>
              <a:schemeClr val="bg1"/>
            </a:solidFill>
            <a:ln w="28575" algn="ctr">
              <a:solidFill>
                <a:schemeClr val="bg1"/>
              </a:solidFill>
              <a:miter lim="800000"/>
              <a:headEnd/>
              <a:tailEnd/>
            </a:ln>
          </p:spPr>
          <p:txBody>
            <a:bodyPr wrap="none" anchor="ctr"/>
            <a:lstStyle/>
            <a:p>
              <a:pPr algn="ctr"/>
              <a:endParaRPr lang="en-US">
                <a:solidFill>
                  <a:srgbClr val="000000"/>
                </a:solidFill>
                <a:latin typeface="Comic Sans MS" pitchFamily="66" charset="0"/>
              </a:endParaRPr>
            </a:p>
          </p:txBody>
        </p:sp>
        <p:grpSp>
          <p:nvGrpSpPr>
            <p:cNvPr id="30759" name="Group 131"/>
            <p:cNvGrpSpPr>
              <a:grpSpLocks/>
            </p:cNvGrpSpPr>
            <p:nvPr/>
          </p:nvGrpSpPr>
          <p:grpSpPr bwMode="auto">
            <a:xfrm>
              <a:off x="3408" y="192"/>
              <a:ext cx="2304" cy="1344"/>
              <a:chOff x="2976" y="576"/>
              <a:chExt cx="2304" cy="1344"/>
            </a:xfrm>
          </p:grpSpPr>
          <p:sp>
            <p:nvSpPr>
              <p:cNvPr id="30760" name="Rectangle 127"/>
              <p:cNvSpPr>
                <a:spLocks noChangeArrowheads="1"/>
              </p:cNvSpPr>
              <p:nvPr/>
            </p:nvSpPr>
            <p:spPr bwMode="auto">
              <a:xfrm>
                <a:off x="4368" y="960"/>
                <a:ext cx="912" cy="528"/>
              </a:xfrm>
              <a:prstGeom prst="rect">
                <a:avLst/>
              </a:prstGeom>
              <a:solidFill>
                <a:schemeClr val="bg1"/>
              </a:solidFill>
              <a:ln w="28575" algn="ctr">
                <a:solidFill>
                  <a:schemeClr val="bg1"/>
                </a:solidFill>
                <a:miter lim="800000"/>
                <a:headEnd/>
                <a:tailEnd/>
              </a:ln>
            </p:spPr>
            <p:txBody>
              <a:bodyPr wrap="none" anchor="ctr"/>
              <a:lstStyle/>
              <a:p>
                <a:pPr algn="ctr"/>
                <a:endParaRPr lang="en-US">
                  <a:solidFill>
                    <a:srgbClr val="000000"/>
                  </a:solidFill>
                  <a:latin typeface="Comic Sans MS" pitchFamily="66" charset="0"/>
                </a:endParaRPr>
              </a:p>
            </p:txBody>
          </p:sp>
          <p:grpSp>
            <p:nvGrpSpPr>
              <p:cNvPr id="30761" name="Group 108"/>
              <p:cNvGrpSpPr>
                <a:grpSpLocks/>
              </p:cNvGrpSpPr>
              <p:nvPr/>
            </p:nvGrpSpPr>
            <p:grpSpPr bwMode="auto">
              <a:xfrm>
                <a:off x="2976" y="576"/>
                <a:ext cx="2160" cy="914"/>
                <a:chOff x="3060" y="576"/>
                <a:chExt cx="2160" cy="914"/>
              </a:xfrm>
            </p:grpSpPr>
            <p:grpSp>
              <p:nvGrpSpPr>
                <p:cNvPr id="30764" name="Group 98"/>
                <p:cNvGrpSpPr>
                  <a:grpSpLocks/>
                </p:cNvGrpSpPr>
                <p:nvPr/>
              </p:nvGrpSpPr>
              <p:grpSpPr bwMode="auto">
                <a:xfrm>
                  <a:off x="4416" y="1154"/>
                  <a:ext cx="240" cy="336"/>
                  <a:chOff x="2208" y="864"/>
                  <a:chExt cx="240" cy="336"/>
                </a:xfrm>
              </p:grpSpPr>
              <p:sp>
                <p:nvSpPr>
                  <p:cNvPr id="30776" name="Rectangle 97"/>
                  <p:cNvSpPr>
                    <a:spLocks noChangeArrowheads="1"/>
                  </p:cNvSpPr>
                  <p:nvPr/>
                </p:nvSpPr>
                <p:spPr bwMode="auto">
                  <a:xfrm>
                    <a:off x="2208" y="864"/>
                    <a:ext cx="240" cy="336"/>
                  </a:xfrm>
                  <a:prstGeom prst="rect">
                    <a:avLst/>
                  </a:prstGeom>
                  <a:solidFill>
                    <a:schemeClr val="bg1"/>
                  </a:solidFill>
                  <a:ln w="28575" algn="ctr">
                    <a:solidFill>
                      <a:schemeClr val="bg1"/>
                    </a:solidFill>
                    <a:miter lim="800000"/>
                    <a:headEnd/>
                    <a:tailEnd/>
                  </a:ln>
                </p:spPr>
                <p:txBody>
                  <a:bodyPr wrap="none" anchor="ctr"/>
                  <a:lstStyle/>
                  <a:p>
                    <a:pPr algn="ctr"/>
                    <a:endParaRPr lang="en-US">
                      <a:solidFill>
                        <a:srgbClr val="000000"/>
                      </a:solidFill>
                      <a:latin typeface="Comic Sans MS" pitchFamily="66" charset="0"/>
                    </a:endParaRPr>
                  </a:p>
                </p:txBody>
              </p:sp>
              <p:grpSp>
                <p:nvGrpSpPr>
                  <p:cNvPr id="30777" name="Group 96"/>
                  <p:cNvGrpSpPr>
                    <a:grpSpLocks/>
                  </p:cNvGrpSpPr>
                  <p:nvPr/>
                </p:nvGrpSpPr>
                <p:grpSpPr bwMode="auto">
                  <a:xfrm>
                    <a:off x="2208" y="864"/>
                    <a:ext cx="240" cy="288"/>
                    <a:chOff x="4752" y="3072"/>
                    <a:chExt cx="240" cy="288"/>
                  </a:xfrm>
                </p:grpSpPr>
                <p:sp>
                  <p:nvSpPr>
                    <p:cNvPr id="30778" name="Oval 92"/>
                    <p:cNvSpPr>
                      <a:spLocks noChangeArrowheads="1"/>
                    </p:cNvSpPr>
                    <p:nvPr/>
                  </p:nvSpPr>
                  <p:spPr bwMode="auto">
                    <a:xfrm>
                      <a:off x="4752" y="3195"/>
                      <a:ext cx="240" cy="144"/>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0779" name="Rectangle 93"/>
                    <p:cNvSpPr>
                      <a:spLocks noChangeArrowheads="1"/>
                    </p:cNvSpPr>
                    <p:nvPr/>
                  </p:nvSpPr>
                  <p:spPr bwMode="auto">
                    <a:xfrm>
                      <a:off x="4752" y="3264"/>
                      <a:ext cx="240" cy="96"/>
                    </a:xfrm>
                    <a:prstGeom prst="rect">
                      <a:avLst/>
                    </a:prstGeom>
                    <a:solidFill>
                      <a:schemeClr val="bg1"/>
                    </a:solidFill>
                    <a:ln w="28575" algn="ctr">
                      <a:solidFill>
                        <a:schemeClr val="bg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0780" name="Rectangle 89"/>
                    <p:cNvSpPr>
                      <a:spLocks noChangeArrowheads="1"/>
                    </p:cNvSpPr>
                    <p:nvPr/>
                  </p:nvSpPr>
                  <p:spPr bwMode="auto">
                    <a:xfrm>
                      <a:off x="4752" y="3072"/>
                      <a:ext cx="240" cy="192"/>
                    </a:xfrm>
                    <a:prstGeom prst="rect">
                      <a:avLst/>
                    </a:prstGeom>
                    <a:noFill/>
                    <a:ln w="571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0781" name="Line 94"/>
                    <p:cNvSpPr>
                      <a:spLocks noChangeShapeType="1"/>
                    </p:cNvSpPr>
                    <p:nvPr/>
                  </p:nvSpPr>
                  <p:spPr bwMode="auto">
                    <a:xfrm flipV="1">
                      <a:off x="4848" y="3117"/>
                      <a:ext cx="93" cy="1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0765" name="Freeform 102"/>
                <p:cNvSpPr>
                  <a:spLocks/>
                </p:cNvSpPr>
                <p:nvPr/>
              </p:nvSpPr>
              <p:spPr bwMode="auto">
                <a:xfrm>
                  <a:off x="3338" y="576"/>
                  <a:ext cx="1366" cy="818"/>
                </a:xfrm>
                <a:custGeom>
                  <a:avLst/>
                  <a:gdLst>
                    <a:gd name="T0" fmla="*/ 4 w 1366"/>
                    <a:gd name="T1" fmla="*/ 0 h 818"/>
                    <a:gd name="T2" fmla="*/ 0 w 1366"/>
                    <a:gd name="T3" fmla="*/ 434 h 818"/>
                    <a:gd name="T4" fmla="*/ 742 w 1366"/>
                    <a:gd name="T5" fmla="*/ 434 h 818"/>
                    <a:gd name="T6" fmla="*/ 742 w 1366"/>
                    <a:gd name="T7" fmla="*/ 818 h 818"/>
                    <a:gd name="T8" fmla="*/ 1366 w 1366"/>
                    <a:gd name="T9" fmla="*/ 818 h 818"/>
                    <a:gd name="T10" fmla="*/ 1366 w 1366"/>
                    <a:gd name="T11" fmla="*/ 2 h 818"/>
                    <a:gd name="T12" fmla="*/ 0 w 1366"/>
                    <a:gd name="T13" fmla="*/ 4 h 818"/>
                    <a:gd name="T14" fmla="*/ 0 60000 65536"/>
                    <a:gd name="T15" fmla="*/ 0 60000 65536"/>
                    <a:gd name="T16" fmla="*/ 0 60000 65536"/>
                    <a:gd name="T17" fmla="*/ 0 60000 65536"/>
                    <a:gd name="T18" fmla="*/ 0 60000 65536"/>
                    <a:gd name="T19" fmla="*/ 0 60000 65536"/>
                    <a:gd name="T20" fmla="*/ 0 60000 65536"/>
                    <a:gd name="T21" fmla="*/ 0 w 1366"/>
                    <a:gd name="T22" fmla="*/ 0 h 818"/>
                    <a:gd name="T23" fmla="*/ 1366 w 1366"/>
                    <a:gd name="T24" fmla="*/ 818 h 8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6" h="818">
                      <a:moveTo>
                        <a:pt x="4" y="0"/>
                      </a:moveTo>
                      <a:lnTo>
                        <a:pt x="0" y="434"/>
                      </a:lnTo>
                      <a:lnTo>
                        <a:pt x="742" y="434"/>
                      </a:lnTo>
                      <a:lnTo>
                        <a:pt x="742" y="818"/>
                      </a:lnTo>
                      <a:lnTo>
                        <a:pt x="1366" y="818"/>
                      </a:lnTo>
                      <a:lnTo>
                        <a:pt x="1366" y="2"/>
                      </a:lnTo>
                      <a:lnTo>
                        <a:pt x="0" y="4"/>
                      </a:lnTo>
                    </a:path>
                  </a:pathLst>
                </a:custGeom>
                <a:noFill/>
                <a:ln w="28575" cap="rnd"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66" name="Line 99"/>
                <p:cNvSpPr>
                  <a:spLocks noChangeShapeType="1"/>
                </p:cNvSpPr>
                <p:nvPr/>
              </p:nvSpPr>
              <p:spPr bwMode="auto">
                <a:xfrm>
                  <a:off x="4512" y="8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7" name="Line 100"/>
                <p:cNvSpPr>
                  <a:spLocks noChangeShapeType="1"/>
                </p:cNvSpPr>
                <p:nvPr/>
              </p:nvSpPr>
              <p:spPr bwMode="auto">
                <a:xfrm>
                  <a:off x="4542" y="86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8" name="Line 77"/>
                <p:cNvSpPr>
                  <a:spLocks noChangeShapeType="1"/>
                </p:cNvSpPr>
                <p:nvPr/>
              </p:nvSpPr>
              <p:spPr bwMode="auto">
                <a:xfrm flipH="1">
                  <a:off x="4212" y="818"/>
                  <a:ext cx="4" cy="412"/>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769" name="Oval 79"/>
                <p:cNvSpPr>
                  <a:spLocks noChangeArrowheads="1"/>
                </p:cNvSpPr>
                <p:nvPr/>
              </p:nvSpPr>
              <p:spPr bwMode="auto">
                <a:xfrm>
                  <a:off x="4166" y="770"/>
                  <a:ext cx="96" cy="96"/>
                </a:xfrm>
                <a:prstGeom prst="ellipse">
                  <a:avLst/>
                </a:prstGeom>
                <a:solidFill>
                  <a:schemeClr val="tx1"/>
                </a:solidFill>
                <a:ln w="57150" algn="ctr">
                  <a:solidFill>
                    <a:schemeClr val="tx1"/>
                  </a:solidFill>
                  <a:round/>
                  <a:headEnd type="none" w="lg" len="lg"/>
                  <a:tailEnd type="none" w="lg" len="lg"/>
                </a:ln>
              </p:spPr>
              <p:txBody>
                <a:bodyPr wrap="none" anchor="ctr"/>
                <a:lstStyle/>
                <a:p>
                  <a:pPr algn="ctr"/>
                  <a:endParaRPr lang="en-US">
                    <a:solidFill>
                      <a:srgbClr val="000000"/>
                    </a:solidFill>
                    <a:latin typeface="Comic Sans MS" pitchFamily="66" charset="0"/>
                  </a:endParaRPr>
                </a:p>
              </p:txBody>
            </p:sp>
            <p:sp>
              <p:nvSpPr>
                <p:cNvPr id="30770" name="Line 74"/>
                <p:cNvSpPr>
                  <a:spLocks noChangeShapeType="1"/>
                </p:cNvSpPr>
                <p:nvPr/>
              </p:nvSpPr>
              <p:spPr bwMode="auto">
                <a:xfrm>
                  <a:off x="3908" y="818"/>
                  <a:ext cx="1312" cy="0"/>
                </a:xfrm>
                <a:prstGeom prst="line">
                  <a:avLst/>
                </a:prstGeom>
                <a:noFill/>
                <a:ln w="571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p>
              </p:txBody>
            </p:sp>
            <p:sp>
              <p:nvSpPr>
                <p:cNvPr id="30771" name="Rectangle 73"/>
                <p:cNvSpPr>
                  <a:spLocks noChangeArrowheads="1"/>
                </p:cNvSpPr>
                <p:nvPr/>
              </p:nvSpPr>
              <p:spPr bwMode="auto">
                <a:xfrm>
                  <a:off x="4116" y="1154"/>
                  <a:ext cx="192" cy="192"/>
                </a:xfrm>
                <a:prstGeom prst="rect">
                  <a:avLst/>
                </a:prstGeom>
                <a:solidFill>
                  <a:schemeClr val="bg1"/>
                </a:solidFill>
                <a:ln w="57150" algn="ctr">
                  <a:solidFill>
                    <a:schemeClr val="tx1"/>
                  </a:solidFill>
                  <a:miter lim="800000"/>
                  <a:headEnd/>
                  <a:tailEnd/>
                </a:ln>
              </p:spPr>
              <p:txBody>
                <a:bodyPr wrap="none" anchor="ctr"/>
                <a:lstStyle/>
                <a:p>
                  <a:pPr algn="ctr"/>
                  <a:r>
                    <a:rPr lang="en-US">
                      <a:solidFill>
                        <a:srgbClr val="000000"/>
                      </a:solidFill>
                      <a:latin typeface="Comic Sans MS" pitchFamily="66" charset="0"/>
                    </a:rPr>
                    <a:t>X</a:t>
                  </a:r>
                </a:p>
              </p:txBody>
            </p:sp>
            <p:sp>
              <p:nvSpPr>
                <p:cNvPr id="30772" name="Rectangle 75" descr="Wide downward diagonal"/>
                <p:cNvSpPr>
                  <a:spLocks noChangeArrowheads="1"/>
                </p:cNvSpPr>
                <p:nvPr/>
              </p:nvSpPr>
              <p:spPr bwMode="auto">
                <a:xfrm>
                  <a:off x="3375" y="635"/>
                  <a:ext cx="528" cy="336"/>
                </a:xfrm>
                <a:prstGeom prst="rect">
                  <a:avLst/>
                </a:prstGeom>
                <a:pattFill prst="wdDnDiag">
                  <a:fgClr>
                    <a:schemeClr val="accent2"/>
                  </a:fgClr>
                  <a:bgClr>
                    <a:schemeClr val="bg1"/>
                  </a:bgClr>
                </a:pattFill>
                <a:ln w="28575" algn="ctr">
                  <a:solidFill>
                    <a:schemeClr val="tx1"/>
                  </a:solidFill>
                  <a:miter lim="800000"/>
                  <a:headEnd/>
                  <a:tailEnd/>
                </a:ln>
              </p:spPr>
              <p:txBody>
                <a:bodyPr wrap="none" anchor="ctr"/>
                <a:lstStyle/>
                <a:p>
                  <a:pPr algn="ctr"/>
                  <a:r>
                    <a:rPr lang="en-US" sz="1000">
                      <a:solidFill>
                        <a:srgbClr val="000000"/>
                      </a:solidFill>
                      <a:latin typeface="Comic Sans MS" pitchFamily="66" charset="0"/>
                    </a:rPr>
                    <a:t>Encoded</a:t>
                  </a:r>
                </a:p>
                <a:p>
                  <a:pPr algn="ctr"/>
                  <a:r>
                    <a:rPr lang="en-US" sz="1000">
                      <a:solidFill>
                        <a:srgbClr val="000000"/>
                      </a:solidFill>
                      <a:latin typeface="Comic Sans MS" pitchFamily="66" charset="0"/>
                      <a:sym typeface="Symbol" pitchFamily="18" charset="2"/>
                    </a:rPr>
                    <a:t>/8 (T)</a:t>
                  </a:r>
                </a:p>
                <a:p>
                  <a:pPr algn="ctr"/>
                  <a:r>
                    <a:rPr lang="en-US" sz="1000">
                      <a:solidFill>
                        <a:srgbClr val="000000"/>
                      </a:solidFill>
                      <a:latin typeface="Comic Sans MS" pitchFamily="66" charset="0"/>
                      <a:sym typeface="Symbol" pitchFamily="18" charset="2"/>
                    </a:rPr>
                    <a:t>Ancilla</a:t>
                  </a:r>
                  <a:r>
                    <a:rPr lang="en-US" sz="1000">
                      <a:solidFill>
                        <a:srgbClr val="000000"/>
                      </a:solidFill>
                      <a:latin typeface="Comic Sans MS" pitchFamily="66" charset="0"/>
                    </a:rPr>
                    <a:t> </a:t>
                  </a:r>
                </a:p>
              </p:txBody>
            </p:sp>
            <p:sp>
              <p:nvSpPr>
                <p:cNvPr id="30773" name="Rectangle 80"/>
                <p:cNvSpPr>
                  <a:spLocks noChangeArrowheads="1"/>
                </p:cNvSpPr>
                <p:nvPr/>
              </p:nvSpPr>
              <p:spPr bwMode="auto">
                <a:xfrm>
                  <a:off x="4404" y="722"/>
                  <a:ext cx="240" cy="192"/>
                </a:xfrm>
                <a:prstGeom prst="rect">
                  <a:avLst/>
                </a:prstGeom>
                <a:solidFill>
                  <a:schemeClr val="bg1"/>
                </a:solidFill>
                <a:ln w="57150" algn="ctr">
                  <a:solidFill>
                    <a:schemeClr val="tx1"/>
                  </a:solidFill>
                  <a:miter lim="800000"/>
                  <a:headEnd/>
                  <a:tailEnd/>
                </a:ln>
              </p:spPr>
              <p:txBody>
                <a:bodyPr wrap="none" anchor="ctr"/>
                <a:lstStyle/>
                <a:p>
                  <a:pPr algn="ctr"/>
                  <a:r>
                    <a:rPr lang="en-US">
                      <a:solidFill>
                        <a:srgbClr val="000000"/>
                      </a:solidFill>
                      <a:latin typeface="Comic Sans MS" pitchFamily="66" charset="0"/>
                    </a:rPr>
                    <a:t>SX</a:t>
                  </a:r>
                </a:p>
              </p:txBody>
            </p:sp>
            <p:sp>
              <p:nvSpPr>
                <p:cNvPr id="30774" name="Line 82"/>
                <p:cNvSpPr>
                  <a:spLocks noChangeShapeType="1"/>
                </p:cNvSpPr>
                <p:nvPr/>
              </p:nvSpPr>
              <p:spPr bwMode="auto">
                <a:xfrm flipV="1">
                  <a:off x="3972" y="722"/>
                  <a:ext cx="144"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5" name="Text Box 105"/>
                <p:cNvSpPr txBox="1">
                  <a:spLocks noChangeArrowheads="1"/>
                </p:cNvSpPr>
                <p:nvPr/>
              </p:nvSpPr>
              <p:spPr bwMode="auto">
                <a:xfrm>
                  <a:off x="3060" y="672"/>
                  <a:ext cx="2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T:</a:t>
                  </a:r>
                </a:p>
              </p:txBody>
            </p:sp>
          </p:grpSp>
          <p:sp>
            <p:nvSpPr>
              <p:cNvPr id="30762" name="Line 129"/>
              <p:cNvSpPr>
                <a:spLocks noChangeShapeType="1"/>
              </p:cNvSpPr>
              <p:nvPr/>
            </p:nvSpPr>
            <p:spPr bwMode="auto">
              <a:xfrm>
                <a:off x="4416" y="1584"/>
                <a:ext cx="72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3" name="Line 130"/>
              <p:cNvSpPr>
                <a:spLocks noChangeShapeType="1"/>
              </p:cNvSpPr>
              <p:nvPr/>
            </p:nvSpPr>
            <p:spPr bwMode="auto">
              <a:xfrm>
                <a:off x="4416" y="1920"/>
                <a:ext cx="72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 name="Group 190"/>
          <p:cNvGrpSpPr>
            <a:grpSpLocks/>
          </p:cNvGrpSpPr>
          <p:nvPr/>
        </p:nvGrpSpPr>
        <p:grpSpPr bwMode="auto">
          <a:xfrm>
            <a:off x="8247064" y="528637"/>
            <a:ext cx="2039937" cy="2185988"/>
            <a:chOff x="3947" y="480"/>
            <a:chExt cx="1285" cy="1377"/>
          </a:xfrm>
        </p:grpSpPr>
        <p:sp>
          <p:nvSpPr>
            <p:cNvPr id="30749" name="Rectangle 11" descr="Wide downward diagonal"/>
            <p:cNvSpPr>
              <a:spLocks noChangeArrowheads="1"/>
            </p:cNvSpPr>
            <p:nvPr/>
          </p:nvSpPr>
          <p:spPr bwMode="auto">
            <a:xfrm>
              <a:off x="3947" y="897"/>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0" name="Rectangle 13" descr="Wide downward diagonal"/>
            <p:cNvSpPr>
              <a:spLocks noChangeArrowheads="1"/>
            </p:cNvSpPr>
            <p:nvPr/>
          </p:nvSpPr>
          <p:spPr bwMode="auto">
            <a:xfrm>
              <a:off x="3947" y="1233"/>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1" name="Rectangle 45" descr="Wide downward diagonal"/>
            <p:cNvSpPr>
              <a:spLocks noChangeArrowheads="1"/>
            </p:cNvSpPr>
            <p:nvPr/>
          </p:nvSpPr>
          <p:spPr bwMode="auto">
            <a:xfrm>
              <a:off x="4523" y="1569"/>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2" name="Rectangle 62" descr="Wide downward diagonal"/>
            <p:cNvSpPr>
              <a:spLocks noChangeArrowheads="1"/>
            </p:cNvSpPr>
            <p:nvPr/>
          </p:nvSpPr>
          <p:spPr bwMode="auto">
            <a:xfrm>
              <a:off x="3947" y="1569"/>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3" name="Rectangle 90" descr="Wide downward diagonal"/>
            <p:cNvSpPr>
              <a:spLocks noChangeArrowheads="1"/>
            </p:cNvSpPr>
            <p:nvPr/>
          </p:nvSpPr>
          <p:spPr bwMode="auto">
            <a:xfrm>
              <a:off x="4992" y="480"/>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4" name="Rectangle 44" descr="Wide downward diagonal"/>
            <p:cNvSpPr>
              <a:spLocks noChangeArrowheads="1"/>
            </p:cNvSpPr>
            <p:nvPr/>
          </p:nvSpPr>
          <p:spPr bwMode="auto">
            <a:xfrm>
              <a:off x="4523" y="1248"/>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5" name="Rectangle 188" descr="Wide downward diagonal"/>
            <p:cNvSpPr>
              <a:spLocks noChangeArrowheads="1"/>
            </p:cNvSpPr>
            <p:nvPr/>
          </p:nvSpPr>
          <p:spPr bwMode="auto">
            <a:xfrm>
              <a:off x="4992" y="1569"/>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sp>
          <p:nvSpPr>
            <p:cNvPr id="30756" name="Rectangle 189" descr="Wide downward diagonal"/>
            <p:cNvSpPr>
              <a:spLocks noChangeArrowheads="1"/>
            </p:cNvSpPr>
            <p:nvPr/>
          </p:nvSpPr>
          <p:spPr bwMode="auto">
            <a:xfrm>
              <a:off x="4992" y="1248"/>
              <a:ext cx="240" cy="288"/>
            </a:xfrm>
            <a:prstGeom prst="rect">
              <a:avLst/>
            </a:prstGeom>
            <a:pattFill prst="wdDnDiag">
              <a:fgClr>
                <a:srgbClr val="FFFF66"/>
              </a:fgClr>
              <a:bgClr>
                <a:srgbClr val="FFFFFF"/>
              </a:bgClr>
            </a:pattFill>
            <a:ln w="28575" algn="ctr">
              <a:solidFill>
                <a:schemeClr val="tx1"/>
              </a:solidFill>
              <a:miter lim="800000"/>
              <a:headEnd type="none" w="lg" len="lg"/>
              <a:tailEnd type="none" w="lg" len="lg"/>
            </a:ln>
          </p:spPr>
          <p:txBody>
            <a:bodyPr vert="eaVert" wrap="none" anchor="ctr"/>
            <a:lstStyle/>
            <a:p>
              <a:pPr algn="ctr"/>
              <a:r>
                <a:rPr lang="en-US" sz="1000">
                  <a:solidFill>
                    <a:srgbClr val="000000"/>
                  </a:solidFill>
                  <a:latin typeface="Times New Roman" pitchFamily="18" charset="0"/>
                </a:rPr>
                <a:t>Correct</a:t>
              </a:r>
            </a:p>
          </p:txBody>
        </p:sp>
      </p:grpSp>
      <p:grpSp>
        <p:nvGrpSpPr>
          <p:cNvPr id="19" name="Group 193"/>
          <p:cNvGrpSpPr>
            <a:grpSpLocks/>
          </p:cNvGrpSpPr>
          <p:nvPr/>
        </p:nvGrpSpPr>
        <p:grpSpPr bwMode="auto">
          <a:xfrm>
            <a:off x="7581900" y="2728912"/>
            <a:ext cx="2857500" cy="1081088"/>
            <a:chOff x="3792" y="1680"/>
            <a:chExt cx="1800" cy="681"/>
          </a:xfrm>
        </p:grpSpPr>
        <p:grpSp>
          <p:nvGrpSpPr>
            <p:cNvPr id="30732" name="Group 187"/>
            <p:cNvGrpSpPr>
              <a:grpSpLocks/>
            </p:cNvGrpSpPr>
            <p:nvPr/>
          </p:nvGrpSpPr>
          <p:grpSpPr bwMode="auto">
            <a:xfrm>
              <a:off x="3792" y="1728"/>
              <a:ext cx="1637" cy="633"/>
              <a:chOff x="3691" y="2160"/>
              <a:chExt cx="1637" cy="633"/>
            </a:xfrm>
          </p:grpSpPr>
          <p:sp>
            <p:nvSpPr>
              <p:cNvPr id="30734" name="Rectangle 169" descr="Wide downward diagonal"/>
              <p:cNvSpPr>
                <a:spLocks noChangeArrowheads="1"/>
              </p:cNvSpPr>
              <p:nvPr/>
            </p:nvSpPr>
            <p:spPr bwMode="auto">
              <a:xfrm>
                <a:off x="3744" y="2160"/>
                <a:ext cx="1488" cy="624"/>
              </a:xfrm>
              <a:prstGeom prst="rect">
                <a:avLst/>
              </a:prstGeom>
              <a:pattFill prst="wdDnDiag">
                <a:fgClr>
                  <a:srgbClr val="FFFF66"/>
                </a:fgClr>
                <a:bgClr>
                  <a:schemeClr val="bg1"/>
                </a:bgClr>
              </a:pattFill>
              <a:ln w="28575" algn="ctr">
                <a:solidFill>
                  <a:schemeClr val="tx1"/>
                </a:solidFill>
                <a:prstDash val="sysDot"/>
                <a:miter lim="800000"/>
                <a:headEnd/>
                <a:tailEnd/>
              </a:ln>
            </p:spPr>
            <p:txBody>
              <a:bodyPr wrap="none" anchor="ctr"/>
              <a:lstStyle/>
              <a:p>
                <a:pPr algn="ctr"/>
                <a:endParaRPr lang="en-US">
                  <a:solidFill>
                    <a:srgbClr val="000000"/>
                  </a:solidFill>
                  <a:latin typeface="Comic Sans MS" pitchFamily="66" charset="0"/>
                </a:endParaRPr>
              </a:p>
            </p:txBody>
          </p:sp>
          <p:sp>
            <p:nvSpPr>
              <p:cNvPr id="30735" name="Line 170"/>
              <p:cNvSpPr>
                <a:spLocks noChangeShapeType="1"/>
              </p:cNvSpPr>
              <p:nvPr/>
            </p:nvSpPr>
            <p:spPr bwMode="auto">
              <a:xfrm>
                <a:off x="3691" y="2357"/>
                <a:ext cx="7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72"/>
              <p:cNvSpPr>
                <a:spLocks noChangeShapeType="1"/>
              </p:cNvSpPr>
              <p:nvPr/>
            </p:nvSpPr>
            <p:spPr bwMode="auto">
              <a:xfrm>
                <a:off x="4210" y="2587"/>
                <a:ext cx="20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173"/>
              <p:cNvSpPr>
                <a:spLocks noChangeShapeType="1"/>
              </p:cNvSpPr>
              <p:nvPr/>
            </p:nvSpPr>
            <p:spPr bwMode="auto">
              <a:xfrm>
                <a:off x="4577" y="2357"/>
                <a:ext cx="20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38" name="Group 174"/>
              <p:cNvGrpSpPr>
                <a:grpSpLocks/>
              </p:cNvGrpSpPr>
              <p:nvPr/>
            </p:nvGrpSpPr>
            <p:grpSpPr bwMode="auto">
              <a:xfrm>
                <a:off x="4583" y="2415"/>
                <a:ext cx="317" cy="181"/>
                <a:chOff x="2735" y="2136"/>
                <a:chExt cx="492" cy="252"/>
              </a:xfrm>
            </p:grpSpPr>
            <p:sp>
              <p:nvSpPr>
                <p:cNvPr id="30747" name="Freeform 175"/>
                <p:cNvSpPr>
                  <a:spLocks/>
                </p:cNvSpPr>
                <p:nvPr/>
              </p:nvSpPr>
              <p:spPr bwMode="auto">
                <a:xfrm>
                  <a:off x="2736" y="2160"/>
                  <a:ext cx="462" cy="192"/>
                </a:xfrm>
                <a:custGeom>
                  <a:avLst/>
                  <a:gdLst>
                    <a:gd name="T0" fmla="*/ 0 w 480"/>
                    <a:gd name="T1" fmla="*/ 192 h 192"/>
                    <a:gd name="T2" fmla="*/ 462 w 480"/>
                    <a:gd name="T3" fmla="*/ 192 h 192"/>
                    <a:gd name="T4" fmla="*/ 462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480" y="192"/>
                      </a:lnTo>
                      <a:lnTo>
                        <a:pt x="480" y="0"/>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8" name="Freeform 176"/>
                <p:cNvSpPr>
                  <a:spLocks/>
                </p:cNvSpPr>
                <p:nvPr/>
              </p:nvSpPr>
              <p:spPr bwMode="auto">
                <a:xfrm>
                  <a:off x="2735" y="2136"/>
                  <a:ext cx="492" cy="252"/>
                </a:xfrm>
                <a:custGeom>
                  <a:avLst/>
                  <a:gdLst>
                    <a:gd name="T0" fmla="*/ 0 w 480"/>
                    <a:gd name="T1" fmla="*/ 252 h 192"/>
                    <a:gd name="T2" fmla="*/ 492 w 480"/>
                    <a:gd name="T3" fmla="*/ 252 h 192"/>
                    <a:gd name="T4" fmla="*/ 492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480" y="192"/>
                      </a:lnTo>
                      <a:lnTo>
                        <a:pt x="480" y="0"/>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0739" name="Line 177"/>
              <p:cNvSpPr>
                <a:spLocks noChangeShapeType="1"/>
              </p:cNvSpPr>
              <p:nvPr/>
            </p:nvSpPr>
            <p:spPr bwMode="auto">
              <a:xfrm flipV="1">
                <a:off x="4930" y="2352"/>
                <a:ext cx="398" cy="1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Rectangle 178" descr="Wide downward diagonal"/>
              <p:cNvSpPr>
                <a:spLocks noChangeArrowheads="1"/>
              </p:cNvSpPr>
              <p:nvPr/>
            </p:nvSpPr>
            <p:spPr bwMode="auto">
              <a:xfrm>
                <a:off x="3792" y="2456"/>
                <a:ext cx="410" cy="262"/>
              </a:xfrm>
              <a:prstGeom prst="rect">
                <a:avLst/>
              </a:prstGeom>
              <a:pattFill prst="wdDnDiag">
                <a:fgClr>
                  <a:schemeClr val="accent2"/>
                </a:fgClr>
                <a:bgClr>
                  <a:schemeClr val="bg1"/>
                </a:bgClr>
              </a:pattFill>
              <a:ln w="28575" algn="ctr">
                <a:solidFill>
                  <a:schemeClr val="tx1"/>
                </a:solidFill>
                <a:miter lim="800000"/>
                <a:headEnd/>
                <a:tailEnd/>
              </a:ln>
            </p:spPr>
            <p:txBody>
              <a:bodyPr wrap="none" anchor="ctr"/>
              <a:lstStyle/>
              <a:p>
                <a:pPr algn="ctr"/>
                <a:r>
                  <a:rPr lang="en-US" sz="1000">
                    <a:solidFill>
                      <a:srgbClr val="000000"/>
                    </a:solidFill>
                    <a:latin typeface="Comic Sans MS" pitchFamily="66" charset="0"/>
                  </a:rPr>
                  <a:t>QEC</a:t>
                </a:r>
              </a:p>
              <a:p>
                <a:pPr algn="ctr"/>
                <a:r>
                  <a:rPr lang="en-US" sz="1000">
                    <a:solidFill>
                      <a:srgbClr val="000000"/>
                    </a:solidFill>
                    <a:latin typeface="Comic Sans MS" pitchFamily="66" charset="0"/>
                  </a:rPr>
                  <a:t>Ancilla</a:t>
                </a:r>
              </a:p>
            </p:txBody>
          </p:sp>
          <p:sp>
            <p:nvSpPr>
              <p:cNvPr id="30741" name="Rectangle 179"/>
              <p:cNvSpPr>
                <a:spLocks noChangeArrowheads="1"/>
              </p:cNvSpPr>
              <p:nvPr/>
            </p:nvSpPr>
            <p:spPr bwMode="auto">
              <a:xfrm>
                <a:off x="4696" y="2234"/>
                <a:ext cx="356" cy="229"/>
              </a:xfrm>
              <a:prstGeom prst="rect">
                <a:avLst/>
              </a:prstGeom>
              <a:solidFill>
                <a:schemeClr val="bg1"/>
              </a:solidFill>
              <a:ln w="28575" algn="ctr">
                <a:solidFill>
                  <a:schemeClr val="tx1"/>
                </a:solidFill>
                <a:miter lim="800000"/>
                <a:headEnd/>
                <a:tailEnd/>
              </a:ln>
            </p:spPr>
            <p:txBody>
              <a:bodyPr wrap="none" anchor="ctr"/>
              <a:lstStyle/>
              <a:p>
                <a:pPr algn="ctr"/>
                <a:r>
                  <a:rPr lang="en-US" sz="1000">
                    <a:solidFill>
                      <a:srgbClr val="000000"/>
                    </a:solidFill>
                    <a:latin typeface="Comic Sans MS" pitchFamily="66" charset="0"/>
                  </a:rPr>
                  <a:t>Correct</a:t>
                </a:r>
              </a:p>
              <a:p>
                <a:pPr algn="ctr"/>
                <a:r>
                  <a:rPr lang="en-US" sz="1000">
                    <a:solidFill>
                      <a:srgbClr val="000000"/>
                    </a:solidFill>
                    <a:latin typeface="Comic Sans MS" pitchFamily="66" charset="0"/>
                  </a:rPr>
                  <a:t>Errors</a:t>
                </a:r>
              </a:p>
            </p:txBody>
          </p:sp>
          <p:sp>
            <p:nvSpPr>
              <p:cNvPr id="30742" name="Line 180"/>
              <p:cNvSpPr>
                <a:spLocks noChangeShapeType="1"/>
              </p:cNvSpPr>
              <p:nvPr/>
            </p:nvSpPr>
            <p:spPr bwMode="auto">
              <a:xfrm flipH="1">
                <a:off x="5088" y="2264"/>
                <a:ext cx="95" cy="1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3" name="Line 182"/>
              <p:cNvSpPr>
                <a:spLocks noChangeShapeType="1"/>
              </p:cNvSpPr>
              <p:nvPr/>
            </p:nvSpPr>
            <p:spPr bwMode="auto">
              <a:xfrm flipH="1">
                <a:off x="3792" y="2264"/>
                <a:ext cx="96" cy="1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4" name="Line 183"/>
              <p:cNvSpPr>
                <a:spLocks noChangeShapeType="1"/>
              </p:cNvSpPr>
              <p:nvPr/>
            </p:nvSpPr>
            <p:spPr bwMode="auto">
              <a:xfrm flipH="1">
                <a:off x="4272" y="2496"/>
                <a:ext cx="96" cy="1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5" name="Text Box 184"/>
              <p:cNvSpPr txBox="1">
                <a:spLocks noChangeArrowheads="1"/>
              </p:cNvSpPr>
              <p:nvPr/>
            </p:nvSpPr>
            <p:spPr bwMode="auto">
              <a:xfrm>
                <a:off x="4706" y="2601"/>
                <a:ext cx="5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a:solidFill>
                      <a:srgbClr val="000000"/>
                    </a:solidFill>
                    <a:latin typeface="Comic Sans MS" pitchFamily="66" charset="0"/>
                  </a:rPr>
                  <a:t>Correct</a:t>
                </a:r>
              </a:p>
            </p:txBody>
          </p:sp>
          <p:sp>
            <p:nvSpPr>
              <p:cNvPr id="30746" name="Rectangle 171"/>
              <p:cNvSpPr>
                <a:spLocks noChangeArrowheads="1"/>
              </p:cNvSpPr>
              <p:nvPr/>
            </p:nvSpPr>
            <p:spPr bwMode="auto">
              <a:xfrm>
                <a:off x="4404" y="2193"/>
                <a:ext cx="204" cy="559"/>
              </a:xfrm>
              <a:prstGeom prst="rect">
                <a:avLst/>
              </a:prstGeom>
              <a:solidFill>
                <a:schemeClr val="bg1"/>
              </a:solidFill>
              <a:ln w="28575" algn="ctr">
                <a:solidFill>
                  <a:schemeClr val="tx1"/>
                </a:solidFill>
                <a:miter lim="800000"/>
                <a:headEnd/>
                <a:tailEnd/>
              </a:ln>
            </p:spPr>
            <p:txBody>
              <a:bodyPr vert="eaVert" wrap="none" anchor="ctr"/>
              <a:lstStyle/>
              <a:p>
                <a:pPr algn="ctr">
                  <a:lnSpc>
                    <a:spcPct val="75000"/>
                  </a:lnSpc>
                </a:pPr>
                <a:r>
                  <a:rPr lang="en-US" sz="1000">
                    <a:solidFill>
                      <a:srgbClr val="000000"/>
                    </a:solidFill>
                    <a:latin typeface="Comic Sans MS" pitchFamily="66" charset="0"/>
                  </a:rPr>
                  <a:t>Syndrome</a:t>
                </a:r>
              </a:p>
              <a:p>
                <a:pPr algn="ctr">
                  <a:lnSpc>
                    <a:spcPct val="75000"/>
                  </a:lnSpc>
                </a:pPr>
                <a:r>
                  <a:rPr lang="en-US" sz="1000">
                    <a:solidFill>
                      <a:srgbClr val="000000"/>
                    </a:solidFill>
                    <a:latin typeface="Comic Sans MS" pitchFamily="66" charset="0"/>
                  </a:rPr>
                  <a:t>Computation</a:t>
                </a:r>
              </a:p>
            </p:txBody>
          </p:sp>
        </p:grpSp>
        <p:sp>
          <p:nvSpPr>
            <p:cNvPr id="30733" name="Freeform 192"/>
            <p:cNvSpPr>
              <a:spLocks/>
            </p:cNvSpPr>
            <p:nvPr/>
          </p:nvSpPr>
          <p:spPr bwMode="auto">
            <a:xfrm>
              <a:off x="5376" y="1680"/>
              <a:ext cx="216" cy="144"/>
            </a:xfrm>
            <a:custGeom>
              <a:avLst/>
              <a:gdLst>
                <a:gd name="T0" fmla="*/ 144 w 216"/>
                <a:gd name="T1" fmla="*/ 0 h 144"/>
                <a:gd name="T2" fmla="*/ 192 w 216"/>
                <a:gd name="T3" fmla="*/ 96 h 144"/>
                <a:gd name="T4" fmla="*/ 0 w 216"/>
                <a:gd name="T5" fmla="*/ 144 h 144"/>
                <a:gd name="T6" fmla="*/ 0 60000 65536"/>
                <a:gd name="T7" fmla="*/ 0 60000 65536"/>
                <a:gd name="T8" fmla="*/ 0 60000 65536"/>
                <a:gd name="T9" fmla="*/ 0 w 216"/>
                <a:gd name="T10" fmla="*/ 0 h 144"/>
                <a:gd name="T11" fmla="*/ 216 w 216"/>
                <a:gd name="T12" fmla="*/ 144 h 144"/>
              </a:gdLst>
              <a:ahLst/>
              <a:cxnLst>
                <a:cxn ang="T6">
                  <a:pos x="T0" y="T1"/>
                </a:cxn>
                <a:cxn ang="T7">
                  <a:pos x="T2" y="T3"/>
                </a:cxn>
                <a:cxn ang="T8">
                  <a:pos x="T4" y="T5"/>
                </a:cxn>
              </a:cxnLst>
              <a:rect l="T9" t="T10" r="T11" b="T12"/>
              <a:pathLst>
                <a:path w="216" h="144">
                  <a:moveTo>
                    <a:pt x="144" y="0"/>
                  </a:moveTo>
                  <a:cubicBezTo>
                    <a:pt x="180" y="36"/>
                    <a:pt x="216" y="72"/>
                    <a:pt x="192" y="96"/>
                  </a:cubicBezTo>
                  <a:cubicBezTo>
                    <a:pt x="168" y="120"/>
                    <a:pt x="84" y="132"/>
                    <a:pt x="0" y="144"/>
                  </a:cubicBez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2801584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7">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694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7">
                                            <p:txEl>
                                              <p:pRg st="4" end="4"/>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7">
                                            <p:txEl>
                                              <p:pRg st="6" end="6"/>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66947">
                                            <p:txEl>
                                              <p:pRg st="7" end="7"/>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66947">
                                            <p:txEl>
                                              <p:pRg st="8" end="8"/>
                                            </p:txEl>
                                          </p:spTgt>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6947">
                                            <p:txEl>
                                              <p:pRg st="9" end="9"/>
                                            </p:txEl>
                                          </p:spTgt>
                                        </p:tgtEl>
                                        <p:attrNameLst>
                                          <p:attrName>style.visibility</p:attrName>
                                        </p:attrNameLst>
                                      </p:cBhvr>
                                      <p:to>
                                        <p:strVal val="visible"/>
                                      </p:to>
                                    </p:set>
                                  </p:childTnLst>
                                </p:cTn>
                              </p:par>
                            </p:childTnLst>
                          </p:cTn>
                        </p:par>
                        <p:par>
                          <p:cTn id="47" fill="hold" nodeType="afterGroup">
                            <p:stCondLst>
                              <p:cond delay="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669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33600" y="76200"/>
            <a:ext cx="8077200" cy="838200"/>
          </a:xfrm>
        </p:spPr>
        <p:txBody>
          <a:bodyPr/>
          <a:lstStyle/>
          <a:p>
            <a:pPr>
              <a:tabLst>
                <a:tab pos="514350" algn="l"/>
              </a:tabLst>
            </a:pPr>
            <a:r>
              <a:rPr lang="en-US" dirty="0" smtClean="0"/>
              <a:t>MEMs-Based Ion Trap Devices</a:t>
            </a:r>
          </a:p>
        </p:txBody>
      </p:sp>
      <p:sp>
        <p:nvSpPr>
          <p:cNvPr id="32771" name="Rectangle 3"/>
          <p:cNvSpPr>
            <a:spLocks noGrp="1" noChangeArrowheads="1"/>
          </p:cNvSpPr>
          <p:nvPr>
            <p:ph type="body" idx="1"/>
          </p:nvPr>
        </p:nvSpPr>
        <p:spPr>
          <a:xfrm>
            <a:off x="1600200" y="762000"/>
            <a:ext cx="8915400" cy="5181600"/>
          </a:xfrm>
        </p:spPr>
        <p:txBody>
          <a:bodyPr>
            <a:normAutofit/>
          </a:bodyPr>
          <a:lstStyle/>
          <a:p>
            <a:r>
              <a:rPr lang="en-US" dirty="0"/>
              <a:t>Ion Traps: One of the more promising quantum computer implementation technologies </a:t>
            </a:r>
          </a:p>
          <a:p>
            <a:pPr lvl="1"/>
            <a:r>
              <a:rPr lang="en-US" sz="2000" dirty="0"/>
              <a:t>Built on Silicon</a:t>
            </a:r>
          </a:p>
          <a:p>
            <a:pPr lvl="2"/>
            <a:r>
              <a:rPr lang="en-US" dirty="0"/>
              <a:t>Can bootstrap the vast infrastructure that currently exists in the microchip industry</a:t>
            </a:r>
          </a:p>
          <a:p>
            <a:pPr lvl="1"/>
            <a:r>
              <a:rPr lang="en-US" sz="2000" dirty="0"/>
              <a:t>Seems to be on a “Moore’s Law” like scaling curve</a:t>
            </a:r>
          </a:p>
          <a:p>
            <a:pPr lvl="2"/>
            <a:r>
              <a:rPr lang="en-US" dirty="0"/>
              <a:t>Many researchers working on this problem</a:t>
            </a:r>
          </a:p>
          <a:p>
            <a:pPr lvl="1"/>
            <a:r>
              <a:rPr lang="en-US" sz="2000" dirty="0"/>
              <a:t>Some optimistic researchers speculate about room temperature</a:t>
            </a:r>
          </a:p>
          <a:p>
            <a:r>
              <a:rPr lang="en-US" dirty="0"/>
              <a:t>Properties:</a:t>
            </a:r>
          </a:p>
          <a:p>
            <a:pPr lvl="1"/>
            <a:r>
              <a:rPr lang="en-US" sz="2000" dirty="0"/>
              <a:t>Has a long-distance Wire</a:t>
            </a:r>
          </a:p>
          <a:p>
            <a:pPr lvl="2"/>
            <a:r>
              <a:rPr lang="en-US" dirty="0"/>
              <a:t>So-called “ballistic movement”</a:t>
            </a:r>
          </a:p>
          <a:p>
            <a:pPr lvl="1"/>
            <a:r>
              <a:rPr lang="en-US" sz="2000" dirty="0"/>
              <a:t>Seems to have relatively long </a:t>
            </a:r>
            <a:r>
              <a:rPr lang="en-US" sz="2000" dirty="0" err="1"/>
              <a:t>decoherence</a:t>
            </a:r>
            <a:r>
              <a:rPr lang="en-US" sz="2000" dirty="0"/>
              <a:t> times</a:t>
            </a:r>
          </a:p>
          <a:p>
            <a:pPr lvl="1"/>
            <a:r>
              <a:rPr lang="en-US" sz="2000" dirty="0"/>
              <a:t>Seems to have relatively low error rates for:</a:t>
            </a:r>
          </a:p>
          <a:p>
            <a:pPr lvl="2"/>
            <a:r>
              <a:rPr lang="en-US" dirty="0"/>
              <a:t>Memory, Gates, Movement</a:t>
            </a:r>
          </a:p>
          <a:p>
            <a:pPr>
              <a:buFontTx/>
              <a:buNone/>
            </a:pPr>
            <a:endParaRPr lang="en-US" dirty="0"/>
          </a:p>
        </p:txBody>
      </p:sp>
    </p:spTree>
    <p:extLst>
      <p:ext uri="{BB962C8B-B14F-4D97-AF65-F5344CB8AC3E}">
        <p14:creationId xmlns:p14="http://schemas.microsoft.com/office/powerpoint/2010/main" val="421163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19876" y="1262063"/>
            <a:ext cx="2703513" cy="1166812"/>
            <a:chOff x="3367" y="941"/>
            <a:chExt cx="1877" cy="810"/>
          </a:xfrm>
        </p:grpSpPr>
        <p:sp>
          <p:nvSpPr>
            <p:cNvPr id="33854" name="Line 3"/>
            <p:cNvSpPr>
              <a:spLocks noChangeShapeType="1"/>
            </p:cNvSpPr>
            <p:nvPr/>
          </p:nvSpPr>
          <p:spPr bwMode="auto">
            <a:xfrm>
              <a:off x="4663" y="1346"/>
              <a:ext cx="358"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3855" name="Group 4"/>
            <p:cNvGrpSpPr>
              <a:grpSpLocks/>
            </p:cNvGrpSpPr>
            <p:nvPr/>
          </p:nvGrpSpPr>
          <p:grpSpPr bwMode="auto">
            <a:xfrm>
              <a:off x="3367" y="941"/>
              <a:ext cx="1877" cy="810"/>
              <a:chOff x="3367" y="941"/>
              <a:chExt cx="1877" cy="810"/>
            </a:xfrm>
          </p:grpSpPr>
          <p:sp>
            <p:nvSpPr>
              <p:cNvPr id="33856" name="Rectangle 5"/>
              <p:cNvSpPr>
                <a:spLocks noChangeArrowheads="1"/>
              </p:cNvSpPr>
              <p:nvPr/>
            </p:nvSpPr>
            <p:spPr bwMode="auto">
              <a:xfrm>
                <a:off x="3367" y="941"/>
                <a:ext cx="1296" cy="40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945" tIns="41473" rIns="82945" bIns="41473" anchor="ctr"/>
              <a:lstStyle/>
              <a:p>
                <a:pPr algn="ctr" defTabSz="828675"/>
                <a:r>
                  <a:rPr lang="en-US" sz="1600">
                    <a:solidFill>
                      <a:srgbClr val="000000"/>
                    </a:solidFill>
                  </a:rPr>
                  <a:t>Electrode Control</a:t>
                </a:r>
              </a:p>
            </p:txBody>
          </p:sp>
          <p:sp>
            <p:nvSpPr>
              <p:cNvPr id="33857" name="Line 6"/>
              <p:cNvSpPr>
                <a:spLocks noChangeShapeType="1"/>
              </p:cNvSpPr>
              <p:nvPr/>
            </p:nvSpPr>
            <p:spPr bwMode="auto">
              <a:xfrm>
                <a:off x="3948" y="1346"/>
                <a:ext cx="0"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8" name="Line 7"/>
              <p:cNvSpPr>
                <a:spLocks noChangeShapeType="1"/>
              </p:cNvSpPr>
              <p:nvPr/>
            </p:nvSpPr>
            <p:spPr bwMode="auto">
              <a:xfrm>
                <a:off x="4216" y="1346"/>
                <a:ext cx="0"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9" name="Line 8"/>
              <p:cNvSpPr>
                <a:spLocks noChangeShapeType="1"/>
              </p:cNvSpPr>
              <p:nvPr/>
            </p:nvSpPr>
            <p:spPr bwMode="auto">
              <a:xfrm>
                <a:off x="4484" y="1346"/>
                <a:ext cx="0"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60" name="Line 9"/>
              <p:cNvSpPr>
                <a:spLocks noChangeShapeType="1"/>
              </p:cNvSpPr>
              <p:nvPr/>
            </p:nvSpPr>
            <p:spPr bwMode="auto">
              <a:xfrm>
                <a:off x="4529" y="1346"/>
                <a:ext cx="223"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61" name="Line 10"/>
              <p:cNvSpPr>
                <a:spLocks noChangeShapeType="1"/>
              </p:cNvSpPr>
              <p:nvPr/>
            </p:nvSpPr>
            <p:spPr bwMode="auto">
              <a:xfrm>
                <a:off x="4663" y="1256"/>
                <a:ext cx="581" cy="31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62" name="Line 11"/>
              <p:cNvSpPr>
                <a:spLocks noChangeShapeType="1"/>
              </p:cNvSpPr>
              <p:nvPr/>
            </p:nvSpPr>
            <p:spPr bwMode="auto">
              <a:xfrm>
                <a:off x="4663" y="1166"/>
                <a:ext cx="581" cy="1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63" name="Line 12"/>
              <p:cNvSpPr>
                <a:spLocks noChangeShapeType="1"/>
              </p:cNvSpPr>
              <p:nvPr/>
            </p:nvSpPr>
            <p:spPr bwMode="auto">
              <a:xfrm flipH="1">
                <a:off x="3725" y="1346"/>
                <a:ext cx="44"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64" name="Line 13"/>
              <p:cNvSpPr>
                <a:spLocks noChangeShapeType="1"/>
              </p:cNvSpPr>
              <p:nvPr/>
            </p:nvSpPr>
            <p:spPr bwMode="auto">
              <a:xfrm flipH="1">
                <a:off x="3456" y="1346"/>
                <a:ext cx="90"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458766" name="Rectangle 14"/>
          <p:cNvSpPr>
            <a:spLocks noGrp="1" noChangeArrowheads="1"/>
          </p:cNvSpPr>
          <p:nvPr>
            <p:ph type="body"/>
          </p:nvPr>
        </p:nvSpPr>
        <p:spPr>
          <a:xfrm>
            <a:off x="1597255" y="806816"/>
            <a:ext cx="4843234" cy="5652723"/>
          </a:xfrm>
        </p:spPr>
        <p:txBody>
          <a:bodyPr vert="horz" wrap="square" lIns="0" tIns="0" rIns="0" bIns="0" numCol="1" anchor="t" anchorCtr="0" compatLnSpc="1">
            <a:prstTxWarp prst="textNoShape">
              <a:avLst/>
            </a:prstTxWarp>
          </a:bodyPr>
          <a:lstStyle/>
          <a:p>
            <a:pPr marL="377825" indent="-377825"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err="1">
                <a:solidFill>
                  <a:schemeClr val="tx1"/>
                </a:solidFill>
              </a:rPr>
              <a:t>Qubits</a:t>
            </a:r>
            <a:r>
              <a:rPr lang="en-GB" sz="2000" b="0" dirty="0">
                <a:solidFill>
                  <a:schemeClr val="tx1"/>
                </a:solidFill>
              </a:rPr>
              <a:t> are atomic ions (e.g. Be</a:t>
            </a:r>
            <a:r>
              <a:rPr lang="en-GB" sz="2000" b="0" baseline="30000" dirty="0">
                <a:solidFill>
                  <a:schemeClr val="tx1"/>
                </a:solidFill>
              </a:rPr>
              <a:t>+</a:t>
            </a:r>
            <a:r>
              <a:rPr lang="en-GB" sz="2000" b="0" dirty="0">
                <a:solidFill>
                  <a:schemeClr val="tx1"/>
                </a:solidFill>
              </a:rPr>
              <a:t>)</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State is stored in hyperfine levels</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Ions suspended in channels between electrodes</a:t>
            </a:r>
          </a:p>
          <a:p>
            <a:pPr marL="377825" indent="-377825"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a:solidFill>
                  <a:schemeClr val="tx1"/>
                </a:solidFill>
              </a:rPr>
              <a:t>Quantum gates performed by lasers (either one or two bit ops)</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Only at certain trap locations</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Ions move between laser sites to perform gates</a:t>
            </a:r>
          </a:p>
          <a:p>
            <a:pPr marL="377825" indent="-377825"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a:solidFill>
                  <a:schemeClr val="tx1"/>
                </a:solidFill>
              </a:rPr>
              <a:t>Classical control</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Gate (laser) ops</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Movement (electrode) ops</a:t>
            </a:r>
          </a:p>
          <a:p>
            <a:pPr marL="1260475" lvl="2" indent="-2524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700" dirty="0">
                <a:solidFill>
                  <a:schemeClr val="tx1"/>
                </a:solidFill>
              </a:rPr>
              <a:t>Complex pulse sequences to cause Ions to migrate</a:t>
            </a:r>
          </a:p>
          <a:p>
            <a:pPr marL="1260475" lvl="2" indent="-2524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700" dirty="0">
                <a:solidFill>
                  <a:schemeClr val="tx1"/>
                </a:solidFill>
              </a:rPr>
              <a:t>Care must be taken to avoid disturbing state</a:t>
            </a:r>
          </a:p>
          <a:p>
            <a:pPr marL="377825" indent="-377825"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a:solidFill>
                  <a:schemeClr val="tx1"/>
                </a:solidFill>
              </a:rPr>
              <a:t>Demonstrations in the Lab</a:t>
            </a:r>
          </a:p>
          <a:p>
            <a:pPr marL="819150" lvl="1" indent="-315913" algn="l" defTabSz="1008063">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chemeClr val="tx1"/>
                </a:solidFill>
              </a:rPr>
              <a:t>NIST, MIT, Michigan, many others</a:t>
            </a:r>
          </a:p>
        </p:txBody>
      </p:sp>
      <p:sp>
        <p:nvSpPr>
          <p:cNvPr id="458767" name="Rectangle 15"/>
          <p:cNvSpPr>
            <a:spLocks noGrp="1" noChangeArrowheads="1"/>
          </p:cNvSpPr>
          <p:nvPr>
            <p:ph type="title" idx="1"/>
          </p:nvPr>
        </p:nvSpPr>
        <p:spPr>
          <a:xfrm>
            <a:off x="2117725" y="103982"/>
            <a:ext cx="7848600" cy="561975"/>
          </a:xfrm>
        </p:spPr>
        <p:txBody>
          <a:bodyPr vert="horz" wrap="square" lIns="0" tIns="0" rIns="0" bIns="0" numCol="1" anchor="ctr" anchorCtr="0" compatLnSpc="1">
            <a:prstTxWarp prst="textNoShape">
              <a:avLst/>
            </a:prstTxWarp>
            <a:normAutofit/>
          </a:bodyPr>
          <a:lstStyle/>
          <a:p>
            <a:pPr marL="0" indent="0" algn="ctr" defTabSz="1008063">
              <a:lnSpc>
                <a:spcPct val="124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rgbClr val="0332B7"/>
                </a:solidFill>
                <a:latin typeface="Gill Sans"/>
              </a:rPr>
              <a:t>Quantum</a:t>
            </a:r>
            <a:r>
              <a:rPr lang="en-GB" sz="2800" dirty="0">
                <a:solidFill>
                  <a:srgbClr val="0332B7"/>
                </a:solidFill>
                <a:latin typeface="Gill Sans Light"/>
              </a:rPr>
              <a:t> Computing with Ion Traps</a:t>
            </a:r>
          </a:p>
        </p:txBody>
      </p:sp>
      <p:sp>
        <p:nvSpPr>
          <p:cNvPr id="33797" name="Rectangle 16"/>
          <p:cNvSpPr>
            <a:spLocks noChangeArrowheads="1"/>
          </p:cNvSpPr>
          <p:nvPr/>
        </p:nvSpPr>
        <p:spPr bwMode="auto">
          <a:xfrm>
            <a:off x="8164514" y="3205163"/>
            <a:ext cx="257175"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798" name="Rectangle 17"/>
          <p:cNvSpPr>
            <a:spLocks noChangeArrowheads="1"/>
          </p:cNvSpPr>
          <p:nvPr/>
        </p:nvSpPr>
        <p:spPr bwMode="auto">
          <a:xfrm>
            <a:off x="8551864" y="3205163"/>
            <a:ext cx="255587"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799" name="Rectangle 18"/>
          <p:cNvSpPr>
            <a:spLocks noChangeArrowheads="1"/>
          </p:cNvSpPr>
          <p:nvPr/>
        </p:nvSpPr>
        <p:spPr bwMode="auto">
          <a:xfrm>
            <a:off x="8937626" y="3205163"/>
            <a:ext cx="257175"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0" name="Rectangle 19"/>
          <p:cNvSpPr>
            <a:spLocks noChangeArrowheads="1"/>
          </p:cNvSpPr>
          <p:nvPr/>
        </p:nvSpPr>
        <p:spPr bwMode="auto">
          <a:xfrm>
            <a:off x="9323389" y="1651001"/>
            <a:ext cx="257175"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1" name="Rectangle 20"/>
          <p:cNvSpPr>
            <a:spLocks noChangeArrowheads="1"/>
          </p:cNvSpPr>
          <p:nvPr/>
        </p:nvSpPr>
        <p:spPr bwMode="auto">
          <a:xfrm>
            <a:off x="9323389" y="2039938"/>
            <a:ext cx="257175" cy="258762"/>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2" name="Rectangle 21"/>
          <p:cNvSpPr>
            <a:spLocks noChangeArrowheads="1"/>
          </p:cNvSpPr>
          <p:nvPr/>
        </p:nvSpPr>
        <p:spPr bwMode="auto">
          <a:xfrm>
            <a:off x="9323389" y="3205163"/>
            <a:ext cx="257175"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3" name="Rectangle 22"/>
          <p:cNvSpPr>
            <a:spLocks noChangeArrowheads="1"/>
          </p:cNvSpPr>
          <p:nvPr/>
        </p:nvSpPr>
        <p:spPr bwMode="auto">
          <a:xfrm>
            <a:off x="10094914" y="2428876"/>
            <a:ext cx="257175"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4" name="Rectangle 23"/>
          <p:cNvSpPr>
            <a:spLocks noChangeArrowheads="1"/>
          </p:cNvSpPr>
          <p:nvPr/>
        </p:nvSpPr>
        <p:spPr bwMode="auto">
          <a:xfrm>
            <a:off x="9709151" y="3205163"/>
            <a:ext cx="257175"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5" name="Rectangle 24"/>
          <p:cNvSpPr>
            <a:spLocks noChangeArrowheads="1"/>
          </p:cNvSpPr>
          <p:nvPr/>
        </p:nvSpPr>
        <p:spPr bwMode="auto">
          <a:xfrm>
            <a:off x="10094914" y="3205163"/>
            <a:ext cx="257175"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6" name="Rectangle 25"/>
          <p:cNvSpPr>
            <a:spLocks noChangeArrowheads="1"/>
          </p:cNvSpPr>
          <p:nvPr/>
        </p:nvSpPr>
        <p:spPr bwMode="auto">
          <a:xfrm>
            <a:off x="7005638" y="3205163"/>
            <a:ext cx="258762"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7" name="Rectangle 26"/>
          <p:cNvSpPr>
            <a:spLocks noChangeArrowheads="1"/>
          </p:cNvSpPr>
          <p:nvPr/>
        </p:nvSpPr>
        <p:spPr bwMode="auto">
          <a:xfrm>
            <a:off x="7391401" y="3205163"/>
            <a:ext cx="258763"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8" name="Rectangle 27"/>
          <p:cNvSpPr>
            <a:spLocks noChangeArrowheads="1"/>
          </p:cNvSpPr>
          <p:nvPr/>
        </p:nvSpPr>
        <p:spPr bwMode="auto">
          <a:xfrm>
            <a:off x="7777163" y="3205163"/>
            <a:ext cx="258762"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09" name="Rectangle 28"/>
          <p:cNvSpPr>
            <a:spLocks noChangeArrowheads="1"/>
          </p:cNvSpPr>
          <p:nvPr/>
        </p:nvSpPr>
        <p:spPr bwMode="auto">
          <a:xfrm>
            <a:off x="10094914" y="1651001"/>
            <a:ext cx="257175"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0" name="Rectangle 29"/>
          <p:cNvSpPr>
            <a:spLocks noChangeArrowheads="1"/>
          </p:cNvSpPr>
          <p:nvPr/>
        </p:nvSpPr>
        <p:spPr bwMode="auto">
          <a:xfrm>
            <a:off x="10094914" y="2039938"/>
            <a:ext cx="257175" cy="258762"/>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1" name="Rectangle 30"/>
          <p:cNvSpPr>
            <a:spLocks noChangeArrowheads="1"/>
          </p:cNvSpPr>
          <p:nvPr/>
        </p:nvSpPr>
        <p:spPr bwMode="auto">
          <a:xfrm>
            <a:off x="10094914" y="2817813"/>
            <a:ext cx="257175" cy="258762"/>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2" name="Oval 31"/>
          <p:cNvSpPr>
            <a:spLocks noChangeArrowheads="1"/>
          </p:cNvSpPr>
          <p:nvPr/>
        </p:nvSpPr>
        <p:spPr bwMode="auto">
          <a:xfrm>
            <a:off x="7391401" y="2817814"/>
            <a:ext cx="193675" cy="193675"/>
          </a:xfrm>
          <a:prstGeom prst="ellipse">
            <a:avLst/>
          </a:prstGeom>
          <a:solidFill>
            <a:srgbClr val="FFFF00"/>
          </a:solidFill>
          <a:ln w="9525">
            <a:solidFill>
              <a:schemeClr val="tx1"/>
            </a:solidFill>
            <a:round/>
            <a:headEnd/>
            <a:tailEnd/>
          </a:ln>
        </p:spPr>
        <p:txBody>
          <a:bodyPr wrap="none" anchor="ctr"/>
          <a:lstStyle/>
          <a:p>
            <a:pPr algn="ctr"/>
            <a:endParaRPr lang="en-US">
              <a:solidFill>
                <a:srgbClr val="000000"/>
              </a:solidFill>
              <a:latin typeface="Comic Sans MS" pitchFamily="66" charset="0"/>
            </a:endParaRPr>
          </a:p>
        </p:txBody>
      </p:sp>
      <p:sp>
        <p:nvSpPr>
          <p:cNvPr id="33813" name="Rectangle 32"/>
          <p:cNvSpPr>
            <a:spLocks noChangeArrowheads="1"/>
          </p:cNvSpPr>
          <p:nvPr/>
        </p:nvSpPr>
        <p:spPr bwMode="auto">
          <a:xfrm>
            <a:off x="6619876" y="3205163"/>
            <a:ext cx="258763" cy="260350"/>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4" name="Oval 33"/>
          <p:cNvSpPr>
            <a:spLocks noChangeArrowheads="1"/>
          </p:cNvSpPr>
          <p:nvPr/>
        </p:nvSpPr>
        <p:spPr bwMode="auto">
          <a:xfrm>
            <a:off x="9774239" y="2103438"/>
            <a:ext cx="192087" cy="195262"/>
          </a:xfrm>
          <a:prstGeom prst="ellipse">
            <a:avLst/>
          </a:prstGeom>
          <a:solidFill>
            <a:srgbClr val="FFFF00"/>
          </a:solidFill>
          <a:ln w="9525">
            <a:solidFill>
              <a:schemeClr val="tx1"/>
            </a:solidFill>
            <a:round/>
            <a:headEnd/>
            <a:tailEnd/>
          </a:ln>
        </p:spPr>
        <p:txBody>
          <a:bodyPr wrap="none" anchor="ctr"/>
          <a:lstStyle/>
          <a:p>
            <a:pPr algn="ctr"/>
            <a:endParaRPr lang="en-US">
              <a:solidFill>
                <a:srgbClr val="000000"/>
              </a:solidFill>
              <a:latin typeface="Comic Sans MS" pitchFamily="66" charset="0"/>
            </a:endParaRPr>
          </a:p>
        </p:txBody>
      </p:sp>
      <p:sp>
        <p:nvSpPr>
          <p:cNvPr id="33815" name="Rectangle 34"/>
          <p:cNvSpPr>
            <a:spLocks noChangeArrowheads="1"/>
          </p:cNvSpPr>
          <p:nvPr/>
        </p:nvSpPr>
        <p:spPr bwMode="auto">
          <a:xfrm>
            <a:off x="8164514" y="2428876"/>
            <a:ext cx="257175"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6" name="Rectangle 35"/>
          <p:cNvSpPr>
            <a:spLocks noChangeArrowheads="1"/>
          </p:cNvSpPr>
          <p:nvPr/>
        </p:nvSpPr>
        <p:spPr bwMode="auto">
          <a:xfrm>
            <a:off x="8551864" y="2428876"/>
            <a:ext cx="255587"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7" name="Rectangle 36"/>
          <p:cNvSpPr>
            <a:spLocks noChangeArrowheads="1"/>
          </p:cNvSpPr>
          <p:nvPr/>
        </p:nvSpPr>
        <p:spPr bwMode="auto">
          <a:xfrm>
            <a:off x="8937626" y="2428876"/>
            <a:ext cx="257175"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8" name="Rectangle 37"/>
          <p:cNvSpPr>
            <a:spLocks noChangeArrowheads="1"/>
          </p:cNvSpPr>
          <p:nvPr/>
        </p:nvSpPr>
        <p:spPr bwMode="auto">
          <a:xfrm>
            <a:off x="9323389" y="2428876"/>
            <a:ext cx="257175"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19" name="Rectangle 38"/>
          <p:cNvSpPr>
            <a:spLocks noChangeArrowheads="1"/>
          </p:cNvSpPr>
          <p:nvPr/>
        </p:nvSpPr>
        <p:spPr bwMode="auto">
          <a:xfrm>
            <a:off x="7005638" y="2428876"/>
            <a:ext cx="258762"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20" name="Rectangle 39"/>
          <p:cNvSpPr>
            <a:spLocks noChangeArrowheads="1"/>
          </p:cNvSpPr>
          <p:nvPr/>
        </p:nvSpPr>
        <p:spPr bwMode="auto">
          <a:xfrm>
            <a:off x="7391401" y="2428876"/>
            <a:ext cx="258763"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21" name="Rectangle 40"/>
          <p:cNvSpPr>
            <a:spLocks noChangeArrowheads="1"/>
          </p:cNvSpPr>
          <p:nvPr/>
        </p:nvSpPr>
        <p:spPr bwMode="auto">
          <a:xfrm>
            <a:off x="7777163" y="2428876"/>
            <a:ext cx="258762"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22" name="Rectangle 41"/>
          <p:cNvSpPr>
            <a:spLocks noChangeArrowheads="1"/>
          </p:cNvSpPr>
          <p:nvPr/>
        </p:nvSpPr>
        <p:spPr bwMode="auto">
          <a:xfrm>
            <a:off x="6619876" y="2428876"/>
            <a:ext cx="258763" cy="258763"/>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grpSp>
        <p:nvGrpSpPr>
          <p:cNvPr id="4" name="Group 42"/>
          <p:cNvGrpSpPr>
            <a:grpSpLocks/>
          </p:cNvGrpSpPr>
          <p:nvPr/>
        </p:nvGrpSpPr>
        <p:grpSpPr bwMode="auto">
          <a:xfrm>
            <a:off x="7585076" y="2330452"/>
            <a:ext cx="2316163" cy="1852317"/>
            <a:chOff x="4037" y="1683"/>
            <a:chExt cx="1609" cy="1287"/>
          </a:xfrm>
        </p:grpSpPr>
        <p:sp>
          <p:nvSpPr>
            <p:cNvPr id="33849" name="Line 43"/>
            <p:cNvSpPr>
              <a:spLocks noChangeShapeType="1"/>
            </p:cNvSpPr>
            <p:nvPr/>
          </p:nvSpPr>
          <p:spPr bwMode="auto">
            <a:xfrm>
              <a:off x="4037" y="2111"/>
              <a:ext cx="89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0" name="Freeform 44"/>
            <p:cNvSpPr>
              <a:spLocks/>
            </p:cNvSpPr>
            <p:nvPr/>
          </p:nvSpPr>
          <p:spPr bwMode="auto">
            <a:xfrm>
              <a:off x="5155" y="1683"/>
              <a:ext cx="491" cy="428"/>
            </a:xfrm>
            <a:custGeom>
              <a:avLst/>
              <a:gdLst>
                <a:gd name="T0" fmla="*/ 480 w 688"/>
                <a:gd name="T1" fmla="*/ 0 h 456"/>
                <a:gd name="T2" fmla="*/ 411 w 688"/>
                <a:gd name="T3" fmla="*/ 360 h 456"/>
                <a:gd name="T4" fmla="*/ 0 w 688"/>
                <a:gd name="T5" fmla="*/ 405 h 456"/>
                <a:gd name="T6" fmla="*/ 0 60000 65536"/>
                <a:gd name="T7" fmla="*/ 0 60000 65536"/>
                <a:gd name="T8" fmla="*/ 0 60000 65536"/>
                <a:gd name="T9" fmla="*/ 0 w 688"/>
                <a:gd name="T10" fmla="*/ 0 h 456"/>
                <a:gd name="T11" fmla="*/ 688 w 688"/>
                <a:gd name="T12" fmla="*/ 456 h 456"/>
              </a:gdLst>
              <a:ahLst/>
              <a:cxnLst>
                <a:cxn ang="T6">
                  <a:pos x="T0" y="T1"/>
                </a:cxn>
                <a:cxn ang="T7">
                  <a:pos x="T2" y="T3"/>
                </a:cxn>
                <a:cxn ang="T8">
                  <a:pos x="T4" y="T5"/>
                </a:cxn>
              </a:cxnLst>
              <a:rect l="T9" t="T10" r="T11" b="T12"/>
              <a:pathLst>
                <a:path w="688" h="456">
                  <a:moveTo>
                    <a:pt x="672" y="0"/>
                  </a:moveTo>
                  <a:cubicBezTo>
                    <a:pt x="680" y="156"/>
                    <a:pt x="688" y="312"/>
                    <a:pt x="576" y="384"/>
                  </a:cubicBezTo>
                  <a:cubicBezTo>
                    <a:pt x="464" y="456"/>
                    <a:pt x="232" y="444"/>
                    <a:pt x="0" y="432"/>
                  </a:cubicBezTo>
                </a:path>
              </a:pathLst>
            </a:custGeom>
            <a:noFill/>
            <a:ln w="19050"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51" name="Rectangle 45"/>
            <p:cNvSpPr>
              <a:spLocks noChangeArrowheads="1"/>
            </p:cNvSpPr>
            <p:nvPr/>
          </p:nvSpPr>
          <p:spPr bwMode="auto">
            <a:xfrm>
              <a:off x="4976" y="2021"/>
              <a:ext cx="179" cy="180"/>
            </a:xfrm>
            <a:prstGeom prst="rect">
              <a:avLst/>
            </a:prstGeom>
            <a:solidFill>
              <a:srgbClr val="000000"/>
            </a:solidFill>
            <a:ln w="19050">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3852" name="Text Box 46"/>
            <p:cNvSpPr txBox="1">
              <a:spLocks noChangeArrowheads="1"/>
            </p:cNvSpPr>
            <p:nvPr/>
          </p:nvSpPr>
          <p:spPr bwMode="auto">
            <a:xfrm>
              <a:off x="4574" y="2741"/>
              <a:ext cx="106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r>
                <a:rPr lang="en-US" sz="1600">
                  <a:solidFill>
                    <a:srgbClr val="000000"/>
                  </a:solidFill>
                </a:rPr>
                <a:t>Gate Location</a:t>
              </a:r>
            </a:p>
          </p:txBody>
        </p:sp>
        <p:sp>
          <p:nvSpPr>
            <p:cNvPr id="33853" name="Line 47"/>
            <p:cNvSpPr>
              <a:spLocks noChangeShapeType="1"/>
            </p:cNvSpPr>
            <p:nvPr/>
          </p:nvSpPr>
          <p:spPr bwMode="auto">
            <a:xfrm flipV="1">
              <a:off x="5065" y="2201"/>
              <a:ext cx="0" cy="5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48"/>
          <p:cNvGrpSpPr>
            <a:grpSpLocks/>
          </p:cNvGrpSpPr>
          <p:nvPr/>
        </p:nvGrpSpPr>
        <p:grpSpPr bwMode="auto">
          <a:xfrm>
            <a:off x="7543801" y="1592264"/>
            <a:ext cx="2195513" cy="1220787"/>
            <a:chOff x="4010" y="1170"/>
            <a:chExt cx="1524" cy="848"/>
          </a:xfrm>
        </p:grpSpPr>
        <p:sp>
          <p:nvSpPr>
            <p:cNvPr id="33846" name="Line 49"/>
            <p:cNvSpPr>
              <a:spLocks noChangeShapeType="1"/>
            </p:cNvSpPr>
            <p:nvPr/>
          </p:nvSpPr>
          <p:spPr bwMode="auto">
            <a:xfrm flipH="1">
              <a:off x="4010" y="1438"/>
              <a:ext cx="435" cy="5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47" name="Line 50"/>
            <p:cNvSpPr>
              <a:spLocks noChangeShapeType="1"/>
            </p:cNvSpPr>
            <p:nvPr/>
          </p:nvSpPr>
          <p:spPr bwMode="auto">
            <a:xfrm>
              <a:off x="4481" y="1401"/>
              <a:ext cx="1053" cy="18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848" name="Text Box 51"/>
            <p:cNvSpPr txBox="1">
              <a:spLocks noChangeArrowheads="1"/>
            </p:cNvSpPr>
            <p:nvPr/>
          </p:nvSpPr>
          <p:spPr bwMode="auto">
            <a:xfrm>
              <a:off x="4011" y="1170"/>
              <a:ext cx="8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600">
                  <a:solidFill>
                    <a:srgbClr val="000000"/>
                  </a:solidFill>
                </a:rPr>
                <a:t>Qubit Ions</a:t>
              </a:r>
            </a:p>
          </p:txBody>
        </p:sp>
      </p:grpSp>
      <p:grpSp>
        <p:nvGrpSpPr>
          <p:cNvPr id="6" name="Group 52"/>
          <p:cNvGrpSpPr>
            <a:grpSpLocks/>
          </p:cNvGrpSpPr>
          <p:nvPr/>
        </p:nvGrpSpPr>
        <p:grpSpPr bwMode="auto">
          <a:xfrm>
            <a:off x="6518204" y="2655888"/>
            <a:ext cx="1216172" cy="1390501"/>
            <a:chOff x="3297" y="1909"/>
            <a:chExt cx="844" cy="966"/>
          </a:xfrm>
        </p:grpSpPr>
        <p:sp>
          <p:nvSpPr>
            <p:cNvPr id="33840" name="Line 53"/>
            <p:cNvSpPr>
              <a:spLocks noChangeShapeType="1"/>
            </p:cNvSpPr>
            <p:nvPr/>
          </p:nvSpPr>
          <p:spPr bwMode="auto">
            <a:xfrm flipH="1" flipV="1">
              <a:off x="3465" y="1909"/>
              <a:ext cx="254" cy="6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41" name="Line 54"/>
            <p:cNvSpPr>
              <a:spLocks noChangeShapeType="1"/>
            </p:cNvSpPr>
            <p:nvPr/>
          </p:nvSpPr>
          <p:spPr bwMode="auto">
            <a:xfrm flipV="1">
              <a:off x="3719" y="1909"/>
              <a:ext cx="0" cy="6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42" name="Line 55"/>
            <p:cNvSpPr>
              <a:spLocks noChangeShapeType="1"/>
            </p:cNvSpPr>
            <p:nvPr/>
          </p:nvSpPr>
          <p:spPr bwMode="auto">
            <a:xfrm flipV="1">
              <a:off x="3719" y="1909"/>
              <a:ext cx="254" cy="6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43" name="Line 56"/>
            <p:cNvSpPr>
              <a:spLocks noChangeShapeType="1"/>
            </p:cNvSpPr>
            <p:nvPr/>
          </p:nvSpPr>
          <p:spPr bwMode="auto">
            <a:xfrm flipV="1">
              <a:off x="3719" y="2490"/>
              <a:ext cx="254" cy="10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44" name="Line 57"/>
            <p:cNvSpPr>
              <a:spLocks noChangeShapeType="1"/>
            </p:cNvSpPr>
            <p:nvPr/>
          </p:nvSpPr>
          <p:spPr bwMode="auto">
            <a:xfrm flipH="1" flipV="1">
              <a:off x="3502" y="2454"/>
              <a:ext cx="217" cy="14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45" name="Text Box 58"/>
            <p:cNvSpPr txBox="1">
              <a:spLocks noChangeArrowheads="1"/>
            </p:cNvSpPr>
            <p:nvPr/>
          </p:nvSpPr>
          <p:spPr bwMode="auto">
            <a:xfrm>
              <a:off x="3297" y="2646"/>
              <a:ext cx="8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600">
                  <a:solidFill>
                    <a:srgbClr val="000000"/>
                  </a:solidFill>
                </a:rPr>
                <a:t>Electrodes</a:t>
              </a:r>
            </a:p>
          </p:txBody>
        </p:sp>
      </p:grpSp>
      <p:pic>
        <p:nvPicPr>
          <p:cNvPr id="458811" name="Picture 59" descr="ike_intersection"/>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83450" y="4219575"/>
            <a:ext cx="2782888"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812" name="Text Box 60"/>
          <p:cNvSpPr txBox="1">
            <a:spLocks noChangeArrowheads="1"/>
          </p:cNvSpPr>
          <p:nvPr/>
        </p:nvSpPr>
        <p:spPr bwMode="auto">
          <a:xfrm>
            <a:off x="7446963" y="6459538"/>
            <a:ext cx="24320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0820" rIns="81639" bIns="40820"/>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1400">
                <a:solidFill>
                  <a:schemeClr val="tx1"/>
                </a:solidFill>
                <a:latin typeface="Arial" charset="0"/>
              </a:defRPr>
            </a:lvl9pPr>
          </a:lstStyle>
          <a:p>
            <a:pPr eaLnBrk="1">
              <a:lnSpc>
                <a:spcPct val="124000"/>
              </a:lnSpc>
              <a:buClr>
                <a:srgbClr val="000000"/>
              </a:buClr>
              <a:buSzPct val="45000"/>
              <a:buFont typeface="Wingdings" pitchFamily="2" charset="2"/>
              <a:buNone/>
            </a:pPr>
            <a:r>
              <a:rPr lang="en-GB" sz="1300">
                <a:solidFill>
                  <a:srgbClr val="000000"/>
                </a:solidFill>
              </a:rPr>
              <a:t>Courtesy of Chuang group, MIT</a:t>
            </a:r>
          </a:p>
        </p:txBody>
      </p:sp>
      <p:sp>
        <p:nvSpPr>
          <p:cNvPr id="458813" name="Oval 61"/>
          <p:cNvSpPr>
            <a:spLocks noChangeArrowheads="1"/>
          </p:cNvSpPr>
          <p:nvPr/>
        </p:nvSpPr>
        <p:spPr bwMode="auto">
          <a:xfrm>
            <a:off x="7389311" y="4895732"/>
            <a:ext cx="259766" cy="519351"/>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solidFill>
                <a:srgbClr val="000000"/>
              </a:solidFill>
              <a:latin typeface="Comic Sans MS" pitchFamily="66" charset="0"/>
            </a:endParaRPr>
          </a:p>
        </p:txBody>
      </p:sp>
      <p:sp>
        <p:nvSpPr>
          <p:cNvPr id="458814" name="Line 62"/>
          <p:cNvSpPr>
            <a:spLocks noChangeShapeType="1"/>
          </p:cNvSpPr>
          <p:nvPr/>
        </p:nvSpPr>
        <p:spPr bwMode="auto">
          <a:xfrm>
            <a:off x="6708775" y="3509964"/>
            <a:ext cx="731838" cy="15144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8815" name="Oval 63"/>
          <p:cNvSpPr>
            <a:spLocks noChangeArrowheads="1"/>
          </p:cNvSpPr>
          <p:nvPr/>
        </p:nvSpPr>
        <p:spPr bwMode="auto">
          <a:xfrm>
            <a:off x="6632075" y="3066932"/>
            <a:ext cx="259765" cy="519351"/>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solidFill>
                <a:srgbClr val="000000"/>
              </a:solidFill>
              <a:latin typeface="Comic Sans MS" pitchFamily="66" charset="0"/>
            </a:endParaRPr>
          </a:p>
        </p:txBody>
      </p:sp>
      <p:sp>
        <p:nvSpPr>
          <p:cNvPr id="33831" name="Line 64"/>
          <p:cNvSpPr>
            <a:spLocks noChangeShapeType="1"/>
          </p:cNvSpPr>
          <p:nvPr/>
        </p:nvSpPr>
        <p:spPr bwMode="auto">
          <a:xfrm flipH="1">
            <a:off x="8839200" y="838200"/>
            <a:ext cx="381000" cy="381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832" name="Group 74"/>
          <p:cNvGrpSpPr>
            <a:grpSpLocks/>
          </p:cNvGrpSpPr>
          <p:nvPr/>
        </p:nvGrpSpPr>
        <p:grpSpPr bwMode="auto">
          <a:xfrm>
            <a:off x="9753600" y="914400"/>
            <a:ext cx="685800" cy="304800"/>
            <a:chOff x="4800" y="528"/>
            <a:chExt cx="432" cy="192"/>
          </a:xfrm>
        </p:grpSpPr>
        <p:sp>
          <p:nvSpPr>
            <p:cNvPr id="33835" name="Oval 65"/>
            <p:cNvSpPr>
              <a:spLocks noChangeArrowheads="1"/>
            </p:cNvSpPr>
            <p:nvPr/>
          </p:nvSpPr>
          <p:spPr bwMode="auto">
            <a:xfrm>
              <a:off x="4800" y="528"/>
              <a:ext cx="48" cy="192"/>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000000"/>
                </a:solidFill>
                <a:latin typeface="Comic Sans MS" pitchFamily="66" charset="0"/>
              </a:endParaRPr>
            </a:p>
          </p:txBody>
        </p:sp>
        <p:sp>
          <p:nvSpPr>
            <p:cNvPr id="33836" name="Oval 66"/>
            <p:cNvSpPr>
              <a:spLocks noChangeArrowheads="1"/>
            </p:cNvSpPr>
            <p:nvPr/>
          </p:nvSpPr>
          <p:spPr bwMode="auto">
            <a:xfrm>
              <a:off x="5184" y="528"/>
              <a:ext cx="48" cy="192"/>
            </a:xfrm>
            <a:prstGeom prst="ellipse">
              <a:avLst/>
            </a:prstGeom>
            <a:solidFill>
              <a:schemeClr val="tx1"/>
            </a:solidFill>
            <a:ln w="28575" algn="ctr">
              <a:solidFill>
                <a:schemeClr val="tx1"/>
              </a:solidFill>
              <a:round/>
              <a:headEnd/>
              <a:tailEnd/>
            </a:ln>
          </p:spPr>
          <p:txBody>
            <a:bodyPr wrap="none" anchor="ctr"/>
            <a:lstStyle/>
            <a:p>
              <a:pPr algn="ctr"/>
              <a:endParaRPr lang="en-US">
                <a:solidFill>
                  <a:srgbClr val="000000"/>
                </a:solidFill>
                <a:latin typeface="Comic Sans MS" pitchFamily="66" charset="0"/>
              </a:endParaRPr>
            </a:p>
          </p:txBody>
        </p:sp>
        <p:sp>
          <p:nvSpPr>
            <p:cNvPr id="33837" name="Line 67"/>
            <p:cNvSpPr>
              <a:spLocks noChangeShapeType="1"/>
            </p:cNvSpPr>
            <p:nvPr/>
          </p:nvSpPr>
          <p:spPr bwMode="auto">
            <a:xfrm>
              <a:off x="4826" y="52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8" name="Line 68"/>
            <p:cNvSpPr>
              <a:spLocks noChangeShapeType="1"/>
            </p:cNvSpPr>
            <p:nvPr/>
          </p:nvSpPr>
          <p:spPr bwMode="auto">
            <a:xfrm>
              <a:off x="4833" y="713"/>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9" name="Line 69"/>
            <p:cNvSpPr>
              <a:spLocks noChangeShapeType="1"/>
            </p:cNvSpPr>
            <p:nvPr/>
          </p:nvSpPr>
          <p:spPr bwMode="auto">
            <a:xfrm>
              <a:off x="4800" y="62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8824" name="Line 72"/>
          <p:cNvSpPr>
            <a:spLocks noChangeShapeType="1"/>
          </p:cNvSpPr>
          <p:nvPr/>
        </p:nvSpPr>
        <p:spPr bwMode="auto">
          <a:xfrm flipH="1">
            <a:off x="9067800" y="1066800"/>
            <a:ext cx="1295400" cy="0"/>
          </a:xfrm>
          <a:prstGeom prst="line">
            <a:avLst/>
          </a:prstGeom>
          <a:noFill/>
          <a:ln w="762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8825" name="Line 73"/>
          <p:cNvSpPr>
            <a:spLocks noChangeShapeType="1"/>
          </p:cNvSpPr>
          <p:nvPr/>
        </p:nvSpPr>
        <p:spPr bwMode="auto">
          <a:xfrm>
            <a:off x="9067800" y="1066800"/>
            <a:ext cx="0" cy="1752600"/>
          </a:xfrm>
          <a:prstGeom prst="line">
            <a:avLst/>
          </a:prstGeom>
          <a:noFill/>
          <a:ln w="762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extLst>
      <p:ext uri="{BB962C8B-B14F-4D97-AF65-F5344CB8AC3E}">
        <p14:creationId xmlns:p14="http://schemas.microsoft.com/office/powerpoint/2010/main" val="908079490"/>
      </p:ext>
    </p:extLst>
  </p:cSld>
  <p:clrMapOvr>
    <a:masterClrMapping/>
  </p:clrMapOvr>
  <p:transition spd="med" advTm="9802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876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76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876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458824"/>
                                        </p:tgtEl>
                                        <p:attrNameLst>
                                          <p:attrName>style.visibility</p:attrName>
                                        </p:attrNameLst>
                                      </p:cBhvr>
                                      <p:to>
                                        <p:strVal val="visible"/>
                                      </p:to>
                                    </p:set>
                                    <p:animEffect transition="in" filter="wipe(right)">
                                      <p:cBhvr>
                                        <p:cTn id="18" dur="500"/>
                                        <p:tgtEl>
                                          <p:spTgt spid="458824"/>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58825"/>
                                        </p:tgtEl>
                                        <p:attrNameLst>
                                          <p:attrName>style.visibility</p:attrName>
                                        </p:attrNameLst>
                                      </p:cBhvr>
                                      <p:to>
                                        <p:strVal val="visible"/>
                                      </p:to>
                                    </p:set>
                                    <p:animEffect transition="in" filter="wipe(up)">
                                      <p:cBhvr>
                                        <p:cTn id="22" dur="500"/>
                                        <p:tgtEl>
                                          <p:spTgt spid="4588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876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876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876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876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8766">
                                            <p:txEl>
                                              <p:pRg st="10" end="10"/>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58766">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876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8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88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88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88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8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13" grpId="0" animBg="1"/>
      <p:bldP spid="458814" grpId="0" animBg="1"/>
      <p:bldP spid="458815" grpId="0" animBg="1"/>
      <p:bldP spid="458824" grpId="0" animBg="1"/>
      <p:bldP spid="458825"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90800" y="152400"/>
            <a:ext cx="7086600" cy="609600"/>
          </a:xfrm>
        </p:spPr>
        <p:txBody>
          <a:bodyPr/>
          <a:lstStyle/>
          <a:p>
            <a:r>
              <a:rPr lang="en-US" sz="2800" b="0" dirty="0"/>
              <a:t>An Abstraction of Ion Traps</a:t>
            </a:r>
          </a:p>
        </p:txBody>
      </p:sp>
      <p:sp>
        <p:nvSpPr>
          <p:cNvPr id="461827" name="Rectangle 3"/>
          <p:cNvSpPr>
            <a:spLocks noGrp="1" noChangeArrowheads="1"/>
          </p:cNvSpPr>
          <p:nvPr>
            <p:ph type="body" sz="half" idx="1"/>
          </p:nvPr>
        </p:nvSpPr>
        <p:spPr>
          <a:xfrm>
            <a:off x="1828800" y="746124"/>
            <a:ext cx="8763000" cy="5959476"/>
          </a:xfrm>
        </p:spPr>
        <p:txBody>
          <a:bodyPr>
            <a:normAutofit lnSpcReduction="10000"/>
          </a:bodyPr>
          <a:lstStyle/>
          <a:p>
            <a:pPr marL="457200" indent="-457200">
              <a:lnSpc>
                <a:spcPct val="80000"/>
              </a:lnSpc>
            </a:pPr>
            <a:r>
              <a:rPr lang="en-US" sz="2600" i="1" dirty="0"/>
              <a:t>Basic block</a:t>
            </a:r>
            <a:r>
              <a:rPr lang="en-US" sz="2600" dirty="0"/>
              <a:t> abstraction: Simplify Layout</a:t>
            </a:r>
          </a:p>
          <a:p>
            <a:pPr marL="457200" indent="-457200">
              <a:lnSpc>
                <a:spcPct val="80000"/>
              </a:lnSpc>
            </a:pPr>
            <a:endParaRPr lang="en-US" sz="2600" dirty="0"/>
          </a:p>
          <a:p>
            <a:pPr marL="457200" indent="-457200">
              <a:lnSpc>
                <a:spcPct val="80000"/>
              </a:lnSpc>
            </a:pPr>
            <a:endParaRPr lang="en-US" dirty="0"/>
          </a:p>
          <a:p>
            <a:pPr marL="457200" indent="-457200">
              <a:lnSpc>
                <a:spcPct val="80000"/>
              </a:lnSpc>
            </a:pPr>
            <a:endParaRPr lang="en-US" dirty="0"/>
          </a:p>
          <a:p>
            <a:pPr marL="457200" indent="-457200">
              <a:lnSpc>
                <a:spcPct val="80000"/>
              </a:lnSpc>
            </a:pPr>
            <a:endParaRPr lang="en-US" dirty="0" smtClean="0"/>
          </a:p>
          <a:p>
            <a:pPr marL="457200" indent="-457200">
              <a:lnSpc>
                <a:spcPct val="80000"/>
              </a:lnSpc>
            </a:pPr>
            <a:endParaRPr lang="en-US" sz="2600" dirty="0"/>
          </a:p>
          <a:p>
            <a:pPr marL="457200" indent="-457200">
              <a:lnSpc>
                <a:spcPct val="80000"/>
              </a:lnSpc>
            </a:pPr>
            <a:endParaRPr lang="en-US" dirty="0" smtClean="0"/>
          </a:p>
          <a:p>
            <a:pPr marL="457200" indent="-457200">
              <a:lnSpc>
                <a:spcPct val="80000"/>
              </a:lnSpc>
            </a:pPr>
            <a:endParaRPr lang="en-US" dirty="0" smtClean="0"/>
          </a:p>
          <a:p>
            <a:pPr marL="457200" indent="-457200">
              <a:lnSpc>
                <a:spcPct val="80000"/>
              </a:lnSpc>
            </a:pPr>
            <a:endParaRPr lang="en-US" sz="2600" dirty="0"/>
          </a:p>
          <a:p>
            <a:pPr marL="457200" indent="-457200">
              <a:lnSpc>
                <a:spcPct val="80000"/>
              </a:lnSpc>
            </a:pPr>
            <a:r>
              <a:rPr lang="en-US" sz="2600" dirty="0"/>
              <a:t>Evaluation of layout through simulation</a:t>
            </a:r>
          </a:p>
          <a:p>
            <a:pPr marL="838200" lvl="1" indent="-381000">
              <a:lnSpc>
                <a:spcPct val="80000"/>
              </a:lnSpc>
            </a:pPr>
            <a:r>
              <a:rPr lang="en-US" dirty="0" smtClean="0"/>
              <a:t>Yields Computation Time and Probability of Success</a:t>
            </a:r>
          </a:p>
          <a:p>
            <a:pPr marL="457200" indent="-457200">
              <a:lnSpc>
                <a:spcPct val="80000"/>
              </a:lnSpc>
            </a:pPr>
            <a:r>
              <a:rPr lang="en-US" sz="2600" dirty="0"/>
              <a:t>Simple Error Model: Depolarizing Errors</a:t>
            </a:r>
          </a:p>
          <a:p>
            <a:pPr marL="838200" lvl="1" indent="-381000">
              <a:lnSpc>
                <a:spcPct val="80000"/>
              </a:lnSpc>
            </a:pPr>
            <a:r>
              <a:rPr lang="en-US" dirty="0" smtClean="0"/>
              <a:t>Errors for every Gate Operation and Unit of Waiting</a:t>
            </a:r>
          </a:p>
          <a:p>
            <a:pPr marL="838200" lvl="1" indent="-381000">
              <a:lnSpc>
                <a:spcPct val="80000"/>
              </a:lnSpc>
            </a:pPr>
            <a:r>
              <a:rPr lang="en-US" dirty="0" smtClean="0"/>
              <a:t>Ballistic Movement Error: Two error Models</a:t>
            </a:r>
          </a:p>
          <a:p>
            <a:pPr marL="1295400" lvl="2" indent="-381000">
              <a:lnSpc>
                <a:spcPct val="80000"/>
              </a:lnSpc>
              <a:buFontTx/>
              <a:buAutoNum type="arabicPeriod"/>
            </a:pPr>
            <a:r>
              <a:rPr lang="en-US" dirty="0" smtClean="0"/>
              <a:t>Every Hop/Turn has probability of error</a:t>
            </a:r>
          </a:p>
          <a:p>
            <a:pPr marL="1295400" lvl="2" indent="-381000">
              <a:lnSpc>
                <a:spcPct val="80000"/>
              </a:lnSpc>
              <a:buFontTx/>
              <a:buAutoNum type="arabicPeriod"/>
            </a:pPr>
            <a:r>
              <a:rPr lang="en-US" dirty="0" smtClean="0"/>
              <a:t>Only Accelerations cause error</a:t>
            </a:r>
            <a:endParaRPr lang="en-US" sz="2400" dirty="0"/>
          </a:p>
        </p:txBody>
      </p:sp>
      <p:graphicFrame>
        <p:nvGraphicFramePr>
          <p:cNvPr id="461828" name="Object 2"/>
          <p:cNvGraphicFramePr>
            <a:graphicFrameLocks noGrp="1" noChangeAspect="1"/>
          </p:cNvGraphicFramePr>
          <p:nvPr>
            <p:ph sz="quarter" idx="2"/>
            <p:extLst/>
          </p:nvPr>
        </p:nvGraphicFramePr>
        <p:xfrm>
          <a:off x="3305175" y="1162051"/>
          <a:ext cx="1428750" cy="1127125"/>
        </p:xfrm>
        <a:graphic>
          <a:graphicData uri="http://schemas.openxmlformats.org/presentationml/2006/ole">
            <mc:AlternateContent xmlns:mc="http://schemas.openxmlformats.org/markup-compatibility/2006">
              <mc:Choice xmlns:v="urn:schemas-microsoft-com:vml" Requires="v">
                <p:oleObj spid="_x0000_s14358" name="Visio" r:id="rId3" imgW="2043341" imgH="1631683" progId="Visio.Drawing.11">
                  <p:embed/>
                </p:oleObj>
              </mc:Choice>
              <mc:Fallback>
                <p:oleObj name="Visio" r:id="rId3" imgW="2043341" imgH="1631683" progId="Visio.Drawing.11">
                  <p:embed/>
                  <p:pic>
                    <p:nvPicPr>
                      <p:cNvPr id="46182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175" y="1162051"/>
                        <a:ext cx="142875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5114925" y="1146175"/>
            <a:ext cx="2590800" cy="838200"/>
            <a:chOff x="2208" y="1632"/>
            <a:chExt cx="1632" cy="528"/>
          </a:xfrm>
        </p:grpSpPr>
        <p:sp>
          <p:nvSpPr>
            <p:cNvPr id="34873" name="Rectangle 7"/>
            <p:cNvSpPr>
              <a:spLocks noChangeArrowheads="1"/>
            </p:cNvSpPr>
            <p:nvPr/>
          </p:nvSpPr>
          <p:spPr bwMode="auto">
            <a:xfrm>
              <a:off x="3312" y="163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4" name="Rectangle 8"/>
            <p:cNvSpPr>
              <a:spLocks noChangeArrowheads="1"/>
            </p:cNvSpPr>
            <p:nvPr/>
          </p:nvSpPr>
          <p:spPr bwMode="auto">
            <a:xfrm>
              <a:off x="3504" y="163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5" name="Rectangle 9"/>
            <p:cNvSpPr>
              <a:spLocks noChangeArrowheads="1"/>
            </p:cNvSpPr>
            <p:nvPr/>
          </p:nvSpPr>
          <p:spPr bwMode="auto">
            <a:xfrm>
              <a:off x="3696" y="163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6" name="Rectangle 10"/>
            <p:cNvSpPr>
              <a:spLocks noChangeArrowheads="1"/>
            </p:cNvSpPr>
            <p:nvPr/>
          </p:nvSpPr>
          <p:spPr bwMode="auto">
            <a:xfrm>
              <a:off x="3312" y="2016"/>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7" name="Rectangle 11"/>
            <p:cNvSpPr>
              <a:spLocks noChangeArrowheads="1"/>
            </p:cNvSpPr>
            <p:nvPr/>
          </p:nvSpPr>
          <p:spPr bwMode="auto">
            <a:xfrm>
              <a:off x="3696" y="2016"/>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8" name="AutoShape 12"/>
            <p:cNvSpPr>
              <a:spLocks noChangeArrowheads="1"/>
            </p:cNvSpPr>
            <p:nvPr/>
          </p:nvSpPr>
          <p:spPr bwMode="auto">
            <a:xfrm>
              <a:off x="2208" y="1758"/>
              <a:ext cx="765" cy="306"/>
            </a:xfrm>
            <a:prstGeom prst="leftRightArrow">
              <a:avLst>
                <a:gd name="adj1" fmla="val 50000"/>
                <a:gd name="adj2" fmla="val 50000"/>
              </a:avLst>
            </a:prstGeom>
            <a:solidFill>
              <a:srgbClr val="FFFFFF"/>
            </a:solidFill>
            <a:ln w="9525" algn="ctr">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grpSp>
      <p:grpSp>
        <p:nvGrpSpPr>
          <p:cNvPr id="3" name="Group 13"/>
          <p:cNvGrpSpPr>
            <a:grpSpLocks/>
          </p:cNvGrpSpPr>
          <p:nvPr/>
        </p:nvGrpSpPr>
        <p:grpSpPr bwMode="auto">
          <a:xfrm>
            <a:off x="6667502" y="1465263"/>
            <a:ext cx="3573463" cy="685800"/>
            <a:chOff x="3168" y="1872"/>
            <a:chExt cx="2251" cy="432"/>
          </a:xfrm>
        </p:grpSpPr>
        <p:sp>
          <p:nvSpPr>
            <p:cNvPr id="34868" name="Text Box 14"/>
            <p:cNvSpPr txBox="1">
              <a:spLocks noChangeArrowheads="1"/>
            </p:cNvSpPr>
            <p:nvPr/>
          </p:nvSpPr>
          <p:spPr bwMode="auto">
            <a:xfrm>
              <a:off x="4415" y="1920"/>
              <a:ext cx="10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2000">
                  <a:solidFill>
                    <a:srgbClr val="000000"/>
                  </a:solidFill>
                </a:rPr>
                <a:t>in/out ports</a:t>
              </a:r>
            </a:p>
          </p:txBody>
        </p:sp>
        <p:sp>
          <p:nvSpPr>
            <p:cNvPr id="34869" name="AutoShape 15"/>
            <p:cNvSpPr>
              <a:spLocks noChangeArrowheads="1"/>
            </p:cNvSpPr>
            <p:nvPr/>
          </p:nvSpPr>
          <p:spPr bwMode="auto">
            <a:xfrm>
              <a:off x="3168" y="1872"/>
              <a:ext cx="240" cy="96"/>
            </a:xfrm>
            <a:prstGeom prst="leftRightArrow">
              <a:avLst>
                <a:gd name="adj1" fmla="val 50000"/>
                <a:gd name="adj2" fmla="val 50000"/>
              </a:avLst>
            </a:prstGeom>
            <a:solidFill>
              <a:srgbClr val="00FF00"/>
            </a:solidFill>
            <a:ln w="9525" algn="ctr">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0" name="AutoShape 16"/>
            <p:cNvSpPr>
              <a:spLocks noChangeArrowheads="1"/>
            </p:cNvSpPr>
            <p:nvPr/>
          </p:nvSpPr>
          <p:spPr bwMode="auto">
            <a:xfrm>
              <a:off x="3744" y="1872"/>
              <a:ext cx="240" cy="96"/>
            </a:xfrm>
            <a:prstGeom prst="leftRightArrow">
              <a:avLst>
                <a:gd name="adj1" fmla="val 50000"/>
                <a:gd name="adj2" fmla="val 50000"/>
              </a:avLst>
            </a:prstGeom>
            <a:solidFill>
              <a:srgbClr val="00FF00"/>
            </a:solidFill>
            <a:ln w="9525" algn="ctr">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1" name="AutoShape 17"/>
            <p:cNvSpPr>
              <a:spLocks noChangeArrowheads="1"/>
            </p:cNvSpPr>
            <p:nvPr/>
          </p:nvSpPr>
          <p:spPr bwMode="auto">
            <a:xfrm rot="5400000">
              <a:off x="3432" y="2136"/>
              <a:ext cx="240" cy="96"/>
            </a:xfrm>
            <a:prstGeom prst="leftRightArrow">
              <a:avLst>
                <a:gd name="adj1" fmla="val 50000"/>
                <a:gd name="adj2" fmla="val 50000"/>
              </a:avLst>
            </a:prstGeom>
            <a:solidFill>
              <a:srgbClr val="00FF00"/>
            </a:solidFill>
            <a:ln w="9525" algn="ctr">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72" name="Line 18"/>
            <p:cNvSpPr>
              <a:spLocks noChangeShapeType="1"/>
            </p:cNvSpPr>
            <p:nvPr/>
          </p:nvSpPr>
          <p:spPr bwMode="auto">
            <a:xfrm flipH="1" flipV="1">
              <a:off x="4032" y="1968"/>
              <a:ext cx="432" cy="96"/>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9"/>
          <p:cNvGrpSpPr>
            <a:grpSpLocks/>
          </p:cNvGrpSpPr>
          <p:nvPr/>
        </p:nvGrpSpPr>
        <p:grpSpPr bwMode="auto">
          <a:xfrm>
            <a:off x="2054226" y="2438400"/>
            <a:ext cx="5337175" cy="1314450"/>
            <a:chOff x="334" y="3408"/>
            <a:chExt cx="3362" cy="828"/>
          </a:xfrm>
        </p:grpSpPr>
        <p:sp>
          <p:nvSpPr>
            <p:cNvPr id="34843" name="Rectangle 20"/>
            <p:cNvSpPr>
              <a:spLocks noChangeArrowheads="1"/>
            </p:cNvSpPr>
            <p:nvPr/>
          </p:nvSpPr>
          <p:spPr bwMode="auto">
            <a:xfrm>
              <a:off x="432"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4" name="Rectangle 21"/>
            <p:cNvSpPr>
              <a:spLocks noChangeArrowheads="1"/>
            </p:cNvSpPr>
            <p:nvPr/>
          </p:nvSpPr>
          <p:spPr bwMode="auto">
            <a:xfrm>
              <a:off x="624"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5" name="Rectangle 22"/>
            <p:cNvSpPr>
              <a:spLocks noChangeArrowheads="1"/>
            </p:cNvSpPr>
            <p:nvPr/>
          </p:nvSpPr>
          <p:spPr bwMode="auto">
            <a:xfrm>
              <a:off x="816"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6" name="Rectangle 23"/>
            <p:cNvSpPr>
              <a:spLocks noChangeArrowheads="1"/>
            </p:cNvSpPr>
            <p:nvPr/>
          </p:nvSpPr>
          <p:spPr bwMode="auto">
            <a:xfrm>
              <a:off x="432"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7" name="Rectangle 24"/>
            <p:cNvSpPr>
              <a:spLocks noChangeArrowheads="1"/>
            </p:cNvSpPr>
            <p:nvPr/>
          </p:nvSpPr>
          <p:spPr bwMode="auto">
            <a:xfrm>
              <a:off x="624"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8" name="Rectangle 25"/>
            <p:cNvSpPr>
              <a:spLocks noChangeArrowheads="1"/>
            </p:cNvSpPr>
            <p:nvPr/>
          </p:nvSpPr>
          <p:spPr bwMode="auto">
            <a:xfrm>
              <a:off x="816"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9" name="Rectangle 26"/>
            <p:cNvSpPr>
              <a:spLocks noChangeArrowheads="1"/>
            </p:cNvSpPr>
            <p:nvPr/>
          </p:nvSpPr>
          <p:spPr bwMode="auto">
            <a:xfrm>
              <a:off x="1344"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0" name="Rectangle 27"/>
            <p:cNvSpPr>
              <a:spLocks noChangeArrowheads="1"/>
            </p:cNvSpPr>
            <p:nvPr/>
          </p:nvSpPr>
          <p:spPr bwMode="auto">
            <a:xfrm>
              <a:off x="1536"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1" name="Rectangle 28"/>
            <p:cNvSpPr>
              <a:spLocks noChangeArrowheads="1"/>
            </p:cNvSpPr>
            <p:nvPr/>
          </p:nvSpPr>
          <p:spPr bwMode="auto">
            <a:xfrm>
              <a:off x="1728"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2" name="Rectangle 29"/>
            <p:cNvSpPr>
              <a:spLocks noChangeArrowheads="1"/>
            </p:cNvSpPr>
            <p:nvPr/>
          </p:nvSpPr>
          <p:spPr bwMode="auto">
            <a:xfrm>
              <a:off x="1344"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3" name="Rectangle 30"/>
            <p:cNvSpPr>
              <a:spLocks noChangeArrowheads="1"/>
            </p:cNvSpPr>
            <p:nvPr/>
          </p:nvSpPr>
          <p:spPr bwMode="auto">
            <a:xfrm>
              <a:off x="1728"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4" name="Rectangle 31"/>
            <p:cNvSpPr>
              <a:spLocks noChangeArrowheads="1"/>
            </p:cNvSpPr>
            <p:nvPr/>
          </p:nvSpPr>
          <p:spPr bwMode="auto">
            <a:xfrm>
              <a:off x="2256"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5" name="Rectangle 32"/>
            <p:cNvSpPr>
              <a:spLocks noChangeArrowheads="1"/>
            </p:cNvSpPr>
            <p:nvPr/>
          </p:nvSpPr>
          <p:spPr bwMode="auto">
            <a:xfrm>
              <a:off x="2640"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6" name="Rectangle 33"/>
            <p:cNvSpPr>
              <a:spLocks noChangeArrowheads="1"/>
            </p:cNvSpPr>
            <p:nvPr/>
          </p:nvSpPr>
          <p:spPr bwMode="auto">
            <a:xfrm>
              <a:off x="2256"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7" name="Rectangle 34"/>
            <p:cNvSpPr>
              <a:spLocks noChangeArrowheads="1"/>
            </p:cNvSpPr>
            <p:nvPr/>
          </p:nvSpPr>
          <p:spPr bwMode="auto">
            <a:xfrm>
              <a:off x="2640"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8" name="Rectangle 35"/>
            <p:cNvSpPr>
              <a:spLocks noChangeArrowheads="1"/>
            </p:cNvSpPr>
            <p:nvPr/>
          </p:nvSpPr>
          <p:spPr bwMode="auto">
            <a:xfrm>
              <a:off x="3168"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59" name="Rectangle 36"/>
            <p:cNvSpPr>
              <a:spLocks noChangeArrowheads="1"/>
            </p:cNvSpPr>
            <p:nvPr/>
          </p:nvSpPr>
          <p:spPr bwMode="auto">
            <a:xfrm>
              <a:off x="3360"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60" name="Rectangle 37"/>
            <p:cNvSpPr>
              <a:spLocks noChangeArrowheads="1"/>
            </p:cNvSpPr>
            <p:nvPr/>
          </p:nvSpPr>
          <p:spPr bwMode="auto">
            <a:xfrm>
              <a:off x="3552"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61" name="Rectangle 38"/>
            <p:cNvSpPr>
              <a:spLocks noChangeArrowheads="1"/>
            </p:cNvSpPr>
            <p:nvPr/>
          </p:nvSpPr>
          <p:spPr bwMode="auto">
            <a:xfrm>
              <a:off x="3552" y="3600"/>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62" name="Rectangle 39"/>
            <p:cNvSpPr>
              <a:spLocks noChangeArrowheads="1"/>
            </p:cNvSpPr>
            <p:nvPr/>
          </p:nvSpPr>
          <p:spPr bwMode="auto">
            <a:xfrm>
              <a:off x="3168"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63" name="Rectangle 40"/>
            <p:cNvSpPr>
              <a:spLocks noChangeArrowheads="1"/>
            </p:cNvSpPr>
            <p:nvPr/>
          </p:nvSpPr>
          <p:spPr bwMode="auto">
            <a:xfrm>
              <a:off x="3552"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64" name="Text Box 41"/>
            <p:cNvSpPr txBox="1">
              <a:spLocks noChangeArrowheads="1"/>
            </p:cNvSpPr>
            <p:nvPr/>
          </p:nvSpPr>
          <p:spPr bwMode="auto">
            <a:xfrm>
              <a:off x="334" y="3984"/>
              <a:ext cx="7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2000">
                  <a:solidFill>
                    <a:srgbClr val="000000"/>
                  </a:solidFill>
                </a:rPr>
                <a:t>straight</a:t>
              </a:r>
            </a:p>
          </p:txBody>
        </p:sp>
        <p:sp>
          <p:nvSpPr>
            <p:cNvPr id="34865" name="Text Box 42"/>
            <p:cNvSpPr txBox="1">
              <a:spLocks noChangeArrowheads="1"/>
            </p:cNvSpPr>
            <p:nvPr/>
          </p:nvSpPr>
          <p:spPr bwMode="auto">
            <a:xfrm>
              <a:off x="1333" y="3984"/>
              <a:ext cx="5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2000">
                  <a:solidFill>
                    <a:srgbClr val="000000"/>
                  </a:solidFill>
                </a:rPr>
                <a:t>3-way</a:t>
              </a:r>
            </a:p>
          </p:txBody>
        </p:sp>
        <p:sp>
          <p:nvSpPr>
            <p:cNvPr id="34866" name="Text Box 43"/>
            <p:cNvSpPr txBox="1">
              <a:spLocks noChangeArrowheads="1"/>
            </p:cNvSpPr>
            <p:nvPr/>
          </p:nvSpPr>
          <p:spPr bwMode="auto">
            <a:xfrm>
              <a:off x="2245" y="3984"/>
              <a:ext cx="5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2000">
                  <a:solidFill>
                    <a:srgbClr val="000000"/>
                  </a:solidFill>
                </a:rPr>
                <a:t>4-way</a:t>
              </a:r>
            </a:p>
          </p:txBody>
        </p:sp>
        <p:sp>
          <p:nvSpPr>
            <p:cNvPr id="34867" name="Text Box 44"/>
            <p:cNvSpPr txBox="1">
              <a:spLocks noChangeArrowheads="1"/>
            </p:cNvSpPr>
            <p:nvPr/>
          </p:nvSpPr>
          <p:spPr bwMode="auto">
            <a:xfrm>
              <a:off x="3237" y="3984"/>
              <a:ext cx="43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2000">
                  <a:solidFill>
                    <a:srgbClr val="000000"/>
                  </a:solidFill>
                </a:rPr>
                <a:t>turn</a:t>
              </a:r>
            </a:p>
          </p:txBody>
        </p:sp>
      </p:grpSp>
      <p:grpSp>
        <p:nvGrpSpPr>
          <p:cNvPr id="5" name="Group 45"/>
          <p:cNvGrpSpPr>
            <a:grpSpLocks/>
          </p:cNvGrpSpPr>
          <p:nvPr/>
        </p:nvGrpSpPr>
        <p:grpSpPr bwMode="auto">
          <a:xfrm>
            <a:off x="7620000" y="2209800"/>
            <a:ext cx="2590800" cy="1543050"/>
            <a:chOff x="3840" y="3264"/>
            <a:chExt cx="1632" cy="972"/>
          </a:xfrm>
        </p:grpSpPr>
        <p:sp>
          <p:nvSpPr>
            <p:cNvPr id="34826" name="Rectangle 46"/>
            <p:cNvSpPr>
              <a:spLocks noChangeArrowheads="1"/>
            </p:cNvSpPr>
            <p:nvPr/>
          </p:nvSpPr>
          <p:spPr bwMode="auto">
            <a:xfrm>
              <a:off x="4032"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27" name="Rectangle 47"/>
            <p:cNvSpPr>
              <a:spLocks noChangeArrowheads="1"/>
            </p:cNvSpPr>
            <p:nvPr/>
          </p:nvSpPr>
          <p:spPr bwMode="auto">
            <a:xfrm>
              <a:off x="4224"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28" name="Rectangle 48"/>
            <p:cNvSpPr>
              <a:spLocks noChangeArrowheads="1"/>
            </p:cNvSpPr>
            <p:nvPr/>
          </p:nvSpPr>
          <p:spPr bwMode="auto">
            <a:xfrm>
              <a:off x="4416"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29" name="Rectangle 49"/>
            <p:cNvSpPr>
              <a:spLocks noChangeArrowheads="1"/>
            </p:cNvSpPr>
            <p:nvPr/>
          </p:nvSpPr>
          <p:spPr bwMode="auto">
            <a:xfrm>
              <a:off x="4032"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0" name="Rectangle 50"/>
            <p:cNvSpPr>
              <a:spLocks noChangeArrowheads="1"/>
            </p:cNvSpPr>
            <p:nvPr/>
          </p:nvSpPr>
          <p:spPr bwMode="auto">
            <a:xfrm>
              <a:off x="4224"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1" name="Rectangle 51"/>
            <p:cNvSpPr>
              <a:spLocks noChangeArrowheads="1"/>
            </p:cNvSpPr>
            <p:nvPr/>
          </p:nvSpPr>
          <p:spPr bwMode="auto">
            <a:xfrm>
              <a:off x="4416"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2" name="Rectangle 52"/>
            <p:cNvSpPr>
              <a:spLocks noChangeArrowheads="1"/>
            </p:cNvSpPr>
            <p:nvPr/>
          </p:nvSpPr>
          <p:spPr bwMode="auto">
            <a:xfrm>
              <a:off x="4944"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3" name="Rectangle 53"/>
            <p:cNvSpPr>
              <a:spLocks noChangeArrowheads="1"/>
            </p:cNvSpPr>
            <p:nvPr/>
          </p:nvSpPr>
          <p:spPr bwMode="auto">
            <a:xfrm>
              <a:off x="5136"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4" name="Rectangle 54"/>
            <p:cNvSpPr>
              <a:spLocks noChangeArrowheads="1"/>
            </p:cNvSpPr>
            <p:nvPr/>
          </p:nvSpPr>
          <p:spPr bwMode="auto">
            <a:xfrm>
              <a:off x="5328" y="3408"/>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5" name="Rectangle 55"/>
            <p:cNvSpPr>
              <a:spLocks noChangeArrowheads="1"/>
            </p:cNvSpPr>
            <p:nvPr/>
          </p:nvSpPr>
          <p:spPr bwMode="auto">
            <a:xfrm>
              <a:off x="5328" y="3600"/>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6" name="Rectangle 56"/>
            <p:cNvSpPr>
              <a:spLocks noChangeArrowheads="1"/>
            </p:cNvSpPr>
            <p:nvPr/>
          </p:nvSpPr>
          <p:spPr bwMode="auto">
            <a:xfrm>
              <a:off x="4944"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7" name="Rectangle 57"/>
            <p:cNvSpPr>
              <a:spLocks noChangeArrowheads="1"/>
            </p:cNvSpPr>
            <p:nvPr/>
          </p:nvSpPr>
          <p:spPr bwMode="auto">
            <a:xfrm>
              <a:off x="5136"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8" name="Rectangle 58"/>
            <p:cNvSpPr>
              <a:spLocks noChangeArrowheads="1"/>
            </p:cNvSpPr>
            <p:nvPr/>
          </p:nvSpPr>
          <p:spPr bwMode="auto">
            <a:xfrm>
              <a:off x="5328" y="3792"/>
              <a:ext cx="144" cy="144"/>
            </a:xfrm>
            <a:prstGeom prst="rect">
              <a:avLst/>
            </a:prstGeom>
            <a:solidFill>
              <a:schemeClr val="accent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39" name="Text Box 59"/>
            <p:cNvSpPr txBox="1">
              <a:spLocks noChangeArrowheads="1"/>
            </p:cNvSpPr>
            <p:nvPr/>
          </p:nvSpPr>
          <p:spPr bwMode="auto">
            <a:xfrm>
              <a:off x="4111" y="3984"/>
              <a:ext cx="12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eaLnBrk="1" hangingPunct="1"/>
              <a:r>
                <a:rPr lang="en-US" sz="2000">
                  <a:solidFill>
                    <a:srgbClr val="000000"/>
                  </a:solidFill>
                </a:rPr>
                <a:t>gate locations</a:t>
              </a:r>
            </a:p>
          </p:txBody>
        </p:sp>
        <p:sp>
          <p:nvSpPr>
            <p:cNvPr id="34840" name="Line 60"/>
            <p:cNvSpPr>
              <a:spLocks noChangeShapeType="1"/>
            </p:cNvSpPr>
            <p:nvPr/>
          </p:nvSpPr>
          <p:spPr bwMode="auto">
            <a:xfrm>
              <a:off x="3840" y="3264"/>
              <a:ext cx="0" cy="96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Rectangle 61"/>
            <p:cNvSpPr>
              <a:spLocks noChangeArrowheads="1"/>
            </p:cNvSpPr>
            <p:nvPr/>
          </p:nvSpPr>
          <p:spPr bwMode="auto">
            <a:xfrm>
              <a:off x="4224" y="3600"/>
              <a:ext cx="144" cy="144"/>
            </a:xfrm>
            <a:prstGeom prst="rect">
              <a:avLst/>
            </a:prstGeom>
            <a:solidFill>
              <a:schemeClr val="tx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4842" name="Rectangle 62"/>
            <p:cNvSpPr>
              <a:spLocks noChangeArrowheads="1"/>
            </p:cNvSpPr>
            <p:nvPr/>
          </p:nvSpPr>
          <p:spPr bwMode="auto">
            <a:xfrm>
              <a:off x="5136" y="3600"/>
              <a:ext cx="144" cy="144"/>
            </a:xfrm>
            <a:prstGeom prst="rect">
              <a:avLst/>
            </a:prstGeom>
            <a:solidFill>
              <a:schemeClr val="tx1"/>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grpSp>
      <p:graphicFrame>
        <p:nvGraphicFramePr>
          <p:cNvPr id="461887" name="Object 3"/>
          <p:cNvGraphicFramePr>
            <a:graphicFrameLocks noGrp="1" noChangeAspect="1"/>
          </p:cNvGraphicFramePr>
          <p:nvPr>
            <p:ph sz="quarter" idx="3"/>
            <p:extLst/>
          </p:nvPr>
        </p:nvGraphicFramePr>
        <p:xfrm>
          <a:off x="3560764" y="1143001"/>
          <a:ext cx="904875" cy="893763"/>
        </p:xfrm>
        <a:graphic>
          <a:graphicData uri="http://schemas.openxmlformats.org/presentationml/2006/ole">
            <mc:AlternateContent xmlns:mc="http://schemas.openxmlformats.org/markup-compatibility/2006">
              <mc:Choice xmlns:v="urn:schemas-microsoft-com:vml" Requires="v">
                <p:oleObj spid="_x0000_s14359" name="Visio" r:id="rId5" imgW="1348366" imgH="1348514" progId="Visio.Drawing.11">
                  <p:embed/>
                </p:oleObj>
              </mc:Choice>
              <mc:Fallback>
                <p:oleObj name="Visio" r:id="rId5" imgW="1348366" imgH="1348514" progId="Visio.Drawing.11">
                  <p:embed/>
                  <p:pic>
                    <p:nvPicPr>
                      <p:cNvPr id="4618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764" y="1143001"/>
                        <a:ext cx="9048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5463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 calcmode="lin" valueType="num">
                                      <p:cBhvr additive="base">
                                        <p:cTn id="7" dur="500" fill="hold"/>
                                        <p:tgtEl>
                                          <p:spTgt spid="461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18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1828">
                                            <p:bg/>
                                          </p:spTgt>
                                        </p:tgtEl>
                                        <p:attrNameLst>
                                          <p:attrName>style.visibility</p:attrName>
                                        </p:attrNameLst>
                                      </p:cBhvr>
                                      <p:to>
                                        <p:strVal val="visible"/>
                                      </p:to>
                                    </p:set>
                                    <p:anim calcmode="lin" valueType="num">
                                      <p:cBhvr additive="base">
                                        <p:cTn id="11" dur="500" fill="hold"/>
                                        <p:tgtEl>
                                          <p:spTgt spid="461828">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1828">
                                            <p:bg/>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61887"/>
                                        </p:tgtEl>
                                        <p:attrNameLst>
                                          <p:attrName>style.visibility</p:attrName>
                                        </p:attrNameLst>
                                      </p:cBhvr>
                                      <p:to>
                                        <p:strVal val="visible"/>
                                      </p:to>
                                    </p:set>
                                  </p:childTnLst>
                                </p:cTn>
                              </p:par>
                            </p:childTnLst>
                          </p:cTn>
                        </p:par>
                        <p:par>
                          <p:cTn id="17" fill="hold" nodeType="afterGroup">
                            <p:stCondLst>
                              <p:cond delay="0"/>
                            </p:stCondLst>
                            <p:childTnLst>
                              <p:par>
                                <p:cTn id="18" presetID="35" presetClass="emph" presetSubtype="0" repeatCount="5000" fill="hold" nodeType="afterEffect">
                                  <p:stCondLst>
                                    <p:cond delay="0"/>
                                  </p:stCondLst>
                                  <p:childTnLst>
                                    <p:anim calcmode="discrete" valueType="str">
                                      <p:cBhvr>
                                        <p:cTn id="19" dur="500" fill="hold"/>
                                        <p:tgtEl>
                                          <p:spTgt spid="461887"/>
                                        </p:tgtEl>
                                        <p:attrNameLst>
                                          <p:attrName>style.visibility</p:attrName>
                                        </p:attrNameLst>
                                      </p:cBhvr>
                                      <p:tavLst>
                                        <p:tav tm="0">
                                          <p:val>
                                            <p:strVal val="hidden"/>
                                          </p:val>
                                        </p:tav>
                                        <p:tav tm="50000">
                                          <p:val>
                                            <p:strVal val="visible"/>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par>
                                <p:cTn id="30" presetID="9"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61827">
                                            <p:txEl>
                                              <p:pRg st="9" end="9"/>
                                            </p:txEl>
                                          </p:spTgt>
                                        </p:tgtEl>
                                        <p:attrNameLst>
                                          <p:attrName>style.visibility</p:attrName>
                                        </p:attrNameLst>
                                      </p:cBhvr>
                                      <p:to>
                                        <p:strVal val="visible"/>
                                      </p:to>
                                    </p:set>
                                    <p:anim calcmode="lin" valueType="num">
                                      <p:cBhvr additive="base">
                                        <p:cTn id="42" dur="500" fill="hold"/>
                                        <p:tgtEl>
                                          <p:spTgt spid="461827">
                                            <p:txEl>
                                              <p:pRg st="9" end="9"/>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61827">
                                            <p:txEl>
                                              <p:pRg st="9" end="9"/>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461827">
                                            <p:txEl>
                                              <p:pRg st="10" end="10"/>
                                            </p:txEl>
                                          </p:spTgt>
                                        </p:tgtEl>
                                        <p:attrNameLst>
                                          <p:attrName>style.visibility</p:attrName>
                                        </p:attrNameLst>
                                      </p:cBhvr>
                                      <p:to>
                                        <p:strVal val="visible"/>
                                      </p:to>
                                    </p:set>
                                    <p:anim calcmode="lin" valueType="num">
                                      <p:cBhvr additive="base">
                                        <p:cTn id="46" dur="500" fill="hold"/>
                                        <p:tgtEl>
                                          <p:spTgt spid="461827">
                                            <p:txEl>
                                              <p:pRg st="10" end="1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6182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461827">
                                            <p:txEl>
                                              <p:pRg st="11" end="11"/>
                                            </p:txEl>
                                          </p:spTgt>
                                        </p:tgtEl>
                                        <p:attrNameLst>
                                          <p:attrName>style.visibility</p:attrName>
                                        </p:attrNameLst>
                                      </p:cBhvr>
                                      <p:to>
                                        <p:strVal val="visible"/>
                                      </p:to>
                                    </p:set>
                                    <p:anim calcmode="lin" valueType="num">
                                      <p:cBhvr additive="base">
                                        <p:cTn id="52" dur="500" fill="hold"/>
                                        <p:tgtEl>
                                          <p:spTgt spid="461827">
                                            <p:txEl>
                                              <p:pRg st="11" end="11"/>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461827">
                                            <p:txEl>
                                              <p:pRg st="11" end="11"/>
                                            </p:txEl>
                                          </p:spTgt>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461827">
                                            <p:txEl>
                                              <p:pRg st="12" end="12"/>
                                            </p:txEl>
                                          </p:spTgt>
                                        </p:tgtEl>
                                        <p:attrNameLst>
                                          <p:attrName>style.visibility</p:attrName>
                                        </p:attrNameLst>
                                      </p:cBhvr>
                                      <p:to>
                                        <p:strVal val="visible"/>
                                      </p:to>
                                    </p:set>
                                    <p:anim calcmode="lin" valueType="num">
                                      <p:cBhvr additive="base">
                                        <p:cTn id="56" dur="500" fill="hold"/>
                                        <p:tgtEl>
                                          <p:spTgt spid="461827">
                                            <p:txEl>
                                              <p:pRg st="12" end="1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461827">
                                            <p:txEl>
                                              <p:pRg st="12" end="12"/>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461827">
                                            <p:txEl>
                                              <p:pRg st="13" end="13"/>
                                            </p:txEl>
                                          </p:spTgt>
                                        </p:tgtEl>
                                        <p:attrNameLst>
                                          <p:attrName>style.visibility</p:attrName>
                                        </p:attrNameLst>
                                      </p:cBhvr>
                                      <p:to>
                                        <p:strVal val="visible"/>
                                      </p:to>
                                    </p:set>
                                    <p:anim calcmode="lin" valueType="num">
                                      <p:cBhvr additive="base">
                                        <p:cTn id="60" dur="500" fill="hold"/>
                                        <p:tgtEl>
                                          <p:spTgt spid="461827">
                                            <p:txEl>
                                              <p:pRg st="13" end="13"/>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461827">
                                            <p:txEl>
                                              <p:pRg st="13" end="13"/>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461827">
                                            <p:txEl>
                                              <p:pRg st="14" end="14"/>
                                            </p:txEl>
                                          </p:spTgt>
                                        </p:tgtEl>
                                        <p:attrNameLst>
                                          <p:attrName>style.visibility</p:attrName>
                                        </p:attrNameLst>
                                      </p:cBhvr>
                                      <p:to>
                                        <p:strVal val="visible"/>
                                      </p:to>
                                    </p:set>
                                    <p:anim calcmode="lin" valueType="num">
                                      <p:cBhvr additive="base">
                                        <p:cTn id="64" dur="500" fill="hold"/>
                                        <p:tgtEl>
                                          <p:spTgt spid="461827">
                                            <p:txEl>
                                              <p:pRg st="14" end="14"/>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461827">
                                            <p:txEl>
                                              <p:pRg st="14" end="14"/>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461827">
                                            <p:txEl>
                                              <p:pRg st="15" end="15"/>
                                            </p:txEl>
                                          </p:spTgt>
                                        </p:tgtEl>
                                        <p:attrNameLst>
                                          <p:attrName>style.visibility</p:attrName>
                                        </p:attrNameLst>
                                      </p:cBhvr>
                                      <p:to>
                                        <p:strVal val="visible"/>
                                      </p:to>
                                    </p:set>
                                    <p:anim calcmode="lin" valueType="num">
                                      <p:cBhvr additive="base">
                                        <p:cTn id="68" dur="500" fill="hold"/>
                                        <p:tgtEl>
                                          <p:spTgt spid="461827">
                                            <p:txEl>
                                              <p:pRg st="15" end="15"/>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46182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461828"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52"/>
          <p:cNvGrpSpPr>
            <a:grpSpLocks/>
          </p:cNvGrpSpPr>
          <p:nvPr/>
        </p:nvGrpSpPr>
        <p:grpSpPr bwMode="auto">
          <a:xfrm>
            <a:off x="6561138" y="990600"/>
            <a:ext cx="3714750" cy="2193926"/>
            <a:chOff x="3173" y="816"/>
            <a:chExt cx="2340" cy="1382"/>
          </a:xfrm>
        </p:grpSpPr>
        <p:graphicFrame>
          <p:nvGraphicFramePr>
            <p:cNvPr id="35882" name="Object 7"/>
            <p:cNvGraphicFramePr>
              <a:graphicFrameLocks noChangeAspect="1"/>
            </p:cNvGraphicFramePr>
            <p:nvPr/>
          </p:nvGraphicFramePr>
          <p:xfrm>
            <a:off x="3568" y="974"/>
            <a:ext cx="1945" cy="1181"/>
          </p:xfrm>
          <a:graphic>
            <a:graphicData uri="http://schemas.openxmlformats.org/presentationml/2006/ole">
              <mc:AlternateContent xmlns:mc="http://schemas.openxmlformats.org/markup-compatibility/2006">
                <mc:Choice xmlns:v="urn:schemas-microsoft-com:vml" Requires="v">
                  <p:oleObj spid="_x0000_s15422" name="Visio" r:id="rId5" imgW="4183685" imgH="2538984" progId="Visio.Drawing.11">
                    <p:embed/>
                  </p:oleObj>
                </mc:Choice>
                <mc:Fallback>
                  <p:oleObj name="Visio" r:id="rId5" imgW="4183685" imgH="2538984" progId="Visio.Drawing.11">
                    <p:embed/>
                    <p:pic>
                      <p:nvPicPr>
                        <p:cNvPr id="3588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 y="974"/>
                          <a:ext cx="1945" cy="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83" name="Text Box 35"/>
            <p:cNvSpPr txBox="1">
              <a:spLocks noChangeArrowheads="1"/>
            </p:cNvSpPr>
            <p:nvPr/>
          </p:nvSpPr>
          <p:spPr bwMode="auto">
            <a:xfrm>
              <a:off x="3338" y="999"/>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q0</a:t>
              </a:r>
            </a:p>
          </p:txBody>
        </p:sp>
        <p:sp>
          <p:nvSpPr>
            <p:cNvPr id="35884" name="Text Box 36"/>
            <p:cNvSpPr txBox="1">
              <a:spLocks noChangeArrowheads="1"/>
            </p:cNvSpPr>
            <p:nvPr/>
          </p:nvSpPr>
          <p:spPr bwMode="auto">
            <a:xfrm>
              <a:off x="3341" y="1162"/>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q1</a:t>
              </a:r>
            </a:p>
          </p:txBody>
        </p:sp>
        <p:sp>
          <p:nvSpPr>
            <p:cNvPr id="35885" name="Text Box 37"/>
            <p:cNvSpPr txBox="1">
              <a:spLocks noChangeArrowheads="1"/>
            </p:cNvSpPr>
            <p:nvPr/>
          </p:nvSpPr>
          <p:spPr bwMode="auto">
            <a:xfrm>
              <a:off x="3345" y="1325"/>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q2</a:t>
              </a:r>
            </a:p>
          </p:txBody>
        </p:sp>
        <p:sp>
          <p:nvSpPr>
            <p:cNvPr id="35886" name="Text Box 38"/>
            <p:cNvSpPr txBox="1">
              <a:spLocks noChangeArrowheads="1"/>
            </p:cNvSpPr>
            <p:nvPr/>
          </p:nvSpPr>
          <p:spPr bwMode="auto">
            <a:xfrm>
              <a:off x="3348" y="1491"/>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q3</a:t>
              </a:r>
            </a:p>
          </p:txBody>
        </p:sp>
        <p:sp>
          <p:nvSpPr>
            <p:cNvPr id="35887" name="Text Box 39"/>
            <p:cNvSpPr txBox="1">
              <a:spLocks noChangeArrowheads="1"/>
            </p:cNvSpPr>
            <p:nvPr/>
          </p:nvSpPr>
          <p:spPr bwMode="auto">
            <a:xfrm>
              <a:off x="3352" y="1661"/>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q4</a:t>
              </a:r>
            </a:p>
          </p:txBody>
        </p:sp>
        <p:sp>
          <p:nvSpPr>
            <p:cNvPr id="35888" name="Text Box 40"/>
            <p:cNvSpPr txBox="1">
              <a:spLocks noChangeArrowheads="1"/>
            </p:cNvSpPr>
            <p:nvPr/>
          </p:nvSpPr>
          <p:spPr bwMode="auto">
            <a:xfrm>
              <a:off x="3356" y="1831"/>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q5</a:t>
              </a:r>
            </a:p>
          </p:txBody>
        </p:sp>
        <p:sp>
          <p:nvSpPr>
            <p:cNvPr id="35889" name="Text Box 41"/>
            <p:cNvSpPr txBox="1">
              <a:spLocks noChangeArrowheads="1"/>
            </p:cNvSpPr>
            <p:nvPr/>
          </p:nvSpPr>
          <p:spPr bwMode="auto">
            <a:xfrm>
              <a:off x="3359" y="2000"/>
              <a:ext cx="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q6</a:t>
              </a:r>
            </a:p>
          </p:txBody>
        </p:sp>
        <p:sp>
          <p:nvSpPr>
            <p:cNvPr id="35890" name="Text Box 49"/>
            <p:cNvSpPr txBox="1">
              <a:spLocks noChangeArrowheads="1"/>
            </p:cNvSpPr>
            <p:nvPr/>
          </p:nvSpPr>
          <p:spPr bwMode="auto">
            <a:xfrm rot="16200000">
              <a:off x="3028" y="1478"/>
              <a:ext cx="48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Qubits</a:t>
              </a:r>
            </a:p>
          </p:txBody>
        </p:sp>
        <p:sp>
          <p:nvSpPr>
            <p:cNvPr id="35891" name="Text Box 50"/>
            <p:cNvSpPr txBox="1">
              <a:spLocks noChangeArrowheads="1"/>
            </p:cNvSpPr>
            <p:nvPr/>
          </p:nvSpPr>
          <p:spPr bwMode="auto">
            <a:xfrm>
              <a:off x="3658" y="816"/>
              <a:ext cx="38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Time</a:t>
              </a:r>
            </a:p>
          </p:txBody>
        </p:sp>
        <p:sp>
          <p:nvSpPr>
            <p:cNvPr id="35892" name="Line 51"/>
            <p:cNvSpPr>
              <a:spLocks noChangeShapeType="1"/>
            </p:cNvSpPr>
            <p:nvPr/>
          </p:nvSpPr>
          <p:spPr bwMode="auto">
            <a:xfrm>
              <a:off x="4033" y="904"/>
              <a:ext cx="559"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graphicFrame>
        <p:nvGraphicFramePr>
          <p:cNvPr id="455682" name="Object 2"/>
          <p:cNvGraphicFramePr>
            <a:graphicFrameLocks noChangeAspect="1"/>
          </p:cNvGraphicFramePr>
          <p:nvPr>
            <p:extLst/>
          </p:nvPr>
        </p:nvGraphicFramePr>
        <p:xfrm>
          <a:off x="6723064" y="3479801"/>
          <a:ext cx="3265487" cy="2797175"/>
        </p:xfrm>
        <a:graphic>
          <a:graphicData uri="http://schemas.openxmlformats.org/presentationml/2006/ole">
            <mc:AlternateContent xmlns:mc="http://schemas.openxmlformats.org/markup-compatibility/2006">
              <mc:Choice xmlns:v="urn:schemas-microsoft-com:vml" Requires="v">
                <p:oleObj spid="_x0000_s15423" name="Visio" r:id="rId7" imgW="5700979" imgH="4878019" progId="Visio.Drawing.11">
                  <p:embed/>
                </p:oleObj>
              </mc:Choice>
              <mc:Fallback>
                <p:oleObj name="Visio" r:id="rId7" imgW="5700979" imgH="4878019" progId="Visio.Drawing.11">
                  <p:embed/>
                  <p:pic>
                    <p:nvPicPr>
                      <p:cNvPr id="455682"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3064" y="3479801"/>
                        <a:ext cx="3265487"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3"/>
          <p:cNvSpPr>
            <a:spLocks noGrp="1" noChangeArrowheads="1"/>
          </p:cNvSpPr>
          <p:nvPr>
            <p:ph type="title"/>
          </p:nvPr>
        </p:nvSpPr>
        <p:spPr>
          <a:xfrm>
            <a:off x="2209800" y="215900"/>
            <a:ext cx="8077200" cy="393700"/>
          </a:xfrm>
        </p:spPr>
        <p:txBody>
          <a:bodyPr vert="horz" wrap="square" lIns="0" tIns="0" rIns="0" bIns="0" numCol="1" anchor="ctr" anchorCtr="0" compatLnSpc="1">
            <a:prstTxWarp prst="textNoShape">
              <a:avLst/>
            </a:prstTxWarp>
          </a:bodyPr>
          <a:lstStyle/>
          <a:p>
            <a:pPr defTabSz="1008063">
              <a:lnSpc>
                <a:spcPct val="12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0" dirty="0" smtClean="0"/>
              <a:t>Ion</a:t>
            </a:r>
            <a:r>
              <a:rPr lang="en-GB" sz="2800" b="0" dirty="0"/>
              <a:t> Trap Physical Layout</a:t>
            </a:r>
          </a:p>
        </p:txBody>
      </p:sp>
      <p:sp>
        <p:nvSpPr>
          <p:cNvPr id="455684" name="Rectangle 4"/>
          <p:cNvSpPr>
            <a:spLocks noGrp="1" noChangeArrowheads="1"/>
          </p:cNvSpPr>
          <p:nvPr>
            <p:ph type="body" sz="half" idx="1"/>
          </p:nvPr>
        </p:nvSpPr>
        <p:spPr>
          <a:xfrm>
            <a:off x="1752600" y="990600"/>
            <a:ext cx="4800600" cy="4965700"/>
          </a:xfrm>
        </p:spPr>
        <p:txBody>
          <a:bodyPr vert="horz" wrap="square" lIns="0" tIns="0" rIns="0" bIns="0" numCol="1" anchor="t" anchorCtr="0" compatLnSpc="1">
            <a:prstTxWarp prst="textNoShape">
              <a:avLst/>
            </a:prstTxWarp>
          </a:bodyPr>
          <a:lstStyle/>
          <a:p>
            <a:pPr marL="377825" indent="-377825"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Input: Gate level quantum circuit</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Bit lines</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1-qubit gates</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2-qubit gates</a:t>
            </a:r>
          </a:p>
          <a:p>
            <a:pPr marL="377825" indent="-377825"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Output:</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Layout of channels</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Gate locations</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Initial locations of ions</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Movement/gate schedule</a:t>
            </a:r>
          </a:p>
          <a:p>
            <a:pPr marL="819150" lvl="1" indent="-315913" defTabSz="10080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Control for schedule</a:t>
            </a:r>
          </a:p>
        </p:txBody>
      </p:sp>
      <p:graphicFrame>
        <p:nvGraphicFramePr>
          <p:cNvPr id="455686" name="Object 3"/>
          <p:cNvGraphicFramePr>
            <a:graphicFrameLocks noGrp="1" noChangeAspect="1"/>
          </p:cNvGraphicFramePr>
          <p:nvPr>
            <p:ph sz="quarter" idx="3"/>
            <p:extLst/>
          </p:nvPr>
        </p:nvGraphicFramePr>
        <p:xfrm>
          <a:off x="6723064" y="3486151"/>
          <a:ext cx="3240087" cy="2773363"/>
        </p:xfrm>
        <a:graphic>
          <a:graphicData uri="http://schemas.openxmlformats.org/presentationml/2006/ole">
            <mc:AlternateContent xmlns:mc="http://schemas.openxmlformats.org/markup-compatibility/2006">
              <mc:Choice xmlns:v="urn:schemas-microsoft-com:vml" Requires="v">
                <p:oleObj spid="_x0000_s15424" name="Visio" r:id="rId9" imgW="5700979" imgH="4878019" progId="Visio.Drawing.11">
                  <p:embed/>
                </p:oleObj>
              </mc:Choice>
              <mc:Fallback>
                <p:oleObj name="Visio" r:id="rId9" imgW="5700979" imgH="4878019" progId="Visio.Drawing.11">
                  <p:embed/>
                  <p:pic>
                    <p:nvPicPr>
                      <p:cNvPr id="45568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3064" y="3486151"/>
                        <a:ext cx="3240087"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7" name="Line 7"/>
          <p:cNvSpPr>
            <a:spLocks noChangeShapeType="1"/>
          </p:cNvSpPr>
          <p:nvPr/>
        </p:nvSpPr>
        <p:spPr bwMode="auto">
          <a:xfrm>
            <a:off x="8239125" y="3178176"/>
            <a:ext cx="0" cy="41751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455688" name="Object 4"/>
          <p:cNvGraphicFramePr>
            <a:graphicFrameLocks noChangeAspect="1"/>
          </p:cNvGraphicFramePr>
          <p:nvPr>
            <p:extLst/>
          </p:nvPr>
        </p:nvGraphicFramePr>
        <p:xfrm>
          <a:off x="6723064" y="3489325"/>
          <a:ext cx="3240087" cy="2774950"/>
        </p:xfrm>
        <a:graphic>
          <a:graphicData uri="http://schemas.openxmlformats.org/presentationml/2006/ole">
            <mc:AlternateContent xmlns:mc="http://schemas.openxmlformats.org/markup-compatibility/2006">
              <mc:Choice xmlns:v="urn:schemas-microsoft-com:vml" Requires="v">
                <p:oleObj spid="_x0000_s15425" name="Visio" r:id="rId11" imgW="5704027" imgH="4881067" progId="Visio.Drawing.11">
                  <p:embed/>
                </p:oleObj>
              </mc:Choice>
              <mc:Fallback>
                <p:oleObj name="Visio" r:id="rId11" imgW="5704027" imgH="4881067" progId="Visio.Drawing.11">
                  <p:embed/>
                  <p:pic>
                    <p:nvPicPr>
                      <p:cNvPr id="455688"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3064" y="3489325"/>
                        <a:ext cx="3240087"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89" name="Object 5"/>
          <p:cNvGraphicFramePr>
            <a:graphicFrameLocks noChangeAspect="1"/>
          </p:cNvGraphicFramePr>
          <p:nvPr>
            <p:extLst/>
          </p:nvPr>
        </p:nvGraphicFramePr>
        <p:xfrm>
          <a:off x="6723064" y="3489325"/>
          <a:ext cx="3240087" cy="2774950"/>
        </p:xfrm>
        <a:graphic>
          <a:graphicData uri="http://schemas.openxmlformats.org/presentationml/2006/ole">
            <mc:AlternateContent xmlns:mc="http://schemas.openxmlformats.org/markup-compatibility/2006">
              <mc:Choice xmlns:v="urn:schemas-microsoft-com:vml" Requires="v">
                <p:oleObj spid="_x0000_s15426" name="Visio" r:id="rId13" imgW="5700979" imgH="4878019" progId="Visio.Drawing.11">
                  <p:embed/>
                </p:oleObj>
              </mc:Choice>
              <mc:Fallback>
                <p:oleObj name="Visio" r:id="rId13" imgW="5700979" imgH="4878019" progId="Visio.Drawing.11">
                  <p:embed/>
                  <p:pic>
                    <p:nvPicPr>
                      <p:cNvPr id="455689"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3064" y="3489325"/>
                        <a:ext cx="3240087"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0" name="Object 6"/>
          <p:cNvGraphicFramePr>
            <a:graphicFrameLocks noChangeAspect="1"/>
          </p:cNvGraphicFramePr>
          <p:nvPr>
            <p:extLst/>
          </p:nvPr>
        </p:nvGraphicFramePr>
        <p:xfrm>
          <a:off x="6723064" y="3481388"/>
          <a:ext cx="3240087" cy="2768600"/>
        </p:xfrm>
        <a:graphic>
          <a:graphicData uri="http://schemas.openxmlformats.org/presentationml/2006/ole">
            <mc:AlternateContent xmlns:mc="http://schemas.openxmlformats.org/markup-compatibility/2006">
              <mc:Choice xmlns:v="urn:schemas-microsoft-com:vml" Requires="v">
                <p:oleObj spid="_x0000_s15427" name="Visio" r:id="rId15" imgW="5704027" imgH="4881067" progId="Visio.Drawing.11">
                  <p:embed/>
                </p:oleObj>
              </mc:Choice>
              <mc:Fallback>
                <p:oleObj name="Visio" r:id="rId15" imgW="5704027" imgH="4881067" progId="Visio.Drawing.11">
                  <p:embed/>
                  <p:pic>
                    <p:nvPicPr>
                      <p:cNvPr id="45569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3064" y="3481388"/>
                        <a:ext cx="32400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
          <p:cNvGrpSpPr>
            <a:grpSpLocks/>
          </p:cNvGrpSpPr>
          <p:nvPr/>
        </p:nvGrpSpPr>
        <p:grpSpPr bwMode="auto">
          <a:xfrm>
            <a:off x="7383387" y="1240572"/>
            <a:ext cx="184472" cy="892146"/>
            <a:chOff x="3691" y="1001"/>
            <a:chExt cx="128" cy="620"/>
          </a:xfrm>
        </p:grpSpPr>
        <p:sp>
          <p:nvSpPr>
            <p:cNvPr id="35879" name="Rectangle 12"/>
            <p:cNvSpPr>
              <a:spLocks noChangeArrowheads="1"/>
            </p:cNvSpPr>
            <p:nvPr/>
          </p:nvSpPr>
          <p:spPr bwMode="auto">
            <a:xfrm>
              <a:off x="3691" y="1001"/>
              <a:ext cx="128"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solidFill>
                  <a:srgbClr val="000000"/>
                </a:solidFill>
                <a:latin typeface="Comic Sans MS" pitchFamily="66" charset="0"/>
              </a:endParaRPr>
            </a:p>
          </p:txBody>
        </p:sp>
        <p:sp>
          <p:nvSpPr>
            <p:cNvPr id="35880" name="Rectangle 13"/>
            <p:cNvSpPr>
              <a:spLocks noChangeArrowheads="1"/>
            </p:cNvSpPr>
            <p:nvPr/>
          </p:nvSpPr>
          <p:spPr bwMode="auto">
            <a:xfrm>
              <a:off x="3691" y="1183"/>
              <a:ext cx="128"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solidFill>
                  <a:srgbClr val="000000"/>
                </a:solidFill>
                <a:latin typeface="Comic Sans MS" pitchFamily="66" charset="0"/>
              </a:endParaRPr>
            </a:p>
          </p:txBody>
        </p:sp>
        <p:sp>
          <p:nvSpPr>
            <p:cNvPr id="35881" name="Rectangle 14"/>
            <p:cNvSpPr>
              <a:spLocks noChangeArrowheads="1"/>
            </p:cNvSpPr>
            <p:nvPr/>
          </p:nvSpPr>
          <p:spPr bwMode="auto">
            <a:xfrm>
              <a:off x="3691" y="1364"/>
              <a:ext cx="128"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solidFill>
                  <a:srgbClr val="000000"/>
                </a:solidFill>
                <a:latin typeface="Comic Sans MS" pitchFamily="66" charset="0"/>
              </a:endParaRPr>
            </a:p>
          </p:txBody>
        </p:sp>
      </p:grpSp>
      <p:grpSp>
        <p:nvGrpSpPr>
          <p:cNvPr id="4" name="Group 23"/>
          <p:cNvGrpSpPr>
            <a:grpSpLocks/>
          </p:cNvGrpSpPr>
          <p:nvPr/>
        </p:nvGrpSpPr>
        <p:grpSpPr bwMode="auto">
          <a:xfrm>
            <a:off x="7383866" y="1658731"/>
            <a:ext cx="2844397" cy="1023524"/>
            <a:chOff x="3691" y="1291"/>
            <a:chExt cx="1976" cy="711"/>
          </a:xfrm>
        </p:grpSpPr>
        <p:sp>
          <p:nvSpPr>
            <p:cNvPr id="35868" name="Rectangle 24"/>
            <p:cNvSpPr>
              <a:spLocks noChangeArrowheads="1"/>
            </p:cNvSpPr>
            <p:nvPr/>
          </p:nvSpPr>
          <p:spPr bwMode="auto">
            <a:xfrm>
              <a:off x="3691" y="1654"/>
              <a:ext cx="128"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en-US">
                <a:solidFill>
                  <a:srgbClr val="000000"/>
                </a:solidFill>
                <a:latin typeface="Comic Sans MS" pitchFamily="66" charset="0"/>
              </a:endParaRPr>
            </a:p>
          </p:txBody>
        </p:sp>
        <p:sp>
          <p:nvSpPr>
            <p:cNvPr id="35869" name="Rectangle 25"/>
            <p:cNvSpPr>
              <a:spLocks noChangeArrowheads="1"/>
            </p:cNvSpPr>
            <p:nvPr/>
          </p:nvSpPr>
          <p:spPr bwMode="auto">
            <a:xfrm>
              <a:off x="3864" y="1745"/>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0" name="Rectangle 26"/>
            <p:cNvSpPr>
              <a:spLocks noChangeArrowheads="1"/>
            </p:cNvSpPr>
            <p:nvPr/>
          </p:nvSpPr>
          <p:spPr bwMode="auto">
            <a:xfrm>
              <a:off x="4046" y="1291"/>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1" name="Rectangle 27"/>
            <p:cNvSpPr>
              <a:spLocks noChangeArrowheads="1"/>
            </p:cNvSpPr>
            <p:nvPr/>
          </p:nvSpPr>
          <p:spPr bwMode="auto">
            <a:xfrm>
              <a:off x="4227" y="1382"/>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2" name="Rectangle 28"/>
            <p:cNvSpPr>
              <a:spLocks noChangeArrowheads="1"/>
            </p:cNvSpPr>
            <p:nvPr/>
          </p:nvSpPr>
          <p:spPr bwMode="auto">
            <a:xfrm>
              <a:off x="4408" y="1563"/>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3" name="Rectangle 29"/>
            <p:cNvSpPr>
              <a:spLocks noChangeArrowheads="1"/>
            </p:cNvSpPr>
            <p:nvPr/>
          </p:nvSpPr>
          <p:spPr bwMode="auto">
            <a:xfrm>
              <a:off x="4590" y="1382"/>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4" name="Rectangle 30"/>
            <p:cNvSpPr>
              <a:spLocks noChangeArrowheads="1"/>
            </p:cNvSpPr>
            <p:nvPr/>
          </p:nvSpPr>
          <p:spPr bwMode="auto">
            <a:xfrm>
              <a:off x="4772" y="1563"/>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5" name="Rectangle 31"/>
            <p:cNvSpPr>
              <a:spLocks noChangeArrowheads="1"/>
            </p:cNvSpPr>
            <p:nvPr/>
          </p:nvSpPr>
          <p:spPr bwMode="auto">
            <a:xfrm>
              <a:off x="4973" y="1654"/>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6" name="Rectangle 32"/>
            <p:cNvSpPr>
              <a:spLocks noChangeArrowheads="1"/>
            </p:cNvSpPr>
            <p:nvPr/>
          </p:nvSpPr>
          <p:spPr bwMode="auto">
            <a:xfrm>
              <a:off x="5159" y="1564"/>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7" name="Rectangle 33"/>
            <p:cNvSpPr>
              <a:spLocks noChangeArrowheads="1"/>
            </p:cNvSpPr>
            <p:nvPr/>
          </p:nvSpPr>
          <p:spPr bwMode="auto">
            <a:xfrm>
              <a:off x="5344" y="1654"/>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sp>
          <p:nvSpPr>
            <p:cNvPr id="35878" name="Rectangle 34"/>
            <p:cNvSpPr>
              <a:spLocks noChangeArrowheads="1"/>
            </p:cNvSpPr>
            <p:nvPr/>
          </p:nvSpPr>
          <p:spPr bwMode="auto">
            <a:xfrm>
              <a:off x="5522" y="1745"/>
              <a:ext cx="145" cy="25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a:solidFill>
                  <a:srgbClr val="000000"/>
                </a:solidFill>
                <a:latin typeface="Comic Sans MS" pitchFamily="66" charset="0"/>
              </a:endParaRPr>
            </a:p>
          </p:txBody>
        </p:sp>
      </p:grpSp>
      <p:sp>
        <p:nvSpPr>
          <p:cNvPr id="455722" name="Text Box 42"/>
          <p:cNvSpPr txBox="1">
            <a:spLocks noChangeArrowheads="1"/>
          </p:cNvSpPr>
          <p:nvPr/>
        </p:nvSpPr>
        <p:spPr bwMode="auto">
          <a:xfrm>
            <a:off x="7228773" y="3698875"/>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q0</a:t>
            </a:r>
          </a:p>
        </p:txBody>
      </p:sp>
      <p:sp>
        <p:nvSpPr>
          <p:cNvPr id="455723" name="Text Box 43"/>
          <p:cNvSpPr txBox="1">
            <a:spLocks noChangeArrowheads="1"/>
          </p:cNvSpPr>
          <p:nvPr/>
        </p:nvSpPr>
        <p:spPr bwMode="auto">
          <a:xfrm>
            <a:off x="7228773" y="4805363"/>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q3</a:t>
            </a:r>
          </a:p>
        </p:txBody>
      </p:sp>
      <p:sp>
        <p:nvSpPr>
          <p:cNvPr id="455724" name="Text Box 44"/>
          <p:cNvSpPr txBox="1">
            <a:spLocks noChangeArrowheads="1"/>
          </p:cNvSpPr>
          <p:nvPr/>
        </p:nvSpPr>
        <p:spPr bwMode="auto">
          <a:xfrm>
            <a:off x="7228773" y="5692775"/>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q4</a:t>
            </a:r>
          </a:p>
        </p:txBody>
      </p:sp>
      <p:sp>
        <p:nvSpPr>
          <p:cNvPr id="455725" name="Text Box 45"/>
          <p:cNvSpPr txBox="1">
            <a:spLocks noChangeArrowheads="1"/>
          </p:cNvSpPr>
          <p:nvPr/>
        </p:nvSpPr>
        <p:spPr bwMode="auto">
          <a:xfrm>
            <a:off x="8332086" y="4013200"/>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q5</a:t>
            </a:r>
          </a:p>
        </p:txBody>
      </p:sp>
      <p:sp>
        <p:nvSpPr>
          <p:cNvPr id="455726" name="Text Box 46"/>
          <p:cNvSpPr txBox="1">
            <a:spLocks noChangeArrowheads="1"/>
          </p:cNvSpPr>
          <p:nvPr/>
        </p:nvSpPr>
        <p:spPr bwMode="auto">
          <a:xfrm>
            <a:off x="8640061" y="3698875"/>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q6</a:t>
            </a:r>
          </a:p>
        </p:txBody>
      </p:sp>
      <p:sp>
        <p:nvSpPr>
          <p:cNvPr id="455727" name="Text Box 47"/>
          <p:cNvSpPr txBox="1">
            <a:spLocks noChangeArrowheads="1"/>
          </p:cNvSpPr>
          <p:nvPr/>
        </p:nvSpPr>
        <p:spPr bwMode="auto">
          <a:xfrm>
            <a:off x="6450898" y="4481513"/>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q1</a:t>
            </a:r>
          </a:p>
        </p:txBody>
      </p:sp>
      <p:sp>
        <p:nvSpPr>
          <p:cNvPr id="455728" name="Text Box 48"/>
          <p:cNvSpPr txBox="1">
            <a:spLocks noChangeArrowheads="1"/>
          </p:cNvSpPr>
          <p:nvPr/>
        </p:nvSpPr>
        <p:spPr bwMode="auto">
          <a:xfrm>
            <a:off x="9894186" y="4013200"/>
            <a:ext cx="391931" cy="3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945" tIns="41473" rIns="82945" bIns="41473">
            <a:spAutoFit/>
          </a:bodyPr>
          <a:lstStyle>
            <a:lvl1pPr defTabSz="828675">
              <a:defRPr sz="1400">
                <a:solidFill>
                  <a:schemeClr val="tx1"/>
                </a:solidFill>
                <a:latin typeface="Arial" charset="0"/>
              </a:defRPr>
            </a:lvl1pPr>
            <a:lvl2pPr marL="742950" indent="-285750" defTabSz="828675">
              <a:defRPr sz="1400">
                <a:solidFill>
                  <a:schemeClr val="tx1"/>
                </a:solidFill>
                <a:latin typeface="Arial" charset="0"/>
              </a:defRPr>
            </a:lvl2pPr>
            <a:lvl3pPr marL="1143000" indent="-228600" defTabSz="828675">
              <a:defRPr sz="1400">
                <a:solidFill>
                  <a:schemeClr val="tx1"/>
                </a:solidFill>
                <a:latin typeface="Arial" charset="0"/>
              </a:defRPr>
            </a:lvl3pPr>
            <a:lvl4pPr marL="1600200" indent="-228600" defTabSz="828675">
              <a:defRPr sz="1400">
                <a:solidFill>
                  <a:schemeClr val="tx1"/>
                </a:solidFill>
                <a:latin typeface="Arial" charset="0"/>
              </a:defRPr>
            </a:lvl4pPr>
            <a:lvl5pPr marL="2057400" indent="-228600" defTabSz="828675">
              <a:defRPr sz="1400">
                <a:solidFill>
                  <a:schemeClr val="tx1"/>
                </a:solidFill>
                <a:latin typeface="Arial" charset="0"/>
              </a:defRPr>
            </a:lvl5pPr>
            <a:lvl6pPr marL="2514600" indent="-228600" defTabSz="828675" eaLnBrk="0" fontAlgn="base" hangingPunct="0">
              <a:spcBef>
                <a:spcPct val="0"/>
              </a:spcBef>
              <a:spcAft>
                <a:spcPct val="0"/>
              </a:spcAft>
              <a:defRPr sz="1400">
                <a:solidFill>
                  <a:schemeClr val="tx1"/>
                </a:solidFill>
                <a:latin typeface="Arial" charset="0"/>
              </a:defRPr>
            </a:lvl6pPr>
            <a:lvl7pPr marL="2971800" indent="-228600" defTabSz="828675" eaLnBrk="0" fontAlgn="base" hangingPunct="0">
              <a:spcBef>
                <a:spcPct val="0"/>
              </a:spcBef>
              <a:spcAft>
                <a:spcPct val="0"/>
              </a:spcAft>
              <a:defRPr sz="1400">
                <a:solidFill>
                  <a:schemeClr val="tx1"/>
                </a:solidFill>
                <a:latin typeface="Arial" charset="0"/>
              </a:defRPr>
            </a:lvl7pPr>
            <a:lvl8pPr marL="3429000" indent="-228600" defTabSz="828675" eaLnBrk="0" fontAlgn="base" hangingPunct="0">
              <a:spcBef>
                <a:spcPct val="0"/>
              </a:spcBef>
              <a:spcAft>
                <a:spcPct val="0"/>
              </a:spcAft>
              <a:defRPr sz="1400">
                <a:solidFill>
                  <a:schemeClr val="tx1"/>
                </a:solidFill>
                <a:latin typeface="Arial" charset="0"/>
              </a:defRPr>
            </a:lvl8pPr>
            <a:lvl9pPr marL="3886200" indent="-228600" defTabSz="828675" eaLnBrk="0" fontAlgn="base" hangingPunct="0">
              <a:spcBef>
                <a:spcPct val="0"/>
              </a:spcBef>
              <a:spcAft>
                <a:spcPct val="0"/>
              </a:spcAft>
              <a:defRPr sz="1400">
                <a:solidFill>
                  <a:schemeClr val="tx1"/>
                </a:solidFill>
                <a:latin typeface="Arial" charset="0"/>
              </a:defRPr>
            </a:lvl9pPr>
          </a:lstStyle>
          <a:p>
            <a:pPr algn="ctr"/>
            <a:r>
              <a:rPr lang="en-US" sz="1500">
                <a:solidFill>
                  <a:srgbClr val="000000"/>
                </a:solidFill>
              </a:rPr>
              <a:t>q2</a:t>
            </a:r>
          </a:p>
        </p:txBody>
      </p:sp>
      <p:grpSp>
        <p:nvGrpSpPr>
          <p:cNvPr id="5" name="Group 15"/>
          <p:cNvGrpSpPr>
            <a:grpSpLocks/>
          </p:cNvGrpSpPr>
          <p:nvPr/>
        </p:nvGrpSpPr>
        <p:grpSpPr bwMode="auto">
          <a:xfrm>
            <a:off x="7215189" y="1427164"/>
            <a:ext cx="3030537" cy="1595437"/>
            <a:chOff x="3574" y="1131"/>
            <a:chExt cx="2105" cy="1108"/>
          </a:xfrm>
        </p:grpSpPr>
        <p:sp>
          <p:nvSpPr>
            <p:cNvPr id="35861" name="Line 16"/>
            <p:cNvSpPr>
              <a:spLocks noChangeShapeType="1"/>
            </p:cNvSpPr>
            <p:nvPr/>
          </p:nvSpPr>
          <p:spPr bwMode="auto">
            <a:xfrm>
              <a:off x="3574" y="1131"/>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2" name="Line 17"/>
            <p:cNvSpPr>
              <a:spLocks noChangeShapeType="1"/>
            </p:cNvSpPr>
            <p:nvPr/>
          </p:nvSpPr>
          <p:spPr bwMode="auto">
            <a:xfrm>
              <a:off x="3574" y="1317"/>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3" name="Line 18"/>
            <p:cNvSpPr>
              <a:spLocks noChangeShapeType="1"/>
            </p:cNvSpPr>
            <p:nvPr/>
          </p:nvSpPr>
          <p:spPr bwMode="auto">
            <a:xfrm>
              <a:off x="3574" y="1498"/>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4" name="Line 19"/>
            <p:cNvSpPr>
              <a:spLocks noChangeShapeType="1"/>
            </p:cNvSpPr>
            <p:nvPr/>
          </p:nvSpPr>
          <p:spPr bwMode="auto">
            <a:xfrm>
              <a:off x="3574" y="1679"/>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5" name="Line 20"/>
            <p:cNvSpPr>
              <a:spLocks noChangeShapeType="1"/>
            </p:cNvSpPr>
            <p:nvPr/>
          </p:nvSpPr>
          <p:spPr bwMode="auto">
            <a:xfrm>
              <a:off x="3574" y="1869"/>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6" name="Line 21"/>
            <p:cNvSpPr>
              <a:spLocks noChangeShapeType="1"/>
            </p:cNvSpPr>
            <p:nvPr/>
          </p:nvSpPr>
          <p:spPr bwMode="auto">
            <a:xfrm>
              <a:off x="3574" y="2054"/>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67" name="Line 22"/>
            <p:cNvSpPr>
              <a:spLocks noChangeShapeType="1"/>
            </p:cNvSpPr>
            <p:nvPr/>
          </p:nvSpPr>
          <p:spPr bwMode="auto">
            <a:xfrm>
              <a:off x="3574" y="2239"/>
              <a:ext cx="210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Tree>
    <p:custDataLst>
      <p:tags r:id="rId2"/>
    </p:custDataLst>
    <p:extLst>
      <p:ext uri="{BB962C8B-B14F-4D97-AF65-F5344CB8AC3E}">
        <p14:creationId xmlns:p14="http://schemas.microsoft.com/office/powerpoint/2010/main" val="1276683168"/>
      </p:ext>
    </p:extLst>
  </p:cSld>
  <p:clrMapOvr>
    <a:masterClrMapping/>
  </p:clrMapOvr>
  <p:transition spd="med" advTm="11451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55684">
                                            <p:txEl>
                                              <p:pRg st="0" end="0"/>
                                            </p:txEl>
                                          </p:spTgt>
                                        </p:tgtEl>
                                        <p:attrNameLst>
                                          <p:attrName>style.visibility</p:attrName>
                                        </p:attrNameLst>
                                      </p:cBhvr>
                                      <p:to>
                                        <p:strVal val="visible"/>
                                      </p:to>
                                    </p:set>
                                    <p:anim calcmode="lin" valueType="num">
                                      <p:cBhvr additive="base">
                                        <p:cTn id="7" dur="500" fill="hold"/>
                                        <p:tgtEl>
                                          <p:spTgt spid="45568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568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568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5568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5684">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455684">
                                            <p:txEl>
                                              <p:pRg st="4" end="4"/>
                                            </p:txEl>
                                          </p:spTgt>
                                        </p:tgtEl>
                                        <p:attrNameLst>
                                          <p:attrName>style.visibility</p:attrName>
                                        </p:attrNameLst>
                                      </p:cBhvr>
                                      <p:to>
                                        <p:strVal val="visible"/>
                                      </p:to>
                                    </p:set>
                                    <p:anim calcmode="lin" valueType="num">
                                      <p:cBhvr additive="base">
                                        <p:cTn id="39" dur="500" fill="hold"/>
                                        <p:tgtEl>
                                          <p:spTgt spid="455684">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55684">
                                            <p:txEl>
                                              <p:pRg st="4" end="4"/>
                                            </p:txEl>
                                          </p:spTgt>
                                        </p:tgtEl>
                                        <p:attrNameLst>
                                          <p:attrName>ppt_y</p:attrName>
                                        </p:attrNameLst>
                                      </p:cBhvr>
                                      <p:tavLst>
                                        <p:tav tm="0">
                                          <p:val>
                                            <p:strVal val="#ppt_y"/>
                                          </p:val>
                                        </p:tav>
                                        <p:tav tm="100000">
                                          <p:val>
                                            <p:strVal val="#ppt_y"/>
                                          </p:val>
                                        </p:tav>
                                      </p:tavLst>
                                    </p:anim>
                                  </p:childTnLst>
                                </p:cTn>
                              </p:par>
                              <p:par>
                                <p:cTn id="41" presetID="22" presetClass="entr" presetSubtype="1" fill="hold" grpId="0" nodeType="withEffect">
                                  <p:stCondLst>
                                    <p:cond delay="0"/>
                                  </p:stCondLst>
                                  <p:childTnLst>
                                    <p:set>
                                      <p:cBhvr>
                                        <p:cTn id="42" dur="1" fill="hold">
                                          <p:stCondLst>
                                            <p:cond delay="0"/>
                                          </p:stCondLst>
                                        </p:cTn>
                                        <p:tgtEl>
                                          <p:spTgt spid="455687"/>
                                        </p:tgtEl>
                                        <p:attrNameLst>
                                          <p:attrName>style.visibility</p:attrName>
                                        </p:attrNameLst>
                                      </p:cBhvr>
                                      <p:to>
                                        <p:strVal val="visible"/>
                                      </p:to>
                                    </p:set>
                                    <p:animEffect transition="in" filter="wipe(up)">
                                      <p:cBhvr>
                                        <p:cTn id="43" dur="500"/>
                                        <p:tgtEl>
                                          <p:spTgt spid="4556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55686"/>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4"/>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455684">
                                            <p:txEl>
                                              <p:pRg st="5" end="5"/>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nodeType="clickEffect">
                                  <p:stCondLst>
                                    <p:cond delay="0"/>
                                  </p:stCondLst>
                                  <p:childTnLst>
                                    <p:set>
                                      <p:cBhvr>
                                        <p:cTn id="55" dur="1" fill="hold">
                                          <p:stCondLst>
                                            <p:cond delay="0"/>
                                          </p:stCondLst>
                                        </p:cTn>
                                        <p:tgtEl>
                                          <p:spTgt spid="455686"/>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455684">
                                            <p:txEl>
                                              <p:pRg st="6" end="6"/>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5568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nodeType="clickEffect">
                                  <p:stCondLst>
                                    <p:cond delay="0"/>
                                  </p:stCondLst>
                                  <p:childTnLst>
                                    <p:set>
                                      <p:cBhvr>
                                        <p:cTn id="63" dur="1" fill="hold">
                                          <p:stCondLst>
                                            <p:cond delay="0"/>
                                          </p:stCondLst>
                                        </p:cTn>
                                        <p:tgtEl>
                                          <p:spTgt spid="455682"/>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45572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5572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5572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5572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55723"/>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55724"/>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5572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55684">
                                            <p:txEl>
                                              <p:pRg st="7" end="7"/>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55688"/>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nodeType="clickEffect">
                                  <p:stCondLst>
                                    <p:cond delay="0"/>
                                  </p:stCondLst>
                                  <p:childTnLst>
                                    <p:set>
                                      <p:cBhvr>
                                        <p:cTn id="85" dur="1" fill="hold">
                                          <p:stCondLst>
                                            <p:cond delay="0"/>
                                          </p:stCondLst>
                                        </p:cTn>
                                        <p:tgtEl>
                                          <p:spTgt spid="455688"/>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45568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55684">
                                            <p:txEl>
                                              <p:pRg st="8" end="8"/>
                                            </p:txEl>
                                          </p:spTgt>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nodeType="clickEffect">
                                  <p:stCondLst>
                                    <p:cond delay="0"/>
                                  </p:stCondLst>
                                  <p:childTnLst>
                                    <p:set>
                                      <p:cBhvr>
                                        <p:cTn id="93" dur="1" fill="hold">
                                          <p:stCondLst>
                                            <p:cond delay="0"/>
                                          </p:stCondLst>
                                        </p:cTn>
                                        <p:tgtEl>
                                          <p:spTgt spid="455689"/>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455684">
                                            <p:txEl>
                                              <p:pRg st="9" end="9"/>
                                            </p:txEl>
                                          </p:spTgt>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455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5"/>
          <p:cNvGrpSpPr>
            <a:grpSpLocks/>
          </p:cNvGrpSpPr>
          <p:nvPr/>
        </p:nvGrpSpPr>
        <p:grpSpPr bwMode="auto">
          <a:xfrm>
            <a:off x="7162800" y="1143000"/>
            <a:ext cx="3505200" cy="2089150"/>
            <a:chOff x="3552" y="720"/>
            <a:chExt cx="2208" cy="1316"/>
          </a:xfrm>
        </p:grpSpPr>
        <p:grpSp>
          <p:nvGrpSpPr>
            <p:cNvPr id="37915" name="Group 458"/>
            <p:cNvGrpSpPr>
              <a:grpSpLocks/>
            </p:cNvGrpSpPr>
            <p:nvPr/>
          </p:nvGrpSpPr>
          <p:grpSpPr bwMode="auto">
            <a:xfrm>
              <a:off x="3552" y="720"/>
              <a:ext cx="2208" cy="864"/>
              <a:chOff x="2544" y="672"/>
              <a:chExt cx="3216" cy="1104"/>
            </a:xfrm>
          </p:grpSpPr>
          <p:grpSp>
            <p:nvGrpSpPr>
              <p:cNvPr id="37917" name="Group 24"/>
              <p:cNvGrpSpPr>
                <a:grpSpLocks/>
              </p:cNvGrpSpPr>
              <p:nvPr/>
            </p:nvGrpSpPr>
            <p:grpSpPr bwMode="auto">
              <a:xfrm>
                <a:off x="2544" y="1058"/>
                <a:ext cx="3216" cy="718"/>
                <a:chOff x="528" y="4512"/>
                <a:chExt cx="4992" cy="1248"/>
              </a:xfrm>
            </p:grpSpPr>
            <p:sp>
              <p:nvSpPr>
                <p:cNvPr id="38100" name="AutoShape 25"/>
                <p:cNvSpPr>
                  <a:spLocks noChangeArrowheads="1"/>
                </p:cNvSpPr>
                <p:nvPr/>
              </p:nvSpPr>
              <p:spPr bwMode="auto">
                <a:xfrm>
                  <a:off x="1296" y="4896"/>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1" name="AutoShape 26"/>
                <p:cNvSpPr>
                  <a:spLocks noChangeArrowheads="1"/>
                </p:cNvSpPr>
                <p:nvPr/>
              </p:nvSpPr>
              <p:spPr bwMode="auto">
                <a:xfrm>
                  <a:off x="1488" y="470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2" name="AutoShape 27"/>
                <p:cNvSpPr>
                  <a:spLocks noChangeArrowheads="1"/>
                </p:cNvSpPr>
                <p:nvPr/>
              </p:nvSpPr>
              <p:spPr bwMode="auto">
                <a:xfrm>
                  <a:off x="1680" y="4512"/>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3" name="AutoShape 28"/>
                <p:cNvSpPr>
                  <a:spLocks noChangeArrowheads="1"/>
                </p:cNvSpPr>
                <p:nvPr/>
              </p:nvSpPr>
              <p:spPr bwMode="auto">
                <a:xfrm>
                  <a:off x="1872" y="4896"/>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4" name="AutoShape 29"/>
                <p:cNvSpPr>
                  <a:spLocks noChangeArrowheads="1"/>
                </p:cNvSpPr>
                <p:nvPr/>
              </p:nvSpPr>
              <p:spPr bwMode="auto">
                <a:xfrm>
                  <a:off x="2256" y="451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5" name="AutoShape 30"/>
                <p:cNvSpPr>
                  <a:spLocks noChangeArrowheads="1"/>
                </p:cNvSpPr>
                <p:nvPr/>
              </p:nvSpPr>
              <p:spPr bwMode="auto">
                <a:xfrm>
                  <a:off x="2448" y="4896"/>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6" name="AutoShape 31"/>
                <p:cNvSpPr>
                  <a:spLocks noChangeArrowheads="1"/>
                </p:cNvSpPr>
                <p:nvPr/>
              </p:nvSpPr>
              <p:spPr bwMode="auto">
                <a:xfrm>
                  <a:off x="2640" y="470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7" name="AutoShape 32"/>
                <p:cNvSpPr>
                  <a:spLocks noChangeArrowheads="1"/>
                </p:cNvSpPr>
                <p:nvPr/>
              </p:nvSpPr>
              <p:spPr bwMode="auto">
                <a:xfrm>
                  <a:off x="2832" y="4512"/>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8" name="AutoShape 33"/>
                <p:cNvSpPr>
                  <a:spLocks noChangeArrowheads="1"/>
                </p:cNvSpPr>
                <p:nvPr/>
              </p:nvSpPr>
              <p:spPr bwMode="auto">
                <a:xfrm>
                  <a:off x="3024" y="4896"/>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09" name="AutoShape 34"/>
                <p:cNvSpPr>
                  <a:spLocks noChangeArrowheads="1"/>
                </p:cNvSpPr>
                <p:nvPr/>
              </p:nvSpPr>
              <p:spPr bwMode="auto">
                <a:xfrm>
                  <a:off x="3408" y="451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0" name="AutoShape 35"/>
                <p:cNvSpPr>
                  <a:spLocks noChangeArrowheads="1"/>
                </p:cNvSpPr>
                <p:nvPr/>
              </p:nvSpPr>
              <p:spPr bwMode="auto">
                <a:xfrm>
                  <a:off x="3600" y="4896"/>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1" name="AutoShape 36"/>
                <p:cNvSpPr>
                  <a:spLocks noChangeArrowheads="1"/>
                </p:cNvSpPr>
                <p:nvPr/>
              </p:nvSpPr>
              <p:spPr bwMode="auto">
                <a:xfrm>
                  <a:off x="3792" y="470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2" name="AutoShape 37"/>
                <p:cNvSpPr>
                  <a:spLocks noChangeArrowheads="1"/>
                </p:cNvSpPr>
                <p:nvPr/>
              </p:nvSpPr>
              <p:spPr bwMode="auto">
                <a:xfrm>
                  <a:off x="3984" y="4512"/>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3" name="AutoShape 38"/>
                <p:cNvSpPr>
                  <a:spLocks noChangeArrowheads="1"/>
                </p:cNvSpPr>
                <p:nvPr/>
              </p:nvSpPr>
              <p:spPr bwMode="auto">
                <a:xfrm>
                  <a:off x="4176" y="4896"/>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4" name="AutoShape 39"/>
                <p:cNvSpPr>
                  <a:spLocks noChangeArrowheads="1"/>
                </p:cNvSpPr>
                <p:nvPr/>
              </p:nvSpPr>
              <p:spPr bwMode="auto">
                <a:xfrm>
                  <a:off x="4560" y="451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5" name="AutoShape 40"/>
                <p:cNvSpPr>
                  <a:spLocks noChangeArrowheads="1"/>
                </p:cNvSpPr>
                <p:nvPr/>
              </p:nvSpPr>
              <p:spPr bwMode="auto">
                <a:xfrm>
                  <a:off x="912" y="5280"/>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6" name="AutoShape 41"/>
                <p:cNvSpPr>
                  <a:spLocks noChangeArrowheads="1"/>
                </p:cNvSpPr>
                <p:nvPr/>
              </p:nvSpPr>
              <p:spPr bwMode="auto">
                <a:xfrm>
                  <a:off x="1104" y="5088"/>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7" name="AutoShape 42"/>
                <p:cNvSpPr>
                  <a:spLocks noChangeArrowheads="1"/>
                </p:cNvSpPr>
                <p:nvPr/>
              </p:nvSpPr>
              <p:spPr bwMode="auto">
                <a:xfrm>
                  <a:off x="1488" y="5280"/>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8" name="AutoShape 43"/>
                <p:cNvSpPr>
                  <a:spLocks noChangeArrowheads="1"/>
                </p:cNvSpPr>
                <p:nvPr/>
              </p:nvSpPr>
              <p:spPr bwMode="auto">
                <a:xfrm>
                  <a:off x="2064" y="5280"/>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19" name="AutoShape 44"/>
                <p:cNvSpPr>
                  <a:spLocks noChangeArrowheads="1"/>
                </p:cNvSpPr>
                <p:nvPr/>
              </p:nvSpPr>
              <p:spPr bwMode="auto">
                <a:xfrm>
                  <a:off x="2256" y="5088"/>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0" name="AutoShape 45"/>
                <p:cNvSpPr>
                  <a:spLocks noChangeArrowheads="1"/>
                </p:cNvSpPr>
                <p:nvPr/>
              </p:nvSpPr>
              <p:spPr bwMode="auto">
                <a:xfrm>
                  <a:off x="2640" y="5280"/>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1" name="AutoShape 46"/>
                <p:cNvSpPr>
                  <a:spLocks noChangeArrowheads="1"/>
                </p:cNvSpPr>
                <p:nvPr/>
              </p:nvSpPr>
              <p:spPr bwMode="auto">
                <a:xfrm>
                  <a:off x="3216" y="5280"/>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2" name="AutoShape 47"/>
                <p:cNvSpPr>
                  <a:spLocks noChangeArrowheads="1"/>
                </p:cNvSpPr>
                <p:nvPr/>
              </p:nvSpPr>
              <p:spPr bwMode="auto">
                <a:xfrm>
                  <a:off x="3408" y="5088"/>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3" name="AutoShape 48"/>
                <p:cNvSpPr>
                  <a:spLocks noChangeArrowheads="1"/>
                </p:cNvSpPr>
                <p:nvPr/>
              </p:nvSpPr>
              <p:spPr bwMode="auto">
                <a:xfrm>
                  <a:off x="3792" y="5280"/>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4" name="AutoShape 49"/>
                <p:cNvSpPr>
                  <a:spLocks noChangeArrowheads="1"/>
                </p:cNvSpPr>
                <p:nvPr/>
              </p:nvSpPr>
              <p:spPr bwMode="auto">
                <a:xfrm>
                  <a:off x="528" y="5664"/>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5" name="AutoShape 50"/>
                <p:cNvSpPr>
                  <a:spLocks noChangeArrowheads="1"/>
                </p:cNvSpPr>
                <p:nvPr/>
              </p:nvSpPr>
              <p:spPr bwMode="auto">
                <a:xfrm>
                  <a:off x="720" y="547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6" name="AutoShape 51"/>
                <p:cNvSpPr>
                  <a:spLocks noChangeArrowheads="1"/>
                </p:cNvSpPr>
                <p:nvPr/>
              </p:nvSpPr>
              <p:spPr bwMode="auto">
                <a:xfrm>
                  <a:off x="1104" y="566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7" name="AutoShape 52"/>
                <p:cNvSpPr>
                  <a:spLocks noChangeArrowheads="1"/>
                </p:cNvSpPr>
                <p:nvPr/>
              </p:nvSpPr>
              <p:spPr bwMode="auto">
                <a:xfrm>
                  <a:off x="1680" y="5664"/>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8" name="AutoShape 53"/>
                <p:cNvSpPr>
                  <a:spLocks noChangeArrowheads="1"/>
                </p:cNvSpPr>
                <p:nvPr/>
              </p:nvSpPr>
              <p:spPr bwMode="auto">
                <a:xfrm>
                  <a:off x="1872" y="547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29" name="AutoShape 54"/>
                <p:cNvSpPr>
                  <a:spLocks noChangeArrowheads="1"/>
                </p:cNvSpPr>
                <p:nvPr/>
              </p:nvSpPr>
              <p:spPr bwMode="auto">
                <a:xfrm>
                  <a:off x="2256" y="566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30" name="AutoShape 55"/>
                <p:cNvSpPr>
                  <a:spLocks noChangeArrowheads="1"/>
                </p:cNvSpPr>
                <p:nvPr/>
              </p:nvSpPr>
              <p:spPr bwMode="auto">
                <a:xfrm>
                  <a:off x="2832" y="5664"/>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31" name="AutoShape 56"/>
                <p:cNvSpPr>
                  <a:spLocks noChangeArrowheads="1"/>
                </p:cNvSpPr>
                <p:nvPr/>
              </p:nvSpPr>
              <p:spPr bwMode="auto">
                <a:xfrm>
                  <a:off x="3024" y="547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32" name="AutoShape 57"/>
                <p:cNvSpPr>
                  <a:spLocks noChangeArrowheads="1"/>
                </p:cNvSpPr>
                <p:nvPr/>
              </p:nvSpPr>
              <p:spPr bwMode="auto">
                <a:xfrm>
                  <a:off x="3408" y="566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33" name="Line 58"/>
                <p:cNvSpPr>
                  <a:spLocks noChangeShapeType="1"/>
                </p:cNvSpPr>
                <p:nvPr/>
              </p:nvSpPr>
              <p:spPr bwMode="auto">
                <a:xfrm flipV="1">
                  <a:off x="1728" y="460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34" name="Line 59"/>
                <p:cNvSpPr>
                  <a:spLocks noChangeShapeType="1"/>
                </p:cNvSpPr>
                <p:nvPr/>
              </p:nvSpPr>
              <p:spPr bwMode="auto">
                <a:xfrm flipV="1">
                  <a:off x="1536" y="48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35" name="Line 60"/>
                <p:cNvSpPr>
                  <a:spLocks noChangeShapeType="1"/>
                </p:cNvSpPr>
                <p:nvPr/>
              </p:nvSpPr>
              <p:spPr bwMode="auto">
                <a:xfrm flipV="1">
                  <a:off x="1344" y="49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36" name="Line 61"/>
                <p:cNvSpPr>
                  <a:spLocks noChangeShapeType="1"/>
                </p:cNvSpPr>
                <p:nvPr/>
              </p:nvSpPr>
              <p:spPr bwMode="auto">
                <a:xfrm flipV="1">
                  <a:off x="1152" y="51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37" name="Line 62"/>
                <p:cNvSpPr>
                  <a:spLocks noChangeShapeType="1"/>
                </p:cNvSpPr>
                <p:nvPr/>
              </p:nvSpPr>
              <p:spPr bwMode="auto">
                <a:xfrm flipV="1">
                  <a:off x="960" y="53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38" name="Line 63"/>
                <p:cNvSpPr>
                  <a:spLocks noChangeShapeType="1"/>
                </p:cNvSpPr>
                <p:nvPr/>
              </p:nvSpPr>
              <p:spPr bwMode="auto">
                <a:xfrm flipV="1">
                  <a:off x="768" y="55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39" name="Line 64"/>
                <p:cNvSpPr>
                  <a:spLocks noChangeShapeType="1"/>
                </p:cNvSpPr>
                <p:nvPr/>
              </p:nvSpPr>
              <p:spPr bwMode="auto">
                <a:xfrm>
                  <a:off x="864" y="57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0" name="Line 65"/>
                <p:cNvSpPr>
                  <a:spLocks noChangeShapeType="1"/>
                </p:cNvSpPr>
                <p:nvPr/>
              </p:nvSpPr>
              <p:spPr bwMode="auto">
                <a:xfrm>
                  <a:off x="1248" y="53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1" name="Line 66"/>
                <p:cNvSpPr>
                  <a:spLocks noChangeShapeType="1"/>
                </p:cNvSpPr>
                <p:nvPr/>
              </p:nvSpPr>
              <p:spPr bwMode="auto">
                <a:xfrm>
                  <a:off x="1632" y="49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2" name="Line 67"/>
                <p:cNvSpPr>
                  <a:spLocks noChangeShapeType="1"/>
                </p:cNvSpPr>
                <p:nvPr/>
              </p:nvSpPr>
              <p:spPr bwMode="auto">
                <a:xfrm>
                  <a:off x="2016" y="45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3" name="Line 68"/>
                <p:cNvSpPr>
                  <a:spLocks noChangeShapeType="1"/>
                </p:cNvSpPr>
                <p:nvPr/>
              </p:nvSpPr>
              <p:spPr bwMode="auto">
                <a:xfrm>
                  <a:off x="1440" y="57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4" name="Line 69"/>
                <p:cNvSpPr>
                  <a:spLocks noChangeShapeType="1"/>
                </p:cNvSpPr>
                <p:nvPr/>
              </p:nvSpPr>
              <p:spPr bwMode="auto">
                <a:xfrm>
                  <a:off x="1824" y="53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5" name="Line 70"/>
                <p:cNvSpPr>
                  <a:spLocks noChangeShapeType="1"/>
                </p:cNvSpPr>
                <p:nvPr/>
              </p:nvSpPr>
              <p:spPr bwMode="auto">
                <a:xfrm>
                  <a:off x="2208" y="49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6" name="Line 71"/>
                <p:cNvSpPr>
                  <a:spLocks noChangeShapeType="1"/>
                </p:cNvSpPr>
                <p:nvPr/>
              </p:nvSpPr>
              <p:spPr bwMode="auto">
                <a:xfrm>
                  <a:off x="2592" y="45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7" name="Line 72"/>
                <p:cNvSpPr>
                  <a:spLocks noChangeShapeType="1"/>
                </p:cNvSpPr>
                <p:nvPr/>
              </p:nvSpPr>
              <p:spPr bwMode="auto">
                <a:xfrm flipV="1">
                  <a:off x="2880" y="460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8" name="Line 73"/>
                <p:cNvSpPr>
                  <a:spLocks noChangeShapeType="1"/>
                </p:cNvSpPr>
                <p:nvPr/>
              </p:nvSpPr>
              <p:spPr bwMode="auto">
                <a:xfrm flipV="1">
                  <a:off x="2688" y="48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49" name="Line 74"/>
                <p:cNvSpPr>
                  <a:spLocks noChangeShapeType="1"/>
                </p:cNvSpPr>
                <p:nvPr/>
              </p:nvSpPr>
              <p:spPr bwMode="auto">
                <a:xfrm flipV="1">
                  <a:off x="2496" y="49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0" name="Line 75"/>
                <p:cNvSpPr>
                  <a:spLocks noChangeShapeType="1"/>
                </p:cNvSpPr>
                <p:nvPr/>
              </p:nvSpPr>
              <p:spPr bwMode="auto">
                <a:xfrm flipV="1">
                  <a:off x="2304" y="51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1" name="Line 76"/>
                <p:cNvSpPr>
                  <a:spLocks noChangeShapeType="1"/>
                </p:cNvSpPr>
                <p:nvPr/>
              </p:nvSpPr>
              <p:spPr bwMode="auto">
                <a:xfrm flipV="1">
                  <a:off x="2112" y="53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2" name="Line 77"/>
                <p:cNvSpPr>
                  <a:spLocks noChangeShapeType="1"/>
                </p:cNvSpPr>
                <p:nvPr/>
              </p:nvSpPr>
              <p:spPr bwMode="auto">
                <a:xfrm flipV="1">
                  <a:off x="1920" y="55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3" name="Line 78"/>
                <p:cNvSpPr>
                  <a:spLocks noChangeShapeType="1"/>
                </p:cNvSpPr>
                <p:nvPr/>
              </p:nvSpPr>
              <p:spPr bwMode="auto">
                <a:xfrm>
                  <a:off x="2016" y="57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4" name="Line 79"/>
                <p:cNvSpPr>
                  <a:spLocks noChangeShapeType="1"/>
                </p:cNvSpPr>
                <p:nvPr/>
              </p:nvSpPr>
              <p:spPr bwMode="auto">
                <a:xfrm>
                  <a:off x="2400" y="53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5" name="Line 80"/>
                <p:cNvSpPr>
                  <a:spLocks noChangeShapeType="1"/>
                </p:cNvSpPr>
                <p:nvPr/>
              </p:nvSpPr>
              <p:spPr bwMode="auto">
                <a:xfrm>
                  <a:off x="2784" y="49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6" name="Line 81"/>
                <p:cNvSpPr>
                  <a:spLocks noChangeShapeType="1"/>
                </p:cNvSpPr>
                <p:nvPr/>
              </p:nvSpPr>
              <p:spPr bwMode="auto">
                <a:xfrm>
                  <a:off x="3168" y="45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7" name="Line 82"/>
                <p:cNvSpPr>
                  <a:spLocks noChangeShapeType="1"/>
                </p:cNvSpPr>
                <p:nvPr/>
              </p:nvSpPr>
              <p:spPr bwMode="auto">
                <a:xfrm>
                  <a:off x="2592" y="57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8" name="Line 83"/>
                <p:cNvSpPr>
                  <a:spLocks noChangeShapeType="1"/>
                </p:cNvSpPr>
                <p:nvPr/>
              </p:nvSpPr>
              <p:spPr bwMode="auto">
                <a:xfrm>
                  <a:off x="2976" y="53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59" name="Line 84"/>
                <p:cNvSpPr>
                  <a:spLocks noChangeShapeType="1"/>
                </p:cNvSpPr>
                <p:nvPr/>
              </p:nvSpPr>
              <p:spPr bwMode="auto">
                <a:xfrm>
                  <a:off x="3360" y="49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0" name="Line 85"/>
                <p:cNvSpPr>
                  <a:spLocks noChangeShapeType="1"/>
                </p:cNvSpPr>
                <p:nvPr/>
              </p:nvSpPr>
              <p:spPr bwMode="auto">
                <a:xfrm>
                  <a:off x="3744" y="45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1" name="Line 86"/>
                <p:cNvSpPr>
                  <a:spLocks noChangeShapeType="1"/>
                </p:cNvSpPr>
                <p:nvPr/>
              </p:nvSpPr>
              <p:spPr bwMode="auto">
                <a:xfrm flipV="1">
                  <a:off x="4032" y="460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2" name="Line 87"/>
                <p:cNvSpPr>
                  <a:spLocks noChangeShapeType="1"/>
                </p:cNvSpPr>
                <p:nvPr/>
              </p:nvSpPr>
              <p:spPr bwMode="auto">
                <a:xfrm flipV="1">
                  <a:off x="3840" y="48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3" name="Line 88"/>
                <p:cNvSpPr>
                  <a:spLocks noChangeShapeType="1"/>
                </p:cNvSpPr>
                <p:nvPr/>
              </p:nvSpPr>
              <p:spPr bwMode="auto">
                <a:xfrm flipV="1">
                  <a:off x="3648" y="49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4" name="Line 89"/>
                <p:cNvSpPr>
                  <a:spLocks noChangeShapeType="1"/>
                </p:cNvSpPr>
                <p:nvPr/>
              </p:nvSpPr>
              <p:spPr bwMode="auto">
                <a:xfrm flipV="1">
                  <a:off x="3456" y="51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5" name="Line 90"/>
                <p:cNvSpPr>
                  <a:spLocks noChangeShapeType="1"/>
                </p:cNvSpPr>
                <p:nvPr/>
              </p:nvSpPr>
              <p:spPr bwMode="auto">
                <a:xfrm flipV="1">
                  <a:off x="3264" y="53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6" name="Line 91"/>
                <p:cNvSpPr>
                  <a:spLocks noChangeShapeType="1"/>
                </p:cNvSpPr>
                <p:nvPr/>
              </p:nvSpPr>
              <p:spPr bwMode="auto">
                <a:xfrm flipV="1">
                  <a:off x="3072" y="55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7" name="Line 92"/>
                <p:cNvSpPr>
                  <a:spLocks noChangeShapeType="1"/>
                </p:cNvSpPr>
                <p:nvPr/>
              </p:nvSpPr>
              <p:spPr bwMode="auto">
                <a:xfrm>
                  <a:off x="3168" y="57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8" name="Line 93"/>
                <p:cNvSpPr>
                  <a:spLocks noChangeShapeType="1"/>
                </p:cNvSpPr>
                <p:nvPr/>
              </p:nvSpPr>
              <p:spPr bwMode="auto">
                <a:xfrm>
                  <a:off x="3552" y="53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69" name="Line 94"/>
                <p:cNvSpPr>
                  <a:spLocks noChangeShapeType="1"/>
                </p:cNvSpPr>
                <p:nvPr/>
              </p:nvSpPr>
              <p:spPr bwMode="auto">
                <a:xfrm>
                  <a:off x="4320" y="45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70" name="AutoShape 95"/>
                <p:cNvSpPr>
                  <a:spLocks noChangeArrowheads="1"/>
                </p:cNvSpPr>
                <p:nvPr/>
              </p:nvSpPr>
              <p:spPr bwMode="auto">
                <a:xfrm>
                  <a:off x="4752" y="4896"/>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1" name="AutoShape 96"/>
                <p:cNvSpPr>
                  <a:spLocks noChangeArrowheads="1"/>
                </p:cNvSpPr>
                <p:nvPr/>
              </p:nvSpPr>
              <p:spPr bwMode="auto">
                <a:xfrm>
                  <a:off x="4944" y="4704"/>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2" name="AutoShape 97"/>
                <p:cNvSpPr>
                  <a:spLocks noChangeArrowheads="1"/>
                </p:cNvSpPr>
                <p:nvPr/>
              </p:nvSpPr>
              <p:spPr bwMode="auto">
                <a:xfrm>
                  <a:off x="5136" y="4512"/>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3" name="AutoShape 98"/>
                <p:cNvSpPr>
                  <a:spLocks noChangeArrowheads="1"/>
                </p:cNvSpPr>
                <p:nvPr/>
              </p:nvSpPr>
              <p:spPr bwMode="auto">
                <a:xfrm>
                  <a:off x="4368" y="5280"/>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4" name="AutoShape 99"/>
                <p:cNvSpPr>
                  <a:spLocks noChangeArrowheads="1"/>
                </p:cNvSpPr>
                <p:nvPr/>
              </p:nvSpPr>
              <p:spPr bwMode="auto">
                <a:xfrm>
                  <a:off x="4560" y="5088"/>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5" name="AutoShape 100"/>
                <p:cNvSpPr>
                  <a:spLocks noChangeArrowheads="1"/>
                </p:cNvSpPr>
                <p:nvPr/>
              </p:nvSpPr>
              <p:spPr bwMode="auto">
                <a:xfrm>
                  <a:off x="3984" y="5664"/>
                  <a:ext cx="384" cy="96"/>
                </a:xfrm>
                <a:prstGeom prst="parallelogram">
                  <a:avLst>
                    <a:gd name="adj" fmla="val 100000"/>
                  </a:avLst>
                </a:prstGeom>
                <a:solidFill>
                  <a:srgbClr val="FF99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6" name="AutoShape 101"/>
                <p:cNvSpPr>
                  <a:spLocks noChangeArrowheads="1"/>
                </p:cNvSpPr>
                <p:nvPr/>
              </p:nvSpPr>
              <p:spPr bwMode="auto">
                <a:xfrm>
                  <a:off x="4176" y="5472"/>
                  <a:ext cx="384" cy="96"/>
                </a:xfrm>
                <a:prstGeom prst="parallelogram">
                  <a:avLst>
                    <a:gd name="adj" fmla="val 100000"/>
                  </a:avLst>
                </a:prstGeom>
                <a:solidFill>
                  <a:srgbClr val="FFFF99"/>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177" name="Line 102"/>
                <p:cNvSpPr>
                  <a:spLocks noChangeShapeType="1"/>
                </p:cNvSpPr>
                <p:nvPr/>
              </p:nvSpPr>
              <p:spPr bwMode="auto">
                <a:xfrm>
                  <a:off x="3744" y="57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78" name="Line 103"/>
                <p:cNvSpPr>
                  <a:spLocks noChangeShapeType="1"/>
                </p:cNvSpPr>
                <p:nvPr/>
              </p:nvSpPr>
              <p:spPr bwMode="auto">
                <a:xfrm>
                  <a:off x="4896" y="45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79" name="Line 104"/>
                <p:cNvSpPr>
                  <a:spLocks noChangeShapeType="1"/>
                </p:cNvSpPr>
                <p:nvPr/>
              </p:nvSpPr>
              <p:spPr bwMode="auto">
                <a:xfrm flipV="1">
                  <a:off x="5184" y="460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0" name="Line 105"/>
                <p:cNvSpPr>
                  <a:spLocks noChangeShapeType="1"/>
                </p:cNvSpPr>
                <p:nvPr/>
              </p:nvSpPr>
              <p:spPr bwMode="auto">
                <a:xfrm flipV="1">
                  <a:off x="4992" y="48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1" name="Line 106"/>
                <p:cNvSpPr>
                  <a:spLocks noChangeShapeType="1"/>
                </p:cNvSpPr>
                <p:nvPr/>
              </p:nvSpPr>
              <p:spPr bwMode="auto">
                <a:xfrm flipV="1">
                  <a:off x="4800" y="49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2" name="Line 107"/>
                <p:cNvSpPr>
                  <a:spLocks noChangeShapeType="1"/>
                </p:cNvSpPr>
                <p:nvPr/>
              </p:nvSpPr>
              <p:spPr bwMode="auto">
                <a:xfrm flipV="1">
                  <a:off x="4608" y="51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3" name="Line 108"/>
                <p:cNvSpPr>
                  <a:spLocks noChangeShapeType="1"/>
                </p:cNvSpPr>
                <p:nvPr/>
              </p:nvSpPr>
              <p:spPr bwMode="auto">
                <a:xfrm flipV="1">
                  <a:off x="4416" y="53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4" name="Line 109"/>
                <p:cNvSpPr>
                  <a:spLocks noChangeShapeType="1"/>
                </p:cNvSpPr>
                <p:nvPr/>
              </p:nvSpPr>
              <p:spPr bwMode="auto">
                <a:xfrm flipV="1">
                  <a:off x="4224" y="55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5" name="Line 110"/>
                <p:cNvSpPr>
                  <a:spLocks noChangeShapeType="1"/>
                </p:cNvSpPr>
                <p:nvPr/>
              </p:nvSpPr>
              <p:spPr bwMode="auto">
                <a:xfrm>
                  <a:off x="4128" y="53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6" name="Line 111"/>
                <p:cNvSpPr>
                  <a:spLocks noChangeShapeType="1"/>
                </p:cNvSpPr>
                <p:nvPr/>
              </p:nvSpPr>
              <p:spPr bwMode="auto">
                <a:xfrm>
                  <a:off x="3936" y="49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87" name="Line 112"/>
                <p:cNvSpPr>
                  <a:spLocks noChangeShapeType="1"/>
                </p:cNvSpPr>
                <p:nvPr/>
              </p:nvSpPr>
              <p:spPr bwMode="auto">
                <a:xfrm>
                  <a:off x="4512" y="49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918" name="Group 113"/>
              <p:cNvGrpSpPr>
                <a:grpSpLocks/>
              </p:cNvGrpSpPr>
              <p:nvPr/>
            </p:nvGrpSpPr>
            <p:grpSpPr bwMode="auto">
              <a:xfrm>
                <a:off x="2544" y="864"/>
                <a:ext cx="3216" cy="894"/>
                <a:chOff x="384" y="2496"/>
                <a:chExt cx="4992" cy="1556"/>
              </a:xfrm>
            </p:grpSpPr>
            <p:grpSp>
              <p:nvGrpSpPr>
                <p:cNvPr id="38009" name="Group 114"/>
                <p:cNvGrpSpPr>
                  <a:grpSpLocks/>
                </p:cNvGrpSpPr>
                <p:nvPr/>
              </p:nvGrpSpPr>
              <p:grpSpPr bwMode="auto">
                <a:xfrm>
                  <a:off x="384" y="2496"/>
                  <a:ext cx="4992" cy="1556"/>
                  <a:chOff x="384" y="1824"/>
                  <a:chExt cx="4992" cy="1556"/>
                </a:xfrm>
              </p:grpSpPr>
              <p:sp>
                <p:nvSpPr>
                  <p:cNvPr id="38098" name="AutoShape 115"/>
                  <p:cNvSpPr>
                    <a:spLocks noChangeArrowheads="1"/>
                  </p:cNvSpPr>
                  <p:nvPr/>
                </p:nvSpPr>
                <p:spPr bwMode="auto">
                  <a:xfrm>
                    <a:off x="384" y="1824"/>
                    <a:ext cx="4992" cy="1248"/>
                  </a:xfrm>
                  <a:prstGeom prst="parallelogram">
                    <a:avLst>
                      <a:gd name="adj" fmla="val 100000"/>
                    </a:avLst>
                  </a:prstGeom>
                  <a:solidFill>
                    <a:srgbClr val="00CC0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99" name="Text Box 116"/>
                  <p:cNvSpPr txBox="1">
                    <a:spLocks noChangeArrowheads="1"/>
                  </p:cNvSpPr>
                  <p:nvPr/>
                </p:nvSpPr>
                <p:spPr bwMode="auto">
                  <a:xfrm>
                    <a:off x="656" y="2734"/>
                    <a:ext cx="263"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endParaRPr lang="en-US" sz="2400">
                      <a:solidFill>
                        <a:srgbClr val="000000"/>
                      </a:solidFill>
                      <a:cs typeface="Arial" charset="0"/>
                    </a:endParaRPr>
                  </a:p>
                </p:txBody>
              </p:sp>
            </p:grpSp>
            <p:sp>
              <p:nvSpPr>
                <p:cNvPr id="38010" name="AutoShape 117"/>
                <p:cNvSpPr>
                  <a:spLocks noChangeArrowheads="1"/>
                </p:cNvSpPr>
                <p:nvPr/>
              </p:nvSpPr>
              <p:spPr bwMode="auto">
                <a:xfrm>
                  <a:off x="1152"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1" name="AutoShape 118"/>
                <p:cNvSpPr>
                  <a:spLocks noChangeArrowheads="1"/>
                </p:cNvSpPr>
                <p:nvPr/>
              </p:nvSpPr>
              <p:spPr bwMode="auto">
                <a:xfrm>
                  <a:off x="1344" y="268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2" name="AutoShape 119"/>
                <p:cNvSpPr>
                  <a:spLocks noChangeArrowheads="1"/>
                </p:cNvSpPr>
                <p:nvPr/>
              </p:nvSpPr>
              <p:spPr bwMode="auto">
                <a:xfrm>
                  <a:off x="1536"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3" name="AutoShape 120"/>
                <p:cNvSpPr>
                  <a:spLocks noChangeArrowheads="1"/>
                </p:cNvSpPr>
                <p:nvPr/>
              </p:nvSpPr>
              <p:spPr bwMode="auto">
                <a:xfrm>
                  <a:off x="1728"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4" name="AutoShape 121"/>
                <p:cNvSpPr>
                  <a:spLocks noChangeArrowheads="1"/>
                </p:cNvSpPr>
                <p:nvPr/>
              </p:nvSpPr>
              <p:spPr bwMode="auto">
                <a:xfrm>
                  <a:off x="2112"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5" name="AutoShape 122"/>
                <p:cNvSpPr>
                  <a:spLocks noChangeArrowheads="1"/>
                </p:cNvSpPr>
                <p:nvPr/>
              </p:nvSpPr>
              <p:spPr bwMode="auto">
                <a:xfrm>
                  <a:off x="2304"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6" name="AutoShape 123"/>
                <p:cNvSpPr>
                  <a:spLocks noChangeArrowheads="1"/>
                </p:cNvSpPr>
                <p:nvPr/>
              </p:nvSpPr>
              <p:spPr bwMode="auto">
                <a:xfrm>
                  <a:off x="2496" y="268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7" name="AutoShape 124"/>
                <p:cNvSpPr>
                  <a:spLocks noChangeArrowheads="1"/>
                </p:cNvSpPr>
                <p:nvPr/>
              </p:nvSpPr>
              <p:spPr bwMode="auto">
                <a:xfrm>
                  <a:off x="2688"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8" name="AutoShape 125"/>
                <p:cNvSpPr>
                  <a:spLocks noChangeArrowheads="1"/>
                </p:cNvSpPr>
                <p:nvPr/>
              </p:nvSpPr>
              <p:spPr bwMode="auto">
                <a:xfrm>
                  <a:off x="2880"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19" name="AutoShape 126"/>
                <p:cNvSpPr>
                  <a:spLocks noChangeArrowheads="1"/>
                </p:cNvSpPr>
                <p:nvPr/>
              </p:nvSpPr>
              <p:spPr bwMode="auto">
                <a:xfrm>
                  <a:off x="3264"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0" name="AutoShape 127"/>
                <p:cNvSpPr>
                  <a:spLocks noChangeArrowheads="1"/>
                </p:cNvSpPr>
                <p:nvPr/>
              </p:nvSpPr>
              <p:spPr bwMode="auto">
                <a:xfrm>
                  <a:off x="3456"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1" name="AutoShape 128"/>
                <p:cNvSpPr>
                  <a:spLocks noChangeArrowheads="1"/>
                </p:cNvSpPr>
                <p:nvPr/>
              </p:nvSpPr>
              <p:spPr bwMode="auto">
                <a:xfrm>
                  <a:off x="3648" y="268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2" name="AutoShape 129"/>
                <p:cNvSpPr>
                  <a:spLocks noChangeArrowheads="1"/>
                </p:cNvSpPr>
                <p:nvPr/>
              </p:nvSpPr>
              <p:spPr bwMode="auto">
                <a:xfrm>
                  <a:off x="3840"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3" name="AutoShape 130"/>
                <p:cNvSpPr>
                  <a:spLocks noChangeArrowheads="1"/>
                </p:cNvSpPr>
                <p:nvPr/>
              </p:nvSpPr>
              <p:spPr bwMode="auto">
                <a:xfrm>
                  <a:off x="4032"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4" name="AutoShape 131"/>
                <p:cNvSpPr>
                  <a:spLocks noChangeArrowheads="1"/>
                </p:cNvSpPr>
                <p:nvPr/>
              </p:nvSpPr>
              <p:spPr bwMode="auto">
                <a:xfrm>
                  <a:off x="4416"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5" name="AutoShape 132"/>
                <p:cNvSpPr>
                  <a:spLocks noChangeArrowheads="1"/>
                </p:cNvSpPr>
                <p:nvPr/>
              </p:nvSpPr>
              <p:spPr bwMode="auto">
                <a:xfrm>
                  <a:off x="768"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6" name="AutoShape 133"/>
                <p:cNvSpPr>
                  <a:spLocks noChangeArrowheads="1"/>
                </p:cNvSpPr>
                <p:nvPr/>
              </p:nvSpPr>
              <p:spPr bwMode="auto">
                <a:xfrm>
                  <a:off x="960" y="3072"/>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7" name="AutoShape 134"/>
                <p:cNvSpPr>
                  <a:spLocks noChangeArrowheads="1"/>
                </p:cNvSpPr>
                <p:nvPr/>
              </p:nvSpPr>
              <p:spPr bwMode="auto">
                <a:xfrm>
                  <a:off x="1344"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8" name="AutoShape 135"/>
                <p:cNvSpPr>
                  <a:spLocks noChangeArrowheads="1"/>
                </p:cNvSpPr>
                <p:nvPr/>
              </p:nvSpPr>
              <p:spPr bwMode="auto">
                <a:xfrm>
                  <a:off x="1920"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29" name="AutoShape 136"/>
                <p:cNvSpPr>
                  <a:spLocks noChangeArrowheads="1"/>
                </p:cNvSpPr>
                <p:nvPr/>
              </p:nvSpPr>
              <p:spPr bwMode="auto">
                <a:xfrm>
                  <a:off x="2112" y="3072"/>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0" name="AutoShape 137"/>
                <p:cNvSpPr>
                  <a:spLocks noChangeArrowheads="1"/>
                </p:cNvSpPr>
                <p:nvPr/>
              </p:nvSpPr>
              <p:spPr bwMode="auto">
                <a:xfrm>
                  <a:off x="2496"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1" name="AutoShape 138"/>
                <p:cNvSpPr>
                  <a:spLocks noChangeArrowheads="1"/>
                </p:cNvSpPr>
                <p:nvPr/>
              </p:nvSpPr>
              <p:spPr bwMode="auto">
                <a:xfrm>
                  <a:off x="3072"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2" name="AutoShape 139"/>
                <p:cNvSpPr>
                  <a:spLocks noChangeArrowheads="1"/>
                </p:cNvSpPr>
                <p:nvPr/>
              </p:nvSpPr>
              <p:spPr bwMode="auto">
                <a:xfrm>
                  <a:off x="3264" y="3072"/>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3" name="AutoShape 140"/>
                <p:cNvSpPr>
                  <a:spLocks noChangeArrowheads="1"/>
                </p:cNvSpPr>
                <p:nvPr/>
              </p:nvSpPr>
              <p:spPr bwMode="auto">
                <a:xfrm>
                  <a:off x="3648"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4" name="AutoShape 141"/>
                <p:cNvSpPr>
                  <a:spLocks noChangeArrowheads="1"/>
                </p:cNvSpPr>
                <p:nvPr/>
              </p:nvSpPr>
              <p:spPr bwMode="auto">
                <a:xfrm>
                  <a:off x="384"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5" name="AutoShape 142"/>
                <p:cNvSpPr>
                  <a:spLocks noChangeArrowheads="1"/>
                </p:cNvSpPr>
                <p:nvPr/>
              </p:nvSpPr>
              <p:spPr bwMode="auto">
                <a:xfrm>
                  <a:off x="576" y="345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6" name="AutoShape 143"/>
                <p:cNvSpPr>
                  <a:spLocks noChangeArrowheads="1"/>
                </p:cNvSpPr>
                <p:nvPr/>
              </p:nvSpPr>
              <p:spPr bwMode="auto">
                <a:xfrm>
                  <a:off x="960"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7" name="AutoShape 144"/>
                <p:cNvSpPr>
                  <a:spLocks noChangeArrowheads="1"/>
                </p:cNvSpPr>
                <p:nvPr/>
              </p:nvSpPr>
              <p:spPr bwMode="auto">
                <a:xfrm>
                  <a:off x="1536"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8" name="AutoShape 145"/>
                <p:cNvSpPr>
                  <a:spLocks noChangeArrowheads="1"/>
                </p:cNvSpPr>
                <p:nvPr/>
              </p:nvSpPr>
              <p:spPr bwMode="auto">
                <a:xfrm>
                  <a:off x="1728" y="345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39" name="AutoShape 146"/>
                <p:cNvSpPr>
                  <a:spLocks noChangeArrowheads="1"/>
                </p:cNvSpPr>
                <p:nvPr/>
              </p:nvSpPr>
              <p:spPr bwMode="auto">
                <a:xfrm>
                  <a:off x="2112"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40" name="AutoShape 147"/>
                <p:cNvSpPr>
                  <a:spLocks noChangeArrowheads="1"/>
                </p:cNvSpPr>
                <p:nvPr/>
              </p:nvSpPr>
              <p:spPr bwMode="auto">
                <a:xfrm>
                  <a:off x="2688"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41" name="AutoShape 148"/>
                <p:cNvSpPr>
                  <a:spLocks noChangeArrowheads="1"/>
                </p:cNvSpPr>
                <p:nvPr/>
              </p:nvSpPr>
              <p:spPr bwMode="auto">
                <a:xfrm>
                  <a:off x="2880" y="345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42" name="AutoShape 149"/>
                <p:cNvSpPr>
                  <a:spLocks noChangeArrowheads="1"/>
                </p:cNvSpPr>
                <p:nvPr/>
              </p:nvSpPr>
              <p:spPr bwMode="auto">
                <a:xfrm>
                  <a:off x="3264"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43" name="Line 150"/>
                <p:cNvSpPr>
                  <a:spLocks noChangeShapeType="1"/>
                </p:cNvSpPr>
                <p:nvPr/>
              </p:nvSpPr>
              <p:spPr bwMode="auto">
                <a:xfrm flipV="1">
                  <a:off x="1584" y="25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4" name="Line 151"/>
                <p:cNvSpPr>
                  <a:spLocks noChangeShapeType="1"/>
                </p:cNvSpPr>
                <p:nvPr/>
              </p:nvSpPr>
              <p:spPr bwMode="auto">
                <a:xfrm flipV="1">
                  <a:off x="1392" y="27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5" name="Line 152"/>
                <p:cNvSpPr>
                  <a:spLocks noChangeShapeType="1"/>
                </p:cNvSpPr>
                <p:nvPr/>
              </p:nvSpPr>
              <p:spPr bwMode="auto">
                <a:xfrm flipV="1">
                  <a:off x="1200" y="29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6" name="Line 153"/>
                <p:cNvSpPr>
                  <a:spLocks noChangeShapeType="1"/>
                </p:cNvSpPr>
                <p:nvPr/>
              </p:nvSpPr>
              <p:spPr bwMode="auto">
                <a:xfrm flipV="1">
                  <a:off x="1008" y="31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7" name="Line 154"/>
                <p:cNvSpPr>
                  <a:spLocks noChangeShapeType="1"/>
                </p:cNvSpPr>
                <p:nvPr/>
              </p:nvSpPr>
              <p:spPr bwMode="auto">
                <a:xfrm flipV="1">
                  <a:off x="816"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8" name="Line 155"/>
                <p:cNvSpPr>
                  <a:spLocks noChangeShapeType="1"/>
                </p:cNvSpPr>
                <p:nvPr/>
              </p:nvSpPr>
              <p:spPr bwMode="auto">
                <a:xfrm flipV="1">
                  <a:off x="624" y="355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9" name="Line 156"/>
                <p:cNvSpPr>
                  <a:spLocks noChangeShapeType="1"/>
                </p:cNvSpPr>
                <p:nvPr/>
              </p:nvSpPr>
              <p:spPr bwMode="auto">
                <a:xfrm>
                  <a:off x="720" y="369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0" name="Line 157"/>
                <p:cNvSpPr>
                  <a:spLocks noChangeShapeType="1"/>
                </p:cNvSpPr>
                <p:nvPr/>
              </p:nvSpPr>
              <p:spPr bwMode="auto">
                <a:xfrm>
                  <a:off x="1104"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1" name="Line 158"/>
                <p:cNvSpPr>
                  <a:spLocks noChangeShapeType="1"/>
                </p:cNvSpPr>
                <p:nvPr/>
              </p:nvSpPr>
              <p:spPr bwMode="auto">
                <a:xfrm>
                  <a:off x="1488"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2" name="Line 159"/>
                <p:cNvSpPr>
                  <a:spLocks noChangeShapeType="1"/>
                </p:cNvSpPr>
                <p:nvPr/>
              </p:nvSpPr>
              <p:spPr bwMode="auto">
                <a:xfrm>
                  <a:off x="1872"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3" name="Line 160"/>
                <p:cNvSpPr>
                  <a:spLocks noChangeShapeType="1"/>
                </p:cNvSpPr>
                <p:nvPr/>
              </p:nvSpPr>
              <p:spPr bwMode="auto">
                <a:xfrm>
                  <a:off x="1296" y="369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4" name="Line 161"/>
                <p:cNvSpPr>
                  <a:spLocks noChangeShapeType="1"/>
                </p:cNvSpPr>
                <p:nvPr/>
              </p:nvSpPr>
              <p:spPr bwMode="auto">
                <a:xfrm>
                  <a:off x="1680"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5" name="Line 162"/>
                <p:cNvSpPr>
                  <a:spLocks noChangeShapeType="1"/>
                </p:cNvSpPr>
                <p:nvPr/>
              </p:nvSpPr>
              <p:spPr bwMode="auto">
                <a:xfrm>
                  <a:off x="2064"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6" name="Line 163"/>
                <p:cNvSpPr>
                  <a:spLocks noChangeShapeType="1"/>
                </p:cNvSpPr>
                <p:nvPr/>
              </p:nvSpPr>
              <p:spPr bwMode="auto">
                <a:xfrm>
                  <a:off x="2448"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7" name="Line 164"/>
                <p:cNvSpPr>
                  <a:spLocks noChangeShapeType="1"/>
                </p:cNvSpPr>
                <p:nvPr/>
              </p:nvSpPr>
              <p:spPr bwMode="auto">
                <a:xfrm flipV="1">
                  <a:off x="2736" y="25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8" name="Line 165"/>
                <p:cNvSpPr>
                  <a:spLocks noChangeShapeType="1"/>
                </p:cNvSpPr>
                <p:nvPr/>
              </p:nvSpPr>
              <p:spPr bwMode="auto">
                <a:xfrm flipV="1">
                  <a:off x="2544" y="27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59" name="Line 166"/>
                <p:cNvSpPr>
                  <a:spLocks noChangeShapeType="1"/>
                </p:cNvSpPr>
                <p:nvPr/>
              </p:nvSpPr>
              <p:spPr bwMode="auto">
                <a:xfrm flipV="1">
                  <a:off x="2352" y="29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0" name="Line 167"/>
                <p:cNvSpPr>
                  <a:spLocks noChangeShapeType="1"/>
                </p:cNvSpPr>
                <p:nvPr/>
              </p:nvSpPr>
              <p:spPr bwMode="auto">
                <a:xfrm flipV="1">
                  <a:off x="2160" y="31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1" name="Line 168"/>
                <p:cNvSpPr>
                  <a:spLocks noChangeShapeType="1"/>
                </p:cNvSpPr>
                <p:nvPr/>
              </p:nvSpPr>
              <p:spPr bwMode="auto">
                <a:xfrm flipV="1">
                  <a:off x="1968"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2" name="Line 169"/>
                <p:cNvSpPr>
                  <a:spLocks noChangeShapeType="1"/>
                </p:cNvSpPr>
                <p:nvPr/>
              </p:nvSpPr>
              <p:spPr bwMode="auto">
                <a:xfrm flipV="1">
                  <a:off x="1776" y="355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3" name="Line 170"/>
                <p:cNvSpPr>
                  <a:spLocks noChangeShapeType="1"/>
                </p:cNvSpPr>
                <p:nvPr/>
              </p:nvSpPr>
              <p:spPr bwMode="auto">
                <a:xfrm>
                  <a:off x="1872" y="369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4" name="Line 171"/>
                <p:cNvSpPr>
                  <a:spLocks noChangeShapeType="1"/>
                </p:cNvSpPr>
                <p:nvPr/>
              </p:nvSpPr>
              <p:spPr bwMode="auto">
                <a:xfrm>
                  <a:off x="2256"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5" name="Line 172"/>
                <p:cNvSpPr>
                  <a:spLocks noChangeShapeType="1"/>
                </p:cNvSpPr>
                <p:nvPr/>
              </p:nvSpPr>
              <p:spPr bwMode="auto">
                <a:xfrm>
                  <a:off x="2640"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6" name="Line 173"/>
                <p:cNvSpPr>
                  <a:spLocks noChangeShapeType="1"/>
                </p:cNvSpPr>
                <p:nvPr/>
              </p:nvSpPr>
              <p:spPr bwMode="auto">
                <a:xfrm>
                  <a:off x="3024"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7" name="Line 174"/>
                <p:cNvSpPr>
                  <a:spLocks noChangeShapeType="1"/>
                </p:cNvSpPr>
                <p:nvPr/>
              </p:nvSpPr>
              <p:spPr bwMode="auto">
                <a:xfrm>
                  <a:off x="2448" y="369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8" name="Line 175"/>
                <p:cNvSpPr>
                  <a:spLocks noChangeShapeType="1"/>
                </p:cNvSpPr>
                <p:nvPr/>
              </p:nvSpPr>
              <p:spPr bwMode="auto">
                <a:xfrm>
                  <a:off x="2832"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9" name="Line 176"/>
                <p:cNvSpPr>
                  <a:spLocks noChangeShapeType="1"/>
                </p:cNvSpPr>
                <p:nvPr/>
              </p:nvSpPr>
              <p:spPr bwMode="auto">
                <a:xfrm>
                  <a:off x="3216"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0" name="Line 177"/>
                <p:cNvSpPr>
                  <a:spLocks noChangeShapeType="1"/>
                </p:cNvSpPr>
                <p:nvPr/>
              </p:nvSpPr>
              <p:spPr bwMode="auto">
                <a:xfrm>
                  <a:off x="3600"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1" name="Line 178"/>
                <p:cNvSpPr>
                  <a:spLocks noChangeShapeType="1"/>
                </p:cNvSpPr>
                <p:nvPr/>
              </p:nvSpPr>
              <p:spPr bwMode="auto">
                <a:xfrm flipV="1">
                  <a:off x="3888" y="25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2" name="Line 179"/>
                <p:cNvSpPr>
                  <a:spLocks noChangeShapeType="1"/>
                </p:cNvSpPr>
                <p:nvPr/>
              </p:nvSpPr>
              <p:spPr bwMode="auto">
                <a:xfrm flipV="1">
                  <a:off x="3696" y="27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3" name="Line 180"/>
                <p:cNvSpPr>
                  <a:spLocks noChangeShapeType="1"/>
                </p:cNvSpPr>
                <p:nvPr/>
              </p:nvSpPr>
              <p:spPr bwMode="auto">
                <a:xfrm flipV="1">
                  <a:off x="3504" y="29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4" name="Line 181"/>
                <p:cNvSpPr>
                  <a:spLocks noChangeShapeType="1"/>
                </p:cNvSpPr>
                <p:nvPr/>
              </p:nvSpPr>
              <p:spPr bwMode="auto">
                <a:xfrm flipV="1">
                  <a:off x="3312" y="31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5" name="Line 182"/>
                <p:cNvSpPr>
                  <a:spLocks noChangeShapeType="1"/>
                </p:cNvSpPr>
                <p:nvPr/>
              </p:nvSpPr>
              <p:spPr bwMode="auto">
                <a:xfrm flipV="1">
                  <a:off x="3120"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6" name="Line 183"/>
                <p:cNvSpPr>
                  <a:spLocks noChangeShapeType="1"/>
                </p:cNvSpPr>
                <p:nvPr/>
              </p:nvSpPr>
              <p:spPr bwMode="auto">
                <a:xfrm flipV="1">
                  <a:off x="2928" y="355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7" name="Line 184"/>
                <p:cNvSpPr>
                  <a:spLocks noChangeShapeType="1"/>
                </p:cNvSpPr>
                <p:nvPr/>
              </p:nvSpPr>
              <p:spPr bwMode="auto">
                <a:xfrm>
                  <a:off x="3024" y="369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8" name="Line 185"/>
                <p:cNvSpPr>
                  <a:spLocks noChangeShapeType="1"/>
                </p:cNvSpPr>
                <p:nvPr/>
              </p:nvSpPr>
              <p:spPr bwMode="auto">
                <a:xfrm>
                  <a:off x="3408"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9" name="Line 186"/>
                <p:cNvSpPr>
                  <a:spLocks noChangeShapeType="1"/>
                </p:cNvSpPr>
                <p:nvPr/>
              </p:nvSpPr>
              <p:spPr bwMode="auto">
                <a:xfrm>
                  <a:off x="3792"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0" name="Line 187"/>
                <p:cNvSpPr>
                  <a:spLocks noChangeShapeType="1"/>
                </p:cNvSpPr>
                <p:nvPr/>
              </p:nvSpPr>
              <p:spPr bwMode="auto">
                <a:xfrm>
                  <a:off x="4176"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1" name="AutoShape 188"/>
                <p:cNvSpPr>
                  <a:spLocks noChangeArrowheads="1"/>
                </p:cNvSpPr>
                <p:nvPr/>
              </p:nvSpPr>
              <p:spPr bwMode="auto">
                <a:xfrm>
                  <a:off x="4608" y="2880"/>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2" name="AutoShape 189"/>
                <p:cNvSpPr>
                  <a:spLocks noChangeArrowheads="1"/>
                </p:cNvSpPr>
                <p:nvPr/>
              </p:nvSpPr>
              <p:spPr bwMode="auto">
                <a:xfrm>
                  <a:off x="4800" y="268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3" name="AutoShape 190"/>
                <p:cNvSpPr>
                  <a:spLocks noChangeArrowheads="1"/>
                </p:cNvSpPr>
                <p:nvPr/>
              </p:nvSpPr>
              <p:spPr bwMode="auto">
                <a:xfrm>
                  <a:off x="4992" y="249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4" name="AutoShape 191"/>
                <p:cNvSpPr>
                  <a:spLocks noChangeArrowheads="1"/>
                </p:cNvSpPr>
                <p:nvPr/>
              </p:nvSpPr>
              <p:spPr bwMode="auto">
                <a:xfrm>
                  <a:off x="4224" y="3264"/>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5" name="AutoShape 192"/>
                <p:cNvSpPr>
                  <a:spLocks noChangeArrowheads="1"/>
                </p:cNvSpPr>
                <p:nvPr/>
              </p:nvSpPr>
              <p:spPr bwMode="auto">
                <a:xfrm>
                  <a:off x="4416" y="3072"/>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6" name="AutoShape 193"/>
                <p:cNvSpPr>
                  <a:spLocks noChangeArrowheads="1"/>
                </p:cNvSpPr>
                <p:nvPr/>
              </p:nvSpPr>
              <p:spPr bwMode="auto">
                <a:xfrm>
                  <a:off x="3840" y="3648"/>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7" name="AutoShape 194"/>
                <p:cNvSpPr>
                  <a:spLocks noChangeArrowheads="1"/>
                </p:cNvSpPr>
                <p:nvPr/>
              </p:nvSpPr>
              <p:spPr bwMode="auto">
                <a:xfrm>
                  <a:off x="4032" y="3456"/>
                  <a:ext cx="384" cy="96"/>
                </a:xfrm>
                <a:prstGeom prst="parallelogram">
                  <a:avLst>
                    <a:gd name="adj" fmla="val 100000"/>
                  </a:avLst>
                </a:prstGeom>
                <a:solidFill>
                  <a:srgbClr val="80808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8088" name="Line 195"/>
                <p:cNvSpPr>
                  <a:spLocks noChangeShapeType="1"/>
                </p:cNvSpPr>
                <p:nvPr/>
              </p:nvSpPr>
              <p:spPr bwMode="auto">
                <a:xfrm>
                  <a:off x="3600" y="369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9" name="Line 196"/>
                <p:cNvSpPr>
                  <a:spLocks noChangeShapeType="1"/>
                </p:cNvSpPr>
                <p:nvPr/>
              </p:nvSpPr>
              <p:spPr bwMode="auto">
                <a:xfrm>
                  <a:off x="3984"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0" name="Line 197"/>
                <p:cNvSpPr>
                  <a:spLocks noChangeShapeType="1"/>
                </p:cNvSpPr>
                <p:nvPr/>
              </p:nvSpPr>
              <p:spPr bwMode="auto">
                <a:xfrm>
                  <a:off x="4368"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1" name="Line 198"/>
                <p:cNvSpPr>
                  <a:spLocks noChangeShapeType="1"/>
                </p:cNvSpPr>
                <p:nvPr/>
              </p:nvSpPr>
              <p:spPr bwMode="auto">
                <a:xfrm>
                  <a:off x="4752" y="25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2" name="Line 199"/>
                <p:cNvSpPr>
                  <a:spLocks noChangeShapeType="1"/>
                </p:cNvSpPr>
                <p:nvPr/>
              </p:nvSpPr>
              <p:spPr bwMode="auto">
                <a:xfrm flipV="1">
                  <a:off x="5040" y="259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3" name="Line 200"/>
                <p:cNvSpPr>
                  <a:spLocks noChangeShapeType="1"/>
                </p:cNvSpPr>
                <p:nvPr/>
              </p:nvSpPr>
              <p:spPr bwMode="auto">
                <a:xfrm flipV="1">
                  <a:off x="4848" y="27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4" name="Line 201"/>
                <p:cNvSpPr>
                  <a:spLocks noChangeShapeType="1"/>
                </p:cNvSpPr>
                <p:nvPr/>
              </p:nvSpPr>
              <p:spPr bwMode="auto">
                <a:xfrm flipV="1">
                  <a:off x="4656" y="29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5" name="Line 202"/>
                <p:cNvSpPr>
                  <a:spLocks noChangeShapeType="1"/>
                </p:cNvSpPr>
                <p:nvPr/>
              </p:nvSpPr>
              <p:spPr bwMode="auto">
                <a:xfrm flipV="1">
                  <a:off x="4464" y="31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6" name="Line 203"/>
                <p:cNvSpPr>
                  <a:spLocks noChangeShapeType="1"/>
                </p:cNvSpPr>
                <p:nvPr/>
              </p:nvSpPr>
              <p:spPr bwMode="auto">
                <a:xfrm flipV="1">
                  <a:off x="4272"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7" name="Line 204"/>
                <p:cNvSpPr>
                  <a:spLocks noChangeShapeType="1"/>
                </p:cNvSpPr>
                <p:nvPr/>
              </p:nvSpPr>
              <p:spPr bwMode="auto">
                <a:xfrm flipV="1">
                  <a:off x="4080" y="355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919" name="Group 300"/>
              <p:cNvGrpSpPr>
                <a:grpSpLocks/>
              </p:cNvGrpSpPr>
              <p:nvPr/>
            </p:nvGrpSpPr>
            <p:grpSpPr bwMode="auto">
              <a:xfrm>
                <a:off x="2544" y="672"/>
                <a:ext cx="3216" cy="717"/>
                <a:chOff x="2544" y="672"/>
                <a:chExt cx="3216" cy="717"/>
              </a:xfrm>
            </p:grpSpPr>
            <p:sp>
              <p:nvSpPr>
                <p:cNvPr id="37920" name="AutoShape 207"/>
                <p:cNvSpPr>
                  <a:spLocks noChangeArrowheads="1"/>
                </p:cNvSpPr>
                <p:nvPr/>
              </p:nvSpPr>
              <p:spPr bwMode="auto">
                <a:xfrm>
                  <a:off x="2544" y="672"/>
                  <a:ext cx="3216" cy="717"/>
                </a:xfrm>
                <a:prstGeom prst="parallelogram">
                  <a:avLst>
                    <a:gd name="adj" fmla="val 112134"/>
                  </a:avLst>
                </a:prstGeom>
                <a:solidFill>
                  <a:srgbClr val="CCFFCC"/>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1" name="AutoShape 209"/>
                <p:cNvSpPr>
                  <a:spLocks noChangeArrowheads="1"/>
                </p:cNvSpPr>
                <p:nvPr/>
              </p:nvSpPr>
              <p:spPr bwMode="auto">
                <a:xfrm>
                  <a:off x="3039" y="89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2" name="AutoShape 210"/>
                <p:cNvSpPr>
                  <a:spLocks noChangeArrowheads="1"/>
                </p:cNvSpPr>
                <p:nvPr/>
              </p:nvSpPr>
              <p:spPr bwMode="auto">
                <a:xfrm>
                  <a:off x="3162" y="782"/>
                  <a:ext cx="248" cy="56"/>
                </a:xfrm>
                <a:prstGeom prst="parallelogram">
                  <a:avLst>
                    <a:gd name="adj" fmla="val 110714"/>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3" name="AutoShape 211"/>
                <p:cNvSpPr>
                  <a:spLocks noChangeArrowheads="1"/>
                </p:cNvSpPr>
                <p:nvPr/>
              </p:nvSpPr>
              <p:spPr bwMode="auto">
                <a:xfrm>
                  <a:off x="3286" y="672"/>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4" name="AutoShape 212"/>
                <p:cNvSpPr>
                  <a:spLocks noChangeArrowheads="1"/>
                </p:cNvSpPr>
                <p:nvPr/>
              </p:nvSpPr>
              <p:spPr bwMode="auto">
                <a:xfrm>
                  <a:off x="3410" y="89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5" name="AutoShape 213"/>
                <p:cNvSpPr>
                  <a:spLocks noChangeArrowheads="1"/>
                </p:cNvSpPr>
                <p:nvPr/>
              </p:nvSpPr>
              <p:spPr bwMode="auto">
                <a:xfrm>
                  <a:off x="3657" y="672"/>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6" name="AutoShape 214"/>
                <p:cNvSpPr>
                  <a:spLocks noChangeArrowheads="1"/>
                </p:cNvSpPr>
                <p:nvPr/>
              </p:nvSpPr>
              <p:spPr bwMode="auto">
                <a:xfrm>
                  <a:off x="3781" y="89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7" name="AutoShape 215"/>
                <p:cNvSpPr>
                  <a:spLocks noChangeArrowheads="1"/>
                </p:cNvSpPr>
                <p:nvPr/>
              </p:nvSpPr>
              <p:spPr bwMode="auto">
                <a:xfrm>
                  <a:off x="3905" y="782"/>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8" name="AutoShape 216"/>
                <p:cNvSpPr>
                  <a:spLocks noChangeArrowheads="1"/>
                </p:cNvSpPr>
                <p:nvPr/>
              </p:nvSpPr>
              <p:spPr bwMode="auto">
                <a:xfrm>
                  <a:off x="4028" y="672"/>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29" name="AutoShape 217"/>
                <p:cNvSpPr>
                  <a:spLocks noChangeArrowheads="1"/>
                </p:cNvSpPr>
                <p:nvPr/>
              </p:nvSpPr>
              <p:spPr bwMode="auto">
                <a:xfrm>
                  <a:off x="4152" y="89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0" name="AutoShape 218"/>
                <p:cNvSpPr>
                  <a:spLocks noChangeArrowheads="1"/>
                </p:cNvSpPr>
                <p:nvPr/>
              </p:nvSpPr>
              <p:spPr bwMode="auto">
                <a:xfrm>
                  <a:off x="4399" y="672"/>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1" name="AutoShape 219"/>
                <p:cNvSpPr>
                  <a:spLocks noChangeArrowheads="1"/>
                </p:cNvSpPr>
                <p:nvPr/>
              </p:nvSpPr>
              <p:spPr bwMode="auto">
                <a:xfrm>
                  <a:off x="4523" y="89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2" name="AutoShape 220"/>
                <p:cNvSpPr>
                  <a:spLocks noChangeArrowheads="1"/>
                </p:cNvSpPr>
                <p:nvPr/>
              </p:nvSpPr>
              <p:spPr bwMode="auto">
                <a:xfrm>
                  <a:off x="4647" y="782"/>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3" name="AutoShape 221"/>
                <p:cNvSpPr>
                  <a:spLocks noChangeArrowheads="1"/>
                </p:cNvSpPr>
                <p:nvPr/>
              </p:nvSpPr>
              <p:spPr bwMode="auto">
                <a:xfrm>
                  <a:off x="4770" y="672"/>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4" name="AutoShape 222"/>
                <p:cNvSpPr>
                  <a:spLocks noChangeArrowheads="1"/>
                </p:cNvSpPr>
                <p:nvPr/>
              </p:nvSpPr>
              <p:spPr bwMode="auto">
                <a:xfrm>
                  <a:off x="4894" y="893"/>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5" name="AutoShape 223"/>
                <p:cNvSpPr>
                  <a:spLocks noChangeArrowheads="1"/>
                </p:cNvSpPr>
                <p:nvPr/>
              </p:nvSpPr>
              <p:spPr bwMode="auto">
                <a:xfrm>
                  <a:off x="5142" y="672"/>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6" name="AutoShape 224"/>
                <p:cNvSpPr>
                  <a:spLocks noChangeArrowheads="1"/>
                </p:cNvSpPr>
                <p:nvPr/>
              </p:nvSpPr>
              <p:spPr bwMode="auto">
                <a:xfrm>
                  <a:off x="2791" y="1113"/>
                  <a:ext cx="248" cy="56"/>
                </a:xfrm>
                <a:prstGeom prst="parallelogram">
                  <a:avLst>
                    <a:gd name="adj" fmla="val 110714"/>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7" name="AutoShape 225"/>
                <p:cNvSpPr>
                  <a:spLocks noChangeArrowheads="1"/>
                </p:cNvSpPr>
                <p:nvPr/>
              </p:nvSpPr>
              <p:spPr bwMode="auto">
                <a:xfrm>
                  <a:off x="2915" y="100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8" name="AutoShape 226"/>
                <p:cNvSpPr>
                  <a:spLocks noChangeArrowheads="1"/>
                </p:cNvSpPr>
                <p:nvPr/>
              </p:nvSpPr>
              <p:spPr bwMode="auto">
                <a:xfrm>
                  <a:off x="3162" y="1113"/>
                  <a:ext cx="248" cy="56"/>
                </a:xfrm>
                <a:prstGeom prst="parallelogram">
                  <a:avLst>
                    <a:gd name="adj" fmla="val 110714"/>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39" name="AutoShape 227"/>
                <p:cNvSpPr>
                  <a:spLocks noChangeArrowheads="1"/>
                </p:cNvSpPr>
                <p:nvPr/>
              </p:nvSpPr>
              <p:spPr bwMode="auto">
                <a:xfrm>
                  <a:off x="3534" y="1113"/>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0" name="AutoShape 228"/>
                <p:cNvSpPr>
                  <a:spLocks noChangeArrowheads="1"/>
                </p:cNvSpPr>
                <p:nvPr/>
              </p:nvSpPr>
              <p:spPr bwMode="auto">
                <a:xfrm>
                  <a:off x="3657" y="1003"/>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1" name="AutoShape 229"/>
                <p:cNvSpPr>
                  <a:spLocks noChangeArrowheads="1"/>
                </p:cNvSpPr>
                <p:nvPr/>
              </p:nvSpPr>
              <p:spPr bwMode="auto">
                <a:xfrm>
                  <a:off x="3905" y="1113"/>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2" name="AutoShape 230"/>
                <p:cNvSpPr>
                  <a:spLocks noChangeArrowheads="1"/>
                </p:cNvSpPr>
                <p:nvPr/>
              </p:nvSpPr>
              <p:spPr bwMode="auto">
                <a:xfrm>
                  <a:off x="4276" y="1113"/>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3" name="AutoShape 231"/>
                <p:cNvSpPr>
                  <a:spLocks noChangeArrowheads="1"/>
                </p:cNvSpPr>
                <p:nvPr/>
              </p:nvSpPr>
              <p:spPr bwMode="auto">
                <a:xfrm>
                  <a:off x="4399" y="1003"/>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4" name="AutoShape 232"/>
                <p:cNvSpPr>
                  <a:spLocks noChangeArrowheads="1"/>
                </p:cNvSpPr>
                <p:nvPr/>
              </p:nvSpPr>
              <p:spPr bwMode="auto">
                <a:xfrm>
                  <a:off x="4647" y="1113"/>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5" name="AutoShape 233"/>
                <p:cNvSpPr>
                  <a:spLocks noChangeArrowheads="1"/>
                </p:cNvSpPr>
                <p:nvPr/>
              </p:nvSpPr>
              <p:spPr bwMode="auto">
                <a:xfrm>
                  <a:off x="2544" y="1334"/>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6" name="AutoShape 234"/>
                <p:cNvSpPr>
                  <a:spLocks noChangeArrowheads="1"/>
                </p:cNvSpPr>
                <p:nvPr/>
              </p:nvSpPr>
              <p:spPr bwMode="auto">
                <a:xfrm>
                  <a:off x="2668" y="1224"/>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7" name="AutoShape 235"/>
                <p:cNvSpPr>
                  <a:spLocks noChangeArrowheads="1"/>
                </p:cNvSpPr>
                <p:nvPr/>
              </p:nvSpPr>
              <p:spPr bwMode="auto">
                <a:xfrm>
                  <a:off x="2915" y="1334"/>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8" name="AutoShape 236"/>
                <p:cNvSpPr>
                  <a:spLocks noChangeArrowheads="1"/>
                </p:cNvSpPr>
                <p:nvPr/>
              </p:nvSpPr>
              <p:spPr bwMode="auto">
                <a:xfrm>
                  <a:off x="3286" y="1334"/>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49" name="AutoShape 237"/>
                <p:cNvSpPr>
                  <a:spLocks noChangeArrowheads="1"/>
                </p:cNvSpPr>
                <p:nvPr/>
              </p:nvSpPr>
              <p:spPr bwMode="auto">
                <a:xfrm>
                  <a:off x="3410" y="1224"/>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50" name="AutoShape 238"/>
                <p:cNvSpPr>
                  <a:spLocks noChangeArrowheads="1"/>
                </p:cNvSpPr>
                <p:nvPr/>
              </p:nvSpPr>
              <p:spPr bwMode="auto">
                <a:xfrm>
                  <a:off x="3657" y="1334"/>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51" name="AutoShape 239"/>
                <p:cNvSpPr>
                  <a:spLocks noChangeArrowheads="1"/>
                </p:cNvSpPr>
                <p:nvPr/>
              </p:nvSpPr>
              <p:spPr bwMode="auto">
                <a:xfrm>
                  <a:off x="4028" y="1334"/>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52" name="AutoShape 240"/>
                <p:cNvSpPr>
                  <a:spLocks noChangeArrowheads="1"/>
                </p:cNvSpPr>
                <p:nvPr/>
              </p:nvSpPr>
              <p:spPr bwMode="auto">
                <a:xfrm>
                  <a:off x="4152" y="1224"/>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53" name="AutoShape 241"/>
                <p:cNvSpPr>
                  <a:spLocks noChangeArrowheads="1"/>
                </p:cNvSpPr>
                <p:nvPr/>
              </p:nvSpPr>
              <p:spPr bwMode="auto">
                <a:xfrm>
                  <a:off x="4399" y="1334"/>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54" name="Line 242"/>
                <p:cNvSpPr>
                  <a:spLocks noChangeShapeType="1"/>
                </p:cNvSpPr>
                <p:nvPr/>
              </p:nvSpPr>
              <p:spPr bwMode="auto">
                <a:xfrm flipV="1">
                  <a:off x="3317" y="727"/>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5" name="Line 243"/>
                <p:cNvSpPr>
                  <a:spLocks noChangeShapeType="1"/>
                </p:cNvSpPr>
                <p:nvPr/>
              </p:nvSpPr>
              <p:spPr bwMode="auto">
                <a:xfrm flipV="1">
                  <a:off x="3193" y="83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6" name="Line 244"/>
                <p:cNvSpPr>
                  <a:spLocks noChangeShapeType="1"/>
                </p:cNvSpPr>
                <p:nvPr/>
              </p:nvSpPr>
              <p:spPr bwMode="auto">
                <a:xfrm flipV="1">
                  <a:off x="3070" y="94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7" name="Line 245"/>
                <p:cNvSpPr>
                  <a:spLocks noChangeShapeType="1"/>
                </p:cNvSpPr>
                <p:nvPr/>
              </p:nvSpPr>
              <p:spPr bwMode="auto">
                <a:xfrm flipV="1">
                  <a:off x="2946" y="105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8" name="Line 246"/>
                <p:cNvSpPr>
                  <a:spLocks noChangeShapeType="1"/>
                </p:cNvSpPr>
                <p:nvPr/>
              </p:nvSpPr>
              <p:spPr bwMode="auto">
                <a:xfrm flipV="1">
                  <a:off x="2822" y="1169"/>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9" name="Line 247"/>
                <p:cNvSpPr>
                  <a:spLocks noChangeShapeType="1"/>
                </p:cNvSpPr>
                <p:nvPr/>
              </p:nvSpPr>
              <p:spPr bwMode="auto">
                <a:xfrm flipV="1">
                  <a:off x="2699" y="1279"/>
                  <a:ext cx="61"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0" name="Line 248"/>
                <p:cNvSpPr>
                  <a:spLocks noChangeShapeType="1"/>
                </p:cNvSpPr>
                <p:nvPr/>
              </p:nvSpPr>
              <p:spPr bwMode="auto">
                <a:xfrm>
                  <a:off x="2760" y="1362"/>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1" name="Line 249"/>
                <p:cNvSpPr>
                  <a:spLocks noChangeShapeType="1"/>
                </p:cNvSpPr>
                <p:nvPr/>
              </p:nvSpPr>
              <p:spPr bwMode="auto">
                <a:xfrm>
                  <a:off x="3008" y="1141"/>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2" name="Line 250"/>
                <p:cNvSpPr>
                  <a:spLocks noChangeShapeType="1"/>
                </p:cNvSpPr>
                <p:nvPr/>
              </p:nvSpPr>
              <p:spPr bwMode="auto">
                <a:xfrm>
                  <a:off x="3255" y="920"/>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3" name="Line 251"/>
                <p:cNvSpPr>
                  <a:spLocks noChangeShapeType="1"/>
                </p:cNvSpPr>
                <p:nvPr/>
              </p:nvSpPr>
              <p:spPr bwMode="auto">
                <a:xfrm>
                  <a:off x="3503" y="70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4" name="Line 252"/>
                <p:cNvSpPr>
                  <a:spLocks noChangeShapeType="1"/>
                </p:cNvSpPr>
                <p:nvPr/>
              </p:nvSpPr>
              <p:spPr bwMode="auto">
                <a:xfrm>
                  <a:off x="3132" y="1362"/>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5" name="Line 253"/>
                <p:cNvSpPr>
                  <a:spLocks noChangeShapeType="1"/>
                </p:cNvSpPr>
                <p:nvPr/>
              </p:nvSpPr>
              <p:spPr bwMode="auto">
                <a:xfrm>
                  <a:off x="3379" y="1141"/>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6" name="Line 254"/>
                <p:cNvSpPr>
                  <a:spLocks noChangeShapeType="1"/>
                </p:cNvSpPr>
                <p:nvPr/>
              </p:nvSpPr>
              <p:spPr bwMode="auto">
                <a:xfrm>
                  <a:off x="3626" y="920"/>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7" name="Line 255"/>
                <p:cNvSpPr>
                  <a:spLocks noChangeShapeType="1"/>
                </p:cNvSpPr>
                <p:nvPr/>
              </p:nvSpPr>
              <p:spPr bwMode="auto">
                <a:xfrm>
                  <a:off x="3874" y="70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8" name="Line 256"/>
                <p:cNvSpPr>
                  <a:spLocks noChangeShapeType="1"/>
                </p:cNvSpPr>
                <p:nvPr/>
              </p:nvSpPr>
              <p:spPr bwMode="auto">
                <a:xfrm flipV="1">
                  <a:off x="4059" y="727"/>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9" name="Line 257"/>
                <p:cNvSpPr>
                  <a:spLocks noChangeShapeType="1"/>
                </p:cNvSpPr>
                <p:nvPr/>
              </p:nvSpPr>
              <p:spPr bwMode="auto">
                <a:xfrm flipV="1">
                  <a:off x="3936" y="838"/>
                  <a:ext cx="61"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0" name="Line 258"/>
                <p:cNvSpPr>
                  <a:spLocks noChangeShapeType="1"/>
                </p:cNvSpPr>
                <p:nvPr/>
              </p:nvSpPr>
              <p:spPr bwMode="auto">
                <a:xfrm flipV="1">
                  <a:off x="3812" y="94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1" name="Line 259"/>
                <p:cNvSpPr>
                  <a:spLocks noChangeShapeType="1"/>
                </p:cNvSpPr>
                <p:nvPr/>
              </p:nvSpPr>
              <p:spPr bwMode="auto">
                <a:xfrm flipV="1">
                  <a:off x="3688" y="105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2" name="Line 260"/>
                <p:cNvSpPr>
                  <a:spLocks noChangeShapeType="1"/>
                </p:cNvSpPr>
                <p:nvPr/>
              </p:nvSpPr>
              <p:spPr bwMode="auto">
                <a:xfrm flipV="1">
                  <a:off x="3564" y="1169"/>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3" name="Line 261"/>
                <p:cNvSpPr>
                  <a:spLocks noChangeShapeType="1"/>
                </p:cNvSpPr>
                <p:nvPr/>
              </p:nvSpPr>
              <p:spPr bwMode="auto">
                <a:xfrm flipV="1">
                  <a:off x="3441" y="1279"/>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4" name="Line 262"/>
                <p:cNvSpPr>
                  <a:spLocks noChangeShapeType="1"/>
                </p:cNvSpPr>
                <p:nvPr/>
              </p:nvSpPr>
              <p:spPr bwMode="auto">
                <a:xfrm>
                  <a:off x="3503" y="1362"/>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5" name="Line 263"/>
                <p:cNvSpPr>
                  <a:spLocks noChangeShapeType="1"/>
                </p:cNvSpPr>
                <p:nvPr/>
              </p:nvSpPr>
              <p:spPr bwMode="auto">
                <a:xfrm>
                  <a:off x="3750" y="1141"/>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6" name="Line 264"/>
                <p:cNvSpPr>
                  <a:spLocks noChangeShapeType="1"/>
                </p:cNvSpPr>
                <p:nvPr/>
              </p:nvSpPr>
              <p:spPr bwMode="auto">
                <a:xfrm>
                  <a:off x="3997" y="920"/>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7" name="Line 265"/>
                <p:cNvSpPr>
                  <a:spLocks noChangeShapeType="1"/>
                </p:cNvSpPr>
                <p:nvPr/>
              </p:nvSpPr>
              <p:spPr bwMode="auto">
                <a:xfrm>
                  <a:off x="4245" y="70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8" name="Line 266"/>
                <p:cNvSpPr>
                  <a:spLocks noChangeShapeType="1"/>
                </p:cNvSpPr>
                <p:nvPr/>
              </p:nvSpPr>
              <p:spPr bwMode="auto">
                <a:xfrm>
                  <a:off x="3874" y="1362"/>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9" name="Line 267"/>
                <p:cNvSpPr>
                  <a:spLocks noChangeShapeType="1"/>
                </p:cNvSpPr>
                <p:nvPr/>
              </p:nvSpPr>
              <p:spPr bwMode="auto">
                <a:xfrm>
                  <a:off x="4121" y="1141"/>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0" name="Line 268"/>
                <p:cNvSpPr>
                  <a:spLocks noChangeShapeType="1"/>
                </p:cNvSpPr>
                <p:nvPr/>
              </p:nvSpPr>
              <p:spPr bwMode="auto">
                <a:xfrm>
                  <a:off x="4368" y="920"/>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1" name="Line 269"/>
                <p:cNvSpPr>
                  <a:spLocks noChangeShapeType="1"/>
                </p:cNvSpPr>
                <p:nvPr/>
              </p:nvSpPr>
              <p:spPr bwMode="auto">
                <a:xfrm>
                  <a:off x="4616" y="70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2" name="Line 270"/>
                <p:cNvSpPr>
                  <a:spLocks noChangeShapeType="1"/>
                </p:cNvSpPr>
                <p:nvPr/>
              </p:nvSpPr>
              <p:spPr bwMode="auto">
                <a:xfrm flipV="1">
                  <a:off x="4801" y="727"/>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3" name="Line 271"/>
                <p:cNvSpPr>
                  <a:spLocks noChangeShapeType="1"/>
                </p:cNvSpPr>
                <p:nvPr/>
              </p:nvSpPr>
              <p:spPr bwMode="auto">
                <a:xfrm flipV="1">
                  <a:off x="4678" y="83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4" name="Line 272"/>
                <p:cNvSpPr>
                  <a:spLocks noChangeShapeType="1"/>
                </p:cNvSpPr>
                <p:nvPr/>
              </p:nvSpPr>
              <p:spPr bwMode="auto">
                <a:xfrm flipV="1">
                  <a:off x="4554" y="94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5" name="Line 273"/>
                <p:cNvSpPr>
                  <a:spLocks noChangeShapeType="1"/>
                </p:cNvSpPr>
                <p:nvPr/>
              </p:nvSpPr>
              <p:spPr bwMode="auto">
                <a:xfrm flipV="1">
                  <a:off x="4430" y="105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6" name="Line 274"/>
                <p:cNvSpPr>
                  <a:spLocks noChangeShapeType="1"/>
                </p:cNvSpPr>
                <p:nvPr/>
              </p:nvSpPr>
              <p:spPr bwMode="auto">
                <a:xfrm flipV="1">
                  <a:off x="4307" y="1169"/>
                  <a:ext cx="61"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7" name="Line 275"/>
                <p:cNvSpPr>
                  <a:spLocks noChangeShapeType="1"/>
                </p:cNvSpPr>
                <p:nvPr/>
              </p:nvSpPr>
              <p:spPr bwMode="auto">
                <a:xfrm flipV="1">
                  <a:off x="4183" y="1279"/>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8" name="Line 276"/>
                <p:cNvSpPr>
                  <a:spLocks noChangeShapeType="1"/>
                </p:cNvSpPr>
                <p:nvPr/>
              </p:nvSpPr>
              <p:spPr bwMode="auto">
                <a:xfrm>
                  <a:off x="4245" y="1362"/>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9" name="Line 277"/>
                <p:cNvSpPr>
                  <a:spLocks noChangeShapeType="1"/>
                </p:cNvSpPr>
                <p:nvPr/>
              </p:nvSpPr>
              <p:spPr bwMode="auto">
                <a:xfrm>
                  <a:off x="4492" y="1141"/>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0" name="Line 278"/>
                <p:cNvSpPr>
                  <a:spLocks noChangeShapeType="1"/>
                </p:cNvSpPr>
                <p:nvPr/>
              </p:nvSpPr>
              <p:spPr bwMode="auto">
                <a:xfrm>
                  <a:off x="4740" y="92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1" name="Line 279"/>
                <p:cNvSpPr>
                  <a:spLocks noChangeShapeType="1"/>
                </p:cNvSpPr>
                <p:nvPr/>
              </p:nvSpPr>
              <p:spPr bwMode="auto">
                <a:xfrm>
                  <a:off x="4987" y="70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2" name="AutoShape 280"/>
                <p:cNvSpPr>
                  <a:spLocks noChangeArrowheads="1"/>
                </p:cNvSpPr>
                <p:nvPr/>
              </p:nvSpPr>
              <p:spPr bwMode="auto">
                <a:xfrm>
                  <a:off x="5265" y="893"/>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3" name="AutoShape 281"/>
                <p:cNvSpPr>
                  <a:spLocks noChangeArrowheads="1"/>
                </p:cNvSpPr>
                <p:nvPr/>
              </p:nvSpPr>
              <p:spPr bwMode="auto">
                <a:xfrm>
                  <a:off x="5389" y="782"/>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4" name="AutoShape 282"/>
                <p:cNvSpPr>
                  <a:spLocks noChangeArrowheads="1"/>
                </p:cNvSpPr>
                <p:nvPr/>
              </p:nvSpPr>
              <p:spPr bwMode="auto">
                <a:xfrm>
                  <a:off x="5513" y="672"/>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5" name="AutoShape 283"/>
                <p:cNvSpPr>
                  <a:spLocks noChangeArrowheads="1"/>
                </p:cNvSpPr>
                <p:nvPr/>
              </p:nvSpPr>
              <p:spPr bwMode="auto">
                <a:xfrm>
                  <a:off x="5018" y="1113"/>
                  <a:ext cx="247" cy="56"/>
                </a:xfrm>
                <a:prstGeom prst="parallelogram">
                  <a:avLst>
                    <a:gd name="adj" fmla="val 110268"/>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6" name="AutoShape 284"/>
                <p:cNvSpPr>
                  <a:spLocks noChangeArrowheads="1"/>
                </p:cNvSpPr>
                <p:nvPr/>
              </p:nvSpPr>
              <p:spPr bwMode="auto">
                <a:xfrm>
                  <a:off x="5142" y="1003"/>
                  <a:ext cx="247" cy="55"/>
                </a:xfrm>
                <a:prstGeom prst="parallelogram">
                  <a:avLst>
                    <a:gd name="adj" fmla="val 112273"/>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7" name="AutoShape 285"/>
                <p:cNvSpPr>
                  <a:spLocks noChangeArrowheads="1"/>
                </p:cNvSpPr>
                <p:nvPr/>
              </p:nvSpPr>
              <p:spPr bwMode="auto">
                <a:xfrm>
                  <a:off x="4770" y="1334"/>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8" name="AutoShape 286"/>
                <p:cNvSpPr>
                  <a:spLocks noChangeArrowheads="1"/>
                </p:cNvSpPr>
                <p:nvPr/>
              </p:nvSpPr>
              <p:spPr bwMode="auto">
                <a:xfrm>
                  <a:off x="4894" y="1224"/>
                  <a:ext cx="248" cy="55"/>
                </a:xfrm>
                <a:prstGeom prst="parallelogram">
                  <a:avLst>
                    <a:gd name="adj" fmla="val 112727"/>
                  </a:avLst>
                </a:prstGeom>
                <a:solidFill>
                  <a:srgbClr val="C0C0C0"/>
                </a:solidFill>
                <a:ln w="9525">
                  <a:solidFill>
                    <a:schemeClr val="tx1"/>
                  </a:solidFill>
                  <a:miter lim="800000"/>
                  <a:headEnd/>
                  <a:tailEnd/>
                </a:ln>
              </p:spPr>
              <p:txBody>
                <a:bodyPr wrap="none" anchor="ctr"/>
                <a:lstStyle/>
                <a:p>
                  <a:pPr algn="ctr"/>
                  <a:endParaRPr lang="en-US">
                    <a:solidFill>
                      <a:srgbClr val="000000"/>
                    </a:solidFill>
                    <a:latin typeface="Comic Sans MS" pitchFamily="66" charset="0"/>
                  </a:endParaRPr>
                </a:p>
              </p:txBody>
            </p:sp>
            <p:sp>
              <p:nvSpPr>
                <p:cNvPr id="37999" name="Line 287"/>
                <p:cNvSpPr>
                  <a:spLocks noChangeShapeType="1"/>
                </p:cNvSpPr>
                <p:nvPr/>
              </p:nvSpPr>
              <p:spPr bwMode="auto">
                <a:xfrm>
                  <a:off x="4616" y="1362"/>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0" name="Line 288"/>
                <p:cNvSpPr>
                  <a:spLocks noChangeShapeType="1"/>
                </p:cNvSpPr>
                <p:nvPr/>
              </p:nvSpPr>
              <p:spPr bwMode="auto">
                <a:xfrm>
                  <a:off x="4863" y="1141"/>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1" name="Line 289"/>
                <p:cNvSpPr>
                  <a:spLocks noChangeShapeType="1"/>
                </p:cNvSpPr>
                <p:nvPr/>
              </p:nvSpPr>
              <p:spPr bwMode="auto">
                <a:xfrm>
                  <a:off x="5111" y="920"/>
                  <a:ext cx="1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2" name="Line 290"/>
                <p:cNvSpPr>
                  <a:spLocks noChangeShapeType="1"/>
                </p:cNvSpPr>
                <p:nvPr/>
              </p:nvSpPr>
              <p:spPr bwMode="auto">
                <a:xfrm>
                  <a:off x="5358" y="700"/>
                  <a:ext cx="1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3" name="Line 291"/>
                <p:cNvSpPr>
                  <a:spLocks noChangeShapeType="1"/>
                </p:cNvSpPr>
                <p:nvPr/>
              </p:nvSpPr>
              <p:spPr bwMode="auto">
                <a:xfrm flipV="1">
                  <a:off x="5544" y="727"/>
                  <a:ext cx="61"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4" name="Line 292"/>
                <p:cNvSpPr>
                  <a:spLocks noChangeShapeType="1"/>
                </p:cNvSpPr>
                <p:nvPr/>
              </p:nvSpPr>
              <p:spPr bwMode="auto">
                <a:xfrm flipV="1">
                  <a:off x="5420" y="83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5" name="Line 293"/>
                <p:cNvSpPr>
                  <a:spLocks noChangeShapeType="1"/>
                </p:cNvSpPr>
                <p:nvPr/>
              </p:nvSpPr>
              <p:spPr bwMode="auto">
                <a:xfrm flipV="1">
                  <a:off x="5296" y="94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6" name="Line 294"/>
                <p:cNvSpPr>
                  <a:spLocks noChangeShapeType="1"/>
                </p:cNvSpPr>
                <p:nvPr/>
              </p:nvSpPr>
              <p:spPr bwMode="auto">
                <a:xfrm flipV="1">
                  <a:off x="5172" y="1058"/>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7" name="Line 295"/>
                <p:cNvSpPr>
                  <a:spLocks noChangeShapeType="1"/>
                </p:cNvSpPr>
                <p:nvPr/>
              </p:nvSpPr>
              <p:spPr bwMode="auto">
                <a:xfrm flipV="1">
                  <a:off x="5049" y="1169"/>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8" name="Line 296"/>
                <p:cNvSpPr>
                  <a:spLocks noChangeShapeType="1"/>
                </p:cNvSpPr>
                <p:nvPr/>
              </p:nvSpPr>
              <p:spPr bwMode="auto">
                <a:xfrm flipV="1">
                  <a:off x="4925" y="1279"/>
                  <a:ext cx="6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7916" name="Text Box 460"/>
            <p:cNvSpPr txBox="1">
              <a:spLocks noChangeArrowheads="1"/>
            </p:cNvSpPr>
            <p:nvPr/>
          </p:nvSpPr>
          <p:spPr bwMode="auto">
            <a:xfrm>
              <a:off x="3744" y="1632"/>
              <a:ext cx="1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Classical Control</a:t>
              </a:r>
            </a:p>
            <a:p>
              <a:pPr algn="ctr"/>
              <a:r>
                <a:rPr lang="en-US" sz="1800">
                  <a:solidFill>
                    <a:srgbClr val="000000"/>
                  </a:solidFill>
                  <a:latin typeface="Comic Sans MS" pitchFamily="66" charset="0"/>
                </a:rPr>
                <a:t>Teleportation Network</a:t>
              </a:r>
            </a:p>
          </p:txBody>
        </p:sp>
      </p:grpSp>
      <p:sp>
        <p:nvSpPr>
          <p:cNvPr id="37891" name="Rectangle 2"/>
          <p:cNvSpPr>
            <a:spLocks noGrp="1" noChangeArrowheads="1"/>
          </p:cNvSpPr>
          <p:nvPr>
            <p:ph type="title"/>
          </p:nvPr>
        </p:nvSpPr>
        <p:spPr>
          <a:xfrm>
            <a:off x="2209800" y="152400"/>
            <a:ext cx="7772400" cy="685800"/>
          </a:xfrm>
        </p:spPr>
        <p:txBody>
          <a:bodyPr/>
          <a:lstStyle/>
          <a:p>
            <a:r>
              <a:rPr lang="en-US" dirty="0" smtClean="0"/>
              <a:t>Vision of Quantum Circuit Design</a:t>
            </a:r>
          </a:p>
        </p:txBody>
      </p:sp>
      <p:grpSp>
        <p:nvGrpSpPr>
          <p:cNvPr id="8" name="Group 14"/>
          <p:cNvGrpSpPr>
            <a:grpSpLocks/>
          </p:cNvGrpSpPr>
          <p:nvPr/>
        </p:nvGrpSpPr>
        <p:grpSpPr bwMode="auto">
          <a:xfrm>
            <a:off x="1600200" y="914400"/>
            <a:ext cx="3200400" cy="2393950"/>
            <a:chOff x="816" y="672"/>
            <a:chExt cx="2064" cy="1508"/>
          </a:xfrm>
        </p:grpSpPr>
        <p:grpSp>
          <p:nvGrpSpPr>
            <p:cNvPr id="37911" name="Group 6"/>
            <p:cNvGrpSpPr>
              <a:grpSpLocks/>
            </p:cNvGrpSpPr>
            <p:nvPr/>
          </p:nvGrpSpPr>
          <p:grpSpPr bwMode="auto">
            <a:xfrm>
              <a:off x="816" y="672"/>
              <a:ext cx="2064" cy="1104"/>
              <a:chOff x="1584" y="768"/>
              <a:chExt cx="2064" cy="1104"/>
            </a:xfrm>
          </p:grpSpPr>
          <p:sp>
            <p:nvSpPr>
              <p:cNvPr id="37913" name="Rectangle 4"/>
              <p:cNvSpPr>
                <a:spLocks noChangeArrowheads="1"/>
              </p:cNvSpPr>
              <p:nvPr/>
            </p:nvSpPr>
            <p:spPr bwMode="auto">
              <a:xfrm>
                <a:off x="1584" y="768"/>
                <a:ext cx="2064" cy="1104"/>
              </a:xfrm>
              <a:prstGeom prst="rect">
                <a:avLst/>
              </a:prstGeom>
              <a:solidFill>
                <a:srgbClr val="00FFFF"/>
              </a:solidFill>
              <a:ln w="28575" algn="ctr">
                <a:solidFill>
                  <a:schemeClr val="tx1"/>
                </a:solidFill>
                <a:miter lim="800000"/>
                <a:headEnd type="none" w="lg" len="lg"/>
                <a:tailEnd type="none" w="lg" len="lg"/>
              </a:ln>
            </p:spPr>
            <p:txBody>
              <a:bodyPr wrap="none" anchor="ctr"/>
              <a:lstStyle/>
              <a:p>
                <a:pPr algn="ctr"/>
                <a:endParaRPr lang="en-US" sz="1200">
                  <a:solidFill>
                    <a:srgbClr val="000000"/>
                  </a:solidFill>
                  <a:latin typeface="Times New Roman" pitchFamily="18" charset="0"/>
                </a:endParaRPr>
              </a:p>
            </p:txBody>
          </p:sp>
          <p:pic>
            <p:nvPicPr>
              <p:cNvPr id="37914"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80" y="816"/>
                <a:ext cx="1872"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type="none" w="lg" len="lg"/>
                  </a14:hiddenLine>
                </a:ext>
              </a:extLst>
            </p:spPr>
          </p:pic>
        </p:grpSp>
        <p:sp>
          <p:nvSpPr>
            <p:cNvPr id="37912" name="Text Box 11"/>
            <p:cNvSpPr txBox="1">
              <a:spLocks noChangeArrowheads="1"/>
            </p:cNvSpPr>
            <p:nvPr/>
          </p:nvSpPr>
          <p:spPr bwMode="auto">
            <a:xfrm>
              <a:off x="1135" y="1776"/>
              <a:ext cx="14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type="none" w="lg" len="lg"/>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Schematic Capture</a:t>
              </a:r>
              <a:br>
                <a:rPr lang="en-US" sz="1800">
                  <a:solidFill>
                    <a:srgbClr val="000000"/>
                  </a:solidFill>
                  <a:latin typeface="Comic Sans MS" pitchFamily="66" charset="0"/>
                </a:rPr>
              </a:br>
              <a:r>
                <a:rPr lang="en-US" sz="1800">
                  <a:solidFill>
                    <a:srgbClr val="000000"/>
                  </a:solidFill>
                  <a:latin typeface="Comic Sans MS" pitchFamily="66" charset="0"/>
                </a:rPr>
                <a:t>(Graphical Entry)</a:t>
              </a:r>
            </a:p>
          </p:txBody>
        </p:sp>
      </p:grpSp>
      <p:grpSp>
        <p:nvGrpSpPr>
          <p:cNvPr id="10" name="Group 463"/>
          <p:cNvGrpSpPr>
            <a:grpSpLocks/>
          </p:cNvGrpSpPr>
          <p:nvPr/>
        </p:nvGrpSpPr>
        <p:grpSpPr bwMode="auto">
          <a:xfrm>
            <a:off x="1995488" y="4114800"/>
            <a:ext cx="2271712" cy="2470150"/>
            <a:chOff x="336" y="2620"/>
            <a:chExt cx="1431" cy="1556"/>
          </a:xfrm>
        </p:grpSpPr>
        <p:sp>
          <p:nvSpPr>
            <p:cNvPr id="37908" name="Rectangle 8"/>
            <p:cNvSpPr>
              <a:spLocks noChangeArrowheads="1"/>
            </p:cNvSpPr>
            <p:nvPr/>
          </p:nvSpPr>
          <p:spPr bwMode="auto">
            <a:xfrm>
              <a:off x="570" y="2620"/>
              <a:ext cx="960" cy="1152"/>
            </a:xfrm>
            <a:prstGeom prst="rect">
              <a:avLst/>
            </a:prstGeom>
            <a:solidFill>
              <a:srgbClr val="00FFFF"/>
            </a:solidFill>
            <a:ln w="28575" algn="ctr">
              <a:solidFill>
                <a:schemeClr val="tx1"/>
              </a:solidFill>
              <a:miter lim="800000"/>
              <a:headEnd type="none" w="lg" len="lg"/>
              <a:tailEnd type="none" w="lg" len="lg"/>
            </a:ln>
          </p:spPr>
          <p:txBody>
            <a:bodyPr wrap="none" anchor="ctr"/>
            <a:lstStyle/>
            <a:p>
              <a:pPr algn="ctr"/>
              <a:endParaRPr lang="en-US">
                <a:solidFill>
                  <a:srgbClr val="000000"/>
                </a:solidFill>
                <a:latin typeface="Comic Sans MS" pitchFamily="66" charset="0"/>
              </a:endParaRPr>
            </a:p>
          </p:txBody>
        </p:sp>
        <p:pic>
          <p:nvPicPr>
            <p:cNvPr id="37909" name="Picture 9"/>
            <p:cNvPicPr>
              <a:picLocks noChangeAspect="1" noChangeArrowheads="1"/>
            </p:cNvPicPr>
            <p:nvPr/>
          </p:nvPicPr>
          <p:blipFill>
            <a:blip r:embed="rId3">
              <a:extLst>
                <a:ext uri="{28A0092B-C50C-407E-A947-70E740481C1C}">
                  <a14:useLocalDpi xmlns:a14="http://schemas.microsoft.com/office/drawing/2010/main" val="0"/>
                </a:ext>
              </a:extLst>
            </a:blip>
            <a:srcRect b="3467"/>
            <a:stretch>
              <a:fillRect/>
            </a:stretch>
          </p:blipFill>
          <p:spPr bwMode="auto">
            <a:xfrm>
              <a:off x="612" y="2660"/>
              <a:ext cx="856"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type="none" w="lg" len="lg"/>
                </a14:hiddenLine>
              </a:ext>
            </a:extLst>
          </p:spPr>
        </p:pic>
        <p:sp>
          <p:nvSpPr>
            <p:cNvPr id="37910" name="Text Box 12"/>
            <p:cNvSpPr txBox="1">
              <a:spLocks noChangeArrowheads="1"/>
            </p:cNvSpPr>
            <p:nvPr/>
          </p:nvSpPr>
          <p:spPr bwMode="auto">
            <a:xfrm>
              <a:off x="336" y="3772"/>
              <a:ext cx="143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type="none" w="lg" len="lg"/>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Quantum Assembly</a:t>
              </a:r>
            </a:p>
            <a:p>
              <a:pPr algn="ctr"/>
              <a:r>
                <a:rPr lang="en-US" sz="1800">
                  <a:solidFill>
                    <a:srgbClr val="000000"/>
                  </a:solidFill>
                  <a:latin typeface="Comic Sans MS" pitchFamily="66" charset="0"/>
                </a:rPr>
                <a:t>(QASM)</a:t>
              </a:r>
            </a:p>
          </p:txBody>
        </p:sp>
      </p:grpSp>
      <p:sp>
        <p:nvSpPr>
          <p:cNvPr id="452625" name="Text Box 17"/>
          <p:cNvSpPr txBox="1">
            <a:spLocks noChangeArrowheads="1"/>
          </p:cNvSpPr>
          <p:nvPr/>
        </p:nvSpPr>
        <p:spPr bwMode="auto">
          <a:xfrm>
            <a:off x="2825751" y="3384551"/>
            <a:ext cx="695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2800">
                <a:solidFill>
                  <a:srgbClr val="000000"/>
                </a:solidFill>
                <a:latin typeface="Comic Sans MS" pitchFamily="66" charset="0"/>
              </a:rPr>
              <a:t>OR</a:t>
            </a:r>
          </a:p>
        </p:txBody>
      </p:sp>
      <p:grpSp>
        <p:nvGrpSpPr>
          <p:cNvPr id="11" name="Group 21"/>
          <p:cNvGrpSpPr>
            <a:grpSpLocks/>
          </p:cNvGrpSpPr>
          <p:nvPr/>
        </p:nvGrpSpPr>
        <p:grpSpPr bwMode="auto">
          <a:xfrm>
            <a:off x="4953000" y="2667001"/>
            <a:ext cx="2057400" cy="2657475"/>
            <a:chOff x="2496" y="1680"/>
            <a:chExt cx="1296" cy="1645"/>
          </a:xfrm>
        </p:grpSpPr>
        <p:sp>
          <p:nvSpPr>
            <p:cNvPr id="37906" name="Rectangle 18"/>
            <p:cNvSpPr>
              <a:spLocks noChangeArrowheads="1"/>
            </p:cNvSpPr>
            <p:nvPr/>
          </p:nvSpPr>
          <p:spPr bwMode="auto">
            <a:xfrm>
              <a:off x="2496" y="1680"/>
              <a:ext cx="1296" cy="1248"/>
            </a:xfrm>
            <a:prstGeom prst="rect">
              <a:avLst/>
            </a:prstGeom>
            <a:solidFill>
              <a:schemeClr val="accent2"/>
            </a:solidFill>
            <a:ln w="28575" algn="ctr">
              <a:solidFill>
                <a:schemeClr val="tx1"/>
              </a:solidFill>
              <a:miter lim="800000"/>
              <a:headEnd/>
              <a:tailEnd/>
            </a:ln>
          </p:spPr>
          <p:txBody>
            <a:bodyPr anchor="ctr"/>
            <a:lstStyle/>
            <a:p>
              <a:pPr algn="ctr"/>
              <a:r>
                <a:rPr lang="en-US" sz="1600">
                  <a:solidFill>
                    <a:srgbClr val="000000"/>
                  </a:solidFill>
                  <a:latin typeface="Comic Sans MS" pitchFamily="66" charset="0"/>
                </a:rPr>
                <a:t>QEC Insertion</a:t>
              </a:r>
            </a:p>
            <a:p>
              <a:pPr algn="ctr"/>
              <a:r>
                <a:rPr lang="en-US" sz="1600">
                  <a:solidFill>
                    <a:srgbClr val="000000"/>
                  </a:solidFill>
                  <a:latin typeface="Comic Sans MS" pitchFamily="66" charset="0"/>
                </a:rPr>
                <a:t>Partitioning</a:t>
              </a:r>
            </a:p>
            <a:p>
              <a:pPr algn="ctr"/>
              <a:r>
                <a:rPr lang="en-US" sz="1600">
                  <a:solidFill>
                    <a:srgbClr val="000000"/>
                  </a:solidFill>
                  <a:latin typeface="Comic Sans MS" pitchFamily="66" charset="0"/>
                </a:rPr>
                <a:t>Layout</a:t>
              </a:r>
            </a:p>
            <a:p>
              <a:pPr algn="ctr"/>
              <a:r>
                <a:rPr lang="en-US" sz="1600">
                  <a:solidFill>
                    <a:srgbClr val="000000"/>
                  </a:solidFill>
                  <a:latin typeface="Comic Sans MS" pitchFamily="66" charset="0"/>
                </a:rPr>
                <a:t>Network Insertion</a:t>
              </a:r>
            </a:p>
            <a:p>
              <a:pPr algn="ctr"/>
              <a:r>
                <a:rPr lang="en-US" sz="1600">
                  <a:solidFill>
                    <a:srgbClr val="000000"/>
                  </a:solidFill>
                  <a:latin typeface="Comic Sans MS" pitchFamily="66" charset="0"/>
                </a:rPr>
                <a:t>Error Analysis</a:t>
              </a:r>
            </a:p>
            <a:p>
              <a:pPr algn="ctr"/>
              <a:r>
                <a:rPr lang="en-US" sz="1600">
                  <a:solidFill>
                    <a:srgbClr val="000000"/>
                  </a:solidFill>
                  <a:latin typeface="Comic Sans MS" pitchFamily="66" charset="0"/>
                </a:rPr>
                <a:t>…</a:t>
              </a:r>
            </a:p>
            <a:p>
              <a:pPr algn="ctr"/>
              <a:r>
                <a:rPr lang="en-US" sz="1600">
                  <a:solidFill>
                    <a:srgbClr val="000000"/>
                  </a:solidFill>
                  <a:latin typeface="Comic Sans MS" pitchFamily="66" charset="0"/>
                </a:rPr>
                <a:t>Optimization</a:t>
              </a:r>
            </a:p>
          </p:txBody>
        </p:sp>
        <p:sp>
          <p:nvSpPr>
            <p:cNvPr id="37907" name="Text Box 20"/>
            <p:cNvSpPr txBox="1">
              <a:spLocks noChangeArrowheads="1"/>
            </p:cNvSpPr>
            <p:nvPr/>
          </p:nvSpPr>
          <p:spPr bwMode="auto">
            <a:xfrm>
              <a:off x="2554" y="2928"/>
              <a:ext cx="1179"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CAD Tool</a:t>
              </a:r>
              <a:br>
                <a:rPr lang="en-US" sz="1800">
                  <a:solidFill>
                    <a:srgbClr val="000000"/>
                  </a:solidFill>
                  <a:latin typeface="Comic Sans MS" pitchFamily="66" charset="0"/>
                </a:rPr>
              </a:br>
              <a:r>
                <a:rPr lang="en-US" sz="1800">
                  <a:solidFill>
                    <a:srgbClr val="000000"/>
                  </a:solidFill>
                  <a:latin typeface="Comic Sans MS" pitchFamily="66" charset="0"/>
                </a:rPr>
                <a:t>Implementation</a:t>
              </a:r>
            </a:p>
          </p:txBody>
        </p:sp>
      </p:grpSp>
      <p:sp>
        <p:nvSpPr>
          <p:cNvPr id="453067" name="AutoShape 459"/>
          <p:cNvSpPr>
            <a:spLocks noChangeArrowheads="1"/>
          </p:cNvSpPr>
          <p:nvPr/>
        </p:nvSpPr>
        <p:spPr bwMode="auto">
          <a:xfrm rot="18760095">
            <a:off x="7165977" y="2033469"/>
            <a:ext cx="222247" cy="733663"/>
          </a:xfrm>
          <a:prstGeom prst="rightArrow">
            <a:avLst>
              <a:gd name="adj1" fmla="val 50000"/>
              <a:gd name="adj2" fmla="val 34091"/>
            </a:avLst>
          </a:prstGeom>
          <a:solidFill>
            <a:srgbClr val="FF6699"/>
          </a:solidFill>
          <a:ln w="28575" algn="ctr">
            <a:solidFill>
              <a:schemeClr val="tx1"/>
            </a:solidFill>
            <a:miter lim="800000"/>
            <a:headEnd/>
            <a:tailEnd/>
          </a:ln>
        </p:spPr>
        <p:txBody>
          <a:bodyPr wrap="none" anchor="ctr">
            <a:spAutoFit/>
          </a:bodyPr>
          <a:lstStyle/>
          <a:p>
            <a:pPr algn="ctr"/>
            <a:endParaRPr lang="en-US">
              <a:solidFill>
                <a:srgbClr val="000000"/>
              </a:solidFill>
              <a:latin typeface="Comic Sans MS" pitchFamily="66" charset="0"/>
            </a:endParaRPr>
          </a:p>
        </p:txBody>
      </p:sp>
      <p:grpSp>
        <p:nvGrpSpPr>
          <p:cNvPr id="12" name="Group 464"/>
          <p:cNvGrpSpPr>
            <a:grpSpLocks/>
          </p:cNvGrpSpPr>
          <p:nvPr/>
        </p:nvGrpSpPr>
        <p:grpSpPr bwMode="auto">
          <a:xfrm>
            <a:off x="7620000" y="4038601"/>
            <a:ext cx="2438400" cy="2582863"/>
            <a:chOff x="3840" y="2544"/>
            <a:chExt cx="1536" cy="1627"/>
          </a:xfrm>
        </p:grpSpPr>
        <p:sp>
          <p:nvSpPr>
            <p:cNvPr id="37904" name="Text Box 461"/>
            <p:cNvSpPr txBox="1">
              <a:spLocks noChangeArrowheads="1"/>
            </p:cNvSpPr>
            <p:nvPr/>
          </p:nvSpPr>
          <p:spPr bwMode="auto">
            <a:xfrm>
              <a:off x="3888" y="2544"/>
              <a:ext cx="14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sz="1800">
                  <a:solidFill>
                    <a:srgbClr val="000000"/>
                  </a:solidFill>
                  <a:latin typeface="Comic Sans MS" pitchFamily="66" charset="0"/>
                </a:rPr>
                <a:t>Custom Layout and</a:t>
              </a:r>
            </a:p>
            <a:p>
              <a:pPr algn="ctr"/>
              <a:r>
                <a:rPr lang="en-US" sz="1800">
                  <a:solidFill>
                    <a:srgbClr val="000000"/>
                  </a:solidFill>
                  <a:latin typeface="Comic Sans MS" pitchFamily="66" charset="0"/>
                </a:rPr>
                <a:t>Scheduling</a:t>
              </a:r>
            </a:p>
          </p:txBody>
        </p:sp>
        <p:pic>
          <p:nvPicPr>
            <p:cNvPr id="37905" name="Picture 462"/>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0" y="2976"/>
              <a:ext cx="1536" cy="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452630" name="AutoShape 22"/>
          <p:cNvSpPr>
            <a:spLocks noChangeArrowheads="1"/>
          </p:cNvSpPr>
          <p:nvPr/>
        </p:nvSpPr>
        <p:spPr bwMode="auto">
          <a:xfrm rot="2367685">
            <a:off x="7207252" y="4524257"/>
            <a:ext cx="222247" cy="733663"/>
          </a:xfrm>
          <a:prstGeom prst="rightArrow">
            <a:avLst>
              <a:gd name="adj1" fmla="val 50000"/>
              <a:gd name="adj2" fmla="val 34091"/>
            </a:avLst>
          </a:prstGeom>
          <a:solidFill>
            <a:srgbClr val="FF6699"/>
          </a:solidFill>
          <a:ln w="28575" algn="ctr">
            <a:solidFill>
              <a:schemeClr val="tx1"/>
            </a:solidFill>
            <a:miter lim="800000"/>
            <a:headEnd/>
            <a:tailEnd/>
          </a:ln>
        </p:spPr>
        <p:txBody>
          <a:bodyPr wrap="none" anchor="ctr">
            <a:spAutoFit/>
          </a:bodyPr>
          <a:lstStyle/>
          <a:p>
            <a:pPr algn="ctr"/>
            <a:endParaRPr lang="en-US">
              <a:solidFill>
                <a:srgbClr val="000000"/>
              </a:solidFill>
              <a:latin typeface="Comic Sans MS" pitchFamily="66" charset="0"/>
            </a:endParaRPr>
          </a:p>
        </p:txBody>
      </p:sp>
      <p:sp>
        <p:nvSpPr>
          <p:cNvPr id="452624" name="AutoShape 16"/>
          <p:cNvSpPr>
            <a:spLocks noChangeArrowheads="1"/>
          </p:cNvSpPr>
          <p:nvPr/>
        </p:nvSpPr>
        <p:spPr bwMode="auto">
          <a:xfrm>
            <a:off x="3962400" y="3328869"/>
            <a:ext cx="1066800" cy="733663"/>
          </a:xfrm>
          <a:prstGeom prst="rightArrow">
            <a:avLst>
              <a:gd name="adj1" fmla="val 50000"/>
              <a:gd name="adj2" fmla="val 31818"/>
            </a:avLst>
          </a:prstGeom>
          <a:solidFill>
            <a:srgbClr val="FF6699"/>
          </a:solidFill>
          <a:ln w="28575" algn="ctr">
            <a:solidFill>
              <a:schemeClr val="tx1"/>
            </a:solidFill>
            <a:miter lim="800000"/>
            <a:headEnd/>
            <a:tailEnd/>
          </a:ln>
        </p:spPr>
        <p:txBody>
          <a:bodyPr anchor="ctr">
            <a:spAutoFit/>
          </a:bodyPr>
          <a:lstStyle/>
          <a:p>
            <a:pPr algn="ctr"/>
            <a:endParaRPr lang="en-US">
              <a:solidFill>
                <a:srgbClr val="000000"/>
              </a:solidFill>
              <a:latin typeface="Comic Sans MS" pitchFamily="66" charset="0"/>
            </a:endParaRPr>
          </a:p>
        </p:txBody>
      </p:sp>
      <p:sp>
        <p:nvSpPr>
          <p:cNvPr id="453074" name="AutoShape 466"/>
          <p:cNvSpPr>
            <a:spLocks noChangeArrowheads="1"/>
          </p:cNvSpPr>
          <p:nvPr/>
        </p:nvSpPr>
        <p:spPr bwMode="auto">
          <a:xfrm>
            <a:off x="8531225" y="3389194"/>
            <a:ext cx="520700" cy="533638"/>
          </a:xfrm>
          <a:prstGeom prst="upDownArrow">
            <a:avLst>
              <a:gd name="adj1" fmla="val 50000"/>
              <a:gd name="adj2" fmla="val 32195"/>
            </a:avLst>
          </a:prstGeom>
          <a:solidFill>
            <a:schemeClr val="accent1"/>
          </a:solidFill>
          <a:ln w="28575" algn="ctr">
            <a:solidFill>
              <a:schemeClr val="tx1"/>
            </a:solidFill>
            <a:miter lim="800000"/>
            <a:headEnd/>
            <a:tailEnd/>
          </a:ln>
        </p:spPr>
        <p:txBody>
          <a:bodyPr anchor="ctr">
            <a:spAutoFit/>
          </a:bodyPr>
          <a:lstStyle/>
          <a:p>
            <a:pPr algn="ctr"/>
            <a:endParaRPr lang="en-US">
              <a:solidFill>
                <a:srgbClr val="000000"/>
              </a:solidFill>
              <a:latin typeface="Comic Sans MS" pitchFamily="66" charset="0"/>
            </a:endParaRPr>
          </a:p>
        </p:txBody>
      </p:sp>
    </p:spTree>
    <p:extLst>
      <p:ext uri="{BB962C8B-B14F-4D97-AF65-F5344CB8AC3E}">
        <p14:creationId xmlns:p14="http://schemas.microsoft.com/office/powerpoint/2010/main" val="42670622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26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2624"/>
                                        </p:tgtEl>
                                        <p:attrNameLst>
                                          <p:attrName>style.visibility</p:attrName>
                                        </p:attrNameLst>
                                      </p:cBhvr>
                                      <p:to>
                                        <p:strVal val="visible"/>
                                      </p:to>
                                    </p:set>
                                    <p:animEffect transition="in" filter="wipe(left)">
                                      <p:cBhvr>
                                        <p:cTn id="19" dur="500"/>
                                        <p:tgtEl>
                                          <p:spTgt spid="452624"/>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53067"/>
                                        </p:tgtEl>
                                        <p:attrNameLst>
                                          <p:attrName>style.visibility</p:attrName>
                                        </p:attrNameLst>
                                      </p:cBhvr>
                                      <p:to>
                                        <p:strVal val="visible"/>
                                      </p:to>
                                    </p:set>
                                    <p:animEffect transition="in" filter="wipe(down)">
                                      <p:cBhvr>
                                        <p:cTn id="27" dur="500"/>
                                        <p:tgtEl>
                                          <p:spTgt spid="453067"/>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52630"/>
                                        </p:tgtEl>
                                        <p:attrNameLst>
                                          <p:attrName>style.visibility</p:attrName>
                                        </p:attrNameLst>
                                      </p:cBhvr>
                                      <p:to>
                                        <p:strVal val="visible"/>
                                      </p:to>
                                    </p:set>
                                    <p:animEffect transition="in" filter="wipe(up)">
                                      <p:cBhvr>
                                        <p:cTn id="35" dur="500"/>
                                        <p:tgtEl>
                                          <p:spTgt spid="452630"/>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45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25" grpId="0"/>
      <p:bldP spid="453067" grpId="0" animBg="1"/>
      <p:bldP spid="452630" grpId="0" animBg="1"/>
      <p:bldP spid="452624" grpId="0" animBg="1"/>
      <p:bldP spid="453074"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76200"/>
            <a:ext cx="8229600" cy="685800"/>
          </a:xfrm>
        </p:spPr>
        <p:txBody>
          <a:bodyPr/>
          <a:lstStyle/>
          <a:p>
            <a:r>
              <a:rPr lang="en-US" dirty="0" smtClean="0"/>
              <a:t>Important Measurement Metrics</a:t>
            </a:r>
          </a:p>
        </p:txBody>
      </p:sp>
      <p:sp>
        <p:nvSpPr>
          <p:cNvPr id="462851" name="Rectangle 3"/>
          <p:cNvSpPr>
            <a:spLocks noGrp="1" noChangeArrowheads="1"/>
          </p:cNvSpPr>
          <p:nvPr>
            <p:ph type="body" sz="half" idx="1"/>
          </p:nvPr>
        </p:nvSpPr>
        <p:spPr>
          <a:xfrm>
            <a:off x="838200" y="838200"/>
            <a:ext cx="10591800" cy="5715000"/>
          </a:xfrm>
        </p:spPr>
        <p:txBody>
          <a:bodyPr>
            <a:normAutofit fontScale="92500" lnSpcReduction="10000"/>
          </a:bodyPr>
          <a:lstStyle/>
          <a:p>
            <a:pPr>
              <a:lnSpc>
                <a:spcPct val="80000"/>
              </a:lnSpc>
            </a:pPr>
            <a:r>
              <a:rPr lang="en-US" dirty="0"/>
              <a:t>Traditional CAD Metrics:</a:t>
            </a:r>
          </a:p>
          <a:p>
            <a:pPr lvl="1">
              <a:lnSpc>
                <a:spcPct val="80000"/>
              </a:lnSpc>
            </a:pPr>
            <a:r>
              <a:rPr lang="en-US" sz="2000" dirty="0"/>
              <a:t>Area</a:t>
            </a:r>
          </a:p>
          <a:p>
            <a:pPr lvl="2">
              <a:lnSpc>
                <a:spcPct val="80000"/>
              </a:lnSpc>
            </a:pPr>
            <a:r>
              <a:rPr lang="en-US" dirty="0"/>
              <a:t>What is the total area of a circuit?</a:t>
            </a:r>
          </a:p>
          <a:p>
            <a:pPr lvl="2">
              <a:lnSpc>
                <a:spcPct val="80000"/>
              </a:lnSpc>
            </a:pPr>
            <a:r>
              <a:rPr lang="en-US" dirty="0"/>
              <a:t>Measured in </a:t>
            </a:r>
            <a:r>
              <a:rPr lang="en-US" dirty="0" err="1"/>
              <a:t>macroblocks</a:t>
            </a:r>
            <a:r>
              <a:rPr lang="en-US" dirty="0"/>
              <a:t> (ultimately </a:t>
            </a:r>
            <a:r>
              <a:rPr lang="en-US" dirty="0">
                <a:sym typeface="Symbol" pitchFamily="18" charset="2"/>
              </a:rPr>
              <a:t>m</a:t>
            </a:r>
            <a:r>
              <a:rPr lang="en-US" baseline="30000" dirty="0">
                <a:sym typeface="Symbol" pitchFamily="18" charset="2"/>
              </a:rPr>
              <a:t>2</a:t>
            </a:r>
            <a:r>
              <a:rPr lang="en-US" dirty="0">
                <a:sym typeface="Symbol" pitchFamily="18" charset="2"/>
              </a:rPr>
              <a:t> or similar)</a:t>
            </a:r>
          </a:p>
          <a:p>
            <a:pPr lvl="1">
              <a:lnSpc>
                <a:spcPct val="80000"/>
              </a:lnSpc>
            </a:pPr>
            <a:r>
              <a:rPr lang="en-US" sz="2000" dirty="0"/>
              <a:t>Latency (</a:t>
            </a:r>
            <a:r>
              <a:rPr lang="en-US" sz="2000" dirty="0" err="1"/>
              <a:t>Latency</a:t>
            </a:r>
            <a:r>
              <a:rPr lang="en-US" sz="2000" baseline="-25000" dirty="0" err="1"/>
              <a:t>single</a:t>
            </a:r>
            <a:r>
              <a:rPr lang="en-US" sz="2000" dirty="0"/>
              <a:t>)</a:t>
            </a:r>
          </a:p>
          <a:p>
            <a:pPr lvl="2">
              <a:lnSpc>
                <a:spcPct val="80000"/>
              </a:lnSpc>
            </a:pPr>
            <a:r>
              <a:rPr lang="en-US" dirty="0"/>
              <a:t>What is the total latency to compute circuit </a:t>
            </a:r>
            <a:r>
              <a:rPr lang="en-US" i="1" dirty="0"/>
              <a:t>once</a:t>
            </a:r>
            <a:endParaRPr lang="en-US" dirty="0"/>
          </a:p>
          <a:p>
            <a:pPr lvl="2">
              <a:lnSpc>
                <a:spcPct val="80000"/>
              </a:lnSpc>
            </a:pPr>
            <a:r>
              <a:rPr lang="en-US" dirty="0"/>
              <a:t>Measured in seconds (or </a:t>
            </a:r>
            <a:r>
              <a:rPr lang="en-US" dirty="0">
                <a:sym typeface="Symbol" pitchFamily="18" charset="2"/>
              </a:rPr>
              <a:t>s)</a:t>
            </a:r>
          </a:p>
          <a:p>
            <a:pPr lvl="1">
              <a:lnSpc>
                <a:spcPct val="80000"/>
              </a:lnSpc>
            </a:pPr>
            <a:r>
              <a:rPr lang="en-US" sz="2000" dirty="0">
                <a:sym typeface="Symbol" pitchFamily="18" charset="2"/>
              </a:rPr>
              <a:t>Probability of Success (</a:t>
            </a:r>
            <a:r>
              <a:rPr lang="en-US" sz="2000" dirty="0" err="1">
                <a:sym typeface="Symbol" pitchFamily="18" charset="2"/>
              </a:rPr>
              <a:t>P</a:t>
            </a:r>
            <a:r>
              <a:rPr lang="en-US" sz="2000" baseline="-25000" dirty="0" err="1">
                <a:sym typeface="Symbol" pitchFamily="18" charset="2"/>
              </a:rPr>
              <a:t>success</a:t>
            </a:r>
            <a:r>
              <a:rPr lang="en-US" sz="2000" dirty="0">
                <a:sym typeface="Symbol" pitchFamily="18" charset="2"/>
              </a:rPr>
              <a:t>)</a:t>
            </a:r>
          </a:p>
          <a:p>
            <a:pPr lvl="2">
              <a:lnSpc>
                <a:spcPct val="80000"/>
              </a:lnSpc>
            </a:pPr>
            <a:r>
              <a:rPr lang="en-US" dirty="0">
                <a:sym typeface="Symbol" pitchFamily="18" charset="2"/>
              </a:rPr>
              <a:t>Not common metric for classical circuits</a:t>
            </a:r>
          </a:p>
          <a:p>
            <a:pPr lvl="2">
              <a:lnSpc>
                <a:spcPct val="80000"/>
              </a:lnSpc>
            </a:pPr>
            <a:r>
              <a:rPr lang="en-US" dirty="0">
                <a:sym typeface="Symbol" pitchFamily="18" charset="2"/>
              </a:rPr>
              <a:t>Account for occurrence of errors and error correction</a:t>
            </a:r>
          </a:p>
          <a:p>
            <a:pPr>
              <a:lnSpc>
                <a:spcPct val="80000"/>
              </a:lnSpc>
            </a:pPr>
            <a:r>
              <a:rPr lang="en-US" dirty="0">
                <a:sym typeface="Symbol" pitchFamily="18" charset="2"/>
              </a:rPr>
              <a:t>Quantum Circuit Metric: ADCR </a:t>
            </a:r>
          </a:p>
          <a:p>
            <a:pPr lvl="1">
              <a:lnSpc>
                <a:spcPct val="80000"/>
              </a:lnSpc>
            </a:pPr>
            <a:r>
              <a:rPr lang="en-US" sz="2000" dirty="0">
                <a:sym typeface="Symbol" pitchFamily="18" charset="2"/>
              </a:rPr>
              <a:t>Area-Delay to Correct Result: Probabilistic Area-Delay metric</a:t>
            </a:r>
            <a:br>
              <a:rPr lang="en-US" sz="2000" dirty="0">
                <a:sym typeface="Symbol" pitchFamily="18" charset="2"/>
              </a:rPr>
            </a:br>
            <a:endParaRPr lang="en-US" sz="2000" dirty="0">
              <a:sym typeface="Symbol" pitchFamily="18" charset="2"/>
            </a:endParaRPr>
          </a:p>
          <a:p>
            <a:pPr lvl="1">
              <a:lnSpc>
                <a:spcPct val="80000"/>
              </a:lnSpc>
            </a:pPr>
            <a:r>
              <a:rPr lang="en-US" sz="2000" dirty="0">
                <a:sym typeface="Symbol" pitchFamily="18" charset="2"/>
              </a:rPr>
              <a:t>ADCR = Area  E(Latency) =</a:t>
            </a:r>
          </a:p>
          <a:p>
            <a:pPr lvl="1">
              <a:lnSpc>
                <a:spcPct val="80000"/>
              </a:lnSpc>
            </a:pPr>
            <a:endParaRPr lang="en-US" sz="2000" dirty="0">
              <a:sym typeface="Symbol" pitchFamily="18" charset="2"/>
            </a:endParaRPr>
          </a:p>
          <a:p>
            <a:pPr lvl="1">
              <a:lnSpc>
                <a:spcPct val="80000"/>
              </a:lnSpc>
            </a:pPr>
            <a:r>
              <a:rPr lang="en-US" sz="2000" dirty="0" err="1">
                <a:sym typeface="Symbol" pitchFamily="18" charset="2"/>
              </a:rPr>
              <a:t>ADCR</a:t>
            </a:r>
            <a:r>
              <a:rPr lang="en-US" sz="2000" baseline="-25000" dirty="0" err="1">
                <a:sym typeface="Symbol" pitchFamily="18" charset="2"/>
              </a:rPr>
              <a:t>optimal</a:t>
            </a:r>
            <a:r>
              <a:rPr lang="en-US" sz="2000" dirty="0">
                <a:sym typeface="Symbol" pitchFamily="18" charset="2"/>
              </a:rPr>
              <a:t>: Best ADCR over all configurations</a:t>
            </a:r>
          </a:p>
          <a:p>
            <a:pPr>
              <a:lnSpc>
                <a:spcPct val="80000"/>
              </a:lnSpc>
            </a:pPr>
            <a:r>
              <a:rPr lang="en-US" dirty="0">
                <a:sym typeface="Symbol" pitchFamily="18" charset="2"/>
              </a:rPr>
              <a:t>Optimization potential: Equipotential designs</a:t>
            </a:r>
          </a:p>
          <a:p>
            <a:pPr lvl="1">
              <a:lnSpc>
                <a:spcPct val="80000"/>
              </a:lnSpc>
            </a:pPr>
            <a:r>
              <a:rPr lang="en-US" sz="2000" dirty="0">
                <a:sym typeface="Symbol" pitchFamily="18" charset="2"/>
              </a:rPr>
              <a:t>Trade Area for lower latency</a:t>
            </a:r>
          </a:p>
          <a:p>
            <a:pPr lvl="1">
              <a:lnSpc>
                <a:spcPct val="80000"/>
              </a:lnSpc>
            </a:pPr>
            <a:r>
              <a:rPr lang="en-US" sz="2000" dirty="0">
                <a:sym typeface="Symbol" pitchFamily="18" charset="2"/>
              </a:rPr>
              <a:t>Trade lower probability of success for lower latency</a:t>
            </a:r>
          </a:p>
        </p:txBody>
      </p:sp>
      <p:graphicFrame>
        <p:nvGraphicFramePr>
          <p:cNvPr id="462852" name="Object 2"/>
          <p:cNvGraphicFramePr>
            <a:graphicFrameLocks noGrp="1" noChangeAspect="1"/>
          </p:cNvGraphicFramePr>
          <p:nvPr>
            <p:ph sz="half" idx="2"/>
            <p:extLst/>
          </p:nvPr>
        </p:nvGraphicFramePr>
        <p:xfrm>
          <a:off x="5943600" y="4343400"/>
          <a:ext cx="2209800" cy="750888"/>
        </p:xfrm>
        <a:graphic>
          <a:graphicData uri="http://schemas.openxmlformats.org/presentationml/2006/ole">
            <mc:AlternateContent xmlns:mc="http://schemas.openxmlformats.org/markup-compatibility/2006">
              <mc:Choice xmlns:v="urn:schemas-microsoft-com:vml" Requires="v">
                <p:oleObj spid="_x0000_s16396" name="Equation" r:id="rId3" imgW="1346200" imgH="457200" progId="Equation.3">
                  <p:embed/>
                </p:oleObj>
              </mc:Choice>
              <mc:Fallback>
                <p:oleObj name="Equation" r:id="rId3" imgW="1346200" imgH="457200" progId="Equation.3">
                  <p:embed/>
                  <p:pic>
                    <p:nvPicPr>
                      <p:cNvPr id="46285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343400"/>
                        <a:ext cx="22098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931811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28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28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28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28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28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28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285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285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2851">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2851">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2852">
                                            <p:bg/>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2851">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2851">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2851">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285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uiExpand="1" build="p" autoUpdateAnimBg="0"/>
      <p:bldP spid="462852" grpId="0" uiExpand="1"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4|36.5|13.3"/>
</p:tagLst>
</file>

<file path=ppt/tags/tag2.xml><?xml version="1.0" encoding="utf-8"?>
<p:tagLst xmlns:a="http://schemas.openxmlformats.org/drawingml/2006/main" xmlns:r="http://schemas.openxmlformats.org/officeDocument/2006/relationships" xmlns:p="http://schemas.openxmlformats.org/presentationml/2006/main">
  <p:tag name="TIMING" val="|18.8|7.6|3.9|37.4|6.8|4.7|6.7|7.7"/>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118430</TotalTime>
  <Pages>60</Pages>
  <Words>8598</Words>
  <Application>Microsoft Office PowerPoint</Application>
  <PresentationFormat>Widescreen</PresentationFormat>
  <Paragraphs>1930</Paragraphs>
  <Slides>108</Slides>
  <Notes>44</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30" baseType="lpstr">
      <vt:lpstr>ＭＳ Ｐゴシック</vt:lpstr>
      <vt:lpstr>Arial</vt:lpstr>
      <vt:lpstr>Arial Narrow</vt:lpstr>
      <vt:lpstr>Calibri</vt:lpstr>
      <vt:lpstr>Comic Sans MS</vt:lpstr>
      <vt:lpstr>Consolas</vt:lpstr>
      <vt:lpstr>Courier</vt:lpstr>
      <vt:lpstr>Courier New</vt:lpstr>
      <vt:lpstr>Gill Sans</vt:lpstr>
      <vt:lpstr>Gill Sans Light</vt:lpstr>
      <vt:lpstr>Gill Sans MT</vt:lpstr>
      <vt:lpstr>GILL SANS SEMIBOLD</vt:lpstr>
      <vt:lpstr>굴림</vt:lpstr>
      <vt:lpstr>Helvetica</vt:lpstr>
      <vt:lpstr>Key</vt:lpstr>
      <vt:lpstr>Symbol</vt:lpstr>
      <vt:lpstr>System Font Regular</vt:lpstr>
      <vt:lpstr>Times New Roman</vt:lpstr>
      <vt:lpstr>Wingdings</vt:lpstr>
      <vt:lpstr>Office</vt:lpstr>
      <vt:lpstr>Equation</vt:lpstr>
      <vt:lpstr>Visio</vt:lpstr>
      <vt:lpstr>CS162 Operating Systems and Systems Programming Lecture 27  Distributed File Systems Quantum Computing </vt:lpstr>
      <vt:lpstr>Recall: Distributed Applications Build With Messages</vt:lpstr>
      <vt:lpstr>Recall: Endianness</vt:lpstr>
      <vt:lpstr>Dealing with Endianness between Hosts</vt:lpstr>
      <vt:lpstr>What About Richer Objects?</vt:lpstr>
      <vt:lpstr>Data Serialization Formats (MANY!)</vt:lpstr>
      <vt:lpstr>Remote Procedure Call (RPC)</vt:lpstr>
      <vt:lpstr>RPC Concept</vt:lpstr>
      <vt:lpstr>RPC Information Flow</vt:lpstr>
      <vt:lpstr>RPC Details (1/3)</vt:lpstr>
      <vt:lpstr>RPC Details (2/3)</vt:lpstr>
      <vt:lpstr>RPC Details (3/3)</vt:lpstr>
      <vt:lpstr>Problems with RPC: Non-Atomic Failures</vt:lpstr>
      <vt:lpstr>Cross-Domain Communication/Location Transparency</vt:lpstr>
      <vt:lpstr>Microkernel operating systems</vt:lpstr>
      <vt:lpstr>Network-Attached Storage and the CAP Theorem</vt:lpstr>
      <vt:lpstr>Distributed File Systems</vt:lpstr>
      <vt:lpstr>Enabling Design: VFS </vt:lpstr>
      <vt:lpstr>Recall: Layers of I/O…</vt:lpstr>
      <vt:lpstr>Virtual Filesystem Switch</vt:lpstr>
      <vt:lpstr>VFS Common File Model in Linux</vt:lpstr>
      <vt:lpstr>Simple Distributed File System</vt:lpstr>
      <vt:lpstr>Use of caching to reduce network load</vt:lpstr>
      <vt:lpstr>Dealing with Failures</vt:lpstr>
      <vt:lpstr>Stateless Protocol</vt:lpstr>
      <vt:lpstr>Case Study: Network File System (NFS)</vt:lpstr>
      <vt:lpstr>NFS Continued</vt:lpstr>
      <vt:lpstr>NFS Architecture</vt:lpstr>
      <vt:lpstr>NFS Cache consistency</vt:lpstr>
      <vt:lpstr>What about: Sharing Data, rather than Files ?</vt:lpstr>
      <vt:lpstr>Key Value Storage</vt:lpstr>
      <vt:lpstr>Why Key Value Storage?</vt:lpstr>
      <vt:lpstr>Key Values: Examples </vt:lpstr>
      <vt:lpstr>Key-value storage systems in real life</vt:lpstr>
      <vt:lpstr>Key Value Store</vt:lpstr>
      <vt:lpstr>Challenges</vt:lpstr>
      <vt:lpstr>Important Questions</vt:lpstr>
      <vt:lpstr>How to solve the “where?”</vt:lpstr>
      <vt:lpstr>Recursive Directory Architecture (put)</vt:lpstr>
      <vt:lpstr>Recursive Directory Architecture (get)</vt:lpstr>
      <vt:lpstr>Iterative Directory Architecture (put) </vt:lpstr>
      <vt:lpstr>Iterative Directory Architecture (get)</vt:lpstr>
      <vt:lpstr>Iterative vs. Recursive Query</vt:lpstr>
      <vt:lpstr>Fault Tolerance</vt:lpstr>
      <vt:lpstr>Scalability</vt:lpstr>
      <vt:lpstr>Scaling Up Directory</vt:lpstr>
      <vt:lpstr>Key to Node Mapping Example</vt:lpstr>
      <vt:lpstr>Chord: Distributed Lookup (Directory) Service</vt:lpstr>
      <vt:lpstr>Chord’s Lookup Mechanism: Routing!</vt:lpstr>
      <vt:lpstr>But what does this really mean??</vt:lpstr>
      <vt:lpstr>Stabilization Procedure</vt:lpstr>
      <vt:lpstr>Joining Operation</vt:lpstr>
      <vt:lpstr>Joining Operation</vt:lpstr>
      <vt:lpstr>Joining Operation</vt:lpstr>
      <vt:lpstr>Joining Operation</vt:lpstr>
      <vt:lpstr>Joining Operation</vt:lpstr>
      <vt:lpstr>Joining Operation</vt:lpstr>
      <vt:lpstr>Joining Operation</vt:lpstr>
      <vt:lpstr>Joining Operation</vt:lpstr>
      <vt:lpstr>Joining Operation</vt:lpstr>
      <vt:lpstr>Joining Operation</vt:lpstr>
      <vt:lpstr>Joining Operation</vt:lpstr>
      <vt:lpstr>Joining Operation</vt:lpstr>
      <vt:lpstr>Joining Operation</vt:lpstr>
      <vt:lpstr>Joining Operation (cont’d)</vt:lpstr>
      <vt:lpstr>Achieving Efficiency: finger tables</vt:lpstr>
      <vt:lpstr>Achieving Fault Tolerance for Lookup Service</vt:lpstr>
      <vt:lpstr>Storage Fault Tolerance</vt:lpstr>
      <vt:lpstr>Storage Fault Tolerance</vt:lpstr>
      <vt:lpstr>Replication in Physical Space</vt:lpstr>
      <vt:lpstr>Consistency</vt:lpstr>
      <vt:lpstr>Consistency (cont’d)</vt:lpstr>
      <vt:lpstr>Consistency (cont’d)</vt:lpstr>
      <vt:lpstr>Consistency (cont’d)</vt:lpstr>
      <vt:lpstr>Large Variety of Consistency Models</vt:lpstr>
      <vt:lpstr>Quorum Consensus</vt:lpstr>
      <vt:lpstr>Quorum Consensus Example</vt:lpstr>
      <vt:lpstr>Quorum Consensus Example</vt:lpstr>
      <vt:lpstr>DynamoDB Example: Service Level Agreements (SLA)</vt:lpstr>
      <vt:lpstr>Quantum Computing, Shor’s Algorithm, and the role of CAD design</vt:lpstr>
      <vt:lpstr>Use Quantum Mechanics to Compute?</vt:lpstr>
      <vt:lpstr>Current “Arms Race” of Quantum Computing</vt:lpstr>
      <vt:lpstr>Quantization: Use of “Spin”</vt:lpstr>
      <vt:lpstr>Kane Proposal II  (First one didn’t quite work)</vt:lpstr>
      <vt:lpstr>Now add Superposition!</vt:lpstr>
      <vt:lpstr>A register can have many values!</vt:lpstr>
      <vt:lpstr>Spooky action at a distance</vt:lpstr>
      <vt:lpstr>Model: Operations on coefficients + measurements</vt:lpstr>
      <vt:lpstr>Shor’s Factoring Algorithm</vt:lpstr>
      <vt:lpstr>Finding r with xr  1 (mod N)</vt:lpstr>
      <vt:lpstr>Quantum Computing Architectures</vt:lpstr>
      <vt:lpstr>Quantum Circuit Model</vt:lpstr>
      <vt:lpstr>Adding Quantum ECC</vt:lpstr>
      <vt:lpstr>MEMs-Based Ion Trap Devices</vt:lpstr>
      <vt:lpstr>Quantum Computing with Ion Traps</vt:lpstr>
      <vt:lpstr>An Abstraction of Ion Traps</vt:lpstr>
      <vt:lpstr>Ion Trap Physical Layout</vt:lpstr>
      <vt:lpstr>Vision of Quantum Circuit Design</vt:lpstr>
      <vt:lpstr>Important Measurement Metrics</vt:lpstr>
      <vt:lpstr>How to evaluate a circuit?</vt:lpstr>
      <vt:lpstr>Quantum CAD flow</vt:lpstr>
      <vt:lpstr>Comparison of 1024-bit adders</vt:lpstr>
      <vt:lpstr>Area Breakdown for Adders</vt:lpstr>
      <vt:lpstr>Investigating 1024-bit Shor’s</vt:lpstr>
      <vt:lpstr>1024-bit Shor’s Continued</vt:lpstr>
      <vt:lpstr>Summary (1/2)</vt:lpstr>
      <vt:lpstr>Summary (2/2)</vt:lpstr>
      <vt:lpstr>Thank you!</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kubitron</cp:lastModifiedBy>
  <cp:revision>1264</cp:revision>
  <cp:lastPrinted>2023-04-25T18:08:48Z</cp:lastPrinted>
  <dcterms:created xsi:type="dcterms:W3CDTF">1995-08-12T11:37:26Z</dcterms:created>
  <dcterms:modified xsi:type="dcterms:W3CDTF">2023-05-02T18:06:44Z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