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1"/>
  </p:notesMasterIdLst>
  <p:handoutMasterIdLst>
    <p:handoutMasterId r:id="rId82"/>
  </p:handoutMasterIdLst>
  <p:sldIdLst>
    <p:sldId id="256" r:id="rId2"/>
    <p:sldId id="726" r:id="rId3"/>
    <p:sldId id="727" r:id="rId4"/>
    <p:sldId id="728" r:id="rId5"/>
    <p:sldId id="729" r:id="rId6"/>
    <p:sldId id="730" r:id="rId7"/>
    <p:sldId id="731" r:id="rId8"/>
    <p:sldId id="732" r:id="rId9"/>
    <p:sldId id="733" r:id="rId10"/>
    <p:sldId id="644" r:id="rId11"/>
    <p:sldId id="645" r:id="rId12"/>
    <p:sldId id="646" r:id="rId13"/>
    <p:sldId id="648" r:id="rId14"/>
    <p:sldId id="649" r:id="rId15"/>
    <p:sldId id="652" r:id="rId16"/>
    <p:sldId id="650" r:id="rId17"/>
    <p:sldId id="734" r:id="rId18"/>
    <p:sldId id="653" r:id="rId19"/>
    <p:sldId id="654" r:id="rId20"/>
    <p:sldId id="655" r:id="rId21"/>
    <p:sldId id="598" r:id="rId22"/>
    <p:sldId id="620" r:id="rId23"/>
    <p:sldId id="656" r:id="rId24"/>
    <p:sldId id="658" r:id="rId25"/>
    <p:sldId id="657" r:id="rId26"/>
    <p:sldId id="659" r:id="rId27"/>
    <p:sldId id="660" r:id="rId28"/>
    <p:sldId id="661" r:id="rId29"/>
    <p:sldId id="663" r:id="rId30"/>
    <p:sldId id="664" r:id="rId31"/>
    <p:sldId id="665" r:id="rId32"/>
    <p:sldId id="666" r:id="rId33"/>
    <p:sldId id="667" r:id="rId34"/>
    <p:sldId id="668" r:id="rId35"/>
    <p:sldId id="669" r:id="rId36"/>
    <p:sldId id="670" r:id="rId37"/>
    <p:sldId id="695" r:id="rId38"/>
    <p:sldId id="673" r:id="rId39"/>
    <p:sldId id="674" r:id="rId40"/>
    <p:sldId id="675" r:id="rId41"/>
    <p:sldId id="676" r:id="rId42"/>
    <p:sldId id="677" r:id="rId43"/>
    <p:sldId id="678" r:id="rId44"/>
    <p:sldId id="679" r:id="rId45"/>
    <p:sldId id="681" r:id="rId46"/>
    <p:sldId id="682" r:id="rId47"/>
    <p:sldId id="514" r:id="rId48"/>
    <p:sldId id="515" r:id="rId49"/>
    <p:sldId id="573" r:id="rId50"/>
    <p:sldId id="693" r:id="rId51"/>
    <p:sldId id="517" r:id="rId52"/>
    <p:sldId id="616" r:id="rId53"/>
    <p:sldId id="611" r:id="rId54"/>
    <p:sldId id="612" r:id="rId55"/>
    <p:sldId id="613" r:id="rId56"/>
    <p:sldId id="614" r:id="rId57"/>
    <p:sldId id="615" r:id="rId58"/>
    <p:sldId id="617" r:id="rId59"/>
    <p:sldId id="618" r:id="rId60"/>
    <p:sldId id="518" r:id="rId61"/>
    <p:sldId id="538" r:id="rId62"/>
    <p:sldId id="539" r:id="rId63"/>
    <p:sldId id="540" r:id="rId64"/>
    <p:sldId id="541" r:id="rId65"/>
    <p:sldId id="542" r:id="rId66"/>
    <p:sldId id="543" r:id="rId67"/>
    <p:sldId id="697" r:id="rId68"/>
    <p:sldId id="698" r:id="rId69"/>
    <p:sldId id="699" r:id="rId70"/>
    <p:sldId id="700" r:id="rId71"/>
    <p:sldId id="701" r:id="rId72"/>
    <p:sldId id="702" r:id="rId73"/>
    <p:sldId id="703" r:id="rId74"/>
    <p:sldId id="704" r:id="rId75"/>
    <p:sldId id="705" r:id="rId76"/>
    <p:sldId id="706" r:id="rId77"/>
    <p:sldId id="723" r:id="rId78"/>
    <p:sldId id="572" r:id="rId79"/>
    <p:sldId id="605" r:id="rId80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Comic Sans MS" panose="030F0702030302020204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18FFD"/>
    <a:srgbClr val="00AE00"/>
    <a:srgbClr val="3151F0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5545" autoAdjust="0"/>
  </p:normalViewPr>
  <p:slideViewPr>
    <p:cSldViewPr>
      <p:cViewPr varScale="1">
        <p:scale>
          <a:sx n="96" d="100"/>
          <a:sy n="96" d="100"/>
        </p:scale>
        <p:origin x="43" y="2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279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FD2DE7E3-8D7A-4526-A176-8CFA392503A6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</p:spTree>
    <p:extLst>
      <p:ext uri="{BB962C8B-B14F-4D97-AF65-F5344CB8AC3E}">
        <p14:creationId xmlns:p14="http://schemas.microsoft.com/office/powerpoint/2010/main" val="14770525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4373157" y="6956426"/>
            <a:ext cx="856474" cy="274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308" tIns="46994" rIns="92308" bIns="46994">
            <a:spAutoFit/>
          </a:bodyPr>
          <a:lstStyle>
            <a:lvl1pPr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defTabSz="917575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defTabSz="917575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90000"/>
              </a:lnSpc>
            </a:pPr>
            <a:r>
              <a:rPr lang="en-US" altLang="en-US" sz="1300" b="0"/>
              <a:t>Page </a:t>
            </a:r>
            <a:fld id="{0E64EEA1-AFA6-4CAA-BE2D-4997FDEED64A}" type="slidenum">
              <a:rPr lang="en-US" altLang="en-US" sz="1300" b="0"/>
              <a:pPr algn="ctr">
                <a:lnSpc>
                  <a:spcPct val="90000"/>
                </a:lnSpc>
              </a:pPr>
              <a:t>‹#›</a:t>
            </a:fld>
            <a:endParaRPr lang="en-US" altLang="en-US" sz="1300" b="0"/>
          </a:p>
        </p:txBody>
      </p:sp>
      <p:sp>
        <p:nvSpPr>
          <p:cNvPr id="51203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8388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3" y="3475039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65" tIns="46994" rIns="95665" bIns="4699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Body Text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5453145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9759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lIns="91433" tIns="45717" rIns="91433" bIns="45717"/>
          <a:lstStyle/>
          <a:p>
            <a:fld id="{6BA52372-3169-3E47-91B9-B9FD4415589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78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2768125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0189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8388" cy="2744787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93713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81559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6973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1645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6376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780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0" i="0" cap="all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335661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09960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81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76949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639877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753463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4454970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altLang="en-US" dirty="0" smtClean="0"/>
              <a:t>Body Text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151556" y="6551613"/>
            <a:ext cx="88804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en-US" sz="1400" b="0" i="0" dirty="0" err="1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Lec</a:t>
            </a:r>
            <a:r>
              <a:rPr lang="en-US" altLang="en-US" sz="1400" b="0" i="0" dirty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alt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4.</a:t>
            </a:r>
            <a:fld id="{6456B83E-17D0-4CDF-84AD-C8A97BEB5271}" type="slidenum">
              <a:rPr lang="en-US" altLang="en-US" sz="1400" b="0" i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pPr algn="ctr"/>
              <a:t>‹#›</a:t>
            </a:fld>
            <a:endParaRPr lang="en-US" altLang="en-US" sz="1400" b="0" i="0" dirty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" y="6550025"/>
            <a:ext cx="979733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1/26/2023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031" name="Text Box 7"/>
          <p:cNvSpPr txBox="1">
            <a:spLocks noChangeArrowheads="1"/>
          </p:cNvSpPr>
          <p:nvPr userDrawn="1"/>
        </p:nvSpPr>
        <p:spPr bwMode="auto">
          <a:xfrm>
            <a:off x="4437545" y="6550025"/>
            <a:ext cx="3316911" cy="307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29" tIns="45714" rIns="91429" bIns="45714">
            <a:spAutoFit/>
          </a:bodyPr>
          <a:lstStyle>
            <a:lvl1pPr>
              <a:defRPr b="1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sz="1400" b="0" i="0" dirty="0" err="1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Kubiatowicz</a:t>
            </a:r>
            <a:r>
              <a:rPr lang="en-US" sz="1400" b="0" i="0" baseline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CS162 ©UCB Spring </a:t>
            </a:r>
            <a:r>
              <a:rPr lang="en-US" sz="1400" b="0" i="0" dirty="0" smtClean="0">
                <a:solidFill>
                  <a:srgbClr val="2A40E2"/>
                </a:solidFill>
                <a:latin typeface="Gill Sans" charset="0"/>
                <a:ea typeface="Gill Sans" charset="0"/>
                <a:cs typeface="Gill Sans" charset="0"/>
              </a:rPr>
              <a:t>2023</a:t>
            </a:r>
            <a:endParaRPr lang="en-US" sz="1400" b="0" i="0" dirty="0" smtClean="0">
              <a:solidFill>
                <a:srgbClr val="2A40E2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ransition/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0" i="0">
          <a:solidFill>
            <a:srgbClr val="2A40E2"/>
          </a:solidFill>
          <a:latin typeface="Gill Sans" charset="0"/>
          <a:ea typeface="Gill Sans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0" i="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fieldses.org/~bfields/kernel/vfs.txt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server2_by_mimooh.svg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ana.org/assignments/service-names-port-numbers/service-names-port-numbers.txt" TargetMode="External"/><Relationship Id="rId2" Type="http://schemas.openxmlformats.org/officeDocument/2006/relationships/hyperlink" Target="http://www.iana.org/assignments/service-names-port-numbers/service-names-port-numbers.xhtml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iff"/><Relationship Id="rId2" Type="http://schemas.openxmlformats.org/officeDocument/2006/relationships/image" Target="../media/image23.tiff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066800"/>
            <a:ext cx="7848600" cy="2286000"/>
          </a:xfrm>
          <a:noFill/>
        </p:spPr>
        <p:txBody>
          <a:bodyPr/>
          <a:lstStyle/>
          <a:p>
            <a:r>
              <a:rPr lang="en-US" altLang="en-US" sz="3000" dirty="0"/>
              <a:t>CS162</a:t>
            </a:r>
            <a:br>
              <a:rPr lang="en-US" altLang="en-US" sz="3000" dirty="0"/>
            </a:br>
            <a:r>
              <a:rPr lang="en-US" altLang="en-US" sz="3000" dirty="0"/>
              <a:t>Operating Systems and</a:t>
            </a:r>
            <a:br>
              <a:rPr lang="en-US" altLang="en-US" sz="3000" dirty="0"/>
            </a:br>
            <a:r>
              <a:rPr lang="en-US" altLang="en-US" sz="3000" dirty="0"/>
              <a:t>Systems Programming</a:t>
            </a:r>
            <a:br>
              <a:rPr lang="en-US" altLang="en-US" sz="3000" dirty="0"/>
            </a:br>
            <a:r>
              <a:rPr lang="en-US" altLang="en-US" sz="3000" dirty="0"/>
              <a:t>Lecture 4</a:t>
            </a:r>
            <a:br>
              <a:rPr lang="en-US" altLang="en-US" sz="3000" dirty="0"/>
            </a:br>
            <a:r>
              <a:rPr lang="en-US" altLang="en-US" sz="3000" dirty="0"/>
              <a:t> </a:t>
            </a:r>
            <a:br>
              <a:rPr lang="en-US" altLang="en-US" sz="3000" dirty="0"/>
            </a:br>
            <a:r>
              <a:rPr lang="en-US" altLang="en-US" sz="3000" dirty="0" smtClean="0"/>
              <a:t>Process Management, Fork, and</a:t>
            </a:r>
            <a:r>
              <a:rPr lang="en-US" altLang="en-US" sz="3000" dirty="0" smtClean="0"/>
              <a:t/>
            </a:r>
            <a:br>
              <a:rPr lang="en-US" altLang="en-US" sz="3000" dirty="0" smtClean="0"/>
            </a:br>
            <a:r>
              <a:rPr lang="en-US" altLang="en-US" sz="3000" dirty="0" smtClean="0"/>
              <a:t>Introduction to </a:t>
            </a:r>
            <a:r>
              <a:rPr lang="en-US" altLang="en-US" sz="3000" dirty="0" smtClean="0"/>
              <a:t>I/O (Everything </a:t>
            </a:r>
            <a:r>
              <a:rPr lang="en-US" altLang="en-US" sz="3000" dirty="0" smtClean="0"/>
              <a:t>is a File!)</a:t>
            </a:r>
            <a:endParaRPr lang="en-US" alt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  <a:noFill/>
        </p:spPr>
        <p:txBody>
          <a:bodyPr/>
          <a:lstStyle/>
          <a:p>
            <a:pPr marL="285750" indent="-285750"/>
            <a:r>
              <a:rPr lang="en-US" altLang="en-US" dirty="0" smtClean="0"/>
              <a:t>January </a:t>
            </a:r>
            <a:r>
              <a:rPr lang="en-US" altLang="en-US" dirty="0" smtClean="0"/>
              <a:t>26</a:t>
            </a:r>
            <a:r>
              <a:rPr lang="en-US" altLang="en-US" baseline="30000" dirty="0" smtClean="0"/>
              <a:t>th</a:t>
            </a:r>
            <a:r>
              <a:rPr lang="en-US" altLang="en-US" dirty="0" smtClean="0"/>
              <a:t>, </a:t>
            </a:r>
            <a:r>
              <a:rPr lang="en-US" altLang="en-US" dirty="0" smtClean="0"/>
              <a:t>2023</a:t>
            </a:r>
            <a:endParaRPr lang="en-US" altLang="en-US" dirty="0" smtClean="0"/>
          </a:p>
          <a:p>
            <a:pPr marL="285750" indent="-285750"/>
            <a:r>
              <a:rPr lang="en-US" altLang="en-US" dirty="0" smtClean="0"/>
              <a:t>Prof. </a:t>
            </a:r>
            <a:r>
              <a:rPr lang="en-US" altLang="en-US" dirty="0" smtClean="0"/>
              <a:t>John </a:t>
            </a:r>
            <a:r>
              <a:rPr lang="en-US" altLang="en-US" dirty="0" smtClean="0"/>
              <a:t>Kubiatowicz</a:t>
            </a:r>
          </a:p>
          <a:p>
            <a:pPr marL="285750" indent="-285750"/>
            <a:r>
              <a:rPr lang="en-US" altLang="en-US" dirty="0" smtClean="0"/>
              <a:t>http://cs162.eecs.Berkeley.edu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fork1.c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99977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171580" y="3410062"/>
            <a:ext cx="765876" cy="47613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381000" y="3410061"/>
            <a:ext cx="765876" cy="476135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570755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fork1.c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</p:txBody>
      </p:sp>
      <p:sp>
        <p:nvSpPr>
          <p:cNvPr id="7" name="Right Arrow 3">
            <a:extLst>
              <a:ext uri="{FF2B5EF4-FFF2-40B4-BE49-F238E27FC236}">
                <a16:creationId xmlns:a16="http://schemas.microsoft.com/office/drawing/2014/main" id="{00B01891-223E-45AD-A9AB-776C7E96571B}"/>
              </a:ext>
            </a:extLst>
          </p:cNvPr>
          <p:cNvSpPr/>
          <p:nvPr/>
        </p:nvSpPr>
        <p:spPr>
          <a:xfrm>
            <a:off x="1219200" y="4007259"/>
            <a:ext cx="718256" cy="48854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8" name="Right Arrow 4">
            <a:extLst>
              <a:ext uri="{FF2B5EF4-FFF2-40B4-BE49-F238E27FC236}">
                <a16:creationId xmlns:a16="http://schemas.microsoft.com/office/drawing/2014/main" id="{2E6C7BA0-FA93-4040-B0D7-36779A5E0B0E}"/>
              </a:ext>
            </a:extLst>
          </p:cNvPr>
          <p:cNvSpPr/>
          <p:nvPr/>
        </p:nvSpPr>
        <p:spPr>
          <a:xfrm>
            <a:off x="504820" y="4921659"/>
            <a:ext cx="718256" cy="488541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126794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8FEF-F894-4504-8507-F3A6AD5DC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nsolas" panose="020B0609020204030204" pitchFamily="49" charset="0"/>
              </a:rPr>
              <a:t>Mystery: </a:t>
            </a:r>
            <a:r>
              <a:rPr lang="en-US" dirty="0" err="1" smtClean="0">
                <a:latin typeface="Consolas" panose="020B0609020204030204" pitchFamily="49" charset="0"/>
              </a:rPr>
              <a:t>fork_race.c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E2A5-AAF6-43A8-B10B-8A46F0AF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&lt; 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++)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("Parent: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for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-10;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--)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("Child: %d\n",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// sleep(1);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What does this </a:t>
            </a:r>
            <a:r>
              <a:rPr lang="en-US" sz="2800" dirty="0">
                <a:solidFill>
                  <a:srgbClr val="FF0000"/>
                </a:solidFill>
              </a:rPr>
              <a:t>print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?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800" dirty="0">
                <a:solidFill>
                  <a:srgbClr val="FF0000"/>
                </a:solidFill>
                <a:cs typeface="Courier"/>
              </a:rPr>
              <a:t>Would adding the calls to </a:t>
            </a:r>
            <a:r>
              <a:rPr lang="en-US" sz="2000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sleep()</a:t>
            </a:r>
            <a:r>
              <a:rPr lang="en-US" sz="2800" dirty="0" smtClean="0">
                <a:solidFill>
                  <a:srgbClr val="FF0000"/>
                </a:solidFill>
                <a:cs typeface="Courier"/>
              </a:rPr>
              <a:t> </a:t>
            </a:r>
            <a:r>
              <a:rPr lang="en-US" sz="2800" dirty="0">
                <a:solidFill>
                  <a:srgbClr val="FF0000"/>
                </a:solidFill>
                <a:cs typeface="Courier"/>
              </a:rPr>
              <a:t>matter?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371BC3-3BB2-4E83-A465-C74D2FDF8535}"/>
              </a:ext>
            </a:extLst>
          </p:cNvPr>
          <p:cNvSpPr/>
          <p:nvPr/>
        </p:nvSpPr>
        <p:spPr>
          <a:xfrm>
            <a:off x="5562600" y="1143000"/>
            <a:ext cx="6553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b="0" dirty="0">
                <a:latin typeface="Gill Sans Light"/>
              </a:rPr>
              <a:t>Recall: a process consists of one or more threads executing in an address space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 smtClean="0">
                <a:latin typeface="Gill Sans Light"/>
              </a:rPr>
              <a:t>Here, </a:t>
            </a:r>
            <a:r>
              <a:rPr lang="en-US" sz="2400" b="0" dirty="0">
                <a:latin typeface="Gill Sans Light"/>
              </a:rPr>
              <a:t>each process has a single thread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These threads execute concurrently</a:t>
            </a:r>
          </a:p>
        </p:txBody>
      </p:sp>
    </p:spTree>
    <p:extLst>
      <p:ext uri="{BB962C8B-B14F-4D97-AF65-F5344CB8AC3E}">
        <p14:creationId xmlns:p14="http://schemas.microsoft.com/office/powerpoint/2010/main" val="181372431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>
                <a:solidFill>
                  <a:srgbClr val="FF0000"/>
                </a:solidFill>
              </a:rPr>
              <a:t> – change the </a:t>
            </a:r>
            <a:r>
              <a:rPr lang="en-US" i="1" dirty="0">
                <a:solidFill>
                  <a:srgbClr val="FF0000"/>
                </a:solidFill>
              </a:rPr>
              <a:t>program </a:t>
            </a:r>
            <a:r>
              <a:rPr lang="en-US" dirty="0">
                <a:solidFill>
                  <a:srgbClr val="FF0000"/>
                </a:solidFill>
              </a:rPr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>
                <a:solidFill>
                  <a:srgbClr val="FF0000"/>
                </a:solidFill>
              </a:rPr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428563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D9EE2-C0BB-4A86-B559-92185F0B7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Starting new Program: variants of exec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24517-19E3-41C4-9603-74109426D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762000"/>
            <a:ext cx="10287000" cy="5223946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char *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[] = {“ls”, “-l”, NULL};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(“/bin/ls”,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args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/*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doesn’t return when it works.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   So, if we got here, it failed!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 smtClean="0">
              <a:solidFill>
                <a:srgbClr val="00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(“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execv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115924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37624-A85A-4614-9E7E-615D3967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fork2.c</a:t>
            </a:r>
            <a:r>
              <a:rPr lang="en-US" dirty="0"/>
              <a:t> – parent waits for child to finish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F504B-B021-48AA-B3E5-59AF141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38200"/>
            <a:ext cx="10033000" cy="475220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int status;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&gt; 0) {               /* Parent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wait(&amp;status);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bye %d(%d)\n",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tcpid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, status);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 else if (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== 0) {      /* Child Process */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 smtClean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smtClean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exit(42);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  <a:cs typeface="Courier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000000"/>
                </a:solidFill>
                <a:latin typeface="Consolas" panose="020B0609020204030204" pitchFamily="49" charset="0"/>
                <a:cs typeface="Courier"/>
              </a:rPr>
              <a:t>…</a:t>
            </a:r>
            <a:endParaRPr lang="en-US" sz="1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2415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ight Arrow 16"/>
          <p:cNvSpPr/>
          <p:nvPr/>
        </p:nvSpPr>
        <p:spPr bwMode="auto">
          <a:xfrm>
            <a:off x="6526472" y="5542656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69472" y="1233120"/>
            <a:ext cx="2133600" cy="147732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</a:t>
            </a:r>
            <a:r>
              <a:rPr lang="en-US" dirty="0" smtClean="0">
                <a:latin typeface="Consolas" panose="020B0609020204030204" pitchFamily="49" charset="0"/>
              </a:rPr>
              <a:t>ain() {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  …</a:t>
            </a:r>
          </a:p>
          <a:p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15" name="Right Arrow 14"/>
          <p:cNvSpPr/>
          <p:nvPr/>
        </p:nvSpPr>
        <p:spPr bwMode="auto">
          <a:xfrm>
            <a:off x="6687078" y="1803928"/>
            <a:ext cx="1066800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</a:t>
            </a:r>
            <a:r>
              <a:rPr lang="en-US" dirty="0" smtClean="0"/>
              <a:t>Management: The Shell pattern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545272" y="4475537"/>
            <a:ext cx="2133600" cy="1477328"/>
            <a:chOff x="3505200" y="4648200"/>
            <a:chExt cx="2133600" cy="1477328"/>
          </a:xfrm>
          <a:solidFill>
            <a:schemeClr val="bg1"/>
          </a:solidFill>
        </p:grpSpPr>
        <p:sp>
          <p:nvSpPr>
            <p:cNvPr id="8" name="TextBox 7"/>
            <p:cNvSpPr txBox="1"/>
            <p:nvPr/>
          </p:nvSpPr>
          <p:spPr>
            <a:xfrm>
              <a:off x="3505200" y="4648200"/>
              <a:ext cx="2133600" cy="1477328"/>
            </a:xfrm>
            <a:prstGeom prst="rect">
              <a:avLst/>
            </a:prstGeom>
            <a:grp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p</a:t>
              </a:r>
              <a:r>
                <a:rPr lang="en-US" dirty="0" err="1" smtClean="0">
                  <a:latin typeface="Consolas" panose="020B0609020204030204" pitchFamily="49" charset="0"/>
                </a:rPr>
                <a:t>id</a:t>
              </a:r>
              <a:r>
                <a:rPr lang="en-US" dirty="0" smtClean="0">
                  <a:latin typeface="Consolas" panose="020B0609020204030204" pitchFamily="49" charset="0"/>
                </a:rPr>
                <a:t>=fork();</a:t>
              </a:r>
            </a:p>
            <a:p>
              <a:r>
                <a:rPr lang="en-US" dirty="0">
                  <a:latin typeface="Consolas" panose="020B0609020204030204" pitchFamily="49" charset="0"/>
                </a:rPr>
                <a:t>i</a:t>
              </a:r>
              <a:r>
                <a:rPr lang="en-US" dirty="0" smtClean="0">
                  <a:latin typeface="Consolas" panose="020B0609020204030204" pitchFamily="49" charset="0"/>
                </a:rPr>
                <a:t>f (</a:t>
              </a:r>
              <a:r>
                <a:rPr lang="en-US" dirty="0" err="1" smtClean="0">
                  <a:latin typeface="Consolas" panose="020B0609020204030204" pitchFamily="49" charset="0"/>
                </a:rPr>
                <a:t>pid</a:t>
              </a:r>
              <a:r>
                <a:rPr lang="en-US" dirty="0" smtClean="0">
                  <a:latin typeface="Consolas" panose="020B0609020204030204" pitchFamily="49" charset="0"/>
                </a:rPr>
                <a:t>==0)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exec(…);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else</a:t>
              </a:r>
            </a:p>
            <a:p>
              <a:r>
                <a:rPr lang="en-US" dirty="0" smtClean="0">
                  <a:latin typeface="Consolas" panose="020B0609020204030204" pitchFamily="49" charset="0"/>
                </a:rPr>
                <a:t>  wait(&amp;stat)</a:t>
              </a:r>
            </a:p>
          </p:txBody>
        </p:sp>
        <p:sp>
          <p:nvSpPr>
            <p:cNvPr id="5" name="Rectangle 4"/>
            <p:cNvSpPr/>
            <p:nvPr/>
          </p:nvSpPr>
          <p:spPr bwMode="auto">
            <a:xfrm>
              <a:off x="3760444" y="5819725"/>
              <a:ext cx="1524083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3A00780B-10FD-B247-929D-BAED76044F6C}"/>
              </a:ext>
            </a:extLst>
          </p:cNvPr>
          <p:cNvSpPr txBox="1"/>
          <p:nvPr/>
        </p:nvSpPr>
        <p:spPr>
          <a:xfrm>
            <a:off x="4545273" y="898688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child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4DC2E4-5B2C-9E4B-8576-E82C1EDA296C}"/>
              </a:ext>
            </a:extLst>
          </p:cNvPr>
          <p:cNvSpPr txBox="1"/>
          <p:nvPr/>
        </p:nvSpPr>
        <p:spPr>
          <a:xfrm>
            <a:off x="4461916" y="4106205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parent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0" y="1295400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3" name="Right Arrow 12"/>
          <p:cNvSpPr/>
          <p:nvPr/>
        </p:nvSpPr>
        <p:spPr bwMode="auto">
          <a:xfrm rot="19408573">
            <a:off x="3362678" y="2304379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6" name="Right Arrow 15"/>
          <p:cNvSpPr/>
          <p:nvPr/>
        </p:nvSpPr>
        <p:spPr bwMode="auto">
          <a:xfrm rot="2191427" flipV="1">
            <a:off x="3264944" y="4325756"/>
            <a:ext cx="1442521" cy="460273"/>
          </a:xfrm>
          <a:prstGeom prst="rightArrow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769247" y="2875337"/>
            <a:ext cx="2133600" cy="147732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</a:t>
            </a:r>
            <a:r>
              <a:rPr lang="en-US" dirty="0" err="1" smtClean="0">
                <a:latin typeface="Consolas" panose="020B0609020204030204" pitchFamily="49" charset="0"/>
              </a:rPr>
              <a:t>id</a:t>
            </a:r>
            <a:r>
              <a:rPr lang="en-US" dirty="0" smtClean="0">
                <a:latin typeface="Consolas" panose="020B0609020204030204" pitchFamily="49" charset="0"/>
              </a:rPr>
              <a:t>=fork();</a:t>
            </a:r>
          </a:p>
          <a:p>
            <a:r>
              <a:rPr lang="en-US" dirty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f (</a:t>
            </a:r>
            <a:r>
              <a:rPr lang="en-US" dirty="0" err="1" smtClean="0">
                <a:latin typeface="Consolas" panose="020B0609020204030204" pitchFamily="49" charset="0"/>
              </a:rPr>
              <a:t>pid</a:t>
            </a:r>
            <a:r>
              <a:rPr lang="en-US" dirty="0" smtClean="0">
                <a:latin typeface="Consolas" panose="020B0609020204030204" pitchFamily="49" charset="0"/>
              </a:rPr>
              <a:t>==0)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exec(…);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else</a:t>
            </a:r>
          </a:p>
          <a:p>
            <a:r>
              <a:rPr lang="en-US" dirty="0" smtClean="0">
                <a:latin typeface="Consolas" panose="020B0609020204030204" pitchFamily="49" charset="0"/>
              </a:rPr>
              <a:t>  wait(&amp;stat)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402273" y="1920311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69625" y="484633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705600" y="5237585"/>
            <a:ext cx="64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wait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6793373" y="151356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exec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59868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11430000" cy="5943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Kubiatowicz Office </a:t>
            </a:r>
            <a:r>
              <a:rPr lang="en-US" dirty="0" smtClean="0"/>
              <a:t>Hours (Starting next week)</a:t>
            </a:r>
          </a:p>
          <a:p>
            <a:pPr lvl="1"/>
            <a:r>
              <a:rPr lang="en-US" dirty="0" smtClean="0"/>
              <a:t>2pm</a:t>
            </a:r>
            <a:r>
              <a:rPr lang="en-US" dirty="0" smtClean="0"/>
              <a:t>-3pm</a:t>
            </a:r>
            <a:r>
              <a:rPr lang="en-US" dirty="0"/>
              <a:t>, </a:t>
            </a:r>
            <a:r>
              <a:rPr lang="en-US" dirty="0" smtClean="0"/>
              <a:t>Monday </a:t>
            </a:r>
            <a:r>
              <a:rPr lang="en-US" dirty="0" smtClean="0"/>
              <a:t>&amp; Wednesday</a:t>
            </a:r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TOMORROW </a:t>
            </a:r>
            <a:r>
              <a:rPr lang="en-US" dirty="0">
                <a:solidFill>
                  <a:srgbClr val="FF0000"/>
                </a:solidFill>
              </a:rPr>
              <a:t>(Friday) is Drop Deadline!  </a:t>
            </a:r>
            <a:r>
              <a:rPr lang="en-US" dirty="0" smtClean="0">
                <a:solidFill>
                  <a:srgbClr val="FF0000"/>
                </a:solidFill>
              </a:rPr>
              <a:t>VERY </a:t>
            </a:r>
            <a:r>
              <a:rPr lang="en-US" dirty="0">
                <a:solidFill>
                  <a:srgbClr val="FF0000"/>
                </a:solidFill>
              </a:rPr>
              <a:t>HARD TO DROP LATER</a:t>
            </a:r>
            <a:r>
              <a:rPr lang="en-US" dirty="0" smtClean="0">
                <a:solidFill>
                  <a:srgbClr val="FF0000"/>
                </a:solidFill>
              </a:rPr>
              <a:t>!</a:t>
            </a:r>
            <a:endParaRPr lang="en-US" dirty="0" smtClean="0"/>
          </a:p>
          <a:p>
            <a:r>
              <a:rPr lang="en-US" dirty="0" smtClean="0"/>
              <a:t>Recommendation: Read assigned readings </a:t>
            </a:r>
            <a:r>
              <a:rPr lang="en-US" i="1" dirty="0" smtClean="0"/>
              <a:t>before</a:t>
            </a:r>
            <a:r>
              <a:rPr lang="en-US" dirty="0" smtClean="0"/>
              <a:t> </a:t>
            </a:r>
            <a:r>
              <a:rPr lang="en-US" dirty="0" smtClean="0"/>
              <a:t>lecture</a:t>
            </a:r>
          </a:p>
          <a:p>
            <a:r>
              <a:rPr lang="en-US" dirty="0" smtClean="0"/>
              <a:t>Starting next week, we will be adhering to strict slip-day policies for non-DSP students</a:t>
            </a:r>
          </a:p>
          <a:p>
            <a:pPr lvl="1"/>
            <a:r>
              <a:rPr lang="en-US" dirty="0" smtClean="0"/>
              <a:t>Slip days are no-questions asked (or justification needed) extensions</a:t>
            </a:r>
          </a:p>
          <a:p>
            <a:pPr lvl="1"/>
            <a:r>
              <a:rPr lang="en-US" dirty="0" smtClean="0"/>
              <a:t>Anything beyond this requires documentation (i.e. doctor’s note, </a:t>
            </a:r>
            <a:r>
              <a:rPr lang="en-US" dirty="0" err="1" smtClean="0"/>
              <a:t>etc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If you run out of slip days, assignments will be discounted 10%/day</a:t>
            </a:r>
          </a:p>
          <a:p>
            <a:r>
              <a:rPr lang="en-US" dirty="0" smtClean="0"/>
              <a:t>You get 4 slip days for homework and 5 slip days for group projects</a:t>
            </a:r>
          </a:p>
          <a:p>
            <a:pPr lvl="1"/>
            <a:r>
              <a:rPr lang="en-US" dirty="0" smtClean="0"/>
              <a:t>No project extensions on design documents, since we need to keep design reviews on track</a:t>
            </a:r>
            <a:endParaRPr lang="en-US" dirty="0" smtClean="0"/>
          </a:p>
          <a:p>
            <a:r>
              <a:rPr lang="en-US" dirty="0" smtClean="0"/>
              <a:t>You should </a:t>
            </a:r>
            <a:r>
              <a:rPr lang="en-US" dirty="0"/>
              <a:t>be going to sections </a:t>
            </a:r>
            <a:r>
              <a:rPr lang="en-US" dirty="0" smtClean="0"/>
              <a:t>– </a:t>
            </a:r>
            <a:r>
              <a:rPr lang="en-US" dirty="0"/>
              <a:t>Important information </a:t>
            </a:r>
            <a:r>
              <a:rPr lang="en-US" dirty="0" smtClean="0"/>
              <a:t>covered in section</a:t>
            </a:r>
            <a:endParaRPr lang="en-US" dirty="0"/>
          </a:p>
          <a:p>
            <a:pPr lvl="1"/>
            <a:r>
              <a:rPr lang="en-US" dirty="0"/>
              <a:t>Any section will do until groups </a:t>
            </a:r>
            <a:r>
              <a:rPr lang="en-US" dirty="0" smtClean="0"/>
              <a:t>assigned</a:t>
            </a:r>
          </a:p>
          <a:p>
            <a:r>
              <a:rPr lang="en-US" dirty="0" smtClean="0"/>
              <a:t>Get </a:t>
            </a:r>
            <a:r>
              <a:rPr lang="en-US" dirty="0"/>
              <a:t>finding groups of 4 people ASAP</a:t>
            </a:r>
          </a:p>
          <a:p>
            <a:pPr lvl="1"/>
            <a:r>
              <a:rPr lang="en-US" dirty="0"/>
              <a:t>Priority for same section; if cannot make this work, keep same TA</a:t>
            </a:r>
          </a:p>
          <a:p>
            <a:pPr lvl="1"/>
            <a:r>
              <a:rPr lang="en-US" dirty="0"/>
              <a:t>Remember: Your TA needs to see you in section!</a:t>
            </a:r>
          </a:p>
          <a:p>
            <a:r>
              <a:rPr lang="en-US" dirty="0"/>
              <a:t>Midterm </a:t>
            </a:r>
            <a:r>
              <a:rPr lang="en-US" dirty="0" smtClean="0"/>
              <a:t>1 </a:t>
            </a:r>
            <a:r>
              <a:rPr lang="en-US" dirty="0" smtClean="0"/>
              <a:t>will be on 2/16 from 7-9pm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8280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>
                <a:solidFill>
                  <a:srgbClr val="FF0000"/>
                </a:solidFill>
              </a:rPr>
              <a:t> – send a </a:t>
            </a:r>
            <a:r>
              <a:rPr lang="en-US" i="1" dirty="0">
                <a:solidFill>
                  <a:srgbClr val="FF0000"/>
                </a:solidFill>
              </a:rPr>
              <a:t>signal</a:t>
            </a:r>
            <a:r>
              <a:rPr lang="en-US" dirty="0">
                <a:solidFill>
                  <a:srgbClr val="FF0000"/>
                </a:solidFill>
              </a:rPr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dirty="0">
                <a:solidFill>
                  <a:srgbClr val="FF0000"/>
                </a:solidFill>
              </a:rPr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6199450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D1D95-5DFD-4B4C-9EBB-9D6ADB71F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inf_loop.c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0D1FD-F6B9-47C4-B7AD-A5E133A8F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signal.h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void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(int signum)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(“Caught signal!\n”);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exit(1);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main()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struct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sa.sa_flags</a:t>
            </a:r>
            <a:r>
              <a:rPr lang="en-US" sz="1800" b="1" dirty="0">
                <a:latin typeface="Consolas" panose="020B0609020204030204" pitchFamily="49" charset="0"/>
              </a:rPr>
              <a:t> = 0;</a:t>
            </a:r>
            <a:endParaRPr lang="en-US" sz="1800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sigemptyset</a:t>
            </a:r>
            <a:r>
              <a:rPr lang="en-US" sz="1800" b="1" dirty="0">
                <a:latin typeface="Consolas" panose="020B0609020204030204" pitchFamily="49" charset="0"/>
              </a:rPr>
              <a:t>(&amp;</a:t>
            </a:r>
            <a:r>
              <a:rPr lang="en-US" sz="1800" b="1" dirty="0" err="1">
                <a:latin typeface="Consolas" panose="020B0609020204030204" pitchFamily="49" charset="0"/>
              </a:rPr>
              <a:t>sa.sa_mask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sa.sa_handler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signal_callback_handler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sigaction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(SIGINT, &amp;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sa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, NULL);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  while (1) {}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0842C0-8F29-4D54-91B5-DAD36E064746}"/>
              </a:ext>
            </a:extLst>
          </p:cNvPr>
          <p:cNvSpPr txBox="1"/>
          <p:nvPr/>
        </p:nvSpPr>
        <p:spPr>
          <a:xfrm>
            <a:off x="6629400" y="1143000"/>
            <a:ext cx="529298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0" dirty="0">
                <a:latin typeface="Gill Sans Light"/>
              </a:rPr>
              <a:t>Q: What would happen if the process receives a SIGINT signal, but does not register a signal handler?</a:t>
            </a:r>
          </a:p>
          <a:p>
            <a:r>
              <a:rPr lang="en-US" sz="2400" b="0" dirty="0">
                <a:latin typeface="Gill Sans Light"/>
              </a:rPr>
              <a:t>A: The process dies!</a:t>
            </a:r>
            <a:br>
              <a:rPr lang="en-US" sz="2400" b="0" dirty="0">
                <a:latin typeface="Gill Sans Light"/>
              </a:rPr>
            </a:br>
            <a:endParaRPr lang="en-US" sz="2400" b="0" dirty="0">
              <a:latin typeface="Gill Sans Light"/>
            </a:endParaRPr>
          </a:p>
          <a:p>
            <a:r>
              <a:rPr lang="en-US" sz="2400" b="0" dirty="0">
                <a:latin typeface="Gill Sans Light"/>
              </a:rPr>
              <a:t>For each signal, there is a default handler defined by the system</a:t>
            </a:r>
          </a:p>
        </p:txBody>
      </p:sp>
    </p:spTree>
    <p:extLst>
      <p:ext uri="{BB962C8B-B14F-4D97-AF65-F5344CB8AC3E}">
        <p14:creationId xmlns:p14="http://schemas.microsoft.com/office/powerpoint/2010/main" val="1766411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2D6E9-C897-4821-9F0A-EFEA91504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4792-2D99-47C8-9BC4-6C1D534BC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5410200" cy="5105400"/>
          </a:xfrm>
        </p:spPr>
        <p:txBody>
          <a:bodyPr/>
          <a:lstStyle/>
          <a:p>
            <a:r>
              <a:rPr lang="en-US" dirty="0"/>
              <a:t>How to manage process state?</a:t>
            </a:r>
          </a:p>
          <a:p>
            <a:pPr lvl="1"/>
            <a:r>
              <a:rPr lang="en-US" dirty="0"/>
              <a:t>How to create a process?</a:t>
            </a:r>
          </a:p>
          <a:p>
            <a:pPr lvl="1"/>
            <a:r>
              <a:rPr lang="en-US" dirty="0"/>
              <a:t>How to exit from a process?</a:t>
            </a:r>
          </a:p>
          <a:p>
            <a:pPr lvl="1"/>
            <a:endParaRPr lang="en-US" dirty="0"/>
          </a:p>
          <a:p>
            <a:r>
              <a:rPr lang="en-US" dirty="0"/>
              <a:t>Remember: Everything outside of the kernel is running in a process!</a:t>
            </a:r>
          </a:p>
          <a:p>
            <a:pPr lvl="1"/>
            <a:r>
              <a:rPr lang="en-US" dirty="0"/>
              <a:t>Including the shell! (Homework 2)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Processes are created and managed… by processes!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" t="11746" r="392" b="11746"/>
          <a:stretch>
            <a:fillRect/>
          </a:stretch>
        </p:blipFill>
        <p:spPr bwMode="auto">
          <a:xfrm>
            <a:off x="6096000" y="899746"/>
            <a:ext cx="5791200" cy="3438409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157612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7F73E-1BB9-42C3-9E6A-A457F04B8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POSIX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742824-ECB1-4EE0-A5B4-A66F09034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SIGINT</a:t>
            </a:r>
            <a:r>
              <a:rPr lang="en-US" dirty="0"/>
              <a:t> – control-C</a:t>
            </a:r>
          </a:p>
          <a:p>
            <a:r>
              <a:rPr lang="en-US" dirty="0">
                <a:latin typeface="Consolas" panose="020B0609020204030204" pitchFamily="49" charset="0"/>
              </a:rPr>
              <a:t>SIGTERM</a:t>
            </a:r>
            <a:r>
              <a:rPr lang="en-US" dirty="0"/>
              <a:t> – default for </a:t>
            </a:r>
            <a:r>
              <a:rPr lang="en-US" dirty="0">
                <a:latin typeface="Consolas" panose="020B0609020204030204" pitchFamily="49" charset="0"/>
              </a:rPr>
              <a:t>kill</a:t>
            </a:r>
            <a:r>
              <a:rPr lang="en-US" dirty="0"/>
              <a:t> shell command</a:t>
            </a:r>
          </a:p>
          <a:p>
            <a:r>
              <a:rPr lang="en-US" dirty="0">
                <a:latin typeface="Consolas" panose="020B0609020204030204" pitchFamily="49" charset="0"/>
              </a:rPr>
              <a:t>SIGSTP</a:t>
            </a:r>
            <a:r>
              <a:rPr lang="en-US" dirty="0"/>
              <a:t> – control-Z (default action: stop process)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SIGKILL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SIGSTOP</a:t>
            </a:r>
            <a:r>
              <a:rPr lang="en-US" dirty="0"/>
              <a:t> – terminate/stop process</a:t>
            </a:r>
          </a:p>
          <a:p>
            <a:pPr lvl="1"/>
            <a:r>
              <a:rPr lang="en-US" dirty="0"/>
              <a:t>Can’t be changed with </a:t>
            </a:r>
            <a:r>
              <a:rPr lang="en-US" dirty="0" err="1">
                <a:latin typeface="Consolas" panose="020B0609020204030204" pitchFamily="49" charset="0"/>
              </a:rPr>
              <a:t>sigaction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13778771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UNIX System Structure</a:t>
            </a:r>
          </a:p>
        </p:txBody>
      </p:sp>
      <p:grpSp>
        <p:nvGrpSpPr>
          <p:cNvPr id="46083" name="Group 12"/>
          <p:cNvGrpSpPr>
            <a:grpSpLocks/>
          </p:cNvGrpSpPr>
          <p:nvPr/>
        </p:nvGrpSpPr>
        <p:grpSpPr bwMode="auto">
          <a:xfrm>
            <a:off x="1828800" y="1447800"/>
            <a:ext cx="8491538" cy="3994150"/>
            <a:chOff x="191" y="720"/>
            <a:chExt cx="5349" cy="2516"/>
          </a:xfrm>
        </p:grpSpPr>
        <p:pic>
          <p:nvPicPr>
            <p:cNvPr id="46084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0" t="10139" r="380" b="10139"/>
            <a:stretch>
              <a:fillRect/>
            </a:stretch>
          </p:blipFill>
          <p:spPr bwMode="auto">
            <a:xfrm>
              <a:off x="1344" y="720"/>
              <a:ext cx="4176" cy="2516"/>
            </a:xfrm>
            <a:prstGeom prst="rect">
              <a:avLst/>
            </a:prstGeom>
            <a:noFill/>
            <a:ln w="38100" cmpd="dbl">
              <a:solidFill>
                <a:srgbClr val="CC66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6085" name="Text Box 4"/>
            <p:cNvSpPr txBox="1">
              <a:spLocks noChangeArrowheads="1"/>
            </p:cNvSpPr>
            <p:nvPr/>
          </p:nvSpPr>
          <p:spPr bwMode="auto">
            <a:xfrm>
              <a:off x="260" y="945"/>
              <a:ext cx="90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 dirty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User Mode</a:t>
              </a:r>
            </a:p>
          </p:txBody>
        </p:sp>
        <p:sp>
          <p:nvSpPr>
            <p:cNvPr id="46086" name="Text Box 5"/>
            <p:cNvSpPr txBox="1">
              <a:spLocks noChangeArrowheads="1"/>
            </p:cNvSpPr>
            <p:nvPr/>
          </p:nvSpPr>
          <p:spPr bwMode="auto">
            <a:xfrm>
              <a:off x="207" y="1972"/>
              <a:ext cx="103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Kernel Mode</a:t>
              </a:r>
            </a:p>
          </p:txBody>
        </p:sp>
        <p:sp>
          <p:nvSpPr>
            <p:cNvPr id="46087" name="Line 6"/>
            <p:cNvSpPr>
              <a:spLocks noChangeShapeType="1"/>
            </p:cNvSpPr>
            <p:nvPr/>
          </p:nvSpPr>
          <p:spPr bwMode="auto">
            <a:xfrm flipV="1">
              <a:off x="191" y="1555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8" name="Line 7"/>
            <p:cNvSpPr>
              <a:spLocks noChangeShapeType="1"/>
            </p:cNvSpPr>
            <p:nvPr/>
          </p:nvSpPr>
          <p:spPr bwMode="auto">
            <a:xfrm flipV="1">
              <a:off x="192" y="2784"/>
              <a:ext cx="5348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6089" name="Text Box 8"/>
            <p:cNvSpPr txBox="1">
              <a:spLocks noChangeArrowheads="1"/>
            </p:cNvSpPr>
            <p:nvPr/>
          </p:nvSpPr>
          <p:spPr bwMode="auto">
            <a:xfrm>
              <a:off x="301" y="2913"/>
              <a:ext cx="8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20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Hardware</a:t>
              </a:r>
            </a:p>
          </p:txBody>
        </p:sp>
        <p:sp>
          <p:nvSpPr>
            <p:cNvPr id="46090" name="Text Box 9"/>
            <p:cNvSpPr txBox="1">
              <a:spLocks noChangeArrowheads="1"/>
            </p:cNvSpPr>
            <p:nvPr/>
          </p:nvSpPr>
          <p:spPr bwMode="auto">
            <a:xfrm>
              <a:off x="1776" y="816"/>
              <a:ext cx="90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Applications</a:t>
              </a:r>
            </a:p>
          </p:txBody>
        </p:sp>
        <p:sp>
          <p:nvSpPr>
            <p:cNvPr id="46091" name="Text Box 10"/>
            <p:cNvSpPr txBox="1">
              <a:spLocks noChangeArrowheads="1"/>
            </p:cNvSpPr>
            <p:nvPr/>
          </p:nvSpPr>
          <p:spPr bwMode="auto">
            <a:xfrm>
              <a:off x="1776" y="1152"/>
              <a:ext cx="10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571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1429" tIns="45714" rIns="91429" bIns="45714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Standard Libs</a:t>
              </a:r>
            </a:p>
          </p:txBody>
        </p:sp>
      </p:grpSp>
      <p:sp>
        <p:nvSpPr>
          <p:cNvPr id="12" name="Rounded Rectangle 11"/>
          <p:cNvSpPr/>
          <p:nvPr/>
        </p:nvSpPr>
        <p:spPr bwMode="auto">
          <a:xfrm>
            <a:off x="3962400" y="1981200"/>
            <a:ext cx="6400800" cy="838200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465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52"/>
          <p:cNvSpPr/>
          <p:nvPr/>
        </p:nvSpPr>
        <p:spPr>
          <a:xfrm>
            <a:off x="5169016" y="3295425"/>
            <a:ext cx="2115555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Kind of Narrow Waist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701384" y="1394328"/>
            <a:ext cx="1223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Compilers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22266" y="2084471"/>
            <a:ext cx="1514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Servers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74666" y="1394328"/>
            <a:ext cx="1680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Web Browsers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64736" y="218839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Databases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85346" y="1818188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Email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922851" y="1209662"/>
            <a:ext cx="1937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Word Processing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169015" y="2919163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Library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453451" y="3295425"/>
            <a:ext cx="14798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System Call </a:t>
            </a:r>
          </a:p>
          <a:p>
            <a:pPr algn="ctr"/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Interface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33834" y="3941755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Portable OS Kernel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3916" y="4385235"/>
            <a:ext cx="3570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Platform support,  Device Drivers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84287" y="488102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x86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16722" y="4881022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ARM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22252" y="4881022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PowerPC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971801" y="548367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Ethernet (1Gbs/10Gbs)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51585" y="5483679"/>
            <a:ext cx="175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802.11 a/g/n/ac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773924" y="5483679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SCSI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317732" y="54980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Thunderbolt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15201" y="548640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Graphics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668299" y="513235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PCI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Freeform 25"/>
          <p:cNvSpPr/>
          <p:nvPr/>
        </p:nvSpPr>
        <p:spPr>
          <a:xfrm>
            <a:off x="2774563" y="1240961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Freeform 26"/>
          <p:cNvSpPr/>
          <p:nvPr/>
        </p:nvSpPr>
        <p:spPr>
          <a:xfrm flipH="1">
            <a:off x="7284571" y="1150986"/>
            <a:ext cx="2394453" cy="4459699"/>
          </a:xfrm>
          <a:custGeom>
            <a:avLst/>
            <a:gdLst>
              <a:gd name="connsiteX0" fmla="*/ 416848 w 2394453"/>
              <a:gd name="connsiteY0" fmla="*/ 0 h 4459699"/>
              <a:gd name="connsiteX1" fmla="*/ 1512286 w 2394453"/>
              <a:gd name="connsiteY1" fmla="*/ 1153705 h 4459699"/>
              <a:gd name="connsiteX2" fmla="*/ 2123017 w 2394453"/>
              <a:gd name="connsiteY2" fmla="*/ 1929305 h 4459699"/>
              <a:gd name="connsiteX3" fmla="*/ 2355677 w 2394453"/>
              <a:gd name="connsiteY3" fmla="*/ 2346190 h 4459699"/>
              <a:gd name="connsiteX4" fmla="*/ 2394453 w 2394453"/>
              <a:gd name="connsiteY4" fmla="*/ 2627345 h 4459699"/>
              <a:gd name="connsiteX5" fmla="*/ 2171488 w 2394453"/>
              <a:gd name="connsiteY5" fmla="*/ 2995755 h 4459699"/>
              <a:gd name="connsiteX6" fmla="*/ 1405651 w 2394453"/>
              <a:gd name="connsiteY6" fmla="*/ 3606540 h 4459699"/>
              <a:gd name="connsiteX7" fmla="*/ 0 w 2394453"/>
              <a:gd name="connsiteY7" fmla="*/ 4459699 h 4459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94453" h="4459699">
                <a:moveTo>
                  <a:pt x="416848" y="0"/>
                </a:moveTo>
                <a:lnTo>
                  <a:pt x="1512286" y="1153705"/>
                </a:lnTo>
                <a:lnTo>
                  <a:pt x="2123017" y="1929305"/>
                </a:lnTo>
                <a:lnTo>
                  <a:pt x="2355677" y="2346190"/>
                </a:lnTo>
                <a:lnTo>
                  <a:pt x="2394453" y="2627345"/>
                </a:lnTo>
                <a:lnTo>
                  <a:pt x="2171488" y="2995755"/>
                </a:lnTo>
                <a:lnTo>
                  <a:pt x="1405651" y="3606540"/>
                </a:lnTo>
                <a:lnTo>
                  <a:pt x="0" y="4459699"/>
                </a:lnTo>
              </a:path>
            </a:pathLst>
          </a:cu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783916" y="2772770"/>
            <a:ext cx="2759884" cy="299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1981201" y="4842242"/>
            <a:ext cx="707514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2182357" y="488102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Hardware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82357" y="4333116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Software</a:t>
            </a:r>
            <a:endParaRPr lang="en-US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3464987" y="3719962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System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463780" y="317205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User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7" name="Straight Connector 46"/>
          <p:cNvCxnSpPr/>
          <p:nvPr/>
        </p:nvCxnSpPr>
        <p:spPr>
          <a:xfrm>
            <a:off x="3207848" y="3700072"/>
            <a:ext cx="251440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678108" y="2918287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OS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8071997" y="226913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0628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24C99-CDC4-43E2-9006-4B9A8D90E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OS </a:t>
            </a:r>
            <a:r>
              <a:rPr lang="en-US" dirty="0"/>
              <a:t>Library </a:t>
            </a:r>
            <a:r>
              <a:rPr lang="en-US" dirty="0" smtClean="0"/>
              <a:t>(</a:t>
            </a:r>
            <a:r>
              <a:rPr lang="en-US" dirty="0" err="1" smtClean="0"/>
              <a:t>libc</a:t>
            </a:r>
            <a:r>
              <a:rPr lang="en-US" dirty="0" smtClean="0"/>
              <a:t>) Issues </a:t>
            </a:r>
            <a:r>
              <a:rPr lang="en-US" dirty="0" err="1"/>
              <a:t>Syscalls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271480"/>
            <a:ext cx="11277600" cy="10531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OS Library: Code linked into the user-level application that provides a clean or more functional API to the user than just the raw </a:t>
            </a:r>
            <a:r>
              <a:rPr lang="en-US" dirty="0" err="1" smtClean="0"/>
              <a:t>syscalls</a:t>
            </a:r>
            <a:endParaRPr lang="en-US" dirty="0"/>
          </a:p>
          <a:p>
            <a:pPr lvl="1"/>
            <a:r>
              <a:rPr lang="en-US" dirty="0" smtClean="0"/>
              <a:t>Most of this code runs at user level, but makes </a:t>
            </a:r>
            <a:r>
              <a:rPr lang="en-US" dirty="0" err="1" smtClean="0"/>
              <a:t>syscalls</a:t>
            </a:r>
            <a:r>
              <a:rPr lang="en-US" dirty="0" smtClean="0"/>
              <a:t> (which run at kernel level)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609676-EF72-4881-BF1A-CFABABA1B6F8}"/>
              </a:ext>
            </a:extLst>
          </p:cNvPr>
          <p:cNvSpPr/>
          <p:nvPr/>
        </p:nvSpPr>
        <p:spPr bwMode="auto">
          <a:xfrm>
            <a:off x="1788042" y="1752600"/>
            <a:ext cx="2667000" cy="6096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5B6F349-85B2-468E-A21A-98FDC9BEE2F2}"/>
              </a:ext>
            </a:extLst>
          </p:cNvPr>
          <p:cNvSpPr/>
          <p:nvPr/>
        </p:nvSpPr>
        <p:spPr bwMode="auto">
          <a:xfrm>
            <a:off x="1711842" y="914400"/>
            <a:ext cx="762000" cy="762000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1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7BB6A20-D40B-41FC-9F8A-E51F1168C510}"/>
              </a:ext>
            </a:extLst>
          </p:cNvPr>
          <p:cNvSpPr/>
          <p:nvPr/>
        </p:nvSpPr>
        <p:spPr bwMode="auto">
          <a:xfrm>
            <a:off x="2626242" y="914400"/>
            <a:ext cx="762000" cy="762000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2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0BB2680B-F4B8-4AFE-A4DE-5286049B7C18}"/>
              </a:ext>
            </a:extLst>
          </p:cNvPr>
          <p:cNvSpPr/>
          <p:nvPr/>
        </p:nvSpPr>
        <p:spPr bwMode="auto">
          <a:xfrm>
            <a:off x="3769242" y="914400"/>
            <a:ext cx="762000" cy="762000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Proc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 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90D51E-38CE-4462-9F80-007CB4646741}"/>
              </a:ext>
            </a:extLst>
          </p:cNvPr>
          <p:cNvSpPr txBox="1"/>
          <p:nvPr/>
        </p:nvSpPr>
        <p:spPr>
          <a:xfrm>
            <a:off x="3353744" y="129540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4B886C-D4BD-4F08-AFFA-E7A80401435F}"/>
              </a:ext>
            </a:extLst>
          </p:cNvPr>
          <p:cNvSpPr/>
          <p:nvPr/>
        </p:nvSpPr>
        <p:spPr bwMode="auto">
          <a:xfrm>
            <a:off x="5140842" y="4377213"/>
            <a:ext cx="4298635" cy="5757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OS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079D8D0-6DCD-4775-B8F9-39BBE60A8DCC}"/>
              </a:ext>
            </a:extLst>
          </p:cNvPr>
          <p:cNvSpPr/>
          <p:nvPr/>
        </p:nvSpPr>
        <p:spPr bwMode="auto">
          <a:xfrm>
            <a:off x="5052645" y="2359750"/>
            <a:ext cx="1335159" cy="1960405"/>
          </a:xfrm>
          <a:prstGeom prst="roundRect">
            <a:avLst/>
          </a:prstGeom>
          <a:solidFill>
            <a:srgbClr val="00AE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Appln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  <a:cs typeface="Gill Sans Light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BCA98B5C-DC18-4855-B247-867CAAD383AC}"/>
              </a:ext>
            </a:extLst>
          </p:cNvPr>
          <p:cNvSpPr/>
          <p:nvPr/>
        </p:nvSpPr>
        <p:spPr bwMode="auto">
          <a:xfrm>
            <a:off x="6511284" y="2359750"/>
            <a:ext cx="1235760" cy="1960405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login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D622F97-4C64-4941-89E8-6564E3841EC1}"/>
              </a:ext>
            </a:extLst>
          </p:cNvPr>
          <p:cNvSpPr/>
          <p:nvPr/>
        </p:nvSpPr>
        <p:spPr bwMode="auto">
          <a:xfrm>
            <a:off x="8125362" y="2359750"/>
            <a:ext cx="1328983" cy="1960405"/>
          </a:xfrm>
          <a:prstGeom prst="roundRect">
            <a:avLst/>
          </a:prstGeom>
          <a:solidFill>
            <a:srgbClr val="FF66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  <a:cs typeface="Gill Sans Light"/>
              </a:rPr>
              <a:t>Window Manager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5865E72-0ABD-43F6-B74F-7F1840E6650D}"/>
              </a:ext>
            </a:extLst>
          </p:cNvPr>
          <p:cNvSpPr txBox="1"/>
          <p:nvPr/>
        </p:nvSpPr>
        <p:spPr>
          <a:xfrm>
            <a:off x="7675044" y="3033057"/>
            <a:ext cx="5899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Gill Sans Light"/>
                <a:cs typeface="Gill Sans Light"/>
              </a:rPr>
              <a:t>…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43073E4-344F-4968-8DD3-7CE13B40E8B5}"/>
              </a:ext>
            </a:extLst>
          </p:cNvPr>
          <p:cNvSpPr/>
          <p:nvPr/>
        </p:nvSpPr>
        <p:spPr>
          <a:xfrm>
            <a:off x="5052646" y="3650376"/>
            <a:ext cx="1335158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345714-23A9-40C7-AF96-61D39C5C4549}"/>
              </a:ext>
            </a:extLst>
          </p:cNvPr>
          <p:cNvSpPr/>
          <p:nvPr/>
        </p:nvSpPr>
        <p:spPr>
          <a:xfrm>
            <a:off x="6511284" y="3650376"/>
            <a:ext cx="1235760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4FB5A4-949E-4FCA-9337-F7419C63A3BF}"/>
              </a:ext>
            </a:extLst>
          </p:cNvPr>
          <p:cNvSpPr/>
          <p:nvPr/>
        </p:nvSpPr>
        <p:spPr>
          <a:xfrm>
            <a:off x="8125361" y="3650376"/>
            <a:ext cx="1314115" cy="48491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0" dirty="0">
                <a:latin typeface="Gill Sans Light"/>
                <a:ea typeface="Gill Sans" charset="0"/>
                <a:cs typeface="Gill Sans" charset="0"/>
              </a:rPr>
              <a:t>OS library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0A472A-2A4C-4AB6-A2FF-F0D3C1024EAB}"/>
              </a:ext>
            </a:extLst>
          </p:cNvPr>
          <p:cNvSpPr txBox="1"/>
          <p:nvPr/>
        </p:nvSpPr>
        <p:spPr>
          <a:xfrm>
            <a:off x="4384511" y="3683000"/>
            <a:ext cx="6254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 err="1">
                <a:solidFill>
                  <a:srgbClr val="FF0000"/>
                </a:solidFill>
                <a:latin typeface="Gill Sans Light"/>
              </a:rPr>
              <a:t>libc</a:t>
            </a:r>
            <a:endParaRPr lang="en-US" sz="2000" b="1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7005498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CB933-0C70-42DA-B87B-AA277ADB9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Unix/POSIX Idea: Everything is a “File”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584-0544-4ED2-A7D9-48DE6859E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Identical interface for:</a:t>
            </a:r>
          </a:p>
          <a:p>
            <a:pPr lvl="1"/>
            <a:r>
              <a:rPr lang="en-US" dirty="0"/>
              <a:t>Files on disk</a:t>
            </a:r>
          </a:p>
          <a:p>
            <a:pPr lvl="1"/>
            <a:r>
              <a:rPr lang="en-US" dirty="0"/>
              <a:t>Devices (terminals, printers, etc.)</a:t>
            </a:r>
          </a:p>
          <a:p>
            <a:pPr lvl="1"/>
            <a:r>
              <a:rPr lang="en-US" dirty="0"/>
              <a:t>Regular files on disk</a:t>
            </a:r>
          </a:p>
          <a:p>
            <a:pPr lvl="1"/>
            <a:r>
              <a:rPr lang="en-US" dirty="0"/>
              <a:t>Networking (sockets)</a:t>
            </a:r>
          </a:p>
          <a:p>
            <a:pPr lvl="1"/>
            <a:r>
              <a:rPr lang="en-US" dirty="0"/>
              <a:t>Local </a:t>
            </a:r>
            <a:r>
              <a:rPr lang="en-US" dirty="0" err="1"/>
              <a:t>interprocess</a:t>
            </a:r>
            <a:r>
              <a:rPr lang="en-US" dirty="0"/>
              <a:t> communication (pipes, sockets)</a:t>
            </a:r>
          </a:p>
          <a:p>
            <a:r>
              <a:rPr lang="en-US" dirty="0" smtClean="0"/>
              <a:t>Based </a:t>
            </a:r>
            <a:r>
              <a:rPr lang="en-US" dirty="0"/>
              <a:t>on the system calls </a:t>
            </a:r>
            <a:r>
              <a:rPr lang="en-US" b="1" dirty="0">
                <a:latin typeface="Consolas" panose="020B0609020204030204" pitchFamily="49" charset="0"/>
              </a:rPr>
              <a:t>open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  <a:r>
              <a:rPr lang="en-US" dirty="0" smtClean="0"/>
              <a:t>, </a:t>
            </a:r>
            <a:r>
              <a:rPr lang="en-US" dirty="0"/>
              <a:t>and </a:t>
            </a:r>
            <a:r>
              <a:rPr lang="en-US" b="1" dirty="0">
                <a:latin typeface="Consolas" panose="020B0609020204030204" pitchFamily="49" charset="0"/>
              </a:rPr>
              <a:t>close</a:t>
            </a:r>
            <a:r>
              <a:rPr lang="en-US" b="1" dirty="0" smtClean="0">
                <a:latin typeface="Consolas" panose="020B0609020204030204" pitchFamily="49" charset="0"/>
              </a:rPr>
              <a:t>()</a:t>
            </a:r>
          </a:p>
          <a:p>
            <a:r>
              <a:rPr lang="en-US" dirty="0" smtClean="0"/>
              <a:t>Additional: </a:t>
            </a:r>
            <a:r>
              <a:rPr lang="en-US" b="1" dirty="0" err="1" smtClean="0">
                <a:latin typeface="Consolas" panose="020B0609020204030204" pitchFamily="49" charset="0"/>
              </a:rPr>
              <a:t>ioctl</a:t>
            </a:r>
            <a:r>
              <a:rPr lang="en-US" b="1" dirty="0" smtClean="0">
                <a:latin typeface="Consolas" panose="020B0609020204030204" pitchFamily="49" charset="0"/>
              </a:rPr>
              <a:t>() </a:t>
            </a:r>
            <a:r>
              <a:rPr lang="en-US" dirty="0" smtClean="0"/>
              <a:t>for custom configuration that doesn’t quite fit</a:t>
            </a:r>
            <a:endParaRPr lang="en-US" dirty="0"/>
          </a:p>
          <a:p>
            <a:r>
              <a:rPr lang="en-US" dirty="0" smtClean="0"/>
              <a:t>Note that the “Everything is a File” idea was a radical idea when proposed</a:t>
            </a:r>
          </a:p>
          <a:p>
            <a:pPr lvl="1"/>
            <a:r>
              <a:rPr lang="en-US" dirty="0" smtClean="0"/>
              <a:t>Dennis Ritchie and Ken Thompson described this idea in their seminal paper on UNIX called “The UNIX Time-Sharing System” from 1974</a:t>
            </a:r>
          </a:p>
          <a:p>
            <a:pPr lvl="1"/>
            <a:r>
              <a:rPr lang="en-US" dirty="0" smtClean="0"/>
              <a:t>I posted this on the resources page if you are curious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0101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2DD3C-E8FF-45AA-ADDF-C312F135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Aside: POSIX interfaces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C60A-E5BB-4E70-BDD1-647FCCABE9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914400"/>
            <a:ext cx="10769600" cy="51054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POSIX</a:t>
            </a:r>
            <a:r>
              <a:rPr lang="en-US" dirty="0">
                <a:solidFill>
                  <a:srgbClr val="FF0000"/>
                </a:solidFill>
              </a:rPr>
              <a:t>: P</a:t>
            </a:r>
            <a:r>
              <a:rPr lang="en-US" dirty="0"/>
              <a:t>ortable </a:t>
            </a:r>
            <a:r>
              <a:rPr lang="en-US" dirty="0">
                <a:solidFill>
                  <a:srgbClr val="FF0000"/>
                </a:solidFill>
              </a:rPr>
              <a:t>O</a:t>
            </a:r>
            <a:r>
              <a:rPr lang="en-US" dirty="0"/>
              <a:t>perating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ystem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nterface </a:t>
            </a:r>
            <a:r>
              <a:rPr lang="en-US" dirty="0" smtClean="0"/>
              <a:t>(for </a:t>
            </a:r>
            <a:r>
              <a:rPr lang="en-US" dirty="0" err="1" smtClean="0"/>
              <a:t>uni</a:t>
            </a:r>
            <a:r>
              <a:rPr lang="en-US" dirty="0" err="1" smtClean="0">
                <a:solidFill>
                  <a:srgbClr val="FF0000"/>
                </a:solidFill>
              </a:rPr>
              <a:t>X</a:t>
            </a:r>
            <a:r>
              <a:rPr lang="en-US" dirty="0"/>
              <a:t>?)</a:t>
            </a:r>
          </a:p>
          <a:p>
            <a:pPr lvl="1"/>
            <a:r>
              <a:rPr lang="en-US" dirty="0"/>
              <a:t>Interface for application programmers (mostly)</a:t>
            </a:r>
          </a:p>
          <a:p>
            <a:pPr lvl="1"/>
            <a:r>
              <a:rPr lang="en-US" dirty="0"/>
              <a:t>Defines the term “Unix,” derived from AT&amp;T Unix</a:t>
            </a:r>
          </a:p>
          <a:p>
            <a:pPr lvl="1"/>
            <a:r>
              <a:rPr lang="en-US" dirty="0"/>
              <a:t>Created to bring order to many Unix-derived OSes, so applications are </a:t>
            </a:r>
            <a:r>
              <a:rPr lang="en-US" dirty="0" smtClean="0"/>
              <a:t>portable</a:t>
            </a:r>
          </a:p>
          <a:p>
            <a:pPr lvl="2"/>
            <a:r>
              <a:rPr lang="en-US" dirty="0" smtClean="0"/>
              <a:t>Partially available on non-Unix OSes, like Windows</a:t>
            </a:r>
            <a:endParaRPr lang="en-US" dirty="0"/>
          </a:p>
          <a:p>
            <a:pPr lvl="1"/>
            <a:r>
              <a:rPr lang="en-US" dirty="0"/>
              <a:t>Requires standard system call </a:t>
            </a:r>
            <a:r>
              <a:rPr lang="en-US" dirty="0" smtClean="0"/>
              <a:t>interface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72031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96203-5CDA-44A8-941F-D745581D2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File System Abstraction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31460-44EA-4150-B73C-ECF77EB90C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File</a:t>
            </a:r>
          </a:p>
          <a:p>
            <a:pPr lvl="1"/>
            <a:r>
              <a:rPr lang="en-US" dirty="0"/>
              <a:t>Named collection of data in a file system</a:t>
            </a:r>
          </a:p>
          <a:p>
            <a:pPr lvl="1"/>
            <a:r>
              <a:rPr lang="en-US" dirty="0"/>
              <a:t>POSIX File data: sequence of bytes</a:t>
            </a:r>
          </a:p>
          <a:p>
            <a:pPr lvl="2"/>
            <a:r>
              <a:rPr lang="en-US" dirty="0"/>
              <a:t>Could be text, binary, serialized objects, …</a:t>
            </a:r>
          </a:p>
          <a:p>
            <a:pPr lvl="1"/>
            <a:r>
              <a:rPr lang="en-US" dirty="0"/>
              <a:t>File Metadata: information about the file</a:t>
            </a:r>
          </a:p>
          <a:p>
            <a:pPr lvl="2"/>
            <a:r>
              <a:rPr lang="en-US" dirty="0"/>
              <a:t>Size, Modification Time, Owner, Security info, Access control</a:t>
            </a:r>
          </a:p>
          <a:p>
            <a:r>
              <a:rPr lang="en-US" dirty="0"/>
              <a:t>Directory</a:t>
            </a:r>
          </a:p>
          <a:p>
            <a:pPr lvl="1"/>
            <a:r>
              <a:rPr lang="en-US" dirty="0"/>
              <a:t>“Folder” containing files &amp; directories</a:t>
            </a:r>
          </a:p>
          <a:p>
            <a:pPr lvl="1"/>
            <a:r>
              <a:rPr lang="en-US" dirty="0" err="1"/>
              <a:t>Hierachical</a:t>
            </a:r>
            <a:r>
              <a:rPr lang="en-US" dirty="0"/>
              <a:t> (graphical) naming</a:t>
            </a:r>
          </a:p>
          <a:p>
            <a:pPr lvl="2"/>
            <a:r>
              <a:rPr lang="en-US" dirty="0"/>
              <a:t>Path through the directory graph</a:t>
            </a:r>
          </a:p>
          <a:p>
            <a:pPr lvl="2"/>
            <a:r>
              <a:rPr lang="en-US" dirty="0"/>
              <a:t>Uniquely identifies a file or directory</a:t>
            </a:r>
          </a:p>
          <a:p>
            <a:pPr lvl="3"/>
            <a:r>
              <a:rPr lang="en-US" dirty="0"/>
              <a:t>/home/ff/cs162/</a:t>
            </a:r>
            <a:r>
              <a:rPr lang="en-US" dirty="0" err="1"/>
              <a:t>public_html</a:t>
            </a:r>
            <a:r>
              <a:rPr lang="en-US" dirty="0"/>
              <a:t>/fa14/index.html</a:t>
            </a:r>
          </a:p>
          <a:p>
            <a:pPr lvl="1"/>
            <a:r>
              <a:rPr lang="en-US" dirty="0"/>
              <a:t>Links and Volumes (later)</a:t>
            </a:r>
          </a:p>
        </p:txBody>
      </p:sp>
    </p:spTree>
    <p:extLst>
      <p:ext uri="{BB962C8B-B14F-4D97-AF65-F5344CB8AC3E}">
        <p14:creationId xmlns:p14="http://schemas.microsoft.com/office/powerpoint/2010/main" val="2694804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2CA6-E521-4D7D-A752-4D040F22A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Connecting Processes, File Systems, and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8F2C4-498B-4582-B164-E410BBABA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10566400" cy="5105400"/>
          </a:xfrm>
        </p:spPr>
        <p:txBody>
          <a:bodyPr/>
          <a:lstStyle/>
          <a:p>
            <a:r>
              <a:rPr lang="en-US" b="1" dirty="0"/>
              <a:t>Every process has a </a:t>
            </a:r>
            <a:r>
              <a:rPr lang="en-US" b="1" i="1" dirty="0">
                <a:solidFill>
                  <a:srgbClr val="FF0000"/>
                </a:solidFill>
              </a:rPr>
              <a:t>current working </a:t>
            </a:r>
            <a:r>
              <a:rPr lang="en-US" b="1" i="1" dirty="0" smtClean="0">
                <a:solidFill>
                  <a:srgbClr val="FF0000"/>
                </a:solidFill>
              </a:rPr>
              <a:t>directory </a:t>
            </a:r>
            <a:r>
              <a:rPr lang="en-US" b="1" dirty="0" smtClean="0">
                <a:solidFill>
                  <a:srgbClr val="FF0000"/>
                </a:solidFill>
              </a:rPr>
              <a:t>(CWD)</a:t>
            </a:r>
            <a:endParaRPr lang="en-US" b="1" dirty="0">
              <a:solidFill>
                <a:srgbClr val="FF0000"/>
              </a:solidFill>
            </a:endParaRPr>
          </a:p>
          <a:p>
            <a:pPr lvl="1">
              <a:tabLst>
                <a:tab pos="2462213" algn="l"/>
              </a:tabLst>
            </a:pPr>
            <a:r>
              <a:rPr lang="en-US" dirty="0" smtClean="0"/>
              <a:t>Can be set with system call:  </a:t>
            </a:r>
            <a:br>
              <a:rPr lang="en-US" dirty="0" smtClean="0"/>
            </a:br>
            <a:r>
              <a:rPr lang="en-US" sz="2000" dirty="0" err="1" smtClean="0">
                <a:latin typeface="Consolas" panose="020B0609020204030204" pitchFamily="49" charset="0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</a:rPr>
              <a:t> </a:t>
            </a:r>
            <a:r>
              <a:rPr lang="en-US" sz="2000" dirty="0" err="1" smtClean="0">
                <a:latin typeface="Consolas" panose="020B0609020204030204" pitchFamily="49" charset="0"/>
              </a:rPr>
              <a:t>chdir</a:t>
            </a:r>
            <a:r>
              <a:rPr lang="en-US" sz="2000" dirty="0" smtClean="0">
                <a:latin typeface="Consolas" panose="020B0609020204030204" pitchFamily="49" charset="0"/>
              </a:rPr>
              <a:t>(</a:t>
            </a:r>
            <a:r>
              <a:rPr lang="en-US" sz="2000" dirty="0" err="1" smtClean="0">
                <a:latin typeface="Consolas" panose="020B0609020204030204" pitchFamily="49" charset="0"/>
              </a:rPr>
              <a:t>const</a:t>
            </a:r>
            <a:r>
              <a:rPr lang="en-US" sz="2000" dirty="0" smtClean="0">
                <a:latin typeface="Consolas" panose="020B0609020204030204" pitchFamily="49" charset="0"/>
              </a:rPr>
              <a:t> char *path); //change CWD</a:t>
            </a:r>
          </a:p>
          <a:p>
            <a:r>
              <a:rPr lang="en-US" dirty="0" smtClean="0"/>
              <a:t>Absolute paths ignore CWD</a:t>
            </a:r>
            <a:endParaRPr lang="en-US" dirty="0"/>
          </a:p>
          <a:p>
            <a:pPr lvl="1"/>
            <a:r>
              <a:rPr lang="en-US" dirty="0"/>
              <a:t>/home/</a:t>
            </a:r>
            <a:r>
              <a:rPr lang="en-US" dirty="0" err="1"/>
              <a:t>oski</a:t>
            </a:r>
            <a:r>
              <a:rPr lang="en-US" dirty="0"/>
              <a:t>/cs162</a:t>
            </a:r>
          </a:p>
          <a:p>
            <a:r>
              <a:rPr lang="en-US" dirty="0"/>
              <a:t>Relative </a:t>
            </a:r>
            <a:r>
              <a:rPr lang="en-US" dirty="0" smtClean="0"/>
              <a:t>paths are relative to CWD</a:t>
            </a:r>
            <a:endParaRPr lang="en-US" dirty="0"/>
          </a:p>
          <a:p>
            <a:pPr lvl="1"/>
            <a:r>
              <a:rPr lang="en-US" dirty="0"/>
              <a:t>index.html, ./index.html</a:t>
            </a:r>
          </a:p>
          <a:p>
            <a:pPr lvl="2"/>
            <a:r>
              <a:rPr lang="en-US" dirty="0"/>
              <a:t>Refers to index.html in current working directory</a:t>
            </a:r>
          </a:p>
          <a:p>
            <a:pPr lvl="1"/>
            <a:r>
              <a:rPr lang="en-US" dirty="0"/>
              <a:t>../index.html</a:t>
            </a:r>
          </a:p>
          <a:p>
            <a:pPr lvl="2"/>
            <a:r>
              <a:rPr lang="en-US" dirty="0"/>
              <a:t>Refers to index.html in parent of current working directory</a:t>
            </a:r>
          </a:p>
          <a:p>
            <a:pPr lvl="1"/>
            <a:r>
              <a:rPr lang="en-US" dirty="0"/>
              <a:t>~/index.html, ~cs162/index.html</a:t>
            </a:r>
          </a:p>
          <a:p>
            <a:pPr lvl="2"/>
            <a:r>
              <a:rPr lang="en-US" dirty="0"/>
              <a:t>Refers to index.html in the home directory</a:t>
            </a:r>
          </a:p>
        </p:txBody>
      </p:sp>
    </p:spTree>
    <p:extLst>
      <p:ext uri="{BB962C8B-B14F-4D97-AF65-F5344CB8AC3E}">
        <p14:creationId xmlns:p14="http://schemas.microsoft.com/office/powerpoint/2010/main" val="15429475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  <a:latin typeface="Gill Sans Light"/>
              </a:rPr>
              <a:t>Streams (buffered I/O)</a:t>
            </a:r>
            <a:endParaRPr lang="en-US" i="1" dirty="0">
              <a:solidFill>
                <a:srgbClr val="3366FF"/>
              </a:solidFill>
              <a:latin typeface="Gill Sans Light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</p:spTree>
    <p:extLst>
      <p:ext uri="{BB962C8B-B14F-4D97-AF65-F5344CB8AC3E}">
        <p14:creationId xmlns:p14="http://schemas.microsoft.com/office/powerpoint/2010/main" val="393224672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AC21E-A93C-4FF1-B306-3FDA99E31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 dirty="0">
                <a:solidFill>
                  <a:srgbClr val="FF0000"/>
                </a:solidFill>
              </a:rPr>
              <a:t>High-Level File API </a:t>
            </a:r>
            <a:r>
              <a:rPr lang="en-US" dirty="0"/>
              <a:t>–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0B2CD-8F0B-4BC2-BFCC-DC9D24298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7053" y="762000"/>
            <a:ext cx="10515600" cy="5703625"/>
          </a:xfrm>
        </p:spPr>
        <p:txBody>
          <a:bodyPr/>
          <a:lstStyle/>
          <a:p>
            <a:r>
              <a:rPr lang="en-US" dirty="0"/>
              <a:t>Operates on “streams” – </a:t>
            </a:r>
            <a:r>
              <a:rPr lang="en-US" dirty="0" smtClean="0"/>
              <a:t>unformatted sequences </a:t>
            </a:r>
            <a:r>
              <a:rPr lang="en-US" dirty="0"/>
              <a:t>of </a:t>
            </a:r>
            <a:r>
              <a:rPr lang="en-US" dirty="0" smtClean="0"/>
              <a:t>bytes (wither </a:t>
            </a:r>
            <a:r>
              <a:rPr lang="en-US" dirty="0"/>
              <a:t>text or </a:t>
            </a:r>
            <a:r>
              <a:rPr lang="en-US" dirty="0" smtClean="0"/>
              <a:t>binary data), </a:t>
            </a:r>
            <a:r>
              <a:rPr lang="en-US" dirty="0"/>
              <a:t>with a </a:t>
            </a:r>
            <a:r>
              <a:rPr lang="en-US" dirty="0" smtClean="0"/>
              <a:t>position: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Open stream represented by </a:t>
            </a:r>
            <a:r>
              <a:rPr lang="en-US" dirty="0" smtClean="0">
                <a:solidFill>
                  <a:srgbClr val="FF0000"/>
                </a:solidFill>
              </a:rPr>
              <a:t>pointer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FF0000"/>
                </a:solidFill>
              </a:rPr>
              <a:t>FILE</a:t>
            </a:r>
            <a:r>
              <a:rPr lang="en-US" dirty="0" smtClean="0"/>
              <a:t> data structure</a:t>
            </a:r>
          </a:p>
          <a:p>
            <a:pPr lvl="1"/>
            <a:r>
              <a:rPr lang="en-US" dirty="0" smtClean="0"/>
              <a:t>Error reported by returning a NULL pointer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CE63D8-FA79-4B46-9EED-DB8AD4309630}"/>
              </a:ext>
            </a:extLst>
          </p:cNvPr>
          <p:cNvSpPr txBox="1"/>
          <p:nvPr/>
        </p:nvSpPr>
        <p:spPr>
          <a:xfrm>
            <a:off x="1471148" y="1828800"/>
            <a:ext cx="7939315" cy="923330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stdio.h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FILE *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fopen</a:t>
            </a:r>
            <a:r>
              <a:rPr lang="en-US" dirty="0">
                <a:latin typeface="Courier"/>
                <a:cs typeface="Courier"/>
              </a:rPr>
              <a:t>(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*mode );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fclose</a:t>
            </a:r>
            <a:r>
              <a:rPr lang="en-US" dirty="0">
                <a:latin typeface="Courier"/>
                <a:cs typeface="Courier"/>
              </a:rPr>
              <a:t>( FILE *</a:t>
            </a:r>
            <a:r>
              <a:rPr lang="en-US" dirty="0" err="1">
                <a:latin typeface="Courier"/>
                <a:cs typeface="Courier"/>
              </a:rPr>
              <a:t>fp</a:t>
            </a:r>
            <a:r>
              <a:rPr lang="en-US" dirty="0">
                <a:latin typeface="Courier"/>
                <a:cs typeface="Courier"/>
              </a:rPr>
              <a:t> );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8F85FB-14DE-43CD-A3C9-0B794521224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320800" y="2976442"/>
          <a:ext cx="8697468" cy="23469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307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77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62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Mode </a:t>
                      </a:r>
                      <a:r>
                        <a:rPr lang="en-US" sz="1400" baseline="0" dirty="0">
                          <a:latin typeface="Gill Sans Light"/>
                        </a:rPr>
                        <a:t>Text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Descriptions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writing;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appending; created if does not exist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949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r+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rb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 existing</a:t>
                      </a:r>
                      <a:r>
                        <a:rPr lang="en-US" sz="1400" baseline="0" dirty="0">
                          <a:latin typeface="Gill Sans Light"/>
                        </a:rPr>
                        <a:t> file for reading &amp; writing.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9149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wb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writing; truncated to zero if exists, create otherwise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7915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Gill Sans Light"/>
                        </a:rPr>
                        <a:t>a+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Gill Sans Light"/>
                        </a:rPr>
                        <a:t>ab</a:t>
                      </a:r>
                      <a:r>
                        <a:rPr lang="en-US" sz="1400" dirty="0">
                          <a:latin typeface="Gill Sans Light"/>
                        </a:rPr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Gill Sans Light"/>
                        </a:rPr>
                        <a:t>Open</a:t>
                      </a:r>
                      <a:r>
                        <a:rPr lang="en-US" sz="1400" baseline="0" dirty="0">
                          <a:latin typeface="Gill Sans Light"/>
                        </a:rPr>
                        <a:t> for reading &amp; writing. Created if does not exist. Read from beginning, write as append</a:t>
                      </a:r>
                      <a:endParaRPr lang="en-US" sz="1400" dirty="0">
                        <a:latin typeface="Gill Sans Ligh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207C6397-7629-4F6F-BE46-D7BA9347720E}"/>
              </a:ext>
            </a:extLst>
          </p:cNvPr>
          <p:cNvSpPr/>
          <p:nvPr/>
        </p:nvSpPr>
        <p:spPr>
          <a:xfrm>
            <a:off x="5181600" y="1219200"/>
            <a:ext cx="3753889" cy="321005"/>
          </a:xfrm>
          <a:prstGeom prst="rect">
            <a:avLst/>
          </a:prstGeom>
          <a:pattFill prst="ltVert">
            <a:fgClr>
              <a:prstClr val="black"/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054F82-F0F0-4A40-8685-1B62F70C9010}"/>
              </a:ext>
            </a:extLst>
          </p:cNvPr>
          <p:cNvCxnSpPr/>
          <p:nvPr/>
        </p:nvCxnSpPr>
        <p:spPr>
          <a:xfrm flipV="1">
            <a:off x="5963079" y="1482155"/>
            <a:ext cx="0" cy="33496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CD6AD2D-3D2D-4E1F-BC74-BD1886DD162D}"/>
              </a:ext>
            </a:extLst>
          </p:cNvPr>
          <p:cNvGrpSpPr/>
          <p:nvPr/>
        </p:nvGrpSpPr>
        <p:grpSpPr>
          <a:xfrm>
            <a:off x="2385548" y="2093840"/>
            <a:ext cx="6217920" cy="914400"/>
            <a:chOff x="1524000" y="2971800"/>
            <a:chExt cx="5486400" cy="9144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1E3B74-2279-445E-8BC5-64CA99B380AF}"/>
                </a:ext>
              </a:extLst>
            </p:cNvPr>
            <p:cNvSpPr/>
            <p:nvPr/>
          </p:nvSpPr>
          <p:spPr bwMode="auto">
            <a:xfrm>
              <a:off x="6248400" y="2971800"/>
              <a:ext cx="7620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9CE898-F8BB-4038-A575-B41AB6720C25}"/>
                </a:ext>
              </a:extLst>
            </p:cNvPr>
            <p:cNvCxnSpPr>
              <a:stCxn id="15" idx="2"/>
            </p:cNvCxnSpPr>
            <p:nvPr/>
          </p:nvCxnSpPr>
          <p:spPr bwMode="auto">
            <a:xfrm flipH="1">
              <a:off x="1524000" y="3276600"/>
              <a:ext cx="5105400" cy="609600"/>
            </a:xfrm>
            <a:prstGeom prst="straightConnector1">
              <a:avLst/>
            </a:prstGeom>
            <a:solidFill>
              <a:schemeClr val="bg1"/>
            </a:solidFill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619400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2566A-94CB-4A74-945F-41320F0F7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Bootstrapping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E7046-2B2B-47EA-AA6C-C8ECE108B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914400"/>
            <a:ext cx="10083800" cy="5105400"/>
          </a:xfrm>
        </p:spPr>
        <p:txBody>
          <a:bodyPr/>
          <a:lstStyle/>
          <a:p>
            <a:r>
              <a:rPr lang="en-US" dirty="0"/>
              <a:t>If processes are created by other processes, how does the first process start?</a:t>
            </a:r>
          </a:p>
          <a:p>
            <a:endParaRPr lang="en-US" dirty="0"/>
          </a:p>
          <a:p>
            <a:r>
              <a:rPr lang="en-US" dirty="0"/>
              <a:t>First process is started by the kernel</a:t>
            </a:r>
          </a:p>
          <a:p>
            <a:pPr lvl="1"/>
            <a:r>
              <a:rPr lang="en-US" dirty="0"/>
              <a:t>Often configured as an argument to the kernel </a:t>
            </a:r>
            <a:r>
              <a:rPr lang="en-US" i="1" dirty="0"/>
              <a:t>before</a:t>
            </a:r>
            <a:r>
              <a:rPr lang="en-US" dirty="0"/>
              <a:t> the kernel </a:t>
            </a:r>
            <a:r>
              <a:rPr lang="en-US" dirty="0" smtClean="0"/>
              <a:t>boots</a:t>
            </a:r>
          </a:p>
          <a:p>
            <a:pPr lvl="1"/>
            <a:r>
              <a:rPr lang="en-US" dirty="0" smtClean="0"/>
              <a:t>Often called the “</a:t>
            </a:r>
            <a:r>
              <a:rPr lang="en-US" dirty="0" err="1" smtClean="0"/>
              <a:t>init</a:t>
            </a:r>
            <a:r>
              <a:rPr lang="en-US" dirty="0" smtClean="0"/>
              <a:t>” process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After this, all processes on the system are created by other processes</a:t>
            </a:r>
          </a:p>
        </p:txBody>
      </p:sp>
    </p:spTree>
    <p:extLst>
      <p:ext uri="{BB962C8B-B14F-4D97-AF65-F5344CB8AC3E}">
        <p14:creationId xmlns:p14="http://schemas.microsoft.com/office/powerpoint/2010/main" val="696344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375BF-8A5F-4268-8EC1-D60CE1E3B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API Standard Streams – </a:t>
            </a:r>
            <a:r>
              <a:rPr lang="en-US" dirty="0" err="1">
                <a:latin typeface="Consolas" panose="020B0609020204030204" pitchFamily="49" charset="0"/>
              </a:rPr>
              <a:t>stdio.h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54ED81-A662-4639-ADC4-8BAC16090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Three predefined streams are opened implicitly when the program is executed.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*stdin </a:t>
            </a:r>
            <a:r>
              <a:rPr lang="en-US" dirty="0"/>
              <a:t>– normal source of input, can be redirected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</a:t>
            </a:r>
            <a:r>
              <a:rPr lang="en-US" sz="2000" dirty="0" err="1">
                <a:latin typeface="Courier"/>
                <a:cs typeface="Courier"/>
              </a:rPr>
              <a:t>stdout</a:t>
            </a:r>
            <a:r>
              <a:rPr lang="en-US" sz="2000" dirty="0"/>
              <a:t> </a:t>
            </a:r>
            <a:r>
              <a:rPr lang="en-US" dirty="0"/>
              <a:t>– normal source of output, can too</a:t>
            </a:r>
          </a:p>
          <a:p>
            <a:pPr lvl="1"/>
            <a:r>
              <a:rPr lang="en-US" sz="2000" dirty="0">
                <a:latin typeface="Courier"/>
                <a:cs typeface="Courier"/>
              </a:rPr>
              <a:t>FILE *stderr </a:t>
            </a:r>
            <a:r>
              <a:rPr lang="en-US" dirty="0"/>
              <a:t>– diagnostics and errors</a:t>
            </a:r>
          </a:p>
          <a:p>
            <a:endParaRPr lang="en-US" dirty="0"/>
          </a:p>
          <a:p>
            <a:r>
              <a:rPr lang="en-US" dirty="0"/>
              <a:t>STDIN / STDOUT enable composition in </a:t>
            </a:r>
            <a:r>
              <a:rPr lang="en-US" dirty="0" smtClean="0"/>
              <a:t>Unix</a:t>
            </a:r>
          </a:p>
          <a:p>
            <a:endParaRPr lang="en-US" dirty="0"/>
          </a:p>
          <a:p>
            <a:r>
              <a:rPr lang="en-US" dirty="0"/>
              <a:t>All can be redirected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cat hello.txt | grep “World!”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cat</a:t>
            </a:r>
            <a:r>
              <a:rPr lang="en-US" dirty="0"/>
              <a:t>’s </a:t>
            </a:r>
            <a:r>
              <a:rPr lang="en-US" b="1" dirty="0" err="1">
                <a:latin typeface="Consolas" panose="020B0609020204030204" pitchFamily="49" charset="0"/>
              </a:rPr>
              <a:t>stdout</a:t>
            </a:r>
            <a:r>
              <a:rPr lang="en-US" dirty="0"/>
              <a:t> goes to </a:t>
            </a:r>
            <a:r>
              <a:rPr lang="en-US" b="1" dirty="0">
                <a:latin typeface="Consolas" panose="020B0609020204030204" pitchFamily="49" charset="0"/>
              </a:rPr>
              <a:t>grep</a:t>
            </a:r>
            <a:r>
              <a:rPr lang="en-US" dirty="0"/>
              <a:t>’s </a:t>
            </a:r>
            <a:r>
              <a:rPr lang="en-US" b="1" dirty="0">
                <a:latin typeface="Consolas" panose="020B0609020204030204" pitchFamily="49" charset="0"/>
              </a:rPr>
              <a:t>stdin</a:t>
            </a:r>
          </a:p>
        </p:txBody>
      </p:sp>
    </p:spTree>
    <p:extLst>
      <p:ext uri="{BB962C8B-B14F-4D97-AF65-F5344CB8AC3E}">
        <p14:creationId xmlns:p14="http://schemas.microsoft.com/office/powerpoint/2010/main" val="202097088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	</a:t>
            </a:r>
            <a:r>
              <a:rPr lang="en-US" sz="18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rtn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buf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fp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fread</a:t>
            </a:r>
            <a:r>
              <a:rPr lang="en-US" sz="1800" dirty="0"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fwrite</a:t>
            </a:r>
            <a:r>
              <a:rPr lang="en-US" sz="1800" dirty="0"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latin typeface="Consolas" panose="020B0609020204030204" pitchFamily="49" charset="0"/>
              </a:rPr>
              <a:t>ptr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latin typeface="Consolas" panose="020B0609020204030204" pitchFamily="49" charset="0"/>
              </a:rPr>
              <a:t>size_t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latin typeface="Consolas" panose="020B0609020204030204" pitchFamily="49" charset="0"/>
              </a:rPr>
              <a:t>a_file</a:t>
            </a:r>
            <a:r>
              <a:rPr lang="en-US" sz="1800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35891855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Char-by-Char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0515600" cy="49044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(“output.txt”, “w”);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int c;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(c != EOF)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fputc</a:t>
            </a:r>
            <a:r>
              <a:rPr lang="en-US" sz="2000" dirty="0">
                <a:latin typeface="Consolas" panose="020B0609020204030204" pitchFamily="49" charset="0"/>
              </a:rPr>
              <a:t>(output, c);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c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fgetc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124457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EF569-F72A-40E0-8DD0-95EA3C06EA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62000"/>
            <a:ext cx="10515600" cy="5297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character oriented  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fputc</a:t>
            </a:r>
            <a:r>
              <a:rPr lang="en-US" sz="1800" dirty="0">
                <a:latin typeface="Consolas" panose="020B0609020204030204" pitchFamily="49" charset="0"/>
              </a:rPr>
              <a:t>( int c,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c or EOF on err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fputs</a:t>
            </a:r>
            <a:r>
              <a:rPr lang="en-US" sz="1800" dirty="0">
                <a:latin typeface="Consolas" panose="020B0609020204030204" pitchFamily="49" charset="0"/>
              </a:rPr>
              <a:t>( const char *s,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	// </a:t>
            </a:r>
            <a:r>
              <a:rPr lang="en-US" sz="1800" dirty="0" err="1">
                <a:latin typeface="Consolas" panose="020B0609020204030204" pitchFamily="49" charset="0"/>
              </a:rPr>
              <a:t>rtn</a:t>
            </a:r>
            <a:r>
              <a:rPr lang="en-US" sz="1800" dirty="0">
                <a:latin typeface="Consolas" panose="020B0609020204030204" pitchFamily="49" charset="0"/>
              </a:rPr>
              <a:t> &gt; 0 or EOF</a:t>
            </a:r>
          </a:p>
          <a:p>
            <a:pPr marL="0" indent="0"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fgetc</a:t>
            </a:r>
            <a:r>
              <a:rPr lang="en-US" sz="1800" dirty="0">
                <a:latin typeface="Consolas" panose="020B0609020204030204" pitchFamily="49" charset="0"/>
              </a:rPr>
              <a:t>( FILE * 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char *</a:t>
            </a:r>
            <a:r>
              <a:rPr lang="en-US" sz="1800" dirty="0" err="1">
                <a:latin typeface="Consolas" panose="020B0609020204030204" pitchFamily="49" charset="0"/>
              </a:rPr>
              <a:t>fgets</a:t>
            </a:r>
            <a:r>
              <a:rPr lang="en-US" sz="1800" dirty="0">
                <a:latin typeface="Consolas" panose="020B0609020204030204" pitchFamily="49" charset="0"/>
              </a:rPr>
              <a:t>( char *</a:t>
            </a:r>
            <a:r>
              <a:rPr lang="en-US" sz="1800" dirty="0" err="1">
                <a:latin typeface="Consolas" panose="020B0609020204030204" pitchFamily="49" charset="0"/>
              </a:rPr>
              <a:t>buf</a:t>
            </a:r>
            <a:r>
              <a:rPr lang="en-US" sz="1800" dirty="0">
                <a:latin typeface="Consolas" panose="020B0609020204030204" pitchFamily="49" charset="0"/>
              </a:rPr>
              <a:t>, int n, FILE *</a:t>
            </a:r>
            <a:r>
              <a:rPr lang="en-US" sz="1800" dirty="0" err="1">
                <a:latin typeface="Consolas" panose="020B0609020204030204" pitchFamily="49" charset="0"/>
              </a:rPr>
              <a:t>fp</a:t>
            </a:r>
            <a:r>
              <a:rPr lang="en-US" sz="1800" dirty="0">
                <a:latin typeface="Consolas" panose="020B0609020204030204" pitchFamily="49" charset="0"/>
              </a:rPr>
              <a:t> 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// block oriented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(const void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ptr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size_t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number_of_elements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, FILE *</a:t>
            </a:r>
            <a:r>
              <a:rPr lang="en-US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a_file</a:t>
            </a:r>
            <a:r>
              <a:rPr 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// formatted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fprintf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int </a:t>
            </a:r>
            <a:r>
              <a:rPr lang="en-US" sz="1800" dirty="0" err="1">
                <a:latin typeface="Consolas" panose="020B0609020204030204" pitchFamily="49" charset="0"/>
              </a:rPr>
              <a:t>fscanf</a:t>
            </a:r>
            <a:r>
              <a:rPr lang="en-US" sz="1800" dirty="0">
                <a:latin typeface="Consolas" panose="020B0609020204030204" pitchFamily="49" charset="0"/>
              </a:rPr>
              <a:t>(FILE *restrict stream, const char *restrict format, ... );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</a:t>
            </a:r>
          </a:p>
        </p:txBody>
      </p:sp>
    </p:spTree>
    <p:extLst>
      <p:ext uri="{BB962C8B-B14F-4D97-AF65-F5344CB8AC3E}">
        <p14:creationId xmlns:p14="http://schemas.microsoft.com/office/powerpoint/2010/main" val="192508727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C759-8578-433B-8DD7-6BC2462E8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Streams: Block-by-Block I/O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2C25C-D65D-4609-8634-E324543B9A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14400"/>
            <a:ext cx="10515600" cy="49044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#define BUFFER_SIZE 1024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("input.txt", "r");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FILE* output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("output.txt", "w");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char buffer[BUFFER_SIZE];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while (length &gt; 0)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fwrite</a:t>
            </a:r>
            <a:r>
              <a:rPr lang="en-US" sz="2000" dirty="0">
                <a:latin typeface="Consolas" panose="020B0609020204030204" pitchFamily="49" charset="0"/>
              </a:rPr>
              <a:t>(buffer, length,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  length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</a:rPr>
              <a:t>(buffer, BUFFER_SIZE, </a:t>
            </a:r>
            <a:r>
              <a:rPr lang="en-US" sz="2000" dirty="0" err="1">
                <a:latin typeface="Consolas" panose="020B0609020204030204" pitchFamily="49" charset="0"/>
              </a:rPr>
              <a:t>sizeof</a:t>
            </a:r>
            <a:r>
              <a:rPr lang="en-US" sz="2000" dirty="0">
                <a:latin typeface="Consolas" panose="020B0609020204030204" pitchFamily="49" charset="0"/>
              </a:rPr>
              <a:t>(char), 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(input);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fclose</a:t>
            </a:r>
            <a:r>
              <a:rPr lang="en-US" sz="2000" dirty="0">
                <a:latin typeface="Consolas" panose="020B0609020204030204" pitchFamily="49" charset="0"/>
              </a:rPr>
              <a:t>(output);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90010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404C6-A673-4BE9-8E7C-9C3971B7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</a:t>
            </a:r>
            <a:r>
              <a:rPr lang="en-US" dirty="0" smtClean="0"/>
              <a:t>Check your Errors!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7FF0F-4D71-4B8C-82FD-C0F98B6F8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11201400" cy="5105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Systems programmers </a:t>
            </a:r>
            <a:r>
              <a:rPr lang="en-US" dirty="0" smtClean="0"/>
              <a:t>should always be paranoid!</a:t>
            </a:r>
          </a:p>
          <a:p>
            <a:pPr lvl="1"/>
            <a:r>
              <a:rPr lang="en-US" dirty="0" smtClean="0"/>
              <a:t>Otherwise you get intermittently buggy code</a:t>
            </a:r>
            <a:endParaRPr lang="en-US" dirty="0"/>
          </a:p>
          <a:p>
            <a:r>
              <a:rPr lang="en-US" dirty="0"/>
              <a:t>We should really be writing things like: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FILE* input = </a:t>
            </a:r>
            <a:r>
              <a:rPr lang="en-US" sz="2000" dirty="0" err="1">
                <a:latin typeface="Consolas" panose="020B0609020204030204" pitchFamily="49" charset="0"/>
              </a:rPr>
              <a:t>fopen</a:t>
            </a:r>
            <a:r>
              <a:rPr lang="en-US" sz="2000" dirty="0">
                <a:latin typeface="Consolas" panose="020B0609020204030204" pitchFamily="49" charset="0"/>
              </a:rPr>
              <a:t>(“input.txt”, “r”);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if (input == NULL) {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// Prints our string and error msg.</a:t>
            </a:r>
          </a:p>
          <a:p>
            <a:pPr marL="457200" lvl="1" indent="0">
              <a:buNone/>
            </a:pPr>
            <a:r>
              <a:rPr lang="en-US" sz="2000" dirty="0">
                <a:latin typeface="Consolas" panose="020B0609020204030204" pitchFamily="49" charset="0"/>
              </a:rPr>
              <a:t>  </a:t>
            </a:r>
            <a:r>
              <a:rPr lang="en-US" sz="2000" dirty="0" err="1">
                <a:latin typeface="Consolas" panose="020B0609020204030204" pitchFamily="49" charset="0"/>
              </a:rPr>
              <a:t>perror</a:t>
            </a:r>
            <a:r>
              <a:rPr lang="en-US" sz="2000" dirty="0">
                <a:latin typeface="Consolas" panose="020B0609020204030204" pitchFamily="49" charset="0"/>
              </a:rPr>
              <a:t>(“Failed to open input file”)</a:t>
            </a:r>
          </a:p>
          <a:p>
            <a:pPr marL="45720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r>
              <a:rPr lang="en-US" dirty="0"/>
              <a:t>Be </a:t>
            </a:r>
            <a:r>
              <a:rPr lang="en-US" b="1" dirty="0"/>
              <a:t>thorough about checking return </a:t>
            </a:r>
            <a:r>
              <a:rPr lang="en-US" b="1" dirty="0" smtClean="0"/>
              <a:t>values!</a:t>
            </a:r>
            <a:endParaRPr lang="en-US" dirty="0"/>
          </a:p>
          <a:p>
            <a:pPr lvl="1"/>
            <a:r>
              <a:rPr lang="en-US" dirty="0"/>
              <a:t>Want failures to be systematically caught and dealt </a:t>
            </a:r>
            <a:r>
              <a:rPr lang="en-US" dirty="0" smtClean="0"/>
              <a:t>with</a:t>
            </a:r>
          </a:p>
          <a:p>
            <a:r>
              <a:rPr lang="en-US" dirty="0" smtClean="0"/>
              <a:t>I may be a bit loose with error checking for examples in class (to keep short)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Do as I say, not as I show in class!</a:t>
            </a:r>
          </a:p>
        </p:txBody>
      </p:sp>
    </p:spTree>
    <p:extLst>
      <p:ext uri="{BB962C8B-B14F-4D97-AF65-F5344CB8AC3E}">
        <p14:creationId xmlns:p14="http://schemas.microsoft.com/office/powerpoint/2010/main" val="201473691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9C4CC-7928-4E67-8A08-338C26551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High-Level File API: </a:t>
            </a:r>
            <a:r>
              <a:rPr lang="en-US" dirty="0" smtClean="0"/>
              <a:t>Positioning The Pointer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3A1A3-4750-4CDB-8617-46173AE043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20325"/>
            <a:ext cx="10677939" cy="5985275"/>
          </a:xfrm>
        </p:spPr>
        <p:txBody>
          <a:bodyPr/>
          <a:lstStyle/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fseek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(FILE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stream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long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offset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int </a:t>
            </a:r>
            <a:r>
              <a:rPr lang="en-US" sz="2000" i="1" dirty="0">
                <a:latin typeface="Consolas" charset="0"/>
                <a:ea typeface="Consolas" charset="0"/>
                <a:cs typeface="Consolas" charset="0"/>
              </a:rPr>
              <a:t>whence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long int </a:t>
            </a:r>
            <a:r>
              <a:rPr lang="en-US" sz="200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ftell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*stream)</a:t>
            </a:r>
          </a:p>
          <a:p>
            <a:pPr marL="0" indent="0">
              <a:buNone/>
              <a:tabLst>
                <a:tab pos="1485900" algn="l"/>
              </a:tabLst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void </a:t>
            </a:r>
            <a:r>
              <a:rPr lang="en-US" sz="200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rewind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(FILE *stream</a:t>
            </a:r>
            <a:r>
              <a:rPr lang="en-US" sz="2000" dirty="0" smtClean="0">
                <a:latin typeface="Consolas" charset="0"/>
                <a:ea typeface="Consolas" charset="0"/>
                <a:cs typeface="Consolas" charset="0"/>
              </a:rPr>
              <a:t>)</a:t>
            </a:r>
            <a:br>
              <a:rPr lang="en-US" sz="2000" dirty="0" smtClean="0">
                <a:latin typeface="Consolas" charset="0"/>
                <a:ea typeface="Consolas" charset="0"/>
                <a:cs typeface="Consolas" charset="0"/>
              </a:rPr>
            </a:br>
            <a:endParaRPr lang="en-US" sz="2000" dirty="0" smtClean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For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fseek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()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,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offset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is interpreted based on the </a:t>
            </a:r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whence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 argument (constants in </a:t>
            </a:r>
            <a:r>
              <a:rPr lang="en-US" dirty="0" err="1" smtClean="0">
                <a:latin typeface="Consolas" panose="020B0609020204030204" pitchFamily="49" charset="0"/>
                <a:ea typeface="Consolas" charset="0"/>
                <a:cs typeface="Consolas" charset="0"/>
              </a:rPr>
              <a:t>stdio.h</a:t>
            </a:r>
            <a:r>
              <a:rPr lang="en-US" dirty="0">
                <a:latin typeface="Gill Sans Light"/>
                <a:ea typeface="Consolas" charset="0"/>
                <a:cs typeface="Consolas" charset="0"/>
              </a:rPr>
              <a:t>)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SEEK_SET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beginning (position 0)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SEEK_END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backwards from end of file</a:t>
            </a:r>
          </a:p>
          <a:p>
            <a:pPr lvl="1"/>
            <a:r>
              <a:rPr lang="en-US" dirty="0" smtClean="0">
                <a:latin typeface="Consolas" panose="020B0609020204030204" pitchFamily="49" charset="0"/>
                <a:ea typeface="Consolas" charset="0"/>
                <a:cs typeface="Consolas" charset="0"/>
              </a:rPr>
              <a:t>SEEK_CUR</a:t>
            </a:r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: Then offset interpreted from current position</a:t>
            </a: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endParaRPr lang="en-US" dirty="0" smtClean="0">
              <a:latin typeface="Gill Sans Light"/>
              <a:ea typeface="Consolas" charset="0"/>
              <a:cs typeface="Consolas" charset="0"/>
            </a:endParaRPr>
          </a:p>
          <a:p>
            <a:endParaRPr lang="en-US" dirty="0">
              <a:latin typeface="Gill Sans Light"/>
              <a:ea typeface="Consolas" charset="0"/>
              <a:cs typeface="Consolas" charset="0"/>
            </a:endParaRPr>
          </a:p>
          <a:p>
            <a:r>
              <a:rPr lang="en-US" dirty="0" smtClean="0">
                <a:latin typeface="Gill Sans Light"/>
                <a:ea typeface="Consolas" charset="0"/>
                <a:cs typeface="Consolas" charset="0"/>
              </a:rPr>
              <a:t>Overall preserves high-level abstraction of a uniform stream of objects</a:t>
            </a:r>
            <a:endParaRPr lang="en-US" dirty="0">
              <a:latin typeface="Gill Sans Light"/>
              <a:ea typeface="Consolas" charset="0"/>
              <a:cs typeface="Consolas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2113215-3D8F-4722-AFA5-ABE6461D2719}"/>
              </a:ext>
            </a:extLst>
          </p:cNvPr>
          <p:cNvGrpSpPr/>
          <p:nvPr/>
        </p:nvGrpSpPr>
        <p:grpSpPr>
          <a:xfrm>
            <a:off x="2743200" y="4724400"/>
            <a:ext cx="3753889" cy="655967"/>
            <a:chOff x="4876800" y="1905000"/>
            <a:chExt cx="3753889" cy="655967"/>
          </a:xfrm>
          <a:effectLst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C30A1D8-D435-4D19-BDFB-4F87BE2C8EB2}"/>
                </a:ext>
              </a:extLst>
            </p:cNvPr>
            <p:cNvSpPr/>
            <p:nvPr/>
          </p:nvSpPr>
          <p:spPr>
            <a:xfrm>
              <a:off x="4876800" y="1905000"/>
              <a:ext cx="3753889" cy="321005"/>
            </a:xfrm>
            <a:prstGeom prst="rect">
              <a:avLst/>
            </a:prstGeom>
            <a:pattFill prst="ltVert">
              <a:fgClr>
                <a:prstClr val="black"/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5771718-1705-4699-8FF6-9FE6C9748D18}"/>
                </a:ext>
              </a:extLst>
            </p:cNvPr>
            <p:cNvCxnSpPr/>
            <p:nvPr/>
          </p:nvCxnSpPr>
          <p:spPr>
            <a:xfrm flipV="1">
              <a:off x="5658279" y="2226005"/>
              <a:ext cx="0" cy="334962"/>
            </a:xfrm>
            <a:prstGeom prst="straightConnector1">
              <a:avLst/>
            </a:prstGeom>
            <a:ln w="38100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AE437C-2A43-4F3B-872E-7FC600E176DD}"/>
              </a:ext>
            </a:extLst>
          </p:cNvPr>
          <p:cNvGrpSpPr/>
          <p:nvPr/>
        </p:nvGrpSpPr>
        <p:grpSpPr>
          <a:xfrm>
            <a:off x="3524409" y="5092070"/>
            <a:ext cx="1935967" cy="687462"/>
            <a:chOff x="2381409" y="3187070"/>
            <a:chExt cx="1935967" cy="687462"/>
          </a:xfrm>
        </p:grpSpPr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CA04B8F7-8D62-4947-B4DA-236154068B80}"/>
                </a:ext>
              </a:extLst>
            </p:cNvPr>
            <p:cNvSpPr/>
            <p:nvPr/>
          </p:nvSpPr>
          <p:spPr>
            <a:xfrm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DC80EB2-F053-49FD-B911-46CC835C8686}"/>
                </a:ext>
              </a:extLst>
            </p:cNvPr>
            <p:cNvSpPr/>
            <p:nvPr/>
          </p:nvSpPr>
          <p:spPr>
            <a:xfrm>
              <a:off x="2438400" y="3505200"/>
              <a:ext cx="187897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(SEEK_CUR)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256054-71F1-4DBB-8B54-5E28E114E5A3}"/>
              </a:ext>
            </a:extLst>
          </p:cNvPr>
          <p:cNvGrpSpPr/>
          <p:nvPr/>
        </p:nvGrpSpPr>
        <p:grpSpPr>
          <a:xfrm>
            <a:off x="2743200" y="4114800"/>
            <a:ext cx="1813253" cy="613072"/>
            <a:chOff x="2381409" y="2879293"/>
            <a:chExt cx="1813253" cy="613072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C02B8842-9C6E-4645-AB61-B560B44E82E1}"/>
                </a:ext>
              </a:extLst>
            </p:cNvPr>
            <p:cNvSpPr/>
            <p:nvPr/>
          </p:nvSpPr>
          <p:spPr>
            <a:xfrm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FD3C45-0785-41EE-9AD7-D810D4A2E693}"/>
                </a:ext>
              </a:extLst>
            </p:cNvPr>
            <p:cNvSpPr/>
            <p:nvPr/>
          </p:nvSpPr>
          <p:spPr>
            <a:xfrm>
              <a:off x="2381409" y="2879293"/>
              <a:ext cx="1813253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(SEEK_SET)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248AAB0-042B-4500-9866-E6B02B5A0940}"/>
              </a:ext>
            </a:extLst>
          </p:cNvPr>
          <p:cNvGrpSpPr/>
          <p:nvPr/>
        </p:nvGrpSpPr>
        <p:grpSpPr>
          <a:xfrm>
            <a:off x="5181600" y="4117777"/>
            <a:ext cx="1886991" cy="613072"/>
            <a:chOff x="2076609" y="2879293"/>
            <a:chExt cx="1886991" cy="613072"/>
          </a:xfrm>
        </p:grpSpPr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49F3F7AF-1ABA-43DF-923D-2D439F0467FD}"/>
                </a:ext>
              </a:extLst>
            </p:cNvPr>
            <p:cNvSpPr/>
            <p:nvPr/>
          </p:nvSpPr>
          <p:spPr>
            <a:xfrm flipH="1" flipV="1">
              <a:off x="2381409" y="3187070"/>
              <a:ext cx="964776" cy="305295"/>
            </a:xfrm>
            <a:custGeom>
              <a:avLst/>
              <a:gdLst>
                <a:gd name="connsiteX0" fmla="*/ 0 w 964776"/>
                <a:gd name="connsiteY0" fmla="*/ 12211 h 305295"/>
                <a:gd name="connsiteX1" fmla="*/ 451857 w 964776"/>
                <a:gd name="connsiteY1" fmla="*/ 305275 h 305295"/>
                <a:gd name="connsiteX2" fmla="*/ 964776 w 964776"/>
                <a:gd name="connsiteY2" fmla="*/ 0 h 3052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64776" h="305295">
                  <a:moveTo>
                    <a:pt x="0" y="12211"/>
                  </a:moveTo>
                  <a:cubicBezTo>
                    <a:pt x="145530" y="159760"/>
                    <a:pt x="291061" y="307310"/>
                    <a:pt x="451857" y="305275"/>
                  </a:cubicBezTo>
                  <a:cubicBezTo>
                    <a:pt x="612653" y="303240"/>
                    <a:pt x="788714" y="151620"/>
                    <a:pt x="964776" y="0"/>
                  </a:cubicBezTo>
                </a:path>
              </a:pathLst>
            </a:custGeom>
            <a:ln w="28575" cmpd="sng">
              <a:solidFill>
                <a:schemeClr val="accent1"/>
              </a:solidFill>
              <a:headEnd type="none"/>
              <a:tailEnd type="triangle"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ED72390-D2E5-483F-9036-F85A9F2F5D66}"/>
                </a:ext>
              </a:extLst>
            </p:cNvPr>
            <p:cNvSpPr/>
            <p:nvPr/>
          </p:nvSpPr>
          <p:spPr>
            <a:xfrm>
              <a:off x="2076609" y="2879293"/>
              <a:ext cx="188699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b="0" dirty="0">
                  <a:solidFill>
                    <a:schemeClr val="accent1"/>
                  </a:solidFill>
                  <a:latin typeface="Gill Sans"/>
                  <a:cs typeface="Gill Sans"/>
                </a:rPr>
                <a:t>offset (SEEK_END)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9CA857CB-18F6-455B-9E69-661A7FB985F0}"/>
              </a:ext>
            </a:extLst>
          </p:cNvPr>
          <p:cNvSpPr/>
          <p:nvPr/>
        </p:nvSpPr>
        <p:spPr>
          <a:xfrm>
            <a:off x="1665374" y="4671057"/>
            <a:ext cx="9797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000" b="0" i="1" dirty="0">
                <a:solidFill>
                  <a:schemeClr val="accent1"/>
                </a:solidFill>
                <a:latin typeface="Gill Sans"/>
                <a:cs typeface="Gill Sans"/>
              </a:rPr>
              <a:t>whence</a:t>
            </a:r>
          </a:p>
        </p:txBody>
      </p:sp>
    </p:spTree>
    <p:extLst>
      <p:ext uri="{BB962C8B-B14F-4D97-AF65-F5344CB8AC3E}">
        <p14:creationId xmlns:p14="http://schemas.microsoft.com/office/powerpoint/2010/main" val="6126522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325FE-65DE-49A1-9370-FE5D4684D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I/O and Storage Layers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C279F43-4ECD-42C1-A69B-8048DD400AB9}"/>
              </a:ext>
            </a:extLst>
          </p:cNvPr>
          <p:cNvSpPr txBox="1"/>
          <p:nvPr/>
        </p:nvSpPr>
        <p:spPr>
          <a:xfrm>
            <a:off x="2501858" y="1436681"/>
            <a:ext cx="16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High Level I/O 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07F4B25-481D-4305-9AD3-FDDE7CCB42F9}"/>
              </a:ext>
            </a:extLst>
          </p:cNvPr>
          <p:cNvSpPr/>
          <p:nvPr/>
        </p:nvSpPr>
        <p:spPr>
          <a:xfrm>
            <a:off x="2438368" y="1403866"/>
            <a:ext cx="1685048" cy="436275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642D22-9956-46E5-B343-7394EDD388D8}"/>
              </a:ext>
            </a:extLst>
          </p:cNvPr>
          <p:cNvSpPr txBox="1"/>
          <p:nvPr/>
        </p:nvSpPr>
        <p:spPr>
          <a:xfrm>
            <a:off x="2527506" y="1823559"/>
            <a:ext cx="15680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Gill Sans Light"/>
              </a:rPr>
              <a:t>Low Level I/O 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2C27D80-6CEF-4F17-A507-F1C3FD6736BB}"/>
              </a:ext>
            </a:extLst>
          </p:cNvPr>
          <p:cNvSpPr/>
          <p:nvPr/>
        </p:nvSpPr>
        <p:spPr>
          <a:xfrm>
            <a:off x="2592676" y="1868305"/>
            <a:ext cx="1376433" cy="26176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  <a:latin typeface="Gill Sans Light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8A51D6-6FBD-42AD-95DC-EBC1E0B853B9}"/>
              </a:ext>
            </a:extLst>
          </p:cNvPr>
          <p:cNvSpPr txBox="1"/>
          <p:nvPr/>
        </p:nvSpPr>
        <p:spPr>
          <a:xfrm>
            <a:off x="2994781" y="2169859"/>
            <a:ext cx="7136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latin typeface="Gill Sans Light"/>
              </a:rPr>
              <a:t>Syscall</a:t>
            </a:r>
            <a:endParaRPr lang="en-US" sz="1600" dirty="0">
              <a:latin typeface="Gill Sans Light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849ADB-D868-4857-BD9B-F22463E0D9EA}"/>
              </a:ext>
            </a:extLst>
          </p:cNvPr>
          <p:cNvSpPr/>
          <p:nvPr/>
        </p:nvSpPr>
        <p:spPr>
          <a:xfrm>
            <a:off x="2946444" y="2137045"/>
            <a:ext cx="668897" cy="369332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D60CAF0-B19C-400D-A02F-06FAA45F3E62}"/>
              </a:ext>
            </a:extLst>
          </p:cNvPr>
          <p:cNvSpPr txBox="1"/>
          <p:nvPr/>
        </p:nvSpPr>
        <p:spPr>
          <a:xfrm>
            <a:off x="2662158" y="2709446"/>
            <a:ext cx="13260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File System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1369394-D956-4C15-BEB9-C1AAC24B2E34}"/>
              </a:ext>
            </a:extLst>
          </p:cNvPr>
          <p:cNvSpPr/>
          <p:nvPr/>
        </p:nvSpPr>
        <p:spPr>
          <a:xfrm>
            <a:off x="2639665" y="2513352"/>
            <a:ext cx="1282454" cy="62048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E6B799-E83B-4316-96A7-BCE2ABB96BA0}"/>
              </a:ext>
            </a:extLst>
          </p:cNvPr>
          <p:cNvSpPr txBox="1"/>
          <p:nvPr/>
        </p:nvSpPr>
        <p:spPr>
          <a:xfrm>
            <a:off x="2783986" y="3166646"/>
            <a:ext cx="11112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Gill Sans Light"/>
              </a:rPr>
              <a:t>I/O Driver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FBF8D8F-FED8-4073-8D05-16EBEC765DE9}"/>
              </a:ext>
            </a:extLst>
          </p:cNvPr>
          <p:cNvSpPr/>
          <p:nvPr/>
        </p:nvSpPr>
        <p:spPr>
          <a:xfrm>
            <a:off x="2438368" y="3160197"/>
            <a:ext cx="1685048" cy="320396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73810F6-703E-417A-A828-2A4DE936F782}"/>
              </a:ext>
            </a:extLst>
          </p:cNvPr>
          <p:cNvCxnSpPr/>
          <p:nvPr/>
        </p:nvCxnSpPr>
        <p:spPr>
          <a:xfrm>
            <a:off x="3053061" y="3696012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78B0D6-35C8-4617-A382-9B9E9B3DB541}"/>
              </a:ext>
            </a:extLst>
          </p:cNvPr>
          <p:cNvCxnSpPr/>
          <p:nvPr/>
        </p:nvCxnSpPr>
        <p:spPr>
          <a:xfrm>
            <a:off x="3205461" y="351724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05DB80D-8A08-4677-8733-D3DE640BCBBC}"/>
              </a:ext>
            </a:extLst>
          </p:cNvPr>
          <p:cNvCxnSpPr/>
          <p:nvPr/>
        </p:nvCxnSpPr>
        <p:spPr>
          <a:xfrm>
            <a:off x="3653383" y="3696012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8477048F-1F6D-4C27-8C5A-7D339B8FE64D}"/>
              </a:ext>
            </a:extLst>
          </p:cNvPr>
          <p:cNvSpPr/>
          <p:nvPr/>
        </p:nvSpPr>
        <p:spPr>
          <a:xfrm>
            <a:off x="3530062" y="3874777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8D3E5F83-E4BD-4A3A-B317-E68A5ECC3734}"/>
              </a:ext>
            </a:extLst>
          </p:cNvPr>
          <p:cNvSpPr/>
          <p:nvPr/>
        </p:nvSpPr>
        <p:spPr>
          <a:xfrm>
            <a:off x="3910961" y="3874777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FBF192-0CCD-4261-96E6-D997A6C65C55}"/>
              </a:ext>
            </a:extLst>
          </p:cNvPr>
          <p:cNvCxnSpPr>
            <a:stCxn id="50" idx="3"/>
            <a:endCxn id="51" idx="2"/>
          </p:cNvCxnSpPr>
          <p:nvPr/>
        </p:nvCxnSpPr>
        <p:spPr>
          <a:xfrm>
            <a:off x="3772671" y="3972320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23AFC0C7-CF30-414D-BCEC-6FA71D813809}"/>
              </a:ext>
            </a:extLst>
          </p:cNvPr>
          <p:cNvSpPr/>
          <p:nvPr/>
        </p:nvSpPr>
        <p:spPr>
          <a:xfrm>
            <a:off x="2754530" y="3679692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FB6A30F-4ADF-407C-88EB-BB4F9189EB7C}"/>
              </a:ext>
            </a:extLst>
          </p:cNvPr>
          <p:cNvCxnSpPr/>
          <p:nvPr/>
        </p:nvCxnSpPr>
        <p:spPr>
          <a:xfrm>
            <a:off x="2861166" y="3500927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6915486-EF93-4D27-87F4-475AFC09E8FC}"/>
              </a:ext>
            </a:extLst>
          </p:cNvPr>
          <p:cNvSpPr txBox="1"/>
          <p:nvPr/>
        </p:nvSpPr>
        <p:spPr>
          <a:xfrm>
            <a:off x="2272748" y="902296"/>
            <a:ext cx="2454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Application / Service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715E189-2EB2-4E67-B7D8-B1BB0DB1621E}"/>
              </a:ext>
            </a:extLst>
          </p:cNvPr>
          <p:cNvSpPr txBox="1"/>
          <p:nvPr/>
        </p:nvSpPr>
        <p:spPr>
          <a:xfrm>
            <a:off x="4269672" y="1739601"/>
            <a:ext cx="1928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 Descriptors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CEBA4A-1E12-4838-8630-140BBA79DE20}"/>
              </a:ext>
            </a:extLst>
          </p:cNvPr>
          <p:cNvSpPr txBox="1"/>
          <p:nvPr/>
        </p:nvSpPr>
        <p:spPr>
          <a:xfrm>
            <a:off x="4269672" y="2048454"/>
            <a:ext cx="3711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open(), read(), write(), close(), …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6911332-70A9-4285-AD22-2A8BB5E07C56}"/>
              </a:ext>
            </a:extLst>
          </p:cNvPr>
          <p:cNvSpPr txBox="1"/>
          <p:nvPr/>
        </p:nvSpPr>
        <p:spPr>
          <a:xfrm>
            <a:off x="4269672" y="2715816"/>
            <a:ext cx="29033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Files/Directories/Indexes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E570497-B785-42C7-894D-A94155FD68BC}"/>
              </a:ext>
            </a:extLst>
          </p:cNvPr>
          <p:cNvSpPr txBox="1"/>
          <p:nvPr/>
        </p:nvSpPr>
        <p:spPr>
          <a:xfrm>
            <a:off x="4269672" y="3161467"/>
            <a:ext cx="3591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Commands and Data Transfers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8A7D03-29DB-49B8-AEC9-5E83FCCABC2B}"/>
              </a:ext>
            </a:extLst>
          </p:cNvPr>
          <p:cNvSpPr txBox="1"/>
          <p:nvPr/>
        </p:nvSpPr>
        <p:spPr>
          <a:xfrm>
            <a:off x="4308186" y="3700530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Disks, Flash, Controllers, DMA</a:t>
            </a:r>
          </a:p>
        </p:txBody>
      </p:sp>
      <p:pic>
        <p:nvPicPr>
          <p:cNvPr id="62" name="Picture 61" descr="imgres.jpg">
            <a:extLst>
              <a:ext uri="{FF2B5EF4-FFF2-40B4-BE49-F238E27FC236}">
                <a16:creationId xmlns:a16="http://schemas.microsoft.com/office/drawing/2014/main" id="{EE276A6E-8C4A-4669-B475-509D13FA83A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9960" y="4207455"/>
            <a:ext cx="903312" cy="736435"/>
          </a:xfrm>
          <a:prstGeom prst="rect">
            <a:avLst/>
          </a:prstGeom>
        </p:spPr>
      </p:pic>
      <p:pic>
        <p:nvPicPr>
          <p:cNvPr id="63" name="Picture 62" descr="imgres.jpg">
            <a:extLst>
              <a:ext uri="{FF2B5EF4-FFF2-40B4-BE49-F238E27FC236}">
                <a16:creationId xmlns:a16="http://schemas.microsoft.com/office/drawing/2014/main" id="{EC10626C-A864-4D63-A0F3-EAE2B4DB6DE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24" y="4207455"/>
            <a:ext cx="1757619" cy="1206336"/>
          </a:xfrm>
          <a:prstGeom prst="rect">
            <a:avLst/>
          </a:prstGeom>
        </p:spPr>
      </p:pic>
      <p:pic>
        <p:nvPicPr>
          <p:cNvPr id="64" name="Picture 63" descr="images.jpg">
            <a:extLst>
              <a:ext uri="{FF2B5EF4-FFF2-40B4-BE49-F238E27FC236}">
                <a16:creationId xmlns:a16="http://schemas.microsoft.com/office/drawing/2014/main" id="{AFABA44E-5B19-421F-ADED-445A0AF5A08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470" y="4579987"/>
            <a:ext cx="942084" cy="727806"/>
          </a:xfrm>
          <a:prstGeom prst="rect">
            <a:avLst/>
          </a:prstGeom>
        </p:spPr>
      </p:pic>
      <p:pic>
        <p:nvPicPr>
          <p:cNvPr id="65" name="Picture 64" descr="images.jpg">
            <a:extLst>
              <a:ext uri="{FF2B5EF4-FFF2-40B4-BE49-F238E27FC236}">
                <a16:creationId xmlns:a16="http://schemas.microsoft.com/office/drawing/2014/main" id="{90CD4FCF-9943-4E7F-AE62-51E05C1CE976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376" y="4874295"/>
            <a:ext cx="1388686" cy="672780"/>
          </a:xfrm>
          <a:prstGeom prst="rect">
            <a:avLst/>
          </a:prstGeom>
        </p:spPr>
      </p:pic>
      <p:pic>
        <p:nvPicPr>
          <p:cNvPr id="66" name="Picture 65" descr="imgres.jpg">
            <a:extLst>
              <a:ext uri="{FF2B5EF4-FFF2-40B4-BE49-F238E27FC236}">
                <a16:creationId xmlns:a16="http://schemas.microsoft.com/office/drawing/2014/main" id="{453D04BD-1A35-4317-9AD0-311CE9B541A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7847" y="4420964"/>
            <a:ext cx="886829" cy="886829"/>
          </a:xfrm>
          <a:prstGeom prst="rect">
            <a:avLst/>
          </a:prstGeom>
        </p:spPr>
      </p:pic>
      <p:pic>
        <p:nvPicPr>
          <p:cNvPr id="67" name="Picture 66" descr="imgres.jpg">
            <a:extLst>
              <a:ext uri="{FF2B5EF4-FFF2-40B4-BE49-F238E27FC236}">
                <a16:creationId xmlns:a16="http://schemas.microsoft.com/office/drawing/2014/main" id="{531F2D7F-0245-4125-8BC7-5124B980EE8A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48" y="4420646"/>
            <a:ext cx="1265440" cy="907297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29E87EEF-8AE6-421A-81BA-A82E715CD3B9}"/>
              </a:ext>
            </a:extLst>
          </p:cNvPr>
          <p:cNvSpPr txBox="1"/>
          <p:nvPr/>
        </p:nvSpPr>
        <p:spPr>
          <a:xfrm>
            <a:off x="4267200" y="2361664"/>
            <a:ext cx="2698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3366FF"/>
                </a:solidFill>
                <a:latin typeface="Gill Sans Light"/>
              </a:rPr>
              <a:t>Open File Descriptions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050D77-6FC7-40E2-9066-21710653F497}"/>
              </a:ext>
            </a:extLst>
          </p:cNvPr>
          <p:cNvSpPr txBox="1"/>
          <p:nvPr/>
        </p:nvSpPr>
        <p:spPr>
          <a:xfrm>
            <a:off x="4269672" y="1371600"/>
            <a:ext cx="26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>
                <a:solidFill>
                  <a:srgbClr val="3366FF"/>
                </a:solidFill>
                <a:latin typeface="Gill Sans Light"/>
              </a:rPr>
              <a:t>Streams (buffered I/O)</a:t>
            </a:r>
            <a:endParaRPr lang="en-US" i="1" dirty="0">
              <a:solidFill>
                <a:srgbClr val="3366FF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6054863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11D81-AD16-40AB-AD9D-78A4B0DA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Low-Level</a:t>
            </a:r>
            <a:r>
              <a:rPr lang="en-US" dirty="0"/>
              <a:t> File </a:t>
            </a:r>
            <a:r>
              <a:rPr lang="en-US" dirty="0" smtClean="0"/>
              <a:t>I/O: The RAW system-call interface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93B3-03EE-4BA8-899C-96C5D32EC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4419600"/>
            <a:ext cx="11201400" cy="2133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Integer return from </a:t>
            </a:r>
            <a:r>
              <a:rPr lang="en-US" dirty="0" smtClean="0">
                <a:latin typeface="Consolas" panose="020B0609020204030204" pitchFamily="49" charset="0"/>
              </a:rPr>
              <a:t>open() </a:t>
            </a:r>
            <a:r>
              <a:rPr lang="en-US" dirty="0" smtClean="0"/>
              <a:t>is a </a:t>
            </a:r>
            <a:r>
              <a:rPr lang="en-US" i="1" dirty="0" smtClean="0">
                <a:solidFill>
                  <a:srgbClr val="FF0000"/>
                </a:solidFill>
              </a:rPr>
              <a:t>file descriptor</a:t>
            </a:r>
          </a:p>
          <a:p>
            <a:pPr lvl="1"/>
            <a:r>
              <a:rPr lang="en-US" i="1" dirty="0" smtClean="0">
                <a:solidFill>
                  <a:srgbClr val="FF0000"/>
                </a:solidFill>
              </a:rPr>
              <a:t>Error indicated by return &lt; 0: </a:t>
            </a:r>
            <a:r>
              <a:rPr lang="en-US" dirty="0" smtClean="0">
                <a:solidFill>
                  <a:srgbClr val="FF0000"/>
                </a:solidFill>
              </a:rPr>
              <a:t>the global </a:t>
            </a:r>
            <a:r>
              <a:rPr lang="en-US" dirty="0" err="1" smtClean="0">
                <a:solidFill>
                  <a:srgbClr val="FF0000"/>
                </a:solidFill>
                <a:latin typeface="Consolas" panose="020B0609020204030204" pitchFamily="49" charset="0"/>
              </a:rPr>
              <a:t>errno</a:t>
            </a:r>
            <a:r>
              <a:rPr lang="en-US" dirty="0" smtClean="0">
                <a:solidFill>
                  <a:srgbClr val="FF0000"/>
                </a:solidFill>
              </a:rPr>
              <a:t> variable set with error (see man pages)</a:t>
            </a:r>
            <a:endParaRPr lang="en-US" i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Operations </a:t>
            </a:r>
            <a:r>
              <a:rPr lang="en-US" dirty="0"/>
              <a:t>on </a:t>
            </a:r>
            <a:r>
              <a:rPr lang="en-US" i="1" dirty="0"/>
              <a:t>file </a:t>
            </a:r>
            <a:r>
              <a:rPr lang="en-US" i="1" dirty="0" smtClean="0"/>
              <a:t>descriptors</a:t>
            </a:r>
            <a:r>
              <a:rPr lang="en-US" dirty="0" smtClean="0"/>
              <a:t>:</a:t>
            </a:r>
            <a:endParaRPr lang="en-US" i="1" dirty="0"/>
          </a:p>
          <a:p>
            <a:pPr lvl="1"/>
            <a:r>
              <a:rPr lang="en-US" dirty="0" smtClean="0"/>
              <a:t>Open system call created an </a:t>
            </a:r>
            <a:r>
              <a:rPr lang="en-US" i="1" dirty="0" smtClean="0"/>
              <a:t>open file description </a:t>
            </a:r>
            <a:r>
              <a:rPr lang="en-US" dirty="0" smtClean="0"/>
              <a:t>entry in system-wide table of open files</a:t>
            </a:r>
            <a:endParaRPr lang="en-US" i="1" dirty="0" smtClean="0"/>
          </a:p>
          <a:p>
            <a:pPr lvl="1"/>
            <a:r>
              <a:rPr lang="en-US" i="1" dirty="0" smtClean="0"/>
              <a:t>Open </a:t>
            </a:r>
            <a:r>
              <a:rPr lang="en-US" i="1" dirty="0"/>
              <a:t>file description</a:t>
            </a:r>
            <a:r>
              <a:rPr lang="en-US" dirty="0"/>
              <a:t> object in the kernel represents an instance of an open file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Why </a:t>
            </a:r>
            <a:r>
              <a:rPr lang="en-US" dirty="0" smtClean="0">
                <a:solidFill>
                  <a:srgbClr val="FF0000"/>
                </a:solidFill>
              </a:rPr>
              <a:t>give user an integer instead of a pointer to the file description in kernel?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3C3E79-82CE-4250-A925-783F9EFF3FB6}"/>
              </a:ext>
            </a:extLst>
          </p:cNvPr>
          <p:cNvSpPr txBox="1"/>
          <p:nvPr/>
        </p:nvSpPr>
        <p:spPr>
          <a:xfrm>
            <a:off x="838201" y="848792"/>
            <a:ext cx="8229600" cy="20313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fcntl.h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</a:t>
            </a:r>
            <a:r>
              <a:rPr lang="en-US" dirty="0" err="1">
                <a:latin typeface="Courier"/>
                <a:cs typeface="Courier"/>
              </a:rPr>
              <a:t>unistd.h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r>
              <a:rPr lang="en-US" dirty="0">
                <a:latin typeface="Courier"/>
                <a:cs typeface="Courier"/>
              </a:rPr>
              <a:t>#include &lt;sys/</a:t>
            </a:r>
            <a:r>
              <a:rPr lang="en-US" dirty="0" err="1">
                <a:latin typeface="Courier"/>
                <a:cs typeface="Courier"/>
              </a:rPr>
              <a:t>types.h</a:t>
            </a:r>
            <a:r>
              <a:rPr lang="en-US" dirty="0">
                <a:latin typeface="Courier"/>
                <a:cs typeface="Courier"/>
              </a:rPr>
              <a:t>&gt;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open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flags [,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mode])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"/>
                <a:cs typeface="Courier"/>
              </a:rPr>
              <a:t>creat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const</a:t>
            </a:r>
            <a:r>
              <a:rPr lang="en-US" dirty="0">
                <a:latin typeface="Courier"/>
                <a:cs typeface="Courier"/>
              </a:rPr>
              <a:t> char *filename, </a:t>
            </a:r>
            <a:r>
              <a:rPr lang="en-US" dirty="0" err="1">
                <a:latin typeface="Courier"/>
                <a:cs typeface="Courier"/>
              </a:rPr>
              <a:t>mode_t</a:t>
            </a:r>
            <a:r>
              <a:rPr lang="en-US" dirty="0">
                <a:latin typeface="Courier"/>
                <a:cs typeface="Courier"/>
              </a:rPr>
              <a:t> mode)</a:t>
            </a:r>
          </a:p>
          <a:p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solidFill>
                  <a:srgbClr val="FF0000"/>
                </a:solidFill>
                <a:latin typeface="Courier"/>
                <a:cs typeface="Courier"/>
              </a:rPr>
              <a:t>close</a:t>
            </a:r>
            <a:r>
              <a:rPr lang="en-US" dirty="0">
                <a:latin typeface="Courier"/>
                <a:cs typeface="Courier"/>
              </a:rPr>
              <a:t> (</a:t>
            </a:r>
            <a:r>
              <a:rPr lang="en-US" dirty="0" err="1">
                <a:latin typeface="Courier"/>
                <a:cs typeface="Courier"/>
              </a:rPr>
              <a:t>int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filedes</a:t>
            </a:r>
            <a:r>
              <a:rPr lang="en-US" dirty="0">
                <a:latin typeface="Courier"/>
                <a:cs typeface="Courier"/>
              </a:rPr>
              <a:t>)</a:t>
            </a:r>
          </a:p>
        </p:txBody>
      </p:sp>
      <p:sp>
        <p:nvSpPr>
          <p:cNvPr id="8" name="Line Callout 1 7">
            <a:extLst>
              <a:ext uri="{FF2B5EF4-FFF2-40B4-BE49-F238E27FC236}">
                <a16:creationId xmlns:a16="http://schemas.microsoft.com/office/drawing/2014/main" id="{9681AD45-3E6D-42E8-9C28-3A197A56E1A2}"/>
              </a:ext>
            </a:extLst>
          </p:cNvPr>
          <p:cNvSpPr/>
          <p:nvPr/>
        </p:nvSpPr>
        <p:spPr>
          <a:xfrm>
            <a:off x="5299763" y="1971132"/>
            <a:ext cx="1240588" cy="271460"/>
          </a:xfrm>
          <a:prstGeom prst="borderCallout1">
            <a:avLst>
              <a:gd name="adj1" fmla="val 50893"/>
              <a:gd name="adj2" fmla="val -2082"/>
              <a:gd name="adj3" fmla="val 398215"/>
              <a:gd name="adj4" fmla="val -181332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885C42AF-61DF-4443-B09A-6B2F3E786132}"/>
              </a:ext>
            </a:extLst>
          </p:cNvPr>
          <p:cNvSpPr/>
          <p:nvPr/>
        </p:nvSpPr>
        <p:spPr>
          <a:xfrm>
            <a:off x="7083486" y="1987802"/>
            <a:ext cx="1548373" cy="271460"/>
          </a:xfrm>
          <a:prstGeom prst="borderCallout1">
            <a:avLst>
              <a:gd name="adj1" fmla="val 50893"/>
              <a:gd name="adj2" fmla="val -2082"/>
              <a:gd name="adj3" fmla="val 451786"/>
              <a:gd name="adj4" fmla="val -63939"/>
            </a:avLst>
          </a:prstGeom>
          <a:noFill/>
          <a:ln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AA8B63-6279-4B9B-A38B-7F3D03643CCD}"/>
              </a:ext>
            </a:extLst>
          </p:cNvPr>
          <p:cNvSpPr txBox="1"/>
          <p:nvPr/>
        </p:nvSpPr>
        <p:spPr>
          <a:xfrm>
            <a:off x="838200" y="3037582"/>
            <a:ext cx="36122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Access modes (Rd, </a:t>
            </a:r>
            <a:r>
              <a:rPr lang="en-US" sz="1600" dirty="0" err="1">
                <a:latin typeface="Gill Sans Light"/>
              </a:rPr>
              <a:t>Wr</a:t>
            </a:r>
            <a:r>
              <a:rPr lang="en-US" sz="1600" dirty="0">
                <a:latin typeface="Gill Sans Light"/>
              </a:rPr>
              <a:t>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Open Flags (Create, …)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Gill Sans Light"/>
              </a:rPr>
              <a:t>Operating modes (Appends, …)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9D5B98-8925-4DA1-869D-0EA0EF76AC14}"/>
              </a:ext>
            </a:extLst>
          </p:cNvPr>
          <p:cNvSpPr txBox="1"/>
          <p:nvPr/>
        </p:nvSpPr>
        <p:spPr>
          <a:xfrm>
            <a:off x="5148784" y="3158235"/>
            <a:ext cx="3356430" cy="5847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Gill Sans Light"/>
              </a:rPr>
              <a:t>Bit vector of Permission Bits:</a:t>
            </a: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Gill Sans Light"/>
              </a:rPr>
              <a:t>User|Group|Other</a:t>
            </a:r>
            <a:r>
              <a:rPr lang="en-US" sz="1600" dirty="0">
                <a:latin typeface="Gill Sans Light"/>
              </a:rPr>
              <a:t> X R|W|X</a:t>
            </a:r>
          </a:p>
        </p:txBody>
      </p:sp>
    </p:spTree>
    <p:extLst>
      <p:ext uri="{BB962C8B-B14F-4D97-AF65-F5344CB8AC3E}">
        <p14:creationId xmlns:p14="http://schemas.microsoft.com/office/powerpoint/2010/main" val="5792917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9" grpId="0" animBg="1"/>
      <p:bldP spid="10" grpId="0" animBg="1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3B43-B099-40AC-A2BF-E1C86D482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Low-Level </a:t>
            </a:r>
            <a:r>
              <a:rPr lang="en-US" dirty="0" smtClean="0"/>
              <a:t>(pre-opened) Standard </a:t>
            </a:r>
            <a:r>
              <a:rPr lang="en-US" dirty="0"/>
              <a:t>Descriptors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C14C57-BE49-4588-9AA1-B7CBEB3FD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990600"/>
            <a:ext cx="10820400" cy="4343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STDIN_FILENO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-  macro has value 0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STDOUT_FILENO - macro has value 1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STDERR_FILENO - macro has value 2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Get file descriptor inside FILE *</a:t>
            </a:r>
          </a:p>
          <a:p>
            <a:pPr marL="0" indent="0">
              <a:buNone/>
            </a:pP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fileno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(FILE *stream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	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// Make FILE * from descriptor</a:t>
            </a:r>
          </a:p>
          <a:p>
            <a:pPr marL="0" indent="0">
              <a:buNone/>
            </a:pP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FILE 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*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char *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opentype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9533595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532212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A4CBE-E7FE-4223-A10C-C7401DDC2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A1D65B-4656-43C5-BBFA-7496A743F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762000"/>
            <a:ext cx="11074400" cy="5715000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cs typeface="Courier"/>
              </a:rPr>
              <a:t>Read data from open file using file descriptor: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Reads </a:t>
            </a:r>
            <a:r>
              <a:rPr lang="en-US" dirty="0">
                <a:cs typeface="Courier"/>
              </a:rPr>
              <a:t>up to </a:t>
            </a:r>
            <a:r>
              <a:rPr lang="en-US" dirty="0" err="1">
                <a:latin typeface="Consolas" panose="020B0609020204030204" pitchFamily="49" charset="0"/>
                <a:cs typeface="Courier"/>
              </a:rPr>
              <a:t>maxsize</a:t>
            </a:r>
            <a:r>
              <a:rPr lang="en-US" dirty="0">
                <a:cs typeface="Courier"/>
              </a:rPr>
              <a:t> bytes – </a:t>
            </a:r>
            <a:r>
              <a:rPr lang="en-US" b="1" dirty="0">
                <a:solidFill>
                  <a:srgbClr val="FF0000"/>
                </a:solidFill>
                <a:cs typeface="Courier"/>
              </a:rPr>
              <a:t>might actually read less!</a:t>
            </a:r>
          </a:p>
          <a:p>
            <a:pPr lvl="1"/>
            <a:r>
              <a:rPr lang="en-US" dirty="0">
                <a:cs typeface="Courier"/>
              </a:rPr>
              <a:t>returns bytes read, 0 =&gt; EOF, -1 =&gt; </a:t>
            </a:r>
            <a:r>
              <a:rPr lang="en-US" dirty="0" smtClean="0">
                <a:cs typeface="Courier"/>
              </a:rPr>
              <a:t>error</a:t>
            </a:r>
            <a:br>
              <a:rPr lang="en-US" dirty="0" smtClean="0">
                <a:cs typeface="Courier"/>
              </a:rPr>
            </a:br>
            <a:endParaRPr lang="en-US" dirty="0" smtClean="0">
              <a:cs typeface="Courier"/>
            </a:endParaRPr>
          </a:p>
          <a:p>
            <a:r>
              <a:rPr lang="en-US" dirty="0" smtClean="0">
                <a:cs typeface="Courier"/>
              </a:rPr>
              <a:t>Write data to open file using file descriptor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const void *buffer,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size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  <a:br>
              <a:rPr lang="en-US" sz="2000" dirty="0" smtClean="0">
                <a:latin typeface="Consolas" panose="020B0609020204030204" pitchFamily="49" charset="0"/>
                <a:cs typeface="Courier"/>
              </a:rPr>
            </a:br>
            <a:endParaRPr lang="en-US" sz="2000" dirty="0" smtClean="0">
              <a:latin typeface="Consolas" panose="020B0609020204030204" pitchFamily="49" charset="0"/>
              <a:cs typeface="Courier"/>
            </a:endParaRPr>
          </a:p>
          <a:p>
            <a:pPr lvl="1"/>
            <a:r>
              <a:rPr lang="en-US" dirty="0" smtClean="0">
                <a:cs typeface="Courier"/>
              </a:rPr>
              <a:t>returns number of bytes written</a:t>
            </a:r>
          </a:p>
          <a:p>
            <a:pPr lvl="1"/>
            <a:endParaRPr lang="en-US" dirty="0" smtClean="0">
              <a:cs typeface="Courier"/>
            </a:endParaRPr>
          </a:p>
          <a:p>
            <a:r>
              <a:rPr lang="en-US" dirty="0">
                <a:cs typeface="Courier"/>
              </a:rPr>
              <a:t>Reposition file offset within kernel (this is independent of any position held by high-level FILE descriptor for this </a:t>
            </a:r>
            <a:r>
              <a:rPr lang="en-US" dirty="0" smtClean="0">
                <a:cs typeface="Courier"/>
              </a:rPr>
              <a:t>file!</a:t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/>
            </a:r>
            <a:br>
              <a:rPr lang="en-US" dirty="0" smtClean="0">
                <a:cs typeface="Courier"/>
              </a:rPr>
            </a:br>
            <a:r>
              <a:rPr lang="en-US" dirty="0" smtClean="0">
                <a:cs typeface="Courier"/>
              </a:rPr>
              <a:t>	</a:t>
            </a:r>
            <a:r>
              <a:rPr lang="en-US" sz="2000" dirty="0" err="1" smtClean="0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lseek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(int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filedes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off_t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offset, int whence</a:t>
            </a:r>
            <a:r>
              <a:rPr lang="en-US" sz="2000" dirty="0" smtClean="0">
                <a:latin typeface="Consolas" panose="020B0609020204030204" pitchFamily="49" charset="0"/>
                <a:cs typeface="Courier"/>
              </a:rPr>
              <a:t>)</a:t>
            </a:r>
          </a:p>
          <a:p>
            <a:endParaRPr lang="en-US" sz="2000" dirty="0">
              <a:latin typeface="Consolas" panose="020B0609020204030204" pitchFamily="49" charset="0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3211017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3E521-2ED1-499D-8E0A-47773C846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</a:t>
            </a:r>
            <a:r>
              <a:rPr lang="en-US" dirty="0" err="1">
                <a:latin typeface="Consolas" panose="020B0609020204030204" pitchFamily="49" charset="0"/>
              </a:rPr>
              <a:t>lowio.c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D3580F-7C0E-42CE-BEAF-7E8D82B71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int main() {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char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[1000];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open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("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lowio.c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", O_RDONLY, S_IRUSR | S_IWUSR);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read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sizeof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int    err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close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fd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ssize_t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wr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write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(STDOUT_FILENO,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"/>
              </a:rPr>
              <a:t>rd</a:t>
            </a:r>
            <a:r>
              <a:rPr lang="en-US" sz="2000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2000" dirty="0">
              <a:latin typeface="Consolas" panose="020B0609020204030204" pitchFamily="49" charset="0"/>
              <a:cs typeface="Courier"/>
            </a:endParaRPr>
          </a:p>
          <a:p>
            <a:r>
              <a:rPr lang="en-US" dirty="0">
                <a:cs typeface="Courier"/>
              </a:rPr>
              <a:t>How many bytes does this program read?</a:t>
            </a:r>
          </a:p>
        </p:txBody>
      </p:sp>
    </p:spTree>
    <p:extLst>
      <p:ext uri="{BB962C8B-B14F-4D97-AF65-F5344CB8AC3E}">
        <p14:creationId xmlns:p14="http://schemas.microsoft.com/office/powerpoint/2010/main" val="12826211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2D337-D900-4ACE-A151-43476CA8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Design 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C2A06-CBCB-4580-BB1A-751DEDB79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Open before use</a:t>
            </a:r>
          </a:p>
          <a:p>
            <a:pPr lvl="1"/>
            <a:r>
              <a:rPr lang="en-US" dirty="0"/>
              <a:t>Access control check, setup happens here</a:t>
            </a:r>
          </a:p>
          <a:p>
            <a:r>
              <a:rPr lang="en-US" dirty="0">
                <a:solidFill>
                  <a:srgbClr val="FF0000"/>
                </a:solidFill>
              </a:rPr>
              <a:t>Byte-oriented</a:t>
            </a:r>
          </a:p>
          <a:p>
            <a:pPr lvl="1"/>
            <a:r>
              <a:rPr lang="en-US" dirty="0"/>
              <a:t>Least common denominator</a:t>
            </a:r>
          </a:p>
          <a:p>
            <a:pPr lvl="1"/>
            <a:r>
              <a:rPr lang="en-US" dirty="0"/>
              <a:t>OS responsible for hiding the fact that real devices may not work this way (e.g. hard drive stores data in blocks)</a:t>
            </a:r>
          </a:p>
          <a:p>
            <a:r>
              <a:rPr lang="en-US" dirty="0">
                <a:solidFill>
                  <a:srgbClr val="FF0000"/>
                </a:solidFill>
              </a:rPr>
              <a:t>Explicit close</a:t>
            </a:r>
          </a:p>
        </p:txBody>
      </p:sp>
    </p:spTree>
    <p:extLst>
      <p:ext uri="{BB962C8B-B14F-4D97-AF65-F5344CB8AC3E}">
        <p14:creationId xmlns:p14="http://schemas.microsoft.com/office/powerpoint/2010/main" val="27082458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AC00-3106-494C-B78F-A6E1CF664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POSIX I/O: Kernel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F68EE-04DF-4F03-980B-772E0B159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Reads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Part of making everything byte-oriented</a:t>
            </a:r>
          </a:p>
          <a:p>
            <a:pPr lvl="1"/>
            <a:r>
              <a:rPr lang="en-US" dirty="0"/>
              <a:t>Process is </a:t>
            </a:r>
            <a:r>
              <a:rPr lang="en-US" b="1" dirty="0"/>
              <a:t>blocked</a:t>
            </a:r>
            <a:r>
              <a:rPr lang="en-US" dirty="0"/>
              <a:t> while waiting for device</a:t>
            </a:r>
          </a:p>
          <a:p>
            <a:pPr lvl="1"/>
            <a:r>
              <a:rPr lang="en-US" dirty="0"/>
              <a:t>Let other processes run while gathering result</a:t>
            </a:r>
          </a:p>
          <a:p>
            <a:r>
              <a:rPr lang="en-US" dirty="0">
                <a:solidFill>
                  <a:srgbClr val="FF0000"/>
                </a:solidFill>
              </a:rPr>
              <a:t>Writes are </a:t>
            </a:r>
            <a:r>
              <a:rPr lang="en-US" dirty="0" smtClean="0">
                <a:solidFill>
                  <a:srgbClr val="FF0000"/>
                </a:solidFill>
              </a:rPr>
              <a:t>buffered inside kernel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Complete in background (more later on)</a:t>
            </a:r>
          </a:p>
          <a:p>
            <a:pPr lvl="1"/>
            <a:r>
              <a:rPr lang="en-US" dirty="0"/>
              <a:t>Return to user when data is “handed off” to </a:t>
            </a:r>
            <a:r>
              <a:rPr lang="en-US" dirty="0" smtClean="0"/>
              <a:t>kernel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This buffering is part of global buffer management and caching for block devices (such as disks)</a:t>
            </a:r>
          </a:p>
          <a:p>
            <a:pPr lvl="1"/>
            <a:r>
              <a:rPr lang="en-US" dirty="0"/>
              <a:t>Items typically cached in quanta of disk block sizes</a:t>
            </a:r>
          </a:p>
          <a:p>
            <a:pPr lvl="1"/>
            <a:r>
              <a:rPr lang="en-US" dirty="0" smtClean="0"/>
              <a:t>We will have many interesting things to say about this buffering when we dive into the kernel</a:t>
            </a:r>
          </a:p>
        </p:txBody>
      </p:sp>
    </p:spTree>
    <p:extLst>
      <p:ext uri="{BB962C8B-B14F-4D97-AF65-F5344CB8AC3E}">
        <p14:creationId xmlns:p14="http://schemas.microsoft.com/office/powerpoint/2010/main" val="1314439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9AE14-3743-4B9E-AF37-5D55C1E0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Low-Level I/O: Other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B57C4-8AA0-401A-B43A-88BFB5BCD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/>
              <a:t>Operations specific to terminals, devices, networking, …</a:t>
            </a:r>
            <a:endParaRPr lang="en-US" sz="2000" dirty="0"/>
          </a:p>
          <a:p>
            <a:pPr lvl="1"/>
            <a:r>
              <a:rPr lang="en-US" sz="2000" dirty="0"/>
              <a:t>e.g., </a:t>
            </a:r>
            <a:r>
              <a:rPr lang="en-US" sz="2000" dirty="0" err="1">
                <a:latin typeface="Consolas" panose="020B0609020204030204" pitchFamily="49" charset="0"/>
              </a:rPr>
              <a:t>ioctl</a:t>
            </a:r>
            <a:endParaRPr lang="en-US" sz="2000" dirty="0">
              <a:latin typeface="Consolas" panose="020B0609020204030204" pitchFamily="49" charset="0"/>
            </a:endParaRPr>
          </a:p>
          <a:p>
            <a:r>
              <a:rPr lang="en-US" dirty="0"/>
              <a:t>Duplicating descriptors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dup2(int old, int new);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dup(int old);</a:t>
            </a:r>
          </a:p>
          <a:p>
            <a:r>
              <a:rPr lang="en-US" dirty="0"/>
              <a:t>Pipes – channel 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int pipe(int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[2]);</a:t>
            </a:r>
          </a:p>
          <a:p>
            <a:pPr lvl="1"/>
            <a:r>
              <a:rPr lang="en-US" sz="2000" dirty="0">
                <a:latin typeface="Consolas" panose="020B0609020204030204" pitchFamily="49" charset="0"/>
              </a:rPr>
              <a:t>Writes to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[1] can be read from </a:t>
            </a:r>
            <a:r>
              <a:rPr lang="en-US" sz="2000" dirty="0" err="1">
                <a:latin typeface="Consolas" panose="020B0609020204030204" pitchFamily="49" charset="0"/>
              </a:rPr>
              <a:t>pipefd</a:t>
            </a:r>
            <a:r>
              <a:rPr lang="en-US" sz="2000" dirty="0">
                <a:latin typeface="Consolas" panose="020B0609020204030204" pitchFamily="49" charset="0"/>
              </a:rPr>
              <a:t>[0]</a:t>
            </a:r>
          </a:p>
          <a:p>
            <a:r>
              <a:rPr lang="en-US" dirty="0"/>
              <a:t>File Locking</a:t>
            </a:r>
          </a:p>
          <a:p>
            <a:r>
              <a:rPr lang="en-US" dirty="0"/>
              <a:t>Memory-Mapping Files</a:t>
            </a:r>
          </a:p>
          <a:p>
            <a:r>
              <a:rPr lang="en-US" dirty="0"/>
              <a:t>Asynchronous I/O</a:t>
            </a:r>
          </a:p>
        </p:txBody>
      </p:sp>
    </p:spTree>
    <p:extLst>
      <p:ext uri="{BB962C8B-B14F-4D97-AF65-F5344CB8AC3E}">
        <p14:creationId xmlns:p14="http://schemas.microsoft.com/office/powerpoint/2010/main" val="30602687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56145-360A-49DD-8763-2547D3295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3BBEF0-35D9-4544-8C8A-B6CE408A0AA2}"/>
              </a:ext>
            </a:extLst>
          </p:cNvPr>
          <p:cNvGrpSpPr/>
          <p:nvPr/>
        </p:nvGrpSpPr>
        <p:grpSpPr>
          <a:xfrm>
            <a:off x="228600" y="990600"/>
            <a:ext cx="5633484" cy="4568692"/>
            <a:chOff x="1447800" y="1805464"/>
            <a:chExt cx="5077699" cy="3815847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98AB41C-ABB6-448F-9C66-F758AA8757D0}"/>
                </a:ext>
              </a:extLst>
            </p:cNvPr>
            <p:cNvSpPr txBox="1"/>
            <p:nvPr/>
          </p:nvSpPr>
          <p:spPr>
            <a:xfrm>
              <a:off x="1447800" y="1805464"/>
              <a:ext cx="2579355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High-Level Operation: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2F43254-3594-4DF8-9B09-6F37335A94FE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fread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(…) {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 Do some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CBFD9E-890D-47F3-B011-820D3C1CF2B1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  Do some more work like a normal </a:t>
              </a:r>
              <a:r>
                <a:rPr lang="en-US" b="1" i="1" dirty="0" err="1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fn</a:t>
              </a:r>
              <a:r>
                <a:rPr lang="en-US" b="1" i="1" dirty="0">
                  <a:solidFill>
                    <a:schemeClr val="accent5">
                      <a:lumMod val="5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Gill Sans Light"/>
                </a:rPr>
                <a:t>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17CAC76F-D505-433F-893E-C27E19146329}"/>
              </a:ext>
            </a:extLst>
          </p:cNvPr>
          <p:cNvSpPr/>
          <p:nvPr/>
        </p:nvSpPr>
        <p:spPr bwMode="auto">
          <a:xfrm>
            <a:off x="1391892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0A71BB-1CDA-418A-959C-A16A85615CCA}"/>
              </a:ext>
            </a:extLst>
          </p:cNvPr>
          <p:cNvSpPr/>
          <p:nvPr/>
        </p:nvSpPr>
        <p:spPr>
          <a:xfrm>
            <a:off x="1391892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3CF3E4-FA09-40EF-94E5-22140D638191}"/>
              </a:ext>
            </a:extLst>
          </p:cNvPr>
          <p:cNvGrpSpPr/>
          <p:nvPr/>
        </p:nvGrpSpPr>
        <p:grpSpPr>
          <a:xfrm>
            <a:off x="6018325" y="990600"/>
            <a:ext cx="5633484" cy="4568692"/>
            <a:chOff x="1447800" y="1805464"/>
            <a:chExt cx="5077699" cy="381584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339B16-C31E-48DB-8629-7639835DEDA0}"/>
                </a:ext>
              </a:extLst>
            </p:cNvPr>
            <p:cNvSpPr txBox="1"/>
            <p:nvPr/>
          </p:nvSpPr>
          <p:spPr>
            <a:xfrm>
              <a:off x="1447800" y="1805464"/>
              <a:ext cx="2527340" cy="3341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Low-Level Operation: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1CECDF7-4CFA-4CB6-B75B-0635E442A644}"/>
                </a:ext>
              </a:extLst>
            </p:cNvPr>
            <p:cNvSpPr txBox="1"/>
            <p:nvPr/>
          </p:nvSpPr>
          <p:spPr>
            <a:xfrm>
              <a:off x="1806799" y="2075093"/>
              <a:ext cx="4718700" cy="14652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ssize_t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read(…) {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asm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code …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syscall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# into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eax</a:t>
              </a:r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put 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args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into registers %</a:t>
              </a:r>
              <a:r>
                <a:rPr lang="en-US" dirty="0" err="1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ebx</a:t>
              </a:r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, …</a:t>
              </a: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 </a:t>
              </a:r>
              <a:r>
                <a:rPr lang="en-US" i="1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special trap instruction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D93B647-A304-4BC2-B9A7-87C9F98F096B}"/>
                </a:ext>
              </a:extLst>
            </p:cNvPr>
            <p:cNvSpPr/>
            <p:nvPr/>
          </p:nvSpPr>
          <p:spPr>
            <a:xfrm>
              <a:off x="1953499" y="4850131"/>
              <a:ext cx="4572000" cy="771180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  get return values from regs</a:t>
              </a:r>
            </a:p>
            <a:p>
              <a:endParaRPr lang="en-US" dirty="0">
                <a:solidFill>
                  <a:schemeClr val="accent5">
                    <a:lumMod val="50000"/>
                  </a:schemeClr>
                </a:solidFill>
                <a:latin typeface="Gill Sans Light"/>
              </a:endParaRPr>
            </a:p>
            <a:p>
              <a:r>
                <a:rPr lang="en-US" dirty="0">
                  <a:solidFill>
                    <a:schemeClr val="accent5">
                      <a:lumMod val="50000"/>
                    </a:schemeClr>
                  </a:solidFill>
                  <a:latin typeface="Gill Sans Light"/>
                </a:rPr>
                <a:t>};</a:t>
              </a:r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09630362-7E42-40A9-8403-11CE0B53A026}"/>
              </a:ext>
            </a:extLst>
          </p:cNvPr>
          <p:cNvSpPr/>
          <p:nvPr/>
        </p:nvSpPr>
        <p:spPr bwMode="auto">
          <a:xfrm>
            <a:off x="7181617" y="3097006"/>
            <a:ext cx="4531660" cy="1476863"/>
          </a:xfrm>
          <a:prstGeom prst="rect">
            <a:avLst/>
          </a:prstGeom>
          <a:noFill/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Light"/>
              </a:rPr>
              <a:t>Kernel: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36ACD2-7A65-450B-841B-25B9BE3A6ABA}"/>
              </a:ext>
            </a:extLst>
          </p:cNvPr>
          <p:cNvSpPr/>
          <p:nvPr/>
        </p:nvSpPr>
        <p:spPr>
          <a:xfrm>
            <a:off x="7181617" y="3373540"/>
            <a:ext cx="462938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get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args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from regs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dispatch to system 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func</a:t>
            </a:r>
            <a:r>
              <a:rPr lang="en-US" dirty="0">
                <a:solidFill>
                  <a:srgbClr val="FF0000"/>
                </a:solidFill>
                <a:latin typeface="Gill Sans Light"/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Do the work to read from the file</a:t>
            </a:r>
          </a:p>
          <a:p>
            <a:r>
              <a:rPr lang="en-US" dirty="0">
                <a:solidFill>
                  <a:srgbClr val="FF0000"/>
                </a:solidFill>
                <a:latin typeface="Gill Sans Light"/>
              </a:rPr>
              <a:t>  Store return value in %</a:t>
            </a:r>
            <a:r>
              <a:rPr lang="en-US" dirty="0" err="1">
                <a:solidFill>
                  <a:srgbClr val="FF0000"/>
                </a:solidFill>
                <a:latin typeface="Gill Sans Light"/>
              </a:rPr>
              <a:t>eax</a:t>
            </a:r>
            <a:endParaRPr lang="en-US" dirty="0">
              <a:solidFill>
                <a:srgbClr val="FF0000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9733041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9" grpId="0" animBg="1"/>
      <p:bldP spid="2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F2D35-80B8-4E9D-85D4-76EDAFD9B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vs. Low-Level File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8BC8F-D8E0-4784-A0D5-7870307A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38200"/>
            <a:ext cx="10566400" cy="5105400"/>
          </a:xfrm>
        </p:spPr>
        <p:txBody>
          <a:bodyPr>
            <a:normAutofit/>
          </a:bodyPr>
          <a:lstStyle/>
          <a:p>
            <a:r>
              <a:rPr lang="en-US" dirty="0" smtClean="0"/>
              <a:t>Streams are buffered in user memory:</a:t>
            </a:r>
            <a:br>
              <a:rPr lang="en-US" dirty="0" smtClean="0"/>
            </a:b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("Beginning of line ");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sleep(10); // sleep for 10 seconds</a:t>
            </a:r>
          </a:p>
          <a:p>
            <a:pPr marL="0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sz="1800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printf</a:t>
            </a: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("and end of line\n");</a:t>
            </a:r>
          </a:p>
          <a:p>
            <a:pPr marL="284163" indent="0">
              <a:buNone/>
            </a:pPr>
            <a:r>
              <a:rPr lang="en-US" dirty="0" smtClean="0"/>
              <a:t>Prints </a:t>
            </a:r>
            <a:r>
              <a:rPr lang="en-US" dirty="0"/>
              <a:t>out everything at </a:t>
            </a:r>
            <a:r>
              <a:rPr lang="en-US" dirty="0" smtClean="0"/>
              <a:t>once</a:t>
            </a:r>
            <a:endParaRPr lang="en-US" dirty="0"/>
          </a:p>
          <a:p>
            <a:endParaRPr lang="en-US" dirty="0" smtClean="0"/>
          </a:p>
          <a:p>
            <a:r>
              <a:rPr lang="en-US" dirty="0" smtClean="0"/>
              <a:t>Operations </a:t>
            </a:r>
            <a:r>
              <a:rPr lang="en-US" dirty="0"/>
              <a:t>on file descriptors are visible immediately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write(STDOUT_FILENO, "Beginning of line ", 18);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sleep(10);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	write("and end of line \n", 16);</a:t>
            </a:r>
          </a:p>
          <a:p>
            <a:pPr marL="284163" indent="0">
              <a:buNone/>
            </a:pPr>
            <a:r>
              <a:rPr lang="en-US" dirty="0"/>
              <a:t>Outputs "Beginning of line" 10 seconds </a:t>
            </a:r>
            <a:r>
              <a:rPr lang="en-US" dirty="0" smtClean="0"/>
              <a:t>earlier than “and end of line”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8282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3871800" y="914400"/>
            <a:ext cx="2509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9012" y="4219560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477" y="4219559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522" y="4592091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1428" y="4886399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900" y="4433069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4432751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2718648" y="2134996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36" name="Straight Connector 35"/>
          <p:cNvCxnSpPr/>
          <p:nvPr/>
        </p:nvCxnSpPr>
        <p:spPr>
          <a:xfrm>
            <a:off x="4956914" y="3863937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109313" y="368517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5557235" y="3863938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5433915" y="4042703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5814814" y="4042703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>
            <a:off x="5676523" y="4140245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4658383" y="3847618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73" name="Straight Connector 72"/>
          <p:cNvCxnSpPr/>
          <p:nvPr/>
        </p:nvCxnSpPr>
        <p:spPr>
          <a:xfrm>
            <a:off x="4765018" y="3668853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4" name="Group 73"/>
          <p:cNvGrpSpPr/>
          <p:nvPr/>
        </p:nvGrpSpPr>
        <p:grpSpPr>
          <a:xfrm>
            <a:off x="4267201" y="1448636"/>
            <a:ext cx="1969007" cy="2285165"/>
            <a:chOff x="2874784" y="1448635"/>
            <a:chExt cx="1837423" cy="2285165"/>
          </a:xfrm>
        </p:grpSpPr>
        <p:sp>
          <p:nvSpPr>
            <p:cNvPr id="75" name="Rectangle 74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8" name="Rectangle 77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79" name="Rectangle 78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324601" y="1447801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6324601" y="1935779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324600" y="2366666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24600" y="2819401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descriptions</a:t>
            </a:r>
            <a:endParaRPr lang="en-US" sz="22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6324600" y="3307379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115" y="3738266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</p:spTree>
    <p:extLst>
      <p:ext uri="{BB962C8B-B14F-4D97-AF65-F5344CB8AC3E}">
        <p14:creationId xmlns:p14="http://schemas.microsoft.com/office/powerpoint/2010/main" val="22077134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Recall: SYSCALL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146844"/>
            <a:ext cx="8229600" cy="1330157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Low level lib parameters are set up in registers and </a:t>
            </a:r>
            <a:r>
              <a:rPr lang="en-US" dirty="0" err="1" smtClean="0"/>
              <a:t>syscall</a:t>
            </a:r>
            <a:r>
              <a:rPr lang="en-US" dirty="0" smtClean="0"/>
              <a:t> instruction is issued</a:t>
            </a:r>
          </a:p>
          <a:p>
            <a:pPr lvl="1"/>
            <a:r>
              <a:rPr lang="en-US" dirty="0" smtClean="0"/>
              <a:t>A type of synchronous exception that enters well-defined entry points into kernel</a:t>
            </a:r>
            <a:endParaRPr lang="en-US" dirty="0"/>
          </a:p>
        </p:txBody>
      </p:sp>
      <p:pic>
        <p:nvPicPr>
          <p:cNvPr id="8" name="Picture 7" descr="Screen Shot 2014-09-04 at 10.35.09 AM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314" y="762001"/>
            <a:ext cx="7658063" cy="4308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25538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" name="Straight Connector 48"/>
          <p:cNvCxnSpPr/>
          <p:nvPr/>
        </p:nvCxnSpPr>
        <p:spPr>
          <a:xfrm>
            <a:off x="5358730" y="4426750"/>
            <a:ext cx="107630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5511129" y="424798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959051" y="4426751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5835731" y="4605516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6216630" y="4605516"/>
            <a:ext cx="182593" cy="195085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4" name="Straight Connector 53"/>
          <p:cNvCxnSpPr/>
          <p:nvPr/>
        </p:nvCxnSpPr>
        <p:spPr>
          <a:xfrm>
            <a:off x="6078339" y="4703058"/>
            <a:ext cx="13829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060199" y="4410431"/>
            <a:ext cx="242609" cy="19508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cxnSp>
        <p:nvCxnSpPr>
          <p:cNvPr id="56" name="Straight Connector 55"/>
          <p:cNvCxnSpPr/>
          <p:nvPr/>
        </p:nvCxnSpPr>
        <p:spPr>
          <a:xfrm>
            <a:off x="5166834" y="4231666"/>
            <a:ext cx="0" cy="178765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7" name="Group 56"/>
          <p:cNvGrpSpPr/>
          <p:nvPr/>
        </p:nvGrpSpPr>
        <p:grpSpPr>
          <a:xfrm>
            <a:off x="4707054" y="2011449"/>
            <a:ext cx="1930970" cy="2285165"/>
            <a:chOff x="2874784" y="1448635"/>
            <a:chExt cx="1837423" cy="2285165"/>
          </a:xfrm>
        </p:grpSpPr>
        <p:sp>
          <p:nvSpPr>
            <p:cNvPr id="58" name="Rectangle 57"/>
            <p:cNvSpPr/>
            <p:nvPr/>
          </p:nvSpPr>
          <p:spPr bwMode="auto">
            <a:xfrm>
              <a:off x="2895600" y="3277435"/>
              <a:ext cx="1816607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I/O Driver</a:t>
              </a:r>
            </a:p>
          </p:txBody>
        </p:sp>
        <p:sp>
          <p:nvSpPr>
            <p:cNvPr id="59" name="Rectangle 58"/>
            <p:cNvSpPr/>
            <p:nvPr/>
          </p:nvSpPr>
          <p:spPr bwMode="auto">
            <a:xfrm>
              <a:off x="2994176" y="2820235"/>
              <a:ext cx="1577824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File System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59"/>
            <p:cNvSpPr/>
            <p:nvPr/>
          </p:nvSpPr>
          <p:spPr bwMode="auto">
            <a:xfrm>
              <a:off x="3276600" y="2363035"/>
              <a:ext cx="998929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60"/>
            <p:cNvSpPr/>
            <p:nvPr/>
          </p:nvSpPr>
          <p:spPr bwMode="auto">
            <a:xfrm>
              <a:off x="2994175" y="1905835"/>
              <a:ext cx="1577825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Low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2" name="Rectangle 61"/>
            <p:cNvSpPr/>
            <p:nvPr/>
          </p:nvSpPr>
          <p:spPr bwMode="auto">
            <a:xfrm>
              <a:off x="2874784" y="1448635"/>
              <a:ext cx="1816606" cy="456365"/>
            </a:xfrm>
            <a:prstGeom prst="rect">
              <a:avLst/>
            </a:prstGeom>
            <a:solidFill>
              <a:schemeClr val="bg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High Level I/O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What’s below the surface ??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648200" y="1587767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Application / Service</a:t>
            </a:r>
            <a:endParaRPr lang="en-US" b="0" dirty="0">
              <a:solidFill>
                <a:srgbClr val="FF0000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629401" y="1976736"/>
            <a:ext cx="118974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streams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629401" y="2464714"/>
            <a:ext cx="117371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handles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629400" y="2895601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registers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629400" y="3348336"/>
            <a:ext cx="16914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 smtClean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descriptions</a:t>
            </a:r>
            <a:endParaRPr lang="en-US" sz="2200" b="0" dirty="0">
              <a:solidFill>
                <a:srgbClr val="3366FF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6629400" y="3836314"/>
            <a:ext cx="411093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Commands and Data Transfers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667915" y="4267201"/>
            <a:ext cx="402866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3366FF"/>
                </a:solidFill>
                <a:latin typeface="Gill Sans" charset="0"/>
                <a:ea typeface="Gill Sans" charset="0"/>
                <a:cs typeface="Gill Sans" charset="0"/>
              </a:rPr>
              <a:t>Disks, Flash, Controllers, DMA</a:t>
            </a:r>
          </a:p>
        </p:txBody>
      </p:sp>
      <p:pic>
        <p:nvPicPr>
          <p:cNvPr id="42" name="Picture 41" descr="imgres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5412" y="4892927"/>
            <a:ext cx="903312" cy="736435"/>
          </a:xfrm>
          <a:prstGeom prst="rect">
            <a:avLst/>
          </a:prstGeom>
        </p:spPr>
      </p:pic>
      <p:pic>
        <p:nvPicPr>
          <p:cNvPr id="43" name="Picture 42" descr="imgre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6877" y="4892926"/>
            <a:ext cx="1757619" cy="1206336"/>
          </a:xfrm>
          <a:prstGeom prst="rect">
            <a:avLst/>
          </a:prstGeom>
        </p:spPr>
      </p:pic>
      <p:pic>
        <p:nvPicPr>
          <p:cNvPr id="44" name="Picture 43" descr="images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922" y="5265458"/>
            <a:ext cx="942084" cy="727806"/>
          </a:xfrm>
          <a:prstGeom prst="rect">
            <a:avLst/>
          </a:prstGeom>
        </p:spPr>
      </p:pic>
      <p:pic>
        <p:nvPicPr>
          <p:cNvPr id="45" name="Picture 44" descr="images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7828" y="5559766"/>
            <a:ext cx="1388686" cy="672780"/>
          </a:xfrm>
          <a:prstGeom prst="rect">
            <a:avLst/>
          </a:prstGeom>
        </p:spPr>
      </p:pic>
      <p:pic>
        <p:nvPicPr>
          <p:cNvPr id="46" name="Picture 45" descr="imgres.jp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300" y="5106436"/>
            <a:ext cx="886829" cy="886829"/>
          </a:xfrm>
          <a:prstGeom prst="rect">
            <a:avLst/>
          </a:prstGeom>
        </p:spPr>
      </p:pic>
      <p:pic>
        <p:nvPicPr>
          <p:cNvPr id="47" name="Picture 46" descr="imgres.jp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0000" y="5106118"/>
            <a:ext cx="1265440" cy="907297"/>
          </a:xfrm>
          <a:prstGeom prst="rect">
            <a:avLst/>
          </a:prstGeom>
        </p:spPr>
      </p:pic>
      <p:sp>
        <p:nvSpPr>
          <p:cNvPr id="3" name="Right Arrow 2"/>
          <p:cNvSpPr/>
          <p:nvPr/>
        </p:nvSpPr>
        <p:spPr>
          <a:xfrm>
            <a:off x="3751920" y="2932354"/>
            <a:ext cx="1061900" cy="54450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" name="Line Callout 1 15"/>
          <p:cNvSpPr/>
          <p:nvPr/>
        </p:nvSpPr>
        <p:spPr>
          <a:xfrm>
            <a:off x="1628759" y="1661055"/>
            <a:ext cx="2729347" cy="781343"/>
          </a:xfrm>
          <a:prstGeom prst="borderCallout1">
            <a:avLst>
              <a:gd name="adj1" fmla="val 78637"/>
              <a:gd name="adj2" fmla="val 101522"/>
              <a:gd name="adj3" fmla="val 136027"/>
              <a:gd name="adj4" fmla="val 123512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descriptor number</a:t>
            </a:r>
          </a:p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- an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int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48" name="Line Callout 1 47"/>
          <p:cNvSpPr/>
          <p:nvPr/>
        </p:nvSpPr>
        <p:spPr>
          <a:xfrm>
            <a:off x="1628759" y="3600140"/>
            <a:ext cx="2845415" cy="971860"/>
          </a:xfrm>
          <a:prstGeom prst="borderCallout1">
            <a:avLst>
              <a:gd name="adj1" fmla="val 78637"/>
              <a:gd name="adj2" fmla="val 101522"/>
              <a:gd name="adj3" fmla="val 444"/>
              <a:gd name="adj4" fmla="val 12298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File 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d</a:t>
            </a:r>
            <a:r>
              <a:rPr lang="en-US" sz="2000" b="0" dirty="0" smtClean="0">
                <a:latin typeface="Gill Sans" charset="0"/>
                <a:ea typeface="Gill Sans" charset="0"/>
                <a:cs typeface="Gill Sans" charset="0"/>
              </a:rPr>
              <a:t>escription</a:t>
            </a:r>
            <a:endParaRPr lang="en-US" sz="2000" b="0" dirty="0">
              <a:latin typeface="Gill Sans" charset="0"/>
              <a:ea typeface="Gill Sans" charset="0"/>
              <a:cs typeface="Gill Sans" charset="0"/>
            </a:endParaRPr>
          </a:p>
          <a:p>
            <a:pPr marL="164592" indent="-164592">
              <a:buFont typeface="Arial" charset="0"/>
              <a:buChar char="•"/>
            </a:pP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a </a:t>
            </a: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struct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with all the info about the files</a:t>
            </a:r>
          </a:p>
        </p:txBody>
      </p:sp>
    </p:spTree>
    <p:extLst>
      <p:ext uri="{BB962C8B-B14F-4D97-AF65-F5344CB8AC3E}">
        <p14:creationId xmlns:p14="http://schemas.microsoft.com/office/powerpoint/2010/main" val="1056607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solidFill>
                  <a:srgbClr val="FF0000"/>
                </a:solidFill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/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33654607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55E1A-0EB0-48D7-BB45-A138DC50B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an Open File Description?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C2EE0-41E0-4DE9-9A74-06A616AD6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4329" y="762000"/>
            <a:ext cx="7636565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Inside Kernel!</a:t>
            </a:r>
          </a:p>
          <a:p>
            <a:pPr marL="0" indent="0">
              <a:buNone/>
            </a:pPr>
            <a:r>
              <a:rPr lang="en-US" dirty="0" smtClean="0"/>
              <a:t>For </a:t>
            </a:r>
            <a:r>
              <a:rPr lang="en-US" dirty="0"/>
              <a:t>our purposes, the two most important things are:</a:t>
            </a:r>
          </a:p>
          <a:p>
            <a:r>
              <a:rPr lang="en-US" dirty="0"/>
              <a:t>Where to find the file data on disk</a:t>
            </a:r>
          </a:p>
          <a:p>
            <a:r>
              <a:rPr lang="en-US" dirty="0"/>
              <a:t>The current position within the file</a:t>
            </a:r>
          </a:p>
        </p:txBody>
      </p:sp>
      <p:pic>
        <p:nvPicPr>
          <p:cNvPr id="8" name="Picture 7" descr="Screen Shot 2014-09-04 at 1.19.45 PM.png">
            <a:extLst>
              <a:ext uri="{FF2B5EF4-FFF2-40B4-BE49-F238E27FC236}">
                <a16:creationId xmlns:a16="http://schemas.microsoft.com/office/drawing/2014/main" id="{0AD2729B-4088-40C0-A907-6F58AF5D01C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7743" y="695793"/>
            <a:ext cx="3860386" cy="5105028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9F346DB-880B-46F4-99EA-BDC3549EEE06}"/>
              </a:ext>
            </a:extLst>
          </p:cNvPr>
          <p:cNvCxnSpPr/>
          <p:nvPr/>
        </p:nvCxnSpPr>
        <p:spPr>
          <a:xfrm>
            <a:off x="5257800" y="1828800"/>
            <a:ext cx="3371706" cy="2842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1FDE189-5B49-4972-8721-0DC7FC65B477}"/>
              </a:ext>
            </a:extLst>
          </p:cNvPr>
          <p:cNvCxnSpPr>
            <a:cxnSpLocks/>
          </p:cNvCxnSpPr>
          <p:nvPr/>
        </p:nvCxnSpPr>
        <p:spPr>
          <a:xfrm>
            <a:off x="5257800" y="2286000"/>
            <a:ext cx="3440458" cy="124331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074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1371600"/>
            <a:ext cx="8763000" cy="1752600"/>
            <a:chOff x="228600" y="2057400"/>
            <a:chExt cx="8763000" cy="1752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8534400" cy="2717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724400" y="2667000"/>
              <a:ext cx="4267200" cy="1143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Read up to “count” bytes from “file” starting from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pos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 into “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”.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baseline="0" dirty="0" smtClean="0">
                  <a:latin typeface="Gill Sans" charset="0"/>
                  <a:ea typeface="Gill Sans" charset="0"/>
                  <a:cs typeface="Gill Sans" charset="0"/>
                </a:rPr>
                <a:t>Return error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or number of bytes read.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6858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047668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825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057400"/>
            <a:ext cx="8077200" cy="1676400"/>
            <a:chOff x="228600" y="2057400"/>
            <a:chExt cx="8077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25146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667000"/>
              <a:ext cx="2057400" cy="1066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Make </a:t>
              </a: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sure we are allowed to read this file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3088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155875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362200"/>
            <a:ext cx="8077200" cy="1600200"/>
            <a:chOff x="228600" y="2057400"/>
            <a:chExt cx="8077200" cy="16002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0574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6248400" y="2895600"/>
              <a:ext cx="20574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Check if file has </a:t>
              </a:r>
              <a:r>
                <a:rPr lang="en-US" b="0" smtClean="0">
                  <a:latin typeface="Gill Sans" charset="0"/>
                  <a:ea typeface="Gill Sans" charset="0"/>
                  <a:cs typeface="Gill Sans" charset="0"/>
                </a:rPr>
                <a:t>read methods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6172200" y="2537460"/>
              <a:ext cx="11049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0040464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743200"/>
            <a:ext cx="8534400" cy="2057400"/>
            <a:chOff x="228600" y="2209800"/>
            <a:chExt cx="8534400" cy="2057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4648200" y="2895600"/>
              <a:ext cx="4114800" cy="1371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can write to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(e.g.,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buf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 is in the user space range)  </a:t>
              </a:r>
            </a:p>
            <a:p>
              <a:pPr marL="91440" indent="-91440">
                <a:buFont typeface="Arial" charset="0"/>
                <a:buChar char="•"/>
              </a:pP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u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nlikely(): hint to branch prediction this condition is unlikely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  <a:p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838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5773418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2971800"/>
            <a:ext cx="8458200" cy="1371600"/>
            <a:chOff x="228600" y="2209800"/>
            <a:chExt cx="8458200" cy="1371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2895600"/>
              <a:ext cx="3200400" cy="6858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Check whether we read from a valid range in the file.</a:t>
              </a: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2537460"/>
              <a:ext cx="1219200" cy="35814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3435887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71600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657600"/>
            <a:ext cx="8610600" cy="2209800"/>
            <a:chOff x="228600" y="2209800"/>
            <a:chExt cx="8610600" cy="22098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939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3429000"/>
              <a:ext cx="33528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If driver provide a read function (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f_op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</a:rPr>
                <a:t>-&gt;read) use it; otherwise use </a:t>
              </a:r>
              <a:r>
                <a:rPr lang="en-US" b="0" dirty="0" err="1">
                  <a:latin typeface="Gill Sans" charset="0"/>
                  <a:ea typeface="Gill Sans" charset="0"/>
                  <a:cs typeface="Gill Sans" charset="0"/>
                </a:rPr>
                <a:t>do_sync_read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()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0"/>
            </p:cNvCxnSpPr>
            <p:nvPr/>
          </p:nvCxnSpPr>
          <p:spPr bwMode="auto">
            <a:xfrm flipH="1" flipV="1">
              <a:off x="5867400" y="3155278"/>
              <a:ext cx="1295400" cy="273722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4196914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05200"/>
            <a:ext cx="8458200" cy="1524000"/>
            <a:chOff x="228600" y="1143000"/>
            <a:chExt cx="8458200" cy="15240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4572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3048000" y="1143000"/>
              <a:ext cx="5638800" cy="7620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Notify the parent of this file that the file was read (see 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http</a:t>
              </a:r>
              <a:r>
                <a:rPr lang="en-US" b="0" dirty="0">
                  <a:latin typeface="Gill Sans" charset="0"/>
                  <a:ea typeface="Gill Sans" charset="0"/>
                  <a:cs typeface="Gill Sans" charset="0"/>
                  <a:hlinkClick r:id="rId2"/>
                </a:rPr>
                <a:t>://www.fieldses.org/~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  <a:hlinkClick r:id="rId2"/>
                </a:rPr>
                <a:t>bfields/kernel/vfs.txt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>
              <a:stCxn id="4" idx="2"/>
            </p:cNvCxnSpPr>
            <p:nvPr/>
          </p:nvCxnSpPr>
          <p:spPr bwMode="auto">
            <a:xfrm flipH="1">
              <a:off x="5791200" y="1905000"/>
              <a:ext cx="76200" cy="304800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9726510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35814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bytes read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5311914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 System: from </a:t>
            </a:r>
            <a:r>
              <a:rPr lang="en-US" dirty="0" err="1" smtClean="0"/>
              <a:t>syscall</a:t>
            </a:r>
            <a:r>
              <a:rPr lang="en-US" dirty="0" smtClean="0"/>
              <a:t> to driver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752600" y="1306354"/>
            <a:ext cx="8763000" cy="5170646"/>
          </a:xfrm>
          <a:prstGeom prst="rect">
            <a:avLst/>
          </a:prstGeom>
          <a:solidFill>
            <a:srgbClr val="DFE9FF"/>
          </a:solidFill>
        </p:spPr>
        <p:txBody>
          <a:bodyPr wrap="square">
            <a:spAutoFit/>
          </a:bodyPr>
          <a:lstStyle/>
          <a:p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vfs_read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500" b="0" dirty="0" err="1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struct</a:t>
            </a:r>
            <a:r>
              <a:rPr lang="en-US" sz="1500" b="0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 file *file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char __user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loff_t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*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ssize_t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f_mode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&amp; FMODE_READ)) return -EBADF;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|| (!file-&gt;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 &amp;&amp; !file-&gt;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aio_read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return -EINVAL;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(unlikely(!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access_ok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(VERIFY_WRITE,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count))) return -EFAULT;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rw_verify_area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(READ, 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if (ret &gt;=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count =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-&gt;read)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f_op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-&gt;read(file,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else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ret =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do_sync_read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buf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, count,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pos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if (ret &gt; 0) {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fsnotify_access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(file-&gt;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f_path.dentry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add_rchar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(current, ret);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500" b="0" dirty="0" err="1">
                <a:latin typeface="Consolas" charset="0"/>
                <a:ea typeface="Consolas" charset="0"/>
                <a:cs typeface="Consolas" charset="0"/>
              </a:rPr>
              <a:t>inc_syscr</a:t>
            </a:r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(current);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  return ret;</a:t>
            </a:r>
          </a:p>
          <a:p>
            <a:r>
              <a:rPr lang="en-US" sz="15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981200" y="762000"/>
            <a:ext cx="3510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>
                <a:latin typeface="Gill Sans" charset="0"/>
                <a:ea typeface="Gill Sans" charset="0"/>
                <a:cs typeface="Gill Sans" charset="0"/>
              </a:rPr>
              <a:t>In 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fs</a:t>
            </a:r>
            <a:r>
              <a:rPr lang="en-US" sz="2800" b="0" dirty="0">
                <a:latin typeface="Consolas" charset="0"/>
                <a:ea typeface="Consolas" charset="0"/>
                <a:cs typeface="Consolas" charset="0"/>
              </a:rPr>
              <a:t>/</a:t>
            </a:r>
            <a:r>
              <a:rPr lang="en-US" sz="2800" b="0" dirty="0" err="1">
                <a:latin typeface="Consolas" charset="0"/>
                <a:ea typeface="Consolas" charset="0"/>
                <a:cs typeface="Consolas" charset="0"/>
              </a:rPr>
              <a:t>read_write.c</a:t>
            </a:r>
            <a:endParaRPr lang="en-US" sz="2800" b="0" dirty="0">
              <a:latin typeface="Consolas" charset="0"/>
              <a:ea typeface="Consolas" charset="0"/>
              <a:cs typeface="Consolas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752600" y="4038600"/>
            <a:ext cx="8458200" cy="1676400"/>
            <a:chOff x="228600" y="838200"/>
            <a:chExt cx="8458200" cy="1676400"/>
          </a:xfrm>
        </p:grpSpPr>
        <p:sp>
          <p:nvSpPr>
            <p:cNvPr id="3" name="Rectangle 2"/>
            <p:cNvSpPr/>
            <p:nvPr/>
          </p:nvSpPr>
          <p:spPr bwMode="auto">
            <a:xfrm>
              <a:off x="228600" y="2209800"/>
              <a:ext cx="7543800" cy="304800"/>
            </a:xfrm>
            <a:prstGeom prst="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 bwMode="auto">
            <a:xfrm>
              <a:off x="5486400" y="838200"/>
              <a:ext cx="3200400" cy="990600"/>
            </a:xfrm>
            <a:prstGeom prst="roundRect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Update the number of read </a:t>
              </a:r>
              <a:r>
                <a:rPr lang="en-US" b="0" dirty="0" err="1" smtClean="0">
                  <a:latin typeface="Gill Sans" charset="0"/>
                  <a:ea typeface="Gill Sans" charset="0"/>
                  <a:cs typeface="Gill Sans" charset="0"/>
                </a:rPr>
                <a:t>syscalls</a:t>
              </a:r>
              <a:r>
                <a:rPr lang="en-US" b="0" dirty="0" smtClean="0">
                  <a:latin typeface="Gill Sans" charset="0"/>
                  <a:ea typeface="Gill Sans" charset="0"/>
                  <a:cs typeface="Gill Sans" charset="0"/>
                </a:rPr>
                <a:t> by “current” task (for scheduling purposes)	 </a:t>
              </a:r>
              <a:endParaRPr 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6" name="Straight Connector 5"/>
            <p:cNvCxnSpPr/>
            <p:nvPr/>
          </p:nvCxnSpPr>
          <p:spPr bwMode="auto">
            <a:xfrm flipH="1">
              <a:off x="5791200" y="1849934"/>
              <a:ext cx="1371600" cy="359866"/>
            </a:xfrm>
            <a:prstGeom prst="line">
              <a:avLst/>
            </a:prstGeom>
            <a:solidFill>
              <a:schemeClr val="bg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2223873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0239-C6FF-4F0A-809B-54039926E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pid.c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09F-DC94-4B0E-9A5B-4051375C5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50546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stdlib.h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stdio.h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string.h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</a:rPr>
              <a:t>unistd.h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</a:rPr>
              <a:t>types.h</a:t>
            </a:r>
            <a:r>
              <a:rPr lang="en-US" sz="1800" b="1" dirty="0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</a:rPr>
              <a:t>argc</a:t>
            </a:r>
            <a:r>
              <a:rPr lang="en-US" sz="1800" b="1" dirty="0">
                <a:latin typeface="Consolas" panose="020B0609020204030204" pitchFamily="49" charset="0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</a:rPr>
              <a:t>argv</a:t>
            </a:r>
            <a:r>
              <a:rPr lang="en-US" sz="1800" b="1" dirty="0">
                <a:latin typeface="Consolas" panose="020B0609020204030204" pitchFamily="49" charset="0"/>
              </a:rPr>
              <a:t>[])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/* get current processes PID */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pid_t</a:t>
            </a:r>
            <a:r>
              <a:rPr lang="en-US" sz="1800" b="1" dirty="0">
                <a:latin typeface="Consolas" panose="020B0609020204030204" pitchFamily="49" charset="0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</a:rPr>
              <a:t>getpid</a:t>
            </a:r>
            <a:r>
              <a:rPr lang="en-US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</a:rPr>
              <a:t>printf</a:t>
            </a:r>
            <a:r>
              <a:rPr lang="en-US" sz="1800" b="1" dirty="0">
                <a:latin typeface="Consolas" panose="020B0609020204030204" pitchFamily="49" charset="0"/>
              </a:rPr>
              <a:t>("My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</a:rPr>
              <a:t>pid</a:t>
            </a:r>
            <a:r>
              <a:rPr lang="en-US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en-US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  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</a:rPr>
              <a:t>exit(0);</a:t>
            </a:r>
          </a:p>
          <a:p>
            <a:pPr marL="0" indent="0">
              <a:buNone/>
            </a:pPr>
            <a:r>
              <a:rPr lang="en-US" sz="18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8E13E0-436F-40C8-AB32-E86DFE655CD1}"/>
              </a:ext>
            </a:extLst>
          </p:cNvPr>
          <p:cNvSpPr txBox="1"/>
          <p:nvPr/>
        </p:nvSpPr>
        <p:spPr>
          <a:xfrm>
            <a:off x="6395400" y="990600"/>
            <a:ext cx="5415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0" dirty="0">
                <a:solidFill>
                  <a:srgbClr val="FF0000"/>
                </a:solidFill>
                <a:latin typeface="Gill Sans Light"/>
              </a:rPr>
              <a:t>Q: What if we let main return without ever calling exit?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</a:rPr>
              <a:t>The OS Library calls exit() 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for us!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The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entrypoint</a:t>
            </a: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 of the executable is in the OS library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OS library calls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If main returns, OS library calls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0" dirty="0">
                <a:latin typeface="Gill Sans Light"/>
                <a:cs typeface="Calibri" panose="020F0502020204030204" pitchFamily="34" charset="0"/>
              </a:rPr>
              <a:t>You’ll see this in Project 0: </a:t>
            </a:r>
            <a:r>
              <a:rPr lang="en-US" sz="2400" b="0" dirty="0" err="1">
                <a:latin typeface="Gill Sans Light"/>
                <a:cs typeface="Calibri" panose="020F0502020204030204" pitchFamily="34" charset="0"/>
              </a:rPr>
              <a:t>init.c</a:t>
            </a:r>
            <a:endParaRPr lang="en-US" sz="2400" b="0" dirty="0">
              <a:latin typeface="Gill Sans Ligh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41730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Lower Level Driver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914400"/>
            <a:ext cx="8305800" cy="5105400"/>
          </a:xfrm>
        </p:spPr>
        <p:txBody>
          <a:bodyPr>
            <a:normAutofit/>
          </a:bodyPr>
          <a:lstStyle/>
          <a:p>
            <a:r>
              <a:rPr lang="en-US" sz="2800" dirty="0"/>
              <a:t>Associated with particular hardware device</a:t>
            </a:r>
          </a:p>
          <a:p>
            <a:r>
              <a:rPr lang="en-US" sz="2800" dirty="0"/>
              <a:t>Registers / Unregisters itself with the kernel</a:t>
            </a:r>
          </a:p>
          <a:p>
            <a:r>
              <a:rPr lang="en-US" sz="2800" dirty="0"/>
              <a:t>Handler functions for each of the file operations</a:t>
            </a:r>
          </a:p>
        </p:txBody>
      </p:sp>
      <p:pic>
        <p:nvPicPr>
          <p:cNvPr id="7" name="Picture 6" descr="Screen Shot 2014-09-04 at 1.41.05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6032" y="2514600"/>
            <a:ext cx="8454468" cy="3886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889172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Device Drivers</a:t>
            </a:r>
          </a:p>
        </p:txBody>
      </p:sp>
      <p:sp>
        <p:nvSpPr>
          <p:cNvPr id="839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914400"/>
            <a:ext cx="9982200" cy="579120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Device Driver: </a:t>
            </a:r>
            <a:r>
              <a:rPr lang="en-US" altLang="ko-KR" dirty="0" smtClean="0">
                <a:ea typeface="굴림" panose="020B0600000101010101" pitchFamily="34" charset="-127"/>
              </a:rPr>
              <a:t>Device-specific code in the kernel that interacts directly with the device hardware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Special device-specific configuration supported with the </a:t>
            </a:r>
            <a:r>
              <a:rPr lang="en-US" altLang="ko-KR" sz="2000" dirty="0" err="1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sz="2000" dirty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sz="2000" dirty="0">
                <a:ea typeface="굴림" panose="020B0600000101010101" pitchFamily="34" charset="-127"/>
              </a:rPr>
              <a:t> system call</a:t>
            </a:r>
          </a:p>
          <a:p>
            <a:pPr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Drivers typically divided into two pieces: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Top half: accessed in call path from system calls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implements a set of </a:t>
            </a:r>
            <a:r>
              <a:rPr lang="en-US" altLang="ko-KR" dirty="0" smtClean="0">
                <a:solidFill>
                  <a:schemeClr val="hlink"/>
                </a:solidFill>
                <a:ea typeface="굴림" panose="020B0600000101010101" pitchFamily="34" charset="-127"/>
              </a:rPr>
              <a:t>standard, cross-device calls</a:t>
            </a:r>
            <a:r>
              <a:rPr lang="en-US" altLang="ko-KR" dirty="0" smtClean="0">
                <a:ea typeface="굴림" panose="020B0600000101010101" pitchFamily="34" charset="-127"/>
              </a:rPr>
              <a:t> like 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open()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close()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read()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write()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</a:t>
            </a:r>
            <a:r>
              <a:rPr lang="en-US" altLang="ko-KR" dirty="0" err="1" smtClean="0">
                <a:latin typeface="Courier New" panose="02070309020205020404" pitchFamily="49" charset="0"/>
                <a:ea typeface="굴림" panose="020B0600000101010101" pitchFamily="34" charset="-127"/>
              </a:rPr>
              <a:t>ioctl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()</a:t>
            </a:r>
            <a:r>
              <a:rPr lang="en-US" altLang="ko-KR" dirty="0" smtClean="0">
                <a:ea typeface="굴림" panose="020B0600000101010101" pitchFamily="34" charset="-127"/>
              </a:rPr>
              <a:t>,</a:t>
            </a:r>
            <a:r>
              <a:rPr lang="en-US" altLang="ko-KR" dirty="0" smtClean="0">
                <a:latin typeface="Courier New" panose="02070309020205020404" pitchFamily="49" charset="0"/>
                <a:ea typeface="굴림" panose="020B0600000101010101" pitchFamily="34" charset="-127"/>
              </a:rPr>
              <a:t> strategy()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This is the kernel’s interface to the device driver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Top half will </a:t>
            </a:r>
            <a:r>
              <a:rPr lang="en-US" altLang="ko-KR" i="1" dirty="0" smtClean="0">
                <a:ea typeface="굴림" panose="020B0600000101010101" pitchFamily="34" charset="-127"/>
              </a:rPr>
              <a:t>start</a:t>
            </a:r>
            <a:r>
              <a:rPr lang="en-US" altLang="ko-KR" dirty="0" smtClean="0">
                <a:ea typeface="굴림" panose="020B0600000101010101" pitchFamily="34" charset="-127"/>
              </a:rPr>
              <a:t> I/O to device, may put thread to sleep until finished</a:t>
            </a:r>
          </a:p>
          <a:p>
            <a:pPr lvl="1">
              <a:spcBef>
                <a:spcPct val="20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Bottom half: run as interrupt routine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Gets input or transfers next block of output</a:t>
            </a:r>
          </a:p>
          <a:p>
            <a:pPr lvl="2"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May wake sleeping threads if I/O now complete</a:t>
            </a:r>
          </a:p>
        </p:txBody>
      </p:sp>
    </p:spTree>
    <p:extLst>
      <p:ext uri="{BB962C8B-B14F-4D97-AF65-F5344CB8AC3E}">
        <p14:creationId xmlns:p14="http://schemas.microsoft.com/office/powerpoint/2010/main" val="26167526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39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39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39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39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39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39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39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39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39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839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39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839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68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굴림" panose="020B0600000101010101" pitchFamily="34" charset="-127"/>
              </a:rPr>
              <a:t>Life Cycle of An I/O Request</a:t>
            </a:r>
            <a:endParaRPr lang="en-US" altLang="ko-KR" sz="1800" dirty="0">
              <a:ea typeface="굴림" panose="020B0600000101010101" pitchFamily="34" charset="-127"/>
            </a:endParaRPr>
          </a:p>
        </p:txBody>
      </p:sp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42" t="562" r="24442" b="562"/>
          <a:stretch>
            <a:fillRect/>
          </a:stretch>
        </p:blipFill>
        <p:spPr bwMode="auto">
          <a:xfrm>
            <a:off x="5137150" y="771526"/>
            <a:ext cx="4006850" cy="5813425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340" name="Line 4"/>
          <p:cNvSpPr>
            <a:spLocks noChangeShapeType="1"/>
          </p:cNvSpPr>
          <p:nvPr/>
        </p:nvSpPr>
        <p:spPr bwMode="auto">
          <a:xfrm>
            <a:off x="2438400" y="3429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1" name="Text Box 5"/>
          <p:cNvSpPr txBox="1">
            <a:spLocks noChangeArrowheads="1"/>
          </p:cNvSpPr>
          <p:nvPr/>
        </p:nvSpPr>
        <p:spPr bwMode="auto">
          <a:xfrm>
            <a:off x="2590800" y="349885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Top Half</a:t>
            </a:r>
          </a:p>
        </p:txBody>
      </p:sp>
      <p:sp>
        <p:nvSpPr>
          <p:cNvPr id="14342" name="Line 6"/>
          <p:cNvSpPr>
            <a:spLocks noChangeShapeType="1"/>
          </p:cNvSpPr>
          <p:nvPr/>
        </p:nvSpPr>
        <p:spPr bwMode="auto">
          <a:xfrm>
            <a:off x="2438400" y="43434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3" name="Text Box 7"/>
          <p:cNvSpPr txBox="1">
            <a:spLocks noChangeArrowheads="1"/>
          </p:cNvSpPr>
          <p:nvPr/>
        </p:nvSpPr>
        <p:spPr bwMode="auto">
          <a:xfrm>
            <a:off x="2590800" y="4419601"/>
            <a:ext cx="1877098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Device Driver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Bottom Half</a:t>
            </a:r>
          </a:p>
        </p:txBody>
      </p:sp>
      <p:sp>
        <p:nvSpPr>
          <p:cNvPr id="14344" name="Line 8"/>
          <p:cNvSpPr>
            <a:spLocks noChangeShapeType="1"/>
          </p:cNvSpPr>
          <p:nvPr/>
        </p:nvSpPr>
        <p:spPr bwMode="auto">
          <a:xfrm>
            <a:off x="2438400" y="53340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854326" y="5486401"/>
            <a:ext cx="140741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Device</a:t>
            </a:r>
          </a:p>
          <a:p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Hardware</a:t>
            </a:r>
          </a:p>
        </p:txBody>
      </p:sp>
      <p:sp>
        <p:nvSpPr>
          <p:cNvPr id="14346" name="Line 10"/>
          <p:cNvSpPr>
            <a:spLocks noChangeShapeType="1"/>
          </p:cNvSpPr>
          <p:nvPr/>
        </p:nvSpPr>
        <p:spPr bwMode="auto">
          <a:xfrm>
            <a:off x="2438400" y="1752600"/>
            <a:ext cx="7162800" cy="0"/>
          </a:xfrm>
          <a:prstGeom prst="line">
            <a:avLst/>
          </a:prstGeom>
          <a:noFill/>
          <a:ln w="38100">
            <a:solidFill>
              <a:schemeClr val="hlink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 Light"/>
              <a:cs typeface="Gill Sans Light"/>
            </a:endParaRPr>
          </a:p>
        </p:txBody>
      </p:sp>
      <p:sp>
        <p:nvSpPr>
          <p:cNvPr id="14347" name="Text Box 11"/>
          <p:cNvSpPr txBox="1">
            <a:spLocks noChangeArrowheads="1"/>
          </p:cNvSpPr>
          <p:nvPr/>
        </p:nvSpPr>
        <p:spPr bwMode="auto">
          <a:xfrm>
            <a:off x="2767014" y="2209801"/>
            <a:ext cx="1578939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Kernel I/O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Subsystem</a:t>
            </a:r>
          </a:p>
        </p:txBody>
      </p:sp>
      <p:sp>
        <p:nvSpPr>
          <p:cNvPr id="14348" name="Text Box 12"/>
          <p:cNvSpPr txBox="1">
            <a:spLocks noChangeArrowheads="1"/>
          </p:cNvSpPr>
          <p:nvPr/>
        </p:nvSpPr>
        <p:spPr bwMode="auto">
          <a:xfrm>
            <a:off x="2963864" y="838201"/>
            <a:ext cx="1266353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User</a:t>
            </a:r>
          </a:p>
          <a:p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Program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5137150" y="771526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5137150" y="2733677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 bwMode="auto">
          <a:xfrm>
            <a:off x="5137150" y="3543302"/>
            <a:ext cx="1492250" cy="571499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 bwMode="auto">
          <a:xfrm>
            <a:off x="5137150" y="5481535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 bwMode="auto">
          <a:xfrm>
            <a:off x="7620000" y="54864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7620000" y="44196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7620000" y="35052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19"/>
          <p:cNvSpPr/>
          <p:nvPr/>
        </p:nvSpPr>
        <p:spPr bwMode="auto">
          <a:xfrm>
            <a:off x="7620000" y="1828800"/>
            <a:ext cx="1492250" cy="614466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20"/>
          <p:cNvSpPr/>
          <p:nvPr/>
        </p:nvSpPr>
        <p:spPr bwMode="auto">
          <a:xfrm>
            <a:off x="7651750" y="762001"/>
            <a:ext cx="1492250" cy="638175"/>
          </a:xfrm>
          <a:prstGeom prst="rect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Diamond 2"/>
          <p:cNvSpPr/>
          <p:nvPr/>
        </p:nvSpPr>
        <p:spPr bwMode="auto">
          <a:xfrm>
            <a:off x="5212080" y="1828801"/>
            <a:ext cx="1341120" cy="685801"/>
          </a:xfrm>
          <a:prstGeom prst="diamond">
            <a:avLst/>
          </a:prstGeom>
          <a:noFill/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37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3" grpId="0" animBg="1"/>
      <p:bldP spid="3" grpId="1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Communication between processes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idx="1"/>
          </p:nvPr>
        </p:nvSpPr>
        <p:spPr>
          <a:xfrm>
            <a:off x="1676401" y="838200"/>
            <a:ext cx="8984816" cy="5867400"/>
          </a:xfrm>
        </p:spPr>
        <p:txBody>
          <a:bodyPr>
            <a:normAutofit/>
          </a:bodyPr>
          <a:lstStyle/>
          <a:p>
            <a:r>
              <a:rPr lang="en-US" dirty="0" smtClean="0"/>
              <a:t>Can we view files as communication channels?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Producer and Consumer of a file may be distinct processes</a:t>
            </a:r>
          </a:p>
          <a:p>
            <a:pPr lvl="1"/>
            <a:r>
              <a:rPr lang="en-US" dirty="0" smtClean="0"/>
              <a:t>May be separated in time (or not)</a:t>
            </a:r>
          </a:p>
          <a:p>
            <a:r>
              <a:rPr lang="en-US" dirty="0" smtClean="0"/>
              <a:t>However, what if data written once and consumed once?  </a:t>
            </a:r>
          </a:p>
          <a:p>
            <a:pPr lvl="1"/>
            <a:r>
              <a:rPr lang="en-US" dirty="0" smtClean="0"/>
              <a:t>Don’t we want something more like a queue?</a:t>
            </a:r>
          </a:p>
          <a:p>
            <a:pPr lvl="1"/>
            <a:r>
              <a:rPr lang="en-US" dirty="0" smtClean="0"/>
              <a:t>Can still look like File I/O!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Rectangle 2"/>
          <p:cNvSpPr/>
          <p:nvPr/>
        </p:nvSpPr>
        <p:spPr>
          <a:xfrm>
            <a:off x="1919920" y="1447322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2473" y="2839407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648201" y="2268867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64366" y="20694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753704" y="2342708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101289" y="222927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407275" y="2507211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08047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14982"/>
            <a:ext cx="10363200" cy="570818"/>
          </a:xfrm>
        </p:spPr>
        <p:txBody>
          <a:bodyPr>
            <a:noAutofit/>
          </a:bodyPr>
          <a:lstStyle/>
          <a:p>
            <a:r>
              <a:rPr lang="en-US" dirty="0"/>
              <a:t>Communication Across the world looks like file </a:t>
            </a:r>
            <a:r>
              <a:rPr lang="en-US" dirty="0" smtClean="0"/>
              <a:t>IO! </a:t>
            </a:r>
            <a:endParaRPr lang="en-US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1981200" y="4179412"/>
            <a:ext cx="8229600" cy="2124883"/>
          </a:xfrm>
        </p:spPr>
        <p:txBody>
          <a:bodyPr/>
          <a:lstStyle/>
          <a:p>
            <a:r>
              <a:rPr lang="en-US" dirty="0" smtClean="0"/>
              <a:t>Connected queues over the Internet</a:t>
            </a:r>
          </a:p>
          <a:p>
            <a:pPr lvl="1"/>
            <a:r>
              <a:rPr lang="en-US" dirty="0" smtClean="0"/>
              <a:t>But what’s the analog of open?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are they connected in time?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26703" y="1341294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49256" y="3171320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3969492" y="2088998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389501" y="188962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378840" y="2162839"/>
            <a:ext cx="502053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545062" y="239174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7165494" y="2669677"/>
            <a:ext cx="379568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ube 14"/>
          <p:cNvSpPr/>
          <p:nvPr/>
        </p:nvSpPr>
        <p:spPr>
          <a:xfrm>
            <a:off x="6347106" y="2480355"/>
            <a:ext cx="81838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loud 15"/>
          <p:cNvSpPr/>
          <p:nvPr/>
        </p:nvSpPr>
        <p:spPr>
          <a:xfrm>
            <a:off x="3969492" y="1889627"/>
            <a:ext cx="2921441" cy="1159307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0061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1" y="38782"/>
            <a:ext cx="7908925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8" name="Cube 7"/>
          <p:cNvSpPr/>
          <p:nvPr/>
        </p:nvSpPr>
        <p:spPr>
          <a:xfrm>
            <a:off x="4781092" y="2373926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540166" y="2612270"/>
            <a:ext cx="694014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699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6" name="Cube 15"/>
          <p:cNvSpPr/>
          <p:nvPr/>
        </p:nvSpPr>
        <p:spPr>
          <a:xfrm>
            <a:off x="4781092" y="4726781"/>
            <a:ext cx="1527169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763383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</p:cNvCxnSpPr>
          <p:nvPr/>
        </p:nvCxnSpPr>
        <p:spPr>
          <a:xfrm flipH="1">
            <a:off x="6540166" y="4694582"/>
            <a:ext cx="694015" cy="14296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947558" y="24551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requests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47559" y="4828248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 smtClean="0">
                <a:latin typeface="Gill Sans" charset="0"/>
                <a:ea typeface="Gill Sans" charset="0"/>
                <a:cs typeface="Gill Sans" charset="0"/>
              </a:rPr>
              <a:t>responses</a:t>
            </a:r>
            <a:endParaRPr lang="en-US" b="0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81927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</p:spTree>
    <p:extLst>
      <p:ext uri="{BB962C8B-B14F-4D97-AF65-F5344CB8AC3E}">
        <p14:creationId xmlns:p14="http://schemas.microsoft.com/office/powerpoint/2010/main" val="412588834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13" grpId="0" animBg="1"/>
      <p:bldP spid="17" grpId="0" animBg="1"/>
      <p:bldP spid="19" grpId="0" animBg="1"/>
      <p:bldP spid="27" grpId="0"/>
      <p:bldP spid="28" grpId="0"/>
      <p:bldP spid="29" grpId="0" animBg="1"/>
      <p:bldP spid="30" grpId="0"/>
      <p:bldP spid="31" grpId="0" animBg="1"/>
      <p:bldP spid="3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127" y="1"/>
            <a:ext cx="9617074" cy="875619"/>
          </a:xfrm>
        </p:spPr>
        <p:txBody>
          <a:bodyPr>
            <a:noAutofit/>
          </a:bodyPr>
          <a:lstStyle/>
          <a:p>
            <a:r>
              <a:rPr lang="en-US" dirty="0" smtClean="0"/>
              <a:t>Request Response Protocol: Across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654129" y="1688375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rqbuf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buflen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7" name="Rectangle 6"/>
          <p:cNvSpPr/>
          <p:nvPr/>
        </p:nvSpPr>
        <p:spPr>
          <a:xfrm>
            <a:off x="6081202" y="2914929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rfd,rbuf,rmax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9" name="Rectangle 8"/>
          <p:cNvSpPr/>
          <p:nvPr/>
        </p:nvSpPr>
        <p:spPr>
          <a:xfrm>
            <a:off x="2897257" y="2174554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9" idx="3"/>
          </p:cNvCxnSpPr>
          <p:nvPr/>
        </p:nvCxnSpPr>
        <p:spPr>
          <a:xfrm>
            <a:off x="3886595" y="2447767"/>
            <a:ext cx="413460" cy="3692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7234180" y="2334338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>
            <a:stCxn id="34" idx="5"/>
          </p:cNvCxnSpPr>
          <p:nvPr/>
        </p:nvCxnSpPr>
        <p:spPr>
          <a:xfrm flipV="1">
            <a:off x="6894160" y="2649191"/>
            <a:ext cx="340021" cy="74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981200" y="1090716"/>
            <a:ext cx="34034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Client (issues requests)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48401" y="1090716"/>
            <a:ext cx="41216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Server (performs operations)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97257" y="4837537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3914347" y="5012915"/>
            <a:ext cx="385708" cy="6091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234180" y="4421369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/>
          <p:cNvCxnSpPr>
            <a:stCxn id="19" idx="1"/>
            <a:endCxn id="36" idx="5"/>
          </p:cNvCxnSpPr>
          <p:nvPr/>
        </p:nvCxnSpPr>
        <p:spPr>
          <a:xfrm flipH="1">
            <a:off x="6795156" y="4694581"/>
            <a:ext cx="439025" cy="764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81203" y="4021259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respbuf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702463" y="5383961"/>
            <a:ext cx="500813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000" b="0" dirty="0" err="1">
                <a:latin typeface="Consolas" charset="0"/>
                <a:ea typeface="Consolas" charset="0"/>
                <a:cs typeface="Consolas" charset="0"/>
              </a:rPr>
              <a:t>resfd,resbuf,resmax</a:t>
            </a:r>
            <a:r>
              <a:rPr lang="en-US" sz="20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29" name="Freeform 28"/>
          <p:cNvSpPr/>
          <p:nvPr/>
        </p:nvSpPr>
        <p:spPr>
          <a:xfrm>
            <a:off x="7622074" y="3322855"/>
            <a:ext cx="266515" cy="767949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7888589" y="3581362"/>
            <a:ext cx="2273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service request</a:t>
            </a:r>
          </a:p>
        </p:txBody>
      </p:sp>
      <p:sp>
        <p:nvSpPr>
          <p:cNvPr id="31" name="Freeform 30"/>
          <p:cNvSpPr/>
          <p:nvPr/>
        </p:nvSpPr>
        <p:spPr>
          <a:xfrm>
            <a:off x="3256001" y="2720978"/>
            <a:ext cx="266515" cy="2107270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600866" y="3574168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1" dirty="0">
                <a:solidFill>
                  <a:srgbClr val="0000FF"/>
                </a:solidFill>
                <a:latin typeface="Gill Sans" charset="0"/>
                <a:ea typeface="Gill Sans" charset="0"/>
                <a:cs typeface="Gill Sans" charset="0"/>
              </a:rPr>
              <a:t>wait</a:t>
            </a:r>
          </a:p>
        </p:txBody>
      </p:sp>
      <p:sp>
        <p:nvSpPr>
          <p:cNvPr id="33" name="Cube 32"/>
          <p:cNvSpPr/>
          <p:nvPr/>
        </p:nvSpPr>
        <p:spPr>
          <a:xfrm>
            <a:off x="4300056" y="2249352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4" name="Cube 33"/>
          <p:cNvSpPr/>
          <p:nvPr/>
        </p:nvSpPr>
        <p:spPr>
          <a:xfrm>
            <a:off x="6263967" y="2478259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5" name="Cloud 34"/>
          <p:cNvSpPr/>
          <p:nvPr/>
        </p:nvSpPr>
        <p:spPr>
          <a:xfrm>
            <a:off x="4034263" y="2088486"/>
            <a:ext cx="2760893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Cube 35"/>
          <p:cNvSpPr/>
          <p:nvPr/>
        </p:nvSpPr>
        <p:spPr>
          <a:xfrm>
            <a:off x="6164963" y="4599341"/>
            <a:ext cx="63019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8" name="Cube 37"/>
          <p:cNvSpPr/>
          <p:nvPr/>
        </p:nvSpPr>
        <p:spPr>
          <a:xfrm>
            <a:off x="4300056" y="4738886"/>
            <a:ext cx="647503" cy="457815"/>
          </a:xfrm>
          <a:prstGeom prst="cube">
            <a:avLst/>
          </a:prstGeom>
          <a:solidFill>
            <a:srgbClr val="DFE9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4965484" y="2346082"/>
            <a:ext cx="13660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requests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4725807" y="4335155"/>
            <a:ext cx="1606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dirty="0">
                <a:latin typeface="Gill Sans" charset="0"/>
                <a:ea typeface="Gill Sans" charset="0"/>
                <a:cs typeface="Gill Sans" charset="0"/>
              </a:rPr>
              <a:t>responses</a:t>
            </a:r>
          </a:p>
        </p:txBody>
      </p:sp>
    </p:spTree>
    <p:extLst>
      <p:ext uri="{BB962C8B-B14F-4D97-AF65-F5344CB8AC3E}">
        <p14:creationId xmlns:p14="http://schemas.microsoft.com/office/powerpoint/2010/main" val="35695329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8B71-E4E7-49A5-948E-3B6D8A966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152400"/>
            <a:ext cx="10210800" cy="533400"/>
          </a:xfrm>
        </p:spPr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Socket </a:t>
            </a:r>
            <a:r>
              <a:rPr lang="en-US" dirty="0" smtClean="0"/>
              <a:t>Abstraction: Endpoint for Communication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F9F678-5D24-4CA6-AF9A-B8C9BBAF4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762000"/>
            <a:ext cx="10922000" cy="5715000"/>
          </a:xfrm>
        </p:spPr>
        <p:txBody>
          <a:bodyPr/>
          <a:lstStyle/>
          <a:p>
            <a:r>
              <a:rPr lang="en-US" b="1" dirty="0"/>
              <a:t>Key Idea:</a:t>
            </a:r>
            <a:r>
              <a:rPr lang="en-US" dirty="0"/>
              <a:t> Communication across the world looks like File </a:t>
            </a:r>
            <a:r>
              <a:rPr lang="en-US" dirty="0" smtClean="0"/>
              <a:t>I/O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Sockets</a:t>
            </a:r>
            <a:r>
              <a:rPr lang="en-US" dirty="0"/>
              <a:t>: </a:t>
            </a:r>
            <a:r>
              <a:rPr lang="en-US" dirty="0" smtClean="0"/>
              <a:t>Endpoint for Communication</a:t>
            </a:r>
          </a:p>
          <a:p>
            <a:pPr lvl="1"/>
            <a:r>
              <a:rPr lang="en-US" dirty="0" smtClean="0"/>
              <a:t>Queues to temporarily hold results</a:t>
            </a:r>
          </a:p>
          <a:p>
            <a:r>
              <a:rPr lang="en-US" dirty="0" smtClean="0"/>
              <a:t>Connection: Two Sockets Connected Over </a:t>
            </a:r>
            <a:r>
              <a:rPr lang="en-US" dirty="0"/>
              <a:t>the </a:t>
            </a:r>
            <a:r>
              <a:rPr lang="en-US" dirty="0" smtClean="0"/>
              <a:t>network </a:t>
            </a:r>
            <a:r>
              <a:rPr lang="en-US" dirty="0" smtClean="0">
                <a:sym typeface="Symbol" panose="05050102010706020507" pitchFamily="18" charset="2"/>
              </a:rPr>
              <a:t> IPC over network!</a:t>
            </a:r>
            <a:endParaRPr lang="en-US" dirty="0"/>
          </a:p>
          <a:p>
            <a:pPr lvl="1"/>
            <a:r>
              <a:rPr lang="en-US" dirty="0"/>
              <a:t>How to </a:t>
            </a:r>
            <a:r>
              <a:rPr lang="en-US" b="1" dirty="0"/>
              <a:t>open()</a:t>
            </a:r>
            <a:r>
              <a:rPr lang="en-US" dirty="0"/>
              <a:t>? </a:t>
            </a:r>
          </a:p>
          <a:p>
            <a:pPr lvl="1"/>
            <a:r>
              <a:rPr lang="en-US" dirty="0" smtClean="0"/>
              <a:t>What is the namespace?</a:t>
            </a:r>
          </a:p>
          <a:p>
            <a:pPr lvl="1"/>
            <a:r>
              <a:rPr lang="en-US" dirty="0" smtClean="0"/>
              <a:t>How </a:t>
            </a:r>
            <a:r>
              <a:rPr lang="en-US" dirty="0"/>
              <a:t>are </a:t>
            </a:r>
            <a:r>
              <a:rPr lang="en-US" dirty="0" smtClean="0"/>
              <a:t>they </a:t>
            </a:r>
            <a:r>
              <a:rPr lang="en-US" dirty="0"/>
              <a:t>connected in time</a:t>
            </a:r>
            <a:r>
              <a:rPr lang="en-US" dirty="0" smtClean="0"/>
              <a:t>?</a:t>
            </a:r>
          </a:p>
          <a:p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182662" y="1430986"/>
            <a:ext cx="11826675" cy="1999653"/>
            <a:chOff x="117777" y="1663376"/>
            <a:chExt cx="11826675" cy="1999653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D9B4B69D-93E5-49AB-85FF-AD0ADA007143}"/>
                </a:ext>
              </a:extLst>
            </p:cNvPr>
            <p:cNvSpPr/>
            <p:nvPr/>
          </p:nvSpPr>
          <p:spPr>
            <a:xfrm>
              <a:off x="4420065" y="2091546"/>
              <a:ext cx="2921441" cy="1159307"/>
            </a:xfrm>
            <a:prstGeom prst="cloud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8D4B934-4D6E-4926-B6A9-84F82FE83049}"/>
                </a:ext>
              </a:extLst>
            </p:cNvPr>
            <p:cNvSpPr/>
            <p:nvPr/>
          </p:nvSpPr>
          <p:spPr>
            <a:xfrm>
              <a:off x="117777" y="1663376"/>
              <a:ext cx="409767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write(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wlen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E898800-31A0-41AA-A267-ECEEB729F14D}"/>
                </a:ext>
              </a:extLst>
            </p:cNvPr>
            <p:cNvSpPr/>
            <p:nvPr/>
          </p:nvSpPr>
          <p:spPr>
            <a:xfrm>
              <a:off x="7325708" y="3201364"/>
              <a:ext cx="461874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n = read(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rfd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rbuf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, </a:t>
              </a:r>
              <a:r>
                <a:rPr lang="en-US" sz="2400" b="1" dirty="0" err="1">
                  <a:latin typeface="Consolas" charset="0"/>
                  <a:ea typeface="Consolas" charset="0"/>
                  <a:cs typeface="Consolas" charset="0"/>
                </a:rPr>
                <a:t>rmax</a:t>
              </a:r>
              <a:r>
                <a:rPr lang="en-US" sz="2400" b="1" dirty="0">
                  <a:latin typeface="Consolas" charset="0"/>
                  <a:ea typeface="Consolas" charset="0"/>
                  <a:cs typeface="Consolas" charset="0"/>
                </a:rPr>
                <a:t>); </a:t>
              </a:r>
            </a:p>
          </p:txBody>
        </p:sp>
        <p:sp>
          <p:nvSpPr>
            <p:cNvPr id="9" name="Cube 8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4250616" y="2188574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2758085" y="2201241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7AEC5A-F289-414B-A55A-2F146758F3CA}"/>
                </a:ext>
              </a:extLst>
            </p:cNvPr>
            <p:cNvCxnSpPr>
              <a:stCxn id="10" idx="3"/>
              <a:endCxn id="9" idx="2"/>
            </p:cNvCxnSpPr>
            <p:nvPr/>
          </p:nvCxnSpPr>
          <p:spPr>
            <a:xfrm>
              <a:off x="3747423" y="2474453"/>
              <a:ext cx="503193" cy="255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Cube 16">
              <a:extLst>
                <a:ext uri="{FF2B5EF4-FFF2-40B4-BE49-F238E27FC236}">
                  <a16:creationId xmlns:a16="http://schemas.microsoft.com/office/drawing/2014/main" id="{309767BE-249F-47D3-9A7A-7D583B9AF6A8}"/>
                </a:ext>
              </a:extLst>
            </p:cNvPr>
            <p:cNvSpPr/>
            <p:nvPr/>
          </p:nvSpPr>
          <p:spPr>
            <a:xfrm>
              <a:off x="6629400" y="2637969"/>
              <a:ext cx="990135" cy="457815"/>
            </a:xfrm>
            <a:prstGeom prst="cube">
              <a:avLst/>
            </a:prstGeom>
            <a:solidFill>
              <a:srgbClr val="BCFFBC"/>
            </a:solidFill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Socket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44D4374-BAAF-4C64-BAC8-2943EED0F6F7}"/>
                </a:ext>
              </a:extLst>
            </p:cNvPr>
            <p:cNvCxnSpPr>
              <a:stCxn id="17" idx="5"/>
              <a:endCxn id="18" idx="1"/>
            </p:cNvCxnSpPr>
            <p:nvPr/>
          </p:nvCxnSpPr>
          <p:spPr>
            <a:xfrm>
              <a:off x="7619535" y="2809650"/>
              <a:ext cx="590397" cy="12922"/>
            </a:xfrm>
            <a:prstGeom prst="straightConnector1">
              <a:avLst/>
            </a:prstGeom>
            <a:ln w="57150">
              <a:headEnd type="triangle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392EFE0-50D3-4058-BE90-A36DEB2FAA8A}"/>
                </a:ext>
              </a:extLst>
            </p:cNvPr>
            <p:cNvSpPr/>
            <p:nvPr/>
          </p:nvSpPr>
          <p:spPr>
            <a:xfrm>
              <a:off x="8209932" y="2549360"/>
              <a:ext cx="989338" cy="546424"/>
            </a:xfrm>
            <a:prstGeom prst="rect">
              <a:avLst/>
            </a:prstGeom>
            <a:solidFill>
              <a:srgbClr val="FFFF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>
                  <a:solidFill>
                    <a:schemeClr val="tx1"/>
                  </a:solidFill>
                  <a:latin typeface="Gill Sans Light"/>
                </a:rPr>
                <a:t>Process</a:t>
              </a:r>
              <a:endParaRPr lang="en-US" sz="1600" dirty="0">
                <a:solidFill>
                  <a:schemeClr val="tx1"/>
                </a:solidFill>
                <a:latin typeface="Gill Sans Light"/>
              </a:endParaRPr>
            </a:p>
          </p:txBody>
        </p:sp>
      </p:grpSp>
      <p:sp>
        <p:nvSpPr>
          <p:cNvPr id="27" name="Left-Right Arrow 26"/>
          <p:cNvSpPr/>
          <p:nvPr/>
        </p:nvSpPr>
        <p:spPr bwMode="auto">
          <a:xfrm rot="905306">
            <a:off x="5328290" y="2240313"/>
            <a:ext cx="1343341" cy="381000"/>
          </a:xfrm>
          <a:prstGeom prst="leftRightArrow">
            <a:avLst/>
          </a:prstGeom>
          <a:solidFill>
            <a:schemeClr val="accent1"/>
          </a:solidFill>
          <a:ln w="127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8275045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37" repeatCount="4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CB3F-5EC3-449D-A0A1-28554891F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85772-A4F5-4B91-97F1-B4B334BB5B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Socket:</a:t>
            </a:r>
            <a:r>
              <a:rPr lang="en-US" dirty="0"/>
              <a:t> An abstraction for one endpoint of a network connection</a:t>
            </a:r>
          </a:p>
          <a:p>
            <a:pPr lvl="1"/>
            <a:r>
              <a:rPr lang="en-US" dirty="0" smtClean="0"/>
              <a:t>Another mechanism </a:t>
            </a:r>
            <a:r>
              <a:rPr lang="en-US" dirty="0"/>
              <a:t>for </a:t>
            </a:r>
            <a:r>
              <a:rPr lang="en-US" b="1" dirty="0"/>
              <a:t>inter-process </a:t>
            </a:r>
            <a:r>
              <a:rPr lang="en-US" b="1" dirty="0" smtClean="0"/>
              <a:t>communication</a:t>
            </a:r>
          </a:p>
          <a:p>
            <a:pPr lvl="1"/>
            <a:r>
              <a:rPr lang="en-US" dirty="0"/>
              <a:t>Most operating systems (Linux, Mac OS X, Windows) provide this, even if they don’t copy rest of UNIX I/O</a:t>
            </a:r>
          </a:p>
          <a:p>
            <a:pPr lvl="1"/>
            <a:r>
              <a:rPr lang="en-US" dirty="0"/>
              <a:t>Standardized by </a:t>
            </a:r>
            <a:r>
              <a:rPr lang="en-US" dirty="0" smtClean="0"/>
              <a:t>POSIX</a:t>
            </a:r>
            <a:endParaRPr lang="en-US" b="1" dirty="0"/>
          </a:p>
          <a:p>
            <a:r>
              <a:rPr lang="en-US" dirty="0"/>
              <a:t>First introduced in 4.2 BSD </a:t>
            </a:r>
            <a:r>
              <a:rPr lang="en-US" dirty="0" smtClean="0"/>
              <a:t>(Berkeley Standard Distribution) Unix</a:t>
            </a:r>
            <a:endParaRPr lang="en-US" dirty="0"/>
          </a:p>
          <a:p>
            <a:pPr lvl="1"/>
            <a:r>
              <a:rPr lang="en-US" dirty="0" smtClean="0"/>
              <a:t>This </a:t>
            </a:r>
            <a:r>
              <a:rPr lang="en-US" dirty="0"/>
              <a:t>release had some huge benefits (and excitement from potential users)</a:t>
            </a:r>
          </a:p>
          <a:p>
            <a:pPr lvl="1"/>
            <a:r>
              <a:rPr lang="en-US" dirty="0"/>
              <a:t>Runners waiting at release time to get release on tape and take to businesses</a:t>
            </a:r>
          </a:p>
          <a:p>
            <a:r>
              <a:rPr lang="en-US" dirty="0"/>
              <a:t>Same abstraction for any kind of network</a:t>
            </a:r>
          </a:p>
          <a:p>
            <a:pPr lvl="1"/>
            <a:r>
              <a:rPr lang="en-US" dirty="0"/>
              <a:t>Local (within same machine)</a:t>
            </a:r>
          </a:p>
          <a:p>
            <a:pPr lvl="1"/>
            <a:r>
              <a:rPr lang="en-US" dirty="0"/>
              <a:t>The Internet (TCP/IP, UDP/IP)</a:t>
            </a:r>
          </a:p>
          <a:p>
            <a:pPr lvl="1"/>
            <a:r>
              <a:rPr lang="en-US" dirty="0"/>
              <a:t>Things “no one” uses anymore (OSI, </a:t>
            </a:r>
            <a:r>
              <a:rPr lang="en-US" dirty="0" err="1"/>
              <a:t>Appletalk</a:t>
            </a:r>
            <a:r>
              <a:rPr lang="en-US" dirty="0"/>
              <a:t>, IPX, …)</a:t>
            </a:r>
          </a:p>
        </p:txBody>
      </p:sp>
    </p:spTree>
    <p:extLst>
      <p:ext uri="{BB962C8B-B14F-4D97-AF65-F5344CB8AC3E}">
        <p14:creationId xmlns:p14="http://schemas.microsoft.com/office/powerpoint/2010/main" val="41504521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02140-5A9E-494F-B1AA-F2AD26AF7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Sockets: More Details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A1F1A-BC01-41F0-8866-E8C3CE947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Looks just like a file with a </a:t>
            </a:r>
            <a:r>
              <a:rPr lang="en-US" b="1" dirty="0"/>
              <a:t>file descriptor</a:t>
            </a:r>
          </a:p>
          <a:p>
            <a:pPr lvl="1"/>
            <a:r>
              <a:rPr lang="en-US" dirty="0"/>
              <a:t>Corresponds to a network connection (</a:t>
            </a:r>
            <a:r>
              <a:rPr lang="en-US" i="1" dirty="0"/>
              <a:t>two</a:t>
            </a:r>
            <a:r>
              <a:rPr lang="en-US" dirty="0"/>
              <a:t> queues)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write</a:t>
            </a:r>
            <a:r>
              <a:rPr lang="en-US" dirty="0"/>
              <a:t> adds to output queue (queue of data destined for other side)</a:t>
            </a:r>
          </a:p>
          <a:p>
            <a:pPr lvl="1"/>
            <a:r>
              <a:rPr lang="en-US" b="1" dirty="0">
                <a:latin typeface="Consolas" panose="020B0609020204030204" pitchFamily="49" charset="0"/>
              </a:rPr>
              <a:t>read</a:t>
            </a:r>
            <a:r>
              <a:rPr lang="en-US" dirty="0"/>
              <a:t> removes from it input queue (queue of data destined for this side)</a:t>
            </a:r>
          </a:p>
          <a:p>
            <a:pPr lvl="1"/>
            <a:r>
              <a:rPr lang="en-US" dirty="0"/>
              <a:t>Some operations do not work, e.g. </a:t>
            </a:r>
            <a:r>
              <a:rPr lang="en-US" b="1" dirty="0" err="1">
                <a:latin typeface="Consolas" panose="020B0609020204030204" pitchFamily="49" charset="0"/>
              </a:rPr>
              <a:t>lseek</a:t>
            </a:r>
            <a:endParaRPr lang="en-US" b="1" dirty="0">
              <a:latin typeface="Consolas" panose="020B0609020204030204" pitchFamily="49" charset="0"/>
            </a:endParaRPr>
          </a:p>
          <a:p>
            <a:endParaRPr lang="en-US" dirty="0"/>
          </a:p>
          <a:p>
            <a:r>
              <a:rPr lang="en-US" dirty="0"/>
              <a:t>How can we use sockets to support real applications?</a:t>
            </a:r>
          </a:p>
          <a:p>
            <a:pPr lvl="1"/>
            <a:r>
              <a:rPr lang="en-US" dirty="0"/>
              <a:t>A bidirectional byte stream isn’t useful on its own</a:t>
            </a:r>
            <a:r>
              <a:rPr lang="en-US" dirty="0" smtClean="0"/>
              <a:t>…</a:t>
            </a:r>
          </a:p>
          <a:p>
            <a:pPr lvl="1"/>
            <a:r>
              <a:rPr lang="en-US" dirty="0" smtClean="0"/>
              <a:t>May need messaging facility to partition stream into chunks</a:t>
            </a:r>
          </a:p>
          <a:p>
            <a:pPr lvl="1"/>
            <a:r>
              <a:rPr lang="en-US" dirty="0" smtClean="0"/>
              <a:t>May need RPC facility to translate one environment to another and provide the abstraction of a function call over the network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9660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5F5D-8905-4251-A7C7-DD879E0E7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Management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7BBD9-2675-4D0E-994A-A8A7CA0F6B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exit</a:t>
            </a:r>
            <a:r>
              <a:rPr lang="en-US" dirty="0">
                <a:ea typeface="Consolas" charset="0"/>
                <a:cs typeface="Calibri" panose="020F0502020204030204" pitchFamily="34" charset="0"/>
              </a:rPr>
              <a:t> – terminate a process</a:t>
            </a:r>
          </a:p>
          <a:p>
            <a:pPr>
              <a:spcAft>
                <a:spcPts val="800"/>
              </a:spcAft>
            </a:pPr>
            <a:r>
              <a:rPr lang="en-US" dirty="0">
                <a:solidFill>
                  <a:srgbClr val="FF0000"/>
                </a:solidFill>
                <a:latin typeface="Consolas" charset="0"/>
                <a:ea typeface="Consolas" charset="0"/>
                <a:cs typeface="Consolas" charset="0"/>
              </a:rPr>
              <a:t>fork</a:t>
            </a:r>
            <a:r>
              <a:rPr lang="en-US" dirty="0">
                <a:solidFill>
                  <a:srgbClr val="FF0000"/>
                </a:solidFill>
              </a:rPr>
              <a:t> – copy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exec</a:t>
            </a:r>
            <a:r>
              <a:rPr lang="en-US" dirty="0"/>
              <a:t> – change the </a:t>
            </a:r>
            <a:r>
              <a:rPr lang="en-US" i="1" dirty="0"/>
              <a:t>program </a:t>
            </a:r>
            <a:r>
              <a:rPr lang="en-US" dirty="0"/>
              <a:t>being run by the current process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wait</a:t>
            </a:r>
            <a:r>
              <a:rPr lang="en-US" dirty="0"/>
              <a:t> – wait for a process to finish</a:t>
            </a:r>
          </a:p>
          <a:p>
            <a:pPr>
              <a:spcAft>
                <a:spcPts val="800"/>
              </a:spcAft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kill</a:t>
            </a:r>
            <a:r>
              <a:rPr lang="en-US" dirty="0"/>
              <a:t> – send a </a:t>
            </a:r>
            <a:r>
              <a:rPr lang="en-US" i="1" dirty="0"/>
              <a:t>signal</a:t>
            </a:r>
            <a:r>
              <a:rPr lang="en-US" dirty="0"/>
              <a:t> (interrupt-like notification) to another process</a:t>
            </a:r>
          </a:p>
          <a:p>
            <a:pPr>
              <a:spcAft>
                <a:spcPts val="800"/>
              </a:spcAft>
            </a:pPr>
            <a:r>
              <a:rPr lang="en-US" dirty="0" err="1">
                <a:latin typeface="Consolas" panose="020B0609020204030204" pitchFamily="49" charset="0"/>
              </a:rPr>
              <a:t>sigaction</a:t>
            </a:r>
            <a:r>
              <a:rPr lang="en-US" dirty="0"/>
              <a:t> – set handlers for signals</a:t>
            </a:r>
          </a:p>
        </p:txBody>
      </p:sp>
    </p:spTree>
    <p:extLst>
      <p:ext uri="{BB962C8B-B14F-4D97-AF65-F5344CB8AC3E}">
        <p14:creationId xmlns:p14="http://schemas.microsoft.com/office/powerpoint/2010/main" val="1243496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BADD-91BE-421A-BE4E-A537E3E5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pic>
        <p:nvPicPr>
          <p:cNvPr id="22" name="Picture 21" descr="A picture containing box, table&#10;&#10;Description automatically generated">
            <a:extLst>
              <a:ext uri="{FF2B5EF4-FFF2-40B4-BE49-F238E27FC236}">
                <a16:creationId xmlns:a16="http://schemas.microsoft.com/office/drawing/2014/main" id="{CE8EA256-86F7-42B6-883C-6506856ACA0C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xmlns="" r:id="rId3"/>
              </a:ext>
            </a:extLst>
          </a:blip>
          <a:stretch>
            <a:fillRect/>
          </a:stretch>
        </p:blipFill>
        <p:spPr>
          <a:xfrm flipH="1">
            <a:off x="7614112" y="1994452"/>
            <a:ext cx="2099732" cy="2969787"/>
          </a:xfrm>
          <a:prstGeom prst="rect">
            <a:avLst/>
          </a:prstGeom>
        </p:spPr>
      </p:pic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03BA7DCE-14F7-4937-A0E3-9AD78A7F6B1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766213" y="2392017"/>
            <a:ext cx="2031190" cy="2073966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AFD7FF-DF51-43AE-AC63-2730BB0FF06F}"/>
              </a:ext>
            </a:extLst>
          </p:cNvPr>
          <p:cNvCxnSpPr/>
          <p:nvPr/>
        </p:nvCxnSpPr>
        <p:spPr>
          <a:xfrm>
            <a:off x="3849757" y="2895600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F4F5A6-DE82-4929-87A7-DFB5FC305987}"/>
              </a:ext>
            </a:extLst>
          </p:cNvPr>
          <p:cNvCxnSpPr>
            <a:cxnSpLocks/>
          </p:cNvCxnSpPr>
          <p:nvPr/>
        </p:nvCxnSpPr>
        <p:spPr>
          <a:xfrm flipH="1">
            <a:off x="3849757" y="3677478"/>
            <a:ext cx="38762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58F9B14-B06E-43E7-9499-71DA93820E77}"/>
              </a:ext>
            </a:extLst>
          </p:cNvPr>
          <p:cNvSpPr txBox="1"/>
          <p:nvPr/>
        </p:nvSpPr>
        <p:spPr>
          <a:xfrm>
            <a:off x="2262275" y="4465983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Client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B5127D-6D65-4E8A-B147-249E9EC83C01}"/>
              </a:ext>
            </a:extLst>
          </p:cNvPr>
          <p:cNvSpPr txBox="1"/>
          <p:nvPr/>
        </p:nvSpPr>
        <p:spPr>
          <a:xfrm>
            <a:off x="7727248" y="4465982"/>
            <a:ext cx="18734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Web Server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FD798C5-08EC-4500-A557-81E725B8A4C4}"/>
              </a:ext>
            </a:extLst>
          </p:cNvPr>
          <p:cNvSpPr txBox="1"/>
          <p:nvPr/>
        </p:nvSpPr>
        <p:spPr>
          <a:xfrm>
            <a:off x="4688876" y="2337626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B74120E-0C2C-41BA-93A9-6768BBA3A82E}"/>
              </a:ext>
            </a:extLst>
          </p:cNvPr>
          <p:cNvSpPr txBox="1"/>
          <p:nvPr/>
        </p:nvSpPr>
        <p:spPr>
          <a:xfrm>
            <a:off x="4688870" y="3773370"/>
            <a:ext cx="21980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latin typeface="Gill Sans Light"/>
              </a:rPr>
              <a:t>“hello, world”</a:t>
            </a:r>
          </a:p>
        </p:txBody>
      </p:sp>
    </p:spTree>
    <p:extLst>
      <p:ext uri="{BB962C8B-B14F-4D97-AF65-F5344CB8AC3E}">
        <p14:creationId xmlns:p14="http://schemas.microsoft.com/office/powerpoint/2010/main" val="3430998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Cloud 27">
            <a:extLst>
              <a:ext uri="{FF2B5EF4-FFF2-40B4-BE49-F238E27FC236}">
                <a16:creationId xmlns:a16="http://schemas.microsoft.com/office/drawing/2014/main" id="{B87FD9EE-3340-4411-8DC9-133A54B7AEDA}"/>
              </a:ext>
            </a:extLst>
          </p:cNvPr>
          <p:cNvSpPr/>
          <p:nvPr/>
        </p:nvSpPr>
        <p:spPr>
          <a:xfrm>
            <a:off x="3655805" y="2148598"/>
            <a:ext cx="3990904" cy="3464371"/>
          </a:xfrm>
          <a:prstGeom prst="cloud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" name="Rounded Rectangle 1"/>
          <p:cNvSpPr/>
          <p:nvPr/>
        </p:nvSpPr>
        <p:spPr bwMode="auto">
          <a:xfrm>
            <a:off x="3849793" y="2185936"/>
            <a:ext cx="803513" cy="32670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ounded Rectangle 43"/>
          <p:cNvSpPr/>
          <p:nvPr/>
        </p:nvSpPr>
        <p:spPr bwMode="auto">
          <a:xfrm>
            <a:off x="6629400" y="2694975"/>
            <a:ext cx="812117" cy="2181825"/>
          </a:xfrm>
          <a:prstGeom prst="roundRect">
            <a:avLst>
              <a:gd name="adj" fmla="val 0"/>
            </a:avLst>
          </a:prstGeom>
          <a:solidFill>
            <a:srgbClr val="BCFFBC">
              <a:alpha val="50196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36A8615-C556-497D-8A14-3E1785D82A88}"/>
              </a:ext>
            </a:extLst>
          </p:cNvPr>
          <p:cNvSpPr/>
          <p:nvPr/>
        </p:nvSpPr>
        <p:spPr>
          <a:xfrm>
            <a:off x="2486394" y="1702568"/>
            <a:ext cx="5570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sockfd,sndbuf,strlen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sndbuf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)+1);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2DF33-907B-4A71-B703-1A2DED13F761}"/>
              </a:ext>
            </a:extLst>
          </p:cNvPr>
          <p:cNvSpPr/>
          <p:nvPr/>
        </p:nvSpPr>
        <p:spPr>
          <a:xfrm>
            <a:off x="7639480" y="1675546"/>
            <a:ext cx="44471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n 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17279B-769D-4622-B132-6D28D9CFAB38}"/>
              </a:ext>
            </a:extLst>
          </p:cNvPr>
          <p:cNvCxnSpPr>
            <a:stCxn id="45" idx="3"/>
          </p:cNvCxnSpPr>
          <p:nvPr/>
        </p:nvCxnSpPr>
        <p:spPr>
          <a:xfrm>
            <a:off x="3443134" y="2543607"/>
            <a:ext cx="478464" cy="11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7407AB1E-5288-4BC0-993D-4F9BF238D82F}"/>
              </a:ext>
            </a:extLst>
          </p:cNvPr>
          <p:cNvSpPr/>
          <p:nvPr/>
        </p:nvSpPr>
        <p:spPr>
          <a:xfrm>
            <a:off x="7766666" y="2103240"/>
            <a:ext cx="989338" cy="109004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F58B60-1D66-44D0-BD58-634AC9FA557B}"/>
              </a:ext>
            </a:extLst>
          </p:cNvPr>
          <p:cNvCxnSpPr/>
          <p:nvPr/>
        </p:nvCxnSpPr>
        <p:spPr>
          <a:xfrm>
            <a:off x="7315200" y="3048307"/>
            <a:ext cx="425854" cy="4411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B564B9D-195F-4FC1-A401-54155A31551F}"/>
              </a:ext>
            </a:extLst>
          </p:cNvPr>
          <p:cNvSpPr txBox="1"/>
          <p:nvPr/>
        </p:nvSpPr>
        <p:spPr>
          <a:xfrm>
            <a:off x="1097800" y="762000"/>
            <a:ext cx="36567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 (issues requests)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BAC13D-E05A-485F-B4BA-C86774A4CAF4}"/>
              </a:ext>
            </a:extLst>
          </p:cNvPr>
          <p:cNvSpPr txBox="1"/>
          <p:nvPr/>
        </p:nvSpPr>
        <p:spPr>
          <a:xfrm>
            <a:off x="6978858" y="764394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 (services requests)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3376357"/>
            <a:ext cx="989338" cy="2067717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35CC9D1-F723-43BD-845D-2ACCC0E11786}"/>
              </a:ext>
            </a:extLst>
          </p:cNvPr>
          <p:cNvCxnSpPr/>
          <p:nvPr/>
        </p:nvCxnSpPr>
        <p:spPr>
          <a:xfrm flipH="1">
            <a:off x="3443134" y="5073027"/>
            <a:ext cx="478464" cy="7556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49CF521-1AFB-41D4-B311-B6809023AAB0}"/>
              </a:ext>
            </a:extLst>
          </p:cNvPr>
          <p:cNvSpPr/>
          <p:nvPr/>
        </p:nvSpPr>
        <p:spPr>
          <a:xfrm>
            <a:off x="7786717" y="4254176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6D397EB-0393-45A5-8CF0-294757F64DC0}"/>
              </a:ext>
            </a:extLst>
          </p:cNvPr>
          <p:cNvCxnSpPr>
            <a:stCxn id="16" idx="1"/>
          </p:cNvCxnSpPr>
          <p:nvPr/>
        </p:nvCxnSpPr>
        <p:spPr>
          <a:xfrm flipH="1">
            <a:off x="7335557" y="4527388"/>
            <a:ext cx="451160" cy="400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94BDDAF2-0BC7-4416-8166-4397DE0D6E61}"/>
              </a:ext>
            </a:extLst>
          </p:cNvPr>
          <p:cNvSpPr/>
          <p:nvPr/>
        </p:nvSpPr>
        <p:spPr>
          <a:xfrm>
            <a:off x="7298333" y="3867090"/>
            <a:ext cx="44873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write(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sockfd,reqbuf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22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>
            <a:off x="8154559" y="3193287"/>
            <a:ext cx="266515" cy="108518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4BD654-078F-43C1-B8B4-AEB323BED04D}"/>
              </a:ext>
            </a:extLst>
          </p:cNvPr>
          <p:cNvSpPr txBox="1"/>
          <p:nvPr/>
        </p:nvSpPr>
        <p:spPr>
          <a:xfrm>
            <a:off x="8972596" y="337044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sp>
        <p:nvSpPr>
          <p:cNvPr id="24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>
            <a:off x="2717506" y="3411447"/>
            <a:ext cx="266515" cy="2024398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2362200" y="3766137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26" name="Cube 25">
            <a:extLst>
              <a:ext uri="{FF2B5EF4-FFF2-40B4-BE49-F238E27FC236}">
                <a16:creationId xmlns:a16="http://schemas.microsoft.com/office/drawing/2014/main" id="{A380C0E2-92B9-4088-AAA0-ADB7602957BA}"/>
              </a:ext>
            </a:extLst>
          </p:cNvPr>
          <p:cNvSpPr/>
          <p:nvPr/>
        </p:nvSpPr>
        <p:spPr>
          <a:xfrm>
            <a:off x="3921598" y="2309464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ABE29466-EBD7-4BD6-9DCD-87EF8D1754B1}"/>
              </a:ext>
            </a:extLst>
          </p:cNvPr>
          <p:cNvSpPr/>
          <p:nvPr/>
        </p:nvSpPr>
        <p:spPr>
          <a:xfrm>
            <a:off x="6705600" y="28194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9" name="Cube 28">
            <a:extLst>
              <a:ext uri="{FF2B5EF4-FFF2-40B4-BE49-F238E27FC236}">
                <a16:creationId xmlns:a16="http://schemas.microsoft.com/office/drawing/2014/main" id="{2FD4FA8B-4FF4-4639-AC57-E3DE08BD266F}"/>
              </a:ext>
            </a:extLst>
          </p:cNvPr>
          <p:cNvSpPr/>
          <p:nvPr/>
        </p:nvSpPr>
        <p:spPr>
          <a:xfrm>
            <a:off x="6705600" y="4267200"/>
            <a:ext cx="63019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1C1749D7-5D53-4D75-ABAB-92DB5AB745AA}"/>
              </a:ext>
            </a:extLst>
          </p:cNvPr>
          <p:cNvSpPr/>
          <p:nvPr/>
        </p:nvSpPr>
        <p:spPr>
          <a:xfrm>
            <a:off x="3921598" y="4798998"/>
            <a:ext cx="647503" cy="457815"/>
          </a:xfrm>
          <a:prstGeom prst="cub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62" name="Group 61"/>
          <p:cNvGrpSpPr/>
          <p:nvPr/>
        </p:nvGrpSpPr>
        <p:grpSpPr>
          <a:xfrm>
            <a:off x="762000" y="1219200"/>
            <a:ext cx="4837404" cy="1726329"/>
            <a:chOff x="762000" y="1219200"/>
            <a:chExt cx="4837404" cy="1726329"/>
          </a:xfrm>
        </p:grpSpPr>
        <p:pic>
          <p:nvPicPr>
            <p:cNvPr id="41" name="Picture 40" descr="A close up of a logo&#10;&#10;Description automatically generated">
              <a:extLst>
                <a:ext uri="{FF2B5EF4-FFF2-40B4-BE49-F238E27FC236}">
                  <a16:creationId xmlns:a16="http://schemas.microsoft.com/office/drawing/2014/main" id="{D3E18327-9A2F-4907-96AC-A760D14282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827082" y="1660629"/>
              <a:ext cx="1258399" cy="1284900"/>
            </a:xfrm>
            <a:prstGeom prst="rect">
              <a:avLst/>
            </a:prstGeom>
          </p:spPr>
        </p:pic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380F692-4C0F-4A13-A37A-AF190A0A415F}"/>
                </a:ext>
              </a:extLst>
            </p:cNvPr>
            <p:cNvSpPr/>
            <p:nvPr/>
          </p:nvSpPr>
          <p:spPr>
            <a:xfrm>
              <a:off x="762000" y="1219200"/>
              <a:ext cx="4837404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fgets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(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sndbuf</a:t>
              </a:r>
              <a:r>
                <a:rPr lang="en-US" sz="2000" dirty="0" err="1" smtClean="0">
                  <a:latin typeface="Consolas" panose="020B0609020204030204" pitchFamily="49" charset="0"/>
                  <a:cs typeface="Courier"/>
                </a:rPr>
                <a:t>,bufsize</a:t>
              </a:r>
              <a:r>
                <a:rPr lang="en-US" sz="2000" b="1" dirty="0" err="1" smtClean="0">
                  <a:latin typeface="Consolas" panose="020B0609020204030204" pitchFamily="49" charset="0"/>
                  <a:cs typeface="Courier"/>
                </a:rPr>
                <a:t>,stdin</a:t>
              </a:r>
              <a:r>
                <a:rPr lang="en-US" sz="2000" b="1" dirty="0" smtClean="0">
                  <a:latin typeface="Consolas" panose="020B0609020204030204" pitchFamily="49" charset="0"/>
                  <a:cs typeface="Courier"/>
                </a:rPr>
                <a:t>); </a:t>
              </a:r>
              <a:endParaRPr lang="en-US" sz="2000" b="1" dirty="0">
                <a:latin typeface="Consolas" panose="020B0609020204030204" pitchFamily="49" charset="0"/>
              </a:endParaRPr>
            </a:p>
          </p:txBody>
        </p:sp>
      </p:grpSp>
      <p:pic>
        <p:nvPicPr>
          <p:cNvPr id="33" name="Picture 32" descr="imgres.png">
            <a:extLst>
              <a:ext uri="{FF2B5EF4-FFF2-40B4-BE49-F238E27FC236}">
                <a16:creationId xmlns:a16="http://schemas.microsoft.com/office/drawing/2014/main" id="{1005DD79-CE9D-4B7B-AF5A-945AD6845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6961" y="2924743"/>
            <a:ext cx="948330" cy="822411"/>
          </a:xfrm>
          <a:prstGeom prst="rect">
            <a:avLst/>
          </a:prstGeom>
        </p:spPr>
      </p:pic>
      <p:pic>
        <p:nvPicPr>
          <p:cNvPr id="34" name="Picture 33" descr="imgres.png">
            <a:extLst>
              <a:ext uri="{FF2B5EF4-FFF2-40B4-BE49-F238E27FC236}">
                <a16:creationId xmlns:a16="http://schemas.microsoft.com/office/drawing/2014/main" id="{58A49D54-CF10-4C3B-82C1-570CBB232E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074" y="5573454"/>
            <a:ext cx="948330" cy="822411"/>
          </a:xfrm>
          <a:prstGeom prst="rect">
            <a:avLst/>
          </a:prstGeom>
        </p:spPr>
      </p:pic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B2A4F59-C863-49FC-A3C9-52A490B4EC9C}"/>
              </a:ext>
            </a:extLst>
          </p:cNvPr>
          <p:cNvCxnSpPr>
            <a:stCxn id="22" idx="1"/>
            <a:endCxn id="33" idx="1"/>
          </p:cNvCxnSpPr>
          <p:nvPr/>
        </p:nvCxnSpPr>
        <p:spPr>
          <a:xfrm flipV="1">
            <a:off x="8420735" y="3335949"/>
            <a:ext cx="1326226" cy="17037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4B54B39-DC98-44DB-88AC-3AFCB04616E3}"/>
              </a:ext>
            </a:extLst>
          </p:cNvPr>
          <p:cNvSpPr txBox="1"/>
          <p:nvPr/>
        </p:nvSpPr>
        <p:spPr>
          <a:xfrm>
            <a:off x="3918056" y="591560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print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67CAD5-5F22-48BA-B762-B787BC906D31}"/>
              </a:ext>
            </a:extLst>
          </p:cNvPr>
          <p:cNvCxnSpPr>
            <a:cxnSpLocks/>
          </p:cNvCxnSpPr>
          <p:nvPr/>
        </p:nvCxnSpPr>
        <p:spPr>
          <a:xfrm>
            <a:off x="3144058" y="5444074"/>
            <a:ext cx="1387059" cy="4715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Freeform 45">
            <a:extLst>
              <a:ext uri="{FF2B5EF4-FFF2-40B4-BE49-F238E27FC236}">
                <a16:creationId xmlns:a16="http://schemas.microsoft.com/office/drawing/2014/main" id="{14435F38-29AB-4486-9A71-AC0243C5A8FB}"/>
              </a:ext>
            </a:extLst>
          </p:cNvPr>
          <p:cNvSpPr/>
          <p:nvPr/>
        </p:nvSpPr>
        <p:spPr>
          <a:xfrm>
            <a:off x="654413" y="2994114"/>
            <a:ext cx="2351677" cy="3300577"/>
          </a:xfrm>
          <a:custGeom>
            <a:avLst/>
            <a:gdLst>
              <a:gd name="connsiteX0" fmla="*/ 1654195 w 1654195"/>
              <a:gd name="connsiteY0" fmla="*/ 2997952 h 3812587"/>
              <a:gd name="connsiteX1" fmla="*/ 1432702 w 1654195"/>
              <a:gd name="connsiteY1" fmla="*/ 3647754 h 3812587"/>
              <a:gd name="connsiteX2" fmla="*/ 738688 w 1654195"/>
              <a:gd name="connsiteY2" fmla="*/ 3721596 h 3812587"/>
              <a:gd name="connsiteX3" fmla="*/ 236635 w 1654195"/>
              <a:gd name="connsiteY3" fmla="*/ 2525368 h 3812587"/>
              <a:gd name="connsiteX4" fmla="*/ 375 w 1654195"/>
              <a:gd name="connsiteY4" fmla="*/ 989472 h 3812587"/>
              <a:gd name="connsiteX5" fmla="*/ 177570 w 1654195"/>
              <a:gd name="connsiteY5" fmla="*/ 0 h 38125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54195" h="3812587">
                <a:moveTo>
                  <a:pt x="1654195" y="2997952"/>
                </a:moveTo>
                <a:cubicBezTo>
                  <a:pt x="1619740" y="3262549"/>
                  <a:pt x="1585286" y="3527147"/>
                  <a:pt x="1432702" y="3647754"/>
                </a:cubicBezTo>
                <a:cubicBezTo>
                  <a:pt x="1280118" y="3768361"/>
                  <a:pt x="938032" y="3908660"/>
                  <a:pt x="738688" y="3721596"/>
                </a:cubicBezTo>
                <a:cubicBezTo>
                  <a:pt x="539343" y="3534532"/>
                  <a:pt x="359687" y="2980722"/>
                  <a:pt x="236635" y="2525368"/>
                </a:cubicBezTo>
                <a:cubicBezTo>
                  <a:pt x="113583" y="2070014"/>
                  <a:pt x="10219" y="1410367"/>
                  <a:pt x="375" y="989472"/>
                </a:cubicBezTo>
                <a:cubicBezTo>
                  <a:pt x="-9469" y="568577"/>
                  <a:pt x="177570" y="0"/>
                  <a:pt x="177570" y="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39" name="Freeform 46">
            <a:extLst>
              <a:ext uri="{FF2B5EF4-FFF2-40B4-BE49-F238E27FC236}">
                <a16:creationId xmlns:a16="http://schemas.microsoft.com/office/drawing/2014/main" id="{70B229D8-6293-4810-8722-AABC35C20F97}"/>
              </a:ext>
            </a:extLst>
          </p:cNvPr>
          <p:cNvSpPr/>
          <p:nvPr/>
        </p:nvSpPr>
        <p:spPr>
          <a:xfrm>
            <a:off x="8326493" y="1371601"/>
            <a:ext cx="3008744" cy="4081360"/>
          </a:xfrm>
          <a:custGeom>
            <a:avLst/>
            <a:gdLst>
              <a:gd name="connsiteX0" fmla="*/ 0 w 2055225"/>
              <a:gd name="connsiteY0" fmla="*/ 2095367 h 2387676"/>
              <a:gd name="connsiteX1" fmla="*/ 221493 w 2055225"/>
              <a:gd name="connsiteY1" fmla="*/ 2361196 h 2387676"/>
              <a:gd name="connsiteX2" fmla="*/ 1196066 w 2055225"/>
              <a:gd name="connsiteY2" fmla="*/ 2346428 h 2387676"/>
              <a:gd name="connsiteX3" fmla="*/ 1919612 w 2055225"/>
              <a:gd name="connsiteY3" fmla="*/ 2080599 h 2387676"/>
              <a:gd name="connsiteX4" fmla="*/ 2052508 w 2055225"/>
              <a:gd name="connsiteY4" fmla="*/ 1017286 h 2387676"/>
              <a:gd name="connsiteX5" fmla="*/ 1875313 w 2055225"/>
              <a:gd name="connsiteY5" fmla="*/ 116424 h 2387676"/>
              <a:gd name="connsiteX6" fmla="*/ 1151767 w 2055225"/>
              <a:gd name="connsiteY6" fmla="*/ 13046 h 2387676"/>
              <a:gd name="connsiteX7" fmla="*/ 472520 w 2055225"/>
              <a:gd name="connsiteY7" fmla="*/ 131192 h 2387676"/>
              <a:gd name="connsiteX8" fmla="*/ 251026 w 2055225"/>
              <a:gd name="connsiteY8" fmla="*/ 515166 h 2387676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382030"/>
              <a:gd name="connsiteX1" fmla="*/ 221493 w 2053606"/>
              <a:gd name="connsiteY1" fmla="*/ 2361196 h 2382030"/>
              <a:gd name="connsiteX2" fmla="*/ 1380403 w 2053606"/>
              <a:gd name="connsiteY2" fmla="*/ 2333015 h 2382030"/>
              <a:gd name="connsiteX3" fmla="*/ 1919612 w 2053606"/>
              <a:gd name="connsiteY3" fmla="*/ 2080599 h 2382030"/>
              <a:gd name="connsiteX4" fmla="*/ 2052508 w 2053606"/>
              <a:gd name="connsiteY4" fmla="*/ 1017286 h 2382030"/>
              <a:gd name="connsiteX5" fmla="*/ 1875313 w 2053606"/>
              <a:gd name="connsiteY5" fmla="*/ 116424 h 2382030"/>
              <a:gd name="connsiteX6" fmla="*/ 1151767 w 2053606"/>
              <a:gd name="connsiteY6" fmla="*/ 13046 h 2382030"/>
              <a:gd name="connsiteX7" fmla="*/ 472520 w 2053606"/>
              <a:gd name="connsiteY7" fmla="*/ 131192 h 2382030"/>
              <a:gd name="connsiteX8" fmla="*/ 251026 w 2053606"/>
              <a:gd name="connsiteY8" fmla="*/ 515166 h 2382030"/>
              <a:gd name="connsiteX0" fmla="*/ 0 w 2053606"/>
              <a:gd name="connsiteY0" fmla="*/ 2095367 h 2414995"/>
              <a:gd name="connsiteX1" fmla="*/ 826349 w 2053606"/>
              <a:gd name="connsiteY1" fmla="*/ 2401432 h 2414995"/>
              <a:gd name="connsiteX2" fmla="*/ 1380403 w 2053606"/>
              <a:gd name="connsiteY2" fmla="*/ 2333015 h 2414995"/>
              <a:gd name="connsiteX3" fmla="*/ 1919612 w 2053606"/>
              <a:gd name="connsiteY3" fmla="*/ 2080599 h 2414995"/>
              <a:gd name="connsiteX4" fmla="*/ 2052508 w 2053606"/>
              <a:gd name="connsiteY4" fmla="*/ 1017286 h 2414995"/>
              <a:gd name="connsiteX5" fmla="*/ 1875313 w 2053606"/>
              <a:gd name="connsiteY5" fmla="*/ 116424 h 2414995"/>
              <a:gd name="connsiteX6" fmla="*/ 1151767 w 2053606"/>
              <a:gd name="connsiteY6" fmla="*/ 13046 h 2414995"/>
              <a:gd name="connsiteX7" fmla="*/ 472520 w 2053606"/>
              <a:gd name="connsiteY7" fmla="*/ 131192 h 2414995"/>
              <a:gd name="connsiteX8" fmla="*/ 251026 w 2053606"/>
              <a:gd name="connsiteY8" fmla="*/ 515166 h 2414995"/>
              <a:gd name="connsiteX0" fmla="*/ 0 w 1984480"/>
              <a:gd name="connsiteY0" fmla="*/ 2537978 h 2570071"/>
              <a:gd name="connsiteX1" fmla="*/ 757223 w 1984480"/>
              <a:gd name="connsiteY1" fmla="*/ 2401432 h 2570071"/>
              <a:gd name="connsiteX2" fmla="*/ 1311277 w 1984480"/>
              <a:gd name="connsiteY2" fmla="*/ 2333015 h 2570071"/>
              <a:gd name="connsiteX3" fmla="*/ 1850486 w 1984480"/>
              <a:gd name="connsiteY3" fmla="*/ 2080599 h 2570071"/>
              <a:gd name="connsiteX4" fmla="*/ 1983382 w 1984480"/>
              <a:gd name="connsiteY4" fmla="*/ 1017286 h 2570071"/>
              <a:gd name="connsiteX5" fmla="*/ 1806187 w 1984480"/>
              <a:gd name="connsiteY5" fmla="*/ 116424 h 2570071"/>
              <a:gd name="connsiteX6" fmla="*/ 1082641 w 1984480"/>
              <a:gd name="connsiteY6" fmla="*/ 13046 h 2570071"/>
              <a:gd name="connsiteX7" fmla="*/ 403394 w 1984480"/>
              <a:gd name="connsiteY7" fmla="*/ 131192 h 2570071"/>
              <a:gd name="connsiteX8" fmla="*/ 181900 w 1984480"/>
              <a:gd name="connsiteY8" fmla="*/ 515166 h 2570071"/>
              <a:gd name="connsiteX0" fmla="*/ 0 w 1984480"/>
              <a:gd name="connsiteY0" fmla="*/ 2537978 h 2834267"/>
              <a:gd name="connsiteX1" fmla="*/ 734181 w 1984480"/>
              <a:gd name="connsiteY1" fmla="*/ 2830630 h 2834267"/>
              <a:gd name="connsiteX2" fmla="*/ 1311277 w 1984480"/>
              <a:gd name="connsiteY2" fmla="*/ 2333015 h 2834267"/>
              <a:gd name="connsiteX3" fmla="*/ 1850486 w 1984480"/>
              <a:gd name="connsiteY3" fmla="*/ 2080599 h 2834267"/>
              <a:gd name="connsiteX4" fmla="*/ 1983382 w 1984480"/>
              <a:gd name="connsiteY4" fmla="*/ 1017286 h 2834267"/>
              <a:gd name="connsiteX5" fmla="*/ 1806187 w 1984480"/>
              <a:gd name="connsiteY5" fmla="*/ 116424 h 2834267"/>
              <a:gd name="connsiteX6" fmla="*/ 1082641 w 1984480"/>
              <a:gd name="connsiteY6" fmla="*/ 13046 h 2834267"/>
              <a:gd name="connsiteX7" fmla="*/ 403394 w 1984480"/>
              <a:gd name="connsiteY7" fmla="*/ 131192 h 2834267"/>
              <a:gd name="connsiteX8" fmla="*/ 181900 w 1984480"/>
              <a:gd name="connsiteY8" fmla="*/ 515166 h 2834267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181900 w 1984005"/>
              <a:gd name="connsiteY8" fmla="*/ 515166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13424 h 2831059"/>
              <a:gd name="connsiteX0" fmla="*/ 0 w 1984005"/>
              <a:gd name="connsiteY0" fmla="*/ 2537978 h 2831059"/>
              <a:gd name="connsiteX1" fmla="*/ 734181 w 1984005"/>
              <a:gd name="connsiteY1" fmla="*/ 2830630 h 2831059"/>
              <a:gd name="connsiteX2" fmla="*/ 1495614 w 1984005"/>
              <a:gd name="connsiteY2" fmla="*/ 2473845 h 2831059"/>
              <a:gd name="connsiteX3" fmla="*/ 1850486 w 1984005"/>
              <a:gd name="connsiteY3" fmla="*/ 2080599 h 2831059"/>
              <a:gd name="connsiteX4" fmla="*/ 1983382 w 1984005"/>
              <a:gd name="connsiteY4" fmla="*/ 1017286 h 2831059"/>
              <a:gd name="connsiteX5" fmla="*/ 1806187 w 1984005"/>
              <a:gd name="connsiteY5" fmla="*/ 116424 h 2831059"/>
              <a:gd name="connsiteX6" fmla="*/ 1082641 w 1984005"/>
              <a:gd name="connsiteY6" fmla="*/ 13046 h 2831059"/>
              <a:gd name="connsiteX7" fmla="*/ 403394 w 1984005"/>
              <a:gd name="connsiteY7" fmla="*/ 131192 h 2831059"/>
              <a:gd name="connsiteX8" fmla="*/ 56636 w 1984005"/>
              <a:gd name="connsiteY8" fmla="*/ 339455 h 2831059"/>
              <a:gd name="connsiteX0" fmla="*/ 0 w 1984005"/>
              <a:gd name="connsiteY0" fmla="*/ 2641130 h 2934211"/>
              <a:gd name="connsiteX1" fmla="*/ 734181 w 1984005"/>
              <a:gd name="connsiteY1" fmla="*/ 2933782 h 2934211"/>
              <a:gd name="connsiteX2" fmla="*/ 1495614 w 1984005"/>
              <a:gd name="connsiteY2" fmla="*/ 2576997 h 2934211"/>
              <a:gd name="connsiteX3" fmla="*/ 1850486 w 1984005"/>
              <a:gd name="connsiteY3" fmla="*/ 2183751 h 2934211"/>
              <a:gd name="connsiteX4" fmla="*/ 1983382 w 1984005"/>
              <a:gd name="connsiteY4" fmla="*/ 1120438 h 2934211"/>
              <a:gd name="connsiteX5" fmla="*/ 1806187 w 1984005"/>
              <a:gd name="connsiteY5" fmla="*/ 219576 h 2934211"/>
              <a:gd name="connsiteX6" fmla="*/ 1082641 w 1984005"/>
              <a:gd name="connsiteY6" fmla="*/ 116198 h 2934211"/>
              <a:gd name="connsiteX7" fmla="*/ 152866 w 1984005"/>
              <a:gd name="connsiteY7" fmla="*/ 26094 h 2934211"/>
              <a:gd name="connsiteX8" fmla="*/ 56636 w 1984005"/>
              <a:gd name="connsiteY8" fmla="*/ 442607 h 2934211"/>
              <a:gd name="connsiteX0" fmla="*/ 4021 w 1936782"/>
              <a:gd name="connsiteY0" fmla="*/ 2495740 h 2934320"/>
              <a:gd name="connsiteX1" fmla="*/ 686958 w 1936782"/>
              <a:gd name="connsiteY1" fmla="*/ 2933782 h 2934320"/>
              <a:gd name="connsiteX2" fmla="*/ 1448391 w 1936782"/>
              <a:gd name="connsiteY2" fmla="*/ 2576997 h 2934320"/>
              <a:gd name="connsiteX3" fmla="*/ 1803263 w 1936782"/>
              <a:gd name="connsiteY3" fmla="*/ 2183751 h 2934320"/>
              <a:gd name="connsiteX4" fmla="*/ 1936159 w 1936782"/>
              <a:gd name="connsiteY4" fmla="*/ 1120438 h 2934320"/>
              <a:gd name="connsiteX5" fmla="*/ 1758964 w 1936782"/>
              <a:gd name="connsiteY5" fmla="*/ 219576 h 2934320"/>
              <a:gd name="connsiteX6" fmla="*/ 1035418 w 1936782"/>
              <a:gd name="connsiteY6" fmla="*/ 116198 h 2934320"/>
              <a:gd name="connsiteX7" fmla="*/ 105643 w 1936782"/>
              <a:gd name="connsiteY7" fmla="*/ 26094 h 2934320"/>
              <a:gd name="connsiteX8" fmla="*/ 9413 w 1936782"/>
              <a:gd name="connsiteY8" fmla="*/ 442607 h 2934320"/>
              <a:gd name="connsiteX0" fmla="*/ 15675 w 1948436"/>
              <a:gd name="connsiteY0" fmla="*/ 2495740 h 2934320"/>
              <a:gd name="connsiteX1" fmla="*/ 698612 w 1948436"/>
              <a:gd name="connsiteY1" fmla="*/ 2933782 h 2934320"/>
              <a:gd name="connsiteX2" fmla="*/ 1460045 w 1948436"/>
              <a:gd name="connsiteY2" fmla="*/ 2576997 h 2934320"/>
              <a:gd name="connsiteX3" fmla="*/ 1814917 w 1948436"/>
              <a:gd name="connsiteY3" fmla="*/ 2183751 h 2934320"/>
              <a:gd name="connsiteX4" fmla="*/ 1947813 w 1948436"/>
              <a:gd name="connsiteY4" fmla="*/ 1120438 h 2934320"/>
              <a:gd name="connsiteX5" fmla="*/ 1770618 w 1948436"/>
              <a:gd name="connsiteY5" fmla="*/ 219576 h 2934320"/>
              <a:gd name="connsiteX6" fmla="*/ 1047072 w 1948436"/>
              <a:gd name="connsiteY6" fmla="*/ 116198 h 2934320"/>
              <a:gd name="connsiteX7" fmla="*/ 117297 w 1948436"/>
              <a:gd name="connsiteY7" fmla="*/ 26094 h 2934320"/>
              <a:gd name="connsiteX8" fmla="*/ 3985 w 1948436"/>
              <a:gd name="connsiteY8" fmla="*/ 505820 h 2934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48436" h="2934320">
                <a:moveTo>
                  <a:pt x="15675" y="2495740"/>
                </a:moveTo>
                <a:cubicBezTo>
                  <a:pt x="26749" y="2607733"/>
                  <a:pt x="457884" y="2920239"/>
                  <a:pt x="698612" y="2933782"/>
                </a:cubicBezTo>
                <a:cubicBezTo>
                  <a:pt x="939340" y="2947325"/>
                  <a:pt x="1273994" y="2702002"/>
                  <a:pt x="1460045" y="2576997"/>
                </a:cubicBezTo>
                <a:cubicBezTo>
                  <a:pt x="1646096" y="2451992"/>
                  <a:pt x="1733622" y="2426511"/>
                  <a:pt x="1814917" y="2183751"/>
                </a:cubicBezTo>
                <a:cubicBezTo>
                  <a:pt x="1896212" y="1940991"/>
                  <a:pt x="1955196" y="1447800"/>
                  <a:pt x="1947813" y="1120438"/>
                </a:cubicBezTo>
                <a:cubicBezTo>
                  <a:pt x="1940430" y="793076"/>
                  <a:pt x="1920742" y="386949"/>
                  <a:pt x="1770618" y="219576"/>
                </a:cubicBezTo>
                <a:cubicBezTo>
                  <a:pt x="1620495" y="52203"/>
                  <a:pt x="1322625" y="148445"/>
                  <a:pt x="1047072" y="116198"/>
                </a:cubicBezTo>
                <a:cubicBezTo>
                  <a:pt x="771519" y="83951"/>
                  <a:pt x="267421" y="-57593"/>
                  <a:pt x="117297" y="26094"/>
                </a:cubicBezTo>
                <a:cubicBezTo>
                  <a:pt x="-32826" y="109781"/>
                  <a:pt x="3985" y="505820"/>
                  <a:pt x="3985" y="505820"/>
                </a:cubicBezTo>
              </a:path>
            </a:pathLst>
          </a:custGeom>
          <a:ln>
            <a:solidFill>
              <a:srgbClr val="4F81BD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0" name="Title 3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Simple Example: Echo Server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3E4E37-34A2-4550-AC9D-A797D212195B}"/>
              </a:ext>
            </a:extLst>
          </p:cNvPr>
          <p:cNvSpPr/>
          <p:nvPr/>
        </p:nvSpPr>
        <p:spPr>
          <a:xfrm>
            <a:off x="2453796" y="2270395"/>
            <a:ext cx="989338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8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606770" y="2835114"/>
            <a:ext cx="266515" cy="549203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49" name="Freeform 28">
            <a:extLst>
              <a:ext uri="{FF2B5EF4-FFF2-40B4-BE49-F238E27FC236}">
                <a16:creationId xmlns:a16="http://schemas.microsoft.com/office/drawing/2014/main" id="{B73CA20A-0DD1-4C80-AF52-F271194D58ED}"/>
              </a:ext>
            </a:extLst>
          </p:cNvPr>
          <p:cNvSpPr/>
          <p:nvPr/>
        </p:nvSpPr>
        <p:spPr>
          <a:xfrm rot="1032332">
            <a:off x="2462864" y="1547287"/>
            <a:ext cx="266515" cy="720936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0" name="Freeform 30">
            <a:extLst>
              <a:ext uri="{FF2B5EF4-FFF2-40B4-BE49-F238E27FC236}">
                <a16:creationId xmlns:a16="http://schemas.microsoft.com/office/drawing/2014/main" id="{EC5B8904-7774-4730-B220-A21A87C06A4E}"/>
              </a:ext>
            </a:extLst>
          </p:cNvPr>
          <p:cNvSpPr/>
          <p:nvPr/>
        </p:nvSpPr>
        <p:spPr>
          <a:xfrm rot="1053436">
            <a:off x="8094211" y="2098661"/>
            <a:ext cx="266515" cy="1059652"/>
          </a:xfrm>
          <a:custGeom>
            <a:avLst/>
            <a:gdLst>
              <a:gd name="connsiteX0" fmla="*/ 44682 w 266515"/>
              <a:gd name="connsiteY0" fmla="*/ 0 h 767949"/>
              <a:gd name="connsiteX1" fmla="*/ 266176 w 266515"/>
              <a:gd name="connsiteY1" fmla="*/ 221524 h 767949"/>
              <a:gd name="connsiteX2" fmla="*/ 384 w 266515"/>
              <a:gd name="connsiteY2" fmla="*/ 413511 h 767949"/>
              <a:gd name="connsiteX3" fmla="*/ 207111 w 266515"/>
              <a:gd name="connsiteY3" fmla="*/ 635034 h 767949"/>
              <a:gd name="connsiteX4" fmla="*/ 207111 w 266515"/>
              <a:gd name="connsiteY4" fmla="*/ 767949 h 767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6515" h="767949">
                <a:moveTo>
                  <a:pt x="44682" y="0"/>
                </a:moveTo>
                <a:cubicBezTo>
                  <a:pt x="159120" y="76302"/>
                  <a:pt x="273559" y="152605"/>
                  <a:pt x="266176" y="221524"/>
                </a:cubicBezTo>
                <a:cubicBezTo>
                  <a:pt x="258793" y="290443"/>
                  <a:pt x="10228" y="344593"/>
                  <a:pt x="384" y="413511"/>
                </a:cubicBezTo>
                <a:cubicBezTo>
                  <a:pt x="-9460" y="482429"/>
                  <a:pt x="172657" y="575961"/>
                  <a:pt x="207111" y="635034"/>
                </a:cubicBezTo>
                <a:cubicBezTo>
                  <a:pt x="241565" y="694107"/>
                  <a:pt x="207111" y="767949"/>
                  <a:pt x="207111" y="767949"/>
                </a:cubicBezTo>
              </a:path>
            </a:pathLst>
          </a:custGeom>
          <a:ln>
            <a:solidFill>
              <a:srgbClr val="4F81BD"/>
            </a:solidFill>
            <a:prstDash val="dash"/>
            <a:headEnd type="none"/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4E7D4B9-CAC1-4F35-9189-8B9B50620EBB}"/>
              </a:ext>
            </a:extLst>
          </p:cNvPr>
          <p:cNvSpPr txBox="1"/>
          <p:nvPr/>
        </p:nvSpPr>
        <p:spPr>
          <a:xfrm>
            <a:off x="7789701" y="2090318"/>
            <a:ext cx="655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00FF"/>
                </a:solidFill>
                <a:latin typeface="Gill Sans Light"/>
              </a:rPr>
              <a:t>wait</a:t>
            </a:r>
          </a:p>
        </p:txBody>
      </p:sp>
      <p:sp>
        <p:nvSpPr>
          <p:cNvPr id="59" name="Right Arrow 58"/>
          <p:cNvSpPr/>
          <p:nvPr/>
        </p:nvSpPr>
        <p:spPr bwMode="auto">
          <a:xfrm rot="635344">
            <a:off x="4701058" y="2511455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9956113">
            <a:off x="4659059" y="4555140"/>
            <a:ext cx="1936770" cy="579399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FE4B10-CC9E-41DA-BCEA-8D4CFB31DDD9}"/>
              </a:ext>
            </a:extLst>
          </p:cNvPr>
          <p:cNvSpPr/>
          <p:nvPr/>
        </p:nvSpPr>
        <p:spPr>
          <a:xfrm>
            <a:off x="2743200" y="3028890"/>
            <a:ext cx="42742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urier"/>
              </a:rPr>
              <a:t>n = </a:t>
            </a:r>
            <a:r>
              <a:rPr lang="en-US" sz="2000" b="1" dirty="0" smtClean="0">
                <a:latin typeface="Consolas" panose="020B0609020204030204" pitchFamily="49" charset="0"/>
                <a:cs typeface="Courier"/>
              </a:rPr>
              <a:t>read(</a:t>
            </a:r>
            <a:r>
              <a:rPr lang="en-US" sz="2000" b="1" dirty="0" err="1" smtClean="0">
                <a:latin typeface="Consolas" panose="020B0609020204030204" pitchFamily="49" charset="0"/>
                <a:cs typeface="Courier"/>
              </a:rPr>
              <a:t>sockfd,rcvbuf</a:t>
            </a:r>
            <a:r>
              <a:rPr lang="en-US" sz="2000" b="1" dirty="0">
                <a:latin typeface="Consolas" panose="020B0609020204030204" pitchFamily="49" charset="0"/>
                <a:cs typeface="Courier"/>
              </a:rPr>
              <a:t>, …); </a:t>
            </a:r>
            <a:endParaRPr lang="en-US" sz="2000" b="1" dirty="0">
              <a:latin typeface="Consolas" panose="020B0609020204030204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45829" y="3527061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Client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629738" y="3493500"/>
            <a:ext cx="811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dirty="0" smtClean="0">
                <a:latin typeface="Gill Sans Light"/>
              </a:rPr>
              <a:t>Server</a:t>
            </a:r>
          </a:p>
          <a:p>
            <a:pPr algn="ctr"/>
            <a:r>
              <a:rPr lang="en-US" sz="1600" b="0" dirty="0" smtClean="0">
                <a:latin typeface="Gill Sans Light"/>
              </a:rPr>
              <a:t>Socket</a:t>
            </a:r>
            <a:endParaRPr lang="en-US" sz="1600" b="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42435215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repeatCount="2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repeatCount="3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0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repeatCount="3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1000"/>
                            </p:stCondLst>
                            <p:childTnLst>
                              <p:par>
                                <p:cTn id="10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0" grpId="0" animBg="1"/>
      <p:bldP spid="14" grpId="0" animBg="1"/>
      <p:bldP spid="16" grpId="0" animBg="1"/>
      <p:bldP spid="20" grpId="0"/>
      <p:bldP spid="22" grpId="0" animBg="1"/>
      <p:bldP spid="23" grpId="0"/>
      <p:bldP spid="24" grpId="0" animBg="1"/>
      <p:bldP spid="25" grpId="0"/>
      <p:bldP spid="36" grpId="0"/>
      <p:bldP spid="38" grpId="0" animBg="1"/>
      <p:bldP spid="39" grpId="0" animBg="1"/>
      <p:bldP spid="45" grpId="0" animBg="1"/>
      <p:bldP spid="48" grpId="0" animBg="1"/>
      <p:bldP spid="49" grpId="0" animBg="1"/>
      <p:bldP spid="50" grpId="0" animBg="1"/>
      <p:bldP spid="54" grpId="0"/>
      <p:bldP spid="59" grpId="0" animBg="1"/>
      <p:bldP spid="60" grpId="0" animBg="1"/>
      <p:bldP spid="2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client-server example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81200" y="762000"/>
            <a:ext cx="9525000" cy="2554545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client(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[MAXIN];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[MAXOUT];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while (1)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fgets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sndbuf,MAXIN,stdin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		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prompt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*/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strlen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sndbuf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)+1);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send (including null terminator)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(rcvbuf,0,MAXOUT);           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clear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n=read(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MAXOUT);          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receive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write(STDOUT_FILENO,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rcvbuf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n);	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echo */</a:t>
            </a:r>
          </a:p>
          <a:p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133766" y="3955519"/>
            <a:ext cx="7000835" cy="2893100"/>
          </a:xfrm>
          <a:prstGeom prst="rect">
            <a:avLst/>
          </a:prstGeom>
          <a:ln>
            <a:solidFill>
              <a:srgbClr val="4F81BD"/>
            </a:solidFill>
          </a:ln>
        </p:spPr>
        <p:txBody>
          <a:bodyPr wrap="square">
            <a:spAutoFit/>
          </a:bodyPr>
          <a:lstStyle/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void server(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) {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char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[MAXREQ];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int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while (1) {                   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memset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(reqbuf,0, MAXREQ);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len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read(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consockfd,reqbuf,MAXREQ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Recv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if (n &lt;= 0) return;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write(STDOUT_FILENO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endParaRPr lang="en-US" sz="1600" b="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 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1600" b="0" dirty="0" err="1" smtClean="0">
                <a:latin typeface="Consolas" charset="0"/>
                <a:ea typeface="Consolas" charset="0"/>
                <a:cs typeface="Consolas" charset="0"/>
              </a:rPr>
              <a:t>consockfd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err="1">
                <a:latin typeface="Consolas" charset="0"/>
                <a:ea typeface="Consolas" charset="0"/>
                <a:cs typeface="Consolas" charset="0"/>
              </a:rPr>
              <a:t>reqbuf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1600" b="0" dirty="0" smtClean="0">
                <a:latin typeface="Consolas" charset="0"/>
                <a:ea typeface="Consolas" charset="0"/>
                <a:cs typeface="Consolas" charset="0"/>
              </a:rPr>
              <a:t>n); </a:t>
            </a:r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/* echo*/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  }</a:t>
            </a:r>
          </a:p>
          <a:p>
            <a:r>
              <a:rPr lang="en-US" sz="1600" b="0" dirty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  <p:sp>
        <p:nvSpPr>
          <p:cNvPr id="6" name="Freeform 5"/>
          <p:cNvSpPr/>
          <p:nvPr/>
        </p:nvSpPr>
        <p:spPr>
          <a:xfrm>
            <a:off x="2691495" y="2161346"/>
            <a:ext cx="4863574" cy="3162648"/>
          </a:xfrm>
          <a:custGeom>
            <a:avLst/>
            <a:gdLst>
              <a:gd name="connsiteX0" fmla="*/ 4083817 w 4863574"/>
              <a:gd name="connsiteY0" fmla="*/ 0 h 3162648"/>
              <a:gd name="connsiteX1" fmla="*/ 4572311 w 4863574"/>
              <a:gd name="connsiteY1" fmla="*/ 928036 h 3162648"/>
              <a:gd name="connsiteX2" fmla="*/ 163652 w 4863574"/>
              <a:gd name="connsiteY2" fmla="*/ 2124713 h 3162648"/>
              <a:gd name="connsiteX3" fmla="*/ 871968 w 4863574"/>
              <a:gd name="connsiteY3" fmla="*/ 3162648 h 3162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63574" h="3162648">
                <a:moveTo>
                  <a:pt x="4083817" y="0"/>
                </a:moveTo>
                <a:cubicBezTo>
                  <a:pt x="4654744" y="286958"/>
                  <a:pt x="5225672" y="573917"/>
                  <a:pt x="4572311" y="928036"/>
                </a:cubicBezTo>
                <a:cubicBezTo>
                  <a:pt x="3918950" y="1282155"/>
                  <a:pt x="780376" y="1752278"/>
                  <a:pt x="163652" y="2124713"/>
                </a:cubicBezTo>
                <a:cubicBezTo>
                  <a:pt x="-453072" y="2497148"/>
                  <a:pt x="871968" y="3162648"/>
                  <a:pt x="871968" y="3162648"/>
                </a:cubicBezTo>
              </a:path>
            </a:pathLst>
          </a:custGeom>
          <a:ln w="57150" cmpd="sng">
            <a:solidFill>
              <a:srgbClr val="FF0000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438400" y="2057400"/>
            <a:ext cx="43434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581400" y="5257800"/>
            <a:ext cx="4114800" cy="2286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596540" y="5968022"/>
            <a:ext cx="54864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1600201" y="2661998"/>
            <a:ext cx="8550629" cy="3434003"/>
          </a:xfrm>
          <a:custGeom>
            <a:avLst/>
            <a:gdLst>
              <a:gd name="connsiteX0" fmla="*/ 7561943 w 8629325"/>
              <a:gd name="connsiteY0" fmla="*/ 3138226 h 3138226"/>
              <a:gd name="connsiteX1" fmla="*/ 8038225 w 8629325"/>
              <a:gd name="connsiteY1" fmla="*/ 2014814 h 3138226"/>
              <a:gd name="connsiteX2" fmla="*/ 442141 w 8629325"/>
              <a:gd name="connsiteY2" fmla="*/ 634972 h 3138226"/>
              <a:gd name="connsiteX3" fmla="*/ 857361 w 8629325"/>
              <a:gd name="connsiteY3" fmla="*/ 0 h 31382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9325" h="3138226">
                <a:moveTo>
                  <a:pt x="7561943" y="3138226"/>
                </a:moveTo>
                <a:cubicBezTo>
                  <a:pt x="8393401" y="2785124"/>
                  <a:pt x="9224859" y="2432023"/>
                  <a:pt x="8038225" y="2014814"/>
                </a:cubicBezTo>
                <a:cubicBezTo>
                  <a:pt x="6851591" y="1597605"/>
                  <a:pt x="1638952" y="970774"/>
                  <a:pt x="442141" y="634972"/>
                </a:cubicBezTo>
                <a:cubicBezTo>
                  <a:pt x="-754670" y="299170"/>
                  <a:pt x="857361" y="0"/>
                  <a:pt x="857361" y="0"/>
                </a:cubicBezTo>
              </a:path>
            </a:pathLst>
          </a:custGeom>
          <a:ln w="57150" cmpd="sng">
            <a:solidFill>
              <a:srgbClr val="1C31CA"/>
            </a:solidFill>
            <a:headEnd type="none"/>
            <a:tailEnd type="triangle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38400" y="2554167"/>
            <a:ext cx="3886200" cy="228600"/>
          </a:xfrm>
          <a:prstGeom prst="rect">
            <a:avLst/>
          </a:prstGeom>
          <a:noFill/>
          <a:ln w="38100" cap="flat" cmpd="sng" algn="ctr">
            <a:solidFill>
              <a:srgbClr val="1C31C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8489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7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4E60F-3F13-4455-AEEF-F268A56B6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Assumptions are we Making?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1AA08-3835-4402-BF88-E9E170301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Reliable</a:t>
            </a:r>
          </a:p>
          <a:p>
            <a:pPr lvl="1"/>
            <a:r>
              <a:rPr lang="en-US" dirty="0"/>
              <a:t>Write to a file =&gt; Read it back.  Nothing is lost. </a:t>
            </a:r>
          </a:p>
          <a:p>
            <a:pPr lvl="1"/>
            <a:r>
              <a:rPr lang="en-US" dirty="0"/>
              <a:t>Write to a (TCP) socket =&gt; Read from the other side, same.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order (sequential stream)</a:t>
            </a:r>
          </a:p>
          <a:p>
            <a:pPr lvl="1"/>
            <a:r>
              <a:rPr lang="en-US" dirty="0"/>
              <a:t>Write X then write Y =&gt; read gets X then read gets Y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When ready?</a:t>
            </a:r>
          </a:p>
          <a:p>
            <a:pPr lvl="1"/>
            <a:r>
              <a:rPr lang="en-US" dirty="0"/>
              <a:t>File read gets whatever is there at the </a:t>
            </a:r>
            <a:r>
              <a:rPr lang="en-US" dirty="0" smtClean="0"/>
              <a:t>time</a:t>
            </a:r>
            <a:endParaRPr lang="en-US" dirty="0"/>
          </a:p>
          <a:p>
            <a:pPr lvl="2"/>
            <a:r>
              <a:rPr lang="en-US" dirty="0" smtClean="0"/>
              <a:t>Actually need to loop and read until we receive the terminator (‘\0’)</a:t>
            </a:r>
          </a:p>
          <a:p>
            <a:pPr lvl="1"/>
            <a:r>
              <a:rPr lang="en-US" dirty="0" smtClean="0"/>
              <a:t>Assumes </a:t>
            </a:r>
            <a:r>
              <a:rPr lang="en-US" dirty="0"/>
              <a:t>writing already took </a:t>
            </a:r>
            <a:r>
              <a:rPr lang="en-US" dirty="0" smtClean="0"/>
              <a:t>place</a:t>
            </a:r>
          </a:p>
          <a:p>
            <a:pPr lvl="1"/>
            <a:r>
              <a:rPr lang="en-US" dirty="0" smtClean="0"/>
              <a:t>Blocks if nothing has arrived yet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3419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D30C3-72F0-4A10-AC3E-37B33EB4A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Socket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E1BA7-2845-4AD4-9578-103A2CF0F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914400"/>
            <a:ext cx="11658600" cy="5562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File systems provide a collection of permanent objects in a structured name space:</a:t>
            </a:r>
            <a:endParaRPr lang="en-US" dirty="0"/>
          </a:p>
          <a:p>
            <a:pPr lvl="1"/>
            <a:r>
              <a:rPr lang="en-US" dirty="0" smtClean="0"/>
              <a:t>Processes open, read/write/close them</a:t>
            </a:r>
          </a:p>
          <a:p>
            <a:pPr lvl="1"/>
            <a:r>
              <a:rPr lang="en-US" dirty="0" smtClean="0"/>
              <a:t>Files </a:t>
            </a:r>
            <a:r>
              <a:rPr lang="en-US" dirty="0"/>
              <a:t>exist independently of processes</a:t>
            </a:r>
          </a:p>
          <a:p>
            <a:pPr lvl="1"/>
            <a:r>
              <a:rPr lang="en-US" dirty="0"/>
              <a:t>Easy to name what file to </a:t>
            </a:r>
            <a:r>
              <a:rPr lang="en-US" dirty="0">
                <a:latin typeface="Consolas" panose="020B0609020204030204" pitchFamily="49" charset="0"/>
              </a:rPr>
              <a:t>open()</a:t>
            </a:r>
          </a:p>
          <a:p>
            <a:r>
              <a:rPr lang="en-US" dirty="0" smtClean="0"/>
              <a:t>Pipes</a:t>
            </a:r>
            <a:r>
              <a:rPr lang="en-US" dirty="0"/>
              <a:t>: </a:t>
            </a:r>
            <a:r>
              <a:rPr lang="en-US" dirty="0" smtClean="0"/>
              <a:t>one-way communication between processes on same (physical) machine</a:t>
            </a:r>
          </a:p>
          <a:p>
            <a:pPr lvl="1"/>
            <a:r>
              <a:rPr lang="en-US" dirty="0" smtClean="0"/>
              <a:t>Single queue</a:t>
            </a:r>
          </a:p>
          <a:p>
            <a:pPr lvl="1"/>
            <a:r>
              <a:rPr lang="en-US" dirty="0" smtClean="0"/>
              <a:t>Created transiently by a call to </a:t>
            </a:r>
            <a:r>
              <a:rPr lang="en-US" dirty="0" smtClean="0">
                <a:latin typeface="Consolas" panose="020B0609020204030204" pitchFamily="49" charset="0"/>
              </a:rPr>
              <a:t>pipe()</a:t>
            </a:r>
          </a:p>
          <a:p>
            <a:pPr lvl="1"/>
            <a:r>
              <a:rPr lang="en-US" dirty="0" smtClean="0"/>
              <a:t>Passed from parent to children (descriptors </a:t>
            </a:r>
            <a:r>
              <a:rPr lang="en-US" dirty="0"/>
              <a:t>inherited from parent </a:t>
            </a:r>
            <a:r>
              <a:rPr lang="en-US" dirty="0" smtClean="0"/>
              <a:t>process)</a:t>
            </a:r>
            <a:endParaRPr lang="en-US" dirty="0"/>
          </a:p>
          <a:p>
            <a:r>
              <a:rPr lang="en-US" dirty="0" smtClean="0"/>
              <a:t>Sockets: two-way communication between processes on same or different machine</a:t>
            </a:r>
          </a:p>
          <a:p>
            <a:pPr lvl="1"/>
            <a:r>
              <a:rPr lang="en-US" dirty="0" smtClean="0"/>
              <a:t>Two queues (one in each direction)</a:t>
            </a:r>
          </a:p>
          <a:p>
            <a:pPr lvl="1"/>
            <a:r>
              <a:rPr lang="en-US" dirty="0" smtClean="0"/>
              <a:t>Processes can be on </a:t>
            </a:r>
            <a:r>
              <a:rPr lang="en-US" dirty="0"/>
              <a:t>separate machines: no common ancestor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we </a:t>
            </a:r>
            <a:r>
              <a:rPr lang="en-US" i="1" dirty="0">
                <a:solidFill>
                  <a:srgbClr val="FF0000"/>
                </a:solidFill>
              </a:rPr>
              <a:t>name</a:t>
            </a:r>
            <a:r>
              <a:rPr lang="en-US" dirty="0">
                <a:solidFill>
                  <a:srgbClr val="FF0000"/>
                </a:solidFill>
              </a:rPr>
              <a:t> the objects we are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open</a:t>
            </a:r>
            <a:r>
              <a:rPr lang="en-US" dirty="0">
                <a:solidFill>
                  <a:srgbClr val="FF0000"/>
                </a:solidFill>
              </a:rPr>
              <a:t>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How do these completely independent programs know that the other wants to “talk” to them?</a:t>
            </a:r>
          </a:p>
        </p:txBody>
      </p:sp>
    </p:spTree>
    <p:extLst>
      <p:ext uri="{BB962C8B-B14F-4D97-AF65-F5344CB8AC3E}">
        <p14:creationId xmlns:p14="http://schemas.microsoft.com/office/powerpoint/2010/main" val="412646809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AA220-6C5D-486E-922B-CE5F23DFB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Namespaces for Communication over 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249CD-EB9E-4D67-8011-622DFF891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Hostname</a:t>
            </a:r>
          </a:p>
          <a:p>
            <a:pPr lvl="1"/>
            <a:r>
              <a:rPr lang="en-US" dirty="0"/>
              <a:t>www.eecs.berkeley.edu</a:t>
            </a:r>
          </a:p>
          <a:p>
            <a:r>
              <a:rPr lang="en-US" dirty="0"/>
              <a:t>IP address</a:t>
            </a:r>
          </a:p>
          <a:p>
            <a:pPr lvl="1"/>
            <a:r>
              <a:rPr lang="en-US" dirty="0"/>
              <a:t>128.32.244.172  (IPv4, 32-bit Integer)</a:t>
            </a:r>
          </a:p>
          <a:p>
            <a:pPr lvl="1"/>
            <a:r>
              <a:rPr lang="en-US" dirty="0"/>
              <a:t>2607:f140:0:81::f (IPv6, 128-bit Integer)</a:t>
            </a:r>
          </a:p>
          <a:p>
            <a:r>
              <a:rPr lang="en-US" dirty="0"/>
              <a:t>Port Number</a:t>
            </a:r>
          </a:p>
          <a:p>
            <a:pPr lvl="1"/>
            <a:r>
              <a:rPr lang="en-US" dirty="0"/>
              <a:t>0-1023 are “</a:t>
            </a:r>
            <a:r>
              <a:rPr lang="en-US" dirty="0">
                <a:hlinkClick r:id="rId2"/>
              </a:rPr>
              <a:t>well known</a:t>
            </a:r>
            <a:r>
              <a:rPr lang="en-US" dirty="0"/>
              <a:t>” or “system” ports</a:t>
            </a:r>
          </a:p>
          <a:p>
            <a:pPr lvl="2"/>
            <a:r>
              <a:rPr lang="en-US" dirty="0"/>
              <a:t>Superuser privileges to bind to one</a:t>
            </a:r>
          </a:p>
          <a:p>
            <a:pPr lvl="1"/>
            <a:r>
              <a:rPr lang="en-US" dirty="0"/>
              <a:t>1024 – 49151 are “registered” ports (</a:t>
            </a:r>
            <a:r>
              <a:rPr lang="en-US" dirty="0">
                <a:hlinkClick r:id="rId3"/>
              </a:rPr>
              <a:t>registry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Assigned by IANA for specific services</a:t>
            </a:r>
          </a:p>
          <a:p>
            <a:pPr lvl="1"/>
            <a:r>
              <a:rPr lang="en-US" dirty="0"/>
              <a:t>49152–65535 (2</a:t>
            </a:r>
            <a:r>
              <a:rPr lang="en-US" baseline="30000" dirty="0"/>
              <a:t>15</a:t>
            </a:r>
            <a:r>
              <a:rPr lang="en-US" dirty="0"/>
              <a:t>+2</a:t>
            </a:r>
            <a:r>
              <a:rPr lang="en-US" baseline="30000" dirty="0"/>
              <a:t>14</a:t>
            </a:r>
            <a:r>
              <a:rPr lang="en-US" dirty="0"/>
              <a:t> to 2</a:t>
            </a:r>
            <a:r>
              <a:rPr lang="en-US" baseline="30000" dirty="0"/>
              <a:t>16</a:t>
            </a:r>
            <a:r>
              <a:rPr lang="en-US" dirty="0"/>
              <a:t>−1) are “dynamic” or “private”</a:t>
            </a:r>
          </a:p>
          <a:p>
            <a:pPr lvl="2"/>
            <a:r>
              <a:rPr lang="en-US" dirty="0"/>
              <a:t>Automatically allocated as “ephemeral ports”</a:t>
            </a:r>
          </a:p>
        </p:txBody>
      </p:sp>
    </p:spTree>
    <p:extLst>
      <p:ext uri="{BB962C8B-B14F-4D97-AF65-F5344CB8AC3E}">
        <p14:creationId xmlns:p14="http://schemas.microsoft.com/office/powerpoint/2010/main" val="25103773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auto">
          <a:xfrm>
            <a:off x="577197" y="715938"/>
            <a:ext cx="3810000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5" name="Rectangle 24"/>
          <p:cNvSpPr/>
          <p:nvPr/>
        </p:nvSpPr>
        <p:spPr bwMode="auto">
          <a:xfrm>
            <a:off x="6991923" y="685800"/>
            <a:ext cx="4819077" cy="3422004"/>
          </a:xfrm>
          <a:prstGeom prst="rect">
            <a:avLst/>
          </a:prstGeom>
          <a:solidFill>
            <a:srgbClr val="618FFD">
              <a:alpha val="20000"/>
            </a:srgbClr>
          </a:solidFill>
          <a:ln w="2857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Comic Sans MS" pitchFamily="66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404" y="4186254"/>
            <a:ext cx="10515600" cy="2720058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Special kind of socket: </a:t>
            </a: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server socket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Has file descriptor</a:t>
            </a:r>
          </a:p>
          <a:p>
            <a:pPr lvl="1"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Can’t read or write</a:t>
            </a:r>
          </a:p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Two operations: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listen()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Start allowing clients to connect</a:t>
            </a:r>
          </a:p>
          <a:p>
            <a:pPr marL="914400" lvl="1" indent="-45720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b="1" dirty="0">
                <a:latin typeface="Gill Sans Light"/>
                <a:ea typeface="굴림" panose="020B0600000101010101" pitchFamily="34" charset="-127"/>
              </a:rPr>
              <a:t>accept()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: Create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new socket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 for a </a:t>
            </a:r>
            <a:r>
              <a:rPr lang="en-US" altLang="ko-KR" i="1" dirty="0">
                <a:latin typeface="Gill Sans Light"/>
                <a:ea typeface="굴림" panose="020B0600000101010101" pitchFamily="34" charset="-127"/>
              </a:rPr>
              <a:t>particular </a:t>
            </a: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client</a:t>
            </a: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197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252380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2" grpId="0"/>
      <p:bldP spid="13" grpId="0"/>
      <p:bldP spid="15" grpId="0" animBg="1"/>
      <p:bldP spid="2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72BA669-6A5A-4603-A87D-2D9DCCBF7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98170" y="1334449"/>
            <a:ext cx="565150" cy="95062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F82A4E-17A5-40A0-B22B-32047C3D8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Connection </a:t>
            </a:r>
            <a:r>
              <a:rPr lang="en-US" dirty="0" smtClean="0">
                <a:latin typeface="Gill Sans Light"/>
              </a:rPr>
              <a:t>Setup over TCP/IP</a:t>
            </a:r>
            <a:endParaRPr lang="en-US" dirty="0">
              <a:latin typeface="Gill Sans Light"/>
            </a:endParaRPr>
          </a:p>
        </p:txBody>
      </p:sp>
      <p:sp>
        <p:nvSpPr>
          <p:cNvPr id="7" name="Oval 4">
            <a:extLst>
              <a:ext uri="{FF2B5EF4-FFF2-40B4-BE49-F238E27FC236}">
                <a16:creationId xmlns:a16="http://schemas.microsoft.com/office/drawing/2014/main" id="{41B0C82D-AE6F-408D-8226-8034C4D0D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001468"/>
            <a:ext cx="1052970" cy="879904"/>
          </a:xfrm>
          <a:prstGeom prst="ellipse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68657" y="1120652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Listening: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Server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 smtClean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well-known port,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</a:t>
            </a: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B34BB008-7549-49DF-8D35-78CE68B37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404" y="1485121"/>
            <a:ext cx="2542343" cy="114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Connection request: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IP </a:t>
            </a:r>
            <a:r>
              <a:rPr lang="en-US" altLang="ko-KR" dirty="0" err="1" smtClean="0">
                <a:latin typeface="Gill Sans Light"/>
                <a:ea typeface="굴림" panose="020B0600000101010101" pitchFamily="34" charset="-127"/>
              </a:rPr>
              <a:t>addr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Client Port</a:t>
            </a:r>
          </a:p>
          <a:p>
            <a:pPr marL="457200" indent="-457200">
              <a:lnSpc>
                <a:spcPct val="80000"/>
              </a:lnSpc>
              <a:spcBef>
                <a:spcPct val="20000"/>
              </a:spcBef>
              <a:buSzPct val="100000"/>
              <a:buFont typeface="+mj-lt"/>
              <a:buAutoNum type="arabicPeriod"/>
            </a:pPr>
            <a:r>
              <a:rPr lang="en-US" altLang="ko-KR" dirty="0" smtClean="0">
                <a:latin typeface="Gill Sans Light"/>
                <a:ea typeface="굴림" panose="020B0600000101010101" pitchFamily="34" charset="-127"/>
              </a:rPr>
              <a:t>Protocol (TCP/IP)</a:t>
            </a:r>
            <a:endParaRPr lang="en-US" altLang="ko-KR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15" name="Oval 3">
            <a:extLst>
              <a:ext uri="{FF2B5EF4-FFF2-40B4-BE49-F238E27FC236}">
                <a16:creationId xmlns:a16="http://schemas.microsoft.com/office/drawing/2014/main" id="{AEFFE092-7AC5-4261-87DD-7F5BCD206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498" y="1226104"/>
            <a:ext cx="1512478" cy="1083209"/>
          </a:xfrm>
          <a:prstGeom prst="ellipse">
            <a:avLst/>
          </a:prstGeom>
          <a:solidFill>
            <a:schemeClr val="accent5"/>
          </a:solidFill>
          <a:ln w="38100" algn="ctr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Server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Socket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11E2783-12CD-46DD-BD05-CC593D9E2AB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79" t="11674" r="7255" b="21873"/>
          <a:stretch/>
        </p:blipFill>
        <p:spPr>
          <a:xfrm>
            <a:off x="7768473" y="2047386"/>
            <a:ext cx="1056361" cy="31023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204566D4-D9E3-4F5F-899B-697A1BD45A89}"/>
              </a:ext>
            </a:extLst>
          </p:cNvPr>
          <p:cNvGrpSpPr/>
          <p:nvPr/>
        </p:nvGrpSpPr>
        <p:grpSpPr>
          <a:xfrm>
            <a:off x="7817753" y="2357625"/>
            <a:ext cx="1665056" cy="1562909"/>
            <a:chOff x="6423365" y="1869386"/>
            <a:chExt cx="1665056" cy="1562909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BB631720-C179-421B-8030-711C543725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995510" y="1869386"/>
              <a:ext cx="8184" cy="665318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  <p:sp>
          <p:nvSpPr>
            <p:cNvPr id="20" name="Text Box 11">
              <a:extLst>
                <a:ext uri="{FF2B5EF4-FFF2-40B4-BE49-F238E27FC236}">
                  <a16:creationId xmlns:a16="http://schemas.microsoft.com/office/drawing/2014/main" id="{7363DFF4-0589-4053-A052-ED413B36F9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09619" y="2019146"/>
              <a:ext cx="1078802" cy="6314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new</a:t>
              </a:r>
            </a:p>
            <a:p>
              <a:pPr algn="ctr">
                <a:lnSpc>
                  <a:spcPct val="80000"/>
                </a:lnSpc>
                <a:buSzPct val="100000"/>
              </a:pPr>
              <a:r>
                <a:rPr lang="en-US" altLang="ko-KR" sz="2200" dirty="0">
                  <a:latin typeface="Gill Sans Light"/>
                  <a:ea typeface="굴림" panose="020B0600000101010101" pitchFamily="34" charset="-127"/>
                </a:rPr>
                <a:t>socket</a:t>
              </a:r>
            </a:p>
          </p:txBody>
        </p:sp>
        <p:sp>
          <p:nvSpPr>
            <p:cNvPr id="21" name="Oval 5">
              <a:extLst>
                <a:ext uri="{FF2B5EF4-FFF2-40B4-BE49-F238E27FC236}">
                  <a16:creationId xmlns:a16="http://schemas.microsoft.com/office/drawing/2014/main" id="{A2DD5C9F-F034-460A-9B8F-E06F448BBC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23365" y="2552391"/>
              <a:ext cx="1111720" cy="879904"/>
            </a:xfrm>
            <a:prstGeom prst="ellipse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 dirty="0" smtClean="0">
                  <a:latin typeface="Gill Sans Light"/>
                  <a:ea typeface="굴림" panose="020B0600000101010101" pitchFamily="34" charset="-127"/>
                </a:rPr>
                <a:t>socket</a:t>
              </a:r>
              <a:endParaRPr lang="en-US" altLang="ko-KR" sz="2200" dirty="0">
                <a:latin typeface="Gill Sans Light"/>
                <a:ea typeface="굴림" panose="020B0600000101010101" pitchFamily="34" charset="-127"/>
              </a:endParaRPr>
            </a:p>
          </p:txBody>
        </p:sp>
      </p:grpSp>
      <p:sp>
        <p:nvSpPr>
          <p:cNvPr id="22" name="AutoShape 9">
            <a:extLst>
              <a:ext uri="{FF2B5EF4-FFF2-40B4-BE49-F238E27FC236}">
                <a16:creationId xmlns:a16="http://schemas.microsoft.com/office/drawing/2014/main" id="{B2D1C844-ABDD-4910-BBBD-2D17E341D0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360" y="3168991"/>
            <a:ext cx="3769326" cy="491185"/>
          </a:xfrm>
          <a:prstGeom prst="leftRightArrow">
            <a:avLst>
              <a:gd name="adj1" fmla="val 49630"/>
              <a:gd name="adj2" fmla="val 102636"/>
            </a:avLst>
          </a:prstGeom>
          <a:solidFill>
            <a:srgbClr val="FFFF00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>
                <a:latin typeface="Gill Sans Light"/>
                <a:ea typeface="굴림" panose="020B0600000101010101" pitchFamily="34" charset="-127"/>
              </a:rPr>
              <a:t>connection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07001ED-A10A-4823-B743-A253E9C5EAA9}"/>
              </a:ext>
            </a:extLst>
          </p:cNvPr>
          <p:cNvGrpSpPr/>
          <p:nvPr/>
        </p:nvGrpSpPr>
        <p:grpSpPr>
          <a:xfrm>
            <a:off x="3804843" y="2036323"/>
            <a:ext cx="3447710" cy="1164077"/>
            <a:chOff x="2200954" y="1787932"/>
            <a:chExt cx="3699806" cy="1062066"/>
          </a:xfrm>
        </p:grpSpPr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BB715A6C-6959-4B60-9919-FAD0E75016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547700">
              <a:off x="2598369" y="1973776"/>
              <a:ext cx="2874458" cy="3065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000" dirty="0">
                  <a:latin typeface="Gill Sans Light"/>
                  <a:ea typeface="굴림" panose="020B0600000101010101" pitchFamily="34" charset="-127"/>
                </a:rPr>
                <a:t>Request Connection</a:t>
              </a:r>
            </a:p>
          </p:txBody>
        </p:sp>
        <p:sp>
          <p:nvSpPr>
            <p:cNvPr id="11" name="Line 7">
              <a:extLst>
                <a:ext uri="{FF2B5EF4-FFF2-40B4-BE49-F238E27FC236}">
                  <a16:creationId xmlns:a16="http://schemas.microsoft.com/office/drawing/2014/main" id="{1B216C94-8C51-4A5A-BB45-EE19A4A0A4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00954" y="1787932"/>
              <a:ext cx="3699806" cy="106206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 dirty="0">
                <a:latin typeface="Gill Sans Light"/>
              </a:endParaRPr>
            </a:p>
          </p:txBody>
        </p:sp>
      </p:grpSp>
      <p:sp>
        <p:nvSpPr>
          <p:cNvPr id="23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33715" y="715938"/>
            <a:ext cx="1734430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Server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4" name="Text Box 12">
            <a:extLst>
              <a:ext uri="{FF2B5EF4-FFF2-40B4-BE49-F238E27FC236}">
                <a16:creationId xmlns:a16="http://schemas.microsoft.com/office/drawing/2014/main" id="{FEB49989-D7E9-4223-91C6-5045607CC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1141" y="775651"/>
            <a:ext cx="1643059" cy="360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>
              <a:lnSpc>
                <a:spcPct val="80000"/>
              </a:lnSpc>
              <a:spcBef>
                <a:spcPct val="20000"/>
              </a:spcBef>
              <a:buSzPct val="100000"/>
            </a:pPr>
            <a:r>
              <a:rPr lang="en-US" altLang="ko-KR" sz="2200" dirty="0" smtClean="0">
                <a:latin typeface="Gill Sans Light"/>
                <a:ea typeface="굴림" panose="020B0600000101010101" pitchFamily="34" charset="-127"/>
              </a:rPr>
              <a:t>Client Side</a:t>
            </a:r>
            <a:endParaRPr lang="en-US" altLang="ko-KR" sz="2200" dirty="0">
              <a:latin typeface="Gill Sans Light"/>
              <a:ea typeface="굴림" panose="020B0600000101010101" pitchFamily="34" charset="-127"/>
            </a:endParaRP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4866D386-0965-4368-A7E5-B19FAC222B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4234590"/>
            <a:ext cx="5181600" cy="247101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5000"/>
              </a:spcBef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5-Tuple identifies each connection: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IP Address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Source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Destination Port Number</a:t>
            </a:r>
          </a:p>
          <a:p>
            <a:pPr marL="971550" lvl="1" indent="-514350">
              <a:lnSpc>
                <a:spcPct val="85000"/>
              </a:lnSpc>
              <a:spcBef>
                <a:spcPct val="25000"/>
              </a:spcBef>
              <a:buFont typeface="+mj-lt"/>
              <a:buAutoNum type="arabicPeriod"/>
            </a:pPr>
            <a:r>
              <a:rPr lang="en-US" altLang="ko-KR" dirty="0">
                <a:latin typeface="Gill Sans Light"/>
                <a:ea typeface="굴림" panose="020B0600000101010101" pitchFamily="34" charset="-127"/>
              </a:rPr>
              <a:t>Protocol (always TCP here)</a:t>
            </a:r>
          </a:p>
        </p:txBody>
      </p:sp>
      <p:sp>
        <p:nvSpPr>
          <p:cNvPr id="27" name="Content Placeholder 24">
            <a:extLst>
              <a:ext uri="{FF2B5EF4-FFF2-40B4-BE49-F238E27FC236}">
                <a16:creationId xmlns:a16="http://schemas.microsoft.com/office/drawing/2014/main" id="{8738E480-1BAA-4EBC-A7FE-AFD9073C24CB}"/>
              </a:ext>
            </a:extLst>
          </p:cNvPr>
          <p:cNvSpPr txBox="1">
            <a:spLocks/>
          </p:cNvSpPr>
          <p:nvPr/>
        </p:nvSpPr>
        <p:spPr>
          <a:xfrm>
            <a:off x="6172199" y="4234589"/>
            <a:ext cx="5685739" cy="2471011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kern="0" smtClean="0">
                <a:latin typeface="Gill Sans Light"/>
              </a:rPr>
              <a:t>Often, Client Port “randomly” assigned</a:t>
            </a:r>
          </a:p>
          <a:p>
            <a:pPr lvl="1"/>
            <a:r>
              <a:rPr lang="en-US" kern="0" smtClean="0">
                <a:latin typeface="Gill Sans Light"/>
              </a:rPr>
              <a:t>Done by OS during client socket setup</a:t>
            </a:r>
          </a:p>
          <a:p>
            <a:r>
              <a:rPr lang="en-US" kern="0" smtClean="0">
                <a:latin typeface="Gill Sans Light"/>
              </a:rPr>
              <a:t>Server Port often “well known”</a:t>
            </a:r>
          </a:p>
          <a:p>
            <a:pPr lvl="1"/>
            <a:r>
              <a:rPr lang="en-US" kern="0" smtClean="0">
                <a:latin typeface="Gill Sans Light"/>
              </a:rPr>
              <a:t>80 (web), 443 (secure web), 25 (sendmail), etc</a:t>
            </a:r>
          </a:p>
          <a:p>
            <a:pPr lvl="1"/>
            <a:r>
              <a:rPr lang="en-US" kern="0" smtClean="0">
                <a:latin typeface="Gill Sans Light"/>
              </a:rPr>
              <a:t>Well-known ports from 0—1023 </a:t>
            </a:r>
            <a:endParaRPr lang="en-US" kern="0" dirty="0">
              <a:latin typeface="Gill Sans Light"/>
            </a:endParaRPr>
          </a:p>
        </p:txBody>
      </p:sp>
      <p:sp>
        <p:nvSpPr>
          <p:cNvPr id="29" name="Cloud">
            <a:extLst>
              <a:ext uri="{FF2B5EF4-FFF2-40B4-BE49-F238E27FC236}">
                <a16:creationId xmlns:a16="http://schemas.microsoft.com/office/drawing/2014/main" id="{E890EE24-4757-4066-A224-5769B8D0BBB2}"/>
              </a:ext>
            </a:extLst>
          </p:cNvPr>
          <p:cNvSpPr>
            <a:spLocks noChangeAspect="1" noEditPoints="1" noChangeArrowheads="1"/>
          </p:cNvSpPr>
          <p:nvPr/>
        </p:nvSpPr>
        <p:spPr bwMode="auto">
          <a:xfrm>
            <a:off x="3652343" y="1687059"/>
            <a:ext cx="3708284" cy="2493333"/>
          </a:xfrm>
          <a:custGeom>
            <a:avLst/>
            <a:gdLst>
              <a:gd name="T0" fmla="*/ 7 w 21600"/>
              <a:gd name="T1" fmla="*/ 767 h 21600"/>
              <a:gd name="T2" fmla="*/ 1094 w 21600"/>
              <a:gd name="T3" fmla="*/ 1531 h 21600"/>
              <a:gd name="T4" fmla="*/ 2185 w 21600"/>
              <a:gd name="T5" fmla="*/ 767 h 21600"/>
              <a:gd name="T6" fmla="*/ 1094 w 21600"/>
              <a:gd name="T7" fmla="*/ 8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3 w 21600"/>
              <a:gd name="T13" fmla="*/ 3269 h 21600"/>
              <a:gd name="T14" fmla="*/ 17086 w 21600"/>
              <a:gd name="T15" fmla="*/ 17331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endParaRPr lang="en-US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0679034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7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762000"/>
            <a:ext cx="10515600" cy="5638800"/>
          </a:xfrm>
        </p:spPr>
        <p:txBody>
          <a:bodyPr>
            <a:normAutofit/>
          </a:bodyPr>
          <a:lstStyle/>
          <a:p>
            <a:r>
              <a:rPr lang="en-US" dirty="0" smtClean="0"/>
              <a:t>System Call Interface is “narrow waist” between user programs and kernel</a:t>
            </a:r>
          </a:p>
          <a:p>
            <a:pPr lvl="4"/>
            <a:endParaRPr lang="en-US" dirty="0" smtClean="0"/>
          </a:p>
          <a:p>
            <a:r>
              <a:rPr lang="en-US" dirty="0" smtClean="0"/>
              <a:t>Streaming IO: modeled as a stream of bytes</a:t>
            </a:r>
          </a:p>
          <a:p>
            <a:pPr lvl="1"/>
            <a:r>
              <a:rPr lang="en-US" dirty="0" smtClean="0"/>
              <a:t>Most streaming I/O functions start with “f” (like “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fread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Data buffered automatically by C-library functions</a:t>
            </a:r>
          </a:p>
          <a:p>
            <a:pPr lvl="5"/>
            <a:endParaRPr lang="en-US" dirty="0" smtClean="0"/>
          </a:p>
          <a:p>
            <a:r>
              <a:rPr lang="en-US" dirty="0" smtClean="0"/>
              <a:t>Low-level I/O: </a:t>
            </a:r>
          </a:p>
          <a:p>
            <a:pPr lvl="1"/>
            <a:r>
              <a:rPr lang="en-US" dirty="0"/>
              <a:t>F</a:t>
            </a:r>
            <a:r>
              <a:rPr lang="en-US" dirty="0" smtClean="0"/>
              <a:t>ile descriptors are integers</a:t>
            </a:r>
          </a:p>
          <a:p>
            <a:pPr lvl="1"/>
            <a:r>
              <a:rPr lang="en-US" dirty="0" smtClean="0"/>
              <a:t>Low-level I/O supported directly at system call level</a:t>
            </a:r>
          </a:p>
          <a:p>
            <a:pPr lvl="5"/>
            <a:endParaRPr lang="en-US" dirty="0"/>
          </a:p>
          <a:p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STDIN</a:t>
            </a:r>
            <a:r>
              <a:rPr lang="en-US" dirty="0" smtClean="0"/>
              <a:t> </a:t>
            </a:r>
            <a:r>
              <a:rPr lang="en-US" dirty="0"/>
              <a:t>/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enable composition in Unix</a:t>
            </a:r>
          </a:p>
          <a:p>
            <a:pPr lvl="1"/>
            <a:r>
              <a:rPr lang="en-US" dirty="0" smtClean="0"/>
              <a:t>Use </a:t>
            </a:r>
            <a:r>
              <a:rPr lang="en-US" dirty="0"/>
              <a:t>of pipe symbols connects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STDOUT</a:t>
            </a:r>
            <a:r>
              <a:rPr lang="en-US" dirty="0"/>
              <a:t> and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STDIN</a:t>
            </a:r>
          </a:p>
          <a:p>
            <a:pPr lvl="2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find | grep |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wc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0325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 (II)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762000"/>
            <a:ext cx="9906000" cy="54102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 smtClean="0">
                <a:ea typeface="굴림" panose="020B0600000101010101" pitchFamily="34" charset="-127"/>
              </a:rPr>
              <a:t>Device </a:t>
            </a:r>
            <a:r>
              <a:rPr lang="en-US" altLang="ko-KR" dirty="0">
                <a:ea typeface="굴림" panose="020B0600000101010101" pitchFamily="34" charset="-127"/>
              </a:rPr>
              <a:t>Driver: Device-specific code in the kernel that interacts directly with the device hardware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Supports a standard, internal interface</a:t>
            </a:r>
          </a:p>
          <a:p>
            <a:pPr lvl="1">
              <a:lnSpc>
                <a:spcPct val="10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Same kernel I/O system can interact easily with different device drivers</a:t>
            </a:r>
          </a:p>
          <a:p>
            <a:pPr lvl="4"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 smtClean="0">
                <a:ea typeface="굴림" panose="020B0600000101010101" pitchFamily="34" charset="-127"/>
              </a:rPr>
              <a:t>File abstraction works for inter-processes communication (local or Internet)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Socket: an abstraction of a network I/O queue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r>
              <a:rPr lang="en-US" dirty="0"/>
              <a:t>Mechanism for inter-process communication</a:t>
            </a:r>
          </a:p>
          <a:p>
            <a:pPr>
              <a:lnSpc>
                <a:spcPct val="100000"/>
              </a:lnSpc>
              <a:spcBef>
                <a:spcPct val="10000"/>
              </a:spcBef>
              <a:tabLst>
                <a:tab pos="1027113" algn="l"/>
                <a:tab pos="1377950" algn="l"/>
                <a:tab pos="1716088" algn="l"/>
              </a:tabLst>
            </a:pPr>
            <a:endParaRPr lang="en-US" altLang="ko-KR" dirty="0" smtClean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16062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5E7C5-0FC6-4EA1-940E-EB676A1D7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7DBF8-5E0D-4E3F-8A58-20AD2BD4CF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10515600" cy="4752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pid_t</a:t>
            </a:r>
            <a:r>
              <a:rPr lang="en-US" dirty="0">
                <a:latin typeface="Consolas" panose="020B0609020204030204" pitchFamily="49" charset="0"/>
              </a:rPr>
              <a:t> fork()</a:t>
            </a:r>
            <a:r>
              <a:rPr lang="en-US" dirty="0"/>
              <a:t> – copy the current process</a:t>
            </a:r>
          </a:p>
          <a:p>
            <a:pPr lvl="1"/>
            <a:r>
              <a:rPr lang="en-US" dirty="0"/>
              <a:t>New process has different </a:t>
            </a:r>
            <a:r>
              <a:rPr lang="en-US" dirty="0" err="1"/>
              <a:t>pid</a:t>
            </a:r>
            <a:endParaRPr lang="en-US" dirty="0"/>
          </a:p>
          <a:p>
            <a:pPr lvl="1"/>
            <a:r>
              <a:rPr lang="en-US" dirty="0"/>
              <a:t>New process contains a single thread</a:t>
            </a:r>
          </a:p>
          <a:p>
            <a:r>
              <a:rPr lang="en-US" dirty="0"/>
              <a:t>Return value from </a:t>
            </a:r>
            <a:r>
              <a:rPr lang="en-US" b="1" dirty="0">
                <a:latin typeface="Consolas" panose="020B0609020204030204" pitchFamily="49" charset="0"/>
              </a:rPr>
              <a:t>fork()</a:t>
            </a:r>
            <a:r>
              <a:rPr lang="en-US" dirty="0"/>
              <a:t>: </a:t>
            </a:r>
            <a:r>
              <a:rPr lang="en-US" dirty="0" err="1"/>
              <a:t>pid</a:t>
            </a:r>
            <a:r>
              <a:rPr lang="en-US" dirty="0"/>
              <a:t> (like an integer)</a:t>
            </a:r>
          </a:p>
          <a:p>
            <a:pPr lvl="1"/>
            <a:r>
              <a:rPr lang="en-US" dirty="0"/>
              <a:t>When &gt; 0: </a:t>
            </a:r>
          </a:p>
          <a:p>
            <a:pPr lvl="2"/>
            <a:r>
              <a:rPr lang="en-US" dirty="0"/>
              <a:t>Running in (original) </a:t>
            </a:r>
            <a:r>
              <a:rPr lang="en-US" dirty="0">
                <a:solidFill>
                  <a:srgbClr val="FF0000"/>
                </a:solidFill>
              </a:rPr>
              <a:t>Parent</a:t>
            </a:r>
            <a:r>
              <a:rPr lang="en-US" dirty="0"/>
              <a:t> process</a:t>
            </a:r>
          </a:p>
          <a:p>
            <a:pPr lvl="2"/>
            <a:r>
              <a:rPr lang="en-US" dirty="0"/>
              <a:t>return value is </a:t>
            </a:r>
            <a:r>
              <a:rPr lang="en-US" dirty="0" err="1">
                <a:solidFill>
                  <a:srgbClr val="FF0000"/>
                </a:solidFill>
              </a:rPr>
              <a:t>pid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of new child</a:t>
            </a:r>
          </a:p>
          <a:p>
            <a:pPr lvl="1"/>
            <a:r>
              <a:rPr lang="en-US" dirty="0"/>
              <a:t>When = 0: </a:t>
            </a:r>
          </a:p>
          <a:p>
            <a:pPr lvl="2"/>
            <a:r>
              <a:rPr lang="en-US" dirty="0"/>
              <a:t>Running in new </a:t>
            </a:r>
            <a:r>
              <a:rPr lang="en-US" dirty="0">
                <a:solidFill>
                  <a:srgbClr val="FF0000"/>
                </a:solidFill>
              </a:rPr>
              <a:t>Child</a:t>
            </a:r>
            <a:r>
              <a:rPr lang="en-US" dirty="0"/>
              <a:t> process</a:t>
            </a:r>
          </a:p>
          <a:p>
            <a:pPr lvl="1"/>
            <a:r>
              <a:rPr lang="en-US" dirty="0"/>
              <a:t>When &lt; 0:</a:t>
            </a:r>
          </a:p>
          <a:p>
            <a:pPr lvl="2"/>
            <a:r>
              <a:rPr lang="en-US" dirty="0"/>
              <a:t>Error!  Must handle somehow</a:t>
            </a:r>
          </a:p>
          <a:p>
            <a:pPr lvl="2"/>
            <a:r>
              <a:rPr lang="en-US" dirty="0"/>
              <a:t>Running in original process</a:t>
            </a:r>
          </a:p>
          <a:p>
            <a:r>
              <a:rPr lang="en-US" dirty="0">
                <a:solidFill>
                  <a:srgbClr val="FF0000"/>
                </a:solidFill>
              </a:rPr>
              <a:t>State of original process duplicated in </a:t>
            </a:r>
            <a:r>
              <a:rPr lang="en-US" i="1" dirty="0">
                <a:solidFill>
                  <a:srgbClr val="FF0000"/>
                </a:solidFill>
              </a:rPr>
              <a:t>both</a:t>
            </a:r>
            <a:r>
              <a:rPr lang="en-US" dirty="0">
                <a:solidFill>
                  <a:srgbClr val="FF0000"/>
                </a:solidFill>
              </a:rPr>
              <a:t> Parent and Child!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Address Space (Memory), File Descriptors (covered later),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2901809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5D372-028F-401E-A250-4227EF9CC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fork1.c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5D9E-08D1-4276-BE86-39FCD3A3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4628" y="685800"/>
            <a:ext cx="9602972" cy="5167423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stdlib.h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stdio.h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unistd.h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#include &lt;sys/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types.h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&gt;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endParaRPr lang="en-US" sz="1800" b="1" dirty="0">
              <a:latin typeface="Consolas" panose="020B0609020204030204" pitchFamily="49" charset="0"/>
              <a:cs typeface="Courier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int main(int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argc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char *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argv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[])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pid_t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            /* get current processes PID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("Parent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: %d\n",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</a:t>
            </a:r>
            <a:r>
              <a:rPr lang="en-US" sz="1800" b="1" dirty="0" err="1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solidFill>
                  <a:srgbClr val="FF0000"/>
                </a:solidFill>
                <a:latin typeface="Consolas" panose="020B0609020204030204" pitchFamily="49" charset="0"/>
                <a:cs typeface="Courier"/>
              </a:rPr>
              <a:t> = fork();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&gt; 0) {		     /* Parent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parent of [%d]\n",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if (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cpid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== 0) {	     /* Child Process */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 =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getpid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printf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("[%d] child\n",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mypid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 else {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  </a:t>
            </a:r>
            <a:r>
              <a:rPr lang="en-US" sz="1800" b="1" dirty="0" err="1">
                <a:latin typeface="Consolas" panose="020B0609020204030204" pitchFamily="49" charset="0"/>
                <a:cs typeface="Courier"/>
              </a:rPr>
              <a:t>perror</a:t>
            </a:r>
            <a:r>
              <a:rPr lang="en-US" sz="1800" b="1" dirty="0">
                <a:latin typeface="Consolas" panose="020B0609020204030204" pitchFamily="49" charset="0"/>
                <a:cs typeface="Courier"/>
              </a:rPr>
              <a:t>("Fork failed");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  }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US" sz="1800" b="1" dirty="0">
                <a:latin typeface="Consolas" panose="020B0609020204030204" pitchFamily="49" charset="0"/>
                <a:cs typeface="Courier"/>
              </a:rPr>
              <a:t>}</a:t>
            </a:r>
          </a:p>
          <a:p>
            <a:pPr marL="0" indent="0">
              <a:buNone/>
            </a:pPr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37154290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52472</TotalTime>
  <Pages>60</Pages>
  <Words>7476</Words>
  <Application>Microsoft Office PowerPoint</Application>
  <PresentationFormat>Widescreen</PresentationFormat>
  <Paragraphs>1212</Paragraphs>
  <Slides>79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90" baseType="lpstr">
      <vt:lpstr>Arial</vt:lpstr>
      <vt:lpstr>Calibri</vt:lpstr>
      <vt:lpstr>Comic Sans MS</vt:lpstr>
      <vt:lpstr>Consolas</vt:lpstr>
      <vt:lpstr>Courier</vt:lpstr>
      <vt:lpstr>Courier New</vt:lpstr>
      <vt:lpstr>Gill Sans</vt:lpstr>
      <vt:lpstr>Gill Sans Light</vt:lpstr>
      <vt:lpstr>굴림</vt:lpstr>
      <vt:lpstr>Symbol</vt:lpstr>
      <vt:lpstr>Office</vt:lpstr>
      <vt:lpstr>CS162 Operating Systems and Systems Programming Lecture 4   Process Management, Fork, and Introduction to I/O (Everything is a File!)</vt:lpstr>
      <vt:lpstr>Recall: Processes</vt:lpstr>
      <vt:lpstr>Bootstrapping</vt:lpstr>
      <vt:lpstr>Process Management API</vt:lpstr>
      <vt:lpstr>Process Management API</vt:lpstr>
      <vt:lpstr>pid.c</vt:lpstr>
      <vt:lpstr>Process Management API</vt:lpstr>
      <vt:lpstr>Creating Processes</vt:lpstr>
      <vt:lpstr>fork1.c</vt:lpstr>
      <vt:lpstr>fork1.c</vt:lpstr>
      <vt:lpstr>fork1.c</vt:lpstr>
      <vt:lpstr>Mystery: fork_race.c</vt:lpstr>
      <vt:lpstr>Process Management API</vt:lpstr>
      <vt:lpstr>Starting new Program: variants of exec</vt:lpstr>
      <vt:lpstr>fork2.c – parent waits for child to finish</vt:lpstr>
      <vt:lpstr>Process Management: The Shell pattern</vt:lpstr>
      <vt:lpstr>Administrivia</vt:lpstr>
      <vt:lpstr>Process Management API</vt:lpstr>
      <vt:lpstr>inf_loop.c</vt:lpstr>
      <vt:lpstr>Common POSIX Signals</vt:lpstr>
      <vt:lpstr>Recall: UNIX System Structure</vt:lpstr>
      <vt:lpstr>A Kind of Narrow Waist</vt:lpstr>
      <vt:lpstr>Recall: OS Library (libc) Issues Syscalls</vt:lpstr>
      <vt:lpstr>Unix/POSIX Idea: Everything is a “File”</vt:lpstr>
      <vt:lpstr>Aside: POSIX interfaces</vt:lpstr>
      <vt:lpstr>The File System Abstraction</vt:lpstr>
      <vt:lpstr>Connecting Processes, File Systems, and Users</vt:lpstr>
      <vt:lpstr>I/O and Storage Layers</vt:lpstr>
      <vt:lpstr>C High-Level File API – Streams</vt:lpstr>
      <vt:lpstr>C API Standard Streams – stdio.h</vt:lpstr>
      <vt:lpstr>C High-Level File API</vt:lpstr>
      <vt:lpstr>C Streams: Char-by-Char I/O</vt:lpstr>
      <vt:lpstr>C High-Level File API</vt:lpstr>
      <vt:lpstr>C Streams: Block-by-Block I/O</vt:lpstr>
      <vt:lpstr>Aside: Check your Errors!</vt:lpstr>
      <vt:lpstr>C High-Level File API: Positioning The Pointer</vt:lpstr>
      <vt:lpstr>I/O and Storage Layers</vt:lpstr>
      <vt:lpstr>Low-Level File I/O: The RAW system-call interface</vt:lpstr>
      <vt:lpstr>C Low-Level (pre-opened) Standard Descriptors</vt:lpstr>
      <vt:lpstr>Low-Level File API</vt:lpstr>
      <vt:lpstr>Example: lowio.c</vt:lpstr>
      <vt:lpstr>POSIX I/O: Design Patterns</vt:lpstr>
      <vt:lpstr>POSIX I/O: Kernel Buffering</vt:lpstr>
      <vt:lpstr>Low-Level I/O: Other Operations</vt:lpstr>
      <vt:lpstr>High-Level vs. Low-Level File API</vt:lpstr>
      <vt:lpstr>High-Level vs. Low-Level File API</vt:lpstr>
      <vt:lpstr>What’s below the surface ??</vt:lpstr>
      <vt:lpstr>Recall: SYSCALL</vt:lpstr>
      <vt:lpstr>What’s below the surface ??</vt:lpstr>
      <vt:lpstr>What’s in an Open File Description?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File System: from syscall to driver</vt:lpstr>
      <vt:lpstr>Lower Level Driver</vt:lpstr>
      <vt:lpstr>Device Drivers</vt:lpstr>
      <vt:lpstr>Life Cycle of An I/O Request</vt:lpstr>
      <vt:lpstr>Communication between processes</vt:lpstr>
      <vt:lpstr>Communication Across the world looks like file IO! </vt:lpstr>
      <vt:lpstr>Request Response Protocol</vt:lpstr>
      <vt:lpstr>Request Response Protocol: Across Network</vt:lpstr>
      <vt:lpstr>The Socket Abstraction: Endpoint for Communication</vt:lpstr>
      <vt:lpstr>Sockets: More Details</vt:lpstr>
      <vt:lpstr>Sockets: More Details</vt:lpstr>
      <vt:lpstr>Simple Example: Echo Server</vt:lpstr>
      <vt:lpstr>Simple Example: Echo Server</vt:lpstr>
      <vt:lpstr>Echo client-server example</vt:lpstr>
      <vt:lpstr>What Assumptions are we Making?</vt:lpstr>
      <vt:lpstr>Socket Creation</vt:lpstr>
      <vt:lpstr>Namespaces for Communication over IP</vt:lpstr>
      <vt:lpstr>Connection Setup over TCP/IP</vt:lpstr>
      <vt:lpstr>Connection Setup over TCP/IP</vt:lpstr>
      <vt:lpstr>Conclusion (I)</vt:lpstr>
      <vt:lpstr>Conclusion (II)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subject/>
  <dc:creator>John D. Kubiatowicz</dc:creator>
  <cp:keywords/>
  <dc:description>Imported some pictures from Silbershatz (c) 2005</dc:description>
  <cp:lastModifiedBy>kubitron</cp:lastModifiedBy>
  <cp:revision>613</cp:revision>
  <cp:lastPrinted>2023-01-26T07:05:11Z</cp:lastPrinted>
  <dcterms:created xsi:type="dcterms:W3CDTF">1995-08-12T11:37:26Z</dcterms:created>
  <dcterms:modified xsi:type="dcterms:W3CDTF">2023-01-26T19:27:26Z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