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1963" r:id="rId3"/>
    <p:sldId id="1960" r:id="rId4"/>
    <p:sldId id="1930" r:id="rId5"/>
    <p:sldId id="1932" r:id="rId6"/>
    <p:sldId id="1919" r:id="rId7"/>
    <p:sldId id="1935" r:id="rId8"/>
    <p:sldId id="1936" r:id="rId9"/>
    <p:sldId id="2027" r:id="rId10"/>
    <p:sldId id="1921" r:id="rId11"/>
    <p:sldId id="2028" r:id="rId12"/>
    <p:sldId id="2029" r:id="rId13"/>
    <p:sldId id="2030" r:id="rId14"/>
    <p:sldId id="2031" r:id="rId15"/>
    <p:sldId id="2044" r:id="rId16"/>
    <p:sldId id="1943" r:id="rId17"/>
    <p:sldId id="2036" r:id="rId18"/>
    <p:sldId id="1947" r:id="rId19"/>
    <p:sldId id="1948" r:id="rId20"/>
    <p:sldId id="2035" r:id="rId21"/>
    <p:sldId id="2032" r:id="rId22"/>
    <p:sldId id="2033" r:id="rId23"/>
    <p:sldId id="2034" r:id="rId24"/>
    <p:sldId id="1937" r:id="rId25"/>
    <p:sldId id="1938" r:id="rId26"/>
    <p:sldId id="1939" r:id="rId27"/>
    <p:sldId id="1940" r:id="rId28"/>
    <p:sldId id="2037" r:id="rId29"/>
    <p:sldId id="1941" r:id="rId30"/>
    <p:sldId id="1944" r:id="rId31"/>
    <p:sldId id="1942" r:id="rId32"/>
    <p:sldId id="1964" r:id="rId33"/>
    <p:sldId id="1965" r:id="rId34"/>
    <p:sldId id="1966" r:id="rId35"/>
    <p:sldId id="1967" r:id="rId36"/>
    <p:sldId id="1971" r:id="rId37"/>
    <p:sldId id="1972" r:id="rId38"/>
    <p:sldId id="1973" r:id="rId39"/>
    <p:sldId id="1988" r:id="rId40"/>
    <p:sldId id="1990" r:id="rId41"/>
    <p:sldId id="1975" r:id="rId42"/>
    <p:sldId id="1991" r:id="rId43"/>
    <p:sldId id="1980" r:id="rId44"/>
    <p:sldId id="1981" r:id="rId45"/>
    <p:sldId id="1982" r:id="rId46"/>
    <p:sldId id="1977" r:id="rId47"/>
    <p:sldId id="1983" r:id="rId48"/>
    <p:sldId id="2038" r:id="rId49"/>
    <p:sldId id="2039" r:id="rId50"/>
    <p:sldId id="2040" r:id="rId51"/>
    <p:sldId id="2041" r:id="rId52"/>
    <p:sldId id="2042" r:id="rId53"/>
    <p:sldId id="2043" r:id="rId54"/>
    <p:sldId id="1954" r:id="rId55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2FF72"/>
    <a:srgbClr val="FFFFAA"/>
    <a:srgbClr val="FF0000"/>
    <a:srgbClr val="2A40E2"/>
    <a:srgbClr val="BCFFBC"/>
    <a:srgbClr val="F430AB"/>
    <a:srgbClr val="A18623"/>
    <a:srgbClr val="9E7800"/>
    <a:srgbClr val="C49500"/>
    <a:srgbClr val="E6E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7" autoAdjust="0"/>
    <p:restoredTop sz="95005" autoAdjust="0"/>
  </p:normalViewPr>
  <p:slideViewPr>
    <p:cSldViewPr>
      <p:cViewPr varScale="1">
        <p:scale>
          <a:sx n="101" d="100"/>
          <a:sy n="101" d="100"/>
        </p:scale>
        <p:origin x="4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77544" y="6956428"/>
            <a:ext cx="847711" cy="283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48" tIns="46965" rIns="92248" bIns="46965">
            <a:spAutoFit/>
          </a:bodyPr>
          <a:lstStyle/>
          <a:p>
            <a:pPr algn="ctr" defTabSz="916915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6915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62642" y="6956428"/>
            <a:ext cx="877512" cy="283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48" tIns="46965" rIns="92248" bIns="46965">
            <a:spAutoFit/>
          </a:bodyPr>
          <a:lstStyle/>
          <a:p>
            <a:pPr algn="ctr" defTabSz="916915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6915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6" y="3475045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02" tIns="46965" rIns="95602" bIns="469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97749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6496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386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6063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128369" y="6551613"/>
            <a:ext cx="98743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22.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" y="6550025"/>
            <a:ext cx="966396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4/11/2023</a:t>
            </a:r>
            <a:endParaRPr lang="en-US" sz="1400" b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412698" y="6550025"/>
            <a:ext cx="336660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Kubiatowicz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CS162 © UCB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Spring</a:t>
            </a:r>
            <a:r>
              <a:rPr lang="en-US" sz="1400" b="0" baseline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 2023</a:t>
            </a:r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</a:t>
            </a:r>
            <a:r>
              <a:rPr lang="en-US" sz="3000" dirty="0" smtClean="0"/>
              <a:t>22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err="1" smtClean="0"/>
              <a:t>Filesystems</a:t>
            </a:r>
            <a:r>
              <a:rPr lang="en-US" sz="3000" dirty="0" smtClean="0"/>
              <a:t> 2: </a:t>
            </a:r>
            <a:r>
              <a:rPr lang="en-US" sz="3000" dirty="0" err="1" smtClean="0"/>
              <a:t>Filesystem</a:t>
            </a:r>
            <a:r>
              <a:rPr lang="en-US" sz="3000" dirty="0" smtClean="0"/>
              <a:t> Design (</a:t>
            </a:r>
            <a:r>
              <a:rPr lang="en-US" sz="3000" dirty="0" err="1" smtClean="0"/>
              <a:t>Con’t</a:t>
            </a:r>
            <a:r>
              <a:rPr lang="en-US" sz="3000" dirty="0" smtClean="0"/>
              <a:t>),</a:t>
            </a:r>
            <a:br>
              <a:rPr lang="en-US" sz="3000" dirty="0" smtClean="0"/>
            </a:br>
            <a:r>
              <a:rPr lang="en-US" sz="3000" dirty="0" err="1" smtClean="0"/>
              <a:t>Filesystem</a:t>
            </a:r>
            <a:r>
              <a:rPr lang="en-US" sz="3000" dirty="0" smtClean="0"/>
              <a:t> Case Studies 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 smtClean="0">
                <a:ea typeface="Gill Sans" charset="0"/>
              </a:rPr>
              <a:t>April 11</a:t>
            </a:r>
            <a:r>
              <a:rPr lang="en-US" altLang="en-US" baseline="30000" dirty="0" smtClean="0">
                <a:ea typeface="Gill Sans" charset="0"/>
              </a:rPr>
              <a:t>th</a:t>
            </a:r>
            <a:r>
              <a:rPr lang="en-US" altLang="en-US" dirty="0" smtClean="0">
                <a:ea typeface="Gill Sans" charset="0"/>
              </a:rPr>
              <a:t>, 2023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Prof. </a:t>
            </a:r>
            <a:r>
              <a:rPr lang="en-US" altLang="en-US" dirty="0" smtClean="0">
                <a:ea typeface="Gill Sans" charset="0"/>
              </a:rPr>
              <a:t>John </a:t>
            </a:r>
            <a:r>
              <a:rPr lang="en-US" altLang="en-US" dirty="0" err="1" smtClean="0">
                <a:ea typeface="Gill Sans" charset="0"/>
              </a:rPr>
              <a:t>Kubiatowicz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8392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Critical Factors in File 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838201"/>
            <a:ext cx="102108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(Hard) Disks Performance !!!</a:t>
            </a:r>
          </a:p>
          <a:p>
            <a:pPr lvl="1"/>
            <a:r>
              <a:rPr lang="en-US" dirty="0" smtClean="0"/>
              <a:t>Maximize sequential access, minimize seeks</a:t>
            </a:r>
          </a:p>
          <a:p>
            <a:r>
              <a:rPr lang="en-US" dirty="0" smtClean="0"/>
              <a:t>Open before Read/Write</a:t>
            </a:r>
          </a:p>
          <a:p>
            <a:pPr lvl="1"/>
            <a:r>
              <a:rPr lang="en-US" dirty="0" smtClean="0"/>
              <a:t>Can perform protection checks and look up where the actual file resource are, in advance</a:t>
            </a:r>
          </a:p>
          <a:p>
            <a:r>
              <a:rPr lang="en-US" dirty="0" smtClean="0"/>
              <a:t>Size is determined as they are used !!!</a:t>
            </a:r>
          </a:p>
          <a:p>
            <a:pPr lvl="1"/>
            <a:r>
              <a:rPr lang="en-US" dirty="0" smtClean="0"/>
              <a:t>Can write (or read zeros) to expand the file</a:t>
            </a:r>
          </a:p>
          <a:p>
            <a:pPr lvl="1"/>
            <a:r>
              <a:rPr lang="en-US" dirty="0" smtClean="0"/>
              <a:t>Start small and grow, need to make room</a:t>
            </a:r>
          </a:p>
          <a:p>
            <a:r>
              <a:rPr lang="en-US" dirty="0" smtClean="0"/>
              <a:t>Organized into directories</a:t>
            </a:r>
          </a:p>
          <a:p>
            <a:pPr lvl="1"/>
            <a:r>
              <a:rPr lang="en-US" dirty="0" smtClean="0"/>
              <a:t>What data structure (on disk) for that?</a:t>
            </a:r>
          </a:p>
          <a:p>
            <a:r>
              <a:rPr lang="en-US" dirty="0" smtClean="0"/>
              <a:t>Need to carefully allocate / free blocks </a:t>
            </a:r>
          </a:p>
          <a:p>
            <a:pPr lvl="1"/>
            <a:r>
              <a:rPr lang="en-US" dirty="0" smtClean="0"/>
              <a:t>Such that access remains efficient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894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C5E1-79AE-4B58-A3C3-4B77D2B1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Components of a File System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588F370-5C19-4E26-9CF5-2BEDC8243EC5}"/>
              </a:ext>
            </a:extLst>
          </p:cNvPr>
          <p:cNvSpPr txBox="1"/>
          <p:nvPr/>
        </p:nvSpPr>
        <p:spPr>
          <a:xfrm>
            <a:off x="1213238" y="990600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r>
              <a:rPr lang="en-US" sz="2400" b="0" dirty="0">
                <a:latin typeface="Gill Sans Light"/>
                <a:ea typeface="Gill Sans" charset="0"/>
                <a:cs typeface="Gill Sans" charset="0"/>
              </a:rPr>
              <a:t>File path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5FCD52-99AD-4CBE-A828-D9B9319362AE}"/>
              </a:ext>
            </a:extLst>
          </p:cNvPr>
          <p:cNvGrpSpPr/>
          <p:nvPr/>
        </p:nvGrpSpPr>
        <p:grpSpPr>
          <a:xfrm>
            <a:off x="1843538" y="1452264"/>
            <a:ext cx="1648253" cy="2773858"/>
            <a:chOff x="941726" y="1941701"/>
            <a:chExt cx="1648253" cy="2773858"/>
          </a:xfrm>
        </p:grpSpPr>
        <p:sp>
          <p:nvSpPr>
            <p:cNvPr id="29" name="Rounded Rectangle 7">
              <a:extLst>
                <a:ext uri="{FF2B5EF4-FFF2-40B4-BE49-F238E27FC236}">
                  <a16:creationId xmlns:a16="http://schemas.microsoft.com/office/drawing/2014/main" id="{C213A18C-81F9-4690-A113-5787751C18E0}"/>
                </a:ext>
              </a:extLst>
            </p:cNvPr>
            <p:cNvSpPr/>
            <p:nvPr/>
          </p:nvSpPr>
          <p:spPr>
            <a:xfrm>
              <a:off x="1386838" y="1941701"/>
              <a:ext cx="1172460" cy="277385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0" dirty="0">
                <a:latin typeface="Gill Sans Light"/>
                <a:ea typeface="Gill Sans" charset="0"/>
                <a:cs typeface="Gill Sans" charset="0"/>
              </a:endParaRPr>
            </a:p>
            <a:p>
              <a:pPr algn="ctr"/>
              <a:endParaRPr lang="en-US" sz="2000" b="0" dirty="0">
                <a:latin typeface="Gill Sans Light"/>
                <a:ea typeface="Gill Sans" charset="0"/>
                <a:cs typeface="Gill Sans" charset="0"/>
              </a:endParaRPr>
            </a:p>
            <a:p>
              <a:pPr algn="ctr"/>
              <a:endParaRPr lang="en-US" sz="2000" b="0" dirty="0">
                <a:latin typeface="Gill Sans Light"/>
                <a:ea typeface="Gill Sans" charset="0"/>
                <a:cs typeface="Gill Sans" charset="0"/>
              </a:endParaRPr>
            </a:p>
            <a:p>
              <a:pPr algn="ctr"/>
              <a:endParaRPr lang="en-US" sz="2000" b="0" dirty="0">
                <a:latin typeface="Gill Sans Light"/>
                <a:ea typeface="Gill Sans" charset="0"/>
                <a:cs typeface="Gill Sans" charset="0"/>
              </a:endParaRPr>
            </a:p>
            <a:p>
              <a:pPr algn="ctr"/>
              <a:endParaRPr lang="en-US" sz="2000" b="0" dirty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30" name="TextBox 6">
              <a:extLst>
                <a:ext uri="{FF2B5EF4-FFF2-40B4-BE49-F238E27FC236}">
                  <a16:creationId xmlns:a16="http://schemas.microsoft.com/office/drawing/2014/main" id="{04A80A18-EB0E-4EB1-8B0B-C51D32A9C198}"/>
                </a:ext>
              </a:extLst>
            </p:cNvPr>
            <p:cNvSpPr txBox="1"/>
            <p:nvPr/>
          </p:nvSpPr>
          <p:spPr>
            <a:xfrm>
              <a:off x="1366566" y="2233686"/>
              <a:ext cx="122341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0" dirty="0">
                  <a:solidFill>
                    <a:schemeClr val="bg1"/>
                  </a:solidFill>
                  <a:latin typeface="Gill Sans Light"/>
                  <a:ea typeface="Gill Sans" charset="0"/>
                  <a:cs typeface="Gill Sans" charset="0"/>
                </a:rPr>
                <a:t>Directory</a:t>
              </a:r>
            </a:p>
            <a:p>
              <a:pPr algn="ctr"/>
              <a:r>
                <a:rPr lang="en-US" sz="2000" b="0" dirty="0">
                  <a:solidFill>
                    <a:schemeClr val="bg1"/>
                  </a:solidFill>
                  <a:latin typeface="Gill Sans Light"/>
                  <a:ea typeface="Gill Sans" charset="0"/>
                  <a:cs typeface="Gill Sans" charset="0"/>
                </a:rPr>
                <a:t>Structure</a:t>
              </a:r>
            </a:p>
          </p:txBody>
        </p:sp>
        <p:cxnSp>
          <p:nvCxnSpPr>
            <p:cNvPr id="31" name="Elbow Connector 10">
              <a:extLst>
                <a:ext uri="{FF2B5EF4-FFF2-40B4-BE49-F238E27FC236}">
                  <a16:creationId xmlns:a16="http://schemas.microsoft.com/office/drawing/2014/main" id="{561CB4BA-D810-47F8-B55A-F2CED81BE5D7}"/>
                </a:ext>
              </a:extLst>
            </p:cNvPr>
            <p:cNvCxnSpPr>
              <a:stCxn id="6" idx="2"/>
              <a:endCxn id="29" idx="1"/>
            </p:cNvCxnSpPr>
            <p:nvPr/>
          </p:nvCxnSpPr>
          <p:spPr>
            <a:xfrm rot="16200000" flipH="1">
              <a:off x="470818" y="2412610"/>
              <a:ext cx="1386928" cy="44511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00BB1B1-90C5-417D-8723-88B320E2F961}"/>
              </a:ext>
            </a:extLst>
          </p:cNvPr>
          <p:cNvGrpSpPr/>
          <p:nvPr/>
        </p:nvGrpSpPr>
        <p:grpSpPr>
          <a:xfrm>
            <a:off x="2558075" y="2172535"/>
            <a:ext cx="3897393" cy="2773858"/>
            <a:chOff x="1394507" y="1941701"/>
            <a:chExt cx="3897393" cy="2773858"/>
          </a:xfrm>
        </p:grpSpPr>
        <p:sp>
          <p:nvSpPr>
            <p:cNvPr id="23" name="Rounded Rectangle 13">
              <a:extLst>
                <a:ext uri="{FF2B5EF4-FFF2-40B4-BE49-F238E27FC236}">
                  <a16:creationId xmlns:a16="http://schemas.microsoft.com/office/drawing/2014/main" id="{FC14A262-7A16-43AA-ADDC-2434FBDBF69B}"/>
                </a:ext>
              </a:extLst>
            </p:cNvPr>
            <p:cNvSpPr/>
            <p:nvPr/>
          </p:nvSpPr>
          <p:spPr>
            <a:xfrm>
              <a:off x="4065499" y="1941701"/>
              <a:ext cx="1172460" cy="277385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4" name="TextBox 14">
              <a:extLst>
                <a:ext uri="{FF2B5EF4-FFF2-40B4-BE49-F238E27FC236}">
                  <a16:creationId xmlns:a16="http://schemas.microsoft.com/office/drawing/2014/main" id="{B1164138-EC09-43B7-A8F5-2298EEE2C854}"/>
                </a:ext>
              </a:extLst>
            </p:cNvPr>
            <p:cNvSpPr txBox="1"/>
            <p:nvPr/>
          </p:nvSpPr>
          <p:spPr>
            <a:xfrm>
              <a:off x="4068488" y="1998251"/>
              <a:ext cx="122341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0" dirty="0">
                  <a:solidFill>
                    <a:srgbClr val="FFFFFF"/>
                  </a:solidFill>
                  <a:latin typeface="Gill Sans Light"/>
                  <a:ea typeface="Gill Sans" charset="0"/>
                  <a:cs typeface="Gill Sans" charset="0"/>
                </a:rPr>
                <a:t>File </a:t>
              </a:r>
              <a:endParaRPr lang="en-US" sz="2000" b="0" dirty="0" smtClean="0">
                <a:solidFill>
                  <a:srgbClr val="FFFFFF"/>
                </a:solidFill>
                <a:latin typeface="Gill Sans Light"/>
                <a:ea typeface="Gill Sans" charset="0"/>
                <a:cs typeface="Gill Sans" charset="0"/>
              </a:endParaRPr>
            </a:p>
            <a:p>
              <a:pPr algn="ctr"/>
              <a:r>
                <a:rPr lang="en-US" sz="2000" b="0" dirty="0" smtClean="0">
                  <a:solidFill>
                    <a:srgbClr val="FFFFFF"/>
                  </a:solidFill>
                  <a:latin typeface="Gill Sans Light"/>
                  <a:ea typeface="Gill Sans" charset="0"/>
                  <a:cs typeface="Gill Sans" charset="0"/>
                </a:rPr>
                <a:t>Header </a:t>
              </a:r>
              <a:endParaRPr lang="en-US" sz="2000" b="0" dirty="0">
                <a:solidFill>
                  <a:srgbClr val="FFFFFF"/>
                </a:solidFill>
                <a:latin typeface="Gill Sans Light"/>
                <a:ea typeface="Gill Sans" charset="0"/>
                <a:cs typeface="Gill Sans" charset="0"/>
              </a:endParaRPr>
            </a:p>
            <a:p>
              <a:pPr algn="ctr"/>
              <a:r>
                <a:rPr lang="en-US" sz="2000" b="0" dirty="0">
                  <a:solidFill>
                    <a:srgbClr val="FFFFFF"/>
                  </a:solidFill>
                  <a:latin typeface="Gill Sans Light"/>
                  <a:ea typeface="Gill Sans" charset="0"/>
                  <a:cs typeface="Gill Sans" charset="0"/>
                </a:rPr>
                <a:t>Structure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1A1C56A-6B22-42BD-89C9-19BB0ED8F9A7}"/>
                </a:ext>
              </a:extLst>
            </p:cNvPr>
            <p:cNvSpPr/>
            <p:nvPr/>
          </p:nvSpPr>
          <p:spPr>
            <a:xfrm>
              <a:off x="1394507" y="3369789"/>
              <a:ext cx="642325" cy="437977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C7C5A96-2665-4AD1-8568-8A5B6F4AC6FF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2048956" y="3570916"/>
              <a:ext cx="2258337" cy="189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7" name="TextBox 19">
              <a:extLst>
                <a:ext uri="{FF2B5EF4-FFF2-40B4-BE49-F238E27FC236}">
                  <a16:creationId xmlns:a16="http://schemas.microsoft.com/office/drawing/2014/main" id="{0ABF7F2D-D58C-45C6-A7A7-17726AB4F6A2}"/>
                </a:ext>
              </a:extLst>
            </p:cNvPr>
            <p:cNvSpPr txBox="1"/>
            <p:nvPr/>
          </p:nvSpPr>
          <p:spPr>
            <a:xfrm>
              <a:off x="2265432" y="2664766"/>
              <a:ext cx="18117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0" dirty="0">
                  <a:latin typeface="Gill Sans Light"/>
                  <a:ea typeface="Gill Sans" charset="0"/>
                  <a:cs typeface="Gill Sans" charset="0"/>
                </a:rPr>
                <a:t>File number</a:t>
              </a:r>
            </a:p>
          </p:txBody>
        </p:sp>
        <p:sp>
          <p:nvSpPr>
            <p:cNvPr id="28" name="TextBox 32">
              <a:extLst>
                <a:ext uri="{FF2B5EF4-FFF2-40B4-BE49-F238E27FC236}">
                  <a16:creationId xmlns:a16="http://schemas.microsoft.com/office/drawing/2014/main" id="{79168F15-D931-47C1-B38B-D3883DEF280B}"/>
                </a:ext>
              </a:extLst>
            </p:cNvPr>
            <p:cNvSpPr txBox="1"/>
            <p:nvPr/>
          </p:nvSpPr>
          <p:spPr>
            <a:xfrm>
              <a:off x="2409099" y="3029633"/>
              <a:ext cx="1517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“</a:t>
              </a:r>
              <a:r>
                <a:rPr lang="en-US" sz="2400" b="0" dirty="0" err="1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inumber</a:t>
              </a:r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”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D9CB2D1-6579-4D1D-A75A-79F3ABAF85D6}"/>
              </a:ext>
            </a:extLst>
          </p:cNvPr>
          <p:cNvGrpSpPr/>
          <p:nvPr/>
        </p:nvGrpSpPr>
        <p:grpSpPr>
          <a:xfrm>
            <a:off x="5257538" y="2433165"/>
            <a:ext cx="5410462" cy="3923185"/>
            <a:chOff x="4093970" y="2202331"/>
            <a:chExt cx="5410462" cy="392318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343F18A-08D5-474B-A705-35C3F116AEEC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4949618" y="3570916"/>
              <a:ext cx="1619636" cy="3277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Can 23">
              <a:extLst>
                <a:ext uri="{FF2B5EF4-FFF2-40B4-BE49-F238E27FC236}">
                  <a16:creationId xmlns:a16="http://schemas.microsoft.com/office/drawing/2014/main" id="{F2C45D45-EE42-4500-9CAF-C74B4C2AB810}"/>
                </a:ext>
              </a:extLst>
            </p:cNvPr>
            <p:cNvSpPr/>
            <p:nvPr/>
          </p:nvSpPr>
          <p:spPr>
            <a:xfrm>
              <a:off x="7182355" y="4972175"/>
              <a:ext cx="846701" cy="115334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2006C-D37E-47C9-98C3-2C83F44C2887}"/>
                </a:ext>
              </a:extLst>
            </p:cNvPr>
            <p:cNvGrpSpPr/>
            <p:nvPr/>
          </p:nvGrpSpPr>
          <p:grpSpPr>
            <a:xfrm>
              <a:off x="6569254" y="3816773"/>
              <a:ext cx="441146" cy="1838411"/>
              <a:chOff x="7544518" y="1270135"/>
              <a:chExt cx="441146" cy="183841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8E17F3D-5E07-4850-9AE0-A03E8B827910}"/>
                  </a:ext>
                </a:extLst>
              </p:cNvPr>
              <p:cNvSpPr/>
              <p:nvPr/>
            </p:nvSpPr>
            <p:spPr>
              <a:xfrm>
                <a:off x="7605706" y="1270135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D6263E9-0DA2-4C79-A7AD-FBE0D7A1EB97}"/>
                  </a:ext>
                </a:extLst>
              </p:cNvPr>
              <p:cNvSpPr/>
              <p:nvPr/>
            </p:nvSpPr>
            <p:spPr>
              <a:xfrm>
                <a:off x="7605706" y="1591319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C3FCB5A-3651-4E1B-BA4E-8E32259F3143}"/>
                  </a:ext>
                </a:extLst>
              </p:cNvPr>
              <p:cNvSpPr/>
              <p:nvPr/>
            </p:nvSpPr>
            <p:spPr>
              <a:xfrm>
                <a:off x="7605706" y="1897904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48B5B6F-5510-41BB-8509-6BE46578CBDA}"/>
                  </a:ext>
                </a:extLst>
              </p:cNvPr>
              <p:cNvSpPr/>
              <p:nvPr/>
            </p:nvSpPr>
            <p:spPr>
              <a:xfrm>
                <a:off x="7605706" y="2219088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8DDC6BE-19CE-4910-8302-D5B49D6253A2}"/>
                  </a:ext>
                </a:extLst>
              </p:cNvPr>
              <p:cNvSpPr/>
              <p:nvPr/>
            </p:nvSpPr>
            <p:spPr>
              <a:xfrm>
                <a:off x="7620707" y="2787362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" name="TextBox 30">
                <a:extLst>
                  <a:ext uri="{FF2B5EF4-FFF2-40B4-BE49-F238E27FC236}">
                    <a16:creationId xmlns:a16="http://schemas.microsoft.com/office/drawing/2014/main" id="{E3795758-2136-4B7D-AAEA-61BB48A71463}"/>
                  </a:ext>
                </a:extLst>
              </p:cNvPr>
              <p:cNvSpPr txBox="1"/>
              <p:nvPr/>
            </p:nvSpPr>
            <p:spPr>
              <a:xfrm>
                <a:off x="7544518" y="2387252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9pPr>
              </a:lstStyle>
              <a:p>
                <a:r>
                  <a:rPr lang="en-US" sz="2000" b="0" dirty="0">
                    <a:latin typeface="Gill Sans Light"/>
                    <a:ea typeface="Gill Sans" charset="0"/>
                    <a:cs typeface="Gill Sans" charset="0"/>
                  </a:rPr>
                  <a:t>…</a:t>
                </a:r>
              </a:p>
            </p:txBody>
          </p:sp>
        </p:grpSp>
        <p:sp>
          <p:nvSpPr>
            <p:cNvPr id="13" name="TextBox 31">
              <a:extLst>
                <a:ext uri="{FF2B5EF4-FFF2-40B4-BE49-F238E27FC236}">
                  <a16:creationId xmlns:a16="http://schemas.microsoft.com/office/drawing/2014/main" id="{79DB1ED1-84F9-419A-9376-8F7FFEA276DC}"/>
                </a:ext>
              </a:extLst>
            </p:cNvPr>
            <p:cNvSpPr txBox="1"/>
            <p:nvPr/>
          </p:nvSpPr>
          <p:spPr>
            <a:xfrm>
              <a:off x="6125271" y="3352800"/>
              <a:ext cx="1524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Data blocks</a:t>
              </a:r>
            </a:p>
          </p:txBody>
        </p:sp>
        <p:sp>
          <p:nvSpPr>
            <p:cNvPr id="14" name="TextBox 22">
              <a:extLst>
                <a:ext uri="{FF2B5EF4-FFF2-40B4-BE49-F238E27FC236}">
                  <a16:creationId xmlns:a16="http://schemas.microsoft.com/office/drawing/2014/main" id="{1B7A89B9-7E70-4615-B52F-27D6869F23DE}"/>
                </a:ext>
              </a:extLst>
            </p:cNvPr>
            <p:cNvSpPr txBox="1"/>
            <p:nvPr/>
          </p:nvSpPr>
          <p:spPr>
            <a:xfrm>
              <a:off x="4093970" y="4645966"/>
              <a:ext cx="1143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“</a:t>
              </a:r>
              <a:r>
                <a:rPr lang="en-US" sz="2400" b="0" dirty="0" err="1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inode</a:t>
              </a:r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”</a:t>
              </a:r>
            </a:p>
          </p:txBody>
        </p:sp>
        <p:sp>
          <p:nvSpPr>
            <p:cNvPr id="15" name="TextBox 33">
              <a:extLst>
                <a:ext uri="{FF2B5EF4-FFF2-40B4-BE49-F238E27FC236}">
                  <a16:creationId xmlns:a16="http://schemas.microsoft.com/office/drawing/2014/main" id="{644C1F6E-5574-4B77-849F-B5385C5E5EF1}"/>
                </a:ext>
              </a:extLst>
            </p:cNvPr>
            <p:cNvSpPr txBox="1"/>
            <p:nvPr/>
          </p:nvSpPr>
          <p:spPr>
            <a:xfrm>
              <a:off x="5410041" y="2202331"/>
              <a:ext cx="409439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One Block = multiple sectors</a:t>
              </a:r>
            </a:p>
            <a:p>
              <a:pPr algn="ctr"/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Ex: 512 sector,  4K block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A55AF9-DCA4-4768-998F-D1DC831976C4}"/>
                </a:ext>
              </a:extLst>
            </p:cNvPr>
            <p:cNvSpPr/>
            <p:nvPr/>
          </p:nvSpPr>
          <p:spPr>
            <a:xfrm>
              <a:off x="4307293" y="3351927"/>
              <a:ext cx="642325" cy="437977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0097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E387-E9E4-42B5-A024-F4722F60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Abstract Representation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BCD6F-6DB0-4E4C-94FF-1968E1D56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8599" y="1343605"/>
            <a:ext cx="38962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Light"/>
              </a:rPr>
              <a:t>Suppose that we execute</a:t>
            </a:r>
          </a:p>
          <a:p>
            <a:pPr marL="0" indent="0">
              <a:buNone/>
            </a:pPr>
            <a:r>
              <a:rPr lang="en-US" dirty="0">
                <a:latin typeface="Gill Sans Light"/>
              </a:rPr>
              <a:t>open(“foo.txt”)</a:t>
            </a:r>
          </a:p>
          <a:p>
            <a:pPr marL="0" indent="0">
              <a:buNone/>
            </a:pPr>
            <a:r>
              <a:rPr lang="en-US" dirty="0">
                <a:latin typeface="Gill Sans Light"/>
              </a:rPr>
              <a:t>and that the result is 3</a:t>
            </a:r>
          </a:p>
          <a:p>
            <a:pPr marL="0" indent="0">
              <a:buNone/>
            </a:pPr>
            <a:endParaRPr lang="en-US" dirty="0">
              <a:latin typeface="Gill Sans Ligh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Light"/>
              </a:rPr>
              <a:t>Next, suppose that we execute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Light"/>
              </a:rPr>
              <a:t>read(3,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Gill Sans Light"/>
              </a:rPr>
              <a:t>buf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Light"/>
              </a:rPr>
              <a:t>, 100)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Light"/>
              </a:rPr>
              <a:t>and that the result is 100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17F2F5-F35D-4C1E-9F9E-3AF9D97D9362}"/>
              </a:ext>
            </a:extLst>
          </p:cNvPr>
          <p:cNvSpPr/>
          <p:nvPr/>
        </p:nvSpPr>
        <p:spPr>
          <a:xfrm>
            <a:off x="2425087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54EFF2-29FA-4643-9CD2-5C070A2901CA}"/>
              </a:ext>
            </a:extLst>
          </p:cNvPr>
          <p:cNvCxnSpPr>
            <a:cxnSpLocks/>
          </p:cNvCxnSpPr>
          <p:nvPr/>
        </p:nvCxnSpPr>
        <p:spPr>
          <a:xfrm>
            <a:off x="2140166" y="3303754"/>
            <a:ext cx="549965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6A7571-5132-4BEC-9890-EC1530C55A49}"/>
              </a:ext>
            </a:extLst>
          </p:cNvPr>
          <p:cNvSpPr txBox="1"/>
          <p:nvPr/>
        </p:nvSpPr>
        <p:spPr>
          <a:xfrm>
            <a:off x="412314" y="2812272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Gill Sans Light"/>
              </a:rPr>
              <a:t>User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77590-79C1-4263-B8D8-4F4165BBB847}"/>
              </a:ext>
            </a:extLst>
          </p:cNvPr>
          <p:cNvSpPr txBox="1"/>
          <p:nvPr/>
        </p:nvSpPr>
        <p:spPr>
          <a:xfrm>
            <a:off x="139804" y="3317578"/>
            <a:ext cx="213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Gill Sans Light"/>
              </a:rPr>
              <a:t>Kernel 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06EBDE-7DDC-4440-A8EB-1305F379702C}"/>
              </a:ext>
            </a:extLst>
          </p:cNvPr>
          <p:cNvSpPr/>
          <p:nvPr/>
        </p:nvSpPr>
        <p:spPr>
          <a:xfrm>
            <a:off x="3619102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79CE90-2E98-42F8-BEC8-3C0E49506BC8}"/>
              </a:ext>
            </a:extLst>
          </p:cNvPr>
          <p:cNvSpPr/>
          <p:nvPr/>
        </p:nvSpPr>
        <p:spPr>
          <a:xfrm>
            <a:off x="2504600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B8729-54EB-4C78-A9FF-F2C6AF13F2F2}"/>
              </a:ext>
            </a:extLst>
          </p:cNvPr>
          <p:cNvSpPr/>
          <p:nvPr/>
        </p:nvSpPr>
        <p:spPr>
          <a:xfrm>
            <a:off x="2504600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9CA3D1-6CAC-4F43-AC42-355D3E1F0CA2}"/>
              </a:ext>
            </a:extLst>
          </p:cNvPr>
          <p:cNvCxnSpPr/>
          <p:nvPr/>
        </p:nvCxnSpPr>
        <p:spPr>
          <a:xfrm>
            <a:off x="3796687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2C411A-A1E2-47B8-8B58-D57D8FA886BF}"/>
              </a:ext>
            </a:extLst>
          </p:cNvPr>
          <p:cNvSpPr txBox="1"/>
          <p:nvPr/>
        </p:nvSpPr>
        <p:spPr>
          <a:xfrm>
            <a:off x="368035" y="4121395"/>
            <a:ext cx="20244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Not shown: Initially contains 0, 1, and 2 (stdin, </a:t>
            </a:r>
            <a:r>
              <a:rPr lang="en-US" dirty="0" err="1">
                <a:latin typeface="Gill Sans Light"/>
              </a:rPr>
              <a:t>stdout</a:t>
            </a:r>
            <a:r>
              <a:rPr lang="en-US" dirty="0">
                <a:latin typeface="Gill Sans Light"/>
              </a:rPr>
              <a:t>, stderr)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31F7A-8A2C-43B6-B8F5-20F36314F479}"/>
              </a:ext>
            </a:extLst>
          </p:cNvPr>
          <p:cNvSpPr txBox="1"/>
          <p:nvPr/>
        </p:nvSpPr>
        <p:spPr>
          <a:xfrm>
            <a:off x="3429597" y="385213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379FAE-EA7A-4669-85F6-95F8F96D6DDB}"/>
              </a:ext>
            </a:extLst>
          </p:cNvPr>
          <p:cNvSpPr/>
          <p:nvPr/>
        </p:nvSpPr>
        <p:spPr>
          <a:xfrm>
            <a:off x="5510916" y="4043302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Light"/>
              </a:rPr>
              <a:t>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C9BD41-E197-42F4-9723-34952CE20BC1}"/>
              </a:ext>
            </a:extLst>
          </p:cNvPr>
          <p:cNvSpPr txBox="1"/>
          <p:nvPr/>
        </p:nvSpPr>
        <p:spPr>
          <a:xfrm>
            <a:off x="5290318" y="365694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Open File Description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C88175-3FDB-451B-A8B3-9FC9969BE7F2}"/>
              </a:ext>
            </a:extLst>
          </p:cNvPr>
          <p:cNvSpPr txBox="1"/>
          <p:nvPr/>
        </p:nvSpPr>
        <p:spPr>
          <a:xfrm>
            <a:off x="3065074" y="838200"/>
            <a:ext cx="1383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 Light"/>
              </a:rPr>
              <a:t>Process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8B66E6F-F3F6-4DBD-9C0C-3564F5BDA64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935836" y="4043302"/>
            <a:ext cx="1575080" cy="437753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E42C3A-CBFB-4452-9225-093F574D280F}"/>
              </a:ext>
            </a:extLst>
          </p:cNvPr>
          <p:cNvSpPr txBox="1"/>
          <p:nvPr/>
        </p:nvSpPr>
        <p:spPr>
          <a:xfrm>
            <a:off x="2885396" y="21513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838575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E387-E9E4-42B5-A024-F4722F60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BCD6F-6DB0-4E4C-94FF-1968E1D56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8599" y="1343605"/>
            <a:ext cx="38962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Light"/>
              </a:rPr>
              <a:t>Open file description is better described as remembering the </a:t>
            </a:r>
            <a:r>
              <a:rPr lang="en-US" b="1" dirty="0" err="1">
                <a:solidFill>
                  <a:srgbClr val="FF0000"/>
                </a:solidFill>
                <a:latin typeface="Gill Sans Light"/>
              </a:rPr>
              <a:t>inumber</a:t>
            </a:r>
            <a:r>
              <a:rPr lang="en-US" b="1" dirty="0">
                <a:solidFill>
                  <a:srgbClr val="FF0000"/>
                </a:solidFill>
                <a:latin typeface="Gill Sans Light"/>
              </a:rPr>
              <a:t> (file number)</a:t>
            </a:r>
            <a:r>
              <a:rPr lang="en-US" dirty="0">
                <a:latin typeface="Gill Sans Light"/>
              </a:rPr>
              <a:t> of the file, not its name</a:t>
            </a:r>
            <a:endParaRPr lang="en-US" dirty="0">
              <a:solidFill>
                <a:schemeClr val="accent5"/>
              </a:solidFill>
              <a:latin typeface="Gill Sans Ligh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17F2F5-F35D-4C1E-9F9E-3AF9D97D9362}"/>
              </a:ext>
            </a:extLst>
          </p:cNvPr>
          <p:cNvSpPr/>
          <p:nvPr/>
        </p:nvSpPr>
        <p:spPr>
          <a:xfrm>
            <a:off x="2425087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54EFF2-29FA-4643-9CD2-5C070A2901CA}"/>
              </a:ext>
            </a:extLst>
          </p:cNvPr>
          <p:cNvCxnSpPr>
            <a:cxnSpLocks/>
          </p:cNvCxnSpPr>
          <p:nvPr/>
        </p:nvCxnSpPr>
        <p:spPr>
          <a:xfrm>
            <a:off x="2140166" y="3303754"/>
            <a:ext cx="549965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6A7571-5132-4BEC-9890-EC1530C55A49}"/>
              </a:ext>
            </a:extLst>
          </p:cNvPr>
          <p:cNvSpPr txBox="1"/>
          <p:nvPr/>
        </p:nvSpPr>
        <p:spPr>
          <a:xfrm>
            <a:off x="412314" y="2812272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Gill Sans Light"/>
              </a:rPr>
              <a:t>User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77590-79C1-4263-B8D8-4F4165BBB847}"/>
              </a:ext>
            </a:extLst>
          </p:cNvPr>
          <p:cNvSpPr txBox="1"/>
          <p:nvPr/>
        </p:nvSpPr>
        <p:spPr>
          <a:xfrm>
            <a:off x="139804" y="3317578"/>
            <a:ext cx="213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Gill Sans Light"/>
              </a:rPr>
              <a:t>Kernel 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06EBDE-7DDC-4440-A8EB-1305F379702C}"/>
              </a:ext>
            </a:extLst>
          </p:cNvPr>
          <p:cNvSpPr/>
          <p:nvPr/>
        </p:nvSpPr>
        <p:spPr>
          <a:xfrm>
            <a:off x="3619102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79CE90-2E98-42F8-BEC8-3C0E49506BC8}"/>
              </a:ext>
            </a:extLst>
          </p:cNvPr>
          <p:cNvSpPr/>
          <p:nvPr/>
        </p:nvSpPr>
        <p:spPr>
          <a:xfrm>
            <a:off x="2504600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B8729-54EB-4C78-A9FF-F2C6AF13F2F2}"/>
              </a:ext>
            </a:extLst>
          </p:cNvPr>
          <p:cNvSpPr/>
          <p:nvPr/>
        </p:nvSpPr>
        <p:spPr>
          <a:xfrm>
            <a:off x="2504600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9CA3D1-6CAC-4F43-AC42-355D3E1F0CA2}"/>
              </a:ext>
            </a:extLst>
          </p:cNvPr>
          <p:cNvCxnSpPr/>
          <p:nvPr/>
        </p:nvCxnSpPr>
        <p:spPr>
          <a:xfrm>
            <a:off x="3796687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2C411A-A1E2-47B8-8B58-D57D8FA886BF}"/>
              </a:ext>
            </a:extLst>
          </p:cNvPr>
          <p:cNvSpPr txBox="1"/>
          <p:nvPr/>
        </p:nvSpPr>
        <p:spPr>
          <a:xfrm>
            <a:off x="150249" y="4939753"/>
            <a:ext cx="2460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Not shown: Initially contains 0, 1, and 2 (stdin, </a:t>
            </a:r>
            <a:r>
              <a:rPr lang="en-US" dirty="0" err="1">
                <a:latin typeface="Gill Sans Light"/>
              </a:rPr>
              <a:t>stdout</a:t>
            </a:r>
            <a:r>
              <a:rPr lang="en-US" dirty="0">
                <a:latin typeface="Gill Sans Light"/>
              </a:rPr>
              <a:t>, stderr)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31F7A-8A2C-43B6-B8F5-20F36314F479}"/>
              </a:ext>
            </a:extLst>
          </p:cNvPr>
          <p:cNvSpPr txBox="1"/>
          <p:nvPr/>
        </p:nvSpPr>
        <p:spPr>
          <a:xfrm>
            <a:off x="3429597" y="385213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379FAE-EA7A-4669-85F6-95F8F96D6DDB}"/>
              </a:ext>
            </a:extLst>
          </p:cNvPr>
          <p:cNvSpPr/>
          <p:nvPr/>
        </p:nvSpPr>
        <p:spPr>
          <a:xfrm>
            <a:off x="5510915" y="4043302"/>
            <a:ext cx="2242863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trike="sngStrike" dirty="0">
                <a:solidFill>
                  <a:schemeClr val="tx1"/>
                </a:solidFill>
                <a:latin typeface="Gill Sans Light"/>
              </a:rPr>
              <a:t>File: foo.txt</a:t>
            </a:r>
            <a:r>
              <a:rPr lang="en-US" dirty="0">
                <a:solidFill>
                  <a:schemeClr val="tx1"/>
                </a:solidFill>
                <a:latin typeface="Gill Sans Light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Gill Sans Light"/>
              </a:rPr>
              <a:t>inumber</a:t>
            </a:r>
            <a:endParaRPr lang="en-US" b="1" strike="sngStrike" dirty="0">
              <a:solidFill>
                <a:srgbClr val="FF0000"/>
              </a:solidFill>
              <a:latin typeface="Gill Sans Light"/>
            </a:endParaRPr>
          </a:p>
          <a:p>
            <a:r>
              <a:rPr lang="en-US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Light"/>
              </a:rPr>
              <a:t>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C9BD41-E197-42F4-9723-34952CE20BC1}"/>
              </a:ext>
            </a:extLst>
          </p:cNvPr>
          <p:cNvSpPr txBox="1"/>
          <p:nvPr/>
        </p:nvSpPr>
        <p:spPr>
          <a:xfrm>
            <a:off x="5290318" y="365694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Open File Description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C88175-3FDB-451B-A8B3-9FC9969BE7F2}"/>
              </a:ext>
            </a:extLst>
          </p:cNvPr>
          <p:cNvSpPr txBox="1"/>
          <p:nvPr/>
        </p:nvSpPr>
        <p:spPr>
          <a:xfrm>
            <a:off x="3065074" y="838200"/>
            <a:ext cx="1383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 Light"/>
              </a:rPr>
              <a:t>Process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8B66E6F-F3F6-4DBD-9C0C-3564F5BDA64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995469" y="4099159"/>
            <a:ext cx="1515446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E42C3A-CBFB-4452-9225-093F574D280F}"/>
              </a:ext>
            </a:extLst>
          </p:cNvPr>
          <p:cNvSpPr txBox="1"/>
          <p:nvPr/>
        </p:nvSpPr>
        <p:spPr>
          <a:xfrm>
            <a:off x="2885396" y="21513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14676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BF46-CE76-4513-89A4-E862379F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Components of a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9179B-F2BD-4051-B464-04AB24961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764223"/>
            <a:ext cx="11153931" cy="286598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Gill Sans Light"/>
              </a:rPr>
              <a:t>Open performs </a:t>
            </a:r>
            <a:r>
              <a:rPr lang="en-US" i="1" dirty="0">
                <a:solidFill>
                  <a:srgbClr val="FF0000"/>
                </a:solidFill>
                <a:latin typeface="Gill Sans Light"/>
              </a:rPr>
              <a:t>Name Resolution</a:t>
            </a:r>
          </a:p>
          <a:p>
            <a:pPr lvl="1"/>
            <a:r>
              <a:rPr lang="en-US" dirty="0">
                <a:latin typeface="Gill Sans Light"/>
              </a:rPr>
              <a:t>Translates path name into a “file number”</a:t>
            </a:r>
          </a:p>
          <a:p>
            <a:r>
              <a:rPr lang="en-US" dirty="0">
                <a:latin typeface="Gill Sans Light"/>
              </a:rPr>
              <a:t>Read and Write operate on the file number</a:t>
            </a:r>
          </a:p>
          <a:p>
            <a:pPr lvl="1"/>
            <a:r>
              <a:rPr lang="en-US" dirty="0">
                <a:latin typeface="Gill Sans Light"/>
              </a:rPr>
              <a:t>Use file number as an “index” to locate the blocks</a:t>
            </a:r>
          </a:p>
          <a:p>
            <a:endParaRPr lang="en-US" sz="3000" dirty="0">
              <a:latin typeface="Gill Sans Light"/>
            </a:endParaRPr>
          </a:p>
          <a:p>
            <a:r>
              <a:rPr lang="en-US" sz="3000" b="1" dirty="0">
                <a:solidFill>
                  <a:srgbClr val="FF0000"/>
                </a:solidFill>
                <a:latin typeface="Gill Sans Light"/>
              </a:rPr>
              <a:t>4 components: </a:t>
            </a:r>
          </a:p>
          <a:p>
            <a:pPr lvl="1"/>
            <a:r>
              <a:rPr lang="en-US" sz="2600" b="1" dirty="0" smtClean="0">
                <a:solidFill>
                  <a:srgbClr val="FF0000"/>
                </a:solidFill>
                <a:latin typeface="Gill Sans Light"/>
              </a:rPr>
              <a:t>directory</a:t>
            </a:r>
            <a:r>
              <a:rPr lang="en-US" sz="2600" b="1" dirty="0">
                <a:solidFill>
                  <a:srgbClr val="FF0000"/>
                </a:solidFill>
                <a:latin typeface="Gill Sans Light"/>
              </a:rPr>
              <a:t>, index structure, storage blocks, free space map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A7FC4-05D8-4BE2-A6CB-08237101B679}"/>
              </a:ext>
            </a:extLst>
          </p:cNvPr>
          <p:cNvSpPr txBox="1"/>
          <p:nvPr/>
        </p:nvSpPr>
        <p:spPr>
          <a:xfrm>
            <a:off x="1155765" y="1219200"/>
            <a:ext cx="1645001" cy="824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800" b="0" i="1" dirty="0">
                <a:solidFill>
                  <a:srgbClr val="3366FF"/>
                </a:solidFill>
                <a:latin typeface="Gill Sans Light"/>
                <a:ea typeface="Gill Sans" charset="0"/>
                <a:cs typeface="Gill Sans" charset="0"/>
              </a:rPr>
              <a:t>file name</a:t>
            </a:r>
          </a:p>
          <a:p>
            <a:pPr algn="ctr">
              <a:lnSpc>
                <a:spcPct val="85000"/>
              </a:lnSpc>
            </a:pPr>
            <a:r>
              <a:rPr lang="en-US" sz="2800" b="0" i="1" dirty="0">
                <a:solidFill>
                  <a:srgbClr val="3366FF"/>
                </a:solidFill>
                <a:latin typeface="Gill Sans Light"/>
                <a:ea typeface="Gill Sans" charset="0"/>
                <a:cs typeface="Gill Sans" charset="0"/>
              </a:rPr>
              <a:t>offset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3305729-4AD9-470F-8C73-FEC4A1B604E5}"/>
              </a:ext>
            </a:extLst>
          </p:cNvPr>
          <p:cNvGrpSpPr/>
          <p:nvPr/>
        </p:nvGrpSpPr>
        <p:grpSpPr>
          <a:xfrm>
            <a:off x="2667000" y="1219200"/>
            <a:ext cx="4588815" cy="905506"/>
            <a:chOff x="2667000" y="1182499"/>
            <a:chExt cx="4588815" cy="90550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DBC66F2-E377-4F1B-A142-224725790F33}"/>
                </a:ext>
              </a:extLst>
            </p:cNvPr>
            <p:cNvCxnSpPr>
              <a:cxnSpLocks/>
            </p:cNvCxnSpPr>
            <p:nvPr/>
          </p:nvCxnSpPr>
          <p:spPr>
            <a:xfrm>
              <a:off x="2753139" y="1617765"/>
              <a:ext cx="25013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FD732F-EDEC-4FFC-8528-55EE08FF4161}"/>
                </a:ext>
              </a:extLst>
            </p:cNvPr>
            <p:cNvSpPr txBox="1"/>
            <p:nvPr/>
          </p:nvSpPr>
          <p:spPr>
            <a:xfrm>
              <a:off x="2667000" y="1626340"/>
              <a:ext cx="26645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ill Sans Light"/>
                  <a:ea typeface="Gill Sans" charset="0"/>
                  <a:cs typeface="Gill Sans" charset="0"/>
                </a:rPr>
                <a:t>d</a:t>
              </a:r>
              <a:r>
                <a:rPr lang="en-US" sz="2400" b="0" dirty="0">
                  <a:latin typeface="Gill Sans Light"/>
                  <a:ea typeface="Gill Sans" charset="0"/>
                  <a:cs typeface="Gill Sans" charset="0"/>
                </a:rPr>
                <a:t>irectory structure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B3CE52-66DB-4B40-9911-AFA46313B026}"/>
                </a:ext>
              </a:extLst>
            </p:cNvPr>
            <p:cNvSpPr txBox="1"/>
            <p:nvPr/>
          </p:nvSpPr>
          <p:spPr>
            <a:xfrm>
              <a:off x="5290213" y="1182499"/>
              <a:ext cx="1965602" cy="8248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800" b="0" i="1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number</a:t>
              </a:r>
            </a:p>
            <a:p>
              <a:pPr algn="ctr">
                <a:lnSpc>
                  <a:spcPct val="85000"/>
                </a:lnSpc>
              </a:pPr>
              <a:r>
                <a:rPr lang="en-US" sz="2800" b="0" i="1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offset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B14B3F3-250B-4179-90D5-EF0DFDCD968A}"/>
              </a:ext>
            </a:extLst>
          </p:cNvPr>
          <p:cNvGrpSpPr/>
          <p:nvPr/>
        </p:nvGrpSpPr>
        <p:grpSpPr>
          <a:xfrm>
            <a:off x="7113482" y="1392856"/>
            <a:ext cx="4460617" cy="1101182"/>
            <a:chOff x="7113482" y="1356155"/>
            <a:chExt cx="4460617" cy="110118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0E4837A-B37D-446C-BB9B-3A3CA824C082}"/>
                </a:ext>
              </a:extLst>
            </p:cNvPr>
            <p:cNvCxnSpPr>
              <a:cxnSpLocks/>
            </p:cNvCxnSpPr>
            <p:nvPr/>
          </p:nvCxnSpPr>
          <p:spPr>
            <a:xfrm>
              <a:off x="7178043" y="1617765"/>
              <a:ext cx="207532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3E3AD-E4C8-4863-A76A-D8AA6B7F0EB2}"/>
                </a:ext>
              </a:extLst>
            </p:cNvPr>
            <p:cNvSpPr txBox="1"/>
            <p:nvPr/>
          </p:nvSpPr>
          <p:spPr>
            <a:xfrm>
              <a:off x="7113482" y="1626340"/>
              <a:ext cx="220445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0" dirty="0">
                  <a:latin typeface="Gill Sans Light"/>
                  <a:ea typeface="Gill Sans" charset="0"/>
                  <a:cs typeface="Gill Sans" charset="0"/>
                </a:rPr>
                <a:t>index </a:t>
              </a:r>
              <a:r>
                <a:rPr lang="en-US" sz="2400" b="0" dirty="0" smtClean="0">
                  <a:latin typeface="Gill Sans Light"/>
                  <a:ea typeface="Gill Sans" charset="0"/>
                  <a:cs typeface="Gill Sans" charset="0"/>
                </a:rPr>
                <a:t>structure</a:t>
              </a:r>
              <a:br>
                <a:rPr lang="en-US" sz="2400" b="0" dirty="0" smtClean="0">
                  <a:latin typeface="Gill Sans Light"/>
                  <a:ea typeface="Gill Sans" charset="0"/>
                  <a:cs typeface="Gill Sans" charset="0"/>
                </a:rPr>
              </a:br>
              <a:r>
                <a:rPr lang="en-US" sz="2400" b="0" dirty="0" smtClean="0">
                  <a:latin typeface="Gill Sans Light"/>
                  <a:ea typeface="Gill Sans" charset="0"/>
                  <a:cs typeface="Gill Sans" charset="0"/>
                </a:rPr>
                <a:t>(“</a:t>
              </a:r>
              <a:r>
                <a:rPr lang="en-US" sz="2400" b="0" dirty="0" err="1" smtClean="0">
                  <a:latin typeface="Gill Sans Light"/>
                  <a:ea typeface="Gill Sans" charset="0"/>
                  <a:cs typeface="Gill Sans" charset="0"/>
                </a:rPr>
                <a:t>inode</a:t>
              </a:r>
              <a:r>
                <a:rPr lang="en-US" sz="2400" b="0" dirty="0" smtClean="0">
                  <a:latin typeface="Gill Sans Light"/>
                  <a:ea typeface="Gill Sans" charset="0"/>
                  <a:cs typeface="Gill Sans" charset="0"/>
                </a:rPr>
                <a:t>”)</a:t>
              </a:r>
              <a:endParaRPr lang="en-US" sz="2400" b="0" dirty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8323E4-6FDD-4D43-A5FD-087DE975A735}"/>
                </a:ext>
              </a:extLst>
            </p:cNvPr>
            <p:cNvSpPr txBox="1"/>
            <p:nvPr/>
          </p:nvSpPr>
          <p:spPr>
            <a:xfrm>
              <a:off x="9228584" y="1356155"/>
              <a:ext cx="23455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s</a:t>
              </a:r>
              <a:r>
                <a:rPr lang="en-US" sz="2800" b="0" i="1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torage 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68862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Homework 5: RPC deadline this Thursday (4/13)</a:t>
            </a:r>
          </a:p>
          <a:p>
            <a:r>
              <a:rPr lang="en-US" dirty="0" smtClean="0"/>
              <a:t>Project 3: Design doc due Monday (4/17)</a:t>
            </a:r>
          </a:p>
          <a:p>
            <a:r>
              <a:rPr lang="en-US" dirty="0" smtClean="0"/>
              <a:t>Midterm 3: April 27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Everything is fair game, although focus is on last 1/3 of class</a:t>
            </a:r>
          </a:p>
          <a:p>
            <a:pPr lvl="1"/>
            <a:r>
              <a:rPr lang="en-US" dirty="0" smtClean="0"/>
              <a:t>Three </a:t>
            </a:r>
            <a:r>
              <a:rPr lang="en-US" i="1" dirty="0" smtClean="0"/>
              <a:t>hand-written</a:t>
            </a:r>
            <a:r>
              <a:rPr lang="en-US" dirty="0"/>
              <a:t> </a:t>
            </a:r>
            <a:r>
              <a:rPr lang="en-US" dirty="0" smtClean="0"/>
              <a:t>cheat-sheets, double sided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4724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2820-D0FF-409D-BB55-A6BAC552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the File Number?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C8085-EE4E-4D64-A552-C5823D103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11125200" cy="5105400"/>
          </a:xfrm>
        </p:spPr>
        <p:txBody>
          <a:bodyPr>
            <a:normAutofit/>
          </a:bodyPr>
          <a:lstStyle/>
          <a:p>
            <a:r>
              <a:rPr lang="en-US" dirty="0"/>
              <a:t>Look up in </a:t>
            </a:r>
            <a:r>
              <a:rPr lang="en-US" b="1" i="1" dirty="0"/>
              <a:t>directory structure</a:t>
            </a:r>
          </a:p>
          <a:p>
            <a:endParaRPr lang="en-US" dirty="0"/>
          </a:p>
          <a:p>
            <a:r>
              <a:rPr lang="en-US" dirty="0"/>
              <a:t>A directory is a file containing &lt;</a:t>
            </a:r>
            <a:r>
              <a:rPr lang="en-US" dirty="0" err="1"/>
              <a:t>file_name</a:t>
            </a:r>
            <a:r>
              <a:rPr lang="en-US" dirty="0"/>
              <a:t> : </a:t>
            </a:r>
            <a:r>
              <a:rPr lang="en-US" dirty="0" err="1"/>
              <a:t>file_number</a:t>
            </a:r>
            <a:r>
              <a:rPr lang="en-US" dirty="0"/>
              <a:t>&gt; mappings</a:t>
            </a:r>
          </a:p>
          <a:p>
            <a:pPr lvl="1"/>
            <a:r>
              <a:rPr lang="en-US" dirty="0"/>
              <a:t>File number could be a file or another directory</a:t>
            </a:r>
          </a:p>
          <a:p>
            <a:pPr lvl="1"/>
            <a:r>
              <a:rPr lang="en-US" dirty="0"/>
              <a:t>Operating system stores the mapping in the directory in a format it interprets</a:t>
            </a:r>
          </a:p>
          <a:p>
            <a:pPr lvl="1"/>
            <a:r>
              <a:rPr lang="en-US" dirty="0"/>
              <a:t>Each &lt;</a:t>
            </a:r>
            <a:r>
              <a:rPr lang="en-US" dirty="0" err="1"/>
              <a:t>file_name</a:t>
            </a:r>
            <a:r>
              <a:rPr lang="en-US" dirty="0"/>
              <a:t> : </a:t>
            </a:r>
            <a:r>
              <a:rPr lang="en-US" dirty="0" err="1"/>
              <a:t>file_number</a:t>
            </a:r>
            <a:r>
              <a:rPr lang="en-US" dirty="0"/>
              <a:t>&gt; mapping is called a directory entry</a:t>
            </a:r>
          </a:p>
          <a:p>
            <a:pPr lvl="1"/>
            <a:endParaRPr lang="en-US" dirty="0"/>
          </a:p>
          <a:p>
            <a:r>
              <a:rPr lang="en-US" dirty="0"/>
              <a:t>Process isn’t allowed to read the raw bytes of a directory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read</a:t>
            </a:r>
            <a:r>
              <a:rPr lang="en-US" dirty="0"/>
              <a:t> function doesn’t work on a directory</a:t>
            </a:r>
          </a:p>
          <a:p>
            <a:pPr lvl="1"/>
            <a:r>
              <a:rPr lang="en-US" dirty="0"/>
              <a:t>Instead, see </a:t>
            </a:r>
            <a:r>
              <a:rPr lang="en-US" dirty="0" err="1">
                <a:latin typeface="Consolas" panose="020B0609020204030204" pitchFamily="49" charset="0"/>
              </a:rPr>
              <a:t>readdir</a:t>
            </a:r>
            <a:r>
              <a:rPr lang="en-US" dirty="0"/>
              <a:t>, which iterates over the map without revealing the raw bytes</a:t>
            </a:r>
          </a:p>
          <a:p>
            <a:endParaRPr lang="en-US" dirty="0"/>
          </a:p>
          <a:p>
            <a:r>
              <a:rPr lang="en-US" dirty="0"/>
              <a:t>Why shouldn’t the OS let processes read/write the bytes of a directory?</a:t>
            </a:r>
          </a:p>
        </p:txBody>
      </p:sp>
    </p:spTree>
    <p:extLst>
      <p:ext uri="{BB962C8B-B14F-4D97-AF65-F5344CB8AC3E}">
        <p14:creationId xmlns:p14="http://schemas.microsoft.com/office/powerpoint/2010/main" val="12141133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</a:t>
            </a:r>
            <a:endParaRPr lang="en-US" dirty="0"/>
          </a:p>
        </p:txBody>
      </p:sp>
      <p:pic>
        <p:nvPicPr>
          <p:cNvPr id="3" name="Picture 2" descr="Screen Shot 2016-04-04 at 10.44.46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838200"/>
            <a:ext cx="9524156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20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DEEF-3B65-42E5-B80D-765F7471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5DCAC-3DF4-487B-B5B8-5C9891D47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43000"/>
            <a:ext cx="8183050" cy="5033963"/>
          </a:xfrm>
        </p:spPr>
        <p:txBody>
          <a:bodyPr>
            <a:normAutofit/>
          </a:bodyPr>
          <a:lstStyle/>
          <a:p>
            <a:r>
              <a:rPr lang="en-US" dirty="0"/>
              <a:t>Directories are specialized files</a:t>
            </a:r>
          </a:p>
          <a:p>
            <a:pPr lvl="1"/>
            <a:r>
              <a:rPr lang="en-US" dirty="0"/>
              <a:t>Contents: </a:t>
            </a:r>
            <a:r>
              <a:rPr lang="en-US" b="1" dirty="0"/>
              <a:t>List of </a:t>
            </a:r>
            <a:r>
              <a:rPr lang="en-US" b="1" dirty="0" smtClean="0"/>
              <a:t>pairs</a:t>
            </a:r>
            <a:r>
              <a:rPr lang="en-US" b="1" dirty="0"/>
              <a:t>	&lt;file name, file number&gt;</a:t>
            </a:r>
            <a:endParaRPr lang="en-US" dirty="0"/>
          </a:p>
          <a:p>
            <a:r>
              <a:rPr lang="en-US" dirty="0"/>
              <a:t>System calls to access directories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open</a:t>
            </a:r>
            <a:r>
              <a:rPr lang="en-US" dirty="0"/>
              <a:t> /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creat</a:t>
            </a:r>
            <a:r>
              <a:rPr lang="en-US" dirty="0"/>
              <a:t> /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readdir</a:t>
            </a:r>
            <a:r>
              <a:rPr lang="en-US" dirty="0"/>
              <a:t> traverse the structure</a:t>
            </a:r>
          </a:p>
          <a:p>
            <a:pPr lvl="1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mkdir</a:t>
            </a:r>
            <a:r>
              <a:rPr lang="en-US" dirty="0"/>
              <a:t> /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rmdir</a:t>
            </a:r>
            <a:r>
              <a:rPr lang="en-US" dirty="0"/>
              <a:t> add/remove entries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link</a:t>
            </a:r>
            <a:r>
              <a:rPr lang="en-US" dirty="0"/>
              <a:t> / </a:t>
            </a:r>
            <a:r>
              <a:rPr lang="en-US" dirty="0">
                <a:latin typeface="Consolas" panose="020B0609020204030204" pitchFamily="49" charset="0"/>
              </a:rPr>
              <a:t>unlink</a:t>
            </a:r>
            <a:r>
              <a:rPr lang="en-US" dirty="0"/>
              <a:t>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rm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/>
              <a:t>libc</a:t>
            </a:r>
            <a:r>
              <a:rPr lang="en-US" dirty="0"/>
              <a:t> support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DIR *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opendir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(const char *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dirname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struct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dirent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readdir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(DIR *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dirstream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readdir_r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(DIR *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dirstream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struct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dirent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*entry, 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		 struct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dirent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**result)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DC9782-3555-4B68-BA5B-E8E8321A2991}"/>
              </a:ext>
            </a:extLst>
          </p:cNvPr>
          <p:cNvSpPr/>
          <p:nvPr/>
        </p:nvSpPr>
        <p:spPr>
          <a:xfrm>
            <a:off x="10360629" y="4118331"/>
            <a:ext cx="832102" cy="6715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Snip Single Corner Rectangle 7">
            <a:extLst>
              <a:ext uri="{FF2B5EF4-FFF2-40B4-BE49-F238E27FC236}">
                <a16:creationId xmlns:a16="http://schemas.microsoft.com/office/drawing/2014/main" id="{1CA07F7A-D7C1-4265-8AF4-35DB9EA1FA32}"/>
              </a:ext>
            </a:extLst>
          </p:cNvPr>
          <p:cNvSpPr/>
          <p:nvPr/>
        </p:nvSpPr>
        <p:spPr>
          <a:xfrm>
            <a:off x="9389844" y="1928443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Snip Single Corner Rectangle 8">
            <a:extLst>
              <a:ext uri="{FF2B5EF4-FFF2-40B4-BE49-F238E27FC236}">
                <a16:creationId xmlns:a16="http://schemas.microsoft.com/office/drawing/2014/main" id="{4F6D8E6D-4A8E-4B29-B618-F1B961BF2D08}"/>
              </a:ext>
            </a:extLst>
          </p:cNvPr>
          <p:cNvSpPr/>
          <p:nvPr/>
        </p:nvSpPr>
        <p:spPr>
          <a:xfrm>
            <a:off x="9944576" y="3088191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" name="Snip Single Corner Rectangle 9">
            <a:extLst>
              <a:ext uri="{FF2B5EF4-FFF2-40B4-BE49-F238E27FC236}">
                <a16:creationId xmlns:a16="http://schemas.microsoft.com/office/drawing/2014/main" id="{93159FFE-2193-4D64-B027-9CC9A793D61A}"/>
              </a:ext>
            </a:extLst>
          </p:cNvPr>
          <p:cNvSpPr/>
          <p:nvPr/>
        </p:nvSpPr>
        <p:spPr>
          <a:xfrm>
            <a:off x="8479678" y="3088191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AFEB65-AB18-43A2-A37E-4220E4E8C5B5}"/>
              </a:ext>
            </a:extLst>
          </p:cNvPr>
          <p:cNvSpPr txBox="1"/>
          <p:nvPr/>
        </p:nvSpPr>
        <p:spPr>
          <a:xfrm>
            <a:off x="9321946" y="152400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endParaRPr lang="en-US" sz="20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61F5CB-A753-4464-B202-B9734A4D9F97}"/>
              </a:ext>
            </a:extLst>
          </p:cNvPr>
          <p:cNvSpPr txBox="1"/>
          <p:nvPr/>
        </p:nvSpPr>
        <p:spPr>
          <a:xfrm>
            <a:off x="10031502" y="2708136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/lib4.3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33A3AE-E24E-46D5-9DAC-51FB2D4648C3}"/>
              </a:ext>
            </a:extLst>
          </p:cNvPr>
          <p:cNvSpPr txBox="1"/>
          <p:nvPr/>
        </p:nvSpPr>
        <p:spPr>
          <a:xfrm>
            <a:off x="9434886" y="4832683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/lib4.3/foo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FE4B94-114F-4001-8F65-F9A2FDDCCEF3}"/>
              </a:ext>
            </a:extLst>
          </p:cNvPr>
          <p:cNvCxnSpPr/>
          <p:nvPr/>
        </p:nvCxnSpPr>
        <p:spPr>
          <a:xfrm>
            <a:off x="9473677" y="2059836"/>
            <a:ext cx="529295" cy="1028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284AE0-501F-4586-A84B-843A2B6D070C}"/>
              </a:ext>
            </a:extLst>
          </p:cNvPr>
          <p:cNvCxnSpPr/>
          <p:nvPr/>
        </p:nvCxnSpPr>
        <p:spPr>
          <a:xfrm>
            <a:off x="10360629" y="3423975"/>
            <a:ext cx="192655" cy="694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E2DF8E-7802-42D0-99E5-06A55E22EE6A}"/>
              </a:ext>
            </a:extLst>
          </p:cNvPr>
          <p:cNvCxnSpPr/>
          <p:nvPr/>
        </p:nvCxnSpPr>
        <p:spPr>
          <a:xfrm flipH="1">
            <a:off x="8718322" y="2358229"/>
            <a:ext cx="755355" cy="729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475A290-2D20-430E-8853-229B2C8A0F5D}"/>
              </a:ext>
            </a:extLst>
          </p:cNvPr>
          <p:cNvSpPr txBox="1"/>
          <p:nvPr/>
        </p:nvSpPr>
        <p:spPr>
          <a:xfrm>
            <a:off x="7639072" y="2347787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</a:t>
            </a:r>
          </a:p>
        </p:txBody>
      </p:sp>
    </p:spTree>
    <p:extLst>
      <p:ext uri="{BB962C8B-B14F-4D97-AF65-F5344CB8AC3E}">
        <p14:creationId xmlns:p14="http://schemas.microsoft.com/office/powerpoint/2010/main" val="1022381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7EBB-0C21-4AEA-BABE-AA126BD5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BDC77-AFC3-4B54-A511-9736F12B4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3387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How many disk accesses to resolve “</a:t>
            </a:r>
            <a:r>
              <a:rPr lang="en-US" altLang="ja-JP" dirty="0">
                <a:ea typeface="Courier New" pitchFamily="-83" charset="0"/>
              </a:rPr>
              <a:t>/my/book/count</a:t>
            </a:r>
            <a:r>
              <a:rPr lang="en-US" altLang="ja-JP" dirty="0">
                <a:ea typeface="ＭＳ Ｐゴシック" pitchFamily="-83" charset="-128"/>
              </a:rPr>
              <a:t>”?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file header for root (fixed spot on disk)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first data block for root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Table of file name/index pairs.  </a:t>
            </a:r>
            <a:endParaRPr lang="en-US" dirty="0" smtClean="0">
              <a:ea typeface="ＭＳ Ｐゴシック" pitchFamily="-83" charset="-128"/>
            </a:endParaRPr>
          </a:p>
          <a:p>
            <a:pPr lvl="2">
              <a:lnSpc>
                <a:spcPct val="110000"/>
              </a:lnSpc>
              <a:spcBef>
                <a:spcPct val="20000"/>
              </a:spcBef>
            </a:pPr>
            <a:r>
              <a:rPr lang="en-US" dirty="0" smtClean="0">
                <a:ea typeface="ＭＳ Ｐゴシック" pitchFamily="-83" charset="-128"/>
              </a:rPr>
              <a:t>Search </a:t>
            </a:r>
            <a:r>
              <a:rPr lang="en-US" dirty="0">
                <a:ea typeface="ＭＳ Ｐゴシック" pitchFamily="-83" charset="-128"/>
              </a:rPr>
              <a:t>linearly – ok since directories typically very small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file header for “</a:t>
            </a:r>
            <a:r>
              <a:rPr lang="en-US" altLang="ja-JP" dirty="0">
                <a:ea typeface="ＭＳ Ｐゴシック" pitchFamily="-83" charset="-128"/>
              </a:rPr>
              <a:t>my”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first data block for “</a:t>
            </a:r>
            <a:r>
              <a:rPr lang="en-US" altLang="ja-JP" dirty="0">
                <a:ea typeface="ＭＳ Ｐゴシック" pitchFamily="-83" charset="-128"/>
              </a:rPr>
              <a:t>my”; search for “book”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file header for “</a:t>
            </a:r>
            <a:r>
              <a:rPr lang="en-US" altLang="ja-JP" dirty="0">
                <a:ea typeface="ＭＳ Ｐゴシック" pitchFamily="-83" charset="-128"/>
              </a:rPr>
              <a:t>book”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first data block for “</a:t>
            </a:r>
            <a:r>
              <a:rPr lang="en-US" altLang="ja-JP" dirty="0">
                <a:ea typeface="ＭＳ Ｐゴシック" pitchFamily="-83" charset="-128"/>
              </a:rPr>
              <a:t>book”; search for “count”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file header for “</a:t>
            </a:r>
            <a:r>
              <a:rPr lang="en-US" altLang="ja-JP" dirty="0">
                <a:ea typeface="ＭＳ Ｐゴシック" pitchFamily="-83" charset="-128"/>
              </a:rPr>
              <a:t>count”</a:t>
            </a:r>
            <a:endParaRPr lang="en-US" sz="1200" dirty="0">
              <a:solidFill>
                <a:schemeClr val="hlink"/>
              </a:solidFill>
              <a:ea typeface="ＭＳ Ｐゴシック" pitchFamily="-83" charset="-128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solidFill>
                  <a:schemeClr val="hlink"/>
                </a:solidFill>
                <a:ea typeface="ＭＳ Ｐゴシック" pitchFamily="-83" charset="-128"/>
              </a:rPr>
              <a:t>Current working directory: </a:t>
            </a:r>
            <a:r>
              <a:rPr lang="en-US" dirty="0">
                <a:ea typeface="ＭＳ Ｐゴシック" pitchFamily="-83" charset="-128"/>
              </a:rPr>
              <a:t>Per-address-space pointer to a directory used for resolving file names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Allows user to specify relative filename instead of absolute path (say CWD=“</a:t>
            </a:r>
            <a:r>
              <a:rPr lang="en-US" altLang="ja-JP" dirty="0">
                <a:ea typeface="Courier New" pitchFamily="-83" charset="0"/>
              </a:rPr>
              <a:t>/my/book</a:t>
            </a:r>
            <a:r>
              <a:rPr lang="en-US" altLang="ja-JP" dirty="0">
                <a:ea typeface="ＭＳ Ｐゴシック" pitchFamily="-83" charset="-128"/>
              </a:rPr>
              <a:t>” can resolve “count”)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86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3057-7EAC-4810-BF67-AC648A72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I/O Performance (Network Example)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AD3140-C821-4D74-B05E-76CC4C7F06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56" y="914400"/>
                <a:ext cx="6304722" cy="493174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Consider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Gb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 link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125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MB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) with startup cost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ms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Latency: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Effective Bandwidth:</a:t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Half-power Bandwidth: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For this example, half-power bandwidth occurs at </a:t>
                </a:r>
                <a:r>
                  <a:rPr lang="en-US" dirty="0" smtClean="0"/>
                  <a:t>x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125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KB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AD3140-C821-4D74-B05E-76CC4C7F06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56" y="914400"/>
                <a:ext cx="6304722" cy="4931741"/>
              </a:xfrm>
              <a:blipFill>
                <a:blip r:embed="rId2"/>
                <a:stretch>
                  <a:fillRect l="-1354" t="-1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6EAA902-AB5B-48E8-A3A6-723AB59273DA}"/>
              </a:ext>
            </a:extLst>
          </p:cNvPr>
          <p:cNvGrpSpPr/>
          <p:nvPr/>
        </p:nvGrpSpPr>
        <p:grpSpPr>
          <a:xfrm>
            <a:off x="6670537" y="1180479"/>
            <a:ext cx="5441950" cy="4415167"/>
            <a:chOff x="1873250" y="1452233"/>
            <a:chExt cx="5441950" cy="441516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5ECF77E-2F8A-4004-9DD4-F82DD0AD9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3250" y="1452233"/>
              <a:ext cx="5441950" cy="4415167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D4F2285-C8FC-4838-BAFC-C4AB539AC870}"/>
                </a:ext>
              </a:extLst>
            </p:cNvPr>
            <p:cNvCxnSpPr/>
            <p:nvPr/>
          </p:nvCxnSpPr>
          <p:spPr>
            <a:xfrm flipV="1">
              <a:off x="3581400" y="2057400"/>
              <a:ext cx="0" cy="3133271"/>
            </a:xfrm>
            <a:prstGeom prst="line">
              <a:avLst/>
            </a:prstGeom>
            <a:ln w="12700" cmpd="sng"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9067800" y="5257800"/>
            <a:ext cx="9300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ill Sans Light"/>
              </a:rPr>
              <a:t>Length (x)</a:t>
            </a:r>
            <a:endParaRPr lang="en-US" sz="120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819997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0CA2-E826-4539-9C7C-CB81C581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In-Memory File System Structures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18DF3EB-EC70-4C37-B561-7E2CB9FA3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081053"/>
            <a:ext cx="10704443" cy="2095909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Open </a:t>
            </a:r>
            <a:r>
              <a:rPr lang="en-US" dirty="0" err="1">
                <a:latin typeface="Gill Sans Light"/>
              </a:rPr>
              <a:t>syscall</a:t>
            </a:r>
            <a:r>
              <a:rPr lang="en-US" dirty="0">
                <a:latin typeface="Gill Sans Light"/>
              </a:rPr>
              <a:t>: find </a:t>
            </a:r>
            <a:r>
              <a:rPr lang="en-US" dirty="0" err="1">
                <a:latin typeface="Gill Sans Light"/>
              </a:rPr>
              <a:t>inode</a:t>
            </a:r>
            <a:r>
              <a:rPr lang="en-US" dirty="0">
                <a:latin typeface="Gill Sans Light"/>
              </a:rPr>
              <a:t> on disk from pathname (traversing directories)</a:t>
            </a:r>
          </a:p>
          <a:p>
            <a:pPr lvl="1"/>
            <a:r>
              <a:rPr lang="en-US" dirty="0">
                <a:latin typeface="Gill Sans Light"/>
              </a:rPr>
              <a:t>Create “in-memory </a:t>
            </a:r>
            <a:r>
              <a:rPr lang="en-US" dirty="0" err="1">
                <a:latin typeface="Gill Sans Light"/>
              </a:rPr>
              <a:t>inode</a:t>
            </a:r>
            <a:r>
              <a:rPr lang="en-US" dirty="0">
                <a:latin typeface="Gill Sans Light"/>
              </a:rPr>
              <a:t>” in system-wide open file table</a:t>
            </a:r>
          </a:p>
          <a:p>
            <a:pPr lvl="1"/>
            <a:r>
              <a:rPr lang="en-US" dirty="0">
                <a:latin typeface="Gill Sans Light"/>
              </a:rPr>
              <a:t>One entry in this table no matter how many instances of the file are open</a:t>
            </a:r>
          </a:p>
          <a:p>
            <a:r>
              <a:rPr lang="en-US" dirty="0">
                <a:latin typeface="Gill Sans Light"/>
              </a:rPr>
              <a:t>Read/write </a:t>
            </a:r>
            <a:r>
              <a:rPr lang="en-US" dirty="0" err="1">
                <a:latin typeface="Gill Sans Light"/>
              </a:rPr>
              <a:t>syscalls</a:t>
            </a:r>
            <a:r>
              <a:rPr lang="en-US" dirty="0">
                <a:latin typeface="Gill Sans Light"/>
              </a:rPr>
              <a:t> look up in-memory </a:t>
            </a:r>
            <a:r>
              <a:rPr lang="en-US" dirty="0" err="1">
                <a:latin typeface="Gill Sans Light"/>
              </a:rPr>
              <a:t>inode</a:t>
            </a:r>
            <a:r>
              <a:rPr lang="en-US" dirty="0">
                <a:latin typeface="Gill Sans Light"/>
              </a:rPr>
              <a:t> using the file handle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1C433B-F8FB-476F-854C-478D8A9CC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4407" t="55060" r="3938" b="4959"/>
          <a:stretch>
            <a:fillRect/>
          </a:stretch>
        </p:blipFill>
        <p:spPr bwMode="auto">
          <a:xfrm>
            <a:off x="1600200" y="914400"/>
            <a:ext cx="8458200" cy="277178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A05379-06D7-459D-A107-B2D3D7DBF6ED}"/>
              </a:ext>
            </a:extLst>
          </p:cNvPr>
          <p:cNvSpPr txBox="1"/>
          <p:nvPr/>
        </p:nvSpPr>
        <p:spPr>
          <a:xfrm>
            <a:off x="2514601" y="2309606"/>
            <a:ext cx="768625" cy="369332"/>
          </a:xfrm>
          <a:prstGeom prst="rect">
            <a:avLst/>
          </a:prstGeom>
          <a:solidFill>
            <a:srgbClr val="C6EBF9"/>
          </a:solidFill>
        </p:spPr>
        <p:txBody>
          <a:bodyPr wrap="square" lIns="0" rtlCol="0">
            <a:spAutoFit/>
          </a:bodyPr>
          <a:lstStyle/>
          <a:p>
            <a:r>
              <a:rPr lang="en-US" dirty="0">
                <a:latin typeface="Gill Sans Light"/>
              </a:rPr>
              <a:t>(</a:t>
            </a:r>
            <a:r>
              <a:rPr lang="en-US" dirty="0" err="1">
                <a:latin typeface="Gill Sans Light"/>
              </a:rPr>
              <a:t>fd</a:t>
            </a:r>
            <a:r>
              <a:rPr lang="en-US" dirty="0">
                <a:latin typeface="Gill Sans Light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F2B778-5A65-46B8-AAC1-9E8C5DEDDB39}"/>
              </a:ext>
            </a:extLst>
          </p:cNvPr>
          <p:cNvSpPr txBox="1"/>
          <p:nvPr/>
        </p:nvSpPr>
        <p:spPr>
          <a:xfrm>
            <a:off x="3733799" y="914400"/>
            <a:ext cx="609601" cy="276999"/>
          </a:xfrm>
          <a:prstGeom prst="rect">
            <a:avLst/>
          </a:prstGeom>
          <a:solidFill>
            <a:srgbClr val="C6EBF9"/>
          </a:solidFill>
        </p:spPr>
        <p:txBody>
          <a:bodyPr wrap="square" tIns="0" bIns="0" rtlCol="0">
            <a:spAutoFit/>
          </a:bodyPr>
          <a:lstStyle/>
          <a:p>
            <a:r>
              <a:rPr lang="en-US" dirty="0" err="1">
                <a:latin typeface="Gill Sans Light"/>
              </a:rPr>
              <a:t>fd</a:t>
            </a:r>
            <a:endParaRPr lang="en-US" dirty="0">
              <a:latin typeface="Gill Sans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34A7DD-C923-4EC7-9255-B21E240EE8AB}"/>
              </a:ext>
            </a:extLst>
          </p:cNvPr>
          <p:cNvSpPr txBox="1"/>
          <p:nvPr/>
        </p:nvSpPr>
        <p:spPr>
          <a:xfrm>
            <a:off x="8063947" y="2692190"/>
            <a:ext cx="1686340" cy="276999"/>
          </a:xfrm>
          <a:prstGeom prst="rect">
            <a:avLst/>
          </a:prstGeom>
          <a:solidFill>
            <a:srgbClr val="C6EBF9"/>
          </a:solidFill>
        </p:spPr>
        <p:txBody>
          <a:bodyPr wrap="square" tIns="0" bIns="0" rtlCol="0">
            <a:spAutoFit/>
          </a:bodyPr>
          <a:lstStyle/>
          <a:p>
            <a:r>
              <a:rPr lang="en-US" dirty="0" err="1">
                <a:latin typeface="Gill Sans Light"/>
              </a:rPr>
              <a:t>inode</a:t>
            </a:r>
            <a:endParaRPr lang="en-US" dirty="0">
              <a:latin typeface="Gill Sans Ligh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9D812F-9839-4EBF-9D30-A948E1B4974B}"/>
              </a:ext>
            </a:extLst>
          </p:cNvPr>
          <p:cNvCxnSpPr/>
          <p:nvPr/>
        </p:nvCxnSpPr>
        <p:spPr>
          <a:xfrm>
            <a:off x="2925418" y="2497726"/>
            <a:ext cx="61622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966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CA9BB-9D79-4B2A-800F-43CF62EB3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Characteristics of Files</a:t>
            </a:r>
          </a:p>
        </p:txBody>
      </p:sp>
      <p:pic>
        <p:nvPicPr>
          <p:cNvPr id="12" name="Picture 11" descr="Screen Shot 2014-10-21 at 1.49.39 PM.png">
            <a:extLst>
              <a:ext uri="{FF2B5EF4-FFF2-40B4-BE49-F238E27FC236}">
                <a16:creationId xmlns:a16="http://schemas.microsoft.com/office/drawing/2014/main" id="{338614E2-D340-4709-A3BA-D32387146A3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772" y="1981200"/>
            <a:ext cx="6123710" cy="1981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FAEE35-3E3A-4986-A165-B59C1AB63F03}"/>
              </a:ext>
            </a:extLst>
          </p:cNvPr>
          <p:cNvSpPr txBox="1"/>
          <p:nvPr/>
        </p:nvSpPr>
        <p:spPr>
          <a:xfrm>
            <a:off x="7789214" y="2564178"/>
            <a:ext cx="278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Published in FAST 2007</a:t>
            </a:r>
          </a:p>
        </p:txBody>
      </p:sp>
    </p:spTree>
    <p:extLst>
      <p:ext uri="{BB962C8B-B14F-4D97-AF65-F5344CB8AC3E}">
        <p14:creationId xmlns:p14="http://schemas.microsoft.com/office/powerpoint/2010/main" val="95206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58C3-7B3F-4487-A105-0F76F741F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#1: Most Files Are Small</a:t>
            </a: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BA1F26A4-8606-473E-88D8-E74BF7EFF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57" y="1066800"/>
            <a:ext cx="7235686" cy="4351338"/>
          </a:xfrm>
        </p:spPr>
      </p:pic>
    </p:spTree>
    <p:extLst>
      <p:ext uri="{BB962C8B-B14F-4D97-AF65-F5344CB8AC3E}">
        <p14:creationId xmlns:p14="http://schemas.microsoft.com/office/powerpoint/2010/main" val="18644152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E4B00257-6BFE-4951-AB9B-6C456D332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37" y="1066800"/>
            <a:ext cx="8010526" cy="435133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#2: Most Bytes are in Large Files</a:t>
            </a:r>
          </a:p>
        </p:txBody>
      </p:sp>
    </p:spTree>
    <p:extLst>
      <p:ext uri="{BB962C8B-B14F-4D97-AF65-F5344CB8AC3E}">
        <p14:creationId xmlns:p14="http://schemas.microsoft.com/office/powerpoint/2010/main" val="6729998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FDF06-0387-46E5-8CE9-905A5FBA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057400"/>
            <a:ext cx="10363200" cy="1362075"/>
          </a:xfrm>
        </p:spPr>
        <p:txBody>
          <a:bodyPr/>
          <a:lstStyle/>
          <a:p>
            <a:r>
              <a:rPr lang="en-US" dirty="0" smtClean="0"/>
              <a:t>Case Study:</a:t>
            </a:r>
            <a:br>
              <a:rPr lang="en-US" dirty="0" smtClean="0"/>
            </a:br>
            <a:r>
              <a:rPr lang="en-US" dirty="0" smtClean="0"/>
              <a:t>FAT</a:t>
            </a:r>
            <a:r>
              <a:rPr lang="en-US" dirty="0"/>
              <a:t>: File Allocation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FD901-E899-4766-AA78-DA3F7C23E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2600" y="3276601"/>
            <a:ext cx="10363200" cy="990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MS-DOS, 1977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Still widely used!</a:t>
            </a:r>
          </a:p>
        </p:txBody>
      </p:sp>
    </p:spTree>
    <p:extLst>
      <p:ext uri="{BB962C8B-B14F-4D97-AF65-F5344CB8AC3E}">
        <p14:creationId xmlns:p14="http://schemas.microsoft.com/office/powerpoint/2010/main" val="2291045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426F5FEF-CAC4-4CFA-BC37-EA76FF147291}"/>
              </a:ext>
            </a:extLst>
          </p:cNvPr>
          <p:cNvGrpSpPr/>
          <p:nvPr/>
        </p:nvGrpSpPr>
        <p:grpSpPr>
          <a:xfrm>
            <a:off x="9505624" y="4587257"/>
            <a:ext cx="1634523" cy="351922"/>
            <a:chOff x="5374105" y="3569368"/>
            <a:chExt cx="1390316" cy="351922"/>
          </a:xfrm>
          <a:solidFill>
            <a:srgbClr val="C5E0B4"/>
          </a:solidFill>
          <a:effectLst/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4C1CFCE-6767-4575-84E0-7FC7D85AC211}"/>
                </a:ext>
              </a:extLst>
            </p:cNvPr>
            <p:cNvSpPr/>
            <p:nvPr/>
          </p:nvSpPr>
          <p:spPr>
            <a:xfrm>
              <a:off x="5374105" y="3569368"/>
              <a:ext cx="1390316" cy="351922"/>
            </a:xfrm>
            <a:prstGeom prst="rect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B2C39BD-9F4A-46E0-A23E-91181223467C}"/>
                </a:ext>
              </a:extLst>
            </p:cNvPr>
            <p:cNvSpPr txBox="1"/>
            <p:nvPr/>
          </p:nvSpPr>
          <p:spPr>
            <a:xfrm>
              <a:off x="5384637" y="3582736"/>
              <a:ext cx="137531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F5FEF-CAC4-4CFA-BC37-EA76FF147291}"/>
              </a:ext>
            </a:extLst>
          </p:cNvPr>
          <p:cNvGrpSpPr/>
          <p:nvPr/>
        </p:nvGrpSpPr>
        <p:grpSpPr>
          <a:xfrm>
            <a:off x="9505625" y="4587257"/>
            <a:ext cx="1634523" cy="351922"/>
            <a:chOff x="5374105" y="3569368"/>
            <a:chExt cx="1390316" cy="351922"/>
          </a:xfrm>
          <a:solidFill>
            <a:srgbClr val="C5E0B4"/>
          </a:solidFill>
          <a:effectLst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4C1CFCE-6767-4575-84E0-7FC7D85AC211}"/>
                </a:ext>
              </a:extLst>
            </p:cNvPr>
            <p:cNvSpPr/>
            <p:nvPr/>
          </p:nvSpPr>
          <p:spPr>
            <a:xfrm>
              <a:off x="5374105" y="3569368"/>
              <a:ext cx="1390316" cy="351922"/>
            </a:xfrm>
            <a:prstGeom prst="rect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2C39BD-9F4A-46E0-A23E-91181223467C}"/>
                </a:ext>
              </a:extLst>
            </p:cNvPr>
            <p:cNvSpPr txBox="1"/>
            <p:nvPr/>
          </p:nvSpPr>
          <p:spPr>
            <a:xfrm>
              <a:off x="5384637" y="3582736"/>
              <a:ext cx="137531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CA06DD-9E7B-4E41-99A4-6802E8A4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(File Allocation 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646E-C7EA-4033-8E54-CD7FD7E0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600"/>
            <a:ext cx="5151474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Gill Sans Light"/>
              </a:rPr>
              <a:t>Assume (for now) we have a </a:t>
            </a:r>
            <a:br>
              <a:rPr lang="en-US" sz="2400" dirty="0">
                <a:latin typeface="Gill Sans Light"/>
              </a:rPr>
            </a:br>
            <a:r>
              <a:rPr lang="en-US" sz="2400" dirty="0">
                <a:latin typeface="Gill Sans Light"/>
              </a:rPr>
              <a:t>way to translate a path to </a:t>
            </a:r>
            <a:br>
              <a:rPr lang="en-US" sz="2400" dirty="0">
                <a:latin typeface="Gill Sans Light"/>
              </a:rPr>
            </a:br>
            <a:r>
              <a:rPr lang="en-US" sz="2400" dirty="0">
                <a:latin typeface="Gill Sans Light"/>
              </a:rPr>
              <a:t>a “file number”</a:t>
            </a:r>
          </a:p>
          <a:p>
            <a:pPr lvl="1"/>
            <a:r>
              <a:rPr lang="en-US" sz="2000" dirty="0">
                <a:latin typeface="Gill Sans Light"/>
              </a:rPr>
              <a:t>i.e., a directory structure</a:t>
            </a:r>
          </a:p>
          <a:p>
            <a:r>
              <a:rPr lang="en-US" sz="2400" dirty="0">
                <a:latin typeface="Gill Sans Light"/>
              </a:rPr>
              <a:t>Disk Storage is a collection of Blocks</a:t>
            </a:r>
          </a:p>
          <a:p>
            <a:pPr lvl="1"/>
            <a:r>
              <a:rPr lang="en-US" sz="2000" dirty="0">
                <a:latin typeface="Gill Sans Light"/>
              </a:rPr>
              <a:t>Just hold file data (offset o = &lt; B, x &gt;)</a:t>
            </a:r>
          </a:p>
          <a:p>
            <a:r>
              <a:rPr lang="en-US" sz="2400" dirty="0">
                <a:latin typeface="Gill Sans Light"/>
              </a:rPr>
              <a:t>Example: </a:t>
            </a:r>
            <a:r>
              <a:rPr lang="en-US" sz="2400" dirty="0" err="1">
                <a:latin typeface="Gill Sans Light"/>
              </a:rPr>
              <a:t>file_read</a:t>
            </a:r>
            <a:r>
              <a:rPr lang="en-US" sz="2400" dirty="0">
                <a:latin typeface="Gill Sans Light"/>
              </a:rPr>
              <a:t> 31, &lt; 2, x &gt;</a:t>
            </a:r>
          </a:p>
          <a:p>
            <a:pPr lvl="1"/>
            <a:r>
              <a:rPr lang="en-US" sz="2200" dirty="0">
                <a:latin typeface="Gill Sans Light"/>
              </a:rPr>
              <a:t>Index into FAT with file number</a:t>
            </a:r>
          </a:p>
          <a:p>
            <a:pPr lvl="1"/>
            <a:r>
              <a:rPr lang="en-US" sz="2200" dirty="0">
                <a:latin typeface="Gill Sans Light"/>
              </a:rPr>
              <a:t>Follow linked list to block</a:t>
            </a:r>
          </a:p>
          <a:p>
            <a:pPr lvl="1"/>
            <a:r>
              <a:rPr lang="en-US" sz="2200" dirty="0">
                <a:latin typeface="Gill Sans Light"/>
              </a:rPr>
              <a:t>Read the block from disk </a:t>
            </a:r>
            <a:br>
              <a:rPr lang="en-US" sz="2200" dirty="0">
                <a:latin typeface="Gill Sans Light"/>
              </a:rPr>
            </a:br>
            <a:r>
              <a:rPr lang="en-US" sz="2200" dirty="0">
                <a:latin typeface="Gill Sans Light"/>
              </a:rPr>
              <a:t>into memory</a:t>
            </a:r>
          </a:p>
          <a:p>
            <a:pPr lvl="1"/>
            <a:endParaRPr lang="en-US" sz="2000" dirty="0">
              <a:latin typeface="Gill Sans Light"/>
            </a:endParaRPr>
          </a:p>
          <a:p>
            <a:endParaRPr lang="en-US" dirty="0">
              <a:latin typeface="Gill Sans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8449B-2A15-4184-AB88-6428358A35DA}"/>
              </a:ext>
            </a:extLst>
          </p:cNvPr>
          <p:cNvSpPr/>
          <p:nvPr/>
        </p:nvSpPr>
        <p:spPr>
          <a:xfrm>
            <a:off x="8401143" y="2031465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4EF374-2EB9-4D54-91E0-FC9B4DC4AB2B}"/>
              </a:ext>
            </a:extLst>
          </p:cNvPr>
          <p:cNvGrpSpPr/>
          <p:nvPr/>
        </p:nvGrpSpPr>
        <p:grpSpPr>
          <a:xfrm>
            <a:off x="9507206" y="2018097"/>
            <a:ext cx="1637681" cy="351922"/>
            <a:chOff x="5374106" y="3569368"/>
            <a:chExt cx="1393002" cy="351922"/>
          </a:xfrm>
          <a:solidFill>
            <a:srgbClr val="C5E0B4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17A762-3EC6-43FE-9E25-52FA88A5D074}"/>
                </a:ext>
              </a:extLst>
            </p:cNvPr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6BB4B8-5B4D-42EB-AAE7-A86DAD5DA284}"/>
                </a:ext>
              </a:extLst>
            </p:cNvPr>
            <p:cNvSpPr txBox="1"/>
            <p:nvPr/>
          </p:nvSpPr>
          <p:spPr>
            <a:xfrm>
              <a:off x="5381951" y="3582736"/>
              <a:ext cx="1385157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6455B4-F017-497D-A93E-5CDFA7088489}"/>
              </a:ext>
            </a:extLst>
          </p:cNvPr>
          <p:cNvGrpSpPr/>
          <p:nvPr/>
        </p:nvGrpSpPr>
        <p:grpSpPr>
          <a:xfrm>
            <a:off x="9508785" y="2339242"/>
            <a:ext cx="1634523" cy="351922"/>
            <a:chOff x="5374105" y="3569368"/>
            <a:chExt cx="1390316" cy="351922"/>
          </a:xfrm>
          <a:solidFill>
            <a:srgbClr val="C5E0B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DEAFB3-B813-4D5E-9EC8-051533C17F18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0778AD-0D72-4C0E-B3AF-580ED6DA30D6}"/>
                </a:ext>
              </a:extLst>
            </p:cNvPr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4EC8020-CB14-49A5-BAEE-BF4AFB4ED592}"/>
              </a:ext>
            </a:extLst>
          </p:cNvPr>
          <p:cNvSpPr/>
          <p:nvPr/>
        </p:nvSpPr>
        <p:spPr>
          <a:xfrm>
            <a:off x="9508785" y="2660387"/>
            <a:ext cx="1634523" cy="321145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7BD7BB-4A1C-42CC-80A0-6C80BBBE9FC6}"/>
              </a:ext>
            </a:extLst>
          </p:cNvPr>
          <p:cNvSpPr/>
          <p:nvPr/>
        </p:nvSpPr>
        <p:spPr>
          <a:xfrm>
            <a:off x="9508785" y="298153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4F4D5D-DDD9-4DD0-982D-129204F2536D}"/>
              </a:ext>
            </a:extLst>
          </p:cNvPr>
          <p:cNvSpPr/>
          <p:nvPr/>
        </p:nvSpPr>
        <p:spPr>
          <a:xfrm>
            <a:off x="9508785" y="3302677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BFB665-1B75-4413-B6E1-1A0DEEC6DEE3}"/>
              </a:ext>
            </a:extLst>
          </p:cNvPr>
          <p:cNvSpPr/>
          <p:nvPr/>
        </p:nvSpPr>
        <p:spPr>
          <a:xfrm>
            <a:off x="9508785" y="3944967"/>
            <a:ext cx="1634523" cy="32114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CD9793-B867-4394-9D7E-016EF9F1149F}"/>
              </a:ext>
            </a:extLst>
          </p:cNvPr>
          <p:cNvSpPr/>
          <p:nvPr/>
        </p:nvSpPr>
        <p:spPr>
          <a:xfrm>
            <a:off x="9508785" y="426611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AD599-FC11-452E-95D1-990596FB571D}"/>
              </a:ext>
            </a:extLst>
          </p:cNvPr>
          <p:cNvSpPr/>
          <p:nvPr/>
        </p:nvSpPr>
        <p:spPr>
          <a:xfrm>
            <a:off x="9508785" y="4939179"/>
            <a:ext cx="1634523" cy="29036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4C2F5D-570B-47A4-A0AB-2B3EC6C885EC}"/>
              </a:ext>
            </a:extLst>
          </p:cNvPr>
          <p:cNvSpPr txBox="1"/>
          <p:nvPr/>
        </p:nvSpPr>
        <p:spPr>
          <a:xfrm>
            <a:off x="9544316" y="993640"/>
            <a:ext cx="15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7F415A-CB3C-45DB-8EE9-D4816E0853B5}"/>
              </a:ext>
            </a:extLst>
          </p:cNvPr>
          <p:cNvSpPr/>
          <p:nvPr/>
        </p:nvSpPr>
        <p:spPr>
          <a:xfrm>
            <a:off x="9508785" y="1349968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3D1999-BC9C-472F-A22D-00DB52C10A5A}"/>
              </a:ext>
            </a:extLst>
          </p:cNvPr>
          <p:cNvSpPr/>
          <p:nvPr/>
        </p:nvSpPr>
        <p:spPr>
          <a:xfrm>
            <a:off x="8401143" y="1376867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51A0DA-DED3-4EF2-9405-3A7E8B696C12}"/>
              </a:ext>
            </a:extLst>
          </p:cNvPr>
          <p:cNvSpPr txBox="1"/>
          <p:nvPr/>
        </p:nvSpPr>
        <p:spPr>
          <a:xfrm>
            <a:off x="8358119" y="993640"/>
            <a:ext cx="59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9D222D-77E4-4CB7-82AF-E53B54586019}"/>
              </a:ext>
            </a:extLst>
          </p:cNvPr>
          <p:cNvSpPr/>
          <p:nvPr/>
        </p:nvSpPr>
        <p:spPr>
          <a:xfrm>
            <a:off x="8865700" y="5311561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C685DE-5FAB-4C5E-B0C7-D2E24E1FC81B}"/>
              </a:ext>
            </a:extLst>
          </p:cNvPr>
          <p:cNvSpPr/>
          <p:nvPr/>
        </p:nvSpPr>
        <p:spPr>
          <a:xfrm>
            <a:off x="9161573" y="1306236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5FB65C-3770-48E7-A0F0-8D209B644C2B}"/>
              </a:ext>
            </a:extLst>
          </p:cNvPr>
          <p:cNvSpPr/>
          <p:nvPr/>
        </p:nvSpPr>
        <p:spPr>
          <a:xfrm>
            <a:off x="8071556" y="1306236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54E341-2495-4337-8204-35C7D55D0CF9}"/>
              </a:ext>
            </a:extLst>
          </p:cNvPr>
          <p:cNvSpPr/>
          <p:nvPr/>
        </p:nvSpPr>
        <p:spPr>
          <a:xfrm>
            <a:off x="7751561" y="5311561"/>
            <a:ext cx="668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4D1B25-4A9B-4B96-A3E9-407884FE3BC0}"/>
              </a:ext>
            </a:extLst>
          </p:cNvPr>
          <p:cNvGrpSpPr/>
          <p:nvPr/>
        </p:nvGrpSpPr>
        <p:grpSpPr>
          <a:xfrm>
            <a:off x="6017903" y="1573761"/>
            <a:ext cx="2466806" cy="839921"/>
            <a:chOff x="2972260" y="2123721"/>
            <a:chExt cx="2466806" cy="8399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DB04B1-C3E3-4A6F-BFAA-7328FC1F14DA}"/>
                </a:ext>
              </a:extLst>
            </p:cNvPr>
            <p:cNvSpPr/>
            <p:nvPr/>
          </p:nvSpPr>
          <p:spPr>
            <a:xfrm>
              <a:off x="4898532" y="2563532"/>
              <a:ext cx="5405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33BC06-85F7-4E87-8CA7-6C4635B79D4D}"/>
                </a:ext>
              </a:extLst>
            </p:cNvPr>
            <p:cNvSpPr txBox="1"/>
            <p:nvPr/>
          </p:nvSpPr>
          <p:spPr>
            <a:xfrm>
              <a:off x="2972260" y="2123721"/>
              <a:ext cx="1539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number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73EB50-BA38-4843-BBE4-99D3C769F577}"/>
                </a:ext>
              </a:extLst>
            </p:cNvPr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4A7787-4E83-4D53-955E-5617EFAAFBFA}"/>
              </a:ext>
            </a:extLst>
          </p:cNvPr>
          <p:cNvGrpSpPr/>
          <p:nvPr/>
        </p:nvGrpSpPr>
        <p:grpSpPr>
          <a:xfrm>
            <a:off x="8401143" y="2098159"/>
            <a:ext cx="610791" cy="576051"/>
            <a:chOff x="5351525" y="2687055"/>
            <a:chExt cx="610791" cy="57605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07EBF8D-05E7-4711-A06D-7E7996C7A513}"/>
                </a:ext>
              </a:extLst>
            </p:cNvPr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37" name="Freeform 75">
              <a:extLst>
                <a:ext uri="{FF2B5EF4-FFF2-40B4-BE49-F238E27FC236}">
                  <a16:creationId xmlns:a16="http://schemas.microsoft.com/office/drawing/2014/main" id="{4137A58F-BB03-46FC-B094-4AA180F76AA7}"/>
                </a:ext>
              </a:extLst>
            </p:cNvPr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1A4D606-D812-4B70-B904-87DA67671B36}"/>
              </a:ext>
            </a:extLst>
          </p:cNvPr>
          <p:cNvSpPr/>
          <p:nvPr/>
        </p:nvSpPr>
        <p:spPr>
          <a:xfrm>
            <a:off x="6095999" y="5019358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E356E9-FF0E-4739-A360-3B5F10B3A9E2}"/>
              </a:ext>
            </a:extLst>
          </p:cNvPr>
          <p:cNvSpPr txBox="1"/>
          <p:nvPr/>
        </p:nvSpPr>
        <p:spPr>
          <a:xfrm>
            <a:off x="6310002" y="5940633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40" name="Can 83">
            <a:extLst>
              <a:ext uri="{FF2B5EF4-FFF2-40B4-BE49-F238E27FC236}">
                <a16:creationId xmlns:a16="http://schemas.microsoft.com/office/drawing/2014/main" id="{FBFBB66A-AEBF-40E7-8456-DEC0C8B60E56}"/>
              </a:ext>
            </a:extLst>
          </p:cNvPr>
          <p:cNvSpPr/>
          <p:nvPr/>
        </p:nvSpPr>
        <p:spPr>
          <a:xfrm>
            <a:off x="10430899" y="5137152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83D710-4DFE-4F9A-ACBE-26FA60FBE4F6}"/>
              </a:ext>
            </a:extLst>
          </p:cNvPr>
          <p:cNvGrpSpPr/>
          <p:nvPr/>
        </p:nvGrpSpPr>
        <p:grpSpPr>
          <a:xfrm>
            <a:off x="8400791" y="2514004"/>
            <a:ext cx="672431" cy="2369087"/>
            <a:chOff x="5343358" y="3141579"/>
            <a:chExt cx="672431" cy="236908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290C83-3056-448E-8CA3-E2989A8B5CC8}"/>
                </a:ext>
              </a:extLst>
            </p:cNvPr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E1A7F44-24A3-43BD-BE32-D9B045F7B9A8}"/>
                </a:ext>
              </a:extLst>
            </p:cNvPr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2778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6 -0.00231 L -0.27864 0.0951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71" y="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06DD-9E7B-4E41-99A4-6802E8A4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FAT (File Allocation 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646E-C7EA-4033-8E54-CD7FD7E0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600"/>
            <a:ext cx="5151474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Gill Sans Light"/>
              </a:rPr>
              <a:t>File is a collection of disk blocks</a:t>
            </a:r>
          </a:p>
          <a:p>
            <a:r>
              <a:rPr lang="en-US" sz="2400" dirty="0">
                <a:latin typeface="Gill Sans Light"/>
              </a:rPr>
              <a:t>FAT is linked list 1-1 with blocks</a:t>
            </a:r>
          </a:p>
          <a:p>
            <a:r>
              <a:rPr lang="en-US" sz="2400" dirty="0">
                <a:latin typeface="Gill Sans Light"/>
              </a:rPr>
              <a:t>File number is index of root of block list for the file</a:t>
            </a:r>
          </a:p>
          <a:p>
            <a:r>
              <a:rPr lang="en-US" sz="2400" dirty="0">
                <a:latin typeface="Gill Sans Light"/>
              </a:rPr>
              <a:t>File offset: block number and offset within block</a:t>
            </a:r>
          </a:p>
          <a:p>
            <a:r>
              <a:rPr lang="en-US" sz="2400" dirty="0">
                <a:latin typeface="Gill Sans Light"/>
              </a:rPr>
              <a:t>Follow list to get block number</a:t>
            </a:r>
          </a:p>
          <a:p>
            <a:r>
              <a:rPr lang="en-US" sz="2400" dirty="0">
                <a:latin typeface="Gill Sans Light"/>
              </a:rPr>
              <a:t>Unused blocks marked free</a:t>
            </a:r>
          </a:p>
          <a:p>
            <a:pPr lvl="1"/>
            <a:r>
              <a:rPr lang="en-US" dirty="0">
                <a:latin typeface="Gill Sans Light"/>
              </a:rPr>
              <a:t>Could require scan to find</a:t>
            </a:r>
          </a:p>
          <a:p>
            <a:pPr lvl="1"/>
            <a:r>
              <a:rPr lang="en-US" dirty="0">
                <a:latin typeface="Gill Sans Light"/>
              </a:rPr>
              <a:t>Or, could use a free 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8449B-2A15-4184-AB88-6428358A35DA}"/>
              </a:ext>
            </a:extLst>
          </p:cNvPr>
          <p:cNvSpPr/>
          <p:nvPr/>
        </p:nvSpPr>
        <p:spPr>
          <a:xfrm>
            <a:off x="8401143" y="2031465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4EF374-2EB9-4D54-91E0-FC9B4DC4AB2B}"/>
              </a:ext>
            </a:extLst>
          </p:cNvPr>
          <p:cNvGrpSpPr/>
          <p:nvPr/>
        </p:nvGrpSpPr>
        <p:grpSpPr>
          <a:xfrm>
            <a:off x="9507206" y="2018097"/>
            <a:ext cx="1637681" cy="351922"/>
            <a:chOff x="5374106" y="3569368"/>
            <a:chExt cx="1393002" cy="351922"/>
          </a:xfrm>
          <a:solidFill>
            <a:srgbClr val="C5E0B4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17A762-3EC6-43FE-9E25-52FA88A5D074}"/>
                </a:ext>
              </a:extLst>
            </p:cNvPr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6BB4B8-5B4D-42EB-AAE7-A86DAD5DA284}"/>
                </a:ext>
              </a:extLst>
            </p:cNvPr>
            <p:cNvSpPr txBox="1"/>
            <p:nvPr/>
          </p:nvSpPr>
          <p:spPr>
            <a:xfrm>
              <a:off x="5381951" y="3582736"/>
              <a:ext cx="1385157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6455B4-F017-497D-A93E-5CDFA7088489}"/>
              </a:ext>
            </a:extLst>
          </p:cNvPr>
          <p:cNvGrpSpPr/>
          <p:nvPr/>
        </p:nvGrpSpPr>
        <p:grpSpPr>
          <a:xfrm>
            <a:off x="9508785" y="2339242"/>
            <a:ext cx="1634523" cy="351922"/>
            <a:chOff x="5374105" y="3569368"/>
            <a:chExt cx="1390316" cy="351922"/>
          </a:xfrm>
          <a:solidFill>
            <a:srgbClr val="C5E0B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DEAFB3-B813-4D5E-9EC8-051533C17F18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0778AD-0D72-4C0E-B3AF-580ED6DA30D6}"/>
                </a:ext>
              </a:extLst>
            </p:cNvPr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4EC8020-CB14-49A5-BAEE-BF4AFB4ED592}"/>
              </a:ext>
            </a:extLst>
          </p:cNvPr>
          <p:cNvSpPr/>
          <p:nvPr/>
        </p:nvSpPr>
        <p:spPr>
          <a:xfrm>
            <a:off x="9508785" y="2660387"/>
            <a:ext cx="1634523" cy="321145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7BD7BB-4A1C-42CC-80A0-6C80BBBE9FC6}"/>
              </a:ext>
            </a:extLst>
          </p:cNvPr>
          <p:cNvSpPr/>
          <p:nvPr/>
        </p:nvSpPr>
        <p:spPr>
          <a:xfrm>
            <a:off x="9508785" y="298153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4F4D5D-DDD9-4DD0-982D-129204F2536D}"/>
              </a:ext>
            </a:extLst>
          </p:cNvPr>
          <p:cNvSpPr/>
          <p:nvPr/>
        </p:nvSpPr>
        <p:spPr>
          <a:xfrm>
            <a:off x="9508785" y="3302677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BFB665-1B75-4413-B6E1-1A0DEEC6DEE3}"/>
              </a:ext>
            </a:extLst>
          </p:cNvPr>
          <p:cNvSpPr/>
          <p:nvPr/>
        </p:nvSpPr>
        <p:spPr>
          <a:xfrm>
            <a:off x="9508785" y="3944967"/>
            <a:ext cx="1634523" cy="32114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CD9793-B867-4394-9D7E-016EF9F1149F}"/>
              </a:ext>
            </a:extLst>
          </p:cNvPr>
          <p:cNvSpPr/>
          <p:nvPr/>
        </p:nvSpPr>
        <p:spPr>
          <a:xfrm>
            <a:off x="9508785" y="426611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F5FEF-CAC4-4CFA-BC37-EA76FF147291}"/>
              </a:ext>
            </a:extLst>
          </p:cNvPr>
          <p:cNvGrpSpPr/>
          <p:nvPr/>
        </p:nvGrpSpPr>
        <p:grpSpPr>
          <a:xfrm>
            <a:off x="9505627" y="4587257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4C1CFCE-6767-4575-84E0-7FC7D85AC211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2C39BD-9F4A-46E0-A23E-91181223467C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AD599-FC11-452E-95D1-990596FB571D}"/>
              </a:ext>
            </a:extLst>
          </p:cNvPr>
          <p:cNvSpPr/>
          <p:nvPr/>
        </p:nvSpPr>
        <p:spPr>
          <a:xfrm>
            <a:off x="9508785" y="4939179"/>
            <a:ext cx="1634523" cy="29036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4C2F5D-570B-47A4-A0AB-2B3EC6C885EC}"/>
              </a:ext>
            </a:extLst>
          </p:cNvPr>
          <p:cNvSpPr txBox="1"/>
          <p:nvPr/>
        </p:nvSpPr>
        <p:spPr>
          <a:xfrm>
            <a:off x="9544316" y="993640"/>
            <a:ext cx="15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7F415A-CB3C-45DB-8EE9-D4816E0853B5}"/>
              </a:ext>
            </a:extLst>
          </p:cNvPr>
          <p:cNvSpPr/>
          <p:nvPr/>
        </p:nvSpPr>
        <p:spPr>
          <a:xfrm>
            <a:off x="9508785" y="1349968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3D1999-BC9C-472F-A22D-00DB52C10A5A}"/>
              </a:ext>
            </a:extLst>
          </p:cNvPr>
          <p:cNvSpPr/>
          <p:nvPr/>
        </p:nvSpPr>
        <p:spPr>
          <a:xfrm>
            <a:off x="8401143" y="1376867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51A0DA-DED3-4EF2-9405-3A7E8B696C12}"/>
              </a:ext>
            </a:extLst>
          </p:cNvPr>
          <p:cNvSpPr txBox="1"/>
          <p:nvPr/>
        </p:nvSpPr>
        <p:spPr>
          <a:xfrm>
            <a:off x="8358119" y="993640"/>
            <a:ext cx="59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9D222D-77E4-4CB7-82AF-E53B54586019}"/>
              </a:ext>
            </a:extLst>
          </p:cNvPr>
          <p:cNvSpPr/>
          <p:nvPr/>
        </p:nvSpPr>
        <p:spPr>
          <a:xfrm>
            <a:off x="8865700" y="5311561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C685DE-5FAB-4C5E-B0C7-D2E24E1FC81B}"/>
              </a:ext>
            </a:extLst>
          </p:cNvPr>
          <p:cNvSpPr/>
          <p:nvPr/>
        </p:nvSpPr>
        <p:spPr>
          <a:xfrm>
            <a:off x="9161573" y="1306236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5FB65C-3770-48E7-A0F0-8D209B644C2B}"/>
              </a:ext>
            </a:extLst>
          </p:cNvPr>
          <p:cNvSpPr/>
          <p:nvPr/>
        </p:nvSpPr>
        <p:spPr>
          <a:xfrm>
            <a:off x="8071556" y="1306236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54E341-2495-4337-8204-35C7D55D0CF9}"/>
              </a:ext>
            </a:extLst>
          </p:cNvPr>
          <p:cNvSpPr/>
          <p:nvPr/>
        </p:nvSpPr>
        <p:spPr>
          <a:xfrm>
            <a:off x="7751561" y="5311561"/>
            <a:ext cx="668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4D1B25-4A9B-4B96-A3E9-407884FE3BC0}"/>
              </a:ext>
            </a:extLst>
          </p:cNvPr>
          <p:cNvGrpSpPr/>
          <p:nvPr/>
        </p:nvGrpSpPr>
        <p:grpSpPr>
          <a:xfrm>
            <a:off x="6017903" y="1573761"/>
            <a:ext cx="2466806" cy="839921"/>
            <a:chOff x="2972260" y="2123721"/>
            <a:chExt cx="2466806" cy="8399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DB04B1-C3E3-4A6F-BFAA-7328FC1F14DA}"/>
                </a:ext>
              </a:extLst>
            </p:cNvPr>
            <p:cNvSpPr/>
            <p:nvPr/>
          </p:nvSpPr>
          <p:spPr>
            <a:xfrm>
              <a:off x="4898532" y="2563532"/>
              <a:ext cx="5405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33BC06-85F7-4E87-8CA7-6C4635B79D4D}"/>
                </a:ext>
              </a:extLst>
            </p:cNvPr>
            <p:cNvSpPr txBox="1"/>
            <p:nvPr/>
          </p:nvSpPr>
          <p:spPr>
            <a:xfrm>
              <a:off x="2972260" y="2123721"/>
              <a:ext cx="1539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number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73EB50-BA38-4843-BBE4-99D3C769F577}"/>
                </a:ext>
              </a:extLst>
            </p:cNvPr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4A7787-4E83-4D53-955E-5617EFAAFBFA}"/>
              </a:ext>
            </a:extLst>
          </p:cNvPr>
          <p:cNvGrpSpPr/>
          <p:nvPr/>
        </p:nvGrpSpPr>
        <p:grpSpPr>
          <a:xfrm>
            <a:off x="8401143" y="2098159"/>
            <a:ext cx="610791" cy="576051"/>
            <a:chOff x="5351525" y="2687055"/>
            <a:chExt cx="610791" cy="57605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07EBF8D-05E7-4711-A06D-7E7996C7A513}"/>
                </a:ext>
              </a:extLst>
            </p:cNvPr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37" name="Freeform 75">
              <a:extLst>
                <a:ext uri="{FF2B5EF4-FFF2-40B4-BE49-F238E27FC236}">
                  <a16:creationId xmlns:a16="http://schemas.microsoft.com/office/drawing/2014/main" id="{4137A58F-BB03-46FC-B094-4AA180F76AA7}"/>
                </a:ext>
              </a:extLst>
            </p:cNvPr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1A4D606-D812-4B70-B904-87DA67671B36}"/>
              </a:ext>
            </a:extLst>
          </p:cNvPr>
          <p:cNvSpPr/>
          <p:nvPr/>
        </p:nvSpPr>
        <p:spPr>
          <a:xfrm>
            <a:off x="6095999" y="5019358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E356E9-FF0E-4739-A360-3B5F10B3A9E2}"/>
              </a:ext>
            </a:extLst>
          </p:cNvPr>
          <p:cNvSpPr txBox="1"/>
          <p:nvPr/>
        </p:nvSpPr>
        <p:spPr>
          <a:xfrm>
            <a:off x="6310002" y="5940633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40" name="Can 83">
            <a:extLst>
              <a:ext uri="{FF2B5EF4-FFF2-40B4-BE49-F238E27FC236}">
                <a16:creationId xmlns:a16="http://schemas.microsoft.com/office/drawing/2014/main" id="{FBFBB66A-AEBF-40E7-8456-DEC0C8B60E56}"/>
              </a:ext>
            </a:extLst>
          </p:cNvPr>
          <p:cNvSpPr/>
          <p:nvPr/>
        </p:nvSpPr>
        <p:spPr>
          <a:xfrm>
            <a:off x="10430899" y="5137152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83D710-4DFE-4F9A-ACBE-26FA60FBE4F6}"/>
              </a:ext>
            </a:extLst>
          </p:cNvPr>
          <p:cNvGrpSpPr/>
          <p:nvPr/>
        </p:nvGrpSpPr>
        <p:grpSpPr>
          <a:xfrm>
            <a:off x="8400791" y="2514004"/>
            <a:ext cx="672431" cy="2369087"/>
            <a:chOff x="5343358" y="3141579"/>
            <a:chExt cx="672431" cy="236908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290C83-3056-448E-8CA3-E2989A8B5CC8}"/>
                </a:ext>
              </a:extLst>
            </p:cNvPr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E1A7F44-24A3-43BD-BE32-D9B045F7B9A8}"/>
                </a:ext>
              </a:extLst>
            </p:cNvPr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44BB08-3C40-47CD-B74B-F6AAEAA1B2FF}"/>
              </a:ext>
            </a:extLst>
          </p:cNvPr>
          <p:cNvGrpSpPr/>
          <p:nvPr/>
        </p:nvGrpSpPr>
        <p:grpSpPr>
          <a:xfrm>
            <a:off x="7289026" y="1715423"/>
            <a:ext cx="1562863" cy="2615149"/>
            <a:chOff x="4923297" y="1977754"/>
            <a:chExt cx="1562863" cy="261514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B5BF8DE-E9B7-464D-BEF7-7A37EDC23462}"/>
                </a:ext>
              </a:extLst>
            </p:cNvPr>
            <p:cNvSpPr/>
            <p:nvPr/>
          </p:nvSpPr>
          <p:spPr>
            <a:xfrm>
              <a:off x="6038591" y="1977754"/>
              <a:ext cx="446224" cy="310654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118CC39-262D-4611-B4CE-80283DF5B480}"/>
                </a:ext>
              </a:extLst>
            </p:cNvPr>
            <p:cNvSpPr/>
            <p:nvPr/>
          </p:nvSpPr>
          <p:spPr>
            <a:xfrm>
              <a:off x="6038591" y="3906447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A89CC2F-331C-4932-ACBA-71031A06CEC4}"/>
                </a:ext>
              </a:extLst>
            </p:cNvPr>
            <p:cNvSpPr/>
            <p:nvPr/>
          </p:nvSpPr>
          <p:spPr>
            <a:xfrm>
              <a:off x="6038943" y="4236821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0620002-8521-4CCA-A234-58FDDB88CE3B}"/>
                </a:ext>
              </a:extLst>
            </p:cNvPr>
            <p:cNvSpPr/>
            <p:nvPr/>
          </p:nvSpPr>
          <p:spPr>
            <a:xfrm>
              <a:off x="6039936" y="2932007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9A21AF1-9391-4734-A59C-3B4E62F968E3}"/>
                </a:ext>
              </a:extLst>
            </p:cNvPr>
            <p:cNvSpPr txBox="1"/>
            <p:nvPr/>
          </p:nvSpPr>
          <p:spPr>
            <a:xfrm>
              <a:off x="4923297" y="4192793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free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E164E99-5642-4C85-8BAD-D41B66E53397}"/>
                </a:ext>
              </a:extLst>
            </p:cNvPr>
            <p:cNvCxnSpPr>
              <a:stCxn id="67" idx="3"/>
            </p:cNvCxnSpPr>
            <p:nvPr/>
          </p:nvCxnSpPr>
          <p:spPr>
            <a:xfrm flipV="1">
              <a:off x="5529360" y="3082070"/>
              <a:ext cx="510838" cy="13107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00F381C1-82F2-43E1-8157-23178E5588D8}"/>
                </a:ext>
              </a:extLst>
            </p:cNvPr>
            <p:cNvCxnSpPr/>
            <p:nvPr/>
          </p:nvCxnSpPr>
          <p:spPr>
            <a:xfrm flipV="1">
              <a:off x="5516937" y="4029719"/>
              <a:ext cx="542048" cy="3743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BE43086-7910-4F99-8A6E-E70A34E81020}"/>
                </a:ext>
              </a:extLst>
            </p:cNvPr>
            <p:cNvCxnSpPr>
              <a:stCxn id="67" idx="3"/>
              <a:endCxn id="64" idx="1"/>
            </p:cNvCxnSpPr>
            <p:nvPr/>
          </p:nvCxnSpPr>
          <p:spPr>
            <a:xfrm>
              <a:off x="5529360" y="4392848"/>
              <a:ext cx="509583" cy="45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846BA39-5709-4AFB-98D3-440A540AEAE8}"/>
                </a:ext>
              </a:extLst>
            </p:cNvPr>
            <p:cNvCxnSpPr>
              <a:stCxn id="67" idx="3"/>
              <a:endCxn id="62" idx="1"/>
            </p:cNvCxnSpPr>
            <p:nvPr/>
          </p:nvCxnSpPr>
          <p:spPr>
            <a:xfrm flipV="1">
              <a:off x="5529360" y="2133081"/>
              <a:ext cx="509231" cy="22597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68637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06DD-9E7B-4E41-99A4-6802E8A4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FAT (File Allocation 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646E-C7EA-4033-8E54-CD7FD7E0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600"/>
            <a:ext cx="5151474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Gill Sans Light"/>
              </a:rPr>
              <a:t>File is a collection of disk blocks</a:t>
            </a:r>
          </a:p>
          <a:p>
            <a:r>
              <a:rPr lang="en-US" sz="2400" dirty="0">
                <a:latin typeface="Gill Sans Light"/>
              </a:rPr>
              <a:t>FAT is linked list 1-1 with blocks</a:t>
            </a:r>
          </a:p>
          <a:p>
            <a:r>
              <a:rPr lang="en-US" sz="2400" dirty="0">
                <a:latin typeface="Gill Sans Light"/>
              </a:rPr>
              <a:t>File number is index of root of block list for the file</a:t>
            </a:r>
          </a:p>
          <a:p>
            <a:r>
              <a:rPr lang="en-US" sz="2400" dirty="0">
                <a:latin typeface="Gill Sans Light"/>
              </a:rPr>
              <a:t>File offset: block number and offset within block</a:t>
            </a:r>
          </a:p>
          <a:p>
            <a:r>
              <a:rPr lang="en-US" sz="2400" dirty="0">
                <a:latin typeface="Gill Sans Light"/>
              </a:rPr>
              <a:t>Follow list to get block number</a:t>
            </a:r>
          </a:p>
          <a:p>
            <a:r>
              <a:rPr lang="en-US" sz="2400" dirty="0">
                <a:latin typeface="Gill Sans Light"/>
              </a:rPr>
              <a:t>Unused blocks marked free</a:t>
            </a:r>
          </a:p>
          <a:p>
            <a:pPr lvl="1"/>
            <a:r>
              <a:rPr lang="en-US" dirty="0">
                <a:latin typeface="Gill Sans Light"/>
              </a:rPr>
              <a:t>Could require scan to find</a:t>
            </a:r>
          </a:p>
          <a:p>
            <a:pPr lvl="1"/>
            <a:r>
              <a:rPr lang="en-US" dirty="0">
                <a:latin typeface="Gill Sans Light"/>
              </a:rPr>
              <a:t>Or, could use a free 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8449B-2A15-4184-AB88-6428358A35DA}"/>
              </a:ext>
            </a:extLst>
          </p:cNvPr>
          <p:cNvSpPr/>
          <p:nvPr/>
        </p:nvSpPr>
        <p:spPr>
          <a:xfrm>
            <a:off x="8401143" y="2031465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4EF374-2EB9-4D54-91E0-FC9B4DC4AB2B}"/>
              </a:ext>
            </a:extLst>
          </p:cNvPr>
          <p:cNvGrpSpPr/>
          <p:nvPr/>
        </p:nvGrpSpPr>
        <p:grpSpPr>
          <a:xfrm>
            <a:off x="9507206" y="2018097"/>
            <a:ext cx="1637681" cy="351922"/>
            <a:chOff x="5374106" y="3569368"/>
            <a:chExt cx="1393002" cy="351922"/>
          </a:xfrm>
          <a:solidFill>
            <a:srgbClr val="C5E0B4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17A762-3EC6-43FE-9E25-52FA88A5D074}"/>
                </a:ext>
              </a:extLst>
            </p:cNvPr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6BB4B8-5B4D-42EB-AAE7-A86DAD5DA284}"/>
                </a:ext>
              </a:extLst>
            </p:cNvPr>
            <p:cNvSpPr txBox="1"/>
            <p:nvPr/>
          </p:nvSpPr>
          <p:spPr>
            <a:xfrm>
              <a:off x="5381951" y="3582736"/>
              <a:ext cx="1385157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6455B4-F017-497D-A93E-5CDFA7088489}"/>
              </a:ext>
            </a:extLst>
          </p:cNvPr>
          <p:cNvGrpSpPr/>
          <p:nvPr/>
        </p:nvGrpSpPr>
        <p:grpSpPr>
          <a:xfrm>
            <a:off x="9508785" y="2339242"/>
            <a:ext cx="1634523" cy="351922"/>
            <a:chOff x="5374105" y="3569368"/>
            <a:chExt cx="1390316" cy="351922"/>
          </a:xfrm>
          <a:solidFill>
            <a:srgbClr val="C5E0B4"/>
          </a:solidFill>
          <a:effectLst/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DEAFB3-B813-4D5E-9EC8-051533C17F18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0778AD-0D72-4C0E-B3AF-580ED6DA30D6}"/>
                </a:ext>
              </a:extLst>
            </p:cNvPr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4EC8020-CB14-49A5-BAEE-BF4AFB4ED592}"/>
              </a:ext>
            </a:extLst>
          </p:cNvPr>
          <p:cNvSpPr/>
          <p:nvPr/>
        </p:nvSpPr>
        <p:spPr>
          <a:xfrm>
            <a:off x="9508785" y="2660387"/>
            <a:ext cx="1634523" cy="321145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7BD7BB-4A1C-42CC-80A0-6C80BBBE9FC6}"/>
              </a:ext>
            </a:extLst>
          </p:cNvPr>
          <p:cNvSpPr/>
          <p:nvPr/>
        </p:nvSpPr>
        <p:spPr>
          <a:xfrm>
            <a:off x="9508785" y="298153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4F4D5D-DDD9-4DD0-982D-129204F2536D}"/>
              </a:ext>
            </a:extLst>
          </p:cNvPr>
          <p:cNvSpPr/>
          <p:nvPr/>
        </p:nvSpPr>
        <p:spPr>
          <a:xfrm>
            <a:off x="9508785" y="3302677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BFB665-1B75-4413-B6E1-1A0DEEC6DEE3}"/>
              </a:ext>
            </a:extLst>
          </p:cNvPr>
          <p:cNvSpPr/>
          <p:nvPr/>
        </p:nvSpPr>
        <p:spPr>
          <a:xfrm>
            <a:off x="9508785" y="3944967"/>
            <a:ext cx="1634523" cy="32114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CD9793-B867-4394-9D7E-016EF9F1149F}"/>
              </a:ext>
            </a:extLst>
          </p:cNvPr>
          <p:cNvSpPr/>
          <p:nvPr/>
        </p:nvSpPr>
        <p:spPr>
          <a:xfrm>
            <a:off x="9508785" y="426611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F5FEF-CAC4-4CFA-BC37-EA76FF147291}"/>
              </a:ext>
            </a:extLst>
          </p:cNvPr>
          <p:cNvGrpSpPr/>
          <p:nvPr/>
        </p:nvGrpSpPr>
        <p:grpSpPr>
          <a:xfrm>
            <a:off x="9505627" y="4587257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4C1CFCE-6767-4575-84E0-7FC7D85AC211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2C39BD-9F4A-46E0-A23E-91181223467C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AD599-FC11-452E-95D1-990596FB571D}"/>
              </a:ext>
            </a:extLst>
          </p:cNvPr>
          <p:cNvSpPr/>
          <p:nvPr/>
        </p:nvSpPr>
        <p:spPr>
          <a:xfrm>
            <a:off x="9508785" y="4939179"/>
            <a:ext cx="1634523" cy="29036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4C2F5D-570B-47A4-A0AB-2B3EC6C885EC}"/>
              </a:ext>
            </a:extLst>
          </p:cNvPr>
          <p:cNvSpPr txBox="1"/>
          <p:nvPr/>
        </p:nvSpPr>
        <p:spPr>
          <a:xfrm>
            <a:off x="9544316" y="993640"/>
            <a:ext cx="15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7F415A-CB3C-45DB-8EE9-D4816E0853B5}"/>
              </a:ext>
            </a:extLst>
          </p:cNvPr>
          <p:cNvSpPr/>
          <p:nvPr/>
        </p:nvSpPr>
        <p:spPr>
          <a:xfrm>
            <a:off x="9508785" y="1349968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3D1999-BC9C-472F-A22D-00DB52C10A5A}"/>
              </a:ext>
            </a:extLst>
          </p:cNvPr>
          <p:cNvSpPr/>
          <p:nvPr/>
        </p:nvSpPr>
        <p:spPr>
          <a:xfrm>
            <a:off x="8401143" y="1376867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51A0DA-DED3-4EF2-9405-3A7E8B696C12}"/>
              </a:ext>
            </a:extLst>
          </p:cNvPr>
          <p:cNvSpPr txBox="1"/>
          <p:nvPr/>
        </p:nvSpPr>
        <p:spPr>
          <a:xfrm>
            <a:off x="8358119" y="993640"/>
            <a:ext cx="59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9D222D-77E4-4CB7-82AF-E53B54586019}"/>
              </a:ext>
            </a:extLst>
          </p:cNvPr>
          <p:cNvSpPr/>
          <p:nvPr/>
        </p:nvSpPr>
        <p:spPr>
          <a:xfrm>
            <a:off x="8865700" y="5311561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C685DE-5FAB-4C5E-B0C7-D2E24E1FC81B}"/>
              </a:ext>
            </a:extLst>
          </p:cNvPr>
          <p:cNvSpPr/>
          <p:nvPr/>
        </p:nvSpPr>
        <p:spPr>
          <a:xfrm>
            <a:off x="9161573" y="1306236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5FB65C-3770-48E7-A0F0-8D209B644C2B}"/>
              </a:ext>
            </a:extLst>
          </p:cNvPr>
          <p:cNvSpPr/>
          <p:nvPr/>
        </p:nvSpPr>
        <p:spPr>
          <a:xfrm>
            <a:off x="8071556" y="1306236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54E341-2495-4337-8204-35C7D55D0CF9}"/>
              </a:ext>
            </a:extLst>
          </p:cNvPr>
          <p:cNvSpPr/>
          <p:nvPr/>
        </p:nvSpPr>
        <p:spPr>
          <a:xfrm>
            <a:off x="7751561" y="5311561"/>
            <a:ext cx="668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4D1B25-4A9B-4B96-A3E9-407884FE3BC0}"/>
              </a:ext>
            </a:extLst>
          </p:cNvPr>
          <p:cNvGrpSpPr/>
          <p:nvPr/>
        </p:nvGrpSpPr>
        <p:grpSpPr>
          <a:xfrm>
            <a:off x="6017903" y="1573761"/>
            <a:ext cx="2466806" cy="839921"/>
            <a:chOff x="2972260" y="2123721"/>
            <a:chExt cx="2466806" cy="8399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DB04B1-C3E3-4A6F-BFAA-7328FC1F14DA}"/>
                </a:ext>
              </a:extLst>
            </p:cNvPr>
            <p:cNvSpPr/>
            <p:nvPr/>
          </p:nvSpPr>
          <p:spPr>
            <a:xfrm>
              <a:off x="4898532" y="2563532"/>
              <a:ext cx="5405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33BC06-85F7-4E87-8CA7-6C4635B79D4D}"/>
                </a:ext>
              </a:extLst>
            </p:cNvPr>
            <p:cNvSpPr txBox="1"/>
            <p:nvPr/>
          </p:nvSpPr>
          <p:spPr>
            <a:xfrm>
              <a:off x="2972260" y="2123721"/>
              <a:ext cx="1539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number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73EB50-BA38-4843-BBE4-99D3C769F577}"/>
                </a:ext>
              </a:extLst>
            </p:cNvPr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4A7787-4E83-4D53-955E-5617EFAAFBFA}"/>
              </a:ext>
            </a:extLst>
          </p:cNvPr>
          <p:cNvGrpSpPr/>
          <p:nvPr/>
        </p:nvGrpSpPr>
        <p:grpSpPr>
          <a:xfrm>
            <a:off x="8401143" y="2098159"/>
            <a:ext cx="610791" cy="576051"/>
            <a:chOff x="5351525" y="2687055"/>
            <a:chExt cx="610791" cy="57605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07EBF8D-05E7-4711-A06D-7E7996C7A513}"/>
                </a:ext>
              </a:extLst>
            </p:cNvPr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37" name="Freeform 75">
              <a:extLst>
                <a:ext uri="{FF2B5EF4-FFF2-40B4-BE49-F238E27FC236}">
                  <a16:creationId xmlns:a16="http://schemas.microsoft.com/office/drawing/2014/main" id="{4137A58F-BB03-46FC-B094-4AA180F76AA7}"/>
                </a:ext>
              </a:extLst>
            </p:cNvPr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1A4D606-D812-4B70-B904-87DA67671B36}"/>
              </a:ext>
            </a:extLst>
          </p:cNvPr>
          <p:cNvSpPr/>
          <p:nvPr/>
        </p:nvSpPr>
        <p:spPr>
          <a:xfrm>
            <a:off x="6095999" y="5019358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E356E9-FF0E-4739-A360-3B5F10B3A9E2}"/>
              </a:ext>
            </a:extLst>
          </p:cNvPr>
          <p:cNvSpPr txBox="1"/>
          <p:nvPr/>
        </p:nvSpPr>
        <p:spPr>
          <a:xfrm>
            <a:off x="6310002" y="5940633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40" name="Can 83">
            <a:extLst>
              <a:ext uri="{FF2B5EF4-FFF2-40B4-BE49-F238E27FC236}">
                <a16:creationId xmlns:a16="http://schemas.microsoft.com/office/drawing/2014/main" id="{FBFBB66A-AEBF-40E7-8456-DEC0C8B60E56}"/>
              </a:ext>
            </a:extLst>
          </p:cNvPr>
          <p:cNvSpPr/>
          <p:nvPr/>
        </p:nvSpPr>
        <p:spPr>
          <a:xfrm>
            <a:off x="10430899" y="5137152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83D710-4DFE-4F9A-ACBE-26FA60FBE4F6}"/>
              </a:ext>
            </a:extLst>
          </p:cNvPr>
          <p:cNvGrpSpPr/>
          <p:nvPr/>
        </p:nvGrpSpPr>
        <p:grpSpPr>
          <a:xfrm>
            <a:off x="8400791" y="2514004"/>
            <a:ext cx="672431" cy="2369087"/>
            <a:chOff x="5343358" y="3141579"/>
            <a:chExt cx="672431" cy="236908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290C83-3056-448E-8CA3-E2989A8B5CC8}"/>
                </a:ext>
              </a:extLst>
            </p:cNvPr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E1A7F44-24A3-43BD-BE32-D9B045F7B9A8}"/>
                </a:ext>
              </a:extLst>
            </p:cNvPr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44BB08-3C40-47CD-B74B-F6AAEAA1B2FF}"/>
              </a:ext>
            </a:extLst>
          </p:cNvPr>
          <p:cNvGrpSpPr/>
          <p:nvPr/>
        </p:nvGrpSpPr>
        <p:grpSpPr>
          <a:xfrm>
            <a:off x="7289026" y="1715423"/>
            <a:ext cx="1562863" cy="2615149"/>
            <a:chOff x="4923297" y="1977754"/>
            <a:chExt cx="1562863" cy="261514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B5BF8DE-E9B7-464D-BEF7-7A37EDC23462}"/>
                </a:ext>
              </a:extLst>
            </p:cNvPr>
            <p:cNvSpPr/>
            <p:nvPr/>
          </p:nvSpPr>
          <p:spPr>
            <a:xfrm>
              <a:off x="6038591" y="1977754"/>
              <a:ext cx="446224" cy="310654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118CC39-262D-4611-B4CE-80283DF5B480}"/>
                </a:ext>
              </a:extLst>
            </p:cNvPr>
            <p:cNvSpPr/>
            <p:nvPr/>
          </p:nvSpPr>
          <p:spPr>
            <a:xfrm>
              <a:off x="6038591" y="3906447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A89CC2F-331C-4932-ACBA-71031A06CEC4}"/>
                </a:ext>
              </a:extLst>
            </p:cNvPr>
            <p:cNvSpPr/>
            <p:nvPr/>
          </p:nvSpPr>
          <p:spPr>
            <a:xfrm>
              <a:off x="6038943" y="4236821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0620002-8521-4CCA-A234-58FDDB88CE3B}"/>
                </a:ext>
              </a:extLst>
            </p:cNvPr>
            <p:cNvSpPr/>
            <p:nvPr/>
          </p:nvSpPr>
          <p:spPr>
            <a:xfrm>
              <a:off x="6039936" y="2932007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9A21AF1-9391-4734-A59C-3B4E62F968E3}"/>
                </a:ext>
              </a:extLst>
            </p:cNvPr>
            <p:cNvSpPr txBox="1"/>
            <p:nvPr/>
          </p:nvSpPr>
          <p:spPr>
            <a:xfrm>
              <a:off x="4923297" y="4192793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free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E164E99-5642-4C85-8BAD-D41B66E53397}"/>
                </a:ext>
              </a:extLst>
            </p:cNvPr>
            <p:cNvCxnSpPr>
              <a:stCxn id="67" idx="3"/>
            </p:cNvCxnSpPr>
            <p:nvPr/>
          </p:nvCxnSpPr>
          <p:spPr>
            <a:xfrm flipV="1">
              <a:off x="5529360" y="3082070"/>
              <a:ext cx="510838" cy="13107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00F381C1-82F2-43E1-8157-23178E5588D8}"/>
                </a:ext>
              </a:extLst>
            </p:cNvPr>
            <p:cNvCxnSpPr/>
            <p:nvPr/>
          </p:nvCxnSpPr>
          <p:spPr>
            <a:xfrm flipV="1">
              <a:off x="5516937" y="4029719"/>
              <a:ext cx="542048" cy="3743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BE43086-7910-4F99-8A6E-E70A34E81020}"/>
                </a:ext>
              </a:extLst>
            </p:cNvPr>
            <p:cNvCxnSpPr>
              <a:stCxn id="67" idx="3"/>
              <a:endCxn id="64" idx="1"/>
            </p:cNvCxnSpPr>
            <p:nvPr/>
          </p:nvCxnSpPr>
          <p:spPr>
            <a:xfrm>
              <a:off x="5529360" y="4392848"/>
              <a:ext cx="509583" cy="45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846BA39-5709-4AFB-98D3-440A540AEAE8}"/>
                </a:ext>
              </a:extLst>
            </p:cNvPr>
            <p:cNvCxnSpPr>
              <a:stCxn id="67" idx="3"/>
              <a:endCxn id="62" idx="1"/>
            </p:cNvCxnSpPr>
            <p:nvPr/>
          </p:nvCxnSpPr>
          <p:spPr>
            <a:xfrm flipV="1">
              <a:off x="5529360" y="2133081"/>
              <a:ext cx="509231" cy="22597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7744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06DD-9E7B-4E41-99A4-6802E8A4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FAT (File Allocation 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646E-C7EA-4033-8E54-CD7FD7E0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599"/>
            <a:ext cx="5151474" cy="535014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Gill Sans Light"/>
              </a:rPr>
              <a:t>File is a collection of disk blocks</a:t>
            </a:r>
          </a:p>
          <a:p>
            <a:r>
              <a:rPr lang="en-US" sz="2400" dirty="0">
                <a:latin typeface="Gill Sans Light"/>
              </a:rPr>
              <a:t>FAT is linked list 1-1 with blocks</a:t>
            </a:r>
          </a:p>
          <a:p>
            <a:r>
              <a:rPr lang="en-US" sz="2400" dirty="0">
                <a:latin typeface="Gill Sans Light"/>
              </a:rPr>
              <a:t>File number is index of root of block list for the file</a:t>
            </a:r>
          </a:p>
          <a:p>
            <a:r>
              <a:rPr lang="en-US" sz="2400" dirty="0">
                <a:latin typeface="Gill Sans Light"/>
              </a:rPr>
              <a:t>File offset: block number and offset within block</a:t>
            </a:r>
          </a:p>
          <a:p>
            <a:r>
              <a:rPr lang="en-US" sz="2400" dirty="0">
                <a:latin typeface="Gill Sans Light"/>
              </a:rPr>
              <a:t>Follow list to get block number</a:t>
            </a:r>
          </a:p>
          <a:p>
            <a:r>
              <a:rPr lang="en-US" sz="2400" dirty="0">
                <a:latin typeface="Gill Sans Light"/>
              </a:rPr>
              <a:t>Unused blocks marked free</a:t>
            </a:r>
          </a:p>
          <a:p>
            <a:pPr lvl="1"/>
            <a:r>
              <a:rPr lang="en-US" dirty="0">
                <a:latin typeface="Gill Sans Light"/>
              </a:rPr>
              <a:t>Could require scan to find</a:t>
            </a:r>
          </a:p>
          <a:p>
            <a:pPr lvl="1"/>
            <a:r>
              <a:rPr lang="en-US" dirty="0">
                <a:latin typeface="Gill Sans Light"/>
              </a:rPr>
              <a:t>Or, could use a free </a:t>
            </a:r>
            <a:r>
              <a:rPr lang="en-US" dirty="0" smtClean="0">
                <a:latin typeface="Gill Sans Light"/>
              </a:rPr>
              <a:t>list</a:t>
            </a:r>
          </a:p>
          <a:p>
            <a:r>
              <a:rPr lang="en-US" dirty="0">
                <a:sym typeface="Wingdings"/>
              </a:rPr>
              <a:t>Ex: </a:t>
            </a:r>
            <a:r>
              <a:rPr lang="en-US" dirty="0" err="1">
                <a:sym typeface="Wingdings"/>
              </a:rPr>
              <a:t>file_write</a:t>
            </a:r>
            <a:r>
              <a:rPr lang="en-US" dirty="0">
                <a:sym typeface="Wingdings"/>
              </a:rPr>
              <a:t>(31, &lt; 3, y &gt;)</a:t>
            </a:r>
          </a:p>
          <a:p>
            <a:pPr lvl="1"/>
            <a:r>
              <a:rPr lang="en-US" dirty="0">
                <a:sym typeface="Wingdings"/>
              </a:rPr>
              <a:t>Grab free block</a:t>
            </a:r>
          </a:p>
          <a:p>
            <a:pPr lvl="1"/>
            <a:r>
              <a:rPr lang="en-US" dirty="0">
                <a:sym typeface="Wingdings"/>
              </a:rPr>
              <a:t>Linking them into file</a:t>
            </a:r>
          </a:p>
          <a:p>
            <a:endParaRPr lang="en-US" dirty="0">
              <a:latin typeface="Gill Sans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8449B-2A15-4184-AB88-6428358A35DA}"/>
              </a:ext>
            </a:extLst>
          </p:cNvPr>
          <p:cNvSpPr/>
          <p:nvPr/>
        </p:nvSpPr>
        <p:spPr>
          <a:xfrm>
            <a:off x="8401143" y="2031465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4EF374-2EB9-4D54-91E0-FC9B4DC4AB2B}"/>
              </a:ext>
            </a:extLst>
          </p:cNvPr>
          <p:cNvGrpSpPr/>
          <p:nvPr/>
        </p:nvGrpSpPr>
        <p:grpSpPr>
          <a:xfrm>
            <a:off x="9507206" y="2018097"/>
            <a:ext cx="1637681" cy="351922"/>
            <a:chOff x="5374106" y="3569368"/>
            <a:chExt cx="1393002" cy="351922"/>
          </a:xfrm>
          <a:solidFill>
            <a:srgbClr val="C5E0B4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17A762-3EC6-43FE-9E25-52FA88A5D074}"/>
                </a:ext>
              </a:extLst>
            </p:cNvPr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6BB4B8-5B4D-42EB-AAE7-A86DAD5DA284}"/>
                </a:ext>
              </a:extLst>
            </p:cNvPr>
            <p:cNvSpPr txBox="1"/>
            <p:nvPr/>
          </p:nvSpPr>
          <p:spPr>
            <a:xfrm>
              <a:off x="5381951" y="3582736"/>
              <a:ext cx="1385157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6455B4-F017-497D-A93E-5CDFA7088489}"/>
              </a:ext>
            </a:extLst>
          </p:cNvPr>
          <p:cNvGrpSpPr/>
          <p:nvPr/>
        </p:nvGrpSpPr>
        <p:grpSpPr>
          <a:xfrm>
            <a:off x="9508785" y="2339242"/>
            <a:ext cx="1634523" cy="351922"/>
            <a:chOff x="5374105" y="3569368"/>
            <a:chExt cx="1390316" cy="351922"/>
          </a:xfrm>
          <a:solidFill>
            <a:srgbClr val="C5E0B4"/>
          </a:solidFill>
          <a:effectLst/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DEAFB3-B813-4D5E-9EC8-051533C17F18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0778AD-0D72-4C0E-B3AF-580ED6DA30D6}"/>
                </a:ext>
              </a:extLst>
            </p:cNvPr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4EC8020-CB14-49A5-BAEE-BF4AFB4ED592}"/>
              </a:ext>
            </a:extLst>
          </p:cNvPr>
          <p:cNvSpPr/>
          <p:nvPr/>
        </p:nvSpPr>
        <p:spPr>
          <a:xfrm>
            <a:off x="9508785" y="2660387"/>
            <a:ext cx="1634523" cy="321145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7BD7BB-4A1C-42CC-80A0-6C80BBBE9FC6}"/>
              </a:ext>
            </a:extLst>
          </p:cNvPr>
          <p:cNvSpPr/>
          <p:nvPr/>
        </p:nvSpPr>
        <p:spPr>
          <a:xfrm>
            <a:off x="9508785" y="298153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4F4D5D-DDD9-4DD0-982D-129204F2536D}"/>
              </a:ext>
            </a:extLst>
          </p:cNvPr>
          <p:cNvSpPr/>
          <p:nvPr/>
        </p:nvSpPr>
        <p:spPr>
          <a:xfrm>
            <a:off x="9508785" y="3302677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BFB665-1B75-4413-B6E1-1A0DEEC6DEE3}"/>
              </a:ext>
            </a:extLst>
          </p:cNvPr>
          <p:cNvSpPr/>
          <p:nvPr/>
        </p:nvSpPr>
        <p:spPr>
          <a:xfrm>
            <a:off x="9508785" y="3944967"/>
            <a:ext cx="1634523" cy="32114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CD9793-B867-4394-9D7E-016EF9F1149F}"/>
              </a:ext>
            </a:extLst>
          </p:cNvPr>
          <p:cNvSpPr/>
          <p:nvPr/>
        </p:nvSpPr>
        <p:spPr>
          <a:xfrm>
            <a:off x="9508785" y="426611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F5FEF-CAC4-4CFA-BC37-EA76FF147291}"/>
              </a:ext>
            </a:extLst>
          </p:cNvPr>
          <p:cNvGrpSpPr/>
          <p:nvPr/>
        </p:nvGrpSpPr>
        <p:grpSpPr>
          <a:xfrm>
            <a:off x="9505627" y="4587257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4C1CFCE-6767-4575-84E0-7FC7D85AC211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2C39BD-9F4A-46E0-A23E-91181223467C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AD599-FC11-452E-95D1-990596FB571D}"/>
              </a:ext>
            </a:extLst>
          </p:cNvPr>
          <p:cNvSpPr/>
          <p:nvPr/>
        </p:nvSpPr>
        <p:spPr>
          <a:xfrm>
            <a:off x="9508785" y="4939179"/>
            <a:ext cx="1634523" cy="29036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4C2F5D-570B-47A4-A0AB-2B3EC6C885EC}"/>
              </a:ext>
            </a:extLst>
          </p:cNvPr>
          <p:cNvSpPr txBox="1"/>
          <p:nvPr/>
        </p:nvSpPr>
        <p:spPr>
          <a:xfrm>
            <a:off x="9544316" y="993640"/>
            <a:ext cx="15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7F415A-CB3C-45DB-8EE9-D4816E0853B5}"/>
              </a:ext>
            </a:extLst>
          </p:cNvPr>
          <p:cNvSpPr/>
          <p:nvPr/>
        </p:nvSpPr>
        <p:spPr>
          <a:xfrm>
            <a:off x="9508785" y="1349968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3D1999-BC9C-472F-A22D-00DB52C10A5A}"/>
              </a:ext>
            </a:extLst>
          </p:cNvPr>
          <p:cNvSpPr/>
          <p:nvPr/>
        </p:nvSpPr>
        <p:spPr>
          <a:xfrm>
            <a:off x="8401143" y="1376867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51A0DA-DED3-4EF2-9405-3A7E8B696C12}"/>
              </a:ext>
            </a:extLst>
          </p:cNvPr>
          <p:cNvSpPr txBox="1"/>
          <p:nvPr/>
        </p:nvSpPr>
        <p:spPr>
          <a:xfrm>
            <a:off x="8358119" y="993640"/>
            <a:ext cx="59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9D222D-77E4-4CB7-82AF-E53B54586019}"/>
              </a:ext>
            </a:extLst>
          </p:cNvPr>
          <p:cNvSpPr/>
          <p:nvPr/>
        </p:nvSpPr>
        <p:spPr>
          <a:xfrm>
            <a:off x="8865700" y="5311561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C685DE-5FAB-4C5E-B0C7-D2E24E1FC81B}"/>
              </a:ext>
            </a:extLst>
          </p:cNvPr>
          <p:cNvSpPr/>
          <p:nvPr/>
        </p:nvSpPr>
        <p:spPr>
          <a:xfrm>
            <a:off x="9161573" y="1306236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5FB65C-3770-48E7-A0F0-8D209B644C2B}"/>
              </a:ext>
            </a:extLst>
          </p:cNvPr>
          <p:cNvSpPr/>
          <p:nvPr/>
        </p:nvSpPr>
        <p:spPr>
          <a:xfrm>
            <a:off x="8071556" y="1306236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54E341-2495-4337-8204-35C7D55D0CF9}"/>
              </a:ext>
            </a:extLst>
          </p:cNvPr>
          <p:cNvSpPr/>
          <p:nvPr/>
        </p:nvSpPr>
        <p:spPr>
          <a:xfrm>
            <a:off x="7751561" y="5311561"/>
            <a:ext cx="668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4D1B25-4A9B-4B96-A3E9-407884FE3BC0}"/>
              </a:ext>
            </a:extLst>
          </p:cNvPr>
          <p:cNvGrpSpPr/>
          <p:nvPr/>
        </p:nvGrpSpPr>
        <p:grpSpPr>
          <a:xfrm>
            <a:off x="6017903" y="1573761"/>
            <a:ext cx="2466806" cy="839921"/>
            <a:chOff x="2972260" y="2123721"/>
            <a:chExt cx="2466806" cy="8399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DB04B1-C3E3-4A6F-BFAA-7328FC1F14DA}"/>
                </a:ext>
              </a:extLst>
            </p:cNvPr>
            <p:cNvSpPr/>
            <p:nvPr/>
          </p:nvSpPr>
          <p:spPr>
            <a:xfrm>
              <a:off x="4898532" y="2563532"/>
              <a:ext cx="5405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33BC06-85F7-4E87-8CA7-6C4635B79D4D}"/>
                </a:ext>
              </a:extLst>
            </p:cNvPr>
            <p:cNvSpPr txBox="1"/>
            <p:nvPr/>
          </p:nvSpPr>
          <p:spPr>
            <a:xfrm>
              <a:off x="2972260" y="2123721"/>
              <a:ext cx="1539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number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73EB50-BA38-4843-BBE4-99D3C769F577}"/>
                </a:ext>
              </a:extLst>
            </p:cNvPr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4A7787-4E83-4D53-955E-5617EFAAFBFA}"/>
              </a:ext>
            </a:extLst>
          </p:cNvPr>
          <p:cNvGrpSpPr/>
          <p:nvPr/>
        </p:nvGrpSpPr>
        <p:grpSpPr>
          <a:xfrm>
            <a:off x="8401143" y="2098159"/>
            <a:ext cx="610791" cy="576051"/>
            <a:chOff x="5351525" y="2687055"/>
            <a:chExt cx="610791" cy="57605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07EBF8D-05E7-4711-A06D-7E7996C7A513}"/>
                </a:ext>
              </a:extLst>
            </p:cNvPr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37" name="Freeform 75">
              <a:extLst>
                <a:ext uri="{FF2B5EF4-FFF2-40B4-BE49-F238E27FC236}">
                  <a16:creationId xmlns:a16="http://schemas.microsoft.com/office/drawing/2014/main" id="{4137A58F-BB03-46FC-B094-4AA180F76AA7}"/>
                </a:ext>
              </a:extLst>
            </p:cNvPr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1A4D606-D812-4B70-B904-87DA67671B36}"/>
              </a:ext>
            </a:extLst>
          </p:cNvPr>
          <p:cNvSpPr/>
          <p:nvPr/>
        </p:nvSpPr>
        <p:spPr>
          <a:xfrm>
            <a:off x="6095999" y="5019358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E356E9-FF0E-4739-A360-3B5F10B3A9E2}"/>
              </a:ext>
            </a:extLst>
          </p:cNvPr>
          <p:cNvSpPr txBox="1"/>
          <p:nvPr/>
        </p:nvSpPr>
        <p:spPr>
          <a:xfrm>
            <a:off x="6310002" y="5940633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40" name="Can 83">
            <a:extLst>
              <a:ext uri="{FF2B5EF4-FFF2-40B4-BE49-F238E27FC236}">
                <a16:creationId xmlns:a16="http://schemas.microsoft.com/office/drawing/2014/main" id="{FBFBB66A-AEBF-40E7-8456-DEC0C8B60E56}"/>
              </a:ext>
            </a:extLst>
          </p:cNvPr>
          <p:cNvSpPr/>
          <p:nvPr/>
        </p:nvSpPr>
        <p:spPr>
          <a:xfrm>
            <a:off x="10430899" y="5137152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83D710-4DFE-4F9A-ACBE-26FA60FBE4F6}"/>
              </a:ext>
            </a:extLst>
          </p:cNvPr>
          <p:cNvGrpSpPr/>
          <p:nvPr/>
        </p:nvGrpSpPr>
        <p:grpSpPr>
          <a:xfrm>
            <a:off x="8400791" y="2514004"/>
            <a:ext cx="672431" cy="2369087"/>
            <a:chOff x="5343358" y="3141579"/>
            <a:chExt cx="672431" cy="236908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290C83-3056-448E-8CA3-E2989A8B5CC8}"/>
                </a:ext>
              </a:extLst>
            </p:cNvPr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E1A7F44-24A3-43BD-BE32-D9B045F7B9A8}"/>
                </a:ext>
              </a:extLst>
            </p:cNvPr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4B5BF8DE-E9B7-464D-BEF7-7A37EDC23462}"/>
              </a:ext>
            </a:extLst>
          </p:cNvPr>
          <p:cNvSpPr/>
          <p:nvPr/>
        </p:nvSpPr>
        <p:spPr>
          <a:xfrm>
            <a:off x="8404320" y="1715423"/>
            <a:ext cx="446224" cy="310654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118CC39-262D-4611-B4CE-80283DF5B480}"/>
              </a:ext>
            </a:extLst>
          </p:cNvPr>
          <p:cNvSpPr/>
          <p:nvPr/>
        </p:nvSpPr>
        <p:spPr>
          <a:xfrm>
            <a:off x="8404320" y="3644116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A89CC2F-331C-4932-ACBA-71031A06CEC4}"/>
              </a:ext>
            </a:extLst>
          </p:cNvPr>
          <p:cNvSpPr/>
          <p:nvPr/>
        </p:nvSpPr>
        <p:spPr>
          <a:xfrm>
            <a:off x="8404672" y="3974490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0620002-8521-4CCA-A234-58FDDB88CE3B}"/>
              </a:ext>
            </a:extLst>
          </p:cNvPr>
          <p:cNvSpPr/>
          <p:nvPr/>
        </p:nvSpPr>
        <p:spPr>
          <a:xfrm>
            <a:off x="8405665" y="2669676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A21AF1-9391-4734-A59C-3B4E62F968E3}"/>
              </a:ext>
            </a:extLst>
          </p:cNvPr>
          <p:cNvSpPr txBox="1"/>
          <p:nvPr/>
        </p:nvSpPr>
        <p:spPr>
          <a:xfrm>
            <a:off x="7289026" y="3930462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free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E164E99-5642-4C85-8BAD-D41B66E53397}"/>
              </a:ext>
            </a:extLst>
          </p:cNvPr>
          <p:cNvCxnSpPr>
            <a:stCxn id="67" idx="3"/>
          </p:cNvCxnSpPr>
          <p:nvPr/>
        </p:nvCxnSpPr>
        <p:spPr>
          <a:xfrm flipV="1">
            <a:off x="7895089" y="2819739"/>
            <a:ext cx="510838" cy="1310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0F381C1-82F2-43E1-8157-23178E5588D8}"/>
              </a:ext>
            </a:extLst>
          </p:cNvPr>
          <p:cNvCxnSpPr/>
          <p:nvPr/>
        </p:nvCxnSpPr>
        <p:spPr>
          <a:xfrm flipV="1">
            <a:off x="7882666" y="3767388"/>
            <a:ext cx="542048" cy="374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BE43086-7910-4F99-8A6E-E70A34E81020}"/>
              </a:ext>
            </a:extLst>
          </p:cNvPr>
          <p:cNvCxnSpPr>
            <a:stCxn id="67" idx="3"/>
            <a:endCxn id="64" idx="1"/>
          </p:cNvCxnSpPr>
          <p:nvPr/>
        </p:nvCxnSpPr>
        <p:spPr>
          <a:xfrm>
            <a:off x="7895089" y="4130517"/>
            <a:ext cx="509583" cy="4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846BA39-5709-4AFB-98D3-440A540AEAE8}"/>
              </a:ext>
            </a:extLst>
          </p:cNvPr>
          <p:cNvCxnSpPr>
            <a:stCxn id="67" idx="3"/>
            <a:endCxn id="62" idx="1"/>
          </p:cNvCxnSpPr>
          <p:nvPr/>
        </p:nvCxnSpPr>
        <p:spPr>
          <a:xfrm flipV="1">
            <a:off x="7895089" y="1870750"/>
            <a:ext cx="509231" cy="2259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5346737-30F3-4F65-9C6B-03E2091A4737}"/>
              </a:ext>
            </a:extLst>
          </p:cNvPr>
          <p:cNvSpPr/>
          <p:nvPr/>
        </p:nvSpPr>
        <p:spPr>
          <a:xfrm>
            <a:off x="8409434" y="3644056"/>
            <a:ext cx="446224" cy="321145"/>
          </a:xfrm>
          <a:prstGeom prst="rect">
            <a:avLst/>
          </a:prstGeom>
          <a:solidFill>
            <a:srgbClr val="72FF7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52" name="Freeform 56">
            <a:extLst>
              <a:ext uri="{FF2B5EF4-FFF2-40B4-BE49-F238E27FC236}">
                <a16:creationId xmlns:a16="http://schemas.microsoft.com/office/drawing/2014/main" id="{83DEAC3B-4F19-4FD2-8A2A-078C21746C01}"/>
              </a:ext>
            </a:extLst>
          </p:cNvPr>
          <p:cNvSpPr/>
          <p:nvPr/>
        </p:nvSpPr>
        <p:spPr>
          <a:xfrm flipV="1">
            <a:off x="8760430" y="3829544"/>
            <a:ext cx="387632" cy="960034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929118A-97F5-479F-9081-53ED8DF8E98D}"/>
              </a:ext>
            </a:extLst>
          </p:cNvPr>
          <p:cNvGrpSpPr/>
          <p:nvPr/>
        </p:nvGrpSpPr>
        <p:grpSpPr>
          <a:xfrm>
            <a:off x="9506303" y="3621984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BDBE651-3F79-45B4-918D-132CFC614C56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CDDAF13-F89E-4108-A607-B3506D7C25E6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36018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B929118A-97F5-479F-9081-53ED8DF8E98D}"/>
              </a:ext>
            </a:extLst>
          </p:cNvPr>
          <p:cNvGrpSpPr/>
          <p:nvPr/>
        </p:nvGrpSpPr>
        <p:grpSpPr>
          <a:xfrm>
            <a:off x="9506303" y="3621984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BDBE651-3F79-45B4-918D-132CFC614C56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DDAF13-F89E-4108-A607-B3506D7C25E6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3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CA06DD-9E7B-4E41-99A4-6802E8A4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FAT (File Allocation 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646E-C7EA-4033-8E54-CD7FD7E0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5415392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Gill Sans Light"/>
              </a:rPr>
              <a:t>Where is FAT stored?</a:t>
            </a:r>
          </a:p>
          <a:p>
            <a:pPr lvl="1"/>
            <a:r>
              <a:rPr lang="en-US" sz="2000" dirty="0">
                <a:latin typeface="Gill Sans Light"/>
              </a:rPr>
              <a:t>On disk</a:t>
            </a:r>
          </a:p>
          <a:p>
            <a:r>
              <a:rPr lang="en-US" sz="2400" dirty="0">
                <a:latin typeface="Gill Sans Light"/>
              </a:rPr>
              <a:t>How to format a disk?</a:t>
            </a:r>
          </a:p>
          <a:p>
            <a:pPr lvl="1"/>
            <a:r>
              <a:rPr lang="en-US" sz="2000" dirty="0">
                <a:latin typeface="Gill Sans Light"/>
              </a:rPr>
              <a:t>Zero the blocks, mark FAT entries “free”</a:t>
            </a:r>
          </a:p>
          <a:p>
            <a:r>
              <a:rPr lang="en-US" sz="2400" dirty="0">
                <a:latin typeface="Gill Sans Light"/>
              </a:rPr>
              <a:t>How to quick format a disk?</a:t>
            </a:r>
          </a:p>
          <a:p>
            <a:pPr lvl="1"/>
            <a:r>
              <a:rPr lang="en-US" sz="2000" dirty="0">
                <a:latin typeface="Gill Sans Light"/>
              </a:rPr>
              <a:t>Mark FAT entries “free”</a:t>
            </a:r>
          </a:p>
          <a:p>
            <a:pPr lvl="1"/>
            <a:endParaRPr lang="en-US" sz="2000" dirty="0">
              <a:latin typeface="Gill Sans Light"/>
            </a:endParaRPr>
          </a:p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Simple: can implement in device firmware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8449B-2A15-4184-AB88-6428358A35DA}"/>
              </a:ext>
            </a:extLst>
          </p:cNvPr>
          <p:cNvSpPr/>
          <p:nvPr/>
        </p:nvSpPr>
        <p:spPr>
          <a:xfrm>
            <a:off x="8401143" y="2031465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4EF374-2EB9-4D54-91E0-FC9B4DC4AB2B}"/>
              </a:ext>
            </a:extLst>
          </p:cNvPr>
          <p:cNvGrpSpPr/>
          <p:nvPr/>
        </p:nvGrpSpPr>
        <p:grpSpPr>
          <a:xfrm>
            <a:off x="9507206" y="2018097"/>
            <a:ext cx="1637681" cy="351922"/>
            <a:chOff x="5374106" y="3569368"/>
            <a:chExt cx="1393002" cy="351922"/>
          </a:xfrm>
          <a:solidFill>
            <a:srgbClr val="C5E0B4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17A762-3EC6-43FE-9E25-52FA88A5D074}"/>
                </a:ext>
              </a:extLst>
            </p:cNvPr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6BB4B8-5B4D-42EB-AAE7-A86DAD5DA284}"/>
                </a:ext>
              </a:extLst>
            </p:cNvPr>
            <p:cNvSpPr txBox="1"/>
            <p:nvPr/>
          </p:nvSpPr>
          <p:spPr>
            <a:xfrm>
              <a:off x="5381951" y="3582736"/>
              <a:ext cx="1385157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6455B4-F017-497D-A93E-5CDFA7088489}"/>
              </a:ext>
            </a:extLst>
          </p:cNvPr>
          <p:cNvGrpSpPr/>
          <p:nvPr/>
        </p:nvGrpSpPr>
        <p:grpSpPr>
          <a:xfrm>
            <a:off x="9508785" y="2339242"/>
            <a:ext cx="1634523" cy="351922"/>
            <a:chOff x="5374105" y="3569368"/>
            <a:chExt cx="1390316" cy="351922"/>
          </a:xfrm>
          <a:solidFill>
            <a:srgbClr val="C5E0B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DEAFB3-B813-4D5E-9EC8-051533C17F18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0778AD-0D72-4C0E-B3AF-580ED6DA30D6}"/>
                </a:ext>
              </a:extLst>
            </p:cNvPr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4EC8020-CB14-49A5-BAEE-BF4AFB4ED592}"/>
              </a:ext>
            </a:extLst>
          </p:cNvPr>
          <p:cNvSpPr/>
          <p:nvPr/>
        </p:nvSpPr>
        <p:spPr>
          <a:xfrm>
            <a:off x="9508785" y="2660387"/>
            <a:ext cx="1634523" cy="321145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7BD7BB-4A1C-42CC-80A0-6C80BBBE9FC6}"/>
              </a:ext>
            </a:extLst>
          </p:cNvPr>
          <p:cNvSpPr/>
          <p:nvPr/>
        </p:nvSpPr>
        <p:spPr>
          <a:xfrm>
            <a:off x="9508785" y="298153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4F4D5D-DDD9-4DD0-982D-129204F2536D}"/>
              </a:ext>
            </a:extLst>
          </p:cNvPr>
          <p:cNvSpPr/>
          <p:nvPr/>
        </p:nvSpPr>
        <p:spPr>
          <a:xfrm>
            <a:off x="9508785" y="3302677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BFB665-1B75-4413-B6E1-1A0DEEC6DEE3}"/>
              </a:ext>
            </a:extLst>
          </p:cNvPr>
          <p:cNvSpPr/>
          <p:nvPr/>
        </p:nvSpPr>
        <p:spPr>
          <a:xfrm>
            <a:off x="9508785" y="3944967"/>
            <a:ext cx="1634523" cy="32114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CD9793-B867-4394-9D7E-016EF9F1149F}"/>
              </a:ext>
            </a:extLst>
          </p:cNvPr>
          <p:cNvSpPr/>
          <p:nvPr/>
        </p:nvSpPr>
        <p:spPr>
          <a:xfrm>
            <a:off x="9508785" y="426611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F5FEF-CAC4-4CFA-BC37-EA76FF147291}"/>
              </a:ext>
            </a:extLst>
          </p:cNvPr>
          <p:cNvGrpSpPr/>
          <p:nvPr/>
        </p:nvGrpSpPr>
        <p:grpSpPr>
          <a:xfrm>
            <a:off x="9505627" y="4587257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4C1CFCE-6767-4575-84E0-7FC7D85AC211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2C39BD-9F4A-46E0-A23E-91181223467C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AD599-FC11-452E-95D1-990596FB571D}"/>
              </a:ext>
            </a:extLst>
          </p:cNvPr>
          <p:cNvSpPr/>
          <p:nvPr/>
        </p:nvSpPr>
        <p:spPr>
          <a:xfrm>
            <a:off x="9508785" y="4945771"/>
            <a:ext cx="1634523" cy="283776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4C2F5D-570B-47A4-A0AB-2B3EC6C885EC}"/>
              </a:ext>
            </a:extLst>
          </p:cNvPr>
          <p:cNvSpPr txBox="1"/>
          <p:nvPr/>
        </p:nvSpPr>
        <p:spPr>
          <a:xfrm>
            <a:off x="9544316" y="993640"/>
            <a:ext cx="15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7F415A-CB3C-45DB-8EE9-D4816E0853B5}"/>
              </a:ext>
            </a:extLst>
          </p:cNvPr>
          <p:cNvSpPr/>
          <p:nvPr/>
        </p:nvSpPr>
        <p:spPr>
          <a:xfrm>
            <a:off x="9508785" y="1349968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3D1999-BC9C-472F-A22D-00DB52C10A5A}"/>
              </a:ext>
            </a:extLst>
          </p:cNvPr>
          <p:cNvSpPr/>
          <p:nvPr/>
        </p:nvSpPr>
        <p:spPr>
          <a:xfrm>
            <a:off x="8401143" y="1376867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51A0DA-DED3-4EF2-9405-3A7E8B696C12}"/>
              </a:ext>
            </a:extLst>
          </p:cNvPr>
          <p:cNvSpPr txBox="1"/>
          <p:nvPr/>
        </p:nvSpPr>
        <p:spPr>
          <a:xfrm>
            <a:off x="8358119" y="993640"/>
            <a:ext cx="59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9D222D-77E4-4CB7-82AF-E53B54586019}"/>
              </a:ext>
            </a:extLst>
          </p:cNvPr>
          <p:cNvSpPr/>
          <p:nvPr/>
        </p:nvSpPr>
        <p:spPr>
          <a:xfrm>
            <a:off x="8865700" y="5311561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C685DE-5FAB-4C5E-B0C7-D2E24E1FC81B}"/>
              </a:ext>
            </a:extLst>
          </p:cNvPr>
          <p:cNvSpPr/>
          <p:nvPr/>
        </p:nvSpPr>
        <p:spPr>
          <a:xfrm>
            <a:off x="9161573" y="1306236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5FB65C-3770-48E7-A0F0-8D209B644C2B}"/>
              </a:ext>
            </a:extLst>
          </p:cNvPr>
          <p:cNvSpPr/>
          <p:nvPr/>
        </p:nvSpPr>
        <p:spPr>
          <a:xfrm>
            <a:off x="8071556" y="1306236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54E341-2495-4337-8204-35C7D55D0CF9}"/>
              </a:ext>
            </a:extLst>
          </p:cNvPr>
          <p:cNvSpPr/>
          <p:nvPr/>
        </p:nvSpPr>
        <p:spPr>
          <a:xfrm>
            <a:off x="7751561" y="5311561"/>
            <a:ext cx="668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4D1B25-4A9B-4B96-A3E9-407884FE3BC0}"/>
              </a:ext>
            </a:extLst>
          </p:cNvPr>
          <p:cNvGrpSpPr/>
          <p:nvPr/>
        </p:nvGrpSpPr>
        <p:grpSpPr>
          <a:xfrm>
            <a:off x="6573431" y="1559178"/>
            <a:ext cx="1911278" cy="854504"/>
            <a:chOff x="3527788" y="2109138"/>
            <a:chExt cx="1911278" cy="85450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DB04B1-C3E3-4A6F-BFAA-7328FC1F14DA}"/>
                </a:ext>
              </a:extLst>
            </p:cNvPr>
            <p:cNvSpPr/>
            <p:nvPr/>
          </p:nvSpPr>
          <p:spPr>
            <a:xfrm>
              <a:off x="4898532" y="2563532"/>
              <a:ext cx="5405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33BC06-85F7-4E87-8CA7-6C4635B79D4D}"/>
                </a:ext>
              </a:extLst>
            </p:cNvPr>
            <p:cNvSpPr txBox="1"/>
            <p:nvPr/>
          </p:nvSpPr>
          <p:spPr>
            <a:xfrm>
              <a:off x="3527788" y="2109138"/>
              <a:ext cx="9557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</a:t>
              </a:r>
              <a:r>
                <a:rPr lang="en-US" sz="2000" b="0" dirty="0" smtClean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#1</a:t>
              </a:r>
              <a:endParaRPr lang="en-US" sz="2000" b="0" dirty="0">
                <a:solidFill>
                  <a:srgbClr val="3366FF"/>
                </a:solidFill>
                <a:latin typeface="Gill Sans Light"/>
                <a:ea typeface="Gill Sans" charset="0"/>
                <a:cs typeface="Gill Sans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73EB50-BA38-4843-BBE4-99D3C769F577}"/>
                </a:ext>
              </a:extLst>
            </p:cNvPr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4A7787-4E83-4D53-955E-5617EFAAFBFA}"/>
              </a:ext>
            </a:extLst>
          </p:cNvPr>
          <p:cNvGrpSpPr/>
          <p:nvPr/>
        </p:nvGrpSpPr>
        <p:grpSpPr>
          <a:xfrm>
            <a:off x="8401143" y="2098159"/>
            <a:ext cx="610791" cy="576051"/>
            <a:chOff x="5351525" y="2687055"/>
            <a:chExt cx="610791" cy="57605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07EBF8D-05E7-4711-A06D-7E7996C7A513}"/>
                </a:ext>
              </a:extLst>
            </p:cNvPr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37" name="Freeform 75">
              <a:extLst>
                <a:ext uri="{FF2B5EF4-FFF2-40B4-BE49-F238E27FC236}">
                  <a16:creationId xmlns:a16="http://schemas.microsoft.com/office/drawing/2014/main" id="{4137A58F-BB03-46FC-B094-4AA180F76AA7}"/>
                </a:ext>
              </a:extLst>
            </p:cNvPr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1A4D606-D812-4B70-B904-87DA67671B36}"/>
              </a:ext>
            </a:extLst>
          </p:cNvPr>
          <p:cNvSpPr/>
          <p:nvPr/>
        </p:nvSpPr>
        <p:spPr>
          <a:xfrm>
            <a:off x="6095999" y="5019358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E356E9-FF0E-4739-A360-3B5F10B3A9E2}"/>
              </a:ext>
            </a:extLst>
          </p:cNvPr>
          <p:cNvSpPr txBox="1"/>
          <p:nvPr/>
        </p:nvSpPr>
        <p:spPr>
          <a:xfrm>
            <a:off x="6310002" y="5940633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40" name="Can 83">
            <a:extLst>
              <a:ext uri="{FF2B5EF4-FFF2-40B4-BE49-F238E27FC236}">
                <a16:creationId xmlns:a16="http://schemas.microsoft.com/office/drawing/2014/main" id="{FBFBB66A-AEBF-40E7-8456-DEC0C8B60E56}"/>
              </a:ext>
            </a:extLst>
          </p:cNvPr>
          <p:cNvSpPr/>
          <p:nvPr/>
        </p:nvSpPr>
        <p:spPr>
          <a:xfrm>
            <a:off x="10430899" y="5137152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83D710-4DFE-4F9A-ACBE-26FA60FBE4F6}"/>
              </a:ext>
            </a:extLst>
          </p:cNvPr>
          <p:cNvGrpSpPr/>
          <p:nvPr/>
        </p:nvGrpSpPr>
        <p:grpSpPr>
          <a:xfrm>
            <a:off x="8400791" y="2514004"/>
            <a:ext cx="672431" cy="2369087"/>
            <a:chOff x="5343358" y="3141579"/>
            <a:chExt cx="672431" cy="236908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290C83-3056-448E-8CA3-E2989A8B5CC8}"/>
                </a:ext>
              </a:extLst>
            </p:cNvPr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E1A7F44-24A3-43BD-BE32-D9B045F7B9A8}"/>
                </a:ext>
              </a:extLst>
            </p:cNvPr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44BB08-3C40-47CD-B74B-F6AAEAA1B2FF}"/>
              </a:ext>
            </a:extLst>
          </p:cNvPr>
          <p:cNvGrpSpPr/>
          <p:nvPr/>
        </p:nvGrpSpPr>
        <p:grpSpPr>
          <a:xfrm>
            <a:off x="7289026" y="1715423"/>
            <a:ext cx="1562863" cy="2615149"/>
            <a:chOff x="4923297" y="1977754"/>
            <a:chExt cx="1562863" cy="261514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B5BF8DE-E9B7-464D-BEF7-7A37EDC23462}"/>
                </a:ext>
              </a:extLst>
            </p:cNvPr>
            <p:cNvSpPr/>
            <p:nvPr/>
          </p:nvSpPr>
          <p:spPr>
            <a:xfrm>
              <a:off x="6038591" y="1977754"/>
              <a:ext cx="446224" cy="310654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118CC39-262D-4611-B4CE-80283DF5B480}"/>
                </a:ext>
              </a:extLst>
            </p:cNvPr>
            <p:cNvSpPr/>
            <p:nvPr/>
          </p:nvSpPr>
          <p:spPr>
            <a:xfrm>
              <a:off x="6038591" y="3906447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A89CC2F-331C-4932-ACBA-71031A06CEC4}"/>
                </a:ext>
              </a:extLst>
            </p:cNvPr>
            <p:cNvSpPr/>
            <p:nvPr/>
          </p:nvSpPr>
          <p:spPr>
            <a:xfrm>
              <a:off x="6038943" y="4236821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0620002-8521-4CCA-A234-58FDDB88CE3B}"/>
                </a:ext>
              </a:extLst>
            </p:cNvPr>
            <p:cNvSpPr/>
            <p:nvPr/>
          </p:nvSpPr>
          <p:spPr>
            <a:xfrm>
              <a:off x="6039936" y="2932007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9A21AF1-9391-4734-A59C-3B4E62F968E3}"/>
                </a:ext>
              </a:extLst>
            </p:cNvPr>
            <p:cNvSpPr txBox="1"/>
            <p:nvPr/>
          </p:nvSpPr>
          <p:spPr>
            <a:xfrm>
              <a:off x="4923297" y="4192793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free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846BA39-5709-4AFB-98D3-440A540AEAE8}"/>
                </a:ext>
              </a:extLst>
            </p:cNvPr>
            <p:cNvCxnSpPr>
              <a:stCxn id="67" idx="3"/>
              <a:endCxn id="62" idx="1"/>
            </p:cNvCxnSpPr>
            <p:nvPr/>
          </p:nvCxnSpPr>
          <p:spPr>
            <a:xfrm flipV="1">
              <a:off x="5529360" y="2133081"/>
              <a:ext cx="509231" cy="22597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5346737-30F3-4F65-9C6B-03E2091A4737}"/>
              </a:ext>
            </a:extLst>
          </p:cNvPr>
          <p:cNvSpPr/>
          <p:nvPr/>
        </p:nvSpPr>
        <p:spPr>
          <a:xfrm>
            <a:off x="8409434" y="3644056"/>
            <a:ext cx="446224" cy="321145"/>
          </a:xfrm>
          <a:prstGeom prst="rect">
            <a:avLst/>
          </a:prstGeom>
          <a:solidFill>
            <a:srgbClr val="72FF7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3" name="Freeform 56">
            <a:extLst>
              <a:ext uri="{FF2B5EF4-FFF2-40B4-BE49-F238E27FC236}">
                <a16:creationId xmlns:a16="http://schemas.microsoft.com/office/drawing/2014/main" id="{83DEAC3B-4F19-4FD2-8A2A-078C21746C01}"/>
              </a:ext>
            </a:extLst>
          </p:cNvPr>
          <p:cNvSpPr/>
          <p:nvPr/>
        </p:nvSpPr>
        <p:spPr>
          <a:xfrm flipV="1">
            <a:off x="8760430" y="3829544"/>
            <a:ext cx="387632" cy="960034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4" name="Freeform 64">
            <a:extLst>
              <a:ext uri="{FF2B5EF4-FFF2-40B4-BE49-F238E27FC236}">
                <a16:creationId xmlns:a16="http://schemas.microsoft.com/office/drawing/2014/main" id="{255B7CBA-9203-4720-9E46-2231CC5246E2}"/>
              </a:ext>
            </a:extLst>
          </p:cNvPr>
          <p:cNvSpPr/>
          <p:nvPr/>
        </p:nvSpPr>
        <p:spPr>
          <a:xfrm>
            <a:off x="8737987" y="2865730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rgbClr val="618FFD"/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9ED87F-B8C7-4044-8120-D2D54F0268E5}"/>
              </a:ext>
            </a:extLst>
          </p:cNvPr>
          <p:cNvSpPr/>
          <p:nvPr/>
        </p:nvSpPr>
        <p:spPr>
          <a:xfrm>
            <a:off x="8400791" y="3969944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8F93843-DD25-4371-9C33-696FD725EBF0}"/>
              </a:ext>
            </a:extLst>
          </p:cNvPr>
          <p:cNvSpPr/>
          <p:nvPr/>
        </p:nvSpPr>
        <p:spPr>
          <a:xfrm>
            <a:off x="8405965" y="2663949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EAD486D-2245-4A5E-B228-AF49D2C28DF4}"/>
              </a:ext>
            </a:extLst>
          </p:cNvPr>
          <p:cNvGrpSpPr/>
          <p:nvPr/>
        </p:nvGrpSpPr>
        <p:grpSpPr>
          <a:xfrm>
            <a:off x="7010433" y="4246140"/>
            <a:ext cx="1315518" cy="616687"/>
            <a:chOff x="3579621" y="1992773"/>
            <a:chExt cx="1315518" cy="61668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D704DF6-1523-4732-A94E-C0DA5397B72F}"/>
                </a:ext>
              </a:extLst>
            </p:cNvPr>
            <p:cNvSpPr txBox="1"/>
            <p:nvPr/>
          </p:nvSpPr>
          <p:spPr>
            <a:xfrm>
              <a:off x="3579621" y="2209350"/>
              <a:ext cx="9557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</a:t>
              </a:r>
              <a:r>
                <a:rPr lang="en-US" sz="2000" b="0" dirty="0" smtClean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#2</a:t>
              </a:r>
              <a:endParaRPr lang="en-US" sz="2000" b="0" dirty="0">
                <a:solidFill>
                  <a:srgbClr val="3366FF"/>
                </a:solidFill>
                <a:latin typeface="Gill Sans Light"/>
                <a:ea typeface="Gill Sans" charset="0"/>
                <a:cs typeface="Gill Sans" charset="0"/>
              </a:endParaRP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2F63B7F-5B43-44A4-80EE-E2E07D18B037}"/>
                </a:ext>
              </a:extLst>
            </p:cNvPr>
            <p:cNvCxnSpPr/>
            <p:nvPr/>
          </p:nvCxnSpPr>
          <p:spPr>
            <a:xfrm flipV="1">
              <a:off x="4491789" y="1992773"/>
              <a:ext cx="403350" cy="3331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0273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Recall: A Few Queuing Theory Results</a:t>
            </a:r>
          </a:p>
        </p:txBody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11353800" cy="6172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>
                <a:ea typeface="Gulim" panose="020B0600000101010101" pitchFamily="34" charset="-127"/>
              </a:rPr>
              <a:t>Assumptions: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>
                <a:ea typeface="Gulim" panose="020B0600000101010101" pitchFamily="34" charset="-127"/>
              </a:rPr>
              <a:t>System in equilibrium; No limit to the queue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>
                <a:ea typeface="Gulim" panose="020B0600000101010101" pitchFamily="34" charset="-127"/>
              </a:rPr>
              <a:t>Time between successive </a:t>
            </a:r>
            <a:r>
              <a:rPr lang="en-US" altLang="ko-KR" sz="2000" dirty="0">
                <a:solidFill>
                  <a:schemeClr val="hlink"/>
                </a:solidFill>
                <a:ea typeface="Gulim" panose="020B0600000101010101" pitchFamily="34" charset="-127"/>
              </a:rPr>
              <a:t>arrivals</a:t>
            </a:r>
            <a:r>
              <a:rPr lang="en-US" altLang="ko-KR" sz="2000" dirty="0">
                <a:ea typeface="Gulim" panose="020B0600000101010101" pitchFamily="34" charset="-127"/>
              </a:rPr>
              <a:t> is random and memoryless</a:t>
            </a: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endParaRPr lang="en-US" altLang="ko-KR" sz="2000" dirty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endParaRPr lang="en-US" altLang="ko-KR" sz="2000" dirty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endParaRPr lang="en-US" altLang="ko-KR" sz="2000" dirty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endParaRPr lang="en-US" altLang="ko-KR" sz="2000" dirty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>
                <a:ea typeface="Gulim" panose="020B0600000101010101" pitchFamily="34" charset="-127"/>
              </a:rPr>
              <a:t>Parameters that describe our system: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:</a:t>
            </a:r>
            <a:r>
              <a:rPr lang="en-US" altLang="ko-KR" sz="2000" dirty="0">
                <a:ea typeface="Gulim" panose="020B0600000101010101" pitchFamily="34" charset="-127"/>
              </a:rPr>
              <a:t> 	mean number of arriving customers/second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 err="1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sz="2000" baseline="-25000" dirty="0" err="1">
                <a:solidFill>
                  <a:schemeClr val="hlink"/>
                </a:solidFill>
                <a:ea typeface="Gulim" panose="020B0600000101010101" pitchFamily="34" charset="-127"/>
              </a:rPr>
              <a:t>ser</a:t>
            </a:r>
            <a:r>
              <a:rPr lang="en-US" altLang="ko-KR" sz="2000" dirty="0">
                <a:solidFill>
                  <a:schemeClr val="hlink"/>
                </a:solidFill>
                <a:ea typeface="Gulim" panose="020B0600000101010101" pitchFamily="34" charset="-127"/>
              </a:rPr>
              <a:t>:</a:t>
            </a:r>
            <a:r>
              <a:rPr lang="en-US" altLang="ko-KR" sz="2000" dirty="0">
                <a:ea typeface="Gulim" panose="020B0600000101010101" pitchFamily="34" charset="-127"/>
              </a:rPr>
              <a:t>	mean time to service a customer (“</a:t>
            </a:r>
            <a:r>
              <a:rPr lang="en-US" altLang="ko-KR" sz="2000" dirty="0">
                <a:solidFill>
                  <a:schemeClr val="accent1"/>
                </a:solidFill>
                <a:ea typeface="Gulim" panose="020B0600000101010101" pitchFamily="34" charset="-127"/>
              </a:rPr>
              <a:t>m1</a:t>
            </a:r>
            <a:r>
              <a:rPr lang="en-US" altLang="ko-KR" sz="2000" dirty="0">
                <a:ea typeface="Gulim" panose="020B0600000101010101" pitchFamily="34" charset="-127"/>
              </a:rPr>
              <a:t>”)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>
                <a:solidFill>
                  <a:schemeClr val="hlink"/>
                </a:solidFill>
                <a:ea typeface="Gulim" panose="020B0600000101010101" pitchFamily="34" charset="-127"/>
              </a:rPr>
              <a:t>C:</a:t>
            </a:r>
            <a:r>
              <a:rPr lang="en-US" altLang="ko-KR" sz="2000" dirty="0">
                <a:ea typeface="Gulim" panose="020B0600000101010101" pitchFamily="34" charset="-127"/>
              </a:rPr>
              <a:t>	squared coefficient of variance = </a:t>
            </a:r>
            <a:r>
              <a:rPr lang="en-US" altLang="ko-KR" sz="2000" dirty="0">
                <a:ea typeface="Gulim" panose="020B0600000101010101" pitchFamily="34" charset="-127"/>
                <a:sym typeface="Symbol" panose="05050102010706020507" pitchFamily="18" charset="2"/>
              </a:rPr>
              <a:t></a:t>
            </a:r>
            <a:r>
              <a:rPr lang="en-US" altLang="ko-KR" sz="2000" baseline="30000" dirty="0">
                <a:ea typeface="Gulim" panose="020B0600000101010101" pitchFamily="34" charset="-127"/>
                <a:sym typeface="Symbol" panose="05050102010706020507" pitchFamily="18" charset="2"/>
              </a:rPr>
              <a:t>2</a:t>
            </a:r>
            <a:r>
              <a:rPr lang="en-US" altLang="ko-KR" sz="2000" dirty="0">
                <a:ea typeface="Gulim" panose="020B0600000101010101" pitchFamily="34" charset="-127"/>
              </a:rPr>
              <a:t>/m1</a:t>
            </a:r>
            <a:r>
              <a:rPr lang="en-US" altLang="ko-KR" sz="2000" baseline="30000" dirty="0">
                <a:ea typeface="Gulim" panose="020B0600000101010101" pitchFamily="34" charset="-127"/>
              </a:rPr>
              <a:t>2</a:t>
            </a:r>
            <a:endParaRPr lang="en-US" altLang="ko-KR" sz="2000" dirty="0">
              <a:solidFill>
                <a:schemeClr val="accent1"/>
              </a:solidFill>
              <a:ea typeface="Gulim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l-GR" altLang="en-US" sz="2000" dirty="0">
                <a:solidFill>
                  <a:schemeClr val="accent2"/>
                </a:solidFill>
              </a:rPr>
              <a:t>μ</a:t>
            </a:r>
            <a:r>
              <a:rPr lang="en-US" altLang="ko-KR" sz="2000" dirty="0">
                <a:solidFill>
                  <a:schemeClr val="accent2"/>
                </a:solidFill>
                <a:ea typeface="Gulim" panose="020B0600000101010101" pitchFamily="34" charset="-127"/>
              </a:rPr>
              <a:t>:</a:t>
            </a:r>
            <a:r>
              <a:rPr lang="en-US" altLang="ko-KR" sz="2000" dirty="0">
                <a:ea typeface="Gulim" panose="020B0600000101010101" pitchFamily="34" charset="-127"/>
              </a:rPr>
              <a:t>	service rate = 1/</a:t>
            </a:r>
            <a:r>
              <a:rPr lang="en-US" altLang="ko-KR" sz="2000" dirty="0" err="1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sz="2000" baseline="-25000" dirty="0" err="1">
                <a:solidFill>
                  <a:schemeClr val="hlink"/>
                </a:solidFill>
                <a:ea typeface="Gulim" panose="020B0600000101010101" pitchFamily="34" charset="-127"/>
              </a:rPr>
              <a:t>ser</a:t>
            </a:r>
            <a:endParaRPr lang="en-US" altLang="ko-KR" sz="2000" dirty="0">
              <a:solidFill>
                <a:schemeClr val="hlink"/>
              </a:solidFill>
              <a:ea typeface="Gulim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>
                <a:solidFill>
                  <a:schemeClr val="accent2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u</a:t>
            </a:r>
            <a:r>
              <a:rPr lang="en-US" altLang="ko-KR" sz="2000" dirty="0" smtClean="0">
                <a:solidFill>
                  <a:schemeClr val="accent2"/>
                </a:solidFill>
                <a:ea typeface="Gulim" panose="020B0600000101010101" pitchFamily="34" charset="-127"/>
              </a:rPr>
              <a:t>:</a:t>
            </a:r>
            <a:r>
              <a:rPr lang="en-US" altLang="ko-KR" sz="2000" dirty="0">
                <a:ea typeface="Gulim" panose="020B0600000101010101" pitchFamily="34" charset="-127"/>
              </a:rPr>
              <a:t>	server utilization (0</a:t>
            </a:r>
            <a:r>
              <a:rPr lang="en-US" altLang="ko-KR" sz="2000" dirty="0" smtClean="0">
                <a:ea typeface="Gulim" panose="020B0600000101010101" pitchFamily="34" charset="-127"/>
                <a:sym typeface="Symbol" panose="05050102010706020507" pitchFamily="18" charset="2"/>
              </a:rPr>
              <a:t></a:t>
            </a:r>
            <a:r>
              <a:rPr lang="en-US" altLang="ko-KR" sz="2000" dirty="0">
                <a:solidFill>
                  <a:schemeClr val="accent2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u</a:t>
            </a:r>
            <a:r>
              <a:rPr lang="en-US" altLang="ko-KR" sz="2000" dirty="0" smtClean="0">
                <a:ea typeface="Gulim" panose="020B0600000101010101" pitchFamily="34" charset="-127"/>
                <a:sym typeface="Symbol" panose="05050102010706020507" pitchFamily="18" charset="2"/>
              </a:rPr>
              <a:t></a:t>
            </a:r>
            <a:r>
              <a:rPr lang="en-US" altLang="ko-KR" sz="2000" dirty="0">
                <a:ea typeface="Gulim" panose="020B0600000101010101" pitchFamily="34" charset="-127"/>
                <a:sym typeface="Symbol" panose="05050102010706020507" pitchFamily="18" charset="2"/>
              </a:rPr>
              <a:t>1)</a:t>
            </a:r>
            <a:r>
              <a:rPr lang="en-US" altLang="ko-KR" sz="2000" dirty="0">
                <a:ea typeface="Gulim" panose="020B0600000101010101" pitchFamily="34" charset="-127"/>
              </a:rPr>
              <a:t>: </a:t>
            </a:r>
            <a:r>
              <a:rPr lang="en-US" altLang="ko-KR" sz="2000" dirty="0">
                <a:solidFill>
                  <a:schemeClr val="accent2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u</a:t>
            </a:r>
            <a:r>
              <a:rPr lang="en-US" altLang="ko-KR" sz="2000" dirty="0" smtClean="0">
                <a:solidFill>
                  <a:schemeClr val="accent2"/>
                </a:solidFill>
                <a:ea typeface="Gulim" panose="020B0600000101010101" pitchFamily="34" charset="-127"/>
              </a:rPr>
              <a:t> </a:t>
            </a:r>
            <a:r>
              <a:rPr lang="en-US" altLang="ko-KR" sz="2000" dirty="0">
                <a:ea typeface="Gulim" panose="020B0600000101010101" pitchFamily="34" charset="-127"/>
              </a:rPr>
              <a:t>= </a:t>
            </a:r>
            <a:r>
              <a:rPr lang="en-US" altLang="ko-KR" sz="2000" dirty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</a:t>
            </a:r>
            <a:r>
              <a:rPr lang="en-US" altLang="ko-KR" sz="2000" dirty="0">
                <a:ea typeface="Gulim" panose="020B0600000101010101" pitchFamily="34" charset="-127"/>
              </a:rPr>
              <a:t>/</a:t>
            </a:r>
            <a:r>
              <a:rPr lang="el-GR" altLang="en-US" sz="2000" dirty="0">
                <a:solidFill>
                  <a:schemeClr val="accent2"/>
                </a:solidFill>
              </a:rPr>
              <a:t>μ</a:t>
            </a:r>
            <a:r>
              <a:rPr lang="en-US" altLang="ko-KR" sz="2000" dirty="0">
                <a:ea typeface="Gulim" panose="020B0600000101010101" pitchFamily="34" charset="-127"/>
              </a:rPr>
              <a:t> = </a:t>
            </a:r>
            <a:r>
              <a:rPr lang="en-US" altLang="ko-KR" sz="2000" dirty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  </a:t>
            </a:r>
            <a:r>
              <a:rPr lang="en-US" altLang="ko-KR" sz="2000" dirty="0" err="1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sz="2000" baseline="-25000" dirty="0" err="1">
                <a:solidFill>
                  <a:schemeClr val="hlink"/>
                </a:solidFill>
                <a:ea typeface="Gulim" panose="020B0600000101010101" pitchFamily="34" charset="-127"/>
              </a:rPr>
              <a:t>ser</a:t>
            </a:r>
            <a:r>
              <a:rPr lang="en-US" altLang="ko-KR" sz="2000" dirty="0">
                <a:ea typeface="Gulim" panose="020B0600000101010101" pitchFamily="34" charset="-127"/>
              </a:rPr>
              <a:t> </a:t>
            </a: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>
                <a:ea typeface="Gulim" panose="020B0600000101010101" pitchFamily="34" charset="-127"/>
              </a:rPr>
              <a:t>Parameters we wish to compute: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 err="1">
                <a:ea typeface="Gulim" panose="020B0600000101010101" pitchFamily="34" charset="-127"/>
              </a:rPr>
              <a:t>T</a:t>
            </a:r>
            <a:r>
              <a:rPr lang="en-US" altLang="ko-KR" sz="2000" baseline="-25000" dirty="0" err="1">
                <a:ea typeface="Gulim" panose="020B0600000101010101" pitchFamily="34" charset="-127"/>
              </a:rPr>
              <a:t>q</a:t>
            </a:r>
            <a:r>
              <a:rPr lang="en-US" altLang="ko-KR" sz="2000" dirty="0">
                <a:ea typeface="Gulim" panose="020B0600000101010101" pitchFamily="34" charset="-127"/>
              </a:rPr>
              <a:t>: 	Time spent in queue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 err="1">
                <a:ea typeface="Gulim" panose="020B0600000101010101" pitchFamily="34" charset="-127"/>
              </a:rPr>
              <a:t>L</a:t>
            </a:r>
            <a:r>
              <a:rPr lang="en-US" altLang="ko-KR" sz="2000" baseline="-25000" dirty="0" err="1">
                <a:ea typeface="Gulim" panose="020B0600000101010101" pitchFamily="34" charset="-127"/>
              </a:rPr>
              <a:t>q</a:t>
            </a:r>
            <a:r>
              <a:rPr lang="en-US" altLang="ko-KR" sz="2000" dirty="0">
                <a:ea typeface="Gulim" panose="020B0600000101010101" pitchFamily="34" charset="-127"/>
              </a:rPr>
              <a:t>: 	Length of queue = </a:t>
            </a:r>
            <a:r>
              <a:rPr lang="en-US" altLang="ko-KR" sz="2000" dirty="0">
                <a:solidFill>
                  <a:schemeClr val="accent2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  </a:t>
            </a:r>
            <a:r>
              <a:rPr lang="en-US" altLang="ko-KR" sz="2000" dirty="0" err="1">
                <a:solidFill>
                  <a:schemeClr val="accent2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T</a:t>
            </a:r>
            <a:r>
              <a:rPr lang="en-US" altLang="ko-KR" sz="2000" baseline="-25000" dirty="0" err="1">
                <a:solidFill>
                  <a:schemeClr val="accent2"/>
                </a:solidFill>
                <a:ea typeface="Gulim" panose="020B0600000101010101" pitchFamily="34" charset="-127"/>
              </a:rPr>
              <a:t>q</a:t>
            </a:r>
            <a:r>
              <a:rPr lang="en-US" altLang="ko-KR" sz="2000" dirty="0">
                <a:solidFill>
                  <a:schemeClr val="accent2"/>
                </a:solidFill>
                <a:ea typeface="Gulim" panose="020B0600000101010101" pitchFamily="34" charset="-127"/>
              </a:rPr>
              <a:t> </a:t>
            </a:r>
            <a:r>
              <a:rPr lang="en-US" altLang="ko-KR" sz="2000" dirty="0">
                <a:ea typeface="Gulim" panose="020B0600000101010101" pitchFamily="34" charset="-127"/>
              </a:rPr>
              <a:t>(by Little’s law)</a:t>
            </a: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>
                <a:solidFill>
                  <a:schemeClr val="hlink"/>
                </a:solidFill>
                <a:ea typeface="Gulim" panose="020B0600000101010101" pitchFamily="34" charset="-127"/>
              </a:rPr>
              <a:t>Results</a:t>
            </a:r>
            <a:r>
              <a:rPr lang="en-US" altLang="ko-KR" sz="2000" dirty="0">
                <a:ea typeface="Gulim" panose="020B0600000101010101" pitchFamily="34" charset="-127"/>
              </a:rPr>
              <a:t>: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>
                <a:solidFill>
                  <a:schemeClr val="hlink"/>
                </a:solidFill>
                <a:ea typeface="Gulim" panose="020B0600000101010101" pitchFamily="34" charset="-127"/>
              </a:rPr>
              <a:t>M</a:t>
            </a:r>
            <a:r>
              <a:rPr lang="en-US" altLang="ko-KR" sz="2000" dirty="0">
                <a:ea typeface="Gulim" panose="020B0600000101010101" pitchFamily="34" charset="-127"/>
              </a:rPr>
              <a:t>emoryless service distribution (C = 1):</a:t>
            </a:r>
            <a:r>
              <a:rPr lang="en-US" altLang="ko-KR" sz="2000" dirty="0">
                <a:solidFill>
                  <a:schemeClr val="hlink"/>
                </a:solidFill>
                <a:ea typeface="Gulim" panose="020B0600000101010101" pitchFamily="34" charset="-127"/>
              </a:rPr>
              <a:t> (an “M/M/1 queue”):</a:t>
            </a:r>
            <a:endParaRPr lang="en-US" altLang="ko-KR" sz="2000" dirty="0">
              <a:ea typeface="Gulim" panose="020B0600000101010101" pitchFamily="34" charset="-127"/>
            </a:endParaRPr>
          </a:p>
          <a:p>
            <a:pPr lvl="2"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1800" dirty="0" err="1">
                <a:ea typeface="Gulim" panose="020B0600000101010101" pitchFamily="34" charset="-127"/>
              </a:rPr>
              <a:t>T</a:t>
            </a:r>
            <a:r>
              <a:rPr lang="en-US" altLang="ko-KR" sz="1800" baseline="-25000" dirty="0" err="1">
                <a:ea typeface="Gulim" panose="020B0600000101010101" pitchFamily="34" charset="-127"/>
              </a:rPr>
              <a:t>q</a:t>
            </a:r>
            <a:r>
              <a:rPr lang="en-US" altLang="ko-KR" sz="1800" baseline="-25000" dirty="0">
                <a:ea typeface="Gulim" panose="020B0600000101010101" pitchFamily="34" charset="-127"/>
              </a:rPr>
              <a:t> </a:t>
            </a:r>
            <a:r>
              <a:rPr lang="en-US" altLang="ko-KR" sz="1800" dirty="0">
                <a:ea typeface="Gulim" panose="020B0600000101010101" pitchFamily="34" charset="-127"/>
              </a:rPr>
              <a:t>= </a:t>
            </a:r>
            <a:r>
              <a:rPr lang="en-US" altLang="ko-KR" sz="1800" dirty="0" err="1">
                <a:ea typeface="Gulim" panose="020B0600000101010101" pitchFamily="34" charset="-127"/>
              </a:rPr>
              <a:t>T</a:t>
            </a:r>
            <a:r>
              <a:rPr lang="en-US" altLang="ko-KR" sz="1800" baseline="-25000" dirty="0" err="1">
                <a:ea typeface="Gulim" panose="020B0600000101010101" pitchFamily="34" charset="-127"/>
              </a:rPr>
              <a:t>ser</a:t>
            </a:r>
            <a:r>
              <a:rPr lang="en-US" altLang="ko-KR" sz="1800" dirty="0">
                <a:ea typeface="Gulim" panose="020B0600000101010101" pitchFamily="34" charset="-127"/>
              </a:rPr>
              <a:t> x </a:t>
            </a:r>
            <a:r>
              <a:rPr lang="en-US" altLang="ko-KR" sz="1800" dirty="0">
                <a:ea typeface="Gulim" panose="020B0600000101010101" pitchFamily="34" charset="-127"/>
                <a:sym typeface="Symbol" panose="05050102010706020507" pitchFamily="18" charset="2"/>
              </a:rPr>
              <a:t>u</a:t>
            </a:r>
            <a:r>
              <a:rPr lang="en-US" altLang="ko-KR" sz="1800" dirty="0" smtClean="0">
                <a:ea typeface="Gulim" panose="020B0600000101010101" pitchFamily="34" charset="-127"/>
              </a:rPr>
              <a:t>/(</a:t>
            </a:r>
            <a:r>
              <a:rPr lang="en-US" altLang="ko-KR" sz="1800" dirty="0">
                <a:ea typeface="Gulim" panose="020B0600000101010101" pitchFamily="34" charset="-127"/>
              </a:rPr>
              <a:t>1 – </a:t>
            </a:r>
            <a:r>
              <a:rPr lang="en-US" altLang="ko-KR" sz="1800" dirty="0">
                <a:ea typeface="Gulim" panose="020B0600000101010101" pitchFamily="34" charset="-127"/>
                <a:sym typeface="Symbol" panose="05050102010706020507" pitchFamily="18" charset="2"/>
              </a:rPr>
              <a:t>u</a:t>
            </a:r>
            <a:r>
              <a:rPr lang="en-US" altLang="ko-KR" sz="1800" dirty="0" smtClean="0">
                <a:ea typeface="Gulim" panose="020B0600000101010101" pitchFamily="34" charset="-127"/>
              </a:rPr>
              <a:t>)</a:t>
            </a:r>
            <a:endParaRPr lang="en-US" altLang="ko-KR" sz="1800" dirty="0">
              <a:ea typeface="Gulim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>
                <a:solidFill>
                  <a:schemeClr val="hlink"/>
                </a:solidFill>
                <a:ea typeface="Gulim" panose="020B0600000101010101" pitchFamily="34" charset="-127"/>
              </a:rPr>
              <a:t>G</a:t>
            </a:r>
            <a:r>
              <a:rPr lang="en-US" altLang="ko-KR" sz="2000" dirty="0">
                <a:ea typeface="Gulim" panose="020B0600000101010101" pitchFamily="34" charset="-127"/>
              </a:rPr>
              <a:t>eneral service distribution (no restrictions), 1 server </a:t>
            </a:r>
            <a:r>
              <a:rPr lang="en-US" altLang="ko-KR" sz="2000" dirty="0">
                <a:solidFill>
                  <a:schemeClr val="hlink"/>
                </a:solidFill>
                <a:ea typeface="Gulim" panose="020B0600000101010101" pitchFamily="34" charset="-127"/>
              </a:rPr>
              <a:t>(an “M/G/1 queue”):</a:t>
            </a:r>
            <a:r>
              <a:rPr lang="en-US" altLang="ko-KR" sz="2000" dirty="0">
                <a:ea typeface="Gulim" panose="020B0600000101010101" pitchFamily="34" charset="-127"/>
              </a:rPr>
              <a:t> </a:t>
            </a:r>
          </a:p>
          <a:p>
            <a:pPr lvl="2"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1800" dirty="0" err="1">
                <a:ea typeface="Gulim" panose="020B0600000101010101" pitchFamily="34" charset="-127"/>
              </a:rPr>
              <a:t>T</a:t>
            </a:r>
            <a:r>
              <a:rPr lang="en-US" altLang="ko-KR" sz="1800" baseline="-25000" dirty="0" err="1">
                <a:ea typeface="Gulim" panose="020B0600000101010101" pitchFamily="34" charset="-127"/>
              </a:rPr>
              <a:t>q</a:t>
            </a:r>
            <a:r>
              <a:rPr lang="en-US" altLang="ko-KR" sz="1800" dirty="0">
                <a:ea typeface="Gulim" panose="020B0600000101010101" pitchFamily="34" charset="-127"/>
              </a:rPr>
              <a:t> = </a:t>
            </a:r>
            <a:r>
              <a:rPr lang="en-US" altLang="ko-KR" sz="1800" dirty="0" err="1">
                <a:ea typeface="Gulim" panose="020B0600000101010101" pitchFamily="34" charset="-127"/>
              </a:rPr>
              <a:t>T</a:t>
            </a:r>
            <a:r>
              <a:rPr lang="en-US" altLang="ko-KR" sz="1800" baseline="-25000" dirty="0" err="1">
                <a:ea typeface="Gulim" panose="020B0600000101010101" pitchFamily="34" charset="-127"/>
              </a:rPr>
              <a:t>ser</a:t>
            </a:r>
            <a:r>
              <a:rPr lang="en-US" altLang="ko-KR" sz="1800" dirty="0">
                <a:ea typeface="Gulim" panose="020B0600000101010101" pitchFamily="34" charset="-127"/>
              </a:rPr>
              <a:t> x ½(1+C) x </a:t>
            </a:r>
            <a:r>
              <a:rPr lang="en-US" altLang="ko-KR" sz="1800" dirty="0">
                <a:ea typeface="Gulim" panose="020B0600000101010101" pitchFamily="34" charset="-127"/>
                <a:sym typeface="Symbol" panose="05050102010706020507" pitchFamily="18" charset="2"/>
              </a:rPr>
              <a:t>u</a:t>
            </a:r>
            <a:r>
              <a:rPr lang="en-US" altLang="ko-KR" sz="1800" dirty="0" smtClean="0">
                <a:ea typeface="Gulim" panose="020B0600000101010101" pitchFamily="34" charset="-127"/>
              </a:rPr>
              <a:t>/(</a:t>
            </a:r>
            <a:r>
              <a:rPr lang="en-US" altLang="ko-KR" sz="1800" dirty="0">
                <a:ea typeface="Gulim" panose="020B0600000101010101" pitchFamily="34" charset="-127"/>
              </a:rPr>
              <a:t>1 – </a:t>
            </a:r>
            <a:r>
              <a:rPr lang="en-US" altLang="ko-KR" sz="1800" dirty="0">
                <a:ea typeface="Gulim" panose="020B0600000101010101" pitchFamily="34" charset="-127"/>
                <a:sym typeface="Symbol" panose="05050102010706020507" pitchFamily="18" charset="2"/>
              </a:rPr>
              <a:t>u</a:t>
            </a:r>
            <a:r>
              <a:rPr lang="en-US" altLang="ko-KR" sz="1800" dirty="0" smtClean="0">
                <a:ea typeface="Gulim" panose="020B0600000101010101" pitchFamily="34" charset="-127"/>
              </a:rPr>
              <a:t>)</a:t>
            </a:r>
            <a:endParaRPr lang="en-US" altLang="ko-KR" sz="1800" dirty="0">
              <a:ea typeface="Gulim" panose="020B0600000101010101" pitchFamily="34" charset="-127"/>
            </a:endParaRPr>
          </a:p>
        </p:txBody>
      </p:sp>
      <p:grpSp>
        <p:nvGrpSpPr>
          <p:cNvPr id="917508" name="Group 4"/>
          <p:cNvGrpSpPr>
            <a:grpSpLocks/>
          </p:cNvGrpSpPr>
          <p:nvPr/>
        </p:nvGrpSpPr>
        <p:grpSpPr bwMode="auto">
          <a:xfrm>
            <a:off x="1914525" y="1667282"/>
            <a:ext cx="5324475" cy="1075918"/>
            <a:chOff x="1062" y="462"/>
            <a:chExt cx="3354" cy="753"/>
          </a:xfrm>
        </p:grpSpPr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1062" y="764"/>
              <a:ext cx="931" cy="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 sz="1800">
                  <a:solidFill>
                    <a:schemeClr val="hlink"/>
                  </a:solidFill>
                  <a:latin typeface="Gill Sans"/>
                </a:rPr>
                <a:t>Arrival Rate</a:t>
              </a:r>
            </a:p>
            <a:p>
              <a:pPr algn="ctr">
                <a:spcBef>
                  <a:spcPct val="0"/>
                </a:spcBef>
                <a:buSzTx/>
              </a:pPr>
              <a:r>
                <a:rPr lang="en-US" altLang="en-US" sz="1800">
                  <a:solidFill>
                    <a:schemeClr val="hlink"/>
                  </a:solidFill>
                  <a:latin typeface="Gill Sans"/>
                  <a:sym typeface="Symbol" panose="05050102010706020507" pitchFamily="18" charset="2"/>
                </a:rPr>
                <a:t></a:t>
              </a:r>
            </a:p>
          </p:txBody>
        </p:sp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2042" y="462"/>
              <a:ext cx="820" cy="560"/>
            </a:xfrm>
            <a:prstGeom prst="rect">
              <a:avLst/>
            </a:prstGeom>
            <a:solidFill>
              <a:srgbClr val="53FB25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dirty="0">
                  <a:solidFill>
                    <a:schemeClr val="bg1"/>
                  </a:solidFill>
                  <a:latin typeface="Gill Sans"/>
                </a:rPr>
                <a:t>Queue</a:t>
              </a:r>
            </a:p>
          </p:txBody>
        </p:sp>
        <p:sp>
          <p:nvSpPr>
            <p:cNvPr id="25607" name="Line 7"/>
            <p:cNvSpPr>
              <a:spLocks noChangeShapeType="1"/>
            </p:cNvSpPr>
            <p:nvPr/>
          </p:nvSpPr>
          <p:spPr bwMode="auto">
            <a:xfrm>
              <a:off x="2862" y="738"/>
              <a:ext cx="95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25608" name="Line 8"/>
            <p:cNvSpPr>
              <a:spLocks noChangeShapeType="1"/>
            </p:cNvSpPr>
            <p:nvPr/>
          </p:nvSpPr>
          <p:spPr bwMode="auto">
            <a:xfrm>
              <a:off x="1093" y="738"/>
              <a:ext cx="92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25609" name="Oval 9"/>
            <p:cNvSpPr>
              <a:spLocks noChangeArrowheads="1"/>
            </p:cNvSpPr>
            <p:nvPr/>
          </p:nvSpPr>
          <p:spPr bwMode="auto">
            <a:xfrm>
              <a:off x="3812" y="462"/>
              <a:ext cx="604" cy="603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dirty="0">
                  <a:latin typeface="Gill Sans"/>
                </a:rPr>
                <a:t>Server</a:t>
              </a:r>
            </a:p>
          </p:txBody>
        </p:sp>
        <p:sp>
          <p:nvSpPr>
            <p:cNvPr id="25610" name="Rectangle 10"/>
            <p:cNvSpPr>
              <a:spLocks noChangeArrowheads="1"/>
            </p:cNvSpPr>
            <p:nvPr/>
          </p:nvSpPr>
          <p:spPr bwMode="auto">
            <a:xfrm>
              <a:off x="2840" y="764"/>
              <a:ext cx="988" cy="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 sz="1800">
                  <a:solidFill>
                    <a:schemeClr val="hlink"/>
                  </a:solidFill>
                  <a:latin typeface="Gill Sans"/>
                </a:rPr>
                <a:t>Service Rate</a:t>
              </a:r>
            </a:p>
            <a:p>
              <a:pPr algn="ctr">
                <a:spcBef>
                  <a:spcPct val="0"/>
                </a:spcBef>
                <a:buSzTx/>
              </a:pPr>
              <a:r>
                <a:rPr lang="en-US" altLang="en-US" sz="1800">
                  <a:solidFill>
                    <a:schemeClr val="hlink"/>
                  </a:solidFill>
                  <a:latin typeface="Gill Sans"/>
                  <a:sym typeface="Symbol" panose="05050102010706020507" pitchFamily="18" charset="2"/>
                </a:rPr>
                <a:t></a:t>
              </a:r>
              <a:r>
                <a:rPr lang="el-GR" altLang="en-US" sz="1800">
                  <a:solidFill>
                    <a:schemeClr val="hlink"/>
                  </a:solidFill>
                  <a:sym typeface="Symbol" panose="05050102010706020507" pitchFamily="18" charset="2"/>
                </a:rPr>
                <a:t>μ</a:t>
              </a:r>
              <a:r>
                <a:rPr lang="en-US" altLang="en-US" sz="1800">
                  <a:solidFill>
                    <a:schemeClr val="hlink"/>
                  </a:solidFill>
                  <a:latin typeface="Gill Sans"/>
                  <a:sym typeface="Symbol" panose="05050102010706020507" pitchFamily="18" charset="2"/>
                </a:rPr>
                <a:t>=1/T</a:t>
              </a:r>
              <a:r>
                <a:rPr lang="en-US" altLang="en-US" sz="1800" baseline="-25000">
                  <a:solidFill>
                    <a:schemeClr val="hlink"/>
                  </a:solidFill>
                  <a:latin typeface="Gill Sans"/>
                  <a:sym typeface="Symbol" panose="05050102010706020507" pitchFamily="18" charset="2"/>
                </a:rPr>
                <a:t>ser</a:t>
              </a:r>
              <a:endParaRPr lang="el-GR" altLang="en-US" sz="1800">
                <a:solidFill>
                  <a:schemeClr val="hlink"/>
                </a:solidFill>
                <a:sym typeface="Symbol" panose="05050102010706020507" pitchFamily="18" charset="2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590235" y="5841883"/>
            <a:ext cx="2026215" cy="939917"/>
            <a:chOff x="2667002" y="5486400"/>
            <a:chExt cx="1960852" cy="939917"/>
          </a:xfrm>
        </p:grpSpPr>
        <p:sp>
          <p:nvSpPr>
            <p:cNvPr id="12" name="Rectangle 11"/>
            <p:cNvSpPr/>
            <p:nvPr/>
          </p:nvSpPr>
          <p:spPr bwMode="auto">
            <a:xfrm>
              <a:off x="2667002" y="5486400"/>
              <a:ext cx="959192" cy="361462"/>
            </a:xfrm>
            <a:prstGeom prst="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669210" y="6064855"/>
              <a:ext cx="958644" cy="361462"/>
            </a:xfrm>
            <a:prstGeom prst="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554629" y="5054283"/>
            <a:ext cx="5055971" cy="813117"/>
            <a:chOff x="545541" y="4977022"/>
            <a:chExt cx="4756004" cy="696146"/>
          </a:xfrm>
        </p:grpSpPr>
        <p:sp>
          <p:nvSpPr>
            <p:cNvPr id="35" name="Right Arrow 34"/>
            <p:cNvSpPr/>
            <p:nvPr/>
          </p:nvSpPr>
          <p:spPr bwMode="auto">
            <a:xfrm rot="9934845">
              <a:off x="545541" y="4977022"/>
              <a:ext cx="4656039" cy="342257"/>
            </a:xfrm>
            <a:prstGeom prst="rightArrow">
              <a:avLst/>
            </a:prstGeom>
            <a:solidFill>
              <a:srgbClr val="FF00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9512244">
              <a:off x="1469779" y="5361666"/>
              <a:ext cx="3831766" cy="311502"/>
            </a:xfrm>
            <a:prstGeom prst="rightArrow">
              <a:avLst/>
            </a:prstGeom>
            <a:solidFill>
              <a:srgbClr val="FF00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62794" y="773312"/>
            <a:ext cx="4000224" cy="4495800"/>
            <a:chOff x="4967090" y="697112"/>
            <a:chExt cx="3920378" cy="4495800"/>
          </a:xfrm>
        </p:grpSpPr>
        <p:sp>
          <p:nvSpPr>
            <p:cNvPr id="15" name="Rectangle 14"/>
            <p:cNvSpPr/>
            <p:nvPr/>
          </p:nvSpPr>
          <p:spPr bwMode="auto">
            <a:xfrm>
              <a:off x="4967090" y="697112"/>
              <a:ext cx="3872115" cy="4495800"/>
            </a:xfrm>
            <a:prstGeom prst="rect">
              <a:avLst/>
            </a:prstGeom>
            <a:solidFill>
              <a:srgbClr val="FFFFBD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2200" b="0" dirty="0">
                  <a:latin typeface="Gill Sans" charset="0"/>
                  <a:ea typeface="Gill Sans" charset="0"/>
                  <a:cs typeface="Gill Sans" charset="0"/>
                </a:rPr>
                <a:t>Why does response/queueing delay grow unboundedly even though the utilization is &lt; 1 ?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115569" y="1670050"/>
              <a:ext cx="3771899" cy="3414770"/>
              <a:chOff x="5431947" y="521727"/>
              <a:chExt cx="3684588" cy="3371618"/>
            </a:xfrm>
            <a:solidFill>
              <a:srgbClr val="FFFFBD"/>
            </a:solidFill>
          </p:grpSpPr>
          <p:sp>
            <p:nvSpPr>
              <p:cNvPr id="17" name="Rectangle 16"/>
              <p:cNvSpPr/>
              <p:nvPr/>
            </p:nvSpPr>
            <p:spPr bwMode="auto">
              <a:xfrm>
                <a:off x="5431947" y="521727"/>
                <a:ext cx="3684588" cy="3286919"/>
              </a:xfrm>
              <a:prstGeom prst="rect">
                <a:avLst/>
              </a:prstGeom>
              <a:noFill/>
              <a:ln w="571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18" name="Ink 3"/>
              <p:cNvSpPr>
                <a:spLocks noRot="1" noChangeAspect="1" noEditPoints="1" noChangeArrowheads="1" noChangeShapeType="1" noTextEdit="1"/>
              </p:cNvSpPr>
              <p:nvPr/>
            </p:nvSpPr>
            <p:spPr bwMode="auto">
              <a:xfrm>
                <a:off x="8104188" y="1371600"/>
                <a:ext cx="1587" cy="1587"/>
              </a:xfrm>
              <a:custGeom>
                <a:avLst/>
                <a:gdLst>
                  <a:gd name="T0" fmla="*/ 0 w 1"/>
                  <a:gd name="T1" fmla="*/ 2147483647 h 1"/>
                  <a:gd name="T2" fmla="*/ 0 w 1"/>
                  <a:gd name="T3" fmla="*/ 2147483647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9" name="Ink 3"/>
              <p:cNvSpPr>
                <a:spLocks noRot="1" noChangeAspect="1" noEditPoints="1" noChangeArrowheads="1" noChangeShapeType="1" noTextEdit="1"/>
              </p:cNvSpPr>
              <p:nvPr/>
            </p:nvSpPr>
            <p:spPr bwMode="auto">
              <a:xfrm>
                <a:off x="8104188" y="1493838"/>
                <a:ext cx="1587" cy="1587"/>
              </a:xfrm>
              <a:custGeom>
                <a:avLst/>
                <a:gdLst>
                  <a:gd name="T0" fmla="*/ 0 w 1"/>
                  <a:gd name="T1" fmla="*/ 2147483647 h 1"/>
                  <a:gd name="T2" fmla="*/ 0 w 1"/>
                  <a:gd name="T3" fmla="*/ 2147483647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grpSp>
            <p:nvGrpSpPr>
              <p:cNvPr id="20" name="Group 19"/>
              <p:cNvGrpSpPr>
                <a:grpSpLocks/>
              </p:cNvGrpSpPr>
              <p:nvPr/>
            </p:nvGrpSpPr>
            <p:grpSpPr bwMode="auto">
              <a:xfrm>
                <a:off x="5540376" y="742156"/>
                <a:ext cx="3529013" cy="3151189"/>
                <a:chOff x="5413376" y="685800"/>
                <a:chExt cx="3529013" cy="3151189"/>
              </a:xfrm>
              <a:grpFill/>
            </p:grpSpPr>
            <p:grpSp>
              <p:nvGrpSpPr>
                <p:cNvPr id="21" name="Group 53"/>
                <p:cNvGrpSpPr>
                  <a:grpSpLocks/>
                </p:cNvGrpSpPr>
                <p:nvPr/>
              </p:nvGrpSpPr>
              <p:grpSpPr bwMode="auto">
                <a:xfrm>
                  <a:off x="5413376" y="685800"/>
                  <a:ext cx="3529013" cy="3151189"/>
                  <a:chOff x="3410" y="432"/>
                  <a:chExt cx="2223" cy="1985"/>
                </a:xfrm>
                <a:grpFill/>
              </p:grpSpPr>
              <p:sp>
                <p:nvSpPr>
                  <p:cNvPr id="23" name="Rectangle 4"/>
                  <p:cNvSpPr>
                    <a:spLocks noChangeArrowheads="1"/>
                  </p:cNvSpPr>
                  <p:nvPr/>
                </p:nvSpPr>
                <p:spPr bwMode="auto">
                  <a:xfrm>
                    <a:off x="3614" y="1255"/>
                    <a:ext cx="777" cy="149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24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5129" y="1827"/>
                    <a:ext cx="442" cy="187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3500" tIns="25400" rIns="63500" bIns="2540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b="0" dirty="0">
                        <a:latin typeface="Gill Sans" charset="0"/>
                        <a:ea typeface="Gill Sans" charset="0"/>
                        <a:cs typeface="Gill Sans" charset="0"/>
                      </a:rPr>
                      <a:t>100%</a:t>
                    </a:r>
                  </a:p>
                </p:txBody>
              </p:sp>
              <p:sp>
                <p:nvSpPr>
                  <p:cNvPr id="25" name="Line 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28" y="432"/>
                    <a:ext cx="1" cy="1378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26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3734" y="1803"/>
                    <a:ext cx="1512" cy="1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27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3771" y="449"/>
                    <a:ext cx="790" cy="357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3500" tIns="25400" rIns="63500" bIns="25400">
                    <a:spAutoFit/>
                  </a:bodyPr>
                  <a:lstStyle/>
                  <a:p>
                    <a:pPr algn="l">
                      <a:lnSpc>
                        <a:spcPct val="85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sz="2000" b="0">
                        <a:latin typeface="Gill Sans" charset="0"/>
                        <a:ea typeface="Gill Sans" charset="0"/>
                        <a:cs typeface="Gill Sans" charset="0"/>
                      </a:rPr>
                      <a:t>Response</a:t>
                    </a:r>
                  </a:p>
                  <a:p>
                    <a:pPr algn="l">
                      <a:lnSpc>
                        <a:spcPct val="85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sz="2000" b="0">
                        <a:latin typeface="Gill Sans" charset="0"/>
                        <a:ea typeface="Gill Sans" charset="0"/>
                        <a:cs typeface="Gill Sans" charset="0"/>
                      </a:rPr>
                      <a:t>Time (ms)</a:t>
                    </a:r>
                  </a:p>
                </p:txBody>
              </p:sp>
              <p:sp>
                <p:nvSpPr>
                  <p:cNvPr id="28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709" y="2050"/>
                    <a:ext cx="1924" cy="367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63500" tIns="25400" rIns="63500" bIns="25400">
                    <a:spAutoFit/>
                  </a:bodyPr>
                  <a:lstStyle/>
                  <a:p>
                    <a:pPr>
                      <a:lnSpc>
                        <a:spcPct val="85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sz="2000" b="0" dirty="0">
                        <a:latin typeface="Gill Sans" charset="0"/>
                        <a:ea typeface="Gill Sans" charset="0"/>
                        <a:cs typeface="Gill Sans" charset="0"/>
                      </a:rPr>
                      <a:t>Throughput  (Utilization)</a:t>
                    </a:r>
                  </a:p>
                  <a:p>
                    <a:pPr>
                      <a:lnSpc>
                        <a:spcPct val="85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sz="2000" b="0" dirty="0">
                        <a:latin typeface="Gill Sans" charset="0"/>
                        <a:ea typeface="Gill Sans" charset="0"/>
                        <a:cs typeface="Gill Sans" charset="0"/>
                      </a:rPr>
                      <a:t>                   (% total BW)</a:t>
                    </a:r>
                  </a:p>
                </p:txBody>
              </p:sp>
              <p:sp>
                <p:nvSpPr>
                  <p:cNvPr id="29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3490" y="1786"/>
                    <a:ext cx="158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3500" tIns="25400" rIns="63500" bIns="2540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b="0">
                        <a:latin typeface="Gill Sans" charset="0"/>
                        <a:ea typeface="Gill Sans" charset="0"/>
                        <a:cs typeface="Gill Sans" charset="0"/>
                      </a:rPr>
                      <a:t>0</a:t>
                    </a:r>
                  </a:p>
                </p:txBody>
              </p:sp>
              <p:sp>
                <p:nvSpPr>
                  <p:cNvPr id="30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3410" y="1305"/>
                    <a:ext cx="316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3500" tIns="25400" rIns="63500" bIns="2540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b="0">
                        <a:latin typeface="Gill Sans" charset="0"/>
                        <a:ea typeface="Gill Sans" charset="0"/>
                        <a:cs typeface="Gill Sans" charset="0"/>
                      </a:rPr>
                      <a:t>100</a:t>
                    </a:r>
                  </a:p>
                </p:txBody>
              </p:sp>
              <p:sp>
                <p:nvSpPr>
                  <p:cNvPr id="31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410" y="904"/>
                    <a:ext cx="316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3500" tIns="25400" rIns="63500" bIns="2540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b="0" dirty="0">
                        <a:latin typeface="Gill Sans" charset="0"/>
                        <a:ea typeface="Gill Sans" charset="0"/>
                        <a:cs typeface="Gill Sans" charset="0"/>
                      </a:rPr>
                      <a:t>200</a:t>
                    </a:r>
                  </a:p>
                </p:txBody>
              </p:sp>
              <p:sp>
                <p:nvSpPr>
                  <p:cNvPr id="32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410" y="502"/>
                    <a:ext cx="316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3500" tIns="25400" rIns="63500" bIns="2540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b="0">
                        <a:latin typeface="Gill Sans" charset="0"/>
                        <a:ea typeface="Gill Sans" charset="0"/>
                        <a:cs typeface="Gill Sans" charset="0"/>
                      </a:rPr>
                      <a:t>300</a:t>
                    </a:r>
                  </a:p>
                </p:txBody>
              </p:sp>
              <p:sp>
                <p:nvSpPr>
                  <p:cNvPr id="33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691" y="1867"/>
                    <a:ext cx="284" cy="187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3500" tIns="25400" rIns="63500" bIns="2540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b="0">
                        <a:latin typeface="Gill Sans" charset="0"/>
                        <a:ea typeface="Gill Sans" charset="0"/>
                        <a:cs typeface="Gill Sans" charset="0"/>
                      </a:rPr>
                      <a:t>0%</a:t>
                    </a:r>
                  </a:p>
                </p:txBody>
              </p:sp>
            </p:grpSp>
            <p:sp>
              <p:nvSpPr>
                <p:cNvPr id="22" name="Ink 4"/>
                <p:cNvSpPr>
                  <a:spLocks noRot="1" noChangeAspect="1" noEditPoints="1" noChangeArrowheads="1" noChangeShapeType="1" noTextEdit="1"/>
                </p:cNvSpPr>
                <p:nvPr/>
              </p:nvSpPr>
              <p:spPr bwMode="auto">
                <a:xfrm>
                  <a:off x="5937250" y="758825"/>
                  <a:ext cx="2368550" cy="1844675"/>
                </a:xfrm>
                <a:custGeom>
                  <a:avLst/>
                  <a:gdLst>
                    <a:gd name="T0" fmla="*/ 0 w 6060"/>
                    <a:gd name="T1" fmla="*/ 2147483647 h 5124"/>
                    <a:gd name="T2" fmla="*/ 2147483647 w 6060"/>
                    <a:gd name="T3" fmla="*/ 2147483647 h 5124"/>
                    <a:gd name="T4" fmla="*/ 2147483647 w 6060"/>
                    <a:gd name="T5" fmla="*/ 2147483647 h 5124"/>
                    <a:gd name="T6" fmla="*/ 2147483647 w 6060"/>
                    <a:gd name="T7" fmla="*/ 2147483647 h 5124"/>
                    <a:gd name="T8" fmla="*/ 2147483647 w 6060"/>
                    <a:gd name="T9" fmla="*/ 2147483647 h 5124"/>
                    <a:gd name="T10" fmla="*/ 2147483647 w 6060"/>
                    <a:gd name="T11" fmla="*/ 2147483647 h 5124"/>
                    <a:gd name="T12" fmla="*/ 2147483647 w 6060"/>
                    <a:gd name="T13" fmla="*/ 2147483647 h 5124"/>
                    <a:gd name="T14" fmla="*/ 2147483647 w 6060"/>
                    <a:gd name="T15" fmla="*/ 2147483647 h 5124"/>
                    <a:gd name="T16" fmla="*/ 2147483647 w 6060"/>
                    <a:gd name="T17" fmla="*/ 2147483647 h 5124"/>
                    <a:gd name="T18" fmla="*/ 2147483647 w 6060"/>
                    <a:gd name="T19" fmla="*/ 2147483647 h 5124"/>
                    <a:gd name="T20" fmla="*/ 2147483647 w 6060"/>
                    <a:gd name="T21" fmla="*/ 2147483647 h 5124"/>
                    <a:gd name="T22" fmla="*/ 2147483647 w 6060"/>
                    <a:gd name="T23" fmla="*/ 2147483647 h 5124"/>
                    <a:gd name="T24" fmla="*/ 2147483647 w 6060"/>
                    <a:gd name="T25" fmla="*/ 2147483647 h 5124"/>
                    <a:gd name="T26" fmla="*/ 2147483647 w 6060"/>
                    <a:gd name="T27" fmla="*/ 2147483647 h 5124"/>
                    <a:gd name="T28" fmla="*/ 2147483647 w 6060"/>
                    <a:gd name="T29" fmla="*/ 2147483647 h 512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6060" h="5124" extrusionOk="0">
                      <a:moveTo>
                        <a:pt x="0" y="5121"/>
                      </a:moveTo>
                      <a:cubicBezTo>
                        <a:pt x="155" y="5108"/>
                        <a:pt x="312" y="5103"/>
                        <a:pt x="468" y="5091"/>
                      </a:cubicBezTo>
                      <a:cubicBezTo>
                        <a:pt x="775" y="5068"/>
                        <a:pt x="1136" y="5060"/>
                        <a:pt x="1422" y="4946"/>
                      </a:cubicBezTo>
                      <a:cubicBezTo>
                        <a:pt x="1613" y="4870"/>
                        <a:pt x="1803" y="4774"/>
                        <a:pt x="1993" y="4691"/>
                      </a:cubicBezTo>
                      <a:cubicBezTo>
                        <a:pt x="2188" y="4606"/>
                        <a:pt x="2378" y="4519"/>
                        <a:pt x="2557" y="4404"/>
                      </a:cubicBezTo>
                      <a:cubicBezTo>
                        <a:pt x="2805" y="4245"/>
                        <a:pt x="3071" y="4125"/>
                        <a:pt x="3320" y="3970"/>
                      </a:cubicBezTo>
                      <a:cubicBezTo>
                        <a:pt x="3491" y="3864"/>
                        <a:pt x="3649" y="3748"/>
                        <a:pt x="3823" y="3647"/>
                      </a:cubicBezTo>
                      <a:cubicBezTo>
                        <a:pt x="4041" y="3520"/>
                        <a:pt x="4219" y="3329"/>
                        <a:pt x="4391" y="3143"/>
                      </a:cubicBezTo>
                      <a:cubicBezTo>
                        <a:pt x="4539" y="2984"/>
                        <a:pt x="4704" y="2844"/>
                        <a:pt x="4832" y="2666"/>
                      </a:cubicBezTo>
                      <a:cubicBezTo>
                        <a:pt x="4927" y="2534"/>
                        <a:pt x="4999" y="2388"/>
                        <a:pt x="5087" y="2251"/>
                      </a:cubicBezTo>
                      <a:cubicBezTo>
                        <a:pt x="5165" y="2130"/>
                        <a:pt x="5236" y="2017"/>
                        <a:pt x="5299" y="1888"/>
                      </a:cubicBezTo>
                      <a:cubicBezTo>
                        <a:pt x="5421" y="1641"/>
                        <a:pt x="5529" y="1391"/>
                        <a:pt x="5657" y="1147"/>
                      </a:cubicBezTo>
                      <a:cubicBezTo>
                        <a:pt x="5835" y="809"/>
                        <a:pt x="5882" y="475"/>
                        <a:pt x="5999" y="122"/>
                      </a:cubicBezTo>
                      <a:cubicBezTo>
                        <a:pt x="6013" y="79"/>
                        <a:pt x="6041" y="17"/>
                        <a:pt x="6047" y="1"/>
                      </a:cubicBezTo>
                      <a:cubicBezTo>
                        <a:pt x="6051" y="2"/>
                        <a:pt x="6055" y="3"/>
                        <a:pt x="6059" y="4"/>
                      </a:cubicBezTo>
                    </a:path>
                  </a:pathLst>
                </a:custGeom>
                <a:grpFill/>
                <a:ln w="28575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308825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91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7507" grpId="0" uiExpand="1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reen Shot 2014-10-21 at 1.03.13 PM.png">
            <a:extLst>
              <a:ext uri="{FF2B5EF4-FFF2-40B4-BE49-F238E27FC236}">
                <a16:creationId xmlns:a16="http://schemas.microsoft.com/office/drawing/2014/main" id="{D2650F73-22D5-455E-B003-893D70C1B07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123" y="411127"/>
            <a:ext cx="8445500" cy="1930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22C5AC-4A3C-426F-8405-99642439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FAT: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D2C5-5CEE-4EC7-97C8-4E3C78DE3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1945"/>
            <a:ext cx="10515600" cy="4187455"/>
          </a:xfrm>
        </p:spPr>
        <p:txBody>
          <a:bodyPr>
            <a:normAutofit/>
          </a:bodyPr>
          <a:lstStyle/>
          <a:p>
            <a:r>
              <a:rPr lang="en-US" dirty="0"/>
              <a:t>A directory is a file containing &lt;</a:t>
            </a:r>
            <a:r>
              <a:rPr lang="en-US" dirty="0" err="1"/>
              <a:t>file_name</a:t>
            </a:r>
            <a:r>
              <a:rPr lang="en-US" dirty="0"/>
              <a:t>: </a:t>
            </a:r>
            <a:r>
              <a:rPr lang="en-US" dirty="0" err="1"/>
              <a:t>file_number</a:t>
            </a:r>
            <a:r>
              <a:rPr lang="en-US" dirty="0"/>
              <a:t>&gt; mappings</a:t>
            </a:r>
          </a:p>
          <a:p>
            <a:r>
              <a:rPr lang="en-US" dirty="0" smtClean="0"/>
              <a:t>Free </a:t>
            </a:r>
            <a:r>
              <a:rPr lang="en-US" dirty="0"/>
              <a:t>space for </a:t>
            </a:r>
            <a:r>
              <a:rPr lang="en-US" dirty="0" smtClean="0"/>
              <a:t>new/deleted </a:t>
            </a:r>
            <a:r>
              <a:rPr lang="en-US" dirty="0"/>
              <a:t>entries</a:t>
            </a:r>
          </a:p>
          <a:p>
            <a:r>
              <a:rPr lang="en-US" dirty="0" smtClean="0"/>
              <a:t>In </a:t>
            </a:r>
            <a:r>
              <a:rPr lang="en-US" dirty="0"/>
              <a:t>FAT: file attributes are kept in directory </a:t>
            </a:r>
            <a:r>
              <a:rPr lang="en-US" dirty="0" smtClean="0"/>
              <a:t>(!!!)</a:t>
            </a:r>
          </a:p>
          <a:p>
            <a:pPr lvl="1"/>
            <a:r>
              <a:rPr lang="en-US" dirty="0" smtClean="0"/>
              <a:t>Not directly associated with the file itself</a:t>
            </a:r>
            <a:endParaRPr lang="en-US" dirty="0"/>
          </a:p>
          <a:p>
            <a:pPr>
              <a:tabLst>
                <a:tab pos="5829300" algn="l"/>
              </a:tabLst>
            </a:pPr>
            <a:r>
              <a:rPr lang="en-US" dirty="0" smtClean="0"/>
              <a:t>Each </a:t>
            </a:r>
            <a:r>
              <a:rPr lang="en-US" dirty="0"/>
              <a:t>directory a linked list of </a:t>
            </a:r>
            <a:r>
              <a:rPr lang="en-US" dirty="0" smtClean="0"/>
              <a:t>entries</a:t>
            </a:r>
          </a:p>
          <a:p>
            <a:pPr lvl="1">
              <a:tabLst>
                <a:tab pos="5829300" algn="l"/>
              </a:tabLst>
            </a:pPr>
            <a:r>
              <a:rPr lang="en-US" dirty="0" smtClean="0"/>
              <a:t>Requires linear search of directory to find particular entry</a:t>
            </a:r>
            <a:endParaRPr lang="en-US" dirty="0"/>
          </a:p>
          <a:p>
            <a:r>
              <a:rPr lang="en-US" dirty="0"/>
              <a:t>Where do you find root directory </a:t>
            </a:r>
            <a:r>
              <a:rPr lang="en-US" dirty="0" smtClean="0"/>
              <a:t>(“/”)?</a:t>
            </a:r>
          </a:p>
          <a:p>
            <a:pPr lvl="1"/>
            <a:r>
              <a:rPr lang="en-US" dirty="0" smtClean="0"/>
              <a:t>At well-defined place on disk</a:t>
            </a:r>
          </a:p>
          <a:p>
            <a:pPr lvl="1"/>
            <a:r>
              <a:rPr lang="en-US" dirty="0" smtClean="0"/>
              <a:t>For FAT, this is at block 2 (there are no blocks 0 or 1)</a:t>
            </a:r>
          </a:p>
          <a:p>
            <a:pPr lvl="1"/>
            <a:r>
              <a:rPr lang="en-US" dirty="0" smtClean="0"/>
              <a:t>Remaining directories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5913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B929118A-97F5-479F-9081-53ED8DF8E98D}"/>
              </a:ext>
            </a:extLst>
          </p:cNvPr>
          <p:cNvGrpSpPr/>
          <p:nvPr/>
        </p:nvGrpSpPr>
        <p:grpSpPr>
          <a:xfrm>
            <a:off x="9506303" y="3621984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BDBE651-3F79-45B4-918D-132CFC614C56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DDAF13-F89E-4108-A607-B3506D7C25E6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3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CA06DD-9E7B-4E41-99A4-6802E8A4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FAT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646E-C7EA-4033-8E54-CD7FD7E0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990600"/>
            <a:ext cx="54559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Gill Sans Light"/>
              </a:rPr>
              <a:t>Suppose you start with the file number:</a:t>
            </a:r>
          </a:p>
          <a:p>
            <a:r>
              <a:rPr lang="en-US" sz="2400" dirty="0">
                <a:latin typeface="Gill Sans Light"/>
              </a:rPr>
              <a:t>Time to find block?</a:t>
            </a:r>
          </a:p>
          <a:p>
            <a:r>
              <a:rPr lang="en-US" sz="2400" dirty="0">
                <a:latin typeface="Gill Sans Light"/>
              </a:rPr>
              <a:t>Block layout for file?</a:t>
            </a:r>
          </a:p>
          <a:p>
            <a:r>
              <a:rPr lang="en-US" sz="2400" dirty="0">
                <a:latin typeface="Gill Sans Light"/>
              </a:rPr>
              <a:t>Sequential access?</a:t>
            </a:r>
          </a:p>
          <a:p>
            <a:r>
              <a:rPr lang="en-US" sz="2400" dirty="0">
                <a:latin typeface="Gill Sans Light"/>
              </a:rPr>
              <a:t>Random access?</a:t>
            </a:r>
          </a:p>
          <a:p>
            <a:r>
              <a:rPr lang="en-US" sz="2400" dirty="0">
                <a:latin typeface="Gill Sans Light"/>
              </a:rPr>
              <a:t>Fragmentation?</a:t>
            </a:r>
          </a:p>
          <a:p>
            <a:r>
              <a:rPr lang="en-US" sz="2400" dirty="0">
                <a:latin typeface="Gill Sans Light"/>
              </a:rPr>
              <a:t>Small files?</a:t>
            </a:r>
          </a:p>
          <a:p>
            <a:r>
              <a:rPr lang="en-US" sz="2400" dirty="0">
                <a:latin typeface="Gill Sans Light"/>
              </a:rPr>
              <a:t>Big files?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8449B-2A15-4184-AB88-6428358A35DA}"/>
              </a:ext>
            </a:extLst>
          </p:cNvPr>
          <p:cNvSpPr/>
          <p:nvPr/>
        </p:nvSpPr>
        <p:spPr>
          <a:xfrm>
            <a:off x="8401143" y="2031465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4EF374-2EB9-4D54-91E0-FC9B4DC4AB2B}"/>
              </a:ext>
            </a:extLst>
          </p:cNvPr>
          <p:cNvGrpSpPr/>
          <p:nvPr/>
        </p:nvGrpSpPr>
        <p:grpSpPr>
          <a:xfrm>
            <a:off x="9507206" y="2018097"/>
            <a:ext cx="1637681" cy="351922"/>
            <a:chOff x="5374106" y="3569368"/>
            <a:chExt cx="1393002" cy="351922"/>
          </a:xfrm>
          <a:solidFill>
            <a:srgbClr val="C5E0B4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17A762-3EC6-43FE-9E25-52FA88A5D074}"/>
                </a:ext>
              </a:extLst>
            </p:cNvPr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6BB4B8-5B4D-42EB-AAE7-A86DAD5DA284}"/>
                </a:ext>
              </a:extLst>
            </p:cNvPr>
            <p:cNvSpPr txBox="1"/>
            <p:nvPr/>
          </p:nvSpPr>
          <p:spPr>
            <a:xfrm>
              <a:off x="5381951" y="3582736"/>
              <a:ext cx="1385157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6455B4-F017-497D-A93E-5CDFA7088489}"/>
              </a:ext>
            </a:extLst>
          </p:cNvPr>
          <p:cNvGrpSpPr/>
          <p:nvPr/>
        </p:nvGrpSpPr>
        <p:grpSpPr>
          <a:xfrm>
            <a:off x="9508785" y="2339242"/>
            <a:ext cx="1634523" cy="351922"/>
            <a:chOff x="5374105" y="3569368"/>
            <a:chExt cx="1390316" cy="351922"/>
          </a:xfrm>
          <a:solidFill>
            <a:srgbClr val="C5E0B4"/>
          </a:solidFill>
          <a:effectLst/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DEAFB3-B813-4D5E-9EC8-051533C17F18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0778AD-0D72-4C0E-B3AF-580ED6DA30D6}"/>
                </a:ext>
              </a:extLst>
            </p:cNvPr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4EC8020-CB14-49A5-BAEE-BF4AFB4ED592}"/>
              </a:ext>
            </a:extLst>
          </p:cNvPr>
          <p:cNvSpPr/>
          <p:nvPr/>
        </p:nvSpPr>
        <p:spPr>
          <a:xfrm>
            <a:off x="9508785" y="2660387"/>
            <a:ext cx="1634523" cy="321145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7BD7BB-4A1C-42CC-80A0-6C80BBBE9FC6}"/>
              </a:ext>
            </a:extLst>
          </p:cNvPr>
          <p:cNvSpPr/>
          <p:nvPr/>
        </p:nvSpPr>
        <p:spPr>
          <a:xfrm>
            <a:off x="9508785" y="298153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4F4D5D-DDD9-4DD0-982D-129204F2536D}"/>
              </a:ext>
            </a:extLst>
          </p:cNvPr>
          <p:cNvSpPr/>
          <p:nvPr/>
        </p:nvSpPr>
        <p:spPr>
          <a:xfrm>
            <a:off x="9508785" y="3302677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BFB665-1B75-4413-B6E1-1A0DEEC6DEE3}"/>
              </a:ext>
            </a:extLst>
          </p:cNvPr>
          <p:cNvSpPr/>
          <p:nvPr/>
        </p:nvSpPr>
        <p:spPr>
          <a:xfrm>
            <a:off x="9508785" y="3944967"/>
            <a:ext cx="1634523" cy="32114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CD9793-B867-4394-9D7E-016EF9F1149F}"/>
              </a:ext>
            </a:extLst>
          </p:cNvPr>
          <p:cNvSpPr/>
          <p:nvPr/>
        </p:nvSpPr>
        <p:spPr>
          <a:xfrm>
            <a:off x="9508785" y="426611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F5FEF-CAC4-4CFA-BC37-EA76FF147291}"/>
              </a:ext>
            </a:extLst>
          </p:cNvPr>
          <p:cNvGrpSpPr/>
          <p:nvPr/>
        </p:nvGrpSpPr>
        <p:grpSpPr>
          <a:xfrm>
            <a:off x="9505627" y="4587257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4C1CFCE-6767-4575-84E0-7FC7D85AC211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2C39BD-9F4A-46E0-A23E-91181223467C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AD599-FC11-452E-95D1-990596FB571D}"/>
              </a:ext>
            </a:extLst>
          </p:cNvPr>
          <p:cNvSpPr/>
          <p:nvPr/>
        </p:nvSpPr>
        <p:spPr>
          <a:xfrm>
            <a:off x="9508785" y="4945771"/>
            <a:ext cx="1634523" cy="283776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4C2F5D-570B-47A4-A0AB-2B3EC6C885EC}"/>
              </a:ext>
            </a:extLst>
          </p:cNvPr>
          <p:cNvSpPr txBox="1"/>
          <p:nvPr/>
        </p:nvSpPr>
        <p:spPr>
          <a:xfrm>
            <a:off x="9544316" y="993640"/>
            <a:ext cx="15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7F415A-CB3C-45DB-8EE9-D4816E0853B5}"/>
              </a:ext>
            </a:extLst>
          </p:cNvPr>
          <p:cNvSpPr/>
          <p:nvPr/>
        </p:nvSpPr>
        <p:spPr>
          <a:xfrm>
            <a:off x="9508785" y="1349968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3D1999-BC9C-472F-A22D-00DB52C10A5A}"/>
              </a:ext>
            </a:extLst>
          </p:cNvPr>
          <p:cNvSpPr/>
          <p:nvPr/>
        </p:nvSpPr>
        <p:spPr>
          <a:xfrm>
            <a:off x="8401143" y="1376867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51A0DA-DED3-4EF2-9405-3A7E8B696C12}"/>
              </a:ext>
            </a:extLst>
          </p:cNvPr>
          <p:cNvSpPr txBox="1"/>
          <p:nvPr/>
        </p:nvSpPr>
        <p:spPr>
          <a:xfrm>
            <a:off x="8358119" y="993640"/>
            <a:ext cx="59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9D222D-77E4-4CB7-82AF-E53B54586019}"/>
              </a:ext>
            </a:extLst>
          </p:cNvPr>
          <p:cNvSpPr/>
          <p:nvPr/>
        </p:nvSpPr>
        <p:spPr>
          <a:xfrm>
            <a:off x="8865700" y="5311561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C685DE-5FAB-4C5E-B0C7-D2E24E1FC81B}"/>
              </a:ext>
            </a:extLst>
          </p:cNvPr>
          <p:cNvSpPr/>
          <p:nvPr/>
        </p:nvSpPr>
        <p:spPr>
          <a:xfrm>
            <a:off x="9161573" y="1306236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5FB65C-3770-48E7-A0F0-8D209B644C2B}"/>
              </a:ext>
            </a:extLst>
          </p:cNvPr>
          <p:cNvSpPr/>
          <p:nvPr/>
        </p:nvSpPr>
        <p:spPr>
          <a:xfrm>
            <a:off x="8071556" y="1306236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54E341-2495-4337-8204-35C7D55D0CF9}"/>
              </a:ext>
            </a:extLst>
          </p:cNvPr>
          <p:cNvSpPr/>
          <p:nvPr/>
        </p:nvSpPr>
        <p:spPr>
          <a:xfrm>
            <a:off x="7751561" y="5311561"/>
            <a:ext cx="668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4D1B25-4A9B-4B96-A3E9-407884FE3BC0}"/>
              </a:ext>
            </a:extLst>
          </p:cNvPr>
          <p:cNvGrpSpPr/>
          <p:nvPr/>
        </p:nvGrpSpPr>
        <p:grpSpPr>
          <a:xfrm>
            <a:off x="6591319" y="1529949"/>
            <a:ext cx="1893390" cy="883733"/>
            <a:chOff x="3545676" y="2079909"/>
            <a:chExt cx="1893390" cy="8837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DB04B1-C3E3-4A6F-BFAA-7328FC1F14DA}"/>
                </a:ext>
              </a:extLst>
            </p:cNvPr>
            <p:cNvSpPr/>
            <p:nvPr/>
          </p:nvSpPr>
          <p:spPr>
            <a:xfrm>
              <a:off x="4898532" y="2563532"/>
              <a:ext cx="5405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33BC06-85F7-4E87-8CA7-6C4635B79D4D}"/>
                </a:ext>
              </a:extLst>
            </p:cNvPr>
            <p:cNvSpPr txBox="1"/>
            <p:nvPr/>
          </p:nvSpPr>
          <p:spPr>
            <a:xfrm>
              <a:off x="3545676" y="2079909"/>
              <a:ext cx="9557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</a:t>
              </a:r>
              <a:r>
                <a:rPr lang="en-US" sz="2000" b="0" dirty="0" smtClean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#1</a:t>
              </a:r>
              <a:endParaRPr lang="en-US" sz="2000" b="0" dirty="0">
                <a:solidFill>
                  <a:srgbClr val="3366FF"/>
                </a:solidFill>
                <a:latin typeface="Gill Sans Light"/>
                <a:ea typeface="Gill Sans" charset="0"/>
                <a:cs typeface="Gill Sans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73EB50-BA38-4843-BBE4-99D3C769F577}"/>
                </a:ext>
              </a:extLst>
            </p:cNvPr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4A7787-4E83-4D53-955E-5617EFAAFBFA}"/>
              </a:ext>
            </a:extLst>
          </p:cNvPr>
          <p:cNvGrpSpPr/>
          <p:nvPr/>
        </p:nvGrpSpPr>
        <p:grpSpPr>
          <a:xfrm>
            <a:off x="8401143" y="2098159"/>
            <a:ext cx="610791" cy="576051"/>
            <a:chOff x="5351525" y="2687055"/>
            <a:chExt cx="610791" cy="57605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07EBF8D-05E7-4711-A06D-7E7996C7A513}"/>
                </a:ext>
              </a:extLst>
            </p:cNvPr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37" name="Freeform 75">
              <a:extLst>
                <a:ext uri="{FF2B5EF4-FFF2-40B4-BE49-F238E27FC236}">
                  <a16:creationId xmlns:a16="http://schemas.microsoft.com/office/drawing/2014/main" id="{4137A58F-BB03-46FC-B094-4AA180F76AA7}"/>
                </a:ext>
              </a:extLst>
            </p:cNvPr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1A4D606-D812-4B70-B904-87DA67671B36}"/>
              </a:ext>
            </a:extLst>
          </p:cNvPr>
          <p:cNvSpPr/>
          <p:nvPr/>
        </p:nvSpPr>
        <p:spPr>
          <a:xfrm>
            <a:off x="6095999" y="5019358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E356E9-FF0E-4739-A360-3B5F10B3A9E2}"/>
              </a:ext>
            </a:extLst>
          </p:cNvPr>
          <p:cNvSpPr txBox="1"/>
          <p:nvPr/>
        </p:nvSpPr>
        <p:spPr>
          <a:xfrm>
            <a:off x="6310002" y="5940633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40" name="Can 83">
            <a:extLst>
              <a:ext uri="{FF2B5EF4-FFF2-40B4-BE49-F238E27FC236}">
                <a16:creationId xmlns:a16="http://schemas.microsoft.com/office/drawing/2014/main" id="{FBFBB66A-AEBF-40E7-8456-DEC0C8B60E56}"/>
              </a:ext>
            </a:extLst>
          </p:cNvPr>
          <p:cNvSpPr/>
          <p:nvPr/>
        </p:nvSpPr>
        <p:spPr>
          <a:xfrm>
            <a:off x="10430899" y="5137152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83D710-4DFE-4F9A-ACBE-26FA60FBE4F6}"/>
              </a:ext>
            </a:extLst>
          </p:cNvPr>
          <p:cNvGrpSpPr/>
          <p:nvPr/>
        </p:nvGrpSpPr>
        <p:grpSpPr>
          <a:xfrm>
            <a:off x="8400791" y="2514004"/>
            <a:ext cx="672431" cy="2369087"/>
            <a:chOff x="5343358" y="3141579"/>
            <a:chExt cx="672431" cy="236908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290C83-3056-448E-8CA3-E2989A8B5CC8}"/>
                </a:ext>
              </a:extLst>
            </p:cNvPr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E1A7F44-24A3-43BD-BE32-D9B045F7B9A8}"/>
                </a:ext>
              </a:extLst>
            </p:cNvPr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44BB08-3C40-47CD-B74B-F6AAEAA1B2FF}"/>
              </a:ext>
            </a:extLst>
          </p:cNvPr>
          <p:cNvGrpSpPr/>
          <p:nvPr/>
        </p:nvGrpSpPr>
        <p:grpSpPr>
          <a:xfrm>
            <a:off x="7289026" y="1715423"/>
            <a:ext cx="1562863" cy="2615149"/>
            <a:chOff x="4923297" y="1977754"/>
            <a:chExt cx="1562863" cy="261514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B5BF8DE-E9B7-464D-BEF7-7A37EDC23462}"/>
                </a:ext>
              </a:extLst>
            </p:cNvPr>
            <p:cNvSpPr/>
            <p:nvPr/>
          </p:nvSpPr>
          <p:spPr>
            <a:xfrm>
              <a:off x="6038591" y="1977754"/>
              <a:ext cx="446224" cy="310654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118CC39-262D-4611-B4CE-80283DF5B480}"/>
                </a:ext>
              </a:extLst>
            </p:cNvPr>
            <p:cNvSpPr/>
            <p:nvPr/>
          </p:nvSpPr>
          <p:spPr>
            <a:xfrm>
              <a:off x="6038591" y="3906447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A89CC2F-331C-4932-ACBA-71031A06CEC4}"/>
                </a:ext>
              </a:extLst>
            </p:cNvPr>
            <p:cNvSpPr/>
            <p:nvPr/>
          </p:nvSpPr>
          <p:spPr>
            <a:xfrm>
              <a:off x="6038943" y="4236821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0620002-8521-4CCA-A234-58FDDB88CE3B}"/>
                </a:ext>
              </a:extLst>
            </p:cNvPr>
            <p:cNvSpPr/>
            <p:nvPr/>
          </p:nvSpPr>
          <p:spPr>
            <a:xfrm>
              <a:off x="6039936" y="2932007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9A21AF1-9391-4734-A59C-3B4E62F968E3}"/>
                </a:ext>
              </a:extLst>
            </p:cNvPr>
            <p:cNvSpPr txBox="1"/>
            <p:nvPr/>
          </p:nvSpPr>
          <p:spPr>
            <a:xfrm>
              <a:off x="4923297" y="4192793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free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846BA39-5709-4AFB-98D3-440A540AEAE8}"/>
                </a:ext>
              </a:extLst>
            </p:cNvPr>
            <p:cNvCxnSpPr>
              <a:stCxn id="67" idx="3"/>
              <a:endCxn id="62" idx="1"/>
            </p:cNvCxnSpPr>
            <p:nvPr/>
          </p:nvCxnSpPr>
          <p:spPr>
            <a:xfrm flipV="1">
              <a:off x="5529360" y="2133081"/>
              <a:ext cx="509231" cy="22597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5346737-30F3-4F65-9C6B-03E2091A4737}"/>
              </a:ext>
            </a:extLst>
          </p:cNvPr>
          <p:cNvSpPr/>
          <p:nvPr/>
        </p:nvSpPr>
        <p:spPr>
          <a:xfrm>
            <a:off x="8409434" y="3644056"/>
            <a:ext cx="446224" cy="321145"/>
          </a:xfrm>
          <a:prstGeom prst="rect">
            <a:avLst/>
          </a:prstGeom>
          <a:solidFill>
            <a:srgbClr val="C5E0B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3" name="Freeform 56">
            <a:extLst>
              <a:ext uri="{FF2B5EF4-FFF2-40B4-BE49-F238E27FC236}">
                <a16:creationId xmlns:a16="http://schemas.microsoft.com/office/drawing/2014/main" id="{83DEAC3B-4F19-4FD2-8A2A-078C21746C01}"/>
              </a:ext>
            </a:extLst>
          </p:cNvPr>
          <p:cNvSpPr/>
          <p:nvPr/>
        </p:nvSpPr>
        <p:spPr>
          <a:xfrm flipV="1">
            <a:off x="8760430" y="3829544"/>
            <a:ext cx="387632" cy="960034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4" name="Freeform 64">
            <a:extLst>
              <a:ext uri="{FF2B5EF4-FFF2-40B4-BE49-F238E27FC236}">
                <a16:creationId xmlns:a16="http://schemas.microsoft.com/office/drawing/2014/main" id="{255B7CBA-9203-4720-9E46-2231CC5246E2}"/>
              </a:ext>
            </a:extLst>
          </p:cNvPr>
          <p:cNvSpPr/>
          <p:nvPr/>
        </p:nvSpPr>
        <p:spPr>
          <a:xfrm>
            <a:off x="8737987" y="2865730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rgbClr val="618FFD"/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9ED87F-B8C7-4044-8120-D2D54F0268E5}"/>
              </a:ext>
            </a:extLst>
          </p:cNvPr>
          <p:cNvSpPr/>
          <p:nvPr/>
        </p:nvSpPr>
        <p:spPr>
          <a:xfrm>
            <a:off x="8400791" y="3969944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8F93843-DD25-4371-9C33-696FD725EBF0}"/>
              </a:ext>
            </a:extLst>
          </p:cNvPr>
          <p:cNvSpPr/>
          <p:nvPr/>
        </p:nvSpPr>
        <p:spPr>
          <a:xfrm>
            <a:off x="8405965" y="2663949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EAD486D-2245-4A5E-B228-AF49D2C28DF4}"/>
              </a:ext>
            </a:extLst>
          </p:cNvPr>
          <p:cNvGrpSpPr/>
          <p:nvPr/>
        </p:nvGrpSpPr>
        <p:grpSpPr>
          <a:xfrm>
            <a:off x="6958599" y="4246140"/>
            <a:ext cx="1367352" cy="607118"/>
            <a:chOff x="3527787" y="1992773"/>
            <a:chExt cx="1367352" cy="60711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D704DF6-1523-4732-A94E-C0DA5397B72F}"/>
                </a:ext>
              </a:extLst>
            </p:cNvPr>
            <p:cNvSpPr txBox="1"/>
            <p:nvPr/>
          </p:nvSpPr>
          <p:spPr>
            <a:xfrm>
              <a:off x="3527787" y="2199781"/>
              <a:ext cx="9557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</a:t>
              </a:r>
              <a:r>
                <a:rPr lang="en-US" sz="2000" b="0" dirty="0" smtClean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#2</a:t>
              </a:r>
              <a:endParaRPr lang="en-US" sz="2000" b="0" dirty="0">
                <a:solidFill>
                  <a:srgbClr val="3366FF"/>
                </a:solidFill>
                <a:latin typeface="Gill Sans Light"/>
                <a:ea typeface="Gill Sans" charset="0"/>
                <a:cs typeface="Gill Sans" charset="0"/>
              </a:endParaRP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2F63B7F-5B43-44A4-80EE-E2E07D18B037}"/>
                </a:ext>
              </a:extLst>
            </p:cNvPr>
            <p:cNvCxnSpPr/>
            <p:nvPr/>
          </p:nvCxnSpPr>
          <p:spPr>
            <a:xfrm flipV="1">
              <a:off x="4491789" y="1992773"/>
              <a:ext cx="403350" cy="3331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12960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7AEA-076D-461A-82D2-C7BB8241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</a:t>
            </a:r>
            <a:br>
              <a:rPr lang="en-US" dirty="0" smtClean="0"/>
            </a:br>
            <a:r>
              <a:rPr lang="en-US" dirty="0" smtClean="0"/>
              <a:t>Unix </a:t>
            </a:r>
            <a:r>
              <a:rPr lang="en-US" dirty="0"/>
              <a:t>File System (Berkeley FFS)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81B66-B70F-41BD-B61F-386496EF1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07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C796-0363-41F9-A162-2F926725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Inodes</a:t>
            </a:r>
            <a:r>
              <a:rPr lang="en-US" dirty="0"/>
              <a:t> in Unix (Including Berkeley FFS)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030B6-E745-44C0-A566-C313D84B6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11013281" cy="4876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File Number is index into set of </a:t>
            </a:r>
            <a:r>
              <a:rPr lang="en-US" dirty="0" err="1" smtClean="0"/>
              <a:t>inode</a:t>
            </a:r>
            <a:r>
              <a:rPr lang="en-US" dirty="0" smtClean="0"/>
              <a:t> arrays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Index structure is an array of </a:t>
            </a:r>
            <a:r>
              <a:rPr lang="en-US" i="1" dirty="0" err="1"/>
              <a:t>inodes</a:t>
            </a:r>
            <a:endParaRPr lang="en-US" i="1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File Number (</a:t>
            </a:r>
            <a:r>
              <a:rPr lang="en-US" dirty="0" err="1"/>
              <a:t>inumber</a:t>
            </a:r>
            <a:r>
              <a:rPr lang="en-US" dirty="0"/>
              <a:t>) is an index into the array of </a:t>
            </a:r>
            <a:r>
              <a:rPr lang="en-US" dirty="0" err="1"/>
              <a:t>inodes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Each </a:t>
            </a:r>
            <a:r>
              <a:rPr lang="en-US" dirty="0" err="1"/>
              <a:t>inode</a:t>
            </a:r>
            <a:r>
              <a:rPr lang="en-US" dirty="0"/>
              <a:t> corresponds to a file and contains its </a:t>
            </a:r>
            <a:r>
              <a:rPr lang="en-US" dirty="0" smtClean="0"/>
              <a:t>metadata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So, things like read/write permissions are stored with </a:t>
            </a:r>
            <a:r>
              <a:rPr lang="en-US" i="1" dirty="0" smtClean="0"/>
              <a:t>file, </a:t>
            </a:r>
            <a:r>
              <a:rPr lang="en-US" dirty="0" smtClean="0"/>
              <a:t>not in directory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Allows multiple names (directory entries) for a file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Inode</a:t>
            </a:r>
            <a:r>
              <a:rPr lang="en-US" dirty="0"/>
              <a:t> maintains a multi-level tree structure to find storage blocks for files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Great for little and large files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Asymmetric tree with fixed sized </a:t>
            </a:r>
            <a:r>
              <a:rPr lang="en-US" dirty="0" smtClean="0"/>
              <a:t>blocks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Original </a:t>
            </a:r>
            <a:r>
              <a:rPr lang="en-US" b="1" i="1" dirty="0" err="1">
                <a:solidFill>
                  <a:srgbClr val="FF0000"/>
                </a:solidFill>
              </a:rPr>
              <a:t>inode</a:t>
            </a:r>
            <a:r>
              <a:rPr lang="en-US" dirty="0">
                <a:solidFill>
                  <a:srgbClr val="FF0000"/>
                </a:solidFill>
              </a:rPr>
              <a:t> format appeared in BSD 4.1 (more following)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Berkeley Standard Distribution Unix!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Part of your heritage!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Similar structure for Linux Ext 2/3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587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814D-393F-4ADB-85C7-BFB14A45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Inode</a:t>
            </a:r>
            <a:r>
              <a:rPr lang="en-US" dirty="0"/>
              <a:t> Structure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737E7F-87E6-4007-B63C-0EA6894C2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941388"/>
            <a:ext cx="8409146" cy="4621212"/>
          </a:xfrm>
        </p:spPr>
      </p:pic>
    </p:spTree>
    <p:extLst>
      <p:ext uri="{BB962C8B-B14F-4D97-AF65-F5344CB8AC3E}">
        <p14:creationId xmlns:p14="http://schemas.microsoft.com/office/powerpoint/2010/main" val="1447665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814D-393F-4ADB-85C7-BFB14A45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Light"/>
              </a:rPr>
              <a:t>File </a:t>
            </a:r>
            <a:r>
              <a:rPr lang="en-US" dirty="0" err="1" smtClean="0">
                <a:latin typeface="Gill Sans Light"/>
              </a:rPr>
              <a:t>Atributes</a:t>
            </a:r>
            <a:endParaRPr lang="en-US" dirty="0">
              <a:latin typeface="Gill Sans Light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737E7F-87E6-4007-B63C-0EA6894C2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27" y="937651"/>
            <a:ext cx="8409146" cy="4621212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AB9E54-1D87-4AC7-B719-7B79C40F48D8}"/>
              </a:ext>
            </a:extLst>
          </p:cNvPr>
          <p:cNvSpPr/>
          <p:nvPr/>
        </p:nvSpPr>
        <p:spPr>
          <a:xfrm>
            <a:off x="4916629" y="1655388"/>
            <a:ext cx="982239" cy="912746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 w="38100" cmpd="sng"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7E8742-F61D-41F4-A666-D0C7386AC936}"/>
              </a:ext>
            </a:extLst>
          </p:cNvPr>
          <p:cNvSpPr txBox="1"/>
          <p:nvPr/>
        </p:nvSpPr>
        <p:spPr>
          <a:xfrm>
            <a:off x="1300268" y="2776478"/>
            <a:ext cx="4172880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User</a:t>
            </a:r>
          </a:p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Group</a:t>
            </a:r>
          </a:p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9 basic access control bits </a:t>
            </a:r>
          </a:p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   - UGO x RWX</a:t>
            </a:r>
          </a:p>
          <a:p>
            <a:r>
              <a:rPr lang="en-US" sz="2000" b="0" dirty="0" err="1">
                <a:latin typeface="Gill Sans Light"/>
                <a:ea typeface="Gill Sans" charset="0"/>
                <a:cs typeface="Gill Sans" charset="0"/>
              </a:rPr>
              <a:t>SetUID</a:t>
            </a:r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 bit</a:t>
            </a:r>
          </a:p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    - execute at owner permissions</a:t>
            </a:r>
            <a:br>
              <a:rPr lang="en-US" sz="2000" b="0" dirty="0">
                <a:latin typeface="Gill Sans Light"/>
                <a:ea typeface="Gill Sans" charset="0"/>
                <a:cs typeface="Gill Sans" charset="0"/>
              </a:rPr>
            </a:br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      rather than user</a:t>
            </a:r>
          </a:p>
          <a:p>
            <a:r>
              <a:rPr lang="en-US" sz="2000" b="0" dirty="0" err="1">
                <a:latin typeface="Gill Sans Light"/>
                <a:ea typeface="Gill Sans" charset="0"/>
                <a:cs typeface="Gill Sans" charset="0"/>
              </a:rPr>
              <a:t>SetGID</a:t>
            </a:r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 bit</a:t>
            </a:r>
          </a:p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    - execute at group’s permissions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7A0290-8E7A-4E41-AF08-F592FCEE467B}"/>
              </a:ext>
            </a:extLst>
          </p:cNvPr>
          <p:cNvCxnSpPr/>
          <p:nvPr/>
        </p:nvCxnSpPr>
        <p:spPr>
          <a:xfrm flipH="1">
            <a:off x="4729412" y="2568134"/>
            <a:ext cx="187217" cy="208344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789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814D-393F-4ADB-85C7-BFB14A45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Files: 12 Pointers Direct to Data Blocks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737E7F-87E6-4007-B63C-0EA6894C2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27" y="914400"/>
            <a:ext cx="8409146" cy="4621212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CB47DF9-21EB-419B-9441-936FDB7C2173}"/>
              </a:ext>
            </a:extLst>
          </p:cNvPr>
          <p:cNvSpPr/>
          <p:nvPr/>
        </p:nvSpPr>
        <p:spPr>
          <a:xfrm>
            <a:off x="4956385" y="2456180"/>
            <a:ext cx="912787" cy="1900367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 w="38100" cmpd="sng"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D59FEC-9FA4-4010-B768-12C0EB573F99}"/>
              </a:ext>
            </a:extLst>
          </p:cNvPr>
          <p:cNvSpPr txBox="1"/>
          <p:nvPr/>
        </p:nvSpPr>
        <p:spPr>
          <a:xfrm>
            <a:off x="882824" y="916524"/>
            <a:ext cx="2953680" cy="1323439"/>
          </a:xfrm>
          <a:prstGeom prst="rect">
            <a:avLst/>
          </a:prstGeom>
          <a:solidFill>
            <a:srgbClr val="DBEEF4"/>
          </a:solidFill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Direct pointers</a:t>
            </a:r>
          </a:p>
          <a:p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4kB blocks </a:t>
            </a:r>
            <a:r>
              <a:rPr lang="en-US" sz="2000" b="0" dirty="0">
                <a:latin typeface="Gill Sans Light"/>
                <a:ea typeface="Gill Sans" charset="0"/>
                <a:cs typeface="Gill Sans" charset="0"/>
                <a:sym typeface="Symbol" panose="05050102010706020507" pitchFamily="18" charset="2"/>
              </a:rPr>
              <a:t> </a:t>
            </a:r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sufficient for files up to 48KB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EB6CC0-874A-41E5-830F-EF1167D49294}"/>
              </a:ext>
            </a:extLst>
          </p:cNvPr>
          <p:cNvCxnSpPr/>
          <p:nvPr/>
        </p:nvCxnSpPr>
        <p:spPr>
          <a:xfrm flipH="1" flipV="1">
            <a:off x="3836504" y="2008351"/>
            <a:ext cx="1119882" cy="447831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Screen Shot 2014-10-21 at 1.40.36 PM.png">
            <a:extLst>
              <a:ext uri="{FF2B5EF4-FFF2-40B4-BE49-F238E27FC236}">
                <a16:creationId xmlns:a16="http://schemas.microsoft.com/office/drawing/2014/main" id="{B68A8613-63EC-4487-90CC-FF9C86573D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38" y="3070214"/>
            <a:ext cx="4292335" cy="2659867"/>
          </a:xfrm>
          <a:prstGeom prst="rect">
            <a:avLst/>
          </a:prstGeom>
          <a:ln>
            <a:solidFill>
              <a:srgbClr val="008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42C773F-8027-4767-8566-BA12BD9061BC}"/>
              </a:ext>
            </a:extLst>
          </p:cNvPr>
          <p:cNvSpPr/>
          <p:nvPr/>
        </p:nvSpPr>
        <p:spPr>
          <a:xfrm>
            <a:off x="8213300" y="3391198"/>
            <a:ext cx="2067270" cy="1765966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133792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814D-393F-4ADB-85C7-BFB14A45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Large Files: 1-, 2-, 3-level indirect pointers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737E7F-87E6-4007-B63C-0EA6894C2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27" y="951492"/>
            <a:ext cx="8409146" cy="4621212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5179EE-84BA-4F37-920E-9957350FC04C}"/>
              </a:ext>
            </a:extLst>
          </p:cNvPr>
          <p:cNvSpPr/>
          <p:nvPr/>
        </p:nvSpPr>
        <p:spPr>
          <a:xfrm>
            <a:off x="4930139" y="4330446"/>
            <a:ext cx="912787" cy="525821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 w="38100" cmpd="sng"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19A2E2-B1C4-4BA5-A510-74712C438D10}"/>
              </a:ext>
            </a:extLst>
          </p:cNvPr>
          <p:cNvSpPr txBox="1"/>
          <p:nvPr/>
        </p:nvSpPr>
        <p:spPr>
          <a:xfrm>
            <a:off x="1313778" y="838200"/>
            <a:ext cx="3334680" cy="2246769"/>
          </a:xfrm>
          <a:prstGeom prst="rect">
            <a:avLst/>
          </a:prstGeom>
          <a:solidFill>
            <a:srgbClr val="DBEEF4"/>
          </a:solidFill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Indirect pointers</a:t>
            </a:r>
          </a:p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  - point to a disk block </a:t>
            </a:r>
          </a:p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     containing only pointers</a:t>
            </a:r>
          </a:p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  - 4 kB blocks =&gt; 1024 </a:t>
            </a:r>
            <a:r>
              <a:rPr lang="en-US" sz="2000" b="0" dirty="0" err="1">
                <a:latin typeface="Gill Sans Light"/>
                <a:ea typeface="Gill Sans" charset="0"/>
                <a:cs typeface="Gill Sans" charset="0"/>
              </a:rPr>
              <a:t>ptrs</a:t>
            </a:r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     =&gt; 4 MB @ level 2</a:t>
            </a:r>
          </a:p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     =&gt; 4 GB @ level 3</a:t>
            </a:r>
          </a:p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     =&gt; 4 TB @ level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678B92-590D-41B9-9DC4-103F2013725F}"/>
              </a:ext>
            </a:extLst>
          </p:cNvPr>
          <p:cNvSpPr txBox="1"/>
          <p:nvPr/>
        </p:nvSpPr>
        <p:spPr>
          <a:xfrm>
            <a:off x="9449058" y="2500193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latin typeface="Gill Sans Light"/>
                <a:ea typeface="Gill Sans" charset="0"/>
                <a:cs typeface="Gill Sans" charset="0"/>
              </a:rPr>
              <a:t>48 KB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C07A58-91E1-4B7D-B17E-7652835DFECE}"/>
              </a:ext>
            </a:extLst>
          </p:cNvPr>
          <p:cNvSpPr txBox="1"/>
          <p:nvPr/>
        </p:nvSpPr>
        <p:spPr>
          <a:xfrm>
            <a:off x="9372114" y="3021925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latin typeface="Gill Sans Light"/>
                <a:ea typeface="Gill Sans" charset="0"/>
                <a:cs typeface="Gill Sans" charset="0"/>
              </a:rPr>
              <a:t>+4 MB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91AFD1-BDB8-4ED0-A994-C40043EF7B83}"/>
              </a:ext>
            </a:extLst>
          </p:cNvPr>
          <p:cNvSpPr txBox="1"/>
          <p:nvPr/>
        </p:nvSpPr>
        <p:spPr>
          <a:xfrm>
            <a:off x="9423410" y="3819200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latin typeface="Gill Sans Light"/>
                <a:ea typeface="Gill Sans" charset="0"/>
                <a:cs typeface="Gill Sans" charset="0"/>
              </a:rPr>
              <a:t>+4 GB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71357-B068-46CA-9BD9-CFA740275A2E}"/>
              </a:ext>
            </a:extLst>
          </p:cNvPr>
          <p:cNvSpPr txBox="1"/>
          <p:nvPr/>
        </p:nvSpPr>
        <p:spPr>
          <a:xfrm>
            <a:off x="9461882" y="5191951"/>
            <a:ext cx="870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latin typeface="Gill Sans Light"/>
                <a:ea typeface="Gill Sans" charset="0"/>
                <a:cs typeface="Gill Sans" charset="0"/>
              </a:rPr>
              <a:t>+4 TB</a:t>
            </a:r>
          </a:p>
        </p:txBody>
      </p:sp>
      <p:pic>
        <p:nvPicPr>
          <p:cNvPr id="14" name="Picture 13" descr="Screen Shot 2014-10-21 at 1.50.13 PM.png">
            <a:extLst>
              <a:ext uri="{FF2B5EF4-FFF2-40B4-BE49-F238E27FC236}">
                <a16:creationId xmlns:a16="http://schemas.microsoft.com/office/drawing/2014/main" id="{9CC88468-5177-477E-A69C-62781003FB6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99" y="3258389"/>
            <a:ext cx="3229456" cy="247479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C53AC08-5609-40F2-A414-93D66B4A5AC5}"/>
              </a:ext>
            </a:extLst>
          </p:cNvPr>
          <p:cNvSpPr/>
          <p:nvPr/>
        </p:nvSpPr>
        <p:spPr>
          <a:xfrm>
            <a:off x="1327775" y="3675079"/>
            <a:ext cx="1286233" cy="1610808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 w="38100" cmpd="sng"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6FE87D-2823-469A-B628-CF0F8F2D302F}"/>
              </a:ext>
            </a:extLst>
          </p:cNvPr>
          <p:cNvCxnSpPr/>
          <p:nvPr/>
        </p:nvCxnSpPr>
        <p:spPr>
          <a:xfrm flipH="1" flipV="1">
            <a:off x="3962658" y="3070736"/>
            <a:ext cx="967482" cy="1259711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7597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CFC5D42-B922-4A7B-B6AF-58A09902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Putting it All Together: On-Disk Index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B00C76-F9D3-4211-ACDE-FAE245094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762000"/>
            <a:ext cx="5588000" cy="5410200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Sample file in multilevel </a:t>
            </a:r>
            <a:br>
              <a:rPr lang="en-US" altLang="ko-KR" sz="2400" dirty="0" smtClean="0"/>
            </a:br>
            <a:r>
              <a:rPr lang="en-US" altLang="ko-KR" sz="2400" dirty="0" smtClean="0"/>
              <a:t>indexed format:</a:t>
            </a:r>
          </a:p>
          <a:p>
            <a:pPr lvl="1"/>
            <a:r>
              <a:rPr lang="en-US" altLang="ko-KR" sz="2000" dirty="0" smtClean="0"/>
              <a:t>10 direct </a:t>
            </a:r>
            <a:r>
              <a:rPr lang="en-US" altLang="ko-KR" sz="2000" dirty="0" err="1" smtClean="0"/>
              <a:t>ptrs</a:t>
            </a:r>
            <a:r>
              <a:rPr lang="en-US" altLang="ko-KR" sz="2000" dirty="0" smtClean="0"/>
              <a:t>, 1K blocks</a:t>
            </a:r>
          </a:p>
          <a:p>
            <a:pPr lvl="1"/>
            <a:r>
              <a:rPr lang="en-US" altLang="ko-KR" sz="2000" dirty="0" smtClean="0"/>
              <a:t>How many accesses for </a:t>
            </a:r>
            <a:br>
              <a:rPr lang="en-US" altLang="ko-KR" sz="2000" dirty="0" smtClean="0"/>
            </a:br>
            <a:r>
              <a:rPr lang="en-US" altLang="ko-KR" sz="2000" dirty="0" smtClean="0"/>
              <a:t>block #23? (assume file </a:t>
            </a:r>
            <a:br>
              <a:rPr lang="en-US" altLang="ko-KR" sz="2000" dirty="0" smtClean="0"/>
            </a:br>
            <a:r>
              <a:rPr lang="en-US" altLang="ko-KR" sz="2000" dirty="0" smtClean="0"/>
              <a:t>header accessed on open)?</a:t>
            </a:r>
          </a:p>
          <a:p>
            <a:pPr lvl="2"/>
            <a:r>
              <a:rPr lang="en-US" altLang="ko-KR" sz="1800" dirty="0" smtClean="0"/>
              <a:t>Two: One for indirect block, </a:t>
            </a:r>
            <a:br>
              <a:rPr lang="en-US" altLang="ko-KR" sz="1800" dirty="0" smtClean="0"/>
            </a:br>
            <a:r>
              <a:rPr lang="en-US" altLang="ko-KR" sz="1800" dirty="0" smtClean="0"/>
              <a:t>one for data</a:t>
            </a:r>
          </a:p>
          <a:p>
            <a:pPr lvl="1"/>
            <a:r>
              <a:rPr lang="en-US" altLang="ko-KR" sz="2000" dirty="0" smtClean="0"/>
              <a:t>How about block #5?</a:t>
            </a:r>
          </a:p>
          <a:p>
            <a:pPr lvl="2"/>
            <a:r>
              <a:rPr lang="en-US" altLang="ko-KR" sz="1800" dirty="0" smtClean="0"/>
              <a:t>One: One for data</a:t>
            </a:r>
          </a:p>
          <a:p>
            <a:pPr lvl="1"/>
            <a:r>
              <a:rPr lang="en-US" altLang="ko-KR" sz="2000" dirty="0" smtClean="0"/>
              <a:t>Block #340?</a:t>
            </a:r>
          </a:p>
          <a:p>
            <a:pPr lvl="2"/>
            <a:r>
              <a:rPr lang="en-US" altLang="ko-KR" sz="1800" dirty="0" smtClean="0"/>
              <a:t>Three: double indirect block, </a:t>
            </a:r>
            <a:br>
              <a:rPr lang="en-US" altLang="ko-KR" sz="1800" dirty="0" smtClean="0"/>
            </a:br>
            <a:r>
              <a:rPr lang="en-US" altLang="ko-KR" sz="1800" dirty="0" smtClean="0"/>
              <a:t>indirect block, and data</a:t>
            </a:r>
            <a:endParaRPr lang="en-US" altLang="ko-KR" sz="18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F34887E-1DF6-42D6-8797-A6178E1E19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990600"/>
            <a:ext cx="6917925" cy="3810000"/>
          </a:xfrm>
        </p:spPr>
      </p:pic>
    </p:spTree>
    <p:extLst>
      <p:ext uri="{BB962C8B-B14F-4D97-AF65-F5344CB8AC3E}">
        <p14:creationId xmlns:p14="http://schemas.microsoft.com/office/powerpoint/2010/main" val="221897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226A-CD78-4486-8D7F-8696B648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Critical Factors in File 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A1493-062F-45DD-9E8E-72260DEEC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(Hard) Disk Performance !!!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Maximize sequential access, minimize seeks</a:t>
            </a:r>
          </a:p>
          <a:p>
            <a:r>
              <a:rPr lang="en-US" dirty="0"/>
              <a:t>Open before Read/Write</a:t>
            </a:r>
          </a:p>
          <a:p>
            <a:pPr lvl="1"/>
            <a:r>
              <a:rPr lang="en-US" dirty="0"/>
              <a:t>Can perform protection checks and look up where the actual file resource are, in advance</a:t>
            </a:r>
          </a:p>
          <a:p>
            <a:r>
              <a:rPr lang="en-US" dirty="0"/>
              <a:t>Size is determined as they are used !!!</a:t>
            </a:r>
          </a:p>
          <a:p>
            <a:pPr lvl="1"/>
            <a:r>
              <a:rPr lang="en-US" dirty="0"/>
              <a:t>Can write (or read zeros) to expand the file</a:t>
            </a:r>
          </a:p>
          <a:p>
            <a:pPr lvl="1"/>
            <a:r>
              <a:rPr lang="en-US" dirty="0"/>
              <a:t>Start small and grow, need to make room</a:t>
            </a:r>
          </a:p>
          <a:p>
            <a:r>
              <a:rPr lang="en-US" dirty="0"/>
              <a:t>Organized into directories</a:t>
            </a:r>
          </a:p>
          <a:p>
            <a:pPr lvl="1"/>
            <a:r>
              <a:rPr lang="en-US" dirty="0"/>
              <a:t>What data structure (on disk) for that?</a:t>
            </a:r>
          </a:p>
          <a:p>
            <a:r>
              <a:rPr lang="en-US" dirty="0"/>
              <a:t>Need to carefully allocate / free blocks </a:t>
            </a:r>
          </a:p>
          <a:p>
            <a:pPr lvl="1"/>
            <a:r>
              <a:rPr lang="en-US" dirty="0"/>
              <a:t>Such that access remains efficient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897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25FE-65DE-49A1-9370-FE5D4684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Recall: I/O and Storage Layers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279F43-4ECD-42C1-A69B-8048DD400AB9}"/>
              </a:ext>
            </a:extLst>
          </p:cNvPr>
          <p:cNvSpPr txBox="1"/>
          <p:nvPr/>
        </p:nvSpPr>
        <p:spPr>
          <a:xfrm>
            <a:off x="2494579" y="1796971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High Level I/O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07F4B25-481D-4305-9AD3-FDDE7CCB42F9}"/>
              </a:ext>
            </a:extLst>
          </p:cNvPr>
          <p:cNvSpPr/>
          <p:nvPr/>
        </p:nvSpPr>
        <p:spPr>
          <a:xfrm>
            <a:off x="2402001" y="1796970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642D22-9956-46E5-B343-7394EDD388D8}"/>
              </a:ext>
            </a:extLst>
          </p:cNvPr>
          <p:cNvSpPr txBox="1"/>
          <p:nvPr/>
        </p:nvSpPr>
        <p:spPr>
          <a:xfrm>
            <a:off x="2516051" y="2183849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Low Level I/O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C27D80-6CEF-4F17-A507-F1C3FD6736BB}"/>
              </a:ext>
            </a:extLst>
          </p:cNvPr>
          <p:cNvSpPr/>
          <p:nvPr/>
        </p:nvSpPr>
        <p:spPr>
          <a:xfrm>
            <a:off x="2556309" y="2261409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8A51D6-6FBD-42AD-95DC-EBC1E0B853B9}"/>
              </a:ext>
            </a:extLst>
          </p:cNvPr>
          <p:cNvSpPr txBox="1"/>
          <p:nvPr/>
        </p:nvSpPr>
        <p:spPr>
          <a:xfrm>
            <a:off x="2839467" y="2537894"/>
            <a:ext cx="854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err="1">
                <a:latin typeface="Gill Sans Light"/>
              </a:rPr>
              <a:t>Syscall</a:t>
            </a:r>
            <a:endParaRPr lang="en-US" sz="2000" b="0" dirty="0">
              <a:latin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849ADB-D868-4857-BD9B-F22463E0D9EA}"/>
              </a:ext>
            </a:extLst>
          </p:cNvPr>
          <p:cNvSpPr/>
          <p:nvPr/>
        </p:nvSpPr>
        <p:spPr>
          <a:xfrm>
            <a:off x="2910077" y="2530149"/>
            <a:ext cx="695666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60CAF0-B19C-400D-A02F-06FAA45F3E62}"/>
              </a:ext>
            </a:extLst>
          </p:cNvPr>
          <p:cNvSpPr txBox="1"/>
          <p:nvPr/>
        </p:nvSpPr>
        <p:spPr>
          <a:xfrm>
            <a:off x="2623972" y="305966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File System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369394-D956-4C15-BEB9-C1AAC24B2E34}"/>
              </a:ext>
            </a:extLst>
          </p:cNvPr>
          <p:cNvSpPr/>
          <p:nvPr/>
        </p:nvSpPr>
        <p:spPr>
          <a:xfrm>
            <a:off x="2603298" y="2906456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E6B799-E83B-4316-96A7-BCE2ABB96BA0}"/>
              </a:ext>
            </a:extLst>
          </p:cNvPr>
          <p:cNvSpPr txBox="1"/>
          <p:nvPr/>
        </p:nvSpPr>
        <p:spPr>
          <a:xfrm>
            <a:off x="2714357" y="352693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I/O Driver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FBF8D8F-FED8-4073-8D05-16EBEC765DE9}"/>
              </a:ext>
            </a:extLst>
          </p:cNvPr>
          <p:cNvSpPr/>
          <p:nvPr/>
        </p:nvSpPr>
        <p:spPr>
          <a:xfrm>
            <a:off x="2402001" y="3553301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73810F6-703E-417A-A828-2A4DE936F782}"/>
              </a:ext>
            </a:extLst>
          </p:cNvPr>
          <p:cNvCxnSpPr/>
          <p:nvPr/>
        </p:nvCxnSpPr>
        <p:spPr>
          <a:xfrm>
            <a:off x="3016694" y="4089116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78B0D6-35C8-4617-A382-9B9E9B3DB541}"/>
              </a:ext>
            </a:extLst>
          </p:cNvPr>
          <p:cNvCxnSpPr/>
          <p:nvPr/>
        </p:nvCxnSpPr>
        <p:spPr>
          <a:xfrm>
            <a:off x="3169094" y="3910351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05DB80D-8A08-4677-8733-D3DE640BCBBC}"/>
              </a:ext>
            </a:extLst>
          </p:cNvPr>
          <p:cNvCxnSpPr/>
          <p:nvPr/>
        </p:nvCxnSpPr>
        <p:spPr>
          <a:xfrm>
            <a:off x="3617016" y="4089116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477048F-1F6D-4C27-8C5A-7D339B8FE64D}"/>
              </a:ext>
            </a:extLst>
          </p:cNvPr>
          <p:cNvSpPr/>
          <p:nvPr/>
        </p:nvSpPr>
        <p:spPr>
          <a:xfrm>
            <a:off x="3493695" y="4267881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D3E5F83-E4BD-4A3A-B317-E68A5ECC3734}"/>
              </a:ext>
            </a:extLst>
          </p:cNvPr>
          <p:cNvSpPr/>
          <p:nvPr/>
        </p:nvSpPr>
        <p:spPr>
          <a:xfrm>
            <a:off x="3874594" y="4267881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BFBF192-0CCD-4261-96E6-D997A6C65C55}"/>
              </a:ext>
            </a:extLst>
          </p:cNvPr>
          <p:cNvCxnSpPr>
            <a:stCxn id="50" idx="3"/>
            <a:endCxn id="51" idx="2"/>
          </p:cNvCxnSpPr>
          <p:nvPr/>
        </p:nvCxnSpPr>
        <p:spPr>
          <a:xfrm>
            <a:off x="3736304" y="4365424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3AFC0C7-CF30-414D-BCEC-6FA71D813809}"/>
              </a:ext>
            </a:extLst>
          </p:cNvPr>
          <p:cNvSpPr/>
          <p:nvPr/>
        </p:nvSpPr>
        <p:spPr>
          <a:xfrm>
            <a:off x="2718163" y="4072796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B6A30F-4ADF-407C-88EB-BB4F9189EB7C}"/>
              </a:ext>
            </a:extLst>
          </p:cNvPr>
          <p:cNvCxnSpPr/>
          <p:nvPr/>
        </p:nvCxnSpPr>
        <p:spPr>
          <a:xfrm>
            <a:off x="2824799" y="3894031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6915486-EF93-4D27-87F4-475AFC09E8FC}"/>
              </a:ext>
            </a:extLst>
          </p:cNvPr>
          <p:cNvSpPr txBox="1"/>
          <p:nvPr/>
        </p:nvSpPr>
        <p:spPr>
          <a:xfrm>
            <a:off x="2208274" y="1190832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</a:rPr>
              <a:t>Application / Service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050D77-6FC7-40E2-9066-21710653F497}"/>
              </a:ext>
            </a:extLst>
          </p:cNvPr>
          <p:cNvSpPr txBox="1"/>
          <p:nvPr/>
        </p:nvSpPr>
        <p:spPr>
          <a:xfrm>
            <a:off x="4637601" y="168582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Gill Sans Light"/>
              </a:rPr>
              <a:t>Streams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715E189-2EB2-4E67-B7D8-B1BB0DB1621E}"/>
              </a:ext>
            </a:extLst>
          </p:cNvPr>
          <p:cNvSpPr txBox="1"/>
          <p:nvPr/>
        </p:nvSpPr>
        <p:spPr>
          <a:xfrm>
            <a:off x="4637601" y="2132705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Gill Sans Light"/>
              </a:rPr>
              <a:t>File Descriptors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CEBA4A-1E12-4838-8630-140BBA79DE20}"/>
              </a:ext>
            </a:extLst>
          </p:cNvPr>
          <p:cNvSpPr txBox="1"/>
          <p:nvPr/>
        </p:nvSpPr>
        <p:spPr>
          <a:xfrm>
            <a:off x="4637601" y="2441558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Gill Sans Light"/>
              </a:rPr>
              <a:t>open(), read(), write(), close(), 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911332-70A9-4285-AD22-2A8BB5E07C56}"/>
              </a:ext>
            </a:extLst>
          </p:cNvPr>
          <p:cNvSpPr txBox="1"/>
          <p:nvPr/>
        </p:nvSpPr>
        <p:spPr>
          <a:xfrm>
            <a:off x="4637601" y="310892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Gill Sans Light"/>
              </a:rPr>
              <a:t>Files/Directories/Indexes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570497-B785-42C7-894D-A94155FD68BC}"/>
              </a:ext>
            </a:extLst>
          </p:cNvPr>
          <p:cNvSpPr txBox="1"/>
          <p:nvPr/>
        </p:nvSpPr>
        <p:spPr>
          <a:xfrm>
            <a:off x="4637601" y="3554571"/>
            <a:ext cx="3386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Gill Sans Light"/>
              </a:rPr>
              <a:t>Commands and Data Transfers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8A7D03-29DB-49B8-AEC9-5E83FCCABC2B}"/>
              </a:ext>
            </a:extLst>
          </p:cNvPr>
          <p:cNvSpPr txBox="1"/>
          <p:nvPr/>
        </p:nvSpPr>
        <p:spPr>
          <a:xfrm>
            <a:off x="4676115" y="4093634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Gill Sans Light"/>
              </a:rPr>
              <a:t>Disks, Flash, Controllers, DMA</a:t>
            </a:r>
          </a:p>
        </p:txBody>
      </p:sp>
      <p:pic>
        <p:nvPicPr>
          <p:cNvPr id="62" name="Picture 61" descr="imgres.jpg">
            <a:extLst>
              <a:ext uri="{FF2B5EF4-FFF2-40B4-BE49-F238E27FC236}">
                <a16:creationId xmlns:a16="http://schemas.microsoft.com/office/drawing/2014/main" id="{EE276A6E-8C4A-4669-B475-509D13FA8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593" y="4600559"/>
            <a:ext cx="903312" cy="736435"/>
          </a:xfrm>
          <a:prstGeom prst="rect">
            <a:avLst/>
          </a:prstGeom>
        </p:spPr>
      </p:pic>
      <p:pic>
        <p:nvPicPr>
          <p:cNvPr id="63" name="Picture 62" descr="imgres.jpg">
            <a:extLst>
              <a:ext uri="{FF2B5EF4-FFF2-40B4-BE49-F238E27FC236}">
                <a16:creationId xmlns:a16="http://schemas.microsoft.com/office/drawing/2014/main" id="{EC10626C-A864-4D63-A0F3-EAE2B4DB6D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057" y="4600559"/>
            <a:ext cx="1757619" cy="1206336"/>
          </a:xfrm>
          <a:prstGeom prst="rect">
            <a:avLst/>
          </a:prstGeom>
        </p:spPr>
      </p:pic>
      <p:pic>
        <p:nvPicPr>
          <p:cNvPr id="64" name="Picture 63" descr="images.jpg">
            <a:extLst>
              <a:ext uri="{FF2B5EF4-FFF2-40B4-BE49-F238E27FC236}">
                <a16:creationId xmlns:a16="http://schemas.microsoft.com/office/drawing/2014/main" id="{AFABA44E-5B19-421F-ADED-445A0AF5A08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103" y="4973091"/>
            <a:ext cx="942084" cy="727806"/>
          </a:xfrm>
          <a:prstGeom prst="rect">
            <a:avLst/>
          </a:prstGeom>
        </p:spPr>
      </p:pic>
      <p:pic>
        <p:nvPicPr>
          <p:cNvPr id="65" name="Picture 64" descr="images.jpg">
            <a:extLst>
              <a:ext uri="{FF2B5EF4-FFF2-40B4-BE49-F238E27FC236}">
                <a16:creationId xmlns:a16="http://schemas.microsoft.com/office/drawing/2014/main" id="{90CD4FCF-9943-4E7F-AE62-51E05C1CE97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009" y="5267399"/>
            <a:ext cx="1388686" cy="672780"/>
          </a:xfrm>
          <a:prstGeom prst="rect">
            <a:avLst/>
          </a:prstGeom>
        </p:spPr>
      </p:pic>
      <p:pic>
        <p:nvPicPr>
          <p:cNvPr id="66" name="Picture 65" descr="imgres.jpg">
            <a:extLst>
              <a:ext uri="{FF2B5EF4-FFF2-40B4-BE49-F238E27FC236}">
                <a16:creationId xmlns:a16="http://schemas.microsoft.com/office/drawing/2014/main" id="{453D04BD-1A35-4317-9AD0-311CE9B541A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480" y="4814068"/>
            <a:ext cx="886829" cy="886829"/>
          </a:xfrm>
          <a:prstGeom prst="rect">
            <a:avLst/>
          </a:prstGeom>
        </p:spPr>
      </p:pic>
      <p:pic>
        <p:nvPicPr>
          <p:cNvPr id="67" name="Picture 66" descr="imgres.jpg">
            <a:extLst>
              <a:ext uri="{FF2B5EF4-FFF2-40B4-BE49-F238E27FC236}">
                <a16:creationId xmlns:a16="http://schemas.microsoft.com/office/drawing/2014/main" id="{531F2D7F-0245-4125-8BC7-5124B980EE8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81" y="4813750"/>
            <a:ext cx="1265440" cy="907297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E2BFC5F0-8971-4BF3-8E1E-6CF6F8D96B05}"/>
              </a:ext>
            </a:extLst>
          </p:cNvPr>
          <p:cNvSpPr/>
          <p:nvPr/>
        </p:nvSpPr>
        <p:spPr>
          <a:xfrm>
            <a:off x="381000" y="1612304"/>
            <a:ext cx="8080744" cy="140887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9F507C-8DD3-4B78-A350-DA5C57166A1A}"/>
              </a:ext>
            </a:extLst>
          </p:cNvPr>
          <p:cNvSpPr txBox="1"/>
          <p:nvPr/>
        </p:nvSpPr>
        <p:spPr>
          <a:xfrm>
            <a:off x="8534400" y="213360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chemeClr val="accent1"/>
                </a:solidFill>
                <a:latin typeface="Gill Sans Light"/>
              </a:rPr>
              <a:t>What we covered in </a:t>
            </a:r>
            <a:r>
              <a:rPr lang="en-US" sz="2000" b="0" dirty="0" smtClean="0">
                <a:solidFill>
                  <a:schemeClr val="accent1"/>
                </a:solidFill>
                <a:latin typeface="Gill Sans Light"/>
              </a:rPr>
              <a:t>Lecture 4</a:t>
            </a:r>
            <a:endParaRPr lang="en-US" sz="2000" b="0" dirty="0">
              <a:solidFill>
                <a:schemeClr val="accent1"/>
              </a:solidFill>
              <a:latin typeface="Gill Sans Light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E87EEF-8AE6-421A-81BA-A82E715CD3B9}"/>
              </a:ext>
            </a:extLst>
          </p:cNvPr>
          <p:cNvSpPr txBox="1"/>
          <p:nvPr/>
        </p:nvSpPr>
        <p:spPr>
          <a:xfrm>
            <a:off x="4634633" y="2670969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Gill Sans Light"/>
              </a:rPr>
              <a:t>Open File Descriptions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5559234-6EE3-4E09-92EF-5451DDF345EE}"/>
              </a:ext>
            </a:extLst>
          </p:cNvPr>
          <p:cNvSpPr txBox="1"/>
          <p:nvPr/>
        </p:nvSpPr>
        <p:spPr>
          <a:xfrm>
            <a:off x="8534400" y="4503532"/>
            <a:ext cx="2964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chemeClr val="accent1"/>
                </a:solidFill>
                <a:latin typeface="Gill Sans Light"/>
              </a:rPr>
              <a:t>What we just covered…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81D9EA3-1363-4790-A899-54677961FB38}"/>
              </a:ext>
            </a:extLst>
          </p:cNvPr>
          <p:cNvSpPr/>
          <p:nvPr/>
        </p:nvSpPr>
        <p:spPr>
          <a:xfrm>
            <a:off x="381000" y="3615323"/>
            <a:ext cx="8080744" cy="244866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6631D6-6DDB-4C37-8AC1-39AF11B38BF8}"/>
              </a:ext>
            </a:extLst>
          </p:cNvPr>
          <p:cNvSpPr/>
          <p:nvPr/>
        </p:nvSpPr>
        <p:spPr>
          <a:xfrm>
            <a:off x="381000" y="3089598"/>
            <a:ext cx="8080744" cy="4576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7B9F40-317B-4577-8393-A917B1B60621}"/>
              </a:ext>
            </a:extLst>
          </p:cNvPr>
          <p:cNvSpPr txBox="1"/>
          <p:nvPr/>
        </p:nvSpPr>
        <p:spPr>
          <a:xfrm>
            <a:off x="8534400" y="3124996"/>
            <a:ext cx="3271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Gill Sans Light"/>
              </a:rPr>
              <a:t>What we will cover next…</a:t>
            </a:r>
          </a:p>
        </p:txBody>
      </p:sp>
    </p:spTree>
    <p:extLst>
      <p:ext uri="{BB962C8B-B14F-4D97-AF65-F5344CB8AC3E}">
        <p14:creationId xmlns:p14="http://schemas.microsoft.com/office/powerpoint/2010/main" val="4738758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/>
      <p:bldP spid="71" grpId="0"/>
      <p:bldP spid="72" grpId="0" animBg="1"/>
      <p:bldP spid="6" grpId="0" animBg="1"/>
      <p:bldP spid="7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5022-1819-40AE-990F-6660E51E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Light"/>
              </a:rPr>
              <a:t>Recall: </a:t>
            </a:r>
            <a:r>
              <a:rPr lang="en-US" dirty="0">
                <a:latin typeface="Gill Sans Light"/>
              </a:rPr>
              <a:t>Magnetic Disks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BAB38-95D3-45E6-A750-7E316157A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062"/>
            <a:ext cx="10515600" cy="300106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solidFill>
                  <a:srgbClr val="FF0000"/>
                </a:solidFill>
                <a:latin typeface="Gill Sans Light"/>
              </a:rPr>
              <a:t>Cylinders: </a:t>
            </a:r>
            <a:r>
              <a:rPr lang="en-US" dirty="0">
                <a:latin typeface="Gill Sans Light"/>
              </a:rPr>
              <a:t>all the tracks under the </a:t>
            </a:r>
            <a:br>
              <a:rPr lang="en-US" dirty="0">
                <a:latin typeface="Gill Sans Light"/>
              </a:rPr>
            </a:br>
            <a:r>
              <a:rPr lang="en-US" dirty="0">
                <a:latin typeface="Gill Sans Light"/>
              </a:rPr>
              <a:t>head at a given point on all surfaces</a:t>
            </a:r>
          </a:p>
          <a:p>
            <a:pPr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latin typeface="Gill Sans Light"/>
              </a:rPr>
              <a:t>Read/write data is a three-stage process: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solidFill>
                  <a:srgbClr val="FF0000"/>
                </a:solidFill>
                <a:latin typeface="Gill Sans Light"/>
              </a:rPr>
              <a:t>Seek time: </a:t>
            </a:r>
            <a:r>
              <a:rPr lang="en-US" dirty="0">
                <a:latin typeface="Gill Sans Light"/>
              </a:rPr>
              <a:t>position the head/arm over the proper track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solidFill>
                  <a:srgbClr val="FF0000"/>
                </a:solidFill>
                <a:latin typeface="Gill Sans Light"/>
              </a:rPr>
              <a:t>Rotational latency: </a:t>
            </a:r>
            <a:r>
              <a:rPr lang="en-US" dirty="0">
                <a:latin typeface="Gill Sans Light"/>
              </a:rPr>
              <a:t>wait for desired sector to rotate under r/w head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solidFill>
                  <a:srgbClr val="FF0000"/>
                </a:solidFill>
                <a:latin typeface="Gill Sans Light"/>
              </a:rPr>
              <a:t>Transfer time: </a:t>
            </a:r>
            <a:r>
              <a:rPr lang="en-US" dirty="0">
                <a:latin typeface="Gill Sans Light"/>
              </a:rPr>
              <a:t>transfer a block of bits (sector) under r/w head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0B7443-9592-4D8A-94F9-CB255AF73206}"/>
              </a:ext>
            </a:extLst>
          </p:cNvPr>
          <p:cNvGrpSpPr/>
          <p:nvPr/>
        </p:nvGrpSpPr>
        <p:grpSpPr>
          <a:xfrm>
            <a:off x="7692930" y="685249"/>
            <a:ext cx="3484962" cy="2235138"/>
            <a:chOff x="5715000" y="1230330"/>
            <a:chExt cx="3260729" cy="2010530"/>
          </a:xfrm>
        </p:grpSpPr>
        <p:sp useBgFill="1">
          <p:nvSpPr>
            <p:cNvPr id="8" name="Oval 4">
              <a:extLst>
                <a:ext uri="{FF2B5EF4-FFF2-40B4-BE49-F238E27FC236}">
                  <a16:creationId xmlns:a16="http://schemas.microsoft.com/office/drawing/2014/main" id="{3B98F561-935B-4E1A-857B-5F2F7E952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27035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 useBgFill="1">
          <p:nvSpPr>
            <p:cNvPr id="9" name="Oval 5">
              <a:extLst>
                <a:ext uri="{FF2B5EF4-FFF2-40B4-BE49-F238E27FC236}">
                  <a16:creationId xmlns:a16="http://schemas.microsoft.com/office/drawing/2014/main" id="{816ED293-592B-4F15-BE75-98AE0DF63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24749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 useBgFill="1">
          <p:nvSpPr>
            <p:cNvPr id="10" name="Oval 6">
              <a:extLst>
                <a:ext uri="{FF2B5EF4-FFF2-40B4-BE49-F238E27FC236}">
                  <a16:creationId xmlns:a16="http://schemas.microsoft.com/office/drawing/2014/main" id="{0EE5D35D-7B13-4252-9E5C-6F28E4FCE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7800" y="22971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 useBgFill="1">
          <p:nvSpPr>
            <p:cNvPr id="11" name="Oval 7">
              <a:extLst>
                <a:ext uri="{FF2B5EF4-FFF2-40B4-BE49-F238E27FC236}">
                  <a16:creationId xmlns:a16="http://schemas.microsoft.com/office/drawing/2014/main" id="{DC5F41BE-8C3D-4633-A554-A5E068323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7800" y="21447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15F1FE80-0943-4E92-A8EF-50615B2CC9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1050" y="2316180"/>
              <a:ext cx="241300" cy="190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78395B73-AFFF-4EEE-81FD-5889A74D64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5650" y="2290780"/>
              <a:ext cx="596900" cy="88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F2423201-7D64-486F-BD06-D5BD1C8784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10450" y="1706580"/>
              <a:ext cx="292100" cy="723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C29E3C41-D259-416B-82B1-80E34BF05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1547830"/>
              <a:ext cx="743930" cy="25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 b="0">
                  <a:latin typeface="Gill Sans Light"/>
                  <a:cs typeface="Ariel"/>
                </a:rPr>
                <a:t>Sector</a:t>
              </a:r>
            </a:p>
          </p:txBody>
        </p:sp>
        <p:sp>
          <p:nvSpPr>
            <p:cNvPr id="16" name="Line 12">
              <a:extLst>
                <a:ext uri="{FF2B5EF4-FFF2-40B4-BE49-F238E27FC236}">
                  <a16:creationId xmlns:a16="http://schemas.microsoft.com/office/drawing/2014/main" id="{A1854C57-140C-4D91-A6D3-99F51A242E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91350" y="1389080"/>
              <a:ext cx="368300" cy="825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6C381780-B369-4568-8F32-2075BE216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4100" y="1230330"/>
              <a:ext cx="651899" cy="25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 b="0">
                  <a:latin typeface="Gill Sans Light"/>
                  <a:cs typeface="Ariel"/>
                </a:rPr>
                <a:t>Track</a:t>
              </a:r>
            </a:p>
          </p:txBody>
        </p:sp>
        <p:grpSp>
          <p:nvGrpSpPr>
            <p:cNvPr id="18" name="Group 49">
              <a:extLst>
                <a:ext uri="{FF2B5EF4-FFF2-40B4-BE49-F238E27FC236}">
                  <a16:creationId xmlns:a16="http://schemas.microsoft.com/office/drawing/2014/main" id="{563A6B6E-9569-46B5-8711-D47AD8F779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3703" y="2233630"/>
              <a:ext cx="2232026" cy="723900"/>
              <a:chOff x="4272" y="632"/>
              <a:chExt cx="1406" cy="456"/>
            </a:xfrm>
          </p:grpSpPr>
          <p:grpSp>
            <p:nvGrpSpPr>
              <p:cNvPr id="29" name="Group 48">
                <a:extLst>
                  <a:ext uri="{FF2B5EF4-FFF2-40B4-BE49-F238E27FC236}">
                    <a16:creationId xmlns:a16="http://schemas.microsoft.com/office/drawing/2014/main" id="{5B93AAFF-8972-4D50-9BD3-EF7B00948D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72" y="632"/>
                <a:ext cx="520" cy="456"/>
                <a:chOff x="4272" y="632"/>
                <a:chExt cx="520" cy="456"/>
              </a:xfrm>
            </p:grpSpPr>
            <p:sp>
              <p:nvSpPr>
                <p:cNvPr id="32" name="Oval 15">
                  <a:extLst>
                    <a:ext uri="{FF2B5EF4-FFF2-40B4-BE49-F238E27FC236}">
                      <a16:creationId xmlns:a16="http://schemas.microsoft.com/office/drawing/2014/main" id="{206ED2F6-2EB7-4B74-BD0A-33166F0F42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72" y="947"/>
                  <a:ext cx="520" cy="141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Gill Sans Light"/>
                    <a:cs typeface="Ariel"/>
                  </a:endParaRPr>
                </a:p>
              </p:txBody>
            </p:sp>
            <p:sp>
              <p:nvSpPr>
                <p:cNvPr id="33" name="Oval 16">
                  <a:extLst>
                    <a:ext uri="{FF2B5EF4-FFF2-40B4-BE49-F238E27FC236}">
                      <a16:creationId xmlns:a16="http://schemas.microsoft.com/office/drawing/2014/main" id="{CC0730A6-5C7E-4046-BA6E-A14B540129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" y="632"/>
                  <a:ext cx="496" cy="128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Gill Sans Light"/>
                    <a:cs typeface="Ariel"/>
                  </a:endParaRPr>
                </a:p>
              </p:txBody>
            </p:sp>
            <p:sp>
              <p:nvSpPr>
                <p:cNvPr id="34" name="Line 17">
                  <a:extLst>
                    <a:ext uri="{FF2B5EF4-FFF2-40B4-BE49-F238E27FC236}">
                      <a16:creationId xmlns:a16="http://schemas.microsoft.com/office/drawing/2014/main" id="{18DF6636-3498-4507-B7C9-D55322DF0E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72" y="696"/>
                  <a:ext cx="0" cy="320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Gill Sans Light"/>
                    <a:cs typeface="Ariel"/>
                  </a:endParaRPr>
                </a:p>
              </p:txBody>
            </p:sp>
            <p:sp>
              <p:nvSpPr>
                <p:cNvPr id="35" name="Line 18">
                  <a:extLst>
                    <a:ext uri="{FF2B5EF4-FFF2-40B4-BE49-F238E27FC236}">
                      <a16:creationId xmlns:a16="http://schemas.microsoft.com/office/drawing/2014/main" id="{1502E472-DDE1-4A24-BD95-48C8F5DF12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76" y="696"/>
                  <a:ext cx="0" cy="344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Gill Sans Light"/>
                    <a:cs typeface="Ariel"/>
                  </a:endParaRPr>
                </a:p>
              </p:txBody>
            </p:sp>
          </p:grpSp>
          <p:sp>
            <p:nvSpPr>
              <p:cNvPr id="30" name="Line 19">
                <a:extLst>
                  <a:ext uri="{FF2B5EF4-FFF2-40B4-BE49-F238E27FC236}">
                    <a16:creationId xmlns:a16="http://schemas.microsoft.com/office/drawing/2014/main" id="{1641D017-1FE8-498D-8181-8B451822BB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0" y="924"/>
                <a:ext cx="348" cy="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31" name="Rectangle 20">
                <a:extLst>
                  <a:ext uri="{FF2B5EF4-FFF2-40B4-BE49-F238E27FC236}">
                    <a16:creationId xmlns:a16="http://schemas.microsoft.com/office/drawing/2014/main" id="{4D5D1CA6-AE66-402E-A5DA-03DA08A3B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4" y="872"/>
                <a:ext cx="574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800" b="0">
                    <a:solidFill>
                      <a:schemeClr val="accent1"/>
                    </a:solidFill>
                    <a:latin typeface="Gill Sans Light"/>
                    <a:cs typeface="Ariel"/>
                  </a:rPr>
                  <a:t>Cylinder</a:t>
                </a:r>
              </a:p>
            </p:txBody>
          </p:sp>
        </p:grpSp>
        <p:grpSp>
          <p:nvGrpSpPr>
            <p:cNvPr id="19" name="Group 51">
              <a:extLst>
                <a:ext uri="{FF2B5EF4-FFF2-40B4-BE49-F238E27FC236}">
                  <a16:creationId xmlns:a16="http://schemas.microsoft.com/office/drawing/2014/main" id="{F49DFB8A-19FE-4A8B-BDA0-2E9EF61E43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5000" y="2309830"/>
              <a:ext cx="1028700" cy="596900"/>
              <a:chOff x="3600" y="680"/>
              <a:chExt cx="648" cy="376"/>
            </a:xfrm>
          </p:grpSpPr>
          <p:sp>
            <p:nvSpPr>
              <p:cNvPr id="22" name="Rectangle 28">
                <a:extLst>
                  <a:ext uri="{FF2B5EF4-FFF2-40B4-BE49-F238E27FC236}">
                    <a16:creationId xmlns:a16="http://schemas.microsoft.com/office/drawing/2014/main" id="{A23C2115-DB79-4AEC-8A57-E22436F470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685"/>
                <a:ext cx="401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800" b="0">
                    <a:solidFill>
                      <a:schemeClr val="hlink"/>
                    </a:solidFill>
                    <a:latin typeface="Gill Sans Light"/>
                    <a:cs typeface="Ariel"/>
                  </a:rPr>
                  <a:t>Head</a:t>
                </a:r>
              </a:p>
            </p:txBody>
          </p:sp>
          <p:sp>
            <p:nvSpPr>
              <p:cNvPr id="23" name="Line 21">
                <a:extLst>
                  <a:ext uri="{FF2B5EF4-FFF2-40B4-BE49-F238E27FC236}">
                    <a16:creationId xmlns:a16="http://schemas.microsoft.com/office/drawing/2014/main" id="{7275DB85-F941-48B3-BB5E-D058D2BDA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8" y="680"/>
                <a:ext cx="0" cy="37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24" name="Line 22">
                <a:extLst>
                  <a:ext uri="{FF2B5EF4-FFF2-40B4-BE49-F238E27FC236}">
                    <a16:creationId xmlns:a16="http://schemas.microsoft.com/office/drawing/2014/main" id="{FCCAC66D-12F3-4183-8D3C-DF45166A06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0" y="695"/>
                <a:ext cx="248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25" name="Line 23">
                <a:extLst>
                  <a:ext uri="{FF2B5EF4-FFF2-40B4-BE49-F238E27FC236}">
                    <a16:creationId xmlns:a16="http://schemas.microsoft.com/office/drawing/2014/main" id="{6C328DFB-C262-4073-907C-FC3DD812DB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" y="824"/>
                <a:ext cx="231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26" name="Line 24">
                <a:extLst>
                  <a:ext uri="{FF2B5EF4-FFF2-40B4-BE49-F238E27FC236}">
                    <a16:creationId xmlns:a16="http://schemas.microsoft.com/office/drawing/2014/main" id="{F8804A02-5198-4F6E-BD5F-806182D821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" y="944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27" name="Line 25">
                <a:extLst>
                  <a:ext uri="{FF2B5EF4-FFF2-40B4-BE49-F238E27FC236}">
                    <a16:creationId xmlns:a16="http://schemas.microsoft.com/office/drawing/2014/main" id="{7FED8D95-04AE-4E65-8034-090E771933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" y="1056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28" name="Line 26">
                <a:extLst>
                  <a:ext uri="{FF2B5EF4-FFF2-40B4-BE49-F238E27FC236}">
                    <a16:creationId xmlns:a16="http://schemas.microsoft.com/office/drawing/2014/main" id="{69C0147C-4AD4-4B51-942A-3CECC5135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4" y="888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</p:grpSp>
        <p:sp>
          <p:nvSpPr>
            <p:cNvPr id="20" name="Line 29">
              <a:extLst>
                <a:ext uri="{FF2B5EF4-FFF2-40B4-BE49-F238E27FC236}">
                  <a16:creationId xmlns:a16="http://schemas.microsoft.com/office/drawing/2014/main" id="{E80E128F-C7DF-49BB-8BF6-B32B509D3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2400" y="2982930"/>
              <a:ext cx="368300" cy="101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D7ECBB4-2803-4BCE-94BD-DF6FDB63F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7200" y="2982930"/>
              <a:ext cx="743931" cy="25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 b="0">
                  <a:latin typeface="Gill Sans Light"/>
                  <a:cs typeface="Ariel"/>
                </a:rPr>
                <a:t>Platter</a:t>
              </a:r>
            </a:p>
          </p:txBody>
        </p:sp>
      </p:grpSp>
      <p:grpSp>
        <p:nvGrpSpPr>
          <p:cNvPr id="36" name="Group 36">
            <a:extLst>
              <a:ext uri="{FF2B5EF4-FFF2-40B4-BE49-F238E27FC236}">
                <a16:creationId xmlns:a16="http://schemas.microsoft.com/office/drawing/2014/main" id="{0576CD9F-135C-46F7-AE34-5879DB90BCFF}"/>
              </a:ext>
            </a:extLst>
          </p:cNvPr>
          <p:cNvGrpSpPr>
            <a:grpSpLocks/>
          </p:cNvGrpSpPr>
          <p:nvPr/>
        </p:nvGrpSpPr>
        <p:grpSpPr bwMode="auto">
          <a:xfrm>
            <a:off x="1780310" y="5062227"/>
            <a:ext cx="8140169" cy="1235075"/>
            <a:chOff x="457" y="3072"/>
            <a:chExt cx="5167" cy="816"/>
          </a:xfrm>
        </p:grpSpPr>
        <p:sp>
          <p:nvSpPr>
            <p:cNvPr id="37" name="Rectangle 37">
              <a:extLst>
                <a:ext uri="{FF2B5EF4-FFF2-40B4-BE49-F238E27FC236}">
                  <a16:creationId xmlns:a16="http://schemas.microsoft.com/office/drawing/2014/main" id="{82BD422C-6043-47E3-8CDC-5FB705889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072"/>
              <a:ext cx="1200" cy="8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/>
              <a:r>
                <a:rPr lang="en-US" sz="2000" b="0">
                  <a:latin typeface="Gill Sans Light"/>
                  <a:cs typeface="Helvetica Neue Light"/>
                </a:rPr>
                <a:t>Software</a:t>
              </a:r>
            </a:p>
            <a:p>
              <a:pPr marL="228600" indent="-228600"/>
              <a:r>
                <a:rPr lang="en-US" sz="2000" b="0">
                  <a:latin typeface="Gill Sans Light"/>
                  <a:cs typeface="Helvetica Neue Light"/>
                </a:rPr>
                <a:t>Queue</a:t>
              </a:r>
            </a:p>
            <a:p>
              <a:pPr marL="228600" indent="-228600"/>
              <a:r>
                <a:rPr lang="en-US" sz="2000" b="0">
                  <a:latin typeface="Gill Sans Light"/>
                  <a:cs typeface="Helvetica Neue Light"/>
                </a:rPr>
                <a:t>(Device Driver)</a:t>
              </a:r>
            </a:p>
          </p:txBody>
        </p:sp>
        <p:sp>
          <p:nvSpPr>
            <p:cNvPr id="38" name="Line 38">
              <a:extLst>
                <a:ext uri="{FF2B5EF4-FFF2-40B4-BE49-F238E27FC236}">
                  <a16:creationId xmlns:a16="http://schemas.microsoft.com/office/drawing/2014/main" id="{1142C12D-C9B2-494C-888E-44D60D2975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348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 Light"/>
                <a:cs typeface="Helvetica Neue Light"/>
              </a:endParaRPr>
            </a:p>
          </p:txBody>
        </p:sp>
        <p:sp>
          <p:nvSpPr>
            <p:cNvPr id="39" name="Line 39">
              <a:extLst>
                <a:ext uri="{FF2B5EF4-FFF2-40B4-BE49-F238E27FC236}">
                  <a16:creationId xmlns:a16="http://schemas.microsoft.com/office/drawing/2014/main" id="{8585F452-6EC0-430C-A4AA-533FAF988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348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 Light"/>
                <a:cs typeface="Helvetica Neue Light"/>
              </a:endParaRPr>
            </a:p>
          </p:txBody>
        </p:sp>
        <p:sp>
          <p:nvSpPr>
            <p:cNvPr id="40" name="Rectangle 40">
              <a:extLst>
                <a:ext uri="{FF2B5EF4-FFF2-40B4-BE49-F238E27FC236}">
                  <a16:creationId xmlns:a16="http://schemas.microsoft.com/office/drawing/2014/main" id="{F8994E07-4823-4D08-BDB3-D8F31875F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072"/>
              <a:ext cx="384" cy="816"/>
            </a:xfrm>
            <a:prstGeom prst="rect">
              <a:avLst/>
            </a:prstGeom>
            <a:solidFill>
              <a:srgbClr val="FFFFD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lIns="90478" tIns="44445" rIns="90478" bIns="44445" anchor="ctr"/>
            <a:lstStyle/>
            <a:p>
              <a:pPr marL="228600" indent="-228600">
                <a:lnSpc>
                  <a:spcPct val="80000"/>
                </a:lnSpc>
                <a:spcBef>
                  <a:spcPct val="10000"/>
                </a:spcBef>
              </a:pPr>
              <a:r>
                <a:rPr lang="en-US" sz="2000" b="0" dirty="0">
                  <a:latin typeface="Gill Sans Light"/>
                  <a:cs typeface="Helvetica Neue Light"/>
                </a:rPr>
                <a:t>Hardware</a:t>
              </a:r>
            </a:p>
            <a:p>
              <a:pPr marL="228600" indent="-228600">
                <a:lnSpc>
                  <a:spcPct val="80000"/>
                </a:lnSpc>
                <a:spcBef>
                  <a:spcPct val="10000"/>
                </a:spcBef>
              </a:pPr>
              <a:r>
                <a:rPr lang="en-US" sz="2000" b="0" dirty="0">
                  <a:latin typeface="Gill Sans Light"/>
                  <a:cs typeface="Helvetica Neue Light"/>
                </a:rPr>
                <a:t>Controller</a:t>
              </a:r>
            </a:p>
          </p:txBody>
        </p:sp>
        <p:sp>
          <p:nvSpPr>
            <p:cNvPr id="41" name="Rectangle 41">
              <a:extLst>
                <a:ext uri="{FF2B5EF4-FFF2-40B4-BE49-F238E27FC236}">
                  <a16:creationId xmlns:a16="http://schemas.microsoft.com/office/drawing/2014/main" id="{B434A46B-3734-40B3-B8AA-C7E2E8889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072"/>
              <a:ext cx="1440" cy="816"/>
            </a:xfrm>
            <a:prstGeom prst="rect">
              <a:avLst/>
            </a:prstGeom>
            <a:solidFill>
              <a:srgbClr val="FFFFD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/>
              <a:r>
                <a:rPr lang="en-US" sz="2000" b="0">
                  <a:latin typeface="Gill Sans Light"/>
                  <a:cs typeface="Helvetica Neue Light"/>
                </a:rPr>
                <a:t> Media Time</a:t>
              </a:r>
            </a:p>
            <a:p>
              <a:pPr marL="228600" indent="-228600"/>
              <a:r>
                <a:rPr lang="en-US" sz="2000" b="0">
                  <a:latin typeface="Gill Sans Light"/>
                  <a:cs typeface="Helvetica Neue Light"/>
                </a:rPr>
                <a:t>(Seek+Rot+Xfer)</a:t>
              </a:r>
            </a:p>
          </p:txBody>
        </p:sp>
        <p:sp>
          <p:nvSpPr>
            <p:cNvPr id="42" name="Line 42">
              <a:extLst>
                <a:ext uri="{FF2B5EF4-FFF2-40B4-BE49-F238E27FC236}">
                  <a16:creationId xmlns:a16="http://schemas.microsoft.com/office/drawing/2014/main" id="{1E16EB34-D3F8-4AFA-A7C9-F613AE1F75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348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 Light"/>
                <a:cs typeface="Helvetica Neue Light"/>
              </a:endParaRPr>
            </a:p>
          </p:txBody>
        </p:sp>
        <p:sp>
          <p:nvSpPr>
            <p:cNvPr id="43" name="Line 43">
              <a:extLst>
                <a:ext uri="{FF2B5EF4-FFF2-40B4-BE49-F238E27FC236}">
                  <a16:creationId xmlns:a16="http://schemas.microsoft.com/office/drawing/2014/main" id="{2258A3E6-7EF1-4AC0-B7BF-24C957853C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2" y="348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 Light"/>
                <a:cs typeface="Helvetica Neue Light"/>
              </a:endParaRPr>
            </a:p>
          </p:txBody>
        </p:sp>
        <p:sp>
          <p:nvSpPr>
            <p:cNvPr id="44" name="Text Box 44">
              <a:extLst>
                <a:ext uri="{FF2B5EF4-FFF2-40B4-BE49-F238E27FC236}">
                  <a16:creationId xmlns:a16="http://schemas.microsoft.com/office/drawing/2014/main" id="{985AD4F3-D908-44D6-8755-2105742A3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185" y="3344"/>
              <a:ext cx="815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b="0">
                  <a:latin typeface="Gill Sans Light"/>
                  <a:cs typeface="Helvetica Neue Light"/>
                </a:rPr>
                <a:t>Request</a:t>
              </a:r>
            </a:p>
          </p:txBody>
        </p:sp>
        <p:sp>
          <p:nvSpPr>
            <p:cNvPr id="45" name="Text Box 45">
              <a:extLst>
                <a:ext uri="{FF2B5EF4-FFF2-40B4-BE49-F238E27FC236}">
                  <a16:creationId xmlns:a16="http://schemas.microsoft.com/office/drawing/2014/main" id="{A6FDE18F-EC69-4D54-9A65-D26C47B94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5163" y="3344"/>
              <a:ext cx="64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b="0">
                  <a:latin typeface="Gill Sans Light"/>
                  <a:cs typeface="Helvetica Neue Light"/>
                </a:rPr>
                <a:t>Result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7CEE33F-72AA-4C14-B043-663F533BDE3D}"/>
              </a:ext>
            </a:extLst>
          </p:cNvPr>
          <p:cNvSpPr txBox="1"/>
          <p:nvPr/>
        </p:nvSpPr>
        <p:spPr>
          <a:xfrm>
            <a:off x="2576182" y="4286796"/>
            <a:ext cx="6629400" cy="641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Gill Sans Light"/>
                <a:cs typeface="Helvetica Neue "/>
              </a:rPr>
              <a:t>Disk Latency =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Gill Sans Light"/>
                <a:cs typeface="Helvetica Neue "/>
              </a:rPr>
              <a:t>Queueing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Gill Sans Light"/>
                <a:cs typeface="Helvetica Neue "/>
              </a:rPr>
              <a:t> Time + Controller time +</a:t>
            </a: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Gill Sans Light"/>
                <a:cs typeface="Helvetica Neue "/>
              </a:rPr>
              <a:t>                        Seek Time + Rotation Time +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Gill Sans Light"/>
                <a:cs typeface="Helvetica Neue "/>
              </a:rPr>
              <a:t>Xfer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Gill Sans Light"/>
                <a:cs typeface="Helvetica Neue "/>
              </a:rPr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12256514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11887200" cy="533400"/>
          </a:xfrm>
        </p:spPr>
        <p:txBody>
          <a:bodyPr/>
          <a:lstStyle/>
          <a:p>
            <a:r>
              <a:rPr lang="en-US" altLang="ko-KR" dirty="0" smtClean="0"/>
              <a:t>Fast File System (BSD 4.2, 1984)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10972800" cy="5867400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Same </a:t>
            </a:r>
            <a:r>
              <a:rPr lang="en-US" altLang="ko-KR" dirty="0" err="1" smtClean="0"/>
              <a:t>inode</a:t>
            </a:r>
            <a:r>
              <a:rPr lang="en-US" altLang="ko-KR" dirty="0" smtClean="0"/>
              <a:t> structure as in BSD 4.1</a:t>
            </a:r>
          </a:p>
          <a:p>
            <a:pPr lvl="1"/>
            <a:r>
              <a:rPr lang="en-US" altLang="ko-KR" dirty="0" smtClean="0"/>
              <a:t>same file header and triply indirect blocks like we just studied</a:t>
            </a:r>
          </a:p>
          <a:p>
            <a:pPr lvl="1"/>
            <a:r>
              <a:rPr lang="en-US" altLang="ko-KR" dirty="0" smtClean="0"/>
              <a:t>Some changes to block sizes </a:t>
            </a:r>
            <a:r>
              <a:rPr lang="en-US" altLang="ko-KR" smtClean="0"/>
              <a:t>from 1024</a:t>
            </a:r>
            <a:r>
              <a:rPr lang="en-US" altLang="ko-KR" smtClean="0">
                <a:sym typeface="Symbol" panose="05050102010706020507" pitchFamily="18" charset="2"/>
              </a:rPr>
              <a:t>4096 </a:t>
            </a:r>
            <a:r>
              <a:rPr lang="en-US" altLang="ko-KR" smtClean="0"/>
              <a:t>bytes </a:t>
            </a:r>
            <a:r>
              <a:rPr lang="en-US" altLang="ko-KR" dirty="0" smtClean="0"/>
              <a:t>for performance</a:t>
            </a:r>
          </a:p>
          <a:p>
            <a:r>
              <a:rPr lang="en-US" altLang="ko-KR" dirty="0" smtClean="0"/>
              <a:t>Paper on FFS: “A Fast File System for UNIX”</a:t>
            </a:r>
          </a:p>
          <a:p>
            <a:pPr lvl="1"/>
            <a:r>
              <a:rPr lang="en-US" altLang="ko-KR" dirty="0" smtClean="0"/>
              <a:t>Marshall </a:t>
            </a:r>
            <a:r>
              <a:rPr lang="en-US" altLang="ko-KR" dirty="0" err="1" smtClean="0"/>
              <a:t>McKusick</a:t>
            </a:r>
            <a:r>
              <a:rPr lang="en-US" altLang="ko-KR" dirty="0" smtClean="0"/>
              <a:t>, William Joy, Samuel </a:t>
            </a:r>
            <a:r>
              <a:rPr lang="en-US" altLang="ko-KR" dirty="0" err="1" smtClean="0"/>
              <a:t>Leffler</a:t>
            </a:r>
            <a:r>
              <a:rPr lang="en-US" altLang="ko-KR" dirty="0" smtClean="0"/>
              <a:t> and Robert </a:t>
            </a:r>
            <a:r>
              <a:rPr lang="en-US" altLang="ko-KR" dirty="0" err="1" smtClean="0"/>
              <a:t>Fabry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Off the “resources” page of course website – Take a look!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Optimization for Performance and Reliability:</a:t>
            </a:r>
          </a:p>
          <a:p>
            <a:pPr lvl="1"/>
            <a:r>
              <a:rPr lang="en-US" altLang="ko-KR" dirty="0" smtClean="0"/>
              <a:t>Distribute </a:t>
            </a:r>
            <a:r>
              <a:rPr lang="en-US" altLang="ko-KR" dirty="0" err="1" smtClean="0"/>
              <a:t>inodes</a:t>
            </a:r>
            <a:r>
              <a:rPr lang="en-US" altLang="ko-KR" dirty="0" smtClean="0"/>
              <a:t> among different tracks to be closer to data</a:t>
            </a:r>
          </a:p>
          <a:p>
            <a:pPr lvl="1"/>
            <a:r>
              <a:rPr lang="en-US" altLang="ko-KR" dirty="0" smtClean="0"/>
              <a:t>Uses bitmap allocation in place of </a:t>
            </a:r>
            <a:r>
              <a:rPr lang="en-US" altLang="ko-KR" dirty="0" err="1" smtClean="0"/>
              <a:t>freelist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Attempt to allocate files contiguously</a:t>
            </a:r>
          </a:p>
          <a:p>
            <a:pPr lvl="1"/>
            <a:r>
              <a:rPr lang="en-US" altLang="ko-KR" dirty="0" smtClean="0"/>
              <a:t>10% reserved disk space</a:t>
            </a:r>
          </a:p>
          <a:p>
            <a:pPr lvl="1"/>
            <a:r>
              <a:rPr lang="en-US" altLang="ko-KR" dirty="0" smtClean="0"/>
              <a:t>Skip-sector positioning (mentioned later)</a:t>
            </a:r>
          </a:p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95909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 Changes in </a:t>
            </a:r>
            <a:r>
              <a:rPr lang="en-US" dirty="0" err="1" smtClean="0"/>
              <a:t>Inode</a:t>
            </a:r>
            <a:r>
              <a:rPr lang="en-US" dirty="0" smtClean="0"/>
              <a:t> Placement: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11049000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early UNIX and DOS/Windows’ FAT file system, headers stored in special array in outermost cylinders</a:t>
            </a:r>
          </a:p>
          <a:p>
            <a:pPr lvl="1"/>
            <a:r>
              <a:rPr lang="en-US" dirty="0" smtClean="0"/>
              <a:t>Fixed </a:t>
            </a:r>
            <a:r>
              <a:rPr lang="en-US" dirty="0"/>
              <a:t>size, set when disk is formatted</a:t>
            </a:r>
          </a:p>
          <a:p>
            <a:pPr lvl="2"/>
            <a:r>
              <a:rPr lang="en-US" dirty="0"/>
              <a:t>At formatting time, a fixed number of </a:t>
            </a:r>
            <a:r>
              <a:rPr lang="en-US" dirty="0" err="1"/>
              <a:t>inodes</a:t>
            </a:r>
            <a:r>
              <a:rPr lang="en-US" dirty="0"/>
              <a:t> are created</a:t>
            </a:r>
          </a:p>
          <a:p>
            <a:pPr lvl="2"/>
            <a:r>
              <a:rPr lang="en-US" dirty="0"/>
              <a:t>Each is given a unique number, called an “</a:t>
            </a:r>
            <a:r>
              <a:rPr lang="en-US" altLang="ja-JP" dirty="0" err="1"/>
              <a:t>inumber</a:t>
            </a:r>
            <a:r>
              <a:rPr lang="en-US" altLang="ja-JP" dirty="0" smtClean="0"/>
              <a:t>”</a:t>
            </a:r>
          </a:p>
          <a:p>
            <a:pPr lvl="2"/>
            <a:endParaRPr lang="en-US" altLang="ja-JP" dirty="0"/>
          </a:p>
          <a:p>
            <a:r>
              <a:rPr lang="en-US" altLang="ko-KR" dirty="0" smtClean="0"/>
              <a:t>Problem </a:t>
            </a:r>
            <a:r>
              <a:rPr lang="en-US" altLang="ko-KR" dirty="0"/>
              <a:t>#1: </a:t>
            </a:r>
            <a:r>
              <a:rPr lang="en-US" altLang="ko-KR" dirty="0" err="1"/>
              <a:t>Inodes</a:t>
            </a:r>
            <a:r>
              <a:rPr lang="en-US" altLang="ko-KR" dirty="0"/>
              <a:t> all in one place (outer tracks)</a:t>
            </a:r>
          </a:p>
          <a:p>
            <a:pPr lvl="1"/>
            <a:r>
              <a:rPr lang="en-US" altLang="ko-KR" dirty="0"/>
              <a:t>Head crash potentially destroys all files </a:t>
            </a:r>
            <a:r>
              <a:rPr lang="en-US" altLang="ko-KR" dirty="0" smtClean="0"/>
              <a:t>by </a:t>
            </a:r>
            <a:r>
              <a:rPr lang="en-US" altLang="ko-KR" dirty="0"/>
              <a:t>destroying </a:t>
            </a:r>
            <a:r>
              <a:rPr lang="en-US" altLang="ko-KR" dirty="0" err="1" smtClean="0"/>
              <a:t>inodes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Inodes</a:t>
            </a:r>
            <a:r>
              <a:rPr lang="en-US" altLang="ko-KR" dirty="0" smtClean="0"/>
              <a:t> not close to the data that the point to</a:t>
            </a:r>
          </a:p>
          <a:p>
            <a:pPr lvl="2"/>
            <a:r>
              <a:rPr lang="en-US" dirty="0"/>
              <a:t>To read a small file, seek to get header, seek back to data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Problem #2: When create a file, don’t know how big it will become (in UNIX, most writes are by appending)</a:t>
            </a:r>
          </a:p>
          <a:p>
            <a:pPr lvl="1"/>
            <a:r>
              <a:rPr lang="en-US" altLang="ko-KR" dirty="0"/>
              <a:t>How much contiguous space do you allocate for a file?</a:t>
            </a:r>
          </a:p>
          <a:p>
            <a:pPr lvl="1"/>
            <a:r>
              <a:rPr lang="en-US" altLang="ko-KR" dirty="0"/>
              <a:t>Makes it hard to optimize for </a:t>
            </a:r>
            <a:r>
              <a:rPr lang="en-US" altLang="ko-KR" dirty="0" smtClean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2190758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 Locality: Block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96774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UNIX BSD 4.2 (FFS) distributed the header information (</a:t>
            </a:r>
            <a:r>
              <a:rPr lang="en-US" dirty="0" err="1"/>
              <a:t>inodes</a:t>
            </a:r>
            <a:r>
              <a:rPr lang="en-US" dirty="0"/>
              <a:t>) closer to the data blocks</a:t>
            </a:r>
          </a:p>
          <a:p>
            <a:pPr lvl="1"/>
            <a:r>
              <a:rPr lang="en-US" dirty="0"/>
              <a:t>Often, </a:t>
            </a:r>
            <a:r>
              <a:rPr lang="en-US" dirty="0" err="1"/>
              <a:t>inode</a:t>
            </a:r>
            <a:r>
              <a:rPr lang="en-US" dirty="0"/>
              <a:t> for file stored in same </a:t>
            </a:r>
            <a:r>
              <a:rPr lang="ja-JP" altLang="en-US" dirty="0"/>
              <a:t>“</a:t>
            </a:r>
            <a:r>
              <a:rPr lang="en-US" altLang="ja-JP" dirty="0"/>
              <a:t>cylinder group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as </a:t>
            </a:r>
            <a:r>
              <a:rPr lang="en-US" altLang="ja-JP" dirty="0"/>
              <a:t>parent directory of the file </a:t>
            </a:r>
          </a:p>
          <a:p>
            <a:pPr lvl="1"/>
            <a:r>
              <a:rPr lang="en-US" altLang="ja-JP" dirty="0"/>
              <a:t>makes an “ls” of that directory run very </a:t>
            </a:r>
            <a:r>
              <a:rPr lang="en-US" altLang="ja-JP" dirty="0" smtClean="0"/>
              <a:t>fast</a:t>
            </a:r>
          </a:p>
          <a:p>
            <a:r>
              <a:rPr lang="en-US" dirty="0"/>
              <a:t>File system </a:t>
            </a:r>
            <a:r>
              <a:rPr lang="en-US" dirty="0" smtClean="0"/>
              <a:t>volume </a:t>
            </a:r>
            <a:r>
              <a:rPr lang="en-US" dirty="0"/>
              <a:t>divided into </a:t>
            </a:r>
            <a:r>
              <a:rPr lang="en-US" dirty="0" smtClean="0"/>
              <a:t>set </a:t>
            </a:r>
            <a:r>
              <a:rPr lang="en-US" dirty="0"/>
              <a:t>of block groups</a:t>
            </a:r>
          </a:p>
          <a:p>
            <a:pPr lvl="1"/>
            <a:r>
              <a:rPr lang="en-US" dirty="0"/>
              <a:t>Close set of </a:t>
            </a:r>
            <a:r>
              <a:rPr lang="en-US" dirty="0" smtClean="0"/>
              <a:t>tracks</a:t>
            </a:r>
          </a:p>
          <a:p>
            <a:r>
              <a:rPr lang="en-US" dirty="0" smtClean="0"/>
              <a:t>Data blocks, metadata, and free space </a:t>
            </a:r>
            <a:br>
              <a:rPr lang="en-US" dirty="0" smtClean="0"/>
            </a:br>
            <a:r>
              <a:rPr lang="en-US" dirty="0" smtClean="0"/>
              <a:t>interleaved within block group</a:t>
            </a:r>
          </a:p>
          <a:p>
            <a:pPr lvl="1"/>
            <a:r>
              <a:rPr lang="en-US" dirty="0" smtClean="0"/>
              <a:t>Avoid huge seeks between user data and </a:t>
            </a:r>
            <a:br>
              <a:rPr lang="en-US" dirty="0" smtClean="0"/>
            </a:br>
            <a:r>
              <a:rPr lang="en-US" dirty="0" smtClean="0"/>
              <a:t>system structure</a:t>
            </a:r>
          </a:p>
          <a:p>
            <a:r>
              <a:rPr lang="en-US" dirty="0" smtClean="0"/>
              <a:t>Put directory and its files in common block group</a:t>
            </a:r>
          </a:p>
        </p:txBody>
      </p:sp>
      <p:pic>
        <p:nvPicPr>
          <p:cNvPr id="8" name="Picture 7" descr="Screen Shot 2014-10-22 at 5.27.38 PM.png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838200"/>
            <a:ext cx="4471567" cy="45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7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 Locality: Block Groups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100584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First-Free allocation of new file blocks</a:t>
            </a:r>
          </a:p>
          <a:p>
            <a:pPr lvl="1"/>
            <a:r>
              <a:rPr lang="en-US" altLang="ko-KR" dirty="0" smtClean="0"/>
              <a:t>To expand file, first try successive blocks in bitmap, then </a:t>
            </a:r>
            <a:br>
              <a:rPr lang="en-US" altLang="ko-KR" dirty="0" smtClean="0"/>
            </a:br>
            <a:r>
              <a:rPr lang="en-US" altLang="ko-KR" dirty="0" smtClean="0"/>
              <a:t>choose new range of blocks</a:t>
            </a:r>
          </a:p>
          <a:p>
            <a:pPr lvl="1"/>
            <a:r>
              <a:rPr lang="en-US" dirty="0" smtClean="0"/>
              <a:t>Few little holes at start, big sequential runs at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end of group</a:t>
            </a:r>
          </a:p>
          <a:p>
            <a:pPr lvl="1"/>
            <a:r>
              <a:rPr lang="en-US" dirty="0" smtClean="0"/>
              <a:t>Avoids fragmentation</a:t>
            </a:r>
          </a:p>
          <a:p>
            <a:pPr lvl="1"/>
            <a:r>
              <a:rPr lang="en-US" dirty="0" smtClean="0"/>
              <a:t>Sequential layout for big files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Important: keep 10% or more free!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Reserve space in the Block Group</a:t>
            </a:r>
          </a:p>
          <a:p>
            <a:r>
              <a:rPr lang="en-US" dirty="0" smtClean="0"/>
              <a:t>Summary: FFS </a:t>
            </a:r>
            <a:r>
              <a:rPr lang="en-US" dirty="0" err="1" smtClean="0"/>
              <a:t>Inode</a:t>
            </a:r>
            <a:r>
              <a:rPr lang="en-US" dirty="0" smtClean="0"/>
              <a:t> Layout Pros</a:t>
            </a:r>
            <a:endParaRPr lang="en-US" dirty="0"/>
          </a:p>
          <a:p>
            <a:pPr lvl="1"/>
            <a:r>
              <a:rPr lang="en-US" dirty="0" smtClean="0"/>
              <a:t>For </a:t>
            </a:r>
            <a:r>
              <a:rPr lang="en-US" dirty="0"/>
              <a:t>small directories, can fit all data, file headers,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etc</a:t>
            </a:r>
            <a:r>
              <a:rPr lang="en-US" dirty="0"/>
              <a:t>. in same cylinder </a:t>
            </a:r>
            <a:r>
              <a:rPr lang="en-US" dirty="0">
                <a:sym typeface="Symbol" pitchFamily="-83" charset="2"/>
              </a:rPr>
              <a:t> no seeks!</a:t>
            </a:r>
          </a:p>
          <a:p>
            <a:pPr lvl="1"/>
            <a:r>
              <a:rPr lang="en-US" dirty="0">
                <a:sym typeface="Symbol" pitchFamily="-83" charset="2"/>
              </a:rPr>
              <a:t>File headers much smaller than whole block </a:t>
            </a:r>
            <a:r>
              <a:rPr lang="en-US" dirty="0" smtClean="0">
                <a:sym typeface="Symbol" pitchFamily="-83" charset="2"/>
              </a:rPr>
              <a:t/>
            </a:r>
            <a:br>
              <a:rPr lang="en-US" dirty="0" smtClean="0">
                <a:sym typeface="Symbol" pitchFamily="-83" charset="2"/>
              </a:rPr>
            </a:br>
            <a:r>
              <a:rPr lang="en-US" dirty="0" smtClean="0">
                <a:sym typeface="Symbol" pitchFamily="-83" charset="2"/>
              </a:rPr>
              <a:t>(</a:t>
            </a:r>
            <a:r>
              <a:rPr lang="en-US" dirty="0">
                <a:sym typeface="Symbol" pitchFamily="-83" charset="2"/>
              </a:rPr>
              <a:t>a few hundred bytes), so multiple headers fetched from disk at same time</a:t>
            </a:r>
          </a:p>
          <a:p>
            <a:pPr lvl="1"/>
            <a:r>
              <a:rPr lang="en-US" dirty="0"/>
              <a:t>Reliability: whatever happens to the disk, you can find many of the files (even if directories disconnected)</a:t>
            </a: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6" name="Picture 5" descr="Screen Shot 2014-10-22 at 5.27.38 PM.png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762000"/>
            <a:ext cx="4471567" cy="45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694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8915400" cy="533400"/>
          </a:xfrm>
        </p:spPr>
        <p:txBody>
          <a:bodyPr/>
          <a:lstStyle/>
          <a:p>
            <a:r>
              <a:rPr lang="en-US" dirty="0" smtClean="0"/>
              <a:t>UNIX 4.2 BSD FFS First Fit Block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997929"/>
            <a:ext cx="8229600" cy="1799136"/>
          </a:xfrm>
        </p:spPr>
        <p:txBody>
          <a:bodyPr>
            <a:normAutofit/>
          </a:bodyPr>
          <a:lstStyle/>
          <a:p>
            <a:r>
              <a:rPr lang="en-US" dirty="0" smtClean="0"/>
              <a:t>Fills in the small holes at the start of block group</a:t>
            </a:r>
          </a:p>
          <a:p>
            <a:r>
              <a:rPr lang="en-US" dirty="0" smtClean="0"/>
              <a:t>Avoids fragmentation, leaves contiguous free space at end</a:t>
            </a:r>
            <a:endParaRPr lang="en-US" dirty="0"/>
          </a:p>
        </p:txBody>
      </p:sp>
      <p:pic>
        <p:nvPicPr>
          <p:cNvPr id="7" name="Picture 6" descr="Screen Shot 2014-10-23 at 8.46.43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120" y="3003487"/>
            <a:ext cx="9144000" cy="1696739"/>
          </a:xfrm>
          <a:prstGeom prst="rect">
            <a:avLst/>
          </a:prstGeom>
        </p:spPr>
      </p:pic>
      <p:pic>
        <p:nvPicPr>
          <p:cNvPr id="8" name="Picture 7" descr="Screen Shot 2014-10-23 at 8.46.32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14400"/>
            <a:ext cx="9144000" cy="2164360"/>
          </a:xfrm>
          <a:prstGeom prst="rect">
            <a:avLst/>
          </a:prstGeom>
        </p:spPr>
      </p:pic>
      <p:pic>
        <p:nvPicPr>
          <p:cNvPr id="9" name="Picture 8" descr="Screen Shot 2014-10-23 at 8.46.54 P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120" y="4624952"/>
            <a:ext cx="9144000" cy="160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672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Attack of the Rotational Delay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762000"/>
            <a:ext cx="10668000" cy="609600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Problem 3: Missing blocks due to rotational delay</a:t>
            </a:r>
          </a:p>
          <a:p>
            <a:pPr lvl="1"/>
            <a:r>
              <a:rPr lang="en-US" altLang="ko-KR" dirty="0" smtClean="0"/>
              <a:t>Issue: Read one block, do processing, and read next block.  In meantime, disk has continued turning: missed next block! Need 1 revolution/block!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Solution1: Skip sector positioning (“interleaving”)</a:t>
            </a:r>
          </a:p>
          <a:p>
            <a:pPr lvl="2"/>
            <a:r>
              <a:rPr lang="en-US" altLang="ko-KR" dirty="0" smtClean="0"/>
              <a:t>Place the blocks from one file on every other block of a track: give time for processing to overlap rotation</a:t>
            </a:r>
          </a:p>
          <a:p>
            <a:pPr lvl="2"/>
            <a:r>
              <a:rPr lang="en-US" altLang="ko-KR" dirty="0" smtClean="0"/>
              <a:t>Can be done by OS or in modern drives by the disk controller</a:t>
            </a:r>
          </a:p>
          <a:p>
            <a:pPr lvl="1"/>
            <a:r>
              <a:rPr lang="en-US" altLang="ko-KR" dirty="0" smtClean="0"/>
              <a:t>Solution 2: Read ahead: read next block right after first, even if application hasn’t asked for it yet</a:t>
            </a:r>
          </a:p>
          <a:p>
            <a:pPr lvl="2"/>
            <a:r>
              <a:rPr lang="en-US" altLang="ko-KR" dirty="0" smtClean="0"/>
              <a:t>This can be done either by OS (read ahead) </a:t>
            </a:r>
          </a:p>
          <a:p>
            <a:pPr lvl="2"/>
            <a:r>
              <a:rPr lang="en-US" altLang="ko-KR" dirty="0" smtClean="0"/>
              <a:t>By disk itself (track buffers) - many disk controllers have internal RAM that allows them to read a complete track</a:t>
            </a:r>
          </a:p>
          <a:p>
            <a:r>
              <a:rPr lang="en-US" altLang="ko-KR" dirty="0" smtClean="0"/>
              <a:t>Modern disks + controllers do many things “under the covers”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Track buffers, elevator algorithms, bad block filtering</a:t>
            </a:r>
          </a:p>
          <a:p>
            <a:pPr lvl="1"/>
            <a:endParaRPr lang="en-US" altLang="ko-KR" dirty="0" smtClean="0"/>
          </a:p>
        </p:txBody>
      </p:sp>
      <p:grpSp>
        <p:nvGrpSpPr>
          <p:cNvPr id="944132" name="Group 4"/>
          <p:cNvGrpSpPr>
            <a:grpSpLocks/>
          </p:cNvGrpSpPr>
          <p:nvPr/>
        </p:nvGrpSpPr>
        <p:grpSpPr bwMode="auto">
          <a:xfrm>
            <a:off x="1981200" y="1600200"/>
            <a:ext cx="3329062" cy="1826450"/>
            <a:chOff x="240" y="480"/>
            <a:chExt cx="1884" cy="976"/>
          </a:xfrm>
        </p:grpSpPr>
        <p:sp>
          <p:nvSpPr>
            <p:cNvPr id="20490" name="Line 5"/>
            <p:cNvSpPr>
              <a:spLocks noChangeShapeType="1"/>
            </p:cNvSpPr>
            <p:nvPr/>
          </p:nvSpPr>
          <p:spPr bwMode="auto">
            <a:xfrm>
              <a:off x="1056" y="624"/>
              <a:ext cx="370" cy="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91" name="Rectangle 6"/>
            <p:cNvSpPr>
              <a:spLocks noChangeArrowheads="1"/>
            </p:cNvSpPr>
            <p:nvPr/>
          </p:nvSpPr>
          <p:spPr bwMode="auto">
            <a:xfrm>
              <a:off x="240" y="480"/>
              <a:ext cx="8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2000" b="0" dirty="0">
                  <a:latin typeface="Gill Sans" charset="0"/>
                  <a:ea typeface="Gill Sans" charset="0"/>
                  <a:cs typeface="Gill Sans" charset="0"/>
                </a:rPr>
                <a:t>Skip Sector</a:t>
              </a:r>
            </a:p>
          </p:txBody>
        </p:sp>
        <p:grpSp>
          <p:nvGrpSpPr>
            <p:cNvPr id="20492" name="Group 7"/>
            <p:cNvGrpSpPr>
              <a:grpSpLocks/>
            </p:cNvGrpSpPr>
            <p:nvPr/>
          </p:nvGrpSpPr>
          <p:grpSpPr bwMode="auto">
            <a:xfrm>
              <a:off x="1392" y="624"/>
              <a:ext cx="732" cy="731"/>
              <a:chOff x="1392" y="624"/>
              <a:chExt cx="732" cy="731"/>
            </a:xfrm>
          </p:grpSpPr>
          <p:sp>
            <p:nvSpPr>
              <p:cNvPr id="20494" name="AutoShape 8"/>
              <p:cNvSpPr>
                <a:spLocks noChangeArrowheads="1"/>
              </p:cNvSpPr>
              <p:nvPr/>
            </p:nvSpPr>
            <p:spPr bwMode="auto">
              <a:xfrm rot="2028194">
                <a:off x="1393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362 w 21600"/>
                  <a:gd name="T3" fmla="*/ 680 h 21600"/>
                  <a:gd name="T4" fmla="*/ 366 w 21600"/>
                  <a:gd name="T5" fmla="*/ 101 h 21600"/>
                  <a:gd name="T6" fmla="*/ 369 w 21600"/>
                  <a:gd name="T7" fmla="*/ 68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45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713" y="18608"/>
                    </a:moveTo>
                    <a:cubicBezTo>
                      <a:pt x="6434" y="18560"/>
                      <a:pt x="2991" y="15078"/>
                      <a:pt x="2991" y="10800"/>
                    </a:cubicBezTo>
                    <a:cubicBezTo>
                      <a:pt x="2991" y="6487"/>
                      <a:pt x="6487" y="2991"/>
                      <a:pt x="10800" y="2991"/>
                    </a:cubicBezTo>
                    <a:cubicBezTo>
                      <a:pt x="15112" y="2991"/>
                      <a:pt x="18609" y="6487"/>
                      <a:pt x="18609" y="10800"/>
                    </a:cubicBezTo>
                    <a:cubicBezTo>
                      <a:pt x="18609" y="15078"/>
                      <a:pt x="15165" y="18560"/>
                      <a:pt x="10886" y="18608"/>
                    </a:cubicBezTo>
                    <a:lnTo>
                      <a:pt x="10920" y="21599"/>
                    </a:lnTo>
                    <a:cubicBezTo>
                      <a:pt x="16837" y="21533"/>
                      <a:pt x="21600" y="16717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-1" y="16717"/>
                      <a:pt x="4762" y="21533"/>
                      <a:pt x="10679" y="21599"/>
                    </a:cubicBezTo>
                    <a:lnTo>
                      <a:pt x="10713" y="18608"/>
                    </a:lnTo>
                    <a:close/>
                  </a:path>
                </a:pathLst>
              </a:cu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495" name="AutoShape 9"/>
              <p:cNvSpPr>
                <a:spLocks noChangeArrowheads="1"/>
              </p:cNvSpPr>
              <p:nvPr/>
            </p:nvSpPr>
            <p:spPr bwMode="auto">
              <a:xfrm rot="-9015458">
                <a:off x="1393" y="672"/>
                <a:ext cx="731" cy="683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4 h 21600"/>
                  <a:gd name="T4" fmla="*/ 366 w 21600"/>
                  <a:gd name="T5" fmla="*/ 98 h 21600"/>
                  <a:gd name="T6" fmla="*/ 492 w 21600"/>
                  <a:gd name="T7" fmla="*/ 74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2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496" name="AutoShape 10"/>
              <p:cNvSpPr>
                <a:spLocks noChangeArrowheads="1"/>
              </p:cNvSpPr>
              <p:nvPr/>
            </p:nvSpPr>
            <p:spPr bwMode="auto">
              <a:xfrm rot="7164154">
                <a:off x="1392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9 h 21600"/>
                  <a:gd name="T4" fmla="*/ 366 w 21600"/>
                  <a:gd name="T5" fmla="*/ 104 h 21600"/>
                  <a:gd name="T6" fmla="*/ 492 w 21600"/>
                  <a:gd name="T7" fmla="*/ 79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3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497" name="AutoShape 11"/>
              <p:cNvSpPr>
                <a:spLocks noChangeArrowheads="1"/>
              </p:cNvSpPr>
              <p:nvPr/>
            </p:nvSpPr>
            <p:spPr bwMode="auto">
              <a:xfrm rot="2078935">
                <a:off x="1393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9 h 21600"/>
                  <a:gd name="T4" fmla="*/ 366 w 21600"/>
                  <a:gd name="T5" fmla="*/ 104 h 21600"/>
                  <a:gd name="T6" fmla="*/ 492 w 21600"/>
                  <a:gd name="T7" fmla="*/ 79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3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498" name="AutoShape 12"/>
              <p:cNvSpPr>
                <a:spLocks noChangeArrowheads="1"/>
              </p:cNvSpPr>
              <p:nvPr/>
            </p:nvSpPr>
            <p:spPr bwMode="auto">
              <a:xfrm rot="-3261611">
                <a:off x="1393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9 h 21600"/>
                  <a:gd name="T4" fmla="*/ 366 w 21600"/>
                  <a:gd name="T5" fmla="*/ 104 h 21600"/>
                  <a:gd name="T6" fmla="*/ 492 w 21600"/>
                  <a:gd name="T7" fmla="*/ 79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3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0493" name="Freeform 13"/>
            <p:cNvSpPr>
              <a:spLocks/>
            </p:cNvSpPr>
            <p:nvPr/>
          </p:nvSpPr>
          <p:spPr bwMode="auto">
            <a:xfrm>
              <a:off x="1056" y="672"/>
              <a:ext cx="528" cy="784"/>
            </a:xfrm>
            <a:custGeom>
              <a:avLst/>
              <a:gdLst>
                <a:gd name="T0" fmla="*/ 0 w 528"/>
                <a:gd name="T1" fmla="*/ 0 h 784"/>
                <a:gd name="T2" fmla="*/ 144 w 528"/>
                <a:gd name="T3" fmla="*/ 672 h 784"/>
                <a:gd name="T4" fmla="*/ 528 w 528"/>
                <a:gd name="T5" fmla="*/ 672 h 7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784">
                  <a:moveTo>
                    <a:pt x="0" y="0"/>
                  </a:moveTo>
                  <a:cubicBezTo>
                    <a:pt x="28" y="280"/>
                    <a:pt x="56" y="560"/>
                    <a:pt x="144" y="672"/>
                  </a:cubicBezTo>
                  <a:cubicBezTo>
                    <a:pt x="232" y="784"/>
                    <a:pt x="380" y="728"/>
                    <a:pt x="528" y="67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44142" name="Group 14"/>
          <p:cNvGrpSpPr>
            <a:grpSpLocks/>
          </p:cNvGrpSpPr>
          <p:nvPr/>
        </p:nvGrpSpPr>
        <p:grpSpPr bwMode="auto">
          <a:xfrm>
            <a:off x="5485794" y="1865885"/>
            <a:ext cx="4573043" cy="1513934"/>
            <a:chOff x="3024" y="576"/>
            <a:chExt cx="2588" cy="809"/>
          </a:xfrm>
        </p:grpSpPr>
        <p:sp>
          <p:nvSpPr>
            <p:cNvPr id="20486" name="AutoShape 15"/>
            <p:cNvSpPr>
              <a:spLocks noChangeArrowheads="1"/>
            </p:cNvSpPr>
            <p:nvPr/>
          </p:nvSpPr>
          <p:spPr bwMode="auto">
            <a:xfrm>
              <a:off x="3024" y="576"/>
              <a:ext cx="737" cy="753"/>
            </a:xfrm>
            <a:custGeom>
              <a:avLst/>
              <a:gdLst>
                <a:gd name="T0" fmla="*/ 369 w 21600"/>
                <a:gd name="T1" fmla="*/ 0 h 21600"/>
                <a:gd name="T2" fmla="*/ 108 w 21600"/>
                <a:gd name="T3" fmla="*/ 110 h 21600"/>
                <a:gd name="T4" fmla="*/ 0 w 21600"/>
                <a:gd name="T5" fmla="*/ 377 h 21600"/>
                <a:gd name="T6" fmla="*/ 108 w 21600"/>
                <a:gd name="T7" fmla="*/ 643 h 21600"/>
                <a:gd name="T8" fmla="*/ 369 w 21600"/>
                <a:gd name="T9" fmla="*/ 753 h 21600"/>
                <a:gd name="T10" fmla="*/ 629 w 21600"/>
                <a:gd name="T11" fmla="*/ 643 h 21600"/>
                <a:gd name="T12" fmla="*/ 737 w 21600"/>
                <a:gd name="T13" fmla="*/ 377 h 21600"/>
                <a:gd name="T14" fmla="*/ 629 w 21600"/>
                <a:gd name="T15" fmla="*/ 11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5 w 21600"/>
                <a:gd name="T25" fmla="*/ 3155 h 21600"/>
                <a:gd name="T26" fmla="*/ 18435 w 21600"/>
                <a:gd name="T27" fmla="*/ 18445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097" y="10800"/>
                  </a:moveTo>
                  <a:cubicBezTo>
                    <a:pt x="3097" y="15054"/>
                    <a:pt x="6546" y="18503"/>
                    <a:pt x="10800" y="18503"/>
                  </a:cubicBezTo>
                  <a:cubicBezTo>
                    <a:pt x="15054" y="18503"/>
                    <a:pt x="18503" y="15054"/>
                    <a:pt x="18503" y="10800"/>
                  </a:cubicBezTo>
                  <a:cubicBezTo>
                    <a:pt x="18503" y="6546"/>
                    <a:pt x="15054" y="3097"/>
                    <a:pt x="10800" y="3097"/>
                  </a:cubicBezTo>
                  <a:cubicBezTo>
                    <a:pt x="6546" y="3097"/>
                    <a:pt x="3097" y="6546"/>
                    <a:pt x="3097" y="10800"/>
                  </a:cubicBezTo>
                  <a:close/>
                </a:path>
              </a:pathLst>
            </a:custGeom>
            <a:solidFill>
              <a:srgbClr val="FF66CC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87" name="Rectangle 16"/>
            <p:cNvSpPr>
              <a:spLocks noChangeArrowheads="1"/>
            </p:cNvSpPr>
            <p:nvPr/>
          </p:nvSpPr>
          <p:spPr bwMode="auto">
            <a:xfrm>
              <a:off x="4272" y="816"/>
              <a:ext cx="1104" cy="14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88" name="Text Box 17"/>
            <p:cNvSpPr txBox="1">
              <a:spLocks noChangeArrowheads="1"/>
            </p:cNvSpPr>
            <p:nvPr/>
          </p:nvSpPr>
          <p:spPr bwMode="auto">
            <a:xfrm>
              <a:off x="4058" y="1008"/>
              <a:ext cx="1554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Track Buffer</a:t>
              </a:r>
            </a:p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(Holds complete track)</a:t>
              </a:r>
            </a:p>
          </p:txBody>
        </p:sp>
        <p:sp>
          <p:nvSpPr>
            <p:cNvPr id="20489" name="AutoShape 18"/>
            <p:cNvSpPr>
              <a:spLocks noChangeArrowheads="1"/>
            </p:cNvSpPr>
            <p:nvPr/>
          </p:nvSpPr>
          <p:spPr bwMode="auto">
            <a:xfrm>
              <a:off x="3888" y="816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3533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131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4.2 BSD 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762000"/>
            <a:ext cx="79248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sz="2000" dirty="0"/>
              <a:t>Efficient storage for both small and large files</a:t>
            </a:r>
          </a:p>
          <a:p>
            <a:pPr lvl="1"/>
            <a:r>
              <a:rPr lang="en-US" sz="2000" dirty="0"/>
              <a:t>Locality for both small and large files</a:t>
            </a:r>
          </a:p>
          <a:p>
            <a:pPr lvl="1"/>
            <a:r>
              <a:rPr lang="en-US" sz="2000" dirty="0"/>
              <a:t>Locality for metadata and data</a:t>
            </a:r>
          </a:p>
          <a:p>
            <a:pPr lvl="1"/>
            <a:r>
              <a:rPr lang="en-US" sz="2000" dirty="0"/>
              <a:t>No defragmentation necessary!</a:t>
            </a:r>
          </a:p>
          <a:p>
            <a:pPr lvl="1"/>
            <a:endParaRPr lang="en-US" sz="2000" dirty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sz="2000" dirty="0"/>
              <a:t>Inefficient for tiny files (a 1 byte file requires both an </a:t>
            </a:r>
            <a:r>
              <a:rPr lang="en-US" sz="2000" dirty="0" err="1"/>
              <a:t>inode</a:t>
            </a:r>
            <a:r>
              <a:rPr lang="en-US" sz="2000" dirty="0"/>
              <a:t> and a data block)</a:t>
            </a:r>
          </a:p>
          <a:p>
            <a:pPr lvl="1"/>
            <a:r>
              <a:rPr lang="en-US" sz="2000" dirty="0"/>
              <a:t>Inefficient encoding when file is mostly contiguous on disk</a:t>
            </a:r>
          </a:p>
          <a:p>
            <a:pPr lvl="1"/>
            <a:r>
              <a:rPr lang="en-US" sz="2000" dirty="0"/>
              <a:t>Need to reserve 10-20% of free space to prevent fragmentation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94357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738188"/>
            <a:ext cx="51816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Linux Example: Ext2/3 Disk Layout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738188"/>
            <a:ext cx="5486400" cy="6043612"/>
          </a:xfrm>
        </p:spPr>
        <p:txBody>
          <a:bodyPr>
            <a:noAutofit/>
          </a:bodyPr>
          <a:lstStyle/>
          <a:p>
            <a:r>
              <a:rPr lang="en-US" altLang="zh-TW" sz="2200" dirty="0">
                <a:ea typeface="新細明體" panose="02020500000000000000" pitchFamily="18" charset="-120"/>
              </a:rPr>
              <a:t>Disk divided into block groups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Provides locality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Each group has two block-sized bitmaps  (free blocks/</a:t>
            </a:r>
            <a:r>
              <a:rPr lang="en-US" altLang="zh-TW" sz="2000" dirty="0" err="1">
                <a:ea typeface="新細明體" panose="02020500000000000000" pitchFamily="18" charset="-120"/>
              </a:rPr>
              <a:t>inodes</a:t>
            </a:r>
            <a:r>
              <a:rPr lang="en-US" altLang="zh-TW" sz="2000" dirty="0">
                <a:ea typeface="新細明體" panose="02020500000000000000" pitchFamily="18" charset="-120"/>
              </a:rPr>
              <a:t>)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Block sizes settable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at </a:t>
            </a:r>
            <a:r>
              <a:rPr lang="en-US" altLang="zh-TW" sz="2000" dirty="0">
                <a:ea typeface="新細明體" panose="02020500000000000000" pitchFamily="18" charset="-120"/>
              </a:rPr>
              <a:t>format time: 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1K, 2K, 4K, 8K…</a:t>
            </a:r>
          </a:p>
          <a:p>
            <a:r>
              <a:rPr lang="en-US" altLang="zh-TW" sz="2200" dirty="0">
                <a:ea typeface="新細明體" panose="02020500000000000000" pitchFamily="18" charset="-120"/>
              </a:rPr>
              <a:t>Actual </a:t>
            </a:r>
            <a:r>
              <a:rPr lang="en-US" altLang="zh-TW" sz="2200" dirty="0" err="1">
                <a:ea typeface="新細明體" panose="02020500000000000000" pitchFamily="18" charset="-120"/>
              </a:rPr>
              <a:t>inode</a:t>
            </a:r>
            <a:r>
              <a:rPr lang="en-US" altLang="zh-TW" sz="2200" dirty="0">
                <a:ea typeface="新細明體" panose="02020500000000000000" pitchFamily="18" charset="-120"/>
              </a:rPr>
              <a:t> structure similar to 4.2 BSD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with 12 direct pointers</a:t>
            </a:r>
          </a:p>
          <a:p>
            <a:r>
              <a:rPr lang="en-US" altLang="ko-KR" sz="2200" dirty="0">
                <a:ea typeface="굴림" panose="020B0600000101010101" pitchFamily="34" charset="-127"/>
              </a:rPr>
              <a:t>Ext3: Ext2 with Journaling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Several degrees of protection with comparable </a:t>
            </a:r>
            <a:r>
              <a:rPr lang="en-US" altLang="ko-KR" sz="2000" dirty="0" smtClean="0">
                <a:ea typeface="굴림" panose="020B0600000101010101" pitchFamily="34" charset="-127"/>
              </a:rPr>
              <a:t>overhead</a:t>
            </a:r>
          </a:p>
          <a:p>
            <a:pPr lvl="1"/>
            <a:r>
              <a:rPr lang="en-US" altLang="ko-KR" sz="2000" dirty="0" smtClean="0">
                <a:ea typeface="굴림" panose="020B0600000101010101" pitchFamily="34" charset="-127"/>
              </a:rPr>
              <a:t>We will talk about 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Journalling</a:t>
            </a:r>
            <a:r>
              <a:rPr lang="en-US" altLang="ko-KR" sz="2000" dirty="0" smtClean="0">
                <a:ea typeface="굴림" panose="020B0600000101010101" pitchFamily="34" charset="-127"/>
              </a:rPr>
              <a:t> later</a:t>
            </a:r>
            <a:endParaRPr lang="en-US" altLang="ko-KR" sz="2000" dirty="0">
              <a:ea typeface="굴림" panose="020B0600000101010101" pitchFamily="34" charset="-127"/>
            </a:endParaRPr>
          </a:p>
          <a:p>
            <a:pPr lvl="1"/>
            <a:endParaRPr lang="en-US" altLang="ko-KR" sz="2000" dirty="0">
              <a:ea typeface="굴림" panose="020B0600000101010101" pitchFamily="34" charset="-127"/>
            </a:endParaRPr>
          </a:p>
        </p:txBody>
      </p:sp>
      <p:sp>
        <p:nvSpPr>
          <p:cNvPr id="7173" name="Text Box 7"/>
          <p:cNvSpPr txBox="1">
            <a:spLocks noChangeArrowheads="1"/>
          </p:cNvSpPr>
          <p:nvPr/>
        </p:nvSpPr>
        <p:spPr bwMode="auto">
          <a:xfrm>
            <a:off x="6912013" y="5715001"/>
            <a:ext cx="4594187" cy="754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Example: create a </a:t>
            </a: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file1.dat</a:t>
            </a: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b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under </a:t>
            </a: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/dir1/</a:t>
            </a: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in Ext3</a:t>
            </a:r>
            <a:endParaRPr lang="en-US" altLang="en-US" sz="2400" b="0" dirty="0">
              <a:solidFill>
                <a:schemeClr val="accent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4266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DEEF-3B65-42E5-B80D-765F7471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Directory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5DCAC-3DF4-487B-B5B8-5C9891D47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74" y="868893"/>
            <a:ext cx="7954451" cy="5110163"/>
          </a:xfrm>
        </p:spPr>
        <p:txBody>
          <a:bodyPr>
            <a:normAutofit/>
          </a:bodyPr>
          <a:lstStyle/>
          <a:p>
            <a:r>
              <a:rPr lang="en-US" dirty="0"/>
              <a:t>Directories are specialized files</a:t>
            </a:r>
          </a:p>
          <a:p>
            <a:pPr lvl="1"/>
            <a:r>
              <a:rPr lang="en-US" dirty="0"/>
              <a:t>Contents: </a:t>
            </a:r>
            <a:r>
              <a:rPr lang="en-US" b="1" dirty="0"/>
              <a:t>List of </a:t>
            </a:r>
            <a:r>
              <a:rPr lang="en-US" b="1" dirty="0" smtClean="0"/>
              <a:t>pairs</a:t>
            </a:r>
            <a:r>
              <a:rPr lang="en-US" b="1" dirty="0"/>
              <a:t>	&lt;file name, file number&gt;</a:t>
            </a:r>
            <a:endParaRPr lang="en-US" dirty="0"/>
          </a:p>
          <a:p>
            <a:r>
              <a:rPr lang="en-US" dirty="0"/>
              <a:t>System calls to access directories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open</a:t>
            </a:r>
            <a:r>
              <a:rPr lang="en-US" dirty="0"/>
              <a:t> /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creat</a:t>
            </a:r>
            <a:r>
              <a:rPr lang="en-US" dirty="0"/>
              <a:t> traverse the structure</a:t>
            </a:r>
          </a:p>
          <a:p>
            <a:pPr lvl="1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mkdir</a:t>
            </a:r>
            <a:r>
              <a:rPr lang="en-US" dirty="0"/>
              <a:t> 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rmdir</a:t>
            </a:r>
            <a:r>
              <a:rPr lang="en-US" dirty="0"/>
              <a:t> add/remove entries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link</a:t>
            </a:r>
            <a:r>
              <a:rPr lang="en-US" dirty="0"/>
              <a:t> / </a:t>
            </a:r>
            <a:r>
              <a:rPr lang="en-US" dirty="0">
                <a:latin typeface="Consolas" panose="020B0609020204030204" pitchFamily="49" charset="0"/>
              </a:rPr>
              <a:t>unlink</a:t>
            </a:r>
            <a:r>
              <a:rPr lang="en-US" dirty="0"/>
              <a:t> (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rm</a:t>
            </a:r>
            <a:r>
              <a:rPr lang="en-US" dirty="0"/>
              <a:t>)</a:t>
            </a:r>
          </a:p>
          <a:p>
            <a:r>
              <a:rPr lang="en-US" dirty="0" err="1" smtClean="0"/>
              <a:t>libc</a:t>
            </a:r>
            <a:r>
              <a:rPr lang="en-US" dirty="0" smtClean="0"/>
              <a:t> </a:t>
            </a:r>
            <a:r>
              <a:rPr lang="en-US" dirty="0"/>
              <a:t>support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DIR *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opendir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(const char *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dirname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struct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dirent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readdir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(DIR *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dirstream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readdir_r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(DIR *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dirstream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struct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dirent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*entry, 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		 struct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dirent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**result)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DC9782-3555-4B68-BA5B-E8E8321A2991}"/>
              </a:ext>
            </a:extLst>
          </p:cNvPr>
          <p:cNvSpPr/>
          <p:nvPr/>
        </p:nvSpPr>
        <p:spPr>
          <a:xfrm>
            <a:off x="10360629" y="4118331"/>
            <a:ext cx="832102" cy="6715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Snip Single Corner Rectangle 7">
            <a:extLst>
              <a:ext uri="{FF2B5EF4-FFF2-40B4-BE49-F238E27FC236}">
                <a16:creationId xmlns:a16="http://schemas.microsoft.com/office/drawing/2014/main" id="{1CA07F7A-D7C1-4265-8AF4-35DB9EA1FA32}"/>
              </a:ext>
            </a:extLst>
          </p:cNvPr>
          <p:cNvSpPr/>
          <p:nvPr/>
        </p:nvSpPr>
        <p:spPr>
          <a:xfrm>
            <a:off x="9389844" y="1928443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Snip Single Corner Rectangle 8">
            <a:extLst>
              <a:ext uri="{FF2B5EF4-FFF2-40B4-BE49-F238E27FC236}">
                <a16:creationId xmlns:a16="http://schemas.microsoft.com/office/drawing/2014/main" id="{4F6D8E6D-4A8E-4B29-B618-F1B961BF2D08}"/>
              </a:ext>
            </a:extLst>
          </p:cNvPr>
          <p:cNvSpPr/>
          <p:nvPr/>
        </p:nvSpPr>
        <p:spPr>
          <a:xfrm>
            <a:off x="9944576" y="3088191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" name="Snip Single Corner Rectangle 9">
            <a:extLst>
              <a:ext uri="{FF2B5EF4-FFF2-40B4-BE49-F238E27FC236}">
                <a16:creationId xmlns:a16="http://schemas.microsoft.com/office/drawing/2014/main" id="{93159FFE-2193-4D64-B027-9CC9A793D61A}"/>
              </a:ext>
            </a:extLst>
          </p:cNvPr>
          <p:cNvSpPr/>
          <p:nvPr/>
        </p:nvSpPr>
        <p:spPr>
          <a:xfrm>
            <a:off x="8479678" y="3088191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AFEB65-AB18-43A2-A37E-4220E4E8C5B5}"/>
              </a:ext>
            </a:extLst>
          </p:cNvPr>
          <p:cNvSpPr txBox="1"/>
          <p:nvPr/>
        </p:nvSpPr>
        <p:spPr>
          <a:xfrm>
            <a:off x="9321946" y="152400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endParaRPr lang="en-US" sz="20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61F5CB-A753-4464-B202-B9734A4D9F97}"/>
              </a:ext>
            </a:extLst>
          </p:cNvPr>
          <p:cNvSpPr txBox="1"/>
          <p:nvPr/>
        </p:nvSpPr>
        <p:spPr>
          <a:xfrm>
            <a:off x="10031502" y="2708136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/lib4.3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33A3AE-E24E-46D5-9DAC-51FB2D4648C3}"/>
              </a:ext>
            </a:extLst>
          </p:cNvPr>
          <p:cNvSpPr txBox="1"/>
          <p:nvPr/>
        </p:nvSpPr>
        <p:spPr>
          <a:xfrm>
            <a:off x="9434886" y="4832683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/lib4.3/foo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FE4B94-114F-4001-8F65-F9A2FDDCCEF3}"/>
              </a:ext>
            </a:extLst>
          </p:cNvPr>
          <p:cNvCxnSpPr/>
          <p:nvPr/>
        </p:nvCxnSpPr>
        <p:spPr>
          <a:xfrm>
            <a:off x="9473677" y="2059836"/>
            <a:ext cx="529295" cy="1028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284AE0-501F-4586-A84B-843A2B6D070C}"/>
              </a:ext>
            </a:extLst>
          </p:cNvPr>
          <p:cNvCxnSpPr/>
          <p:nvPr/>
        </p:nvCxnSpPr>
        <p:spPr>
          <a:xfrm>
            <a:off x="10360629" y="3423975"/>
            <a:ext cx="192655" cy="694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E2DF8E-7802-42D0-99E5-06A55E22EE6A}"/>
              </a:ext>
            </a:extLst>
          </p:cNvPr>
          <p:cNvCxnSpPr/>
          <p:nvPr/>
        </p:nvCxnSpPr>
        <p:spPr>
          <a:xfrm flipH="1">
            <a:off x="8718322" y="2358229"/>
            <a:ext cx="755355" cy="729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475A290-2D20-430E-8853-229B2C8A0F5D}"/>
              </a:ext>
            </a:extLst>
          </p:cNvPr>
          <p:cNvSpPr txBox="1"/>
          <p:nvPr/>
        </p:nvSpPr>
        <p:spPr>
          <a:xfrm>
            <a:off x="7639072" y="2495490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</a:t>
            </a:r>
          </a:p>
        </p:txBody>
      </p:sp>
    </p:spTree>
    <p:extLst>
      <p:ext uri="{BB962C8B-B14F-4D97-AF65-F5344CB8AC3E}">
        <p14:creationId xmlns:p14="http://schemas.microsoft.com/office/powerpoint/2010/main" val="14526332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820F88-DF8E-4C2A-9415-7F48B931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Light"/>
              </a:rPr>
              <a:t>Recall: From </a:t>
            </a:r>
            <a:r>
              <a:rPr lang="en-US" dirty="0">
                <a:latin typeface="Gill Sans Light"/>
              </a:rPr>
              <a:t>Storage to File Systems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E6508C-F1CF-4F5E-924B-DB5CB8FD1D7B}"/>
              </a:ext>
            </a:extLst>
          </p:cNvPr>
          <p:cNvSpPr txBox="1"/>
          <p:nvPr/>
        </p:nvSpPr>
        <p:spPr>
          <a:xfrm>
            <a:off x="1335507" y="1346079"/>
            <a:ext cx="2021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</a:rPr>
              <a:t>I/O API and</a:t>
            </a:r>
          </a:p>
          <a:p>
            <a:pPr algn="ctr"/>
            <a:r>
              <a:rPr lang="en-US" sz="2000" b="0" dirty="0" err="1">
                <a:latin typeface="Gill Sans Light"/>
              </a:rPr>
              <a:t>syscalls</a:t>
            </a:r>
            <a:endParaRPr lang="en-US" sz="2000" b="0" dirty="0">
              <a:latin typeface="Gill Sans Ligh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27FBAC-6D0F-4DF2-9C23-2A4885FBC312}"/>
              </a:ext>
            </a:extLst>
          </p:cNvPr>
          <p:cNvCxnSpPr/>
          <p:nvPr/>
        </p:nvCxnSpPr>
        <p:spPr>
          <a:xfrm>
            <a:off x="1335507" y="2177076"/>
            <a:ext cx="847023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F63BC23-7CE3-4489-A2EC-78CF1DA11E60}"/>
              </a:ext>
            </a:extLst>
          </p:cNvPr>
          <p:cNvSpPr/>
          <p:nvPr/>
        </p:nvSpPr>
        <p:spPr>
          <a:xfrm>
            <a:off x="3581401" y="1415040"/>
            <a:ext cx="2679031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latin typeface="Gill Sans Light"/>
              </a:rPr>
              <a:t>Variable-Size Buffer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C2A500-9F7C-48FD-8F37-AF319D44321A}"/>
              </a:ext>
            </a:extLst>
          </p:cNvPr>
          <p:cNvSpPr txBox="1"/>
          <p:nvPr/>
        </p:nvSpPr>
        <p:spPr>
          <a:xfrm>
            <a:off x="1335506" y="2491121"/>
            <a:ext cx="2021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</a:rPr>
              <a:t>File System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476F7E-5709-4DAE-8AB6-753DCB622E58}"/>
              </a:ext>
            </a:extLst>
          </p:cNvPr>
          <p:cNvCxnSpPr/>
          <p:nvPr/>
        </p:nvCxnSpPr>
        <p:spPr>
          <a:xfrm>
            <a:off x="1335506" y="3197504"/>
            <a:ext cx="847023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C76F32D-1024-4222-A7EB-6B8309B38723}"/>
              </a:ext>
            </a:extLst>
          </p:cNvPr>
          <p:cNvSpPr/>
          <p:nvPr/>
        </p:nvSpPr>
        <p:spPr>
          <a:xfrm>
            <a:off x="3581400" y="2435468"/>
            <a:ext cx="3064043" cy="5454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latin typeface="Gill Sans Light"/>
              </a:rPr>
              <a:t>Block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78FB7D-39F8-4F1C-9C2F-B43C6B82CA3D}"/>
              </a:ext>
            </a:extLst>
          </p:cNvPr>
          <p:cNvSpPr txBox="1"/>
          <p:nvPr/>
        </p:nvSpPr>
        <p:spPr>
          <a:xfrm>
            <a:off x="6870032" y="2292685"/>
            <a:ext cx="2021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1" dirty="0">
                <a:latin typeface="Gill Sans Light"/>
              </a:rPr>
              <a:t>Logical Index,</a:t>
            </a:r>
            <a:br>
              <a:rPr lang="en-US" sz="2000" b="0" i="1" dirty="0">
                <a:latin typeface="Gill Sans Light"/>
              </a:rPr>
            </a:br>
            <a:r>
              <a:rPr lang="en-US" sz="2000" b="0" i="1" dirty="0">
                <a:latin typeface="Gill Sans Light"/>
              </a:rPr>
              <a:t>Typically 4 KB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B36FD0-C1AF-498B-A69A-60C0A801F6DB}"/>
              </a:ext>
            </a:extLst>
          </p:cNvPr>
          <p:cNvSpPr txBox="1"/>
          <p:nvPr/>
        </p:nvSpPr>
        <p:spPr>
          <a:xfrm>
            <a:off x="1281825" y="3959443"/>
            <a:ext cx="2021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</a:rPr>
              <a:t>Hardware Devices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9F94F5-FC7D-44EA-8F1F-DDD63D4D0CDA}"/>
              </a:ext>
            </a:extLst>
          </p:cNvPr>
          <p:cNvSpPr txBox="1"/>
          <p:nvPr/>
        </p:nvSpPr>
        <p:spPr>
          <a:xfrm>
            <a:off x="6693567" y="1442694"/>
            <a:ext cx="2374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1" dirty="0">
                <a:latin typeface="Gill Sans Light"/>
              </a:rPr>
              <a:t>Memory Address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F63208-3524-4F31-A61C-EE3B1E108934}"/>
              </a:ext>
            </a:extLst>
          </p:cNvPr>
          <p:cNvGrpSpPr/>
          <p:nvPr/>
        </p:nvGrpSpPr>
        <p:grpSpPr>
          <a:xfrm>
            <a:off x="3100138" y="3492527"/>
            <a:ext cx="2326105" cy="2601120"/>
            <a:chOff x="1973179" y="4299284"/>
            <a:chExt cx="2326105" cy="26011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F40A34-131B-4020-BDDB-170ED3E0F19A}"/>
                </a:ext>
              </a:extLst>
            </p:cNvPr>
            <p:cNvSpPr txBox="1"/>
            <p:nvPr/>
          </p:nvSpPr>
          <p:spPr>
            <a:xfrm>
              <a:off x="2229851" y="6500294"/>
              <a:ext cx="1716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</a:rPr>
                <a:t>HDD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03B972-5176-4A70-8533-FCF20A7F031F}"/>
                </a:ext>
              </a:extLst>
            </p:cNvPr>
            <p:cNvSpPr/>
            <p:nvPr/>
          </p:nvSpPr>
          <p:spPr>
            <a:xfrm>
              <a:off x="2229851" y="4833768"/>
              <a:ext cx="1716507" cy="54543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>
                  <a:latin typeface="Gill Sans Light"/>
                </a:rPr>
                <a:t>Sector(s)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6088F00-5EFC-4A67-8B58-B5D9FBB14AF4}"/>
                </a:ext>
              </a:extLst>
            </p:cNvPr>
            <p:cNvSpPr/>
            <p:nvPr/>
          </p:nvSpPr>
          <p:spPr>
            <a:xfrm>
              <a:off x="1973179" y="4299284"/>
              <a:ext cx="2326105" cy="22010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B5DD44A-ADE6-4808-B84D-281893794A76}"/>
                </a:ext>
              </a:extLst>
            </p:cNvPr>
            <p:cNvSpPr txBox="1"/>
            <p:nvPr/>
          </p:nvSpPr>
          <p:spPr>
            <a:xfrm>
              <a:off x="2103522" y="5712355"/>
              <a:ext cx="20162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</a:rPr>
                <a:t>Physical Index,</a:t>
              </a:r>
            </a:p>
            <a:p>
              <a:pPr algn="ctr"/>
              <a:r>
                <a:rPr lang="en-US" sz="2000" b="0" dirty="0">
                  <a:latin typeface="Gill Sans Light"/>
                </a:rPr>
                <a:t>512B or 4KB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196EB87-3258-4709-80FC-58AD4E8827AB}"/>
              </a:ext>
            </a:extLst>
          </p:cNvPr>
          <p:cNvGrpSpPr/>
          <p:nvPr/>
        </p:nvGrpSpPr>
        <p:grpSpPr>
          <a:xfrm>
            <a:off x="5841332" y="3492527"/>
            <a:ext cx="2326105" cy="2601120"/>
            <a:chOff x="1973179" y="4299284"/>
            <a:chExt cx="2326105" cy="260112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EEE4A4-2FEB-44AE-B7B6-7B2DB111D55F}"/>
                </a:ext>
              </a:extLst>
            </p:cNvPr>
            <p:cNvSpPr txBox="1"/>
            <p:nvPr/>
          </p:nvSpPr>
          <p:spPr>
            <a:xfrm>
              <a:off x="2229851" y="6500294"/>
              <a:ext cx="1716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</a:rPr>
                <a:t>SSD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06934D-F37A-422C-9A31-D03075DBEB7A}"/>
                </a:ext>
              </a:extLst>
            </p:cNvPr>
            <p:cNvSpPr/>
            <p:nvPr/>
          </p:nvSpPr>
          <p:spPr>
            <a:xfrm>
              <a:off x="1973179" y="4299284"/>
              <a:ext cx="2326105" cy="22010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</a:endParaRP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BA0FEF-FBA4-4811-8844-95BBE86CA1D3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203031" y="3008074"/>
            <a:ext cx="0" cy="10189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F3501E0-652A-4CF9-ADB3-6A02BCE57B8A}"/>
              </a:ext>
            </a:extLst>
          </p:cNvPr>
          <p:cNvSpPr/>
          <p:nvPr/>
        </p:nvSpPr>
        <p:spPr>
          <a:xfrm>
            <a:off x="5880435" y="3611222"/>
            <a:ext cx="2247898" cy="390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latin typeface="Gill Sans Light"/>
              </a:rPr>
              <a:t>Flash Trans. Layer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A82AE2-4B37-4F3F-A3A9-1BC873EF34CF}"/>
              </a:ext>
            </a:extLst>
          </p:cNvPr>
          <p:cNvCxnSpPr>
            <a:cxnSpLocks/>
          </p:cNvCxnSpPr>
          <p:nvPr/>
        </p:nvCxnSpPr>
        <p:spPr>
          <a:xfrm>
            <a:off x="6280483" y="3009830"/>
            <a:ext cx="0" cy="6013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15C913D-9378-451D-9B36-E8FA779B833C}"/>
              </a:ext>
            </a:extLst>
          </p:cNvPr>
          <p:cNvSpPr/>
          <p:nvPr/>
        </p:nvSpPr>
        <p:spPr>
          <a:xfrm>
            <a:off x="5880435" y="4344164"/>
            <a:ext cx="2247898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latin typeface="Gill Sans Light"/>
              </a:rPr>
              <a:t>Phys. Block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977B79-9165-48EA-9D23-44A6F4754132}"/>
              </a:ext>
            </a:extLst>
          </p:cNvPr>
          <p:cNvSpPr txBox="1"/>
          <p:nvPr/>
        </p:nvSpPr>
        <p:spPr>
          <a:xfrm>
            <a:off x="8082718" y="4344164"/>
            <a:ext cx="1855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1" dirty="0">
                <a:latin typeface="Gill Sans Light"/>
              </a:rPr>
              <a:t>Phys Index., 4KB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DD1F13-1D5B-4D0F-AFF1-BF054F94313F}"/>
              </a:ext>
            </a:extLst>
          </p:cNvPr>
          <p:cNvCxnSpPr>
            <a:cxnSpLocks/>
          </p:cNvCxnSpPr>
          <p:nvPr/>
        </p:nvCxnSpPr>
        <p:spPr>
          <a:xfrm flipH="1">
            <a:off x="6098004" y="4015488"/>
            <a:ext cx="210550" cy="3569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5CE924-59AE-46D3-9121-4404401A12C5}"/>
              </a:ext>
            </a:extLst>
          </p:cNvPr>
          <p:cNvCxnSpPr>
            <a:cxnSpLocks/>
          </p:cNvCxnSpPr>
          <p:nvPr/>
        </p:nvCxnSpPr>
        <p:spPr>
          <a:xfrm>
            <a:off x="7190876" y="4007883"/>
            <a:ext cx="401051" cy="3645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E024D4-B320-4DFB-84AC-1A118263CCEF}"/>
              </a:ext>
            </a:extLst>
          </p:cNvPr>
          <p:cNvCxnSpPr>
            <a:cxnSpLocks/>
          </p:cNvCxnSpPr>
          <p:nvPr/>
        </p:nvCxnSpPr>
        <p:spPr>
          <a:xfrm flipH="1">
            <a:off x="6775787" y="4014439"/>
            <a:ext cx="28071" cy="3757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DE31552-A2A7-4455-B2D8-BC812C4E6789}"/>
              </a:ext>
            </a:extLst>
          </p:cNvPr>
          <p:cNvSpPr/>
          <p:nvPr/>
        </p:nvSpPr>
        <p:spPr>
          <a:xfrm>
            <a:off x="3477126" y="4131285"/>
            <a:ext cx="1716507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latin typeface="Gill Sans Light"/>
              </a:rPr>
              <a:t>Sector(s)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9A4609-A5A9-4F02-AD97-B071BDCA747B}"/>
              </a:ext>
            </a:extLst>
          </p:cNvPr>
          <p:cNvSpPr/>
          <p:nvPr/>
        </p:nvSpPr>
        <p:spPr>
          <a:xfrm>
            <a:off x="3629526" y="4283685"/>
            <a:ext cx="1716507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latin typeface="Gill Sans Light"/>
              </a:rPr>
              <a:t>Sector(s)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CBFD8C-D858-43A3-A309-E110CC4F2C7C}"/>
              </a:ext>
            </a:extLst>
          </p:cNvPr>
          <p:cNvSpPr/>
          <p:nvPr/>
        </p:nvSpPr>
        <p:spPr>
          <a:xfrm>
            <a:off x="5880435" y="5013598"/>
            <a:ext cx="2202782" cy="545432"/>
          </a:xfrm>
          <a:prstGeom prst="rect">
            <a:avLst/>
          </a:prstGeom>
          <a:solidFill>
            <a:srgbClr val="00A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latin typeface="Gill Sans Light"/>
              </a:rPr>
              <a:t>Erasure Page</a:t>
            </a:r>
          </a:p>
        </p:txBody>
      </p:sp>
    </p:spTree>
    <p:extLst>
      <p:ext uri="{BB962C8B-B14F-4D97-AF65-F5344CB8AC3E}">
        <p14:creationId xmlns:p14="http://schemas.microsoft.com/office/powerpoint/2010/main" val="4007405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13" grpId="0" animBg="1"/>
      <p:bldP spid="14" grpId="0"/>
      <p:bldP spid="15" grpId="0"/>
      <p:bldP spid="16" grpId="0"/>
      <p:bldP spid="26" grpId="0" animBg="1"/>
      <p:bldP spid="28" grpId="0" animBg="1"/>
      <p:bldP spid="29" grpId="0"/>
      <p:bldP spid="33" grpId="0" animBg="1"/>
      <p:bldP spid="34" grpId="0" animBg="1"/>
      <p:bldP spid="3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6315"/>
            <a:ext cx="10566400" cy="5105400"/>
          </a:xfrm>
        </p:spPr>
        <p:txBody>
          <a:bodyPr/>
          <a:lstStyle/>
          <a:p>
            <a:r>
              <a:rPr lang="en-US" dirty="0" smtClean="0"/>
              <a:t>Hard link</a:t>
            </a:r>
          </a:p>
          <a:p>
            <a:pPr lvl="1"/>
            <a:r>
              <a:rPr lang="en-US" dirty="0" smtClean="0"/>
              <a:t>Mapping from name to file number in the directory structure</a:t>
            </a:r>
          </a:p>
          <a:p>
            <a:pPr lvl="1"/>
            <a:r>
              <a:rPr lang="en-US" dirty="0" smtClean="0"/>
              <a:t>First hard link to a file is made when file created</a:t>
            </a:r>
          </a:p>
          <a:p>
            <a:pPr lvl="1"/>
            <a:r>
              <a:rPr lang="en-US" dirty="0" smtClean="0"/>
              <a:t>Create extra hard links to a file with the link() system call</a:t>
            </a:r>
          </a:p>
          <a:p>
            <a:pPr lvl="1"/>
            <a:r>
              <a:rPr lang="en-US" dirty="0" smtClean="0"/>
              <a:t>Remove links with unlink() system call</a:t>
            </a:r>
          </a:p>
          <a:p>
            <a:r>
              <a:rPr lang="en-US" dirty="0" smtClean="0"/>
              <a:t>When can file contents be deleted?</a:t>
            </a:r>
          </a:p>
          <a:p>
            <a:pPr lvl="1"/>
            <a:r>
              <a:rPr lang="en-US" dirty="0" smtClean="0"/>
              <a:t>When there are no more hard links to the file</a:t>
            </a:r>
          </a:p>
          <a:p>
            <a:pPr lvl="1"/>
            <a:r>
              <a:rPr lang="en-US" dirty="0" err="1" smtClean="0"/>
              <a:t>Inode</a:t>
            </a:r>
            <a:r>
              <a:rPr lang="en-US" dirty="0" smtClean="0"/>
              <a:t> maintains reference count for this purpose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DC9782-3555-4B68-BA5B-E8E8321A2991}"/>
              </a:ext>
            </a:extLst>
          </p:cNvPr>
          <p:cNvSpPr/>
          <p:nvPr/>
        </p:nvSpPr>
        <p:spPr>
          <a:xfrm>
            <a:off x="10360629" y="4118331"/>
            <a:ext cx="832102" cy="6715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Snip Single Corner Rectangle 7">
            <a:extLst>
              <a:ext uri="{FF2B5EF4-FFF2-40B4-BE49-F238E27FC236}">
                <a16:creationId xmlns:a16="http://schemas.microsoft.com/office/drawing/2014/main" id="{1CA07F7A-D7C1-4265-8AF4-35DB9EA1FA32}"/>
              </a:ext>
            </a:extLst>
          </p:cNvPr>
          <p:cNvSpPr/>
          <p:nvPr/>
        </p:nvSpPr>
        <p:spPr>
          <a:xfrm>
            <a:off x="9389844" y="1928443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Snip Single Corner Rectangle 8">
            <a:extLst>
              <a:ext uri="{FF2B5EF4-FFF2-40B4-BE49-F238E27FC236}">
                <a16:creationId xmlns:a16="http://schemas.microsoft.com/office/drawing/2014/main" id="{4F6D8E6D-4A8E-4B29-B618-F1B961BF2D08}"/>
              </a:ext>
            </a:extLst>
          </p:cNvPr>
          <p:cNvSpPr/>
          <p:nvPr/>
        </p:nvSpPr>
        <p:spPr>
          <a:xfrm>
            <a:off x="9944576" y="3088191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Snip Single Corner Rectangle 9">
            <a:extLst>
              <a:ext uri="{FF2B5EF4-FFF2-40B4-BE49-F238E27FC236}">
                <a16:creationId xmlns:a16="http://schemas.microsoft.com/office/drawing/2014/main" id="{93159FFE-2193-4D64-B027-9CC9A793D61A}"/>
              </a:ext>
            </a:extLst>
          </p:cNvPr>
          <p:cNvSpPr/>
          <p:nvPr/>
        </p:nvSpPr>
        <p:spPr>
          <a:xfrm>
            <a:off x="8479678" y="3088191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FEB65-AB18-43A2-A37E-4220E4E8C5B5}"/>
              </a:ext>
            </a:extLst>
          </p:cNvPr>
          <p:cNvSpPr txBox="1"/>
          <p:nvPr/>
        </p:nvSpPr>
        <p:spPr>
          <a:xfrm>
            <a:off x="9321946" y="152400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endParaRPr lang="en-US" sz="20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1F5CB-A753-4464-B202-B9734A4D9F97}"/>
              </a:ext>
            </a:extLst>
          </p:cNvPr>
          <p:cNvSpPr txBox="1"/>
          <p:nvPr/>
        </p:nvSpPr>
        <p:spPr>
          <a:xfrm>
            <a:off x="10031502" y="2708136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/lib4.3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3A3AE-E24E-46D5-9DAC-51FB2D4648C3}"/>
              </a:ext>
            </a:extLst>
          </p:cNvPr>
          <p:cNvSpPr txBox="1"/>
          <p:nvPr/>
        </p:nvSpPr>
        <p:spPr>
          <a:xfrm>
            <a:off x="9434886" y="4832683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/lib4.3/foo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FE4B94-114F-4001-8F65-F9A2FDDCCEF3}"/>
              </a:ext>
            </a:extLst>
          </p:cNvPr>
          <p:cNvCxnSpPr/>
          <p:nvPr/>
        </p:nvCxnSpPr>
        <p:spPr>
          <a:xfrm>
            <a:off x="9473677" y="2059836"/>
            <a:ext cx="529295" cy="1028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284AE0-501F-4586-A84B-843A2B6D070C}"/>
              </a:ext>
            </a:extLst>
          </p:cNvPr>
          <p:cNvCxnSpPr/>
          <p:nvPr/>
        </p:nvCxnSpPr>
        <p:spPr>
          <a:xfrm>
            <a:off x="10360629" y="3423975"/>
            <a:ext cx="192655" cy="694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E2DF8E-7802-42D0-99E5-06A55E22EE6A}"/>
              </a:ext>
            </a:extLst>
          </p:cNvPr>
          <p:cNvCxnSpPr/>
          <p:nvPr/>
        </p:nvCxnSpPr>
        <p:spPr>
          <a:xfrm flipH="1">
            <a:off x="8718322" y="2358229"/>
            <a:ext cx="755355" cy="729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475A290-2D20-430E-8853-229B2C8A0F5D}"/>
              </a:ext>
            </a:extLst>
          </p:cNvPr>
          <p:cNvSpPr txBox="1"/>
          <p:nvPr/>
        </p:nvSpPr>
        <p:spPr>
          <a:xfrm>
            <a:off x="7639072" y="2495490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</a:t>
            </a:r>
          </a:p>
        </p:txBody>
      </p:sp>
    </p:spTree>
    <p:extLst>
      <p:ext uri="{BB962C8B-B14F-4D97-AF65-F5344CB8AC3E}">
        <p14:creationId xmlns:p14="http://schemas.microsoft.com/office/powerpoint/2010/main" val="3315239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Links (Symbolic Links)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111252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Soft link or Symbolic Link or Shortcut</a:t>
            </a:r>
          </a:p>
          <a:p>
            <a:pPr lvl="1"/>
            <a:r>
              <a:rPr lang="en-US" dirty="0"/>
              <a:t>Directory entry contains the path and name of the file</a:t>
            </a:r>
          </a:p>
          <a:p>
            <a:pPr lvl="1"/>
            <a:r>
              <a:rPr lang="en-US" dirty="0"/>
              <a:t>Map one name to another </a:t>
            </a:r>
            <a:r>
              <a:rPr lang="en-US" dirty="0" smtClean="0"/>
              <a:t>name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Contrast these two different types of directory entries:</a:t>
            </a:r>
            <a:endParaRPr lang="en-US" dirty="0"/>
          </a:p>
          <a:p>
            <a:pPr lvl="1"/>
            <a:r>
              <a:rPr lang="en-US" dirty="0"/>
              <a:t>Normal directory entry: &lt;file name, </a:t>
            </a:r>
            <a:r>
              <a:rPr lang="en-US" dirty="0">
                <a:solidFill>
                  <a:srgbClr val="FF0000"/>
                </a:solidFill>
              </a:rPr>
              <a:t>file #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Symbolic link: </a:t>
            </a:r>
            <a:r>
              <a:rPr lang="en-US" dirty="0" smtClean="0"/>
              <a:t>&lt;file </a:t>
            </a:r>
            <a:r>
              <a:rPr lang="en-US" dirty="0"/>
              <a:t>name, </a:t>
            </a:r>
            <a:r>
              <a:rPr lang="en-US" dirty="0" err="1">
                <a:solidFill>
                  <a:srgbClr val="FF0000"/>
                </a:solidFill>
              </a:rPr>
              <a:t>dest</a:t>
            </a:r>
            <a:r>
              <a:rPr lang="en-US" dirty="0">
                <a:solidFill>
                  <a:srgbClr val="FF0000"/>
                </a:solidFill>
              </a:rPr>
              <a:t>. file name</a:t>
            </a:r>
            <a:r>
              <a:rPr lang="en-US" dirty="0" smtClean="0"/>
              <a:t>&gt;</a:t>
            </a:r>
          </a:p>
          <a:p>
            <a:pPr lvl="1"/>
            <a:endParaRPr lang="en-US" dirty="0"/>
          </a:p>
          <a:p>
            <a:r>
              <a:rPr lang="en-US" dirty="0"/>
              <a:t>OS looks up destination file name </a:t>
            </a:r>
            <a:r>
              <a:rPr lang="en-US" b="1" dirty="0"/>
              <a:t>each time </a:t>
            </a:r>
            <a:r>
              <a:rPr lang="en-US" dirty="0"/>
              <a:t>program accesses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source </a:t>
            </a:r>
            <a:r>
              <a:rPr lang="en-US" dirty="0"/>
              <a:t>file name</a:t>
            </a:r>
          </a:p>
          <a:p>
            <a:pPr lvl="1"/>
            <a:r>
              <a:rPr lang="en-US" dirty="0"/>
              <a:t>Lookup can fail (error result from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Unix: Create soft links with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symlink</a:t>
            </a:r>
            <a:r>
              <a:rPr lang="en-US" dirty="0"/>
              <a:t> </a:t>
            </a:r>
            <a:r>
              <a:rPr lang="en-US" dirty="0" err="1"/>
              <a:t>syscall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810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19DB-DB73-495A-87D3-D775B2A73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2E25F-7137-4B65-A3C1-872ADAEA6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029" y="685800"/>
            <a:ext cx="7659028" cy="59123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happens when we open </a:t>
            </a:r>
            <a:r>
              <a:rPr lang="en-US" dirty="0">
                <a:latin typeface="Consolas" panose="020B0609020204030204" pitchFamily="49" charset="0"/>
              </a:rPr>
              <a:t>/home/cs162/stuff.txt</a:t>
            </a:r>
            <a:r>
              <a:rPr lang="en-US" dirty="0"/>
              <a:t>?</a:t>
            </a:r>
          </a:p>
          <a:p>
            <a:r>
              <a:rPr lang="en-US" dirty="0" smtClean="0"/>
              <a:t>“/” </a:t>
            </a:r>
            <a:r>
              <a:rPr lang="en-US" dirty="0"/>
              <a:t>- </a:t>
            </a:r>
            <a:r>
              <a:rPr lang="en-US" dirty="0" err="1"/>
              <a:t>inumber</a:t>
            </a:r>
            <a:r>
              <a:rPr lang="en-US" dirty="0"/>
              <a:t> for root </a:t>
            </a:r>
            <a:r>
              <a:rPr lang="en-US" dirty="0" err="1"/>
              <a:t>inode</a:t>
            </a:r>
            <a:r>
              <a:rPr lang="en-US" dirty="0"/>
              <a:t> </a:t>
            </a:r>
            <a:r>
              <a:rPr lang="en-US" dirty="0" smtClean="0"/>
              <a:t>configured </a:t>
            </a:r>
            <a:r>
              <a:rPr lang="en-US" dirty="0"/>
              <a:t>into </a:t>
            </a:r>
            <a:r>
              <a:rPr lang="en-US" dirty="0" smtClean="0"/>
              <a:t>kernel</a:t>
            </a:r>
            <a:r>
              <a:rPr lang="en-US" dirty="0"/>
              <a:t>, say 2</a:t>
            </a:r>
          </a:p>
          <a:p>
            <a:pPr lvl="1"/>
            <a:r>
              <a:rPr lang="en-US" dirty="0"/>
              <a:t>Read </a:t>
            </a:r>
            <a:r>
              <a:rPr lang="en-US" dirty="0" err="1"/>
              <a:t>inode</a:t>
            </a:r>
            <a:r>
              <a:rPr lang="en-US" dirty="0"/>
              <a:t> 2 from its position in </a:t>
            </a:r>
            <a:r>
              <a:rPr lang="en-US" dirty="0" err="1" smtClean="0"/>
              <a:t>inode</a:t>
            </a:r>
            <a:r>
              <a:rPr lang="en-US" dirty="0" smtClean="0"/>
              <a:t> </a:t>
            </a:r>
            <a:r>
              <a:rPr lang="en-US" dirty="0"/>
              <a:t>array on disk</a:t>
            </a:r>
          </a:p>
          <a:p>
            <a:pPr lvl="1"/>
            <a:r>
              <a:rPr lang="en-US" dirty="0"/>
              <a:t>Extract the direct and indirect block pointers</a:t>
            </a:r>
          </a:p>
          <a:p>
            <a:pPr lvl="1"/>
            <a:r>
              <a:rPr lang="en-US" dirty="0"/>
              <a:t>Determine block that holds </a:t>
            </a:r>
            <a:r>
              <a:rPr lang="en-US" dirty="0" smtClean="0"/>
              <a:t>root </a:t>
            </a:r>
            <a:r>
              <a:rPr lang="en-US" dirty="0"/>
              <a:t>directory (say block 49358)</a:t>
            </a:r>
          </a:p>
          <a:p>
            <a:pPr lvl="1"/>
            <a:r>
              <a:rPr lang="en-US" dirty="0"/>
              <a:t>Read that block, scan it for “home” to get </a:t>
            </a:r>
            <a:r>
              <a:rPr lang="en-US" dirty="0" err="1"/>
              <a:t>inumber</a:t>
            </a:r>
            <a:r>
              <a:rPr lang="en-US" dirty="0"/>
              <a:t> for this directory (say 8086)</a:t>
            </a:r>
          </a:p>
          <a:p>
            <a:r>
              <a:rPr lang="en-US" dirty="0"/>
              <a:t>Read </a:t>
            </a:r>
            <a:r>
              <a:rPr lang="en-US" dirty="0" err="1"/>
              <a:t>inode</a:t>
            </a:r>
            <a:r>
              <a:rPr lang="en-US" dirty="0"/>
              <a:t> 8086 for /home, extract its blocks, read block (say 7756), scan it for “cs162” to get its </a:t>
            </a:r>
            <a:r>
              <a:rPr lang="en-US" dirty="0" err="1"/>
              <a:t>inumber</a:t>
            </a:r>
            <a:r>
              <a:rPr lang="en-US" dirty="0"/>
              <a:t> (say 732)</a:t>
            </a:r>
          </a:p>
          <a:p>
            <a:r>
              <a:rPr lang="en-US" dirty="0"/>
              <a:t>Read </a:t>
            </a:r>
            <a:r>
              <a:rPr lang="en-US" dirty="0" err="1"/>
              <a:t>inode</a:t>
            </a:r>
            <a:r>
              <a:rPr lang="en-US" dirty="0"/>
              <a:t> 732 for /home/cs162, extract its blocks, read block (say 12132), scan it for “stuff.txt” to get its </a:t>
            </a:r>
            <a:r>
              <a:rPr lang="en-US" dirty="0" err="1"/>
              <a:t>inumber</a:t>
            </a:r>
            <a:r>
              <a:rPr lang="en-US" dirty="0"/>
              <a:t>, say 9909</a:t>
            </a:r>
          </a:p>
          <a:p>
            <a:r>
              <a:rPr lang="en-US" dirty="0"/>
              <a:t>Read </a:t>
            </a:r>
            <a:r>
              <a:rPr lang="en-US" dirty="0" err="1"/>
              <a:t>inode</a:t>
            </a:r>
            <a:r>
              <a:rPr lang="en-US" dirty="0"/>
              <a:t> 9909 for /home/cs162/stuff.txt</a:t>
            </a:r>
          </a:p>
          <a:p>
            <a:r>
              <a:rPr lang="en-US" dirty="0"/>
              <a:t>Set up file </a:t>
            </a:r>
            <a:r>
              <a:rPr lang="en-US" dirty="0" smtClean="0"/>
              <a:t>description </a:t>
            </a:r>
            <a:r>
              <a:rPr lang="en-US" dirty="0"/>
              <a:t>to refer to this </a:t>
            </a:r>
            <a:r>
              <a:rPr lang="en-US" dirty="0" err="1"/>
              <a:t>inode</a:t>
            </a:r>
            <a:r>
              <a:rPr lang="en-US" dirty="0"/>
              <a:t> so reads / write can access the data blocks referenced by its direct and indirect pointers</a:t>
            </a:r>
          </a:p>
          <a:p>
            <a:r>
              <a:rPr lang="en-US" b="1" dirty="0">
                <a:solidFill>
                  <a:srgbClr val="FF0000"/>
                </a:solidFill>
              </a:rPr>
              <a:t>Check permissions on the final </a:t>
            </a:r>
            <a:r>
              <a:rPr lang="en-US" b="1" dirty="0" err="1">
                <a:solidFill>
                  <a:srgbClr val="FF0000"/>
                </a:solidFill>
              </a:rPr>
              <a:t>inode</a:t>
            </a:r>
            <a:r>
              <a:rPr lang="en-US" b="1" dirty="0">
                <a:solidFill>
                  <a:srgbClr val="FF0000"/>
                </a:solidFill>
              </a:rPr>
              <a:t> and each directory’s </a:t>
            </a:r>
            <a:r>
              <a:rPr lang="en-US" b="1" dirty="0" err="1">
                <a:solidFill>
                  <a:srgbClr val="FF0000"/>
                </a:solidFill>
              </a:rPr>
              <a:t>inode</a:t>
            </a:r>
            <a:r>
              <a:rPr lang="en-US" b="1" dirty="0">
                <a:solidFill>
                  <a:srgbClr val="FF0000"/>
                </a:solidFill>
              </a:rPr>
              <a:t>…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693A0-4571-4551-B1EF-1EF1C016D050}"/>
              </a:ext>
            </a:extLst>
          </p:cNvPr>
          <p:cNvSpPr/>
          <p:nvPr/>
        </p:nvSpPr>
        <p:spPr bwMode="auto">
          <a:xfrm>
            <a:off x="8920584" y="1000628"/>
            <a:ext cx="228600" cy="3962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AD73882-2525-43B3-B6D4-E7878BF1FD8F}"/>
              </a:ext>
            </a:extLst>
          </p:cNvPr>
          <p:cNvGrpSpPr/>
          <p:nvPr/>
        </p:nvGrpSpPr>
        <p:grpSpPr>
          <a:xfrm>
            <a:off x="8682619" y="952160"/>
            <a:ext cx="2964737" cy="924734"/>
            <a:chOff x="6162835" y="1551732"/>
            <a:chExt cx="2964737" cy="92473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59E550B-9DA0-4CA9-AC9E-8633CBC483CF}"/>
                </a:ext>
              </a:extLst>
            </p:cNvPr>
            <p:cNvSpPr/>
            <p:nvPr/>
          </p:nvSpPr>
          <p:spPr bwMode="auto">
            <a:xfrm>
              <a:off x="6400800" y="1828800"/>
              <a:ext cx="228600" cy="2286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13F495-1F0A-4810-A275-8CC9D68A4584}"/>
                </a:ext>
              </a:extLst>
            </p:cNvPr>
            <p:cNvSpPr/>
            <p:nvPr/>
          </p:nvSpPr>
          <p:spPr bwMode="auto">
            <a:xfrm>
              <a:off x="7771599" y="1828800"/>
              <a:ext cx="1355973" cy="4572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A3F2DE8-0063-4C27-805E-36532D63EA17}"/>
                </a:ext>
              </a:extLst>
            </p:cNvPr>
            <p:cNvGrpSpPr/>
            <p:nvPr/>
          </p:nvGrpSpPr>
          <p:grpSpPr>
            <a:xfrm>
              <a:off x="7010400" y="1600200"/>
              <a:ext cx="228600" cy="838200"/>
              <a:chOff x="7010400" y="1600200"/>
              <a:chExt cx="228600" cy="8382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1428AC5-8651-4397-AF03-B8BF9F4DB417}"/>
                  </a:ext>
                </a:extLst>
              </p:cNvPr>
              <p:cNvSpPr/>
              <p:nvPr/>
            </p:nvSpPr>
            <p:spPr bwMode="auto">
              <a:xfrm>
                <a:off x="7010400" y="1600200"/>
                <a:ext cx="228600" cy="838200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FD588EE-9925-4049-A4D0-405352629829}"/>
                  </a:ext>
                </a:extLst>
              </p:cNvPr>
              <p:cNvCxnSpPr/>
              <p:nvPr/>
            </p:nvCxnSpPr>
            <p:spPr bwMode="auto">
              <a:xfrm>
                <a:off x="7010400" y="1828800"/>
                <a:ext cx="228600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C8A0097-7276-4BF4-84E5-E8B185CC253A}"/>
                  </a:ext>
                </a:extLst>
              </p:cNvPr>
              <p:cNvCxnSpPr/>
              <p:nvPr/>
            </p:nvCxnSpPr>
            <p:spPr bwMode="auto">
              <a:xfrm>
                <a:off x="7010400" y="2209800"/>
                <a:ext cx="228600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FE0BDDA-28BE-45E8-9678-A2DFB8BFA238}"/>
                </a:ext>
              </a:extLst>
            </p:cNvPr>
            <p:cNvCxnSpPr/>
            <p:nvPr/>
          </p:nvCxnSpPr>
          <p:spPr bwMode="auto">
            <a:xfrm flipV="1">
              <a:off x="7162800" y="1676400"/>
              <a:ext cx="381000" cy="2286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BBB0E46-2DFA-4012-A3D2-D43B4B2678D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162800" y="1828800"/>
              <a:ext cx="533400" cy="192429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CA74E19-3983-4C81-9947-041600B683A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78233" y="2133600"/>
              <a:ext cx="556067" cy="32288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2415CB-5171-47D2-8C01-2E148B019A36}"/>
                </a:ext>
              </a:extLst>
            </p:cNvPr>
            <p:cNvSpPr txBox="1"/>
            <p:nvPr/>
          </p:nvSpPr>
          <p:spPr>
            <a:xfrm>
              <a:off x="7690413" y="1930354"/>
              <a:ext cx="1204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Consolas" panose="020B0609020204030204" pitchFamily="49" charset="0"/>
                </a:rPr>
                <a:t>“home”:8086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EE3331-6041-4C48-8E40-3A48785981E5}"/>
                </a:ext>
              </a:extLst>
            </p:cNvPr>
            <p:cNvSpPr/>
            <p:nvPr/>
          </p:nvSpPr>
          <p:spPr>
            <a:xfrm>
              <a:off x="7620000" y="1551732"/>
              <a:ext cx="11192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block 49358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894EFA7-F7E2-4160-8766-5807F53DC8BC}"/>
                </a:ext>
              </a:extLst>
            </p:cNvPr>
            <p:cNvCxnSpPr/>
            <p:nvPr/>
          </p:nvCxnSpPr>
          <p:spPr bwMode="auto">
            <a:xfrm flipV="1">
              <a:off x="6629400" y="1600200"/>
              <a:ext cx="381000" cy="228531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CDD3D17-E4D7-4B86-AEA6-03E24E0F14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29400" y="2057332"/>
              <a:ext cx="381000" cy="419134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F8292AC-3D89-4C34-B9C9-B82A93820E94}"/>
                </a:ext>
              </a:extLst>
            </p:cNvPr>
            <p:cNvSpPr/>
            <p:nvPr/>
          </p:nvSpPr>
          <p:spPr>
            <a:xfrm>
              <a:off x="6162835" y="1795046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0" dirty="0">
                  <a:latin typeface="Consolas" panose="020B0609020204030204" pitchFamily="49" charset="0"/>
                </a:rPr>
                <a:t>2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4479DDC-7F92-49DC-A4C0-B62477329016}"/>
              </a:ext>
            </a:extLst>
          </p:cNvPr>
          <p:cNvGrpSpPr/>
          <p:nvPr/>
        </p:nvGrpSpPr>
        <p:grpSpPr>
          <a:xfrm>
            <a:off x="8322098" y="2901003"/>
            <a:ext cx="3325259" cy="969377"/>
            <a:chOff x="5802314" y="3500575"/>
            <a:chExt cx="3325259" cy="96937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1FEE6B0-48C3-4EA6-8AE9-DA6B49B9F4E0}"/>
                </a:ext>
              </a:extLst>
            </p:cNvPr>
            <p:cNvSpPr/>
            <p:nvPr/>
          </p:nvSpPr>
          <p:spPr bwMode="auto">
            <a:xfrm>
              <a:off x="6400800" y="3555552"/>
              <a:ext cx="228600" cy="2286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5B8943F-BFDC-457A-8125-0155A9F7237F}"/>
                </a:ext>
              </a:extLst>
            </p:cNvPr>
            <p:cNvSpPr/>
            <p:nvPr/>
          </p:nvSpPr>
          <p:spPr>
            <a:xfrm>
              <a:off x="5802314" y="3500575"/>
              <a:ext cx="63350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0" dirty="0">
                  <a:latin typeface="Consolas" panose="020B0609020204030204" pitchFamily="49" charset="0"/>
                </a:rPr>
                <a:t>8086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B72FDFA-E1DF-4AD5-B133-D98B717D9ED7}"/>
                </a:ext>
              </a:extLst>
            </p:cNvPr>
            <p:cNvGrpSpPr/>
            <p:nvPr/>
          </p:nvGrpSpPr>
          <p:grpSpPr>
            <a:xfrm>
              <a:off x="7010400" y="3631752"/>
              <a:ext cx="228600" cy="838200"/>
              <a:chOff x="7010400" y="1600200"/>
              <a:chExt cx="228600" cy="8382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567E183-C725-4C7B-9C52-3D5CF41F5DC9}"/>
                  </a:ext>
                </a:extLst>
              </p:cNvPr>
              <p:cNvSpPr/>
              <p:nvPr/>
            </p:nvSpPr>
            <p:spPr bwMode="auto">
              <a:xfrm>
                <a:off x="7010400" y="1600200"/>
                <a:ext cx="228600" cy="838200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6EBFC21-FB50-44A5-A660-7540E362ED0D}"/>
                  </a:ext>
                </a:extLst>
              </p:cNvPr>
              <p:cNvCxnSpPr/>
              <p:nvPr/>
            </p:nvCxnSpPr>
            <p:spPr bwMode="auto">
              <a:xfrm>
                <a:off x="7010400" y="1828800"/>
                <a:ext cx="228600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1360E6C-B6EE-41F4-9B05-3174C167C603}"/>
                  </a:ext>
                </a:extLst>
              </p:cNvPr>
              <p:cNvCxnSpPr/>
              <p:nvPr/>
            </p:nvCxnSpPr>
            <p:spPr bwMode="auto">
              <a:xfrm>
                <a:off x="7010400" y="2209800"/>
                <a:ext cx="228600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5158407-CA12-4CF8-9759-C253F35702F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162800" y="3809850"/>
              <a:ext cx="571500" cy="12670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DCA90C8-EA93-4C4A-80B7-E70449EE874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62800" y="4052782"/>
              <a:ext cx="571500" cy="35905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2F8E930-38B2-4275-882E-9357FEAF0A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29400" y="3784083"/>
              <a:ext cx="369908" cy="685869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909067C-DD6C-4BC2-AF24-15C80DF908FF}"/>
                </a:ext>
              </a:extLst>
            </p:cNvPr>
            <p:cNvSpPr/>
            <p:nvPr/>
          </p:nvSpPr>
          <p:spPr bwMode="auto">
            <a:xfrm>
              <a:off x="7753109" y="3809919"/>
              <a:ext cx="1374464" cy="4572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955DD8E-77D4-4C32-B5D0-87D9BFAF8344}"/>
                </a:ext>
              </a:extLst>
            </p:cNvPr>
            <p:cNvSpPr/>
            <p:nvPr/>
          </p:nvSpPr>
          <p:spPr>
            <a:xfrm>
              <a:off x="7676909" y="3532851"/>
              <a:ext cx="10342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block 7756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84D3D6F-DDA6-4E76-9647-4ACCCEBED63D}"/>
                </a:ext>
              </a:extLst>
            </p:cNvPr>
            <p:cNvSpPr txBox="1"/>
            <p:nvPr/>
          </p:nvSpPr>
          <p:spPr>
            <a:xfrm>
              <a:off x="7690413" y="3885687"/>
              <a:ext cx="1204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Consolas" panose="020B0609020204030204" pitchFamily="49" charset="0"/>
                </a:rPr>
                <a:t>“cs162”:732 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D469154-9B0A-4F7D-A4A7-F2D28B6DF598}"/>
              </a:ext>
            </a:extLst>
          </p:cNvPr>
          <p:cNvGrpSpPr/>
          <p:nvPr/>
        </p:nvGrpSpPr>
        <p:grpSpPr>
          <a:xfrm>
            <a:off x="8424150" y="1908883"/>
            <a:ext cx="3386850" cy="1129222"/>
            <a:chOff x="5904366" y="2508455"/>
            <a:chExt cx="3386850" cy="1129222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48828B9-C1F4-4E96-B103-C96AF29A60C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29400" y="3555552"/>
              <a:ext cx="369908" cy="82125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FE0A6FD-2A13-4ECA-93A9-7BCF8B880EB9}"/>
                </a:ext>
              </a:extLst>
            </p:cNvPr>
            <p:cNvSpPr/>
            <p:nvPr/>
          </p:nvSpPr>
          <p:spPr bwMode="auto">
            <a:xfrm>
              <a:off x="6400800" y="2573429"/>
              <a:ext cx="228600" cy="2286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E0D7BF3-1140-43C9-BEFC-57937A3A3AA2}"/>
                </a:ext>
              </a:extLst>
            </p:cNvPr>
            <p:cNvSpPr/>
            <p:nvPr/>
          </p:nvSpPr>
          <p:spPr>
            <a:xfrm>
              <a:off x="5904366" y="2508455"/>
              <a:ext cx="52129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0" dirty="0">
                  <a:latin typeface="Consolas" panose="020B0609020204030204" pitchFamily="49" charset="0"/>
                </a:rPr>
                <a:t>732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02C6A75-5068-4D43-8196-246A5045EA22}"/>
                </a:ext>
              </a:extLst>
            </p:cNvPr>
            <p:cNvGrpSpPr/>
            <p:nvPr/>
          </p:nvGrpSpPr>
          <p:grpSpPr>
            <a:xfrm>
              <a:off x="7010400" y="2649629"/>
              <a:ext cx="228600" cy="838200"/>
              <a:chOff x="7010400" y="1600200"/>
              <a:chExt cx="228600" cy="83820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CBFB0AE-1C44-43DF-920F-3CFBA2EB164D}"/>
                  </a:ext>
                </a:extLst>
              </p:cNvPr>
              <p:cNvSpPr/>
              <p:nvPr/>
            </p:nvSpPr>
            <p:spPr bwMode="auto">
              <a:xfrm>
                <a:off x="7010400" y="1600200"/>
                <a:ext cx="228600" cy="838200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769F035-49C3-4E22-A4F3-75894CE90853}"/>
                  </a:ext>
                </a:extLst>
              </p:cNvPr>
              <p:cNvCxnSpPr/>
              <p:nvPr/>
            </p:nvCxnSpPr>
            <p:spPr bwMode="auto">
              <a:xfrm>
                <a:off x="7010400" y="1828800"/>
                <a:ext cx="228600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28B461C1-D374-4454-9DD4-8A274F0ED2BA}"/>
                  </a:ext>
                </a:extLst>
              </p:cNvPr>
              <p:cNvCxnSpPr/>
              <p:nvPr/>
            </p:nvCxnSpPr>
            <p:spPr bwMode="auto">
              <a:xfrm>
                <a:off x="7010400" y="2209800"/>
                <a:ext cx="228600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3D7B27D-9AFF-4C74-A8A8-1F97B3600AE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162800" y="2847009"/>
              <a:ext cx="266459" cy="10742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9E08280-20C6-4760-975A-7A1A6759121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162800" y="2871116"/>
              <a:ext cx="571500" cy="19954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09B20DB-F85C-49C2-9D41-732165C0771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29400" y="2573429"/>
              <a:ext cx="369908" cy="82125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5BAAE88-5597-4D65-AB56-AC41B3EFB5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29400" y="2801960"/>
              <a:ext cx="369908" cy="685869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1F22983-71DA-4332-99FE-4BA4EC53ED5E}"/>
                </a:ext>
              </a:extLst>
            </p:cNvPr>
            <p:cNvSpPr/>
            <p:nvPr/>
          </p:nvSpPr>
          <p:spPr bwMode="auto">
            <a:xfrm>
              <a:off x="7771600" y="2827796"/>
              <a:ext cx="1355973" cy="4572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CD6A838-FD1C-47ED-A825-97FCB0004383}"/>
                </a:ext>
              </a:extLst>
            </p:cNvPr>
            <p:cNvSpPr/>
            <p:nvPr/>
          </p:nvSpPr>
          <p:spPr>
            <a:xfrm>
              <a:off x="7676909" y="2550728"/>
              <a:ext cx="11192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block 12132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8364CD0-8034-414D-857C-CBBB33B8B036}"/>
                </a:ext>
              </a:extLst>
            </p:cNvPr>
            <p:cNvSpPr txBox="1"/>
            <p:nvPr/>
          </p:nvSpPr>
          <p:spPr>
            <a:xfrm>
              <a:off x="7662244" y="2998802"/>
              <a:ext cx="16289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Consolas" panose="020B0609020204030204" pitchFamily="49" charset="0"/>
                </a:rPr>
                <a:t>“stuff.txt”:9909 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AD4B534-C55D-4579-BC26-4BDC7ADAB67B}"/>
              </a:ext>
            </a:extLst>
          </p:cNvPr>
          <p:cNvGrpSpPr/>
          <p:nvPr/>
        </p:nvGrpSpPr>
        <p:grpSpPr>
          <a:xfrm>
            <a:off x="8322098" y="4037098"/>
            <a:ext cx="3341686" cy="1275244"/>
            <a:chOff x="5802314" y="4636670"/>
            <a:chExt cx="3341686" cy="127524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64239A8-DD2C-41BD-B7BD-958060FBD240}"/>
                </a:ext>
              </a:extLst>
            </p:cNvPr>
            <p:cNvSpPr/>
            <p:nvPr/>
          </p:nvSpPr>
          <p:spPr bwMode="auto">
            <a:xfrm>
              <a:off x="6400800" y="4855577"/>
              <a:ext cx="228600" cy="2286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A739BB9-6B41-4E69-85A8-A947100D1048}"/>
                </a:ext>
              </a:extLst>
            </p:cNvPr>
            <p:cNvSpPr/>
            <p:nvPr/>
          </p:nvSpPr>
          <p:spPr>
            <a:xfrm>
              <a:off x="5802314" y="4800600"/>
              <a:ext cx="63350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0" dirty="0">
                  <a:latin typeface="Consolas" panose="020B0609020204030204" pitchFamily="49" charset="0"/>
                </a:rPr>
                <a:t>9909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7387337-2195-45B9-836C-A412D625FB49}"/>
                </a:ext>
              </a:extLst>
            </p:cNvPr>
            <p:cNvGrpSpPr/>
            <p:nvPr/>
          </p:nvGrpSpPr>
          <p:grpSpPr>
            <a:xfrm>
              <a:off x="7010400" y="4931777"/>
              <a:ext cx="228600" cy="838200"/>
              <a:chOff x="7010400" y="1600200"/>
              <a:chExt cx="228600" cy="83820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5930462-7C5C-4D6E-B8D4-AC3639239F3F}"/>
                  </a:ext>
                </a:extLst>
              </p:cNvPr>
              <p:cNvSpPr/>
              <p:nvPr/>
            </p:nvSpPr>
            <p:spPr bwMode="auto">
              <a:xfrm>
                <a:off x="7010400" y="1600200"/>
                <a:ext cx="228600" cy="8382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C7D0F1C-C40B-42BD-9B98-54AE86B94668}"/>
                  </a:ext>
                </a:extLst>
              </p:cNvPr>
              <p:cNvCxnSpPr/>
              <p:nvPr/>
            </p:nvCxnSpPr>
            <p:spPr bwMode="auto">
              <a:xfrm>
                <a:off x="7010400" y="1828800"/>
                <a:ext cx="228600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968AD34-DD75-414E-BF34-DA5B28F8A5AB}"/>
                  </a:ext>
                </a:extLst>
              </p:cNvPr>
              <p:cNvCxnSpPr/>
              <p:nvPr/>
            </p:nvCxnSpPr>
            <p:spPr bwMode="auto">
              <a:xfrm>
                <a:off x="7010400" y="2209800"/>
                <a:ext cx="228600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E94DF1F-5665-44D2-B444-C26EE9099EA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162800" y="5109875"/>
              <a:ext cx="571500" cy="12670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C571BA9-1E8B-49C7-890C-E6B38FA2142E}"/>
                </a:ext>
              </a:extLst>
            </p:cNvPr>
            <p:cNvCxnSpPr>
              <a:cxnSpLocks/>
              <a:endCxn id="59" idx="1"/>
            </p:cNvCxnSpPr>
            <p:nvPr/>
          </p:nvCxnSpPr>
          <p:spPr bwMode="auto">
            <a:xfrm flipV="1">
              <a:off x="7162800" y="5338544"/>
              <a:ext cx="590309" cy="1426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E5D8202-7259-43F7-BB50-EF5D46AB78A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29400" y="4855577"/>
              <a:ext cx="369908" cy="82125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9A5FD34-3129-4EF5-BB0C-668C394F548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29400" y="5084108"/>
              <a:ext cx="369908" cy="685869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B381E12-599E-4D89-87B6-DE5A48B2BCAC}"/>
                </a:ext>
              </a:extLst>
            </p:cNvPr>
            <p:cNvSpPr/>
            <p:nvPr/>
          </p:nvSpPr>
          <p:spPr bwMode="auto">
            <a:xfrm>
              <a:off x="7753109" y="5109944"/>
              <a:ext cx="4572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168CA0C-4841-4342-BC85-4B4090108F8A}"/>
                </a:ext>
              </a:extLst>
            </p:cNvPr>
            <p:cNvSpPr/>
            <p:nvPr/>
          </p:nvSpPr>
          <p:spPr>
            <a:xfrm>
              <a:off x="7676909" y="4636670"/>
              <a:ext cx="146709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Blocks of </a:t>
              </a:r>
              <a:r>
                <a:rPr lang="en-US" sz="1200" dirty="0" err="1">
                  <a:latin typeface="Consolas" panose="020B0609020204030204" pitchFamily="49" charset="0"/>
                </a:rPr>
                <a:t>stuff.txt</a:t>
              </a:r>
              <a:r>
                <a:rPr lang="en-US" sz="1200" dirty="0">
                  <a:latin typeface="Consolas" panose="020B0609020204030204" pitchFamily="49" charset="0"/>
                </a:rPr>
                <a:t> 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67BDBB1-14D4-4C1D-ADCF-23C1435C951C}"/>
                </a:ext>
              </a:extLst>
            </p:cNvPr>
            <p:cNvSpPr/>
            <p:nvPr/>
          </p:nvSpPr>
          <p:spPr bwMode="auto">
            <a:xfrm>
              <a:off x="7883391" y="5302314"/>
              <a:ext cx="4572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2615CB3-2853-4AF5-BD45-BF5C9805A901}"/>
                </a:ext>
              </a:extLst>
            </p:cNvPr>
            <p:cNvSpPr/>
            <p:nvPr/>
          </p:nvSpPr>
          <p:spPr bwMode="auto">
            <a:xfrm>
              <a:off x="8035791" y="5454714"/>
              <a:ext cx="4572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BBB91EE-E074-450C-B0F4-6333FCB688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78233" y="5472454"/>
              <a:ext cx="841477" cy="4112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B5754900-129C-461A-AAF4-F569BC3D89F5}"/>
              </a:ext>
            </a:extLst>
          </p:cNvPr>
          <p:cNvSpPr/>
          <p:nvPr/>
        </p:nvSpPr>
        <p:spPr>
          <a:xfrm>
            <a:off x="9290445" y="609600"/>
            <a:ext cx="6815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err="1">
                <a:latin typeface="Consolas" panose="020B0609020204030204" pitchFamily="49" charset="0"/>
              </a:rPr>
              <a:t>inode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791E99E-9F5E-4E75-88CC-336AC8775052}"/>
              </a:ext>
            </a:extLst>
          </p:cNvPr>
          <p:cNvCxnSpPr>
            <a:cxnSpLocks/>
          </p:cNvCxnSpPr>
          <p:nvPr/>
        </p:nvCxnSpPr>
        <p:spPr bwMode="auto">
          <a:xfrm>
            <a:off x="8930882" y="1701189"/>
            <a:ext cx="216061" cy="1034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8E83674-246D-4789-8EE9-76042120700E}"/>
              </a:ext>
            </a:extLst>
          </p:cNvPr>
          <p:cNvCxnSpPr>
            <a:cxnSpLocks/>
          </p:cNvCxnSpPr>
          <p:nvPr/>
        </p:nvCxnSpPr>
        <p:spPr bwMode="auto">
          <a:xfrm>
            <a:off x="8920584" y="2514282"/>
            <a:ext cx="216061" cy="1034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2EEEDDD-F691-4EA1-AC0B-180CE3AF34A4}"/>
              </a:ext>
            </a:extLst>
          </p:cNvPr>
          <p:cNvCxnSpPr>
            <a:cxnSpLocks/>
          </p:cNvCxnSpPr>
          <p:nvPr/>
        </p:nvCxnSpPr>
        <p:spPr bwMode="auto">
          <a:xfrm>
            <a:off x="8920584" y="3428682"/>
            <a:ext cx="216061" cy="1034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D0AEC03-E769-435B-AF26-ED3B79AC1B99}"/>
              </a:ext>
            </a:extLst>
          </p:cNvPr>
          <p:cNvCxnSpPr>
            <a:cxnSpLocks/>
          </p:cNvCxnSpPr>
          <p:nvPr/>
        </p:nvCxnSpPr>
        <p:spPr bwMode="auto">
          <a:xfrm>
            <a:off x="8920584" y="4038282"/>
            <a:ext cx="216061" cy="1034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Rounded Rectangle 89">
            <a:extLst>
              <a:ext uri="{FF2B5EF4-FFF2-40B4-BE49-F238E27FC236}">
                <a16:creationId xmlns:a16="http://schemas.microsoft.com/office/drawing/2014/main" id="{33746288-DB39-4489-B4F1-97D61548BAF2}"/>
              </a:ext>
            </a:extLst>
          </p:cNvPr>
          <p:cNvSpPr/>
          <p:nvPr/>
        </p:nvSpPr>
        <p:spPr bwMode="auto">
          <a:xfrm>
            <a:off x="8451046" y="5524160"/>
            <a:ext cx="3359953" cy="914400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3EAE11B-03A1-4571-8B86-DB48A328A1C3}"/>
              </a:ext>
            </a:extLst>
          </p:cNvPr>
          <p:cNvGrpSpPr/>
          <p:nvPr/>
        </p:nvGrpSpPr>
        <p:grpSpPr>
          <a:xfrm>
            <a:off x="8488357" y="5576599"/>
            <a:ext cx="442533" cy="307777"/>
            <a:chOff x="5890057" y="5747175"/>
            <a:chExt cx="442533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232C1C0-414D-4962-9300-173879B7DA43}"/>
                </a:ext>
              </a:extLst>
            </p:cNvPr>
            <p:cNvSpPr/>
            <p:nvPr/>
          </p:nvSpPr>
          <p:spPr bwMode="auto">
            <a:xfrm>
              <a:off x="6103990" y="5802152"/>
              <a:ext cx="228600" cy="2286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660CB21-422D-408B-B8A4-2215D535F4B9}"/>
                </a:ext>
              </a:extLst>
            </p:cNvPr>
            <p:cNvSpPr/>
            <p:nvPr/>
          </p:nvSpPr>
          <p:spPr>
            <a:xfrm>
              <a:off x="5890057" y="5747175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0" dirty="0">
                  <a:latin typeface="Consolas" panose="020B0609020204030204" pitchFamily="49" charset="0"/>
                </a:rPr>
                <a:t>2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F933395-F578-4FB8-99EF-30DDF35AC8F5}"/>
              </a:ext>
            </a:extLst>
          </p:cNvPr>
          <p:cNvGrpSpPr/>
          <p:nvPr/>
        </p:nvGrpSpPr>
        <p:grpSpPr>
          <a:xfrm>
            <a:off x="8488357" y="5860176"/>
            <a:ext cx="482824" cy="307777"/>
            <a:chOff x="5890057" y="5747175"/>
            <a:chExt cx="482824" cy="30777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24B27BE-02E5-4747-9A30-C17E387C4D97}"/>
                </a:ext>
              </a:extLst>
            </p:cNvPr>
            <p:cNvSpPr/>
            <p:nvPr/>
          </p:nvSpPr>
          <p:spPr bwMode="auto">
            <a:xfrm>
              <a:off x="6103990" y="5802152"/>
              <a:ext cx="228600" cy="2286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0043784-B31C-4C8F-86B6-4F57F3065B3D}"/>
                </a:ext>
              </a:extLst>
            </p:cNvPr>
            <p:cNvSpPr/>
            <p:nvPr/>
          </p:nvSpPr>
          <p:spPr>
            <a:xfrm>
              <a:off x="5890057" y="5747175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0" dirty="0">
                  <a:latin typeface="Consolas" panose="020B0609020204030204" pitchFamily="49" charset="0"/>
                </a:rPr>
                <a:t>732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1A3308A-CF9E-45A3-BD30-E68FA2EAE114}"/>
              </a:ext>
            </a:extLst>
          </p:cNvPr>
          <p:cNvGrpSpPr/>
          <p:nvPr/>
        </p:nvGrpSpPr>
        <p:grpSpPr>
          <a:xfrm>
            <a:off x="8483952" y="6127495"/>
            <a:ext cx="582211" cy="307777"/>
            <a:chOff x="5890057" y="5747175"/>
            <a:chExt cx="582211" cy="30777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2FBD4B7-0118-48EA-B23E-56BC76B476D2}"/>
                </a:ext>
              </a:extLst>
            </p:cNvPr>
            <p:cNvSpPr/>
            <p:nvPr/>
          </p:nvSpPr>
          <p:spPr bwMode="auto">
            <a:xfrm>
              <a:off x="6103990" y="5802152"/>
              <a:ext cx="228600" cy="2286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7F9C171-A5DC-4449-B200-8ABA69740F26}"/>
                </a:ext>
              </a:extLst>
            </p:cNvPr>
            <p:cNvSpPr/>
            <p:nvPr/>
          </p:nvSpPr>
          <p:spPr>
            <a:xfrm>
              <a:off x="5890057" y="5747175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0" dirty="0" smtClean="0">
                  <a:latin typeface="Consolas" panose="020B0609020204030204" pitchFamily="49" charset="0"/>
                </a:rPr>
                <a:t>8086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00E8BBD-6D81-41A5-995A-4F4260817476}"/>
              </a:ext>
            </a:extLst>
          </p:cNvPr>
          <p:cNvGrpSpPr/>
          <p:nvPr/>
        </p:nvGrpSpPr>
        <p:grpSpPr>
          <a:xfrm>
            <a:off x="8964132" y="5587238"/>
            <a:ext cx="582211" cy="307777"/>
            <a:chOff x="5890057" y="5747175"/>
            <a:chExt cx="582211" cy="307777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8833BD5-FFA2-4C3C-A69C-4511B6904677}"/>
                </a:ext>
              </a:extLst>
            </p:cNvPr>
            <p:cNvSpPr/>
            <p:nvPr/>
          </p:nvSpPr>
          <p:spPr bwMode="auto">
            <a:xfrm>
              <a:off x="6103990" y="5802152"/>
              <a:ext cx="228600" cy="2286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4175D32-467D-44F5-BC9F-58FD55A029BB}"/>
                </a:ext>
              </a:extLst>
            </p:cNvPr>
            <p:cNvSpPr/>
            <p:nvPr/>
          </p:nvSpPr>
          <p:spPr>
            <a:xfrm>
              <a:off x="5890057" y="5747175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0" dirty="0" smtClean="0">
                  <a:latin typeface="Consolas" panose="020B0609020204030204" pitchFamily="49" charset="0"/>
                </a:rPr>
                <a:t>9099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7D7746F-DB42-4B7B-BB53-02DA100C67C8}"/>
              </a:ext>
            </a:extLst>
          </p:cNvPr>
          <p:cNvGrpSpPr/>
          <p:nvPr/>
        </p:nvGrpSpPr>
        <p:grpSpPr>
          <a:xfrm>
            <a:off x="9771364" y="5578287"/>
            <a:ext cx="1277636" cy="336866"/>
            <a:chOff x="7266296" y="5769127"/>
            <a:chExt cx="1277636" cy="336866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8610DDF-E1AD-4754-9AC8-C4C28FC1B1D2}"/>
                </a:ext>
              </a:extLst>
            </p:cNvPr>
            <p:cNvSpPr/>
            <p:nvPr/>
          </p:nvSpPr>
          <p:spPr bwMode="auto">
            <a:xfrm>
              <a:off x="7319708" y="5769127"/>
              <a:ext cx="1224224" cy="336866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D0F17D2-E00E-4A57-AA16-F7C828A2125C}"/>
                </a:ext>
              </a:extLst>
            </p:cNvPr>
            <p:cNvSpPr txBox="1"/>
            <p:nvPr/>
          </p:nvSpPr>
          <p:spPr>
            <a:xfrm>
              <a:off x="7266296" y="5794636"/>
              <a:ext cx="1226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dirty="0">
                  <a:latin typeface="Consolas" panose="020B0609020204030204" pitchFamily="49" charset="0"/>
                </a:rPr>
                <a:t>“home”:8086 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444C83A-FEE9-4E6C-9873-E0A5CADC476C}"/>
              </a:ext>
            </a:extLst>
          </p:cNvPr>
          <p:cNvGrpSpPr/>
          <p:nvPr/>
        </p:nvGrpSpPr>
        <p:grpSpPr>
          <a:xfrm>
            <a:off x="10287000" y="6063934"/>
            <a:ext cx="1541944" cy="336866"/>
            <a:chOff x="7840188" y="6244619"/>
            <a:chExt cx="1308717" cy="336866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934BD84-C648-4834-A690-22CB9FBF5B43}"/>
                </a:ext>
              </a:extLst>
            </p:cNvPr>
            <p:cNvSpPr/>
            <p:nvPr/>
          </p:nvSpPr>
          <p:spPr bwMode="auto">
            <a:xfrm>
              <a:off x="7915507" y="6244619"/>
              <a:ext cx="1168723" cy="336866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743DB4E-C452-4FBE-9581-5BD6EC4108AD}"/>
                </a:ext>
              </a:extLst>
            </p:cNvPr>
            <p:cNvSpPr txBox="1"/>
            <p:nvPr/>
          </p:nvSpPr>
          <p:spPr>
            <a:xfrm>
              <a:off x="7840188" y="6276685"/>
              <a:ext cx="13087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dirty="0">
                  <a:latin typeface="Consolas" panose="020B0609020204030204" pitchFamily="49" charset="0"/>
                </a:rPr>
                <a:t>“stuff.txt”:</a:t>
              </a:r>
              <a:r>
                <a:rPr lang="en-US" sz="1200" b="0" dirty="0" smtClean="0">
                  <a:latin typeface="Consolas" panose="020B0609020204030204" pitchFamily="49" charset="0"/>
                </a:rPr>
                <a:t>9909</a:t>
              </a:r>
              <a:endParaRPr lang="en-US" sz="1200" b="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A8BC6FB-6068-4A93-8FA0-1C00FE27C28F}"/>
              </a:ext>
            </a:extLst>
          </p:cNvPr>
          <p:cNvGrpSpPr/>
          <p:nvPr/>
        </p:nvGrpSpPr>
        <p:grpSpPr>
          <a:xfrm>
            <a:off x="9122052" y="6063934"/>
            <a:ext cx="1262657" cy="336866"/>
            <a:chOff x="6616984" y="6254774"/>
            <a:chExt cx="1262657" cy="33686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8E6E7B6-6C2E-4129-BF8D-FD1D83917746}"/>
                </a:ext>
              </a:extLst>
            </p:cNvPr>
            <p:cNvSpPr/>
            <p:nvPr/>
          </p:nvSpPr>
          <p:spPr bwMode="auto">
            <a:xfrm>
              <a:off x="6616984" y="6254774"/>
              <a:ext cx="1208994" cy="336866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399D025-D36F-40DA-A544-F4F1B5807A5B}"/>
                </a:ext>
              </a:extLst>
            </p:cNvPr>
            <p:cNvSpPr txBox="1"/>
            <p:nvPr/>
          </p:nvSpPr>
          <p:spPr>
            <a:xfrm>
              <a:off x="6661680" y="6287404"/>
              <a:ext cx="12179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dirty="0">
                  <a:latin typeface="Consolas" panose="020B0609020204030204" pitchFamily="49" charset="0"/>
                </a:rPr>
                <a:t>“cs162”:732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052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Directories: B-Trees (</a:t>
            </a:r>
            <a:r>
              <a:rPr lang="en-US" dirty="0" err="1" smtClean="0"/>
              <a:t>dirhash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 descr="XFSDir.pdf"/>
          <p:cNvPicPr>
            <a:picLocks noGrp="1" noChangeAspect="1"/>
          </p:cNvPicPr>
          <p:nvPr>
            <p:ph idx="1"/>
          </p:nvPr>
        </p:nvPicPr>
        <p:blipFill>
          <a:blip r:embed="rId2"/>
          <a:srcRect t="-18913" b="-18913"/>
          <a:stretch>
            <a:fillRect/>
          </a:stretch>
        </p:blipFill>
        <p:spPr>
          <a:xfrm>
            <a:off x="1519104" y="1078082"/>
            <a:ext cx="9178974" cy="5048082"/>
          </a:xfrm>
        </p:spPr>
      </p:pic>
      <p:sp>
        <p:nvSpPr>
          <p:cNvPr id="3" name="TextBox 2"/>
          <p:cNvSpPr txBox="1"/>
          <p:nvPr/>
        </p:nvSpPr>
        <p:spPr>
          <a:xfrm>
            <a:off x="2057400" y="914401"/>
            <a:ext cx="4615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in FreeBSD, </a:t>
            </a:r>
            <a:r>
              <a:rPr lang="en-US" sz="2400" b="0" dirty="0" err="1">
                <a:latin typeface="Gill Sans" charset="0"/>
                <a:ea typeface="Gill Sans" charset="0"/>
                <a:cs typeface="Gill Sans" charset="0"/>
              </a:rPr>
              <a:t>NetBSD</a:t>
            </a:r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, </a:t>
            </a:r>
            <a:r>
              <a:rPr lang="en-US" sz="2400" b="0" dirty="0" err="1">
                <a:latin typeface="Gill Sans" charset="0"/>
                <a:ea typeface="Gill Sans" charset="0"/>
                <a:cs typeface="Gill Sans" charset="0"/>
              </a:rPr>
              <a:t>OpenBSD</a:t>
            </a:r>
            <a:endParaRPr lang="en-US" sz="2400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672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112776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File System:</a:t>
            </a:r>
          </a:p>
          <a:p>
            <a:pPr lvl="1"/>
            <a:r>
              <a:rPr lang="en-US" dirty="0"/>
              <a:t>Transforms blocks into Files and Directories</a:t>
            </a:r>
          </a:p>
          <a:p>
            <a:pPr lvl="1"/>
            <a:r>
              <a:rPr lang="en-US" dirty="0"/>
              <a:t>Optimize for access and usage patterns</a:t>
            </a:r>
          </a:p>
          <a:p>
            <a:pPr lvl="1"/>
            <a:r>
              <a:rPr lang="en-US" dirty="0"/>
              <a:t>Maximize sequential access, allow efficient random access</a:t>
            </a:r>
          </a:p>
          <a:p>
            <a:r>
              <a:rPr lang="en-US" dirty="0"/>
              <a:t>File (and directory) defined by header, called “</a:t>
            </a:r>
            <a:r>
              <a:rPr lang="en-US" altLang="ja-JP" dirty="0" err="1"/>
              <a:t>inode</a:t>
            </a:r>
            <a:r>
              <a:rPr lang="en-US" dirty="0"/>
              <a:t>”</a:t>
            </a:r>
          </a:p>
          <a:p>
            <a:r>
              <a:rPr lang="en-US" dirty="0"/>
              <a:t>Naming: translating from user-visible names to actual sys resources</a:t>
            </a:r>
          </a:p>
          <a:p>
            <a:pPr lvl="1"/>
            <a:r>
              <a:rPr lang="en-US" sz="2400" dirty="0"/>
              <a:t>Directories used for naming for local file systems</a:t>
            </a:r>
          </a:p>
          <a:p>
            <a:pPr lvl="1"/>
            <a:r>
              <a:rPr lang="en-US" sz="2400" dirty="0"/>
              <a:t>Linked or tree structure stored in files</a:t>
            </a:r>
          </a:p>
          <a:p>
            <a:r>
              <a:rPr lang="en-US" dirty="0" smtClean="0"/>
              <a:t>File </a:t>
            </a:r>
            <a:r>
              <a:rPr lang="en-US" dirty="0"/>
              <a:t>Allocation Table (FAT) Scheme</a:t>
            </a:r>
          </a:p>
          <a:p>
            <a:pPr lvl="1"/>
            <a:r>
              <a:rPr lang="en-US" dirty="0"/>
              <a:t>Linked-list approach </a:t>
            </a:r>
          </a:p>
          <a:p>
            <a:pPr lvl="1"/>
            <a:r>
              <a:rPr lang="en-US" dirty="0"/>
              <a:t>Very widely used: Cameras, USB drives, SD cards</a:t>
            </a:r>
          </a:p>
          <a:p>
            <a:pPr lvl="1"/>
            <a:r>
              <a:rPr lang="en-US" dirty="0"/>
              <a:t>Simple to implement, but poor performance and no security </a:t>
            </a:r>
          </a:p>
          <a:p>
            <a:r>
              <a:rPr lang="en-US" dirty="0"/>
              <a:t>Look at actual file access </a:t>
            </a:r>
            <a:r>
              <a:rPr lang="en-US" dirty="0" smtClean="0"/>
              <a:t>patterns</a:t>
            </a:r>
          </a:p>
          <a:p>
            <a:pPr lvl="1"/>
            <a:r>
              <a:rPr lang="en-US" dirty="0" smtClean="0"/>
              <a:t>Many </a:t>
            </a:r>
            <a:r>
              <a:rPr lang="en-US" dirty="0"/>
              <a:t>small files, but large files take up all the space</a:t>
            </a:r>
            <a:r>
              <a:rPr lang="en-US" dirty="0" smtClean="0"/>
              <a:t>!</a:t>
            </a:r>
          </a:p>
          <a:p>
            <a:r>
              <a:rPr lang="en-US" dirty="0"/>
              <a:t>4.2 BSD Fast File System: Multi-level </a:t>
            </a:r>
            <a:r>
              <a:rPr lang="en-US" dirty="0" err="1"/>
              <a:t>inode</a:t>
            </a:r>
            <a:r>
              <a:rPr lang="en-US" dirty="0"/>
              <a:t> header to describe files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 contains </a:t>
            </a:r>
            <a:r>
              <a:rPr lang="en-US" dirty="0" err="1"/>
              <a:t>ptrs</a:t>
            </a:r>
            <a:r>
              <a:rPr lang="en-US" dirty="0"/>
              <a:t> to actual blocks, indirect blocks, double indirect blocks, etc. </a:t>
            </a:r>
          </a:p>
          <a:p>
            <a:pPr lvl="1"/>
            <a:r>
              <a:rPr lang="en-US" dirty="0"/>
              <a:t>Optimizations for sequential access: start new files in open ranges of free blocks, rotational optimization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23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Disk Management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5800"/>
            <a:ext cx="10820400" cy="5791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Basic entities on a disk: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File:</a:t>
            </a:r>
            <a:r>
              <a:rPr lang="en-US" altLang="ko-KR" sz="2400" dirty="0">
                <a:ea typeface="굴림" panose="020B0600000101010101" pitchFamily="34" charset="-127"/>
              </a:rPr>
              <a:t> user-visible group of blocks arranged sequentially in logical space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Directory:</a:t>
            </a:r>
            <a:r>
              <a:rPr lang="en-US" altLang="ko-KR" sz="2400" dirty="0">
                <a:ea typeface="굴림" panose="020B0600000101010101" pitchFamily="34" charset="-127"/>
              </a:rPr>
              <a:t> user-visible index mapping names to files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The disk is accessed </a:t>
            </a:r>
            <a:r>
              <a:rPr lang="en-US" altLang="ko-KR" sz="2800" dirty="0">
                <a:ea typeface="굴림" panose="020B0600000101010101" pitchFamily="34" charset="-127"/>
              </a:rPr>
              <a:t>as linear array of </a:t>
            </a:r>
            <a:r>
              <a:rPr lang="en-US" altLang="ko-KR" sz="2800" dirty="0" smtClean="0">
                <a:ea typeface="굴림" panose="020B0600000101010101" pitchFamily="34" charset="-127"/>
              </a:rPr>
              <a:t>sectors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800" dirty="0" smtClean="0">
                <a:ea typeface="굴림" panose="020B0600000101010101" pitchFamily="34" charset="-127"/>
              </a:rPr>
              <a:t>How to identify a sector?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600" dirty="0" smtClean="0">
                <a:ea typeface="굴림" panose="020B0600000101010101" pitchFamily="34" charset="-127"/>
              </a:rPr>
              <a:t>Physical position</a:t>
            </a:r>
            <a:endParaRPr lang="en-US" altLang="ko-KR" sz="2600" dirty="0">
              <a:ea typeface="굴림" panose="020B0600000101010101" pitchFamily="34" charset="-127"/>
            </a:endParaRP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ko-KR" sz="2200" dirty="0" smtClean="0">
                <a:ea typeface="굴림" panose="020B0600000101010101" pitchFamily="34" charset="-127"/>
              </a:rPr>
              <a:t>Sectors is a vector </a:t>
            </a:r>
            <a:r>
              <a:rPr lang="en-US" altLang="ko-KR" sz="2200" dirty="0">
                <a:ea typeface="굴림" panose="020B0600000101010101" pitchFamily="34" charset="-127"/>
              </a:rPr>
              <a:t>[cylinder, surface, sector</a:t>
            </a:r>
            <a:r>
              <a:rPr lang="en-US" altLang="ko-KR" sz="2200" dirty="0" smtClean="0">
                <a:ea typeface="굴림" panose="020B0600000101010101" pitchFamily="34" charset="-127"/>
              </a:rPr>
              <a:t>]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ko-KR" sz="2200" dirty="0" smtClean="0">
                <a:ea typeface="굴림" panose="020B0600000101010101" pitchFamily="34" charset="-127"/>
              </a:rPr>
              <a:t>Not used anymore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ko-KR" sz="2200" dirty="0" smtClean="0">
                <a:ea typeface="굴림" panose="020B0600000101010101" pitchFamily="34" charset="-127"/>
              </a:rPr>
              <a:t>OS/BIOS must deal with bad sectors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6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Logical </a:t>
            </a:r>
            <a:r>
              <a:rPr lang="en-US" altLang="ko-KR" sz="2600" dirty="0">
                <a:solidFill>
                  <a:schemeClr val="hlink"/>
                </a:solidFill>
                <a:ea typeface="굴림" panose="020B0600000101010101" pitchFamily="34" charset="-127"/>
              </a:rPr>
              <a:t>Block Addressing (</a:t>
            </a:r>
            <a:r>
              <a:rPr lang="en-US" altLang="ko-KR" sz="26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LBA)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Every </a:t>
            </a:r>
            <a:r>
              <a:rPr lang="en-US" altLang="ko-KR" sz="2400" dirty="0">
                <a:ea typeface="굴림" panose="020B0600000101010101" pitchFamily="34" charset="-127"/>
              </a:rPr>
              <a:t>sector has integer address </a:t>
            </a:r>
            <a:endParaRPr lang="en-US" altLang="ko-KR" sz="2400" dirty="0" smtClean="0">
              <a:ea typeface="굴림" panose="020B0600000101010101" pitchFamily="34" charset="-127"/>
            </a:endParaRP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Controller </a:t>
            </a:r>
            <a:r>
              <a:rPr lang="en-US" altLang="ko-KR" sz="2400" dirty="0">
                <a:ea typeface="굴림" panose="020B0600000101010101" pitchFamily="34" charset="-127"/>
              </a:rPr>
              <a:t>translates from address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</a:t>
            </a:r>
            <a:r>
              <a:rPr lang="en-US" altLang="ko-KR" sz="2400" dirty="0">
                <a:ea typeface="굴림" panose="020B0600000101010101" pitchFamily="34" charset="-127"/>
              </a:rPr>
              <a:t> physical position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 smtClean="0">
                <a:ea typeface="굴림" panose="020B0600000101010101" pitchFamily="34" charset="-127"/>
              </a:rPr>
              <a:t>Shields </a:t>
            </a:r>
            <a:r>
              <a:rPr lang="en-US" altLang="ko-KR" sz="2400" dirty="0">
                <a:ea typeface="굴림" panose="020B0600000101010101" pitchFamily="34" charset="-127"/>
              </a:rPr>
              <a:t>OS from structure of disk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4362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17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C3AF-90BF-4D44-9F71-D300D47E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the File System Need?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61414-7591-404F-AB53-42563DB53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 free disk blocks</a:t>
            </a:r>
          </a:p>
          <a:p>
            <a:pPr lvl="1"/>
            <a:r>
              <a:rPr lang="en-US" dirty="0" smtClean="0"/>
              <a:t>Need to know where to put newly written data</a:t>
            </a:r>
          </a:p>
          <a:p>
            <a:r>
              <a:rPr lang="en-US" dirty="0" smtClean="0"/>
              <a:t>Track which blocks contain data for which files</a:t>
            </a:r>
          </a:p>
          <a:p>
            <a:pPr lvl="1"/>
            <a:r>
              <a:rPr lang="en-US" dirty="0" smtClean="0"/>
              <a:t>Need to know where to read a file from</a:t>
            </a:r>
          </a:p>
          <a:p>
            <a:r>
              <a:rPr lang="en-US" dirty="0" smtClean="0"/>
              <a:t>Track files in a directory</a:t>
            </a:r>
          </a:p>
          <a:p>
            <a:pPr lvl="1"/>
            <a:r>
              <a:rPr lang="en-US" dirty="0" smtClean="0"/>
              <a:t>Find list of file's blocks given its name</a:t>
            </a:r>
          </a:p>
          <a:p>
            <a:r>
              <a:rPr lang="en-US" dirty="0" smtClean="0"/>
              <a:t>Where do we maintain all of this?</a:t>
            </a:r>
          </a:p>
          <a:p>
            <a:pPr lvl="1"/>
            <a:r>
              <a:rPr lang="en-US" dirty="0" smtClean="0"/>
              <a:t>Somewhere on 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360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8918-B086-4E48-9984-A5616A4D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Structures on Disk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BD0C5-88A0-4A79-87C0-56D9F686E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ifferent than data structures in memory</a:t>
            </a:r>
          </a:p>
          <a:p>
            <a:pPr lvl="1"/>
            <a:r>
              <a:rPr lang="en-US" dirty="0" smtClean="0"/>
              <a:t>Must load from disk into memory to manipulate</a:t>
            </a:r>
          </a:p>
          <a:p>
            <a:pPr lvl="1"/>
            <a:r>
              <a:rPr lang="en-US" dirty="0" smtClean="0"/>
              <a:t>Modifications to disk data are </a:t>
            </a:r>
            <a:r>
              <a:rPr lang="en-US" i="1" dirty="0" smtClean="0"/>
              <a:t>really</a:t>
            </a:r>
            <a:r>
              <a:rPr lang="en-US" dirty="0" smtClean="0"/>
              <a:t> expensive, so only change when needed</a:t>
            </a:r>
          </a:p>
          <a:p>
            <a:r>
              <a:rPr lang="en-US" dirty="0" smtClean="0"/>
              <a:t>Access a block at a time</a:t>
            </a:r>
          </a:p>
          <a:p>
            <a:pPr lvl="1"/>
            <a:r>
              <a:rPr lang="en-US" dirty="0" smtClean="0"/>
              <a:t>Can't efficiently read/write a single word</a:t>
            </a:r>
          </a:p>
          <a:p>
            <a:pPr lvl="1"/>
            <a:r>
              <a:rPr lang="en-US" dirty="0" smtClean="0"/>
              <a:t>Have to read/write full block containing it</a:t>
            </a:r>
          </a:p>
          <a:p>
            <a:pPr lvl="1"/>
            <a:r>
              <a:rPr lang="en-US" dirty="0" smtClean="0"/>
              <a:t>Ideally want sequential access patterns</a:t>
            </a:r>
          </a:p>
          <a:p>
            <a:r>
              <a:rPr lang="en-US" dirty="0" smtClean="0"/>
              <a:t>Durability</a:t>
            </a:r>
          </a:p>
          <a:p>
            <a:pPr lvl="1"/>
            <a:r>
              <a:rPr lang="en-US" dirty="0" smtClean="0"/>
              <a:t>Ideally, file system is in meaningful state upon shutdown</a:t>
            </a:r>
          </a:p>
          <a:p>
            <a:pPr lvl="1"/>
            <a:r>
              <a:rPr lang="en-US" dirty="0" smtClean="0"/>
              <a:t>This obviously isn't always the case…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452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0298E-633A-4747-92A0-884C503BC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354F8-65BC-436F-85EF-E91F2206E0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15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108172</TotalTime>
  <Pages>60</Pages>
  <Words>4257</Words>
  <Application>Microsoft Office PowerPoint</Application>
  <PresentationFormat>Widescreen</PresentationFormat>
  <Paragraphs>688</Paragraphs>
  <Slides>54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71" baseType="lpstr">
      <vt:lpstr>ＭＳ Ｐゴシック</vt:lpstr>
      <vt:lpstr>Arial</vt:lpstr>
      <vt:lpstr>Ariel</vt:lpstr>
      <vt:lpstr>Cambria Math</vt:lpstr>
      <vt:lpstr>Comic Sans MS</vt:lpstr>
      <vt:lpstr>Consolas</vt:lpstr>
      <vt:lpstr>Courier New</vt:lpstr>
      <vt:lpstr>Gill Sans</vt:lpstr>
      <vt:lpstr>Gill Sans Light</vt:lpstr>
      <vt:lpstr>굴림</vt:lpstr>
      <vt:lpstr>굴림</vt:lpstr>
      <vt:lpstr>Helvetica Neue </vt:lpstr>
      <vt:lpstr>Helvetica Neue Light</vt:lpstr>
      <vt:lpstr>新細明體</vt:lpstr>
      <vt:lpstr>Symbol</vt:lpstr>
      <vt:lpstr>Wingdings</vt:lpstr>
      <vt:lpstr>Office</vt:lpstr>
      <vt:lpstr>CS162 Operating Systems and Systems Programming Lecture 22  Filesystems 2: Filesystem Design (Con’t), Filesystem Case Studies </vt:lpstr>
      <vt:lpstr>Recall: I/O Performance (Network Example)</vt:lpstr>
      <vt:lpstr>Recall: A Few Queuing Theory Results</vt:lpstr>
      <vt:lpstr>Recall: I/O and Storage Layers</vt:lpstr>
      <vt:lpstr>Recall: From Storage to File Systems</vt:lpstr>
      <vt:lpstr>Disk Management</vt:lpstr>
      <vt:lpstr>What Does the File System Need?</vt:lpstr>
      <vt:lpstr>Data Structures on Disk</vt:lpstr>
      <vt:lpstr>File System Design</vt:lpstr>
      <vt:lpstr>Critical Factors in File System Design</vt:lpstr>
      <vt:lpstr>Components of a File System</vt:lpstr>
      <vt:lpstr>Recall: Abstract Representation of a Process</vt:lpstr>
      <vt:lpstr>Components of a File System</vt:lpstr>
      <vt:lpstr>Components of a File System</vt:lpstr>
      <vt:lpstr>Administrivia</vt:lpstr>
      <vt:lpstr>How to get the File Number?</vt:lpstr>
      <vt:lpstr>Directories</vt:lpstr>
      <vt:lpstr>Directory Abstraction</vt:lpstr>
      <vt:lpstr>Directory Structure</vt:lpstr>
      <vt:lpstr>In-Memory File System Structures</vt:lpstr>
      <vt:lpstr>Characteristics of Files</vt:lpstr>
      <vt:lpstr>Observation #1: Most Files Are Small</vt:lpstr>
      <vt:lpstr>Observation #2: Most Bytes are in Large Files</vt:lpstr>
      <vt:lpstr>Case Study: FAT: File Allocation Table</vt:lpstr>
      <vt:lpstr>FAT (File Allocation Table)</vt:lpstr>
      <vt:lpstr>FAT (File Allocation Table)</vt:lpstr>
      <vt:lpstr>FAT (File Allocation Table)</vt:lpstr>
      <vt:lpstr>FAT (File Allocation Table)</vt:lpstr>
      <vt:lpstr>FAT (File Allocation Table)</vt:lpstr>
      <vt:lpstr>FAT: Directories</vt:lpstr>
      <vt:lpstr>FAT Discussion</vt:lpstr>
      <vt:lpstr>Case Study: Unix File System (Berkeley FFS)</vt:lpstr>
      <vt:lpstr>Inodes in Unix (Including Berkeley FFS)</vt:lpstr>
      <vt:lpstr>Inode Structure</vt:lpstr>
      <vt:lpstr>File Atributes</vt:lpstr>
      <vt:lpstr>Small Files: 12 Pointers Direct to Data Blocks</vt:lpstr>
      <vt:lpstr>Large Files: 1-, 2-, 3-level indirect pointers</vt:lpstr>
      <vt:lpstr>Putting it All Together: On-Disk Index</vt:lpstr>
      <vt:lpstr>Recall: Critical Factors in File System Design</vt:lpstr>
      <vt:lpstr>Recall: Magnetic Disks</vt:lpstr>
      <vt:lpstr>Fast File System (BSD 4.2, 1984)</vt:lpstr>
      <vt:lpstr>FFS Changes in Inode Placement: Motivation</vt:lpstr>
      <vt:lpstr>FFS Locality: Block Groups</vt:lpstr>
      <vt:lpstr>FFS Locality: Block Groups (Con’t)</vt:lpstr>
      <vt:lpstr>UNIX 4.2 BSD FFS First Fit Block Allocation</vt:lpstr>
      <vt:lpstr>Attack of the Rotational Delay</vt:lpstr>
      <vt:lpstr>UNIX 4.2 BSD FFS</vt:lpstr>
      <vt:lpstr>Linux Example: Ext2/3 Disk Layout</vt:lpstr>
      <vt:lpstr>Recall: Directory Abstraction</vt:lpstr>
      <vt:lpstr>Hard Links</vt:lpstr>
      <vt:lpstr>Soft Links (Symbolic Links)</vt:lpstr>
      <vt:lpstr>Directory Traversal</vt:lpstr>
      <vt:lpstr>Large Directories: B-Trees (dirhash)</vt:lpstr>
      <vt:lpstr>Conclusion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kubitron</cp:lastModifiedBy>
  <cp:revision>1138</cp:revision>
  <cp:lastPrinted>2023-04-11T17:41:55Z</cp:lastPrinted>
  <dcterms:created xsi:type="dcterms:W3CDTF">1995-08-12T11:37:26Z</dcterms:created>
  <dcterms:modified xsi:type="dcterms:W3CDTF">2023-04-11T17:55:42Z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