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0"/>
  </p:notesMasterIdLst>
  <p:handoutMasterIdLst>
    <p:handoutMasterId r:id="rId91"/>
  </p:handoutMasterIdLst>
  <p:sldIdLst>
    <p:sldId id="256" r:id="rId2"/>
    <p:sldId id="2108" r:id="rId3"/>
    <p:sldId id="2154" r:id="rId4"/>
    <p:sldId id="2155" r:id="rId5"/>
    <p:sldId id="2156" r:id="rId6"/>
    <p:sldId id="2159" r:id="rId7"/>
    <p:sldId id="2160" r:id="rId8"/>
    <p:sldId id="2161" r:id="rId9"/>
    <p:sldId id="2162" r:id="rId10"/>
    <p:sldId id="2163" r:id="rId11"/>
    <p:sldId id="2359" r:id="rId12"/>
    <p:sldId id="2306" r:id="rId13"/>
    <p:sldId id="2164" r:id="rId14"/>
    <p:sldId id="2363" r:id="rId15"/>
    <p:sldId id="2362" r:id="rId16"/>
    <p:sldId id="2231" r:id="rId17"/>
    <p:sldId id="2232" r:id="rId18"/>
    <p:sldId id="2233" r:id="rId19"/>
    <p:sldId id="2166" r:id="rId20"/>
    <p:sldId id="2361" r:id="rId21"/>
    <p:sldId id="2225" r:id="rId22"/>
    <p:sldId id="2167" r:id="rId23"/>
    <p:sldId id="2226" r:id="rId24"/>
    <p:sldId id="2212" r:id="rId25"/>
    <p:sldId id="2168" r:id="rId26"/>
    <p:sldId id="2194" r:id="rId27"/>
    <p:sldId id="2195" r:id="rId28"/>
    <p:sldId id="2196" r:id="rId29"/>
    <p:sldId id="2197" r:id="rId30"/>
    <p:sldId id="2229" r:id="rId31"/>
    <p:sldId id="2198" r:id="rId32"/>
    <p:sldId id="2213" r:id="rId33"/>
    <p:sldId id="2214" r:id="rId34"/>
    <p:sldId id="2215" r:id="rId35"/>
    <p:sldId id="2216" r:id="rId36"/>
    <p:sldId id="2217" r:id="rId37"/>
    <p:sldId id="2172" r:id="rId38"/>
    <p:sldId id="2173" r:id="rId39"/>
    <p:sldId id="2307" r:id="rId40"/>
    <p:sldId id="2308" r:id="rId41"/>
    <p:sldId id="2309" r:id="rId42"/>
    <p:sldId id="2310" r:id="rId43"/>
    <p:sldId id="2311" r:id="rId44"/>
    <p:sldId id="2312" r:id="rId45"/>
    <p:sldId id="2313" r:id="rId46"/>
    <p:sldId id="2314" r:id="rId47"/>
    <p:sldId id="2315" r:id="rId48"/>
    <p:sldId id="2316" r:id="rId49"/>
    <p:sldId id="2317" r:id="rId50"/>
    <p:sldId id="2318" r:id="rId51"/>
    <p:sldId id="2319" r:id="rId52"/>
    <p:sldId id="2320" r:id="rId53"/>
    <p:sldId id="2321" r:id="rId54"/>
    <p:sldId id="2322" r:id="rId55"/>
    <p:sldId id="2323" r:id="rId56"/>
    <p:sldId id="2324" r:id="rId57"/>
    <p:sldId id="2325" r:id="rId58"/>
    <p:sldId id="2326" r:id="rId59"/>
    <p:sldId id="2327" r:id="rId60"/>
    <p:sldId id="2328" r:id="rId61"/>
    <p:sldId id="2329" r:id="rId62"/>
    <p:sldId id="2330" r:id="rId63"/>
    <p:sldId id="2331" r:id="rId64"/>
    <p:sldId id="2332" r:id="rId65"/>
    <p:sldId id="2333" r:id="rId66"/>
    <p:sldId id="2334" r:id="rId67"/>
    <p:sldId id="2335" r:id="rId68"/>
    <p:sldId id="2336" r:id="rId69"/>
    <p:sldId id="2337" r:id="rId70"/>
    <p:sldId id="2339" r:id="rId71"/>
    <p:sldId id="2340" r:id="rId72"/>
    <p:sldId id="2341" r:id="rId73"/>
    <p:sldId id="2342" r:id="rId74"/>
    <p:sldId id="2343" r:id="rId75"/>
    <p:sldId id="2344" r:id="rId76"/>
    <p:sldId id="2345" r:id="rId77"/>
    <p:sldId id="2346" r:id="rId78"/>
    <p:sldId id="2347" r:id="rId79"/>
    <p:sldId id="2348" r:id="rId80"/>
    <p:sldId id="2349" r:id="rId81"/>
    <p:sldId id="2350" r:id="rId82"/>
    <p:sldId id="2351" r:id="rId83"/>
    <p:sldId id="2352" r:id="rId84"/>
    <p:sldId id="2353" r:id="rId85"/>
    <p:sldId id="2354" r:id="rId86"/>
    <p:sldId id="2355" r:id="rId87"/>
    <p:sldId id="2356" r:id="rId88"/>
    <p:sldId id="2357" r:id="rId8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BDBDBD"/>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005" autoAdjust="0"/>
  </p:normalViewPr>
  <p:slideViewPr>
    <p:cSldViewPr>
      <p:cViewPr varScale="1">
        <p:scale>
          <a:sx n="93" d="100"/>
          <a:sy n="93" d="100"/>
        </p:scale>
        <p:origin x="62" y="2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9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42187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r>
              <a:rPr lang="en-US" altLang="ko-KR" dirty="0">
                <a:ea typeface="굴림" panose="020B0600000101010101" pitchFamily="34" charset="-127"/>
              </a:rPr>
              <a:t>- So how can we ensure delivery of packets over an unreliable network?</a:t>
            </a:r>
            <a:endParaRPr lang="ko-KR" altLang="en-US" dirty="0">
              <a:ea typeface="굴림" panose="020B0600000101010101" pitchFamily="34" charset="-127"/>
            </a:endParaRPr>
          </a:p>
        </p:txBody>
      </p:sp>
    </p:spTree>
    <p:extLst>
      <p:ext uri="{BB962C8B-B14F-4D97-AF65-F5344CB8AC3E}">
        <p14:creationId xmlns:p14="http://schemas.microsoft.com/office/powerpoint/2010/main" val="3563707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27076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182635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74084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r>
              <a:rPr lang="en-US" altLang="ko-KR" dirty="0">
                <a:ea typeface="굴림" panose="020B0600000101010101" pitchFamily="34" charset="-127"/>
              </a:rPr>
              <a:t>2</a:t>
            </a:r>
            <a:r>
              <a:rPr lang="en-US" altLang="ko-KR" baseline="30000" dirty="0">
                <a:ea typeface="굴림" panose="020B0600000101010101" pitchFamily="34" charset="-127"/>
              </a:rPr>
              <a:t>nd</a:t>
            </a:r>
            <a:r>
              <a:rPr lang="en-US" altLang="ko-KR" dirty="0">
                <a:ea typeface="굴림" panose="020B0600000101010101" pitchFamily="34" charset="-127"/>
              </a:rPr>
              <a:t> thing we use window-based acknowledgment protocol for:</a:t>
            </a:r>
          </a:p>
          <a:p>
            <a:r>
              <a:rPr lang="en-US" altLang="ko-KR" dirty="0">
                <a:ea typeface="굴림" panose="020B0600000101010101" pitchFamily="34" charset="-127"/>
              </a:rPr>
              <a:t>Avoid overwhelming </a:t>
            </a:r>
            <a:r>
              <a:rPr lang="en-US" altLang="ko-KR" b="1" dirty="0">
                <a:ea typeface="굴림" panose="020B0600000101010101" pitchFamily="34" charset="-127"/>
              </a:rPr>
              <a:t>network</a:t>
            </a:r>
            <a:endParaRPr lang="ko-KR" altLang="en-US" b="1" dirty="0">
              <a:ea typeface="굴림" panose="020B0600000101010101" pitchFamily="34" charset="-127"/>
            </a:endParaRPr>
          </a:p>
        </p:txBody>
      </p:sp>
    </p:spTree>
    <p:extLst>
      <p:ext uri="{BB962C8B-B14F-4D97-AF65-F5344CB8AC3E}">
        <p14:creationId xmlns:p14="http://schemas.microsoft.com/office/powerpoint/2010/main" val="3711262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53528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561979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7562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109492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E36E3A16-2D0C-5647-97F3-E453D93248C3}" type="slidenum">
              <a:rPr lang="en-US">
                <a:latin typeface="Times New Roman" charset="0"/>
              </a:rPr>
              <a:pPr eaLnBrk="1" hangingPunct="1"/>
              <a:t>4</a:t>
            </a:fld>
            <a:endParaRPr lang="en-US">
              <a:latin typeface="Times New Roman"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3607873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9452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2479537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72605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246321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770597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39002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12678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02060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3732262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71927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169488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245613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6176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192905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47153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92094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454664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266760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675367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34051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77507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smtClean="0">
              <a:ea typeface="굴림" panose="020B0600000101010101" pitchFamily="34" charset="-127"/>
            </a:endParaRPr>
          </a:p>
        </p:txBody>
      </p:sp>
    </p:spTree>
    <p:extLst>
      <p:ext uri="{BB962C8B-B14F-4D97-AF65-F5344CB8AC3E}">
        <p14:creationId xmlns:p14="http://schemas.microsoft.com/office/powerpoint/2010/main" val="57377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01670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0643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200DF466-3E82-4A46-81A3-6A5A71EC0F8C}" type="slidenum">
              <a:rPr lang="en-US">
                <a:latin typeface="Times New Roman" charset="0"/>
              </a:rPr>
              <a:pPr eaLnBrk="1" hangingPunct="1"/>
              <a:t>19</a:t>
            </a:fld>
            <a:endParaRPr lang="en-US">
              <a:latin typeface="Times New Roman" charset="0"/>
            </a:endParaRPr>
          </a:p>
        </p:txBody>
      </p:sp>
      <p:sp>
        <p:nvSpPr>
          <p:cNvPr id="54274" name="Rectangle 2"/>
          <p:cNvSpPr>
            <a:spLocks noGrp="1" noRot="1" noChangeAspect="1" noChangeArrowheads="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251403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680415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a:t>
            </a:r>
            <a:r>
              <a:rPr lang="en-US" sz="1400" b="0" dirty="0" smtClean="0">
                <a:solidFill>
                  <a:srgbClr val="2A40E2"/>
                </a:solidFill>
                <a:latin typeface="Gill Sans" charset="0"/>
                <a:cs typeface="Gill Sans" charset="0"/>
              </a:rPr>
              <a:t>26.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29" name="Text Box 5"/>
          <p:cNvSpPr txBox="1">
            <a:spLocks noChangeArrowheads="1"/>
          </p:cNvSpPr>
          <p:nvPr/>
        </p:nvSpPr>
        <p:spPr bwMode="auto">
          <a:xfrm>
            <a:off x="1" y="6550025"/>
            <a:ext cx="780961"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pitchFamily="66" charset="0"/>
              </a:defRPr>
            </a:lvl1pPr>
            <a:lvl2pPr marL="742950" indent="-285750">
              <a:defRPr b="1">
                <a:solidFill>
                  <a:schemeClr val="tx1"/>
                </a:solidFill>
                <a:latin typeface="Comic Sans MS" pitchFamily="66" charset="0"/>
              </a:defRPr>
            </a:lvl2pPr>
            <a:lvl3pPr marL="1143000" indent="-228600">
              <a:defRPr b="1">
                <a:solidFill>
                  <a:schemeClr val="tx1"/>
                </a:solidFill>
                <a:latin typeface="Comic Sans MS" pitchFamily="66" charset="0"/>
              </a:defRPr>
            </a:lvl3pPr>
            <a:lvl4pPr marL="1600200" indent="-228600">
              <a:defRPr b="1">
                <a:solidFill>
                  <a:schemeClr val="tx1"/>
                </a:solidFill>
                <a:latin typeface="Comic Sans MS" pitchFamily="66" charset="0"/>
              </a:defRPr>
            </a:lvl4pPr>
            <a:lvl5pPr marL="2057400" indent="-228600">
              <a:defRPr b="1">
                <a:solidFill>
                  <a:schemeClr val="tx1"/>
                </a:solidFill>
                <a:latin typeface="Comic Sans MS" pitchFamily="66" charset="0"/>
              </a:defRPr>
            </a:lvl5pPr>
            <a:lvl6pPr marL="2514600" indent="-228600" eaLnBrk="0" fontAlgn="base" hangingPunct="0">
              <a:spcBef>
                <a:spcPct val="0"/>
              </a:spcBef>
              <a:spcAft>
                <a:spcPct val="0"/>
              </a:spcAft>
              <a:defRPr b="1">
                <a:solidFill>
                  <a:schemeClr val="tx1"/>
                </a:solidFill>
                <a:latin typeface="Comic Sans MS" pitchFamily="66" charset="0"/>
              </a:defRPr>
            </a:lvl6pPr>
            <a:lvl7pPr marL="2971800" indent="-228600" eaLnBrk="0" fontAlgn="base" hangingPunct="0">
              <a:spcBef>
                <a:spcPct val="0"/>
              </a:spcBef>
              <a:spcAft>
                <a:spcPct val="0"/>
              </a:spcAft>
              <a:defRPr b="1">
                <a:solidFill>
                  <a:schemeClr val="tx1"/>
                </a:solidFill>
                <a:latin typeface="Comic Sans MS" pitchFamily="66" charset="0"/>
              </a:defRPr>
            </a:lvl7pPr>
            <a:lvl8pPr marL="3429000" indent="-228600" eaLnBrk="0" fontAlgn="base" hangingPunct="0">
              <a:spcBef>
                <a:spcPct val="0"/>
              </a:spcBef>
              <a:spcAft>
                <a:spcPct val="0"/>
              </a:spcAft>
              <a:defRPr b="1">
                <a:solidFill>
                  <a:schemeClr val="tx1"/>
                </a:solidFill>
                <a:latin typeface="Comic Sans MS" pitchFamily="66" charset="0"/>
              </a:defRPr>
            </a:lvl8pPr>
            <a:lvl9pPr marL="3886200" indent="-228600" eaLnBrk="0" fontAlgn="base" hangingPunct="0">
              <a:spcBef>
                <a:spcPct val="0"/>
              </a:spcBef>
              <a:spcAft>
                <a:spcPct val="0"/>
              </a:spcAft>
              <a:defRPr b="1">
                <a:solidFill>
                  <a:schemeClr val="tx1"/>
                </a:solidFill>
                <a:latin typeface="Comic Sans MS" pitchFamily="66" charset="0"/>
              </a:defRPr>
            </a:lvl9pPr>
          </a:lstStyle>
          <a:p>
            <a:pPr>
              <a:defRPr/>
            </a:pPr>
            <a:r>
              <a:rPr lang="en-US" sz="1400" b="0" dirty="0" smtClean="0">
                <a:solidFill>
                  <a:srgbClr val="2A40E2"/>
                </a:solidFill>
                <a:latin typeface="Gill Sans" charset="0"/>
                <a:ea typeface="Gill Sans" charset="0"/>
                <a:cs typeface="Gill Sans" charset="0"/>
              </a:rPr>
              <a:t>4/25/23</a:t>
            </a:r>
            <a:endParaRPr lang="en-US" sz="1400" b="0" dirty="0">
              <a:solidFill>
                <a:srgbClr val="2A40E2"/>
              </a:solidFill>
              <a:latin typeface="Gill Sans" charset="0"/>
              <a:ea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1031" name="Text Box 7"/>
          <p:cNvSpPr txBox="1">
            <a:spLocks noChangeArrowheads="1"/>
          </p:cNvSpPr>
          <p:nvPr userDrawn="1"/>
        </p:nvSpPr>
        <p:spPr bwMode="auto">
          <a:xfrm>
            <a:off x="4412698" y="6550025"/>
            <a:ext cx="3366605"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defRPr/>
            </a:pPr>
            <a:r>
              <a:rPr lang="en-US" sz="1400" b="0" dirty="0" err="1" smtClean="0">
                <a:solidFill>
                  <a:srgbClr val="2A40E2"/>
                </a:solidFill>
                <a:latin typeface="Gill Sans" charset="0"/>
                <a:cs typeface="Gill Sans" charset="0"/>
              </a:rPr>
              <a:t>Kubiatowicz</a:t>
            </a:r>
            <a:r>
              <a:rPr lang="en-US" sz="1400" b="0" dirty="0" smtClean="0">
                <a:solidFill>
                  <a:srgbClr val="2A40E2"/>
                </a:solidFill>
                <a:latin typeface="Gill Sans" charset="0"/>
                <a:cs typeface="Gill Sans" charset="0"/>
              </a:rPr>
              <a:t> </a:t>
            </a:r>
            <a:r>
              <a:rPr lang="en-US" sz="1400" b="0" dirty="0">
                <a:solidFill>
                  <a:srgbClr val="2A40E2"/>
                </a:solidFill>
                <a:latin typeface="Gill Sans" charset="0"/>
                <a:cs typeface="Gill Sans" charset="0"/>
              </a:rPr>
              <a:t>CS162 © UCB Spring </a:t>
            </a:r>
            <a:r>
              <a:rPr lang="en-US" sz="1400" b="0" dirty="0" smtClean="0">
                <a:solidFill>
                  <a:srgbClr val="2A40E2"/>
                </a:solidFill>
                <a:latin typeface="Gill Sans" charset="0"/>
                <a:cs typeface="Gill Sans" charset="0"/>
              </a:rPr>
              <a:t>2023</a:t>
            </a:r>
            <a:endParaRPr lang="en-US" sz="1400" b="0" dirty="0">
              <a:solidFill>
                <a:srgbClr val="2A40E2"/>
              </a:solidFill>
              <a:latin typeface="Gill Sans" charset="0"/>
              <a:cs typeface="Gill Sans"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Comparison_of_data-serialization_formats"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wmf"/><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2" Type="http://schemas.openxmlformats.org/officeDocument/2006/relationships/hyperlink" Target="https://pubs.opengroup.org/onlinepubs/007908799/xsh/read.html" TargetMode="Externa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7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2.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9.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CS162</a:t>
            </a:r>
            <a:br>
              <a:rPr lang="en-US" sz="3000" dirty="0"/>
            </a:br>
            <a:r>
              <a:rPr lang="en-US" sz="3000" dirty="0"/>
              <a:t>Operating Systems and</a:t>
            </a:r>
            <a:br>
              <a:rPr lang="en-US" sz="3000" dirty="0"/>
            </a:br>
            <a:r>
              <a:rPr lang="en-US" sz="3000" dirty="0"/>
              <a:t>Systems Programming</a:t>
            </a:r>
            <a:br>
              <a:rPr lang="en-US" sz="3000" dirty="0"/>
            </a:br>
            <a:r>
              <a:rPr lang="en-US" sz="3000" dirty="0"/>
              <a:t>Lecture </a:t>
            </a:r>
            <a:r>
              <a:rPr lang="en-US" sz="3000" dirty="0" smtClean="0"/>
              <a:t>26</a:t>
            </a:r>
            <a:r>
              <a:rPr lang="en-US" sz="3000" dirty="0"/>
              <a:t/>
            </a:r>
            <a:br>
              <a:rPr lang="en-US" sz="3000" dirty="0"/>
            </a:br>
            <a:r>
              <a:rPr lang="en-US" sz="3000" dirty="0"/>
              <a:t/>
            </a:r>
            <a:br>
              <a:rPr lang="en-US" sz="3000" dirty="0"/>
            </a:br>
            <a:r>
              <a:rPr lang="en-US" sz="3000" dirty="0"/>
              <a:t>Networking and TCP/IP (</a:t>
            </a:r>
            <a:r>
              <a:rPr lang="en-US" sz="3000" dirty="0" err="1"/>
              <a:t>Con’t</a:t>
            </a:r>
            <a:r>
              <a:rPr lang="en-US" sz="3000"/>
              <a:t>), </a:t>
            </a:r>
            <a:r>
              <a:rPr lang="en-US" sz="3000" smtClean="0"/>
              <a:t>DNS, RPC</a:t>
            </a:r>
            <a:r>
              <a:rPr lang="en-US" sz="3000" dirty="0"/>
              <a:t>,</a:t>
            </a:r>
            <a:br>
              <a:rPr lang="en-US" sz="3000" dirty="0"/>
            </a:br>
            <a:r>
              <a:rPr lang="en-US" sz="3000" dirty="0"/>
              <a:t>Distributed File Systems</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ea typeface="Gill Sans" charset="0"/>
              </a:rPr>
              <a:t>April </a:t>
            </a:r>
            <a:r>
              <a:rPr lang="en-US" altLang="en-US" dirty="0" smtClean="0">
                <a:ea typeface="Gill Sans" charset="0"/>
              </a:rPr>
              <a:t>25</a:t>
            </a:r>
            <a:r>
              <a:rPr lang="en-US" altLang="en-US" baseline="30000" dirty="0" smtClean="0">
                <a:ea typeface="Gill Sans" charset="0"/>
              </a:rPr>
              <a:t>th</a:t>
            </a:r>
            <a:r>
              <a:rPr lang="en-US" altLang="en-US" dirty="0" smtClean="0">
                <a:ea typeface="Gill Sans" charset="0"/>
              </a:rPr>
              <a:t>, 2023</a:t>
            </a:r>
            <a:endParaRPr lang="en-US" altLang="en-US" dirty="0">
              <a:ea typeface="Gill Sans" charset="0"/>
            </a:endParaRPr>
          </a:p>
          <a:p>
            <a:pPr marL="285750" indent="-285750">
              <a:defRPr/>
            </a:pPr>
            <a:r>
              <a:rPr lang="en-US" altLang="en-US" dirty="0">
                <a:ea typeface="Gill Sans" charset="0"/>
              </a:rPr>
              <a:t>Prof. </a:t>
            </a:r>
            <a:r>
              <a:rPr lang="en-US" altLang="en-US" dirty="0" smtClean="0">
                <a:ea typeface="Gill Sans" charset="0"/>
              </a:rPr>
              <a:t>John </a:t>
            </a:r>
            <a:r>
              <a:rPr lang="en-US" altLang="en-US" dirty="0" err="1">
                <a:ea typeface="Gill Sans" charset="0"/>
              </a:rPr>
              <a:t>Kubiatowicz</a:t>
            </a:r>
            <a:endParaRPr lang="en-US" altLang="en-US" dirty="0">
              <a:ea typeface="Gill Sans" charset="0"/>
            </a:endParaRPr>
          </a:p>
          <a:p>
            <a:pPr marL="285750" indent="-285750">
              <a:defRPr/>
            </a:pPr>
            <a:r>
              <a:rPr lang="en-US" altLang="en-US" dirty="0">
                <a:ea typeface="Gill Sans" charset="0"/>
              </a:rPr>
              <a:t>http://cs162.eecs.Berkeley.edu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Network Layering</a:t>
            </a:r>
          </a:p>
        </p:txBody>
      </p:sp>
      <p:sp>
        <p:nvSpPr>
          <p:cNvPr id="1055747" name="Rectangle 3"/>
          <p:cNvSpPr>
            <a:spLocks noGrp="1" noChangeArrowheads="1"/>
          </p:cNvSpPr>
          <p:nvPr>
            <p:ph type="body" idx="1"/>
          </p:nvPr>
        </p:nvSpPr>
        <p:spPr>
          <a:xfrm>
            <a:off x="762000" y="685800"/>
            <a:ext cx="10820400" cy="5715000"/>
          </a:xfrm>
        </p:spPr>
        <p:txBody>
          <a:bodyPr/>
          <a:lstStyle/>
          <a:p>
            <a:pPr>
              <a:lnSpc>
                <a:spcPct val="80000"/>
              </a:lnSpc>
              <a:spcBef>
                <a:spcPct val="20000"/>
              </a:spcBef>
            </a:pPr>
            <a:r>
              <a:rPr lang="en-US" altLang="ko-KR" dirty="0">
                <a:solidFill>
                  <a:schemeClr val="hlink"/>
                </a:solidFill>
                <a:ea typeface="굴림" panose="020B0600000101010101" pitchFamily="34" charset="-127"/>
              </a:rPr>
              <a:t>Layering:</a:t>
            </a:r>
            <a:r>
              <a:rPr lang="en-US" altLang="ko-KR" dirty="0">
                <a:ea typeface="굴림" panose="020B0600000101010101" pitchFamily="34" charset="-127"/>
              </a:rPr>
              <a:t> building complex services from simpler ones</a:t>
            </a:r>
          </a:p>
          <a:p>
            <a:pPr lvl="1">
              <a:lnSpc>
                <a:spcPct val="80000"/>
              </a:lnSpc>
              <a:spcBef>
                <a:spcPct val="20000"/>
              </a:spcBef>
            </a:pPr>
            <a:r>
              <a:rPr lang="en-US" altLang="ko-KR" dirty="0">
                <a:ea typeface="굴림" panose="020B0600000101010101" pitchFamily="34" charset="-127"/>
              </a:rPr>
              <a:t>Each layer provides services needed by higher layers by utilizing services provided by lower layers</a:t>
            </a:r>
          </a:p>
          <a:p>
            <a:pPr>
              <a:lnSpc>
                <a:spcPct val="80000"/>
              </a:lnSpc>
              <a:spcBef>
                <a:spcPct val="20000"/>
              </a:spcBef>
            </a:pPr>
            <a:r>
              <a:rPr lang="en-US" altLang="ko-KR" dirty="0">
                <a:ea typeface="굴림" panose="020B0600000101010101" pitchFamily="34" charset="-127"/>
              </a:rPr>
              <a:t>The physical/link layer is pretty limited</a:t>
            </a:r>
          </a:p>
          <a:p>
            <a:pPr lvl="1">
              <a:lnSpc>
                <a:spcPct val="80000"/>
              </a:lnSpc>
              <a:spcBef>
                <a:spcPct val="20000"/>
              </a:spcBef>
            </a:pPr>
            <a:r>
              <a:rPr lang="en-US" altLang="ko-KR" dirty="0">
                <a:ea typeface="굴림" panose="020B0600000101010101" pitchFamily="34" charset="-127"/>
              </a:rPr>
              <a:t>Packets are of limited size (called the “</a:t>
            </a:r>
            <a:r>
              <a:rPr lang="en-US" altLang="ko-KR" dirty="0">
                <a:solidFill>
                  <a:srgbClr val="FF0000"/>
                </a:solidFill>
                <a:ea typeface="굴림" panose="020B0600000101010101" pitchFamily="34" charset="-127"/>
              </a:rPr>
              <a:t>Maximum Transfer Unit </a:t>
            </a:r>
            <a:r>
              <a:rPr lang="en-US" altLang="ko-KR" dirty="0">
                <a:ea typeface="굴림" panose="020B0600000101010101" pitchFamily="34" charset="-127"/>
              </a:rPr>
              <a:t>or MTU: often 200-1500 bytes in size)</a:t>
            </a:r>
          </a:p>
          <a:p>
            <a:pPr lvl="1">
              <a:lnSpc>
                <a:spcPct val="80000"/>
              </a:lnSpc>
              <a:spcBef>
                <a:spcPct val="20000"/>
              </a:spcBef>
            </a:pPr>
            <a:r>
              <a:rPr lang="en-US" altLang="ko-KR" dirty="0">
                <a:ea typeface="굴림" panose="020B0600000101010101" pitchFamily="34" charset="-127"/>
              </a:rPr>
              <a:t>Routing is limited to within a physical link (wire) or perhaps through a switch</a:t>
            </a:r>
          </a:p>
          <a:p>
            <a:pPr>
              <a:lnSpc>
                <a:spcPct val="80000"/>
              </a:lnSpc>
              <a:spcBef>
                <a:spcPct val="20000"/>
              </a:spcBef>
            </a:pPr>
            <a:r>
              <a:rPr lang="en-US" altLang="ko-KR" dirty="0">
                <a:ea typeface="굴림" panose="020B0600000101010101" pitchFamily="34" charset="-127"/>
              </a:rPr>
              <a:t>Our goal in the following is to show how to construct a secure, ordered, message service routed to anywhere:</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p:txBody>
      </p:sp>
      <p:graphicFrame>
        <p:nvGraphicFramePr>
          <p:cNvPr id="1055748" name="Group 4"/>
          <p:cNvGraphicFramePr>
            <a:graphicFrameLocks noGrp="1"/>
          </p:cNvGraphicFramePr>
          <p:nvPr>
            <p:ph idx="4294967295"/>
            <p:extLst>
              <p:ext uri="{D42A27DB-BD31-4B8C-83A1-F6EECF244321}">
                <p14:modId xmlns:p14="http://schemas.microsoft.com/office/powerpoint/2010/main" val="247689033"/>
              </p:ext>
            </p:extLst>
          </p:nvPr>
        </p:nvGraphicFramePr>
        <p:xfrm>
          <a:off x="2819400" y="3886200"/>
          <a:ext cx="6477000" cy="2870200"/>
        </p:xfrm>
        <a:graphic>
          <a:graphicData uri="http://schemas.openxmlformats.org/drawingml/2006/table">
            <a:tbl>
              <a:tblPr/>
              <a:tblGrid>
                <a:gridCol w="3238500">
                  <a:extLst>
                    <a:ext uri="{9D8B030D-6E8A-4147-A177-3AD203B41FA5}">
                      <a16:colId xmlns:a16="http://schemas.microsoft.com/office/drawing/2014/main" val="20000"/>
                    </a:ext>
                  </a:extLst>
                </a:gridCol>
                <a:gridCol w="3238500">
                  <a:extLst>
                    <a:ext uri="{9D8B030D-6E8A-4147-A177-3AD203B41FA5}">
                      <a16:colId xmlns:a16="http://schemas.microsoft.com/office/drawing/2014/main" val="20001"/>
                    </a:ext>
                  </a:extLst>
                </a:gridCol>
              </a:tblGrid>
              <a:tr h="519229">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Physical Reality: Packets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Abstraction: Messages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a:ln>
                            <a:noFill/>
                          </a:ln>
                          <a:solidFill>
                            <a:schemeClr val="tx1"/>
                          </a:solidFill>
                          <a:effectLst/>
                          <a:latin typeface="Gill Sans"/>
                          <a:ea typeface="굴림" charset="-127"/>
                        </a:rPr>
                        <a:t>Limited Size (MTU)</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Arbitrary Size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a:ln>
                            <a:noFill/>
                          </a:ln>
                          <a:solidFill>
                            <a:schemeClr val="tx1"/>
                          </a:solidFill>
                          <a:effectLst/>
                          <a:latin typeface="Gill Sans"/>
                          <a:ea typeface="굴림" charset="-127"/>
                        </a:rPr>
                        <a:t>Unordered (sometimes)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Ordered</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Unreliable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Reliable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Machine-to-machine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Process-to-process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4"/>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Only on local area net</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Routed anywhere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5"/>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Asynchronous</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Synchronous</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6"/>
                  </a:ext>
                </a:extLst>
              </a:tr>
              <a:tr h="335853">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a:ln>
                            <a:noFill/>
                          </a:ln>
                          <a:solidFill>
                            <a:schemeClr val="tx1"/>
                          </a:solidFill>
                          <a:effectLst/>
                          <a:latin typeface="Gill Sans"/>
                          <a:ea typeface="굴림" charset="-127"/>
                        </a:rPr>
                        <a:t>Insecure</a:t>
                      </a:r>
                    </a:p>
                  </a:txBody>
                  <a:tcPr marL="90478" marR="90478" marT="44455" marB="4445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altLang="ko-KR" sz="1800" b="1" i="0" u="none" strike="noStrike" cap="none" normalizeH="0" baseline="0" dirty="0">
                          <a:ln>
                            <a:noFill/>
                          </a:ln>
                          <a:solidFill>
                            <a:schemeClr val="tx1"/>
                          </a:solidFill>
                          <a:effectLst/>
                          <a:latin typeface="Gill Sans"/>
                          <a:ea typeface="굴림" charset="-127"/>
                        </a:rPr>
                        <a:t>Secure</a:t>
                      </a:r>
                    </a:p>
                  </a:txBody>
                  <a:tcPr marL="90478" marR="90478" marT="44455" marB="4445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147044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5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57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57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5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574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5747">
                                            <p:txEl>
                                              <p:pRg st="5" end="5"/>
                                            </p:txEl>
                                          </p:spTgt>
                                        </p:tgtEl>
                                        <p:attrNameLst>
                                          <p:attrName>style.visibility</p:attrName>
                                        </p:attrNameLst>
                                      </p:cBhvr>
                                      <p:to>
                                        <p:strVal val="visible"/>
                                      </p:to>
                                    </p:set>
                                  </p:childTnLst>
                                </p:cTn>
                              </p:par>
                              <p:par>
                                <p:cTn id="21" presetID="2" presetClass="entr" presetSubtype="2" fill="hold" nodeType="withEffect">
                                  <p:stCondLst>
                                    <p:cond delay="0"/>
                                  </p:stCondLst>
                                  <p:childTnLst>
                                    <p:set>
                                      <p:cBhvr>
                                        <p:cTn id="22" dur="1" fill="hold">
                                          <p:stCondLst>
                                            <p:cond delay="0"/>
                                          </p:stCondLst>
                                        </p:cTn>
                                        <p:tgtEl>
                                          <p:spTgt spid="1055748"/>
                                        </p:tgtEl>
                                        <p:attrNameLst>
                                          <p:attrName>style.visibility</p:attrName>
                                        </p:attrNameLst>
                                      </p:cBhvr>
                                      <p:to>
                                        <p:strVal val="visible"/>
                                      </p:to>
                                    </p:set>
                                    <p:anim calcmode="lin" valueType="num">
                                      <p:cBhvr additive="base">
                                        <p:cTn id="23" dur="500" fill="hold"/>
                                        <p:tgtEl>
                                          <p:spTgt spid="1055748"/>
                                        </p:tgtEl>
                                        <p:attrNameLst>
                                          <p:attrName>ppt_x</p:attrName>
                                        </p:attrNameLst>
                                      </p:cBhvr>
                                      <p:tavLst>
                                        <p:tav tm="0">
                                          <p:val>
                                            <p:strVal val="1+#ppt_w/2"/>
                                          </p:val>
                                        </p:tav>
                                        <p:tav tm="100000">
                                          <p:val>
                                            <p:strVal val="#ppt_x"/>
                                          </p:val>
                                        </p:tav>
                                      </p:tavLst>
                                    </p:anim>
                                    <p:anim calcmode="lin" valueType="num">
                                      <p:cBhvr additive="base">
                                        <p:cTn id="24" dur="500" fill="hold"/>
                                        <p:tgtEl>
                                          <p:spTgt spid="10557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smtClean="0"/>
              <a:t>Building a messaging service</a:t>
            </a:r>
          </a:p>
        </p:txBody>
      </p:sp>
      <p:sp>
        <p:nvSpPr>
          <p:cNvPr id="20483" name="Rectangle 3"/>
          <p:cNvSpPr>
            <a:spLocks noGrp="1" noChangeArrowheads="1"/>
          </p:cNvSpPr>
          <p:nvPr>
            <p:ph type="body" idx="1"/>
          </p:nvPr>
        </p:nvSpPr>
        <p:spPr>
          <a:xfrm>
            <a:off x="457200" y="838200"/>
            <a:ext cx="11353800" cy="5105400"/>
          </a:xfrm>
        </p:spPr>
        <p:txBody>
          <a:bodyPr/>
          <a:lstStyle/>
          <a:p>
            <a:r>
              <a:rPr lang="en-US" altLang="ko-KR" dirty="0" smtClean="0"/>
              <a:t>Handling Arbitrary Sized Messages:</a:t>
            </a:r>
          </a:p>
          <a:p>
            <a:pPr lvl="1"/>
            <a:r>
              <a:rPr lang="en-US" altLang="ko-KR" dirty="0" smtClean="0"/>
              <a:t>Must deal with limited physical packet size </a:t>
            </a:r>
          </a:p>
          <a:p>
            <a:pPr lvl="1"/>
            <a:r>
              <a:rPr lang="en-US" altLang="ko-KR" dirty="0" smtClean="0"/>
              <a:t>Split big message into smaller ones (called fragments)</a:t>
            </a:r>
          </a:p>
          <a:p>
            <a:pPr lvl="2"/>
            <a:r>
              <a:rPr lang="en-US" altLang="ko-KR" dirty="0" smtClean="0"/>
              <a:t>Must be reassembled at destination</a:t>
            </a:r>
          </a:p>
          <a:p>
            <a:pPr lvl="1"/>
            <a:r>
              <a:rPr lang="en-US" altLang="ko-KR" dirty="0" smtClean="0"/>
              <a:t>Checksum computed on each fragment or whole message</a:t>
            </a:r>
          </a:p>
          <a:p>
            <a:r>
              <a:rPr lang="en-US" altLang="ko-KR" dirty="0" smtClean="0"/>
              <a:t>Internet Protocol (IP): Provides way to send </a:t>
            </a:r>
            <a:r>
              <a:rPr lang="en-US" altLang="ko-KR" i="1" dirty="0" smtClean="0"/>
              <a:t>datagrams</a:t>
            </a:r>
            <a:r>
              <a:rPr lang="en-US" altLang="ko-KR" dirty="0" smtClean="0"/>
              <a:t> to arbitrary destination </a:t>
            </a:r>
          </a:p>
          <a:p>
            <a:pPr lvl="1"/>
            <a:r>
              <a:rPr lang="en-US" altLang="ko-KR" dirty="0" smtClean="0"/>
              <a:t>Deliver messages unreliably (“best effort”) from one machine in Internet to another</a:t>
            </a:r>
          </a:p>
          <a:p>
            <a:pPr lvl="1"/>
            <a:r>
              <a:rPr lang="en-US" altLang="ko-KR" dirty="0" smtClean="0"/>
              <a:t>Since intermediate links may have limited size, must be able to fragment/reassemble packets on demand</a:t>
            </a:r>
          </a:p>
          <a:p>
            <a:pPr lvl="1"/>
            <a:r>
              <a:rPr lang="en-US" altLang="ko-KR" dirty="0" smtClean="0"/>
              <a:t>Includes 256 different “sub-protocols” build on top of IP</a:t>
            </a:r>
          </a:p>
          <a:p>
            <a:pPr lvl="2"/>
            <a:r>
              <a:rPr lang="en-US" altLang="ko-KR" dirty="0" smtClean="0"/>
              <a:t>Examples: ICMP(1), TCP(6), UDP (17), IPSEC(50,51)</a:t>
            </a:r>
          </a:p>
          <a:p>
            <a:endParaRPr lang="ko-KR" altLang="en-US" dirty="0" smtClean="0"/>
          </a:p>
        </p:txBody>
      </p:sp>
    </p:spTree>
    <p:extLst>
      <p:ext uri="{BB962C8B-B14F-4D97-AF65-F5344CB8AC3E}">
        <p14:creationId xmlns:p14="http://schemas.microsoft.com/office/powerpoint/2010/main" val="540487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ea typeface="굴림" panose="020B0600000101010101" pitchFamily="34" charset="-127"/>
              </a:rPr>
              <a:t>Recall: IPv4 Packet Format</a:t>
            </a:r>
          </a:p>
        </p:txBody>
      </p:sp>
      <p:sp>
        <p:nvSpPr>
          <p:cNvPr id="1059843" name="Rectangle 3"/>
          <p:cNvSpPr>
            <a:spLocks noGrp="1" noChangeArrowheads="1"/>
          </p:cNvSpPr>
          <p:nvPr>
            <p:ph type="body" idx="1"/>
          </p:nvPr>
        </p:nvSpPr>
        <p:spPr>
          <a:xfrm>
            <a:off x="330200" y="685800"/>
            <a:ext cx="11480800" cy="5892800"/>
          </a:xfrm>
        </p:spPr>
        <p:txBody>
          <a:bodyPr/>
          <a:lstStyle/>
          <a:p>
            <a:pPr>
              <a:lnSpc>
                <a:spcPct val="80000"/>
              </a:lnSpc>
              <a:spcBef>
                <a:spcPct val="0"/>
              </a:spcBef>
            </a:pPr>
            <a:r>
              <a:rPr lang="en-US" altLang="ko-KR" dirty="0">
                <a:ea typeface="굴림" panose="020B0600000101010101" pitchFamily="34" charset="-127"/>
              </a:rPr>
              <a:t>IP Packet Format:</a:t>
            </a: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ea typeface="굴림" panose="020B0600000101010101" pitchFamily="34" charset="-127"/>
            </a:endParaRPr>
          </a:p>
          <a:p>
            <a:pPr>
              <a:lnSpc>
                <a:spcPct val="80000"/>
              </a:lnSpc>
              <a:spcBef>
                <a:spcPct val="0"/>
              </a:spcBef>
            </a:pPr>
            <a:endParaRPr lang="en-US" altLang="ko-KR" dirty="0">
              <a:solidFill>
                <a:srgbClr val="FF0000"/>
              </a:solidFill>
              <a:ea typeface="굴림" panose="020B0600000101010101" pitchFamily="34" charset="-127"/>
            </a:endParaRPr>
          </a:p>
          <a:p>
            <a:pPr>
              <a:lnSpc>
                <a:spcPct val="80000"/>
              </a:lnSpc>
              <a:spcBef>
                <a:spcPct val="0"/>
              </a:spcBef>
            </a:pPr>
            <a:r>
              <a:rPr lang="en-US" altLang="ko-KR" dirty="0">
                <a:solidFill>
                  <a:srgbClr val="FF0000"/>
                </a:solidFill>
                <a:ea typeface="굴림" panose="020B0600000101010101" pitchFamily="34" charset="-127"/>
              </a:rPr>
              <a:t>IP Datagram: </a:t>
            </a:r>
            <a:r>
              <a:rPr lang="en-US" altLang="ko-KR" dirty="0">
                <a:ea typeface="굴림" panose="020B0600000101010101" pitchFamily="34" charset="-127"/>
              </a:rPr>
              <a:t>an unreliable, unordered, packet sent from source to destination</a:t>
            </a:r>
          </a:p>
          <a:p>
            <a:pPr lvl="1">
              <a:lnSpc>
                <a:spcPct val="80000"/>
              </a:lnSpc>
              <a:spcBef>
                <a:spcPct val="0"/>
              </a:spcBef>
            </a:pPr>
            <a:r>
              <a:rPr lang="en-US" altLang="ko-KR" dirty="0">
                <a:ea typeface="굴림" panose="020B0600000101010101" pitchFamily="34" charset="-127"/>
              </a:rPr>
              <a:t>Function of network – deliver datagrams!</a:t>
            </a:r>
          </a:p>
        </p:txBody>
      </p:sp>
      <p:grpSp>
        <p:nvGrpSpPr>
          <p:cNvPr id="1059844" name="Group 4"/>
          <p:cNvGrpSpPr>
            <a:grpSpLocks/>
          </p:cNvGrpSpPr>
          <p:nvPr/>
        </p:nvGrpSpPr>
        <p:grpSpPr bwMode="auto">
          <a:xfrm>
            <a:off x="1647826" y="1168400"/>
            <a:ext cx="8982075" cy="3556000"/>
            <a:chOff x="78" y="1984"/>
            <a:chExt cx="5658" cy="2240"/>
          </a:xfrm>
        </p:grpSpPr>
        <p:grpSp>
          <p:nvGrpSpPr>
            <p:cNvPr id="21509" name="Group 5"/>
            <p:cNvGrpSpPr>
              <a:grpSpLocks/>
            </p:cNvGrpSpPr>
            <p:nvPr/>
          </p:nvGrpSpPr>
          <p:grpSpPr bwMode="auto">
            <a:xfrm>
              <a:off x="1018" y="2512"/>
              <a:ext cx="3557" cy="1712"/>
              <a:chOff x="1104" y="2016"/>
              <a:chExt cx="3360" cy="1824"/>
            </a:xfrm>
          </p:grpSpPr>
          <p:sp>
            <p:nvSpPr>
              <p:cNvPr id="21528" name="Freeform 6"/>
              <p:cNvSpPr>
                <a:spLocks/>
              </p:cNvSpPr>
              <p:nvPr/>
            </p:nvSpPr>
            <p:spPr bwMode="auto">
              <a:xfrm>
                <a:off x="1104" y="2976"/>
                <a:ext cx="3360" cy="240"/>
              </a:xfrm>
              <a:custGeom>
                <a:avLst/>
                <a:gdLst>
                  <a:gd name="T0" fmla="*/ 48 w 3360"/>
                  <a:gd name="T1" fmla="*/ 240 h 336"/>
                  <a:gd name="T2" fmla="*/ 3312 w 3360"/>
                  <a:gd name="T3" fmla="*/ 240 h 336"/>
                  <a:gd name="T4" fmla="*/ 3312 w 3360"/>
                  <a:gd name="T5" fmla="*/ 137 h 336"/>
                  <a:gd name="T6" fmla="*/ 3251 w 3360"/>
                  <a:gd name="T7" fmla="*/ 103 h 336"/>
                  <a:gd name="T8" fmla="*/ 3360 w 3360"/>
                  <a:gd name="T9" fmla="*/ 58 h 336"/>
                  <a:gd name="T10" fmla="*/ 3312 w 3360"/>
                  <a:gd name="T11" fmla="*/ 24 h 336"/>
                  <a:gd name="T12" fmla="*/ 3312 w 3360"/>
                  <a:gd name="T13" fmla="*/ 0 h 336"/>
                  <a:gd name="T14" fmla="*/ 48 w 3360"/>
                  <a:gd name="T15" fmla="*/ 0 h 336"/>
                  <a:gd name="T16" fmla="*/ 48 w 3360"/>
                  <a:gd name="T17" fmla="*/ 34 h 336"/>
                  <a:gd name="T18" fmla="*/ 96 w 3360"/>
                  <a:gd name="T19" fmla="*/ 69 h 336"/>
                  <a:gd name="T20" fmla="*/ 0 w 3360"/>
                  <a:gd name="T21" fmla="*/ 108 h 336"/>
                  <a:gd name="T22" fmla="*/ 48 w 3360"/>
                  <a:gd name="T23" fmla="*/ 142 h 336"/>
                  <a:gd name="T24" fmla="*/ 48 w 3360"/>
                  <a:gd name="T25" fmla="*/ 240 h 3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336">
                    <a:moveTo>
                      <a:pt x="48" y="336"/>
                    </a:moveTo>
                    <a:lnTo>
                      <a:pt x="3312" y="336"/>
                    </a:lnTo>
                    <a:lnTo>
                      <a:pt x="3312" y="192"/>
                    </a:lnTo>
                    <a:lnTo>
                      <a:pt x="3251" y="144"/>
                    </a:lnTo>
                    <a:lnTo>
                      <a:pt x="3360" y="81"/>
                    </a:lnTo>
                    <a:lnTo>
                      <a:pt x="3312" y="33"/>
                    </a:lnTo>
                    <a:lnTo>
                      <a:pt x="3312" y="0"/>
                    </a:lnTo>
                    <a:lnTo>
                      <a:pt x="48" y="0"/>
                    </a:lnTo>
                    <a:lnTo>
                      <a:pt x="48" y="48"/>
                    </a:lnTo>
                    <a:lnTo>
                      <a:pt x="96" y="96"/>
                    </a:lnTo>
                    <a:lnTo>
                      <a:pt x="0" y="151"/>
                    </a:lnTo>
                    <a:lnTo>
                      <a:pt x="48" y="199"/>
                    </a:lnTo>
                    <a:lnTo>
                      <a:pt x="48" y="33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9" name="Rectangle 7"/>
              <p:cNvSpPr>
                <a:spLocks noChangeArrowheads="1"/>
              </p:cNvSpPr>
              <p:nvPr/>
            </p:nvSpPr>
            <p:spPr bwMode="auto">
              <a:xfrm>
                <a:off x="1152" y="2208"/>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identification</a:t>
                </a:r>
              </a:p>
            </p:txBody>
          </p:sp>
          <p:sp>
            <p:nvSpPr>
              <p:cNvPr id="21530" name="Rectangle 8"/>
              <p:cNvSpPr>
                <a:spLocks noChangeArrowheads="1"/>
              </p:cNvSpPr>
              <p:nvPr/>
            </p:nvSpPr>
            <p:spPr bwMode="auto">
              <a:xfrm>
                <a:off x="1968" y="2016"/>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ToS</a:t>
                </a:r>
              </a:p>
            </p:txBody>
          </p:sp>
          <p:sp>
            <p:nvSpPr>
              <p:cNvPr id="21531" name="Rectangle 9"/>
              <p:cNvSpPr>
                <a:spLocks noChangeArrowheads="1"/>
              </p:cNvSpPr>
              <p:nvPr/>
            </p:nvSpPr>
            <p:spPr bwMode="auto">
              <a:xfrm>
                <a:off x="1152" y="2016"/>
                <a:ext cx="398"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4</a:t>
                </a:r>
              </a:p>
            </p:txBody>
          </p:sp>
          <p:sp>
            <p:nvSpPr>
              <p:cNvPr id="21532" name="Rectangle 10"/>
              <p:cNvSpPr>
                <a:spLocks noChangeArrowheads="1"/>
              </p:cNvSpPr>
              <p:nvPr/>
            </p:nvSpPr>
            <p:spPr bwMode="auto">
              <a:xfrm>
                <a:off x="3161" y="2208"/>
                <a:ext cx="1255"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13-bit frag off</a:t>
                </a:r>
              </a:p>
            </p:txBody>
          </p:sp>
          <p:sp>
            <p:nvSpPr>
              <p:cNvPr id="21533" name="Rectangle 11"/>
              <p:cNvSpPr>
                <a:spLocks noChangeArrowheads="1"/>
              </p:cNvSpPr>
              <p:nvPr/>
            </p:nvSpPr>
            <p:spPr bwMode="auto">
              <a:xfrm>
                <a:off x="2784" y="2016"/>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Total length(16-bits)</a:t>
                </a:r>
              </a:p>
            </p:txBody>
          </p:sp>
          <p:sp>
            <p:nvSpPr>
              <p:cNvPr id="21534" name="Rectangle 12"/>
              <p:cNvSpPr>
                <a:spLocks noChangeArrowheads="1"/>
              </p:cNvSpPr>
              <p:nvPr/>
            </p:nvSpPr>
            <p:spPr bwMode="auto">
              <a:xfrm>
                <a:off x="1968"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dirty="0">
                    <a:solidFill>
                      <a:srgbClr val="FF0000"/>
                    </a:solidFill>
                    <a:latin typeface="Gill Sans"/>
                    <a:ea typeface="굴림" panose="020B0600000101010101" pitchFamily="34" charset="-127"/>
                  </a:rPr>
                  <a:t>protocol</a:t>
                </a:r>
              </a:p>
            </p:txBody>
          </p:sp>
          <p:sp>
            <p:nvSpPr>
              <p:cNvPr id="21535" name="Rectangle 13"/>
              <p:cNvSpPr>
                <a:spLocks noChangeArrowheads="1"/>
              </p:cNvSpPr>
              <p:nvPr/>
            </p:nvSpPr>
            <p:spPr bwMode="auto">
              <a:xfrm>
                <a:off x="1152" y="2400"/>
                <a:ext cx="816"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TTL</a:t>
                </a:r>
              </a:p>
            </p:txBody>
          </p:sp>
          <p:sp>
            <p:nvSpPr>
              <p:cNvPr id="21536" name="Rectangle 14"/>
              <p:cNvSpPr>
                <a:spLocks noChangeArrowheads="1"/>
              </p:cNvSpPr>
              <p:nvPr/>
            </p:nvSpPr>
            <p:spPr bwMode="auto">
              <a:xfrm>
                <a:off x="2784" y="2400"/>
                <a:ext cx="1632"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header checksum</a:t>
                </a:r>
              </a:p>
            </p:txBody>
          </p:sp>
          <p:sp>
            <p:nvSpPr>
              <p:cNvPr id="21537" name="Rectangle 15"/>
              <p:cNvSpPr>
                <a:spLocks noChangeArrowheads="1"/>
              </p:cNvSpPr>
              <p:nvPr/>
            </p:nvSpPr>
            <p:spPr bwMode="auto">
              <a:xfrm>
                <a:off x="1152" y="2592"/>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32-bit source IP address</a:t>
                </a:r>
              </a:p>
            </p:txBody>
          </p:sp>
          <p:sp>
            <p:nvSpPr>
              <p:cNvPr id="21538" name="Rectangle 16"/>
              <p:cNvSpPr>
                <a:spLocks noChangeArrowheads="1"/>
              </p:cNvSpPr>
              <p:nvPr/>
            </p:nvSpPr>
            <p:spPr bwMode="auto">
              <a:xfrm>
                <a:off x="1152" y="2784"/>
                <a:ext cx="3264"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32-bit destination IP address</a:t>
                </a:r>
              </a:p>
            </p:txBody>
          </p:sp>
          <p:sp>
            <p:nvSpPr>
              <p:cNvPr id="21539" name="Rectangle 17"/>
              <p:cNvSpPr>
                <a:spLocks noChangeArrowheads="1"/>
              </p:cNvSpPr>
              <p:nvPr/>
            </p:nvSpPr>
            <p:spPr bwMode="auto">
              <a:xfrm>
                <a:off x="1539" y="2016"/>
                <a:ext cx="429"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IHL</a:t>
                </a:r>
              </a:p>
            </p:txBody>
          </p:sp>
          <p:sp>
            <p:nvSpPr>
              <p:cNvPr id="21540" name="Rectangle 18"/>
              <p:cNvSpPr>
                <a:spLocks noChangeArrowheads="1"/>
              </p:cNvSpPr>
              <p:nvPr/>
            </p:nvSpPr>
            <p:spPr bwMode="auto">
              <a:xfrm>
                <a:off x="2784" y="2208"/>
                <a:ext cx="377" cy="19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flags</a:t>
                </a:r>
              </a:p>
            </p:txBody>
          </p:sp>
          <p:sp>
            <p:nvSpPr>
              <p:cNvPr id="21541" name="Freeform 19"/>
              <p:cNvSpPr>
                <a:spLocks/>
              </p:cNvSpPr>
              <p:nvPr/>
            </p:nvSpPr>
            <p:spPr bwMode="auto">
              <a:xfrm>
                <a:off x="1104" y="3216"/>
                <a:ext cx="3360" cy="624"/>
              </a:xfrm>
              <a:custGeom>
                <a:avLst/>
                <a:gdLst>
                  <a:gd name="T0" fmla="*/ 44 w 3360"/>
                  <a:gd name="T1" fmla="*/ 624 h 716"/>
                  <a:gd name="T2" fmla="*/ 3312 w 3360"/>
                  <a:gd name="T3" fmla="*/ 624 h 716"/>
                  <a:gd name="T4" fmla="*/ 3312 w 3360"/>
                  <a:gd name="T5" fmla="*/ 167 h 716"/>
                  <a:gd name="T6" fmla="*/ 3251 w 3360"/>
                  <a:gd name="T7" fmla="*/ 125 h 716"/>
                  <a:gd name="T8" fmla="*/ 3360 w 3360"/>
                  <a:gd name="T9" fmla="*/ 71 h 716"/>
                  <a:gd name="T10" fmla="*/ 3312 w 3360"/>
                  <a:gd name="T11" fmla="*/ 29 h 716"/>
                  <a:gd name="T12" fmla="*/ 3312 w 3360"/>
                  <a:gd name="T13" fmla="*/ 0 h 716"/>
                  <a:gd name="T14" fmla="*/ 48 w 3360"/>
                  <a:gd name="T15" fmla="*/ 0 h 716"/>
                  <a:gd name="T16" fmla="*/ 48 w 3360"/>
                  <a:gd name="T17" fmla="*/ 42 h 716"/>
                  <a:gd name="T18" fmla="*/ 96 w 3360"/>
                  <a:gd name="T19" fmla="*/ 84 h 716"/>
                  <a:gd name="T20" fmla="*/ 0 w 3360"/>
                  <a:gd name="T21" fmla="*/ 132 h 716"/>
                  <a:gd name="T22" fmla="*/ 48 w 3360"/>
                  <a:gd name="T23" fmla="*/ 173 h 716"/>
                  <a:gd name="T24" fmla="*/ 44 w 3360"/>
                  <a:gd name="T25" fmla="*/ 624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42" name="Text Box 20"/>
              <p:cNvSpPr txBox="1">
                <a:spLocks noChangeArrowheads="1"/>
              </p:cNvSpPr>
              <p:nvPr/>
            </p:nvSpPr>
            <p:spPr bwMode="auto">
              <a:xfrm>
                <a:off x="2230" y="2995"/>
                <a:ext cx="1109" cy="2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options (if any)</a:t>
                </a:r>
              </a:p>
            </p:txBody>
          </p:sp>
          <p:sp>
            <p:nvSpPr>
              <p:cNvPr id="21543" name="Text Box 21"/>
              <p:cNvSpPr txBox="1">
                <a:spLocks noChangeArrowheads="1"/>
              </p:cNvSpPr>
              <p:nvPr/>
            </p:nvSpPr>
            <p:spPr bwMode="auto">
              <a:xfrm>
                <a:off x="2574" y="3427"/>
                <a:ext cx="406" cy="209"/>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Data</a:t>
                </a:r>
              </a:p>
            </p:txBody>
          </p:sp>
        </p:grpSp>
        <p:sp>
          <p:nvSpPr>
            <p:cNvPr id="21510" name="Text Box 22"/>
            <p:cNvSpPr txBox="1">
              <a:spLocks noChangeArrowheads="1"/>
            </p:cNvSpPr>
            <p:nvPr/>
          </p:nvSpPr>
          <p:spPr bwMode="auto">
            <a:xfrm>
              <a:off x="996" y="2323"/>
              <a:ext cx="196"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0</a:t>
              </a:r>
            </a:p>
          </p:txBody>
        </p:sp>
        <p:sp>
          <p:nvSpPr>
            <p:cNvPr id="21511" name="Text Box 23"/>
            <p:cNvSpPr txBox="1">
              <a:spLocks noChangeArrowheads="1"/>
            </p:cNvSpPr>
            <p:nvPr/>
          </p:nvSpPr>
          <p:spPr bwMode="auto">
            <a:xfrm>
              <a:off x="2484"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15</a:t>
              </a:r>
            </a:p>
          </p:txBody>
        </p:sp>
        <p:sp>
          <p:nvSpPr>
            <p:cNvPr id="21512" name="Text Box 24"/>
            <p:cNvSpPr txBox="1">
              <a:spLocks noChangeArrowheads="1"/>
            </p:cNvSpPr>
            <p:nvPr/>
          </p:nvSpPr>
          <p:spPr bwMode="auto">
            <a:xfrm>
              <a:off x="2773"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a:t>
              </a:r>
            </a:p>
          </p:txBody>
        </p:sp>
        <p:sp>
          <p:nvSpPr>
            <p:cNvPr id="21513" name="Text Box 25"/>
            <p:cNvSpPr txBox="1">
              <a:spLocks noChangeArrowheads="1"/>
            </p:cNvSpPr>
            <p:nvPr/>
          </p:nvSpPr>
          <p:spPr bwMode="auto">
            <a:xfrm>
              <a:off x="4291" y="2323"/>
              <a:ext cx="27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31</a:t>
              </a:r>
            </a:p>
          </p:txBody>
        </p:sp>
        <p:sp>
          <p:nvSpPr>
            <p:cNvPr id="21514" name="Text Box 26"/>
            <p:cNvSpPr txBox="1">
              <a:spLocks noChangeArrowheads="1"/>
            </p:cNvSpPr>
            <p:nvPr/>
          </p:nvSpPr>
          <p:spPr bwMode="auto">
            <a:xfrm>
              <a:off x="126" y="2467"/>
              <a:ext cx="597" cy="19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dirty="0">
                  <a:latin typeface="Gill Sans"/>
                  <a:ea typeface="굴림" panose="020B0600000101010101" pitchFamily="34" charset="-127"/>
                </a:rPr>
                <a:t>IP Ver4</a:t>
              </a:r>
            </a:p>
          </p:txBody>
        </p:sp>
        <p:sp>
          <p:nvSpPr>
            <p:cNvPr id="21515" name="Line 27"/>
            <p:cNvSpPr>
              <a:spLocks noChangeShapeType="1"/>
            </p:cNvSpPr>
            <p:nvPr/>
          </p:nvSpPr>
          <p:spPr bwMode="auto">
            <a:xfrm>
              <a:off x="831" y="255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16" name="Text Box 28"/>
            <p:cNvSpPr txBox="1">
              <a:spLocks noChangeArrowheads="1"/>
            </p:cNvSpPr>
            <p:nvPr/>
          </p:nvSpPr>
          <p:spPr bwMode="auto">
            <a:xfrm>
              <a:off x="1266" y="2016"/>
              <a:ext cx="783" cy="35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latin typeface="Gill Sans"/>
                  <a:ea typeface="굴림" panose="020B0600000101010101" pitchFamily="34" charset="-127"/>
                </a:rPr>
                <a:t>IP Header</a:t>
              </a:r>
            </a:p>
            <a:p>
              <a:pPr>
                <a:lnSpc>
                  <a:spcPct val="80000"/>
                </a:lnSpc>
                <a:spcBef>
                  <a:spcPct val="10000"/>
                </a:spcBef>
                <a:buSzPct val="100000"/>
              </a:pPr>
              <a:r>
                <a:rPr lang="en-US" altLang="ko-KR">
                  <a:latin typeface="Gill Sans"/>
                  <a:ea typeface="굴림" panose="020B0600000101010101" pitchFamily="34" charset="-127"/>
                </a:rPr>
                <a:t>Length</a:t>
              </a:r>
            </a:p>
          </p:txBody>
        </p:sp>
        <p:sp>
          <p:nvSpPr>
            <p:cNvPr id="21517" name="Line 29"/>
            <p:cNvSpPr>
              <a:spLocks noChangeShapeType="1"/>
            </p:cNvSpPr>
            <p:nvPr/>
          </p:nvSpPr>
          <p:spPr bwMode="auto">
            <a:xfrm>
              <a:off x="1673" y="2331"/>
              <a:ext cx="0"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18" name="Text Box 30"/>
            <p:cNvSpPr txBox="1">
              <a:spLocks noChangeArrowheads="1"/>
            </p:cNvSpPr>
            <p:nvPr/>
          </p:nvSpPr>
          <p:spPr bwMode="auto">
            <a:xfrm>
              <a:off x="3023" y="2016"/>
              <a:ext cx="1278" cy="35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10000"/>
                </a:spcBef>
                <a:buSzPct val="100000"/>
              </a:pPr>
              <a:r>
                <a:rPr lang="en-US" altLang="ko-KR">
                  <a:latin typeface="Gill Sans"/>
                  <a:ea typeface="굴림" panose="020B0600000101010101" pitchFamily="34" charset="-127"/>
                </a:rPr>
                <a:t>Size of datagram</a:t>
              </a:r>
            </a:p>
            <a:p>
              <a:pPr>
                <a:lnSpc>
                  <a:spcPct val="80000"/>
                </a:lnSpc>
                <a:spcBef>
                  <a:spcPct val="10000"/>
                </a:spcBef>
                <a:buSzPct val="100000"/>
              </a:pPr>
              <a:r>
                <a:rPr lang="en-US" altLang="ko-KR">
                  <a:latin typeface="Gill Sans"/>
                  <a:ea typeface="굴림" panose="020B0600000101010101" pitchFamily="34" charset="-127"/>
                </a:rPr>
                <a:t>(header+data)</a:t>
              </a:r>
            </a:p>
          </p:txBody>
        </p:sp>
        <p:sp>
          <p:nvSpPr>
            <p:cNvPr id="21519" name="Line 31"/>
            <p:cNvSpPr>
              <a:spLocks noChangeShapeType="1"/>
            </p:cNvSpPr>
            <p:nvPr/>
          </p:nvSpPr>
          <p:spPr bwMode="auto">
            <a:xfrm flipH="1">
              <a:off x="3639" y="2331"/>
              <a:ext cx="47" cy="1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0" name="Text Box 32"/>
            <p:cNvSpPr txBox="1">
              <a:spLocks noChangeArrowheads="1"/>
            </p:cNvSpPr>
            <p:nvPr/>
          </p:nvSpPr>
          <p:spPr bwMode="auto">
            <a:xfrm>
              <a:off x="4611" y="1984"/>
              <a:ext cx="1125" cy="61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a:latin typeface="Gill Sans"/>
                  <a:ea typeface="굴림" panose="020B0600000101010101" pitchFamily="34" charset="-127"/>
                </a:rPr>
                <a:t>Flags &amp;</a:t>
              </a:r>
            </a:p>
            <a:p>
              <a:pPr>
                <a:lnSpc>
                  <a:spcPct val="80000"/>
                </a:lnSpc>
                <a:buSzPct val="100000"/>
              </a:pPr>
              <a:r>
                <a:rPr lang="en-US" altLang="ko-KR">
                  <a:latin typeface="Gill Sans"/>
                  <a:ea typeface="굴림" panose="020B0600000101010101" pitchFamily="34" charset="-127"/>
                </a:rPr>
                <a:t>Fragmentation</a:t>
              </a:r>
            </a:p>
            <a:p>
              <a:pPr>
                <a:lnSpc>
                  <a:spcPct val="80000"/>
                </a:lnSpc>
                <a:buSzPct val="100000"/>
              </a:pPr>
              <a:r>
                <a:rPr lang="en-US" altLang="ko-KR">
                  <a:latin typeface="Gill Sans"/>
                  <a:ea typeface="굴림" panose="020B0600000101010101" pitchFamily="34" charset="-127"/>
                </a:rPr>
                <a:t>to split large </a:t>
              </a:r>
            </a:p>
            <a:p>
              <a:pPr>
                <a:lnSpc>
                  <a:spcPct val="80000"/>
                </a:lnSpc>
                <a:buSzPct val="100000"/>
              </a:pPr>
              <a:r>
                <a:rPr lang="en-US" altLang="ko-KR">
                  <a:latin typeface="Gill Sans"/>
                  <a:ea typeface="굴림" panose="020B0600000101010101" pitchFamily="34" charset="-127"/>
                </a:rPr>
                <a:t>messages</a:t>
              </a:r>
            </a:p>
          </p:txBody>
        </p:sp>
        <p:sp>
          <p:nvSpPr>
            <p:cNvPr id="21521" name="Line 33"/>
            <p:cNvSpPr>
              <a:spLocks noChangeShapeType="1"/>
            </p:cNvSpPr>
            <p:nvPr/>
          </p:nvSpPr>
          <p:spPr bwMode="auto">
            <a:xfrm flipH="1">
              <a:off x="4435" y="2448"/>
              <a:ext cx="365" cy="33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2" name="Text Box 34"/>
            <p:cNvSpPr txBox="1">
              <a:spLocks noChangeArrowheads="1"/>
            </p:cNvSpPr>
            <p:nvPr/>
          </p:nvSpPr>
          <p:spPr bwMode="auto">
            <a:xfrm>
              <a:off x="78" y="2782"/>
              <a:ext cx="891" cy="37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Time to</a:t>
              </a:r>
            </a:p>
            <a:p>
              <a:pPr>
                <a:lnSpc>
                  <a:spcPct val="80000"/>
                </a:lnSpc>
                <a:spcBef>
                  <a:spcPct val="20000"/>
                </a:spcBef>
                <a:buSzPct val="100000"/>
              </a:pPr>
              <a:r>
                <a:rPr lang="en-US" altLang="ko-KR">
                  <a:latin typeface="Gill Sans"/>
                  <a:ea typeface="굴림" panose="020B0600000101010101" pitchFamily="34" charset="-127"/>
                </a:rPr>
                <a:t>Live (hops)</a:t>
              </a:r>
            </a:p>
          </p:txBody>
        </p:sp>
        <p:sp>
          <p:nvSpPr>
            <p:cNvPr id="21523" name="Line 35"/>
            <p:cNvSpPr>
              <a:spLocks noChangeShapeType="1"/>
            </p:cNvSpPr>
            <p:nvPr/>
          </p:nvSpPr>
          <p:spPr bwMode="auto">
            <a:xfrm>
              <a:off x="831" y="2917"/>
              <a:ext cx="327" cy="4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1524" name="Text Box 36"/>
            <p:cNvSpPr txBox="1">
              <a:spLocks noChangeArrowheads="1"/>
            </p:cNvSpPr>
            <p:nvPr/>
          </p:nvSpPr>
          <p:spPr bwMode="auto">
            <a:xfrm>
              <a:off x="120" y="3278"/>
              <a:ext cx="765" cy="54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solidFill>
                    <a:srgbClr val="FF0000"/>
                  </a:solidFill>
                  <a:latin typeface="Gill Sans"/>
                  <a:ea typeface="굴림" panose="020B0600000101010101" pitchFamily="34" charset="-127"/>
                </a:rPr>
                <a:t>Type of</a:t>
              </a:r>
            </a:p>
            <a:p>
              <a:pPr>
                <a:lnSpc>
                  <a:spcPct val="80000"/>
                </a:lnSpc>
                <a:spcBef>
                  <a:spcPct val="20000"/>
                </a:spcBef>
                <a:buSzPct val="100000"/>
              </a:pPr>
              <a:r>
                <a:rPr lang="en-US" altLang="ko-KR">
                  <a:solidFill>
                    <a:srgbClr val="FF0000"/>
                  </a:solidFill>
                  <a:latin typeface="Gill Sans"/>
                  <a:ea typeface="굴림" panose="020B0600000101010101" pitchFamily="34" charset="-127"/>
                </a:rPr>
                <a:t>transport</a:t>
              </a:r>
            </a:p>
            <a:p>
              <a:pPr>
                <a:lnSpc>
                  <a:spcPct val="80000"/>
                </a:lnSpc>
                <a:spcBef>
                  <a:spcPct val="20000"/>
                </a:spcBef>
                <a:buSzPct val="100000"/>
              </a:pPr>
              <a:r>
                <a:rPr lang="en-US" altLang="ko-KR">
                  <a:solidFill>
                    <a:srgbClr val="FF0000"/>
                  </a:solidFill>
                  <a:latin typeface="Gill Sans"/>
                  <a:ea typeface="굴림" panose="020B0600000101010101" pitchFamily="34" charset="-127"/>
                </a:rPr>
                <a:t>protocol</a:t>
              </a:r>
            </a:p>
          </p:txBody>
        </p:sp>
        <p:sp>
          <p:nvSpPr>
            <p:cNvPr id="21525" name="Line 37"/>
            <p:cNvSpPr>
              <a:spLocks noChangeShapeType="1"/>
            </p:cNvSpPr>
            <p:nvPr/>
          </p:nvSpPr>
          <p:spPr bwMode="auto">
            <a:xfrm flipV="1">
              <a:off x="831" y="2962"/>
              <a:ext cx="1217" cy="58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solidFill>
                  <a:srgbClr val="FF0000"/>
                </a:solidFill>
                <a:latin typeface="Gill Sans"/>
              </a:endParaRPr>
            </a:p>
          </p:txBody>
        </p:sp>
        <p:sp>
          <p:nvSpPr>
            <p:cNvPr id="21526" name="AutoShape 38"/>
            <p:cNvSpPr>
              <a:spLocks/>
            </p:cNvSpPr>
            <p:nvPr/>
          </p:nvSpPr>
          <p:spPr bwMode="auto">
            <a:xfrm>
              <a:off x="4608" y="2527"/>
              <a:ext cx="240" cy="864"/>
            </a:xfrm>
            <a:prstGeom prst="rightBrace">
              <a:avLst>
                <a:gd name="adj1" fmla="val 30000"/>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a:endParaRPr>
            </a:p>
          </p:txBody>
        </p:sp>
        <p:sp>
          <p:nvSpPr>
            <p:cNvPr id="21527" name="Text Box 39"/>
            <p:cNvSpPr txBox="1">
              <a:spLocks noChangeArrowheads="1"/>
            </p:cNvSpPr>
            <p:nvPr/>
          </p:nvSpPr>
          <p:spPr bwMode="auto">
            <a:xfrm>
              <a:off x="4827" y="2756"/>
              <a:ext cx="839" cy="3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buSzPct val="100000"/>
              </a:pPr>
              <a:r>
                <a:rPr lang="en-US" altLang="ko-KR" sz="2000">
                  <a:latin typeface="Gill Sans"/>
                  <a:ea typeface="굴림" panose="020B0600000101010101" pitchFamily="34" charset="-127"/>
                </a:rPr>
                <a:t>IP header</a:t>
              </a:r>
            </a:p>
            <a:p>
              <a:pPr>
                <a:lnSpc>
                  <a:spcPct val="80000"/>
                </a:lnSpc>
                <a:buSzPct val="100000"/>
              </a:pPr>
              <a:r>
                <a:rPr lang="en-US" altLang="ko-KR" sz="2000">
                  <a:latin typeface="Gill Sans"/>
                  <a:ea typeface="굴림" panose="020B0600000101010101" pitchFamily="34" charset="-127"/>
                </a:rPr>
                <a:t>20 bytes</a:t>
              </a:r>
            </a:p>
          </p:txBody>
        </p:sp>
      </p:grpSp>
    </p:spTree>
    <p:extLst>
      <p:ext uri="{BB962C8B-B14F-4D97-AF65-F5344CB8AC3E}">
        <p14:creationId xmlns:p14="http://schemas.microsoft.com/office/powerpoint/2010/main" val="250914558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ea typeface="굴림" panose="020B0600000101010101" pitchFamily="34" charset="-127"/>
              </a:rPr>
              <a:t>Building a messaging service on IP</a:t>
            </a:r>
          </a:p>
        </p:txBody>
      </p:sp>
      <p:sp>
        <p:nvSpPr>
          <p:cNvPr id="1031171" name="Rectangle 3"/>
          <p:cNvSpPr>
            <a:spLocks noGrp="1" noChangeArrowheads="1"/>
          </p:cNvSpPr>
          <p:nvPr>
            <p:ph type="body" idx="1"/>
          </p:nvPr>
        </p:nvSpPr>
        <p:spPr>
          <a:xfrm>
            <a:off x="381000" y="762000"/>
            <a:ext cx="11734800" cy="5867400"/>
          </a:xfrm>
        </p:spPr>
        <p:txBody>
          <a:bodyPr>
            <a:normAutofit/>
          </a:bodyPr>
          <a:lstStyle/>
          <a:p>
            <a:pPr>
              <a:lnSpc>
                <a:spcPct val="85000"/>
              </a:lnSpc>
              <a:spcBef>
                <a:spcPct val="5000"/>
              </a:spcBef>
            </a:pPr>
            <a:r>
              <a:rPr lang="en-US" altLang="ko-KR" dirty="0">
                <a:ea typeface="굴림" panose="020B0600000101010101" pitchFamily="34" charset="-127"/>
              </a:rPr>
              <a:t>Process to process communication </a:t>
            </a:r>
          </a:p>
          <a:p>
            <a:pPr lvl="1">
              <a:lnSpc>
                <a:spcPct val="85000"/>
              </a:lnSpc>
              <a:spcBef>
                <a:spcPct val="5000"/>
              </a:spcBef>
            </a:pPr>
            <a:r>
              <a:rPr lang="en-US" altLang="ko-KR" sz="2000" dirty="0">
                <a:ea typeface="굴림" panose="020B0600000101010101" pitchFamily="34" charset="-127"/>
              </a:rPr>
              <a:t>Basic routing gets packets from </a:t>
            </a:r>
            <a:r>
              <a:rPr lang="en-US" altLang="ko-KR" sz="2000" dirty="0" err="1">
                <a:ea typeface="굴림" panose="020B0600000101010101" pitchFamily="34" charset="-127"/>
              </a:rPr>
              <a:t>machine</a:t>
            </a:r>
            <a:r>
              <a:rPr lang="en-US" altLang="ko-KR" sz="2000" dirty="0" err="1">
                <a:ea typeface="굴림" panose="020B0600000101010101" pitchFamily="34" charset="-127"/>
                <a:sym typeface="Symbol" panose="05050102010706020507" pitchFamily="18" charset="2"/>
              </a:rPr>
              <a:t>machine</a:t>
            </a:r>
            <a:endParaRPr lang="en-US" altLang="ko-KR" sz="2000" dirty="0">
              <a:ea typeface="굴림" panose="020B0600000101010101" pitchFamily="34" charset="-127"/>
              <a:sym typeface="Symbol" panose="05050102010706020507" pitchFamily="18" charset="2"/>
            </a:endParaRPr>
          </a:p>
          <a:p>
            <a:pPr lvl="1">
              <a:lnSpc>
                <a:spcPct val="85000"/>
              </a:lnSpc>
              <a:spcBef>
                <a:spcPct val="5000"/>
              </a:spcBef>
            </a:pPr>
            <a:r>
              <a:rPr lang="en-US" altLang="ko-KR" sz="2000" dirty="0">
                <a:ea typeface="굴림" panose="020B0600000101010101" pitchFamily="34" charset="-127"/>
                <a:sym typeface="Symbol" panose="05050102010706020507" pitchFamily="18" charset="2"/>
              </a:rPr>
              <a:t>What we really want is routing from </a:t>
            </a:r>
            <a:r>
              <a:rPr lang="en-US" altLang="ko-KR" sz="2000" dirty="0" err="1">
                <a:ea typeface="굴림" panose="020B0600000101010101" pitchFamily="34" charset="-127"/>
                <a:sym typeface="Symbol" panose="05050102010706020507" pitchFamily="18" charset="2"/>
              </a:rPr>
              <a:t>processprocess</a:t>
            </a:r>
            <a:endParaRPr lang="en-US" altLang="ko-KR" sz="2000" dirty="0">
              <a:ea typeface="굴림" panose="020B0600000101010101" pitchFamily="34" charset="-127"/>
              <a:sym typeface="Symbol" panose="05050102010706020507" pitchFamily="18" charset="2"/>
            </a:endParaRPr>
          </a:p>
          <a:p>
            <a:pPr lvl="2">
              <a:lnSpc>
                <a:spcPct val="85000"/>
              </a:lnSpc>
              <a:spcBef>
                <a:spcPct val="5000"/>
              </a:spcBef>
            </a:pPr>
            <a:r>
              <a:rPr lang="en-US" altLang="ko-KR" sz="1800" dirty="0">
                <a:ea typeface="굴림" panose="020B0600000101010101" pitchFamily="34" charset="-127"/>
                <a:sym typeface="Symbol" panose="05050102010706020507" pitchFamily="18" charset="2"/>
              </a:rPr>
              <a:t>Add “</a:t>
            </a:r>
            <a:r>
              <a:rPr lang="en-US" altLang="ko-KR" sz="1800" dirty="0">
                <a:solidFill>
                  <a:schemeClr val="hlink"/>
                </a:solidFill>
                <a:ea typeface="굴림" panose="020B0600000101010101" pitchFamily="34" charset="-127"/>
                <a:sym typeface="Symbol" panose="05050102010706020507" pitchFamily="18" charset="2"/>
              </a:rPr>
              <a:t>ports</a:t>
            </a:r>
            <a:r>
              <a:rPr lang="en-US" altLang="ko-KR" sz="1800" dirty="0">
                <a:ea typeface="굴림" panose="020B0600000101010101" pitchFamily="34" charset="-127"/>
                <a:sym typeface="Symbol" panose="05050102010706020507" pitchFamily="18" charset="2"/>
              </a:rPr>
              <a:t>”, which are 16-bit identifiers</a:t>
            </a:r>
          </a:p>
          <a:p>
            <a:pPr lvl="2">
              <a:lnSpc>
                <a:spcPct val="85000"/>
              </a:lnSpc>
              <a:spcBef>
                <a:spcPct val="5000"/>
              </a:spcBef>
            </a:pPr>
            <a:r>
              <a:rPr lang="en-US" altLang="ko-KR" sz="1800" dirty="0">
                <a:ea typeface="굴림" panose="020B0600000101010101" pitchFamily="34" charset="-127"/>
                <a:sym typeface="Symbol" panose="05050102010706020507" pitchFamily="18" charset="2"/>
              </a:rPr>
              <a:t>A communication channel (</a:t>
            </a:r>
            <a:r>
              <a:rPr lang="en-US" altLang="ko-KR" sz="1800" dirty="0">
                <a:solidFill>
                  <a:schemeClr val="hlink"/>
                </a:solidFill>
                <a:ea typeface="굴림" panose="020B0600000101010101" pitchFamily="34" charset="-127"/>
                <a:sym typeface="Symbol" panose="05050102010706020507" pitchFamily="18" charset="2"/>
              </a:rPr>
              <a:t>connection</a:t>
            </a:r>
            <a:r>
              <a:rPr lang="en-US" altLang="ko-KR" sz="1800" dirty="0">
                <a:ea typeface="굴림" panose="020B0600000101010101" pitchFamily="34" charset="-127"/>
                <a:sym typeface="Symbol" panose="05050102010706020507" pitchFamily="18" charset="2"/>
              </a:rPr>
              <a:t>) defined by 5 items: </a:t>
            </a:r>
            <a:br>
              <a:rPr lang="en-US" altLang="ko-KR" sz="1800" dirty="0">
                <a:ea typeface="굴림" panose="020B0600000101010101" pitchFamily="34" charset="-127"/>
                <a:sym typeface="Symbol" panose="05050102010706020507" pitchFamily="18" charset="2"/>
              </a:rPr>
            </a:br>
            <a:r>
              <a:rPr lang="en-US" altLang="ko-KR" sz="1800" dirty="0">
                <a:ea typeface="굴림" panose="020B0600000101010101" pitchFamily="34" charset="-127"/>
                <a:sym typeface="Symbol" panose="05050102010706020507" pitchFamily="18" charset="2"/>
              </a:rPr>
              <a:t>[source </a:t>
            </a:r>
            <a:r>
              <a:rPr lang="en-US" altLang="ko-KR" sz="1800" dirty="0" err="1">
                <a:ea typeface="굴림" panose="020B0600000101010101" pitchFamily="34" charset="-127"/>
                <a:sym typeface="Symbol" panose="05050102010706020507" pitchFamily="18" charset="2"/>
              </a:rPr>
              <a:t>addr</a:t>
            </a:r>
            <a:r>
              <a:rPr lang="en-US" altLang="ko-KR" sz="1800" dirty="0">
                <a:ea typeface="굴림" panose="020B0600000101010101" pitchFamily="34" charset="-127"/>
                <a:sym typeface="Symbol" panose="05050102010706020507" pitchFamily="18" charset="2"/>
              </a:rPr>
              <a:t>, source port, </a:t>
            </a:r>
            <a:r>
              <a:rPr lang="en-US" altLang="ko-KR" sz="1800" dirty="0" err="1">
                <a:ea typeface="굴림" panose="020B0600000101010101" pitchFamily="34" charset="-127"/>
                <a:sym typeface="Symbol" panose="05050102010706020507" pitchFamily="18" charset="2"/>
              </a:rPr>
              <a:t>dest</a:t>
            </a:r>
            <a:r>
              <a:rPr lang="en-US" altLang="ko-KR" sz="1800" dirty="0">
                <a:ea typeface="굴림" panose="020B0600000101010101" pitchFamily="34" charset="-127"/>
                <a:sym typeface="Symbol" panose="05050102010706020507" pitchFamily="18" charset="2"/>
              </a:rPr>
              <a:t> </a:t>
            </a:r>
            <a:r>
              <a:rPr lang="en-US" altLang="ko-KR" sz="1800" dirty="0" err="1">
                <a:ea typeface="굴림" panose="020B0600000101010101" pitchFamily="34" charset="-127"/>
                <a:sym typeface="Symbol" panose="05050102010706020507" pitchFamily="18" charset="2"/>
              </a:rPr>
              <a:t>addr</a:t>
            </a:r>
            <a:r>
              <a:rPr lang="en-US" altLang="ko-KR" sz="1800" dirty="0">
                <a:ea typeface="굴림" panose="020B0600000101010101" pitchFamily="34" charset="-127"/>
                <a:sym typeface="Symbol" panose="05050102010706020507" pitchFamily="18" charset="2"/>
              </a:rPr>
              <a:t>, </a:t>
            </a:r>
            <a:r>
              <a:rPr lang="en-US" altLang="ko-KR" sz="1800" dirty="0" err="1">
                <a:ea typeface="굴림" panose="020B0600000101010101" pitchFamily="34" charset="-127"/>
                <a:sym typeface="Symbol" panose="05050102010706020507" pitchFamily="18" charset="2"/>
              </a:rPr>
              <a:t>dest</a:t>
            </a:r>
            <a:r>
              <a:rPr lang="en-US" altLang="ko-KR" sz="1800" dirty="0">
                <a:ea typeface="굴림" panose="020B0600000101010101" pitchFamily="34" charset="-127"/>
                <a:sym typeface="Symbol" panose="05050102010706020507" pitchFamily="18" charset="2"/>
              </a:rPr>
              <a:t> port, protocol]</a:t>
            </a:r>
            <a:endParaRPr lang="en-US" altLang="ko-KR" sz="1800" dirty="0">
              <a:ea typeface="굴림" panose="020B0600000101010101" pitchFamily="34" charset="-127"/>
            </a:endParaRPr>
          </a:p>
          <a:p>
            <a:pPr>
              <a:lnSpc>
                <a:spcPct val="85000"/>
              </a:lnSpc>
              <a:spcBef>
                <a:spcPct val="5000"/>
              </a:spcBef>
            </a:pPr>
            <a:r>
              <a:rPr lang="en-US" altLang="ko-KR" dirty="0">
                <a:ea typeface="굴림" panose="020B0600000101010101" pitchFamily="34" charset="-127"/>
              </a:rPr>
              <a:t>For example: The Unreliable Datagram Protocol (UDP)</a:t>
            </a:r>
          </a:p>
          <a:p>
            <a:pPr lvl="1">
              <a:lnSpc>
                <a:spcPct val="85000"/>
              </a:lnSpc>
              <a:spcBef>
                <a:spcPct val="5000"/>
              </a:spcBef>
            </a:pPr>
            <a:r>
              <a:rPr lang="en-US" altLang="ko-KR" sz="2000" dirty="0">
                <a:ea typeface="굴림" panose="020B0600000101010101" pitchFamily="34" charset="-127"/>
                <a:sym typeface="Symbol" panose="05050102010706020507" pitchFamily="18" charset="2"/>
              </a:rPr>
              <a:t>Layered on top of basic IP (</a:t>
            </a:r>
            <a:r>
              <a:rPr lang="en-US" altLang="ko-KR" sz="2000" dirty="0">
                <a:solidFill>
                  <a:srgbClr val="FF0000"/>
                </a:solidFill>
                <a:ea typeface="굴림" panose="020B0600000101010101" pitchFamily="34" charset="-127"/>
                <a:sym typeface="Symbol" panose="05050102010706020507" pitchFamily="18" charset="2"/>
              </a:rPr>
              <a:t>IP Protocol 17</a:t>
            </a:r>
            <a:r>
              <a:rPr lang="en-US" altLang="ko-KR" sz="2000" dirty="0">
                <a:ea typeface="굴림" panose="020B0600000101010101" pitchFamily="34" charset="-127"/>
                <a:sym typeface="Symbol" panose="05050102010706020507" pitchFamily="18" charset="2"/>
              </a:rPr>
              <a:t>)</a:t>
            </a:r>
          </a:p>
          <a:p>
            <a:pPr lvl="1">
              <a:lnSpc>
                <a:spcPct val="85000"/>
              </a:lnSpc>
              <a:spcBef>
                <a:spcPct val="5000"/>
              </a:spcBef>
            </a:pPr>
            <a:r>
              <a:rPr lang="en-US" altLang="ko-KR" sz="2000" dirty="0">
                <a:solidFill>
                  <a:schemeClr val="hlink"/>
                </a:solidFill>
                <a:ea typeface="굴림" panose="020B0600000101010101" pitchFamily="34" charset="-127"/>
              </a:rPr>
              <a:t>Datagram:</a:t>
            </a:r>
            <a:r>
              <a:rPr lang="en-US" altLang="ko-KR" sz="2000" dirty="0">
                <a:ea typeface="굴림" panose="020B0600000101010101" pitchFamily="34" charset="-127"/>
              </a:rPr>
              <a:t> an unreliable, unordered, packet sent from source user </a:t>
            </a:r>
            <a:r>
              <a:rPr lang="en-US" altLang="ko-KR" sz="2000" dirty="0">
                <a:ea typeface="굴림" panose="020B0600000101010101" pitchFamily="34" charset="-127"/>
                <a:sym typeface="Symbol" panose="05050102010706020507" pitchFamily="18" charset="2"/>
              </a:rPr>
              <a:t> </a:t>
            </a:r>
            <a:r>
              <a:rPr lang="en-US" altLang="ko-KR" sz="2000" dirty="0" err="1">
                <a:ea typeface="굴림" panose="020B0600000101010101" pitchFamily="34" charset="-127"/>
                <a:sym typeface="Symbol" panose="05050102010706020507" pitchFamily="18" charset="2"/>
              </a:rPr>
              <a:t>dest</a:t>
            </a:r>
            <a:r>
              <a:rPr lang="en-US" altLang="ko-KR" sz="2000" dirty="0">
                <a:ea typeface="굴림" panose="020B0600000101010101" pitchFamily="34" charset="-127"/>
                <a:sym typeface="Symbol" panose="05050102010706020507" pitchFamily="18" charset="2"/>
              </a:rPr>
              <a:t> user (Call it UDP/IP)</a:t>
            </a:r>
          </a:p>
          <a:p>
            <a:pPr lvl="2">
              <a:lnSpc>
                <a:spcPct val="85000"/>
              </a:lnSpc>
              <a:spcBef>
                <a:spcPct val="5000"/>
              </a:spcBef>
            </a:pPr>
            <a:endParaRPr lang="en-US" altLang="ko-KR" sz="1800" dirty="0">
              <a:ea typeface="굴림" panose="020B0600000101010101" pitchFamily="34" charset="-127"/>
              <a:sym typeface="Symbol" panose="05050102010706020507" pitchFamily="18" charset="2"/>
            </a:endParaRPr>
          </a:p>
          <a:p>
            <a:pPr lvl="2">
              <a:lnSpc>
                <a:spcPct val="85000"/>
              </a:lnSpc>
              <a:spcBef>
                <a:spcPct val="5000"/>
              </a:spcBef>
            </a:pPr>
            <a:endParaRPr lang="en-US" altLang="ko-KR" sz="1800" dirty="0">
              <a:ea typeface="굴림" panose="020B0600000101010101" pitchFamily="34" charset="-127"/>
              <a:sym typeface="Symbol" panose="05050102010706020507" pitchFamily="18" charset="2"/>
            </a:endParaRPr>
          </a:p>
          <a:p>
            <a:pPr lvl="1">
              <a:lnSpc>
                <a:spcPct val="85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5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5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5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5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5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5000"/>
              </a:lnSpc>
              <a:spcBef>
                <a:spcPct val="5000"/>
              </a:spcBef>
            </a:pPr>
            <a:endParaRPr lang="en-US" altLang="ko-KR" sz="2000" dirty="0">
              <a:ea typeface="굴림" panose="020B0600000101010101" pitchFamily="34" charset="-127"/>
              <a:sym typeface="Symbol" panose="05050102010706020507" pitchFamily="18" charset="2"/>
            </a:endParaRPr>
          </a:p>
          <a:p>
            <a:pPr lvl="1">
              <a:lnSpc>
                <a:spcPct val="85000"/>
              </a:lnSpc>
              <a:spcBef>
                <a:spcPct val="5000"/>
              </a:spcBef>
            </a:pPr>
            <a:r>
              <a:rPr lang="en-US" altLang="ko-KR" sz="2000" dirty="0">
                <a:ea typeface="굴림" panose="020B0600000101010101" pitchFamily="34" charset="-127"/>
                <a:sym typeface="Symbol" panose="05050102010706020507" pitchFamily="18" charset="2"/>
              </a:rPr>
              <a:t>Important aspect: low overhead!</a:t>
            </a:r>
          </a:p>
          <a:p>
            <a:pPr lvl="2">
              <a:lnSpc>
                <a:spcPct val="85000"/>
              </a:lnSpc>
              <a:spcBef>
                <a:spcPct val="5000"/>
              </a:spcBef>
            </a:pPr>
            <a:r>
              <a:rPr lang="en-US" altLang="ko-KR" sz="1800" dirty="0">
                <a:ea typeface="굴림" panose="020B0600000101010101" pitchFamily="34" charset="-127"/>
                <a:sym typeface="Symbol" panose="05050102010706020507" pitchFamily="18" charset="2"/>
              </a:rPr>
              <a:t>Often used for high-bandwidth video streams</a:t>
            </a:r>
          </a:p>
          <a:p>
            <a:pPr lvl="2">
              <a:lnSpc>
                <a:spcPct val="85000"/>
              </a:lnSpc>
              <a:spcBef>
                <a:spcPct val="5000"/>
              </a:spcBef>
            </a:pPr>
            <a:r>
              <a:rPr lang="en-US" altLang="ko-KR" sz="1800" dirty="0">
                <a:ea typeface="굴림" panose="020B0600000101010101" pitchFamily="34" charset="-127"/>
                <a:sym typeface="Symbol" panose="05050102010706020507" pitchFamily="18" charset="2"/>
              </a:rPr>
              <a:t>Many uses of UDP considered “anti-social” – none of the “well-behaved” aspects of (say) TCP/IP</a:t>
            </a:r>
          </a:p>
        </p:txBody>
      </p:sp>
      <p:grpSp>
        <p:nvGrpSpPr>
          <p:cNvPr id="1031172" name="Group 4"/>
          <p:cNvGrpSpPr>
            <a:grpSpLocks/>
          </p:cNvGrpSpPr>
          <p:nvPr/>
        </p:nvGrpSpPr>
        <p:grpSpPr bwMode="auto">
          <a:xfrm>
            <a:off x="3048000" y="3429000"/>
            <a:ext cx="5646738" cy="1981200"/>
            <a:chOff x="960" y="2064"/>
            <a:chExt cx="3557" cy="1392"/>
          </a:xfrm>
        </p:grpSpPr>
        <p:sp>
          <p:nvSpPr>
            <p:cNvPr id="22533" name="Freeform 5"/>
            <p:cNvSpPr>
              <a:spLocks/>
            </p:cNvSpPr>
            <p:nvPr/>
          </p:nvSpPr>
          <p:spPr bwMode="auto">
            <a:xfrm>
              <a:off x="960" y="2913"/>
              <a:ext cx="3557" cy="543"/>
            </a:xfrm>
            <a:custGeom>
              <a:avLst/>
              <a:gdLst>
                <a:gd name="T0" fmla="*/ 47 w 3360"/>
                <a:gd name="T1" fmla="*/ 543 h 716"/>
                <a:gd name="T2" fmla="*/ 3506 w 3360"/>
                <a:gd name="T3" fmla="*/ 543 h 716"/>
                <a:gd name="T4" fmla="*/ 3506 w 3360"/>
                <a:gd name="T5" fmla="*/ 146 h 716"/>
                <a:gd name="T6" fmla="*/ 3442 w 3360"/>
                <a:gd name="T7" fmla="*/ 109 h 716"/>
                <a:gd name="T8" fmla="*/ 3557 w 3360"/>
                <a:gd name="T9" fmla="*/ 61 h 716"/>
                <a:gd name="T10" fmla="*/ 3506 w 3360"/>
                <a:gd name="T11" fmla="*/ 25 h 716"/>
                <a:gd name="T12" fmla="*/ 3506 w 3360"/>
                <a:gd name="T13" fmla="*/ 0 h 716"/>
                <a:gd name="T14" fmla="*/ 51 w 3360"/>
                <a:gd name="T15" fmla="*/ 0 h 716"/>
                <a:gd name="T16" fmla="*/ 51 w 3360"/>
                <a:gd name="T17" fmla="*/ 36 h 716"/>
                <a:gd name="T18" fmla="*/ 102 w 3360"/>
                <a:gd name="T19" fmla="*/ 73 h 716"/>
                <a:gd name="T20" fmla="*/ 0 w 3360"/>
                <a:gd name="T21" fmla="*/ 115 h 716"/>
                <a:gd name="T22" fmla="*/ 51 w 3360"/>
                <a:gd name="T23" fmla="*/ 151 h 716"/>
                <a:gd name="T24" fmla="*/ 47 w 3360"/>
                <a:gd name="T25" fmla="*/ 543 h 7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60" h="716">
                  <a:moveTo>
                    <a:pt x="44" y="716"/>
                  </a:moveTo>
                  <a:lnTo>
                    <a:pt x="3312" y="716"/>
                  </a:lnTo>
                  <a:lnTo>
                    <a:pt x="3312" y="192"/>
                  </a:lnTo>
                  <a:lnTo>
                    <a:pt x="3251" y="144"/>
                  </a:lnTo>
                  <a:lnTo>
                    <a:pt x="3360" y="81"/>
                  </a:lnTo>
                  <a:lnTo>
                    <a:pt x="3312" y="33"/>
                  </a:lnTo>
                  <a:lnTo>
                    <a:pt x="3312" y="0"/>
                  </a:lnTo>
                  <a:lnTo>
                    <a:pt x="48" y="0"/>
                  </a:lnTo>
                  <a:lnTo>
                    <a:pt x="48" y="48"/>
                  </a:lnTo>
                  <a:lnTo>
                    <a:pt x="96" y="96"/>
                  </a:lnTo>
                  <a:lnTo>
                    <a:pt x="0" y="151"/>
                  </a:lnTo>
                  <a:lnTo>
                    <a:pt x="48" y="199"/>
                  </a:lnTo>
                  <a:lnTo>
                    <a:pt x="44" y="716"/>
                  </a:lnTo>
                  <a:close/>
                </a:path>
              </a:pathLst>
            </a:custGeom>
            <a:solidFill>
              <a:srgbClr val="99FFCC"/>
            </a:solidFill>
            <a:ln w="381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2534" name="Text Box 6"/>
            <p:cNvSpPr txBox="1">
              <a:spLocks noChangeArrowheads="1"/>
            </p:cNvSpPr>
            <p:nvPr/>
          </p:nvSpPr>
          <p:spPr bwMode="auto">
            <a:xfrm>
              <a:off x="2352" y="3072"/>
              <a:ext cx="795" cy="217"/>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UDP Data</a:t>
              </a:r>
            </a:p>
          </p:txBody>
        </p:sp>
        <p:sp>
          <p:nvSpPr>
            <p:cNvPr id="22535" name="Rectangle 7"/>
            <p:cNvSpPr>
              <a:spLocks noChangeArrowheads="1"/>
            </p:cNvSpPr>
            <p:nvPr/>
          </p:nvSpPr>
          <p:spPr bwMode="auto">
            <a:xfrm>
              <a:off x="1010" y="2728"/>
              <a:ext cx="1728"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UDP length </a:t>
              </a:r>
            </a:p>
          </p:txBody>
        </p:sp>
        <p:sp>
          <p:nvSpPr>
            <p:cNvPr id="22536" name="Rectangle 8"/>
            <p:cNvSpPr>
              <a:spLocks noChangeArrowheads="1"/>
            </p:cNvSpPr>
            <p:nvPr/>
          </p:nvSpPr>
          <p:spPr bwMode="auto">
            <a:xfrm>
              <a:off x="2738" y="272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UDP checksum</a:t>
              </a:r>
            </a:p>
          </p:txBody>
        </p:sp>
        <p:sp>
          <p:nvSpPr>
            <p:cNvPr id="22537" name="Rectangle 9"/>
            <p:cNvSpPr>
              <a:spLocks noChangeArrowheads="1"/>
            </p:cNvSpPr>
            <p:nvPr/>
          </p:nvSpPr>
          <p:spPr bwMode="auto">
            <a:xfrm>
              <a:off x="1013" y="2548"/>
              <a:ext cx="1728" cy="195"/>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source port</a:t>
              </a:r>
            </a:p>
          </p:txBody>
        </p:sp>
        <p:sp>
          <p:nvSpPr>
            <p:cNvPr id="22538" name="Rectangle 10"/>
            <p:cNvSpPr>
              <a:spLocks noChangeArrowheads="1"/>
            </p:cNvSpPr>
            <p:nvPr/>
          </p:nvSpPr>
          <p:spPr bwMode="auto">
            <a:xfrm>
              <a:off x="2741" y="2548"/>
              <a:ext cx="1727" cy="197"/>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20000"/>
                </a:spcBef>
                <a:buSzPct val="100000"/>
              </a:pPr>
              <a:r>
                <a:rPr lang="en-US" altLang="ko-KR">
                  <a:latin typeface="Gill Sans"/>
                  <a:ea typeface="굴림" panose="020B0600000101010101" pitchFamily="34" charset="-127"/>
                </a:rPr>
                <a:t>16-bit destination port</a:t>
              </a:r>
            </a:p>
          </p:txBody>
        </p:sp>
        <p:sp>
          <p:nvSpPr>
            <p:cNvPr id="22539" name="Rectangle 11"/>
            <p:cNvSpPr>
              <a:spLocks noChangeArrowheads="1"/>
            </p:cNvSpPr>
            <p:nvPr/>
          </p:nvSpPr>
          <p:spPr bwMode="auto">
            <a:xfrm>
              <a:off x="1010" y="2064"/>
              <a:ext cx="3456" cy="489"/>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eaLnBrk="1" hangingPunct="1"/>
              <a:endParaRPr lang="en-US" altLang="en-US">
                <a:latin typeface="Gill Sans"/>
              </a:endParaRPr>
            </a:p>
          </p:txBody>
        </p:sp>
        <p:sp>
          <p:nvSpPr>
            <p:cNvPr id="22540" name="Text Box 12"/>
            <p:cNvSpPr txBox="1">
              <a:spLocks noChangeArrowheads="1"/>
            </p:cNvSpPr>
            <p:nvPr/>
          </p:nvSpPr>
          <p:spPr bwMode="auto">
            <a:xfrm>
              <a:off x="2318" y="2108"/>
              <a:ext cx="794" cy="384"/>
            </a:xfrm>
            <a:prstGeom prst="rect">
              <a:avLst/>
            </a:prstGeom>
            <a:solidFill>
              <a:srgbClr val="99FFCC"/>
            </a:solidFill>
            <a:ln>
              <a:noFill/>
            </a:ln>
            <a:effectLst/>
            <a:extLs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80000"/>
                </a:lnSpc>
                <a:spcBef>
                  <a:spcPct val="5000"/>
                </a:spcBef>
                <a:buSzPct val="100000"/>
              </a:pPr>
              <a:r>
                <a:rPr lang="en-US" altLang="ko-KR">
                  <a:latin typeface="Gill Sans"/>
                  <a:ea typeface="굴림" panose="020B0600000101010101" pitchFamily="34" charset="-127"/>
                </a:rPr>
                <a:t>IP Header</a:t>
              </a:r>
            </a:p>
            <a:p>
              <a:pPr>
                <a:lnSpc>
                  <a:spcPct val="80000"/>
                </a:lnSpc>
                <a:spcBef>
                  <a:spcPct val="5000"/>
                </a:spcBef>
                <a:buSzPct val="100000"/>
              </a:pPr>
              <a:r>
                <a:rPr lang="en-US" altLang="ko-KR">
                  <a:latin typeface="Gill Sans"/>
                  <a:ea typeface="굴림" panose="020B0600000101010101" pitchFamily="34" charset="-127"/>
                </a:rPr>
                <a:t>(20 bytes)</a:t>
              </a:r>
            </a:p>
          </p:txBody>
        </p:sp>
      </p:grpSp>
    </p:spTree>
    <p:extLst>
      <p:ext uri="{BB962C8B-B14F-4D97-AF65-F5344CB8AC3E}">
        <p14:creationId xmlns:p14="http://schemas.microsoft.com/office/powerpoint/2010/main" val="4134432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1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1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1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1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1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11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1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1171">
                                            <p:txEl>
                                              <p:pRg st="7" end="7"/>
                                            </p:txEl>
                                          </p:spTgt>
                                        </p:tgtEl>
                                        <p:attrNameLst>
                                          <p:attrName>style.visibility</p:attrName>
                                        </p:attrNameLst>
                                      </p:cBhvr>
                                      <p:to>
                                        <p:strVal val="visible"/>
                                      </p:to>
                                    </p:set>
                                  </p:childTnLst>
                                </p:cTn>
                              </p:par>
                              <p:par>
                                <p:cTn id="23" presetID="2" presetClass="entr" presetSubtype="2" fill="hold" nodeType="withEffect">
                                  <p:stCondLst>
                                    <p:cond delay="0"/>
                                  </p:stCondLst>
                                  <p:childTnLst>
                                    <p:set>
                                      <p:cBhvr>
                                        <p:cTn id="24" dur="1" fill="hold">
                                          <p:stCondLst>
                                            <p:cond delay="0"/>
                                          </p:stCondLst>
                                        </p:cTn>
                                        <p:tgtEl>
                                          <p:spTgt spid="1031172"/>
                                        </p:tgtEl>
                                        <p:attrNameLst>
                                          <p:attrName>style.visibility</p:attrName>
                                        </p:attrNameLst>
                                      </p:cBhvr>
                                      <p:to>
                                        <p:strVal val="visible"/>
                                      </p:to>
                                    </p:set>
                                    <p:anim calcmode="lin" valueType="num">
                                      <p:cBhvr additive="base">
                                        <p:cTn id="25" dur="500" fill="hold"/>
                                        <p:tgtEl>
                                          <p:spTgt spid="1031172"/>
                                        </p:tgtEl>
                                        <p:attrNameLst>
                                          <p:attrName>ppt_x</p:attrName>
                                        </p:attrNameLst>
                                      </p:cBhvr>
                                      <p:tavLst>
                                        <p:tav tm="0">
                                          <p:val>
                                            <p:strVal val="1+#ppt_w/2"/>
                                          </p:val>
                                        </p:tav>
                                        <p:tav tm="100000">
                                          <p:val>
                                            <p:strVal val="#ppt_x"/>
                                          </p:val>
                                        </p:tav>
                                      </p:tavLst>
                                    </p:anim>
                                    <p:anim calcmode="lin" valueType="num">
                                      <p:cBhvr additive="base">
                                        <p:cTn id="26" dur="500" fill="hold"/>
                                        <p:tgtEl>
                                          <p:spTgt spid="1031172"/>
                                        </p:tgtEl>
                                        <p:attrNameLst>
                                          <p:attrName>ppt_y</p:attrName>
                                        </p:attrNameLst>
                                      </p:cBhvr>
                                      <p:tavLst>
                                        <p:tav tm="0">
                                          <p:val>
                                            <p:strVal val="#ppt_y"/>
                                          </p:val>
                                        </p:tav>
                                        <p:tav tm="100000">
                                          <p:val>
                                            <p:strVal val="#ppt_y"/>
                                          </p:val>
                                        </p:tav>
                                      </p:tavLst>
                                    </p:anim>
                                  </p:childTnLst>
                                </p:cTn>
                              </p:par>
                              <p:par>
                                <p:cTn id="27" presetID="1" presetClass="entr" presetSubtype="0" fill="hold" grpId="0" nodeType="withEffect">
                                  <p:stCondLst>
                                    <p:cond delay="0"/>
                                  </p:stCondLst>
                                  <p:childTnLst>
                                    <p:set>
                                      <p:cBhvr>
                                        <p:cTn id="28" dur="1" fill="hold">
                                          <p:stCondLst>
                                            <p:cond delay="0"/>
                                          </p:stCondLst>
                                        </p:cTn>
                                        <p:tgtEl>
                                          <p:spTgt spid="1031171">
                                            <p:txEl>
                                              <p:pRg st="17" end="1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1171">
                                            <p:txEl>
                                              <p:pRg st="18" end="1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117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endParaRPr lang="en-US" dirty="0"/>
          </a:p>
        </p:txBody>
      </p:sp>
      <p:sp>
        <p:nvSpPr>
          <p:cNvPr id="3" name="Content Placeholder 2"/>
          <p:cNvSpPr>
            <a:spLocks noGrp="1"/>
          </p:cNvSpPr>
          <p:nvPr>
            <p:ph idx="1"/>
          </p:nvPr>
        </p:nvSpPr>
        <p:spPr/>
        <p:txBody>
          <a:bodyPr/>
          <a:lstStyle/>
          <a:p>
            <a:r>
              <a:rPr lang="en-US" dirty="0" smtClean="0"/>
              <a:t>Midterm 3: </a:t>
            </a:r>
            <a:r>
              <a:rPr lang="en-US" i="1" dirty="0" smtClean="0"/>
              <a:t>This Thursday</a:t>
            </a:r>
            <a:r>
              <a:rPr lang="en-US" dirty="0" smtClean="0"/>
              <a:t>!</a:t>
            </a:r>
          </a:p>
          <a:p>
            <a:pPr lvl="1"/>
            <a:r>
              <a:rPr lang="en-US" dirty="0" smtClean="0"/>
              <a:t>No class on Thursday.  I’ll have special office hours during class time.</a:t>
            </a:r>
          </a:p>
          <a:p>
            <a:pPr lvl="1"/>
            <a:r>
              <a:rPr lang="en-US" dirty="0" smtClean="0"/>
              <a:t>Three double-sided pages of notes</a:t>
            </a:r>
          </a:p>
          <a:p>
            <a:pPr lvl="1"/>
            <a:r>
              <a:rPr lang="en-US" dirty="0" smtClean="0"/>
              <a:t>Watch for Ed post about where you should go: we have multiple exam rooms</a:t>
            </a:r>
          </a:p>
          <a:p>
            <a:r>
              <a:rPr lang="en-US" dirty="0" smtClean="0"/>
              <a:t>All material up to today’s lecture is fair game</a:t>
            </a:r>
          </a:p>
          <a:p>
            <a:r>
              <a:rPr lang="en-US" dirty="0" smtClean="0"/>
              <a:t>Final deadlines during RRR week:</a:t>
            </a:r>
          </a:p>
          <a:p>
            <a:pPr lvl="1"/>
            <a:r>
              <a:rPr lang="en-US" dirty="0" smtClean="0"/>
              <a:t>Yes, there will be office hour – watch for specifics</a:t>
            </a:r>
          </a:p>
          <a:p>
            <a:r>
              <a:rPr lang="en-US" dirty="0" smtClean="0">
                <a:solidFill>
                  <a:srgbClr val="FF0000"/>
                </a:solidFill>
              </a:rPr>
              <a:t>Also – we have a special lecture (just for fun) next Tuesday</a:t>
            </a:r>
          </a:p>
          <a:p>
            <a:pPr lvl="1"/>
            <a:r>
              <a:rPr lang="en-US" dirty="0" smtClean="0">
                <a:solidFill>
                  <a:srgbClr val="FF0000"/>
                </a:solidFill>
              </a:rPr>
              <a:t>During normal class time!</a:t>
            </a:r>
          </a:p>
          <a:p>
            <a:endParaRPr lang="en-US" dirty="0"/>
          </a:p>
        </p:txBody>
      </p:sp>
    </p:spTree>
    <p:extLst>
      <p:ext uri="{BB962C8B-B14F-4D97-AF65-F5344CB8AC3E}">
        <p14:creationId xmlns:p14="http://schemas.microsoft.com/office/powerpoint/2010/main" val="1508870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Administrivia</a:t>
            </a:r>
            <a:r>
              <a:rPr lang="en-US" dirty="0" smtClean="0"/>
              <a:t> (</a:t>
            </a:r>
            <a:r>
              <a:rPr lang="en-US" dirty="0" err="1" smtClean="0"/>
              <a:t>Con’t</a:t>
            </a:r>
            <a:r>
              <a:rPr lang="en-US" dirty="0" smtClean="0"/>
              <a:t>)</a:t>
            </a:r>
            <a:endParaRPr lang="en-US" dirty="0"/>
          </a:p>
        </p:txBody>
      </p:sp>
      <p:sp>
        <p:nvSpPr>
          <p:cNvPr id="3" name="Content Placeholder 2"/>
          <p:cNvSpPr>
            <a:spLocks noGrp="1"/>
          </p:cNvSpPr>
          <p:nvPr>
            <p:ph idx="1"/>
          </p:nvPr>
        </p:nvSpPr>
        <p:spPr>
          <a:xfrm>
            <a:off x="152400" y="762000"/>
            <a:ext cx="11734800" cy="6096000"/>
          </a:xfrm>
        </p:spPr>
        <p:txBody>
          <a:bodyPr>
            <a:normAutofit fontScale="77500" lnSpcReduction="20000"/>
          </a:bodyPr>
          <a:lstStyle/>
          <a:p>
            <a:r>
              <a:rPr lang="en-US" sz="2600" dirty="0" smtClean="0">
                <a:solidFill>
                  <a:srgbClr val="FF0000"/>
                </a:solidFill>
              </a:rPr>
              <a:t>You need to know your units as CS/Engineering students!</a:t>
            </a:r>
          </a:p>
          <a:p>
            <a:r>
              <a:rPr lang="en-US" sz="2600" dirty="0" smtClean="0"/>
              <a:t>Units of Time: </a:t>
            </a:r>
            <a:r>
              <a:rPr lang="en-US" sz="2300" dirty="0" smtClean="0"/>
              <a:t>“s”: Second, “min”: 60s, “h”: 3600s, (of course)</a:t>
            </a:r>
          </a:p>
          <a:p>
            <a:pPr lvl="1">
              <a:tabLst>
                <a:tab pos="2173288" algn="l"/>
              </a:tabLst>
            </a:pPr>
            <a:r>
              <a:rPr lang="en-US" sz="2300" dirty="0" smtClean="0"/>
              <a:t>Millisecond: 	</a:t>
            </a:r>
            <a:r>
              <a:rPr lang="en-US" sz="2300" dirty="0" smtClean="0">
                <a:solidFill>
                  <a:srgbClr val="FF0000"/>
                </a:solidFill>
              </a:rPr>
              <a:t>1ms</a:t>
            </a:r>
            <a:r>
              <a:rPr lang="en-US" sz="2300" dirty="0" smtClean="0"/>
              <a:t> 	</a:t>
            </a:r>
            <a:r>
              <a:rPr lang="en-US" sz="2300" dirty="0" smtClean="0">
                <a:sym typeface="Symbol" panose="05050102010706020507" pitchFamily="18" charset="2"/>
              </a:rPr>
              <a:t>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-3 </a:t>
            </a:r>
            <a:r>
              <a:rPr lang="en-US" sz="2300" dirty="0" smtClean="0">
                <a:solidFill>
                  <a:srgbClr val="FF0000"/>
                </a:solidFill>
                <a:sym typeface="Symbol" panose="05050102010706020507" pitchFamily="18" charset="2"/>
              </a:rPr>
              <a:t>s</a:t>
            </a:r>
          </a:p>
          <a:p>
            <a:pPr lvl="1">
              <a:tabLst>
                <a:tab pos="2173288" algn="l"/>
              </a:tabLst>
            </a:pPr>
            <a:r>
              <a:rPr lang="en-US" sz="2300" dirty="0" smtClean="0">
                <a:sym typeface="Symbol" panose="05050102010706020507" pitchFamily="18" charset="2"/>
              </a:rPr>
              <a:t>Microsecond: 	</a:t>
            </a:r>
            <a:r>
              <a:rPr lang="en-US" sz="2300" dirty="0" smtClean="0">
                <a:solidFill>
                  <a:srgbClr val="FF0000"/>
                </a:solidFill>
                <a:sym typeface="Symbol" panose="05050102010706020507" pitchFamily="18" charset="2"/>
              </a:rPr>
              <a:t>1s</a:t>
            </a:r>
            <a:r>
              <a:rPr lang="en-US" sz="2300" dirty="0" smtClean="0">
                <a:sym typeface="Symbol" panose="05050102010706020507" pitchFamily="18" charset="2"/>
              </a:rPr>
              <a:t>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-6 </a:t>
            </a:r>
            <a:r>
              <a:rPr lang="en-US" sz="2300" dirty="0" smtClean="0">
                <a:solidFill>
                  <a:srgbClr val="FF0000"/>
                </a:solidFill>
                <a:sym typeface="Symbol" panose="05050102010706020507" pitchFamily="18" charset="2"/>
              </a:rPr>
              <a:t>s</a:t>
            </a:r>
            <a:endParaRPr lang="en-US" sz="2300" dirty="0" smtClean="0">
              <a:solidFill>
                <a:srgbClr val="FF0000"/>
              </a:solidFill>
            </a:endParaRPr>
          </a:p>
          <a:p>
            <a:pPr lvl="1">
              <a:tabLst>
                <a:tab pos="2173288" algn="l"/>
              </a:tabLst>
            </a:pPr>
            <a:r>
              <a:rPr lang="en-US" sz="2300" dirty="0" smtClean="0"/>
              <a:t>Nanosecond: 	</a:t>
            </a:r>
            <a:r>
              <a:rPr lang="en-US" sz="2300" dirty="0" smtClean="0">
                <a:solidFill>
                  <a:srgbClr val="FF0000"/>
                </a:solidFill>
              </a:rPr>
              <a:t>1ns:</a:t>
            </a:r>
            <a:r>
              <a:rPr lang="en-US" sz="2300" dirty="0" smtClean="0"/>
              <a:t>	</a:t>
            </a:r>
            <a:r>
              <a:rPr lang="en-US" sz="2300" dirty="0" smtClean="0">
                <a:sym typeface="Symbol" panose="05050102010706020507" pitchFamily="18" charset="2"/>
              </a:rPr>
              <a:t>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-9 </a:t>
            </a:r>
            <a:r>
              <a:rPr lang="en-US" sz="2300" dirty="0" smtClean="0">
                <a:solidFill>
                  <a:srgbClr val="FF0000"/>
                </a:solidFill>
                <a:sym typeface="Symbol" panose="05050102010706020507" pitchFamily="18" charset="2"/>
              </a:rPr>
              <a:t>s</a:t>
            </a:r>
          </a:p>
          <a:p>
            <a:pPr lvl="1">
              <a:tabLst>
                <a:tab pos="2173288" algn="l"/>
              </a:tabLst>
            </a:pPr>
            <a:r>
              <a:rPr lang="en-US" sz="2300" dirty="0" smtClean="0">
                <a:sym typeface="Symbol" panose="05050102010706020507" pitchFamily="18" charset="2"/>
              </a:rPr>
              <a:t>Picosecond: 	</a:t>
            </a:r>
            <a:r>
              <a:rPr lang="en-US" sz="2300" dirty="0" smtClean="0">
                <a:solidFill>
                  <a:srgbClr val="FF0000"/>
                </a:solidFill>
                <a:sym typeface="Symbol" panose="05050102010706020507" pitchFamily="18" charset="2"/>
              </a:rPr>
              <a:t>1ps</a:t>
            </a:r>
            <a:r>
              <a:rPr lang="en-US" sz="2300" dirty="0" smtClean="0">
                <a:sym typeface="Symbol" panose="05050102010706020507" pitchFamily="18" charset="2"/>
              </a:rPr>
              <a:t>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-12</a:t>
            </a:r>
            <a:r>
              <a:rPr lang="en-US" sz="2300" dirty="0" smtClean="0">
                <a:solidFill>
                  <a:srgbClr val="FF0000"/>
                </a:solidFill>
                <a:sym typeface="Symbol" panose="05050102010706020507" pitchFamily="18" charset="2"/>
              </a:rPr>
              <a:t> s</a:t>
            </a:r>
          </a:p>
          <a:p>
            <a:r>
              <a:rPr lang="en-US" sz="2600" dirty="0" smtClean="0">
                <a:sym typeface="Symbol" panose="05050102010706020507" pitchFamily="18" charset="2"/>
              </a:rPr>
              <a:t>Integer Sizes: “b”  ”bit”, “B”  “byte” == 8 bits, “</a:t>
            </a:r>
            <a:r>
              <a:rPr lang="en-US" sz="2600" dirty="0" err="1" smtClean="0">
                <a:sym typeface="Symbol" panose="05050102010706020507" pitchFamily="18" charset="2"/>
              </a:rPr>
              <a:t>W””word</a:t>
            </a:r>
            <a:r>
              <a:rPr lang="en-US" sz="2600" dirty="0" smtClean="0">
                <a:sym typeface="Symbol" panose="05050102010706020507" pitchFamily="18" charset="2"/>
              </a:rPr>
              <a:t>”==? (depends. Could be 16b, 32b, 64b)</a:t>
            </a:r>
          </a:p>
          <a:p>
            <a:r>
              <a:rPr lang="en-US" sz="2600" dirty="0" smtClean="0">
                <a:sym typeface="Symbol" panose="05050102010706020507" pitchFamily="18" charset="2"/>
              </a:rPr>
              <a:t>Units of Space (memory), sometimes called the “binary system”</a:t>
            </a:r>
          </a:p>
          <a:p>
            <a:pPr lvl="1">
              <a:tabLst>
                <a:tab pos="1371600" algn="l"/>
                <a:tab pos="2974975" algn="l"/>
                <a:tab pos="5029200" algn="l"/>
              </a:tabLst>
            </a:pPr>
            <a:r>
              <a:rPr lang="en-US" sz="2300" dirty="0" smtClean="0">
                <a:sym typeface="Symbol" panose="05050102010706020507" pitchFamily="18" charset="2"/>
              </a:rPr>
              <a:t>Kilo:	</a:t>
            </a:r>
            <a:r>
              <a:rPr lang="en-US" sz="2300" dirty="0" smtClean="0">
                <a:solidFill>
                  <a:srgbClr val="FF0000"/>
                </a:solidFill>
                <a:sym typeface="Symbol" panose="05050102010706020507" pitchFamily="18" charset="2"/>
              </a:rPr>
              <a:t>1KB  1KiB </a:t>
            </a:r>
            <a:r>
              <a:rPr lang="en-US" sz="2300" dirty="0" smtClean="0">
                <a:sym typeface="Symbol" panose="05050102010706020507" pitchFamily="18" charset="2"/>
              </a:rPr>
              <a:t>	 1024 bytes 	== </a:t>
            </a:r>
            <a:r>
              <a:rPr lang="en-US" sz="2300" dirty="0">
                <a:solidFill>
                  <a:srgbClr val="FF0000"/>
                </a:solidFill>
                <a:sym typeface="Symbol" panose="05050102010706020507" pitchFamily="18" charset="2"/>
              </a:rPr>
              <a:t>2</a:t>
            </a:r>
            <a:r>
              <a:rPr lang="en-US" sz="2300" baseline="30000" dirty="0" smtClean="0">
                <a:solidFill>
                  <a:srgbClr val="FF0000"/>
                </a:solidFill>
                <a:sym typeface="Symbol" panose="05050102010706020507" pitchFamily="18" charset="2"/>
              </a:rPr>
              <a:t>10</a:t>
            </a:r>
            <a:r>
              <a:rPr lang="en-US" sz="2300" dirty="0" smtClean="0">
                <a:solidFill>
                  <a:srgbClr val="FF0000"/>
                </a:solidFill>
                <a:sym typeface="Symbol" panose="05050102010706020507" pitchFamily="18" charset="2"/>
              </a:rPr>
              <a:t> bytes</a:t>
            </a:r>
            <a:r>
              <a:rPr lang="en-US" sz="2300" dirty="0" smtClean="0">
                <a:sym typeface="Symbol" panose="05050102010706020507" pitchFamily="18" charset="2"/>
              </a:rPr>
              <a:t>	== 1024	</a:t>
            </a:r>
            <a:r>
              <a:rPr lang="en-US" sz="2300" dirty="0" smtClean="0">
                <a:solidFill>
                  <a:srgbClr val="FF0000"/>
                </a:solidFill>
                <a:sym typeface="Symbol" panose="05050102010706020507" pitchFamily="18" charset="2"/>
              </a:rPr>
              <a:t> 1.0×10</a:t>
            </a:r>
            <a:r>
              <a:rPr lang="en-US" sz="2300" baseline="30000" dirty="0" smtClean="0">
                <a:solidFill>
                  <a:srgbClr val="FF0000"/>
                </a:solidFill>
                <a:sym typeface="Symbol" panose="05050102010706020507" pitchFamily="18" charset="2"/>
              </a:rPr>
              <a:t>3</a:t>
            </a:r>
            <a:endParaRPr lang="en-US" sz="2300" dirty="0" smtClean="0">
              <a:solidFill>
                <a:srgbClr val="FF0000"/>
              </a:solidFill>
              <a:sym typeface="Symbol" panose="05050102010706020507" pitchFamily="18" charset="2"/>
            </a:endParaRPr>
          </a:p>
          <a:p>
            <a:pPr lvl="1">
              <a:tabLst>
                <a:tab pos="1371600" algn="l"/>
                <a:tab pos="2974975" algn="l"/>
                <a:tab pos="5029200" algn="l"/>
              </a:tabLst>
            </a:pPr>
            <a:r>
              <a:rPr lang="en-US" sz="2300" dirty="0" smtClean="0">
                <a:sym typeface="Symbol" panose="05050102010706020507" pitchFamily="18" charset="2"/>
              </a:rPr>
              <a:t>Mega:	</a:t>
            </a:r>
            <a:r>
              <a:rPr lang="en-US" sz="2300" dirty="0" smtClean="0">
                <a:solidFill>
                  <a:srgbClr val="FF0000"/>
                </a:solidFill>
                <a:sym typeface="Symbol" panose="05050102010706020507" pitchFamily="18" charset="2"/>
              </a:rPr>
              <a:t>1MB  1MiB </a:t>
            </a:r>
            <a:r>
              <a:rPr lang="en-US" sz="2300" dirty="0" smtClean="0">
                <a:sym typeface="Symbol" panose="05050102010706020507" pitchFamily="18" charset="2"/>
              </a:rPr>
              <a:t>	 (1024)</a:t>
            </a:r>
            <a:r>
              <a:rPr lang="en-US" sz="2300" baseline="30000" dirty="0" smtClean="0">
                <a:sym typeface="Symbol" panose="05050102010706020507" pitchFamily="18" charset="2"/>
              </a:rPr>
              <a:t>2</a:t>
            </a:r>
            <a:r>
              <a:rPr lang="en-US" sz="2300" dirty="0" smtClean="0">
                <a:sym typeface="Symbol" panose="05050102010706020507" pitchFamily="18" charset="2"/>
              </a:rPr>
              <a:t> bytes	== </a:t>
            </a:r>
            <a:r>
              <a:rPr lang="en-US" sz="2300" dirty="0" smtClean="0">
                <a:solidFill>
                  <a:srgbClr val="FF0000"/>
                </a:solidFill>
                <a:sym typeface="Symbol" panose="05050102010706020507" pitchFamily="18" charset="2"/>
              </a:rPr>
              <a:t>2</a:t>
            </a:r>
            <a:r>
              <a:rPr lang="en-US" sz="2300" baseline="30000" dirty="0" smtClean="0">
                <a:solidFill>
                  <a:srgbClr val="FF0000"/>
                </a:solidFill>
                <a:sym typeface="Symbol" panose="05050102010706020507" pitchFamily="18" charset="2"/>
              </a:rPr>
              <a:t>20</a:t>
            </a:r>
            <a:r>
              <a:rPr lang="en-US" sz="2300" dirty="0" smtClean="0">
                <a:solidFill>
                  <a:srgbClr val="FF0000"/>
                </a:solidFill>
                <a:sym typeface="Symbol" panose="05050102010706020507" pitchFamily="18" charset="2"/>
              </a:rPr>
              <a:t> bytes</a:t>
            </a:r>
            <a:r>
              <a:rPr lang="en-US" sz="2300" dirty="0" smtClean="0">
                <a:sym typeface="Symbol" panose="05050102010706020507" pitchFamily="18" charset="2"/>
              </a:rPr>
              <a:t>	== 1,048,576</a:t>
            </a:r>
            <a:r>
              <a:rPr lang="en-US" sz="2300" dirty="0">
                <a:sym typeface="Symbol" panose="05050102010706020507" pitchFamily="18" charset="2"/>
              </a:rPr>
              <a:t> </a:t>
            </a:r>
            <a:r>
              <a:rPr lang="en-US" sz="2300" dirty="0" smtClean="0">
                <a:solidFill>
                  <a:srgbClr val="FF0000"/>
                </a:solidFill>
                <a:sym typeface="Symbol" panose="05050102010706020507" pitchFamily="18" charset="2"/>
              </a:rPr>
              <a:t> 1.0×10</a:t>
            </a:r>
            <a:r>
              <a:rPr lang="en-US" sz="2300" baseline="30000" dirty="0" smtClean="0">
                <a:solidFill>
                  <a:srgbClr val="FF0000"/>
                </a:solidFill>
                <a:sym typeface="Symbol" panose="05050102010706020507" pitchFamily="18" charset="2"/>
              </a:rPr>
              <a:t>6</a:t>
            </a:r>
            <a:endParaRPr lang="en-US" sz="2300" dirty="0" smtClean="0">
              <a:solidFill>
                <a:srgbClr val="FF0000"/>
              </a:solidFill>
              <a:sym typeface="Symbol" panose="05050102010706020507" pitchFamily="18" charset="2"/>
            </a:endParaRPr>
          </a:p>
          <a:p>
            <a:pPr lvl="1">
              <a:tabLst>
                <a:tab pos="1371600" algn="l"/>
                <a:tab pos="2974975" algn="l"/>
                <a:tab pos="5029200" algn="l"/>
              </a:tabLst>
            </a:pPr>
            <a:r>
              <a:rPr lang="en-US" sz="2300" dirty="0" smtClean="0">
                <a:sym typeface="Symbol" panose="05050102010706020507" pitchFamily="18" charset="2"/>
              </a:rPr>
              <a:t>Giga:	</a:t>
            </a:r>
            <a:r>
              <a:rPr lang="en-US" sz="2300" dirty="0" smtClean="0">
                <a:solidFill>
                  <a:srgbClr val="FF0000"/>
                </a:solidFill>
                <a:sym typeface="Symbol" panose="05050102010706020507" pitchFamily="18" charset="2"/>
              </a:rPr>
              <a:t>1GB  1GiB </a:t>
            </a:r>
            <a:r>
              <a:rPr lang="en-US" sz="2300" dirty="0" smtClean="0">
                <a:sym typeface="Symbol" panose="05050102010706020507" pitchFamily="18" charset="2"/>
              </a:rPr>
              <a:t>	 (1024)</a:t>
            </a:r>
            <a:r>
              <a:rPr lang="en-US" sz="2300" baseline="30000" dirty="0" smtClean="0">
                <a:sym typeface="Symbol" panose="05050102010706020507" pitchFamily="18" charset="2"/>
              </a:rPr>
              <a:t>3</a:t>
            </a:r>
            <a:r>
              <a:rPr lang="en-US" sz="2300" dirty="0" smtClean="0">
                <a:sym typeface="Symbol" panose="05050102010706020507" pitchFamily="18" charset="2"/>
              </a:rPr>
              <a:t> bytes	== </a:t>
            </a:r>
            <a:r>
              <a:rPr lang="en-US" sz="2300" dirty="0" smtClean="0">
                <a:solidFill>
                  <a:srgbClr val="FF0000"/>
                </a:solidFill>
                <a:sym typeface="Symbol" panose="05050102010706020507" pitchFamily="18" charset="2"/>
              </a:rPr>
              <a:t>2</a:t>
            </a:r>
            <a:r>
              <a:rPr lang="en-US" sz="2300" baseline="30000" dirty="0" smtClean="0">
                <a:solidFill>
                  <a:srgbClr val="FF0000"/>
                </a:solidFill>
                <a:sym typeface="Symbol" panose="05050102010706020507" pitchFamily="18" charset="2"/>
              </a:rPr>
              <a:t>30</a:t>
            </a:r>
            <a:r>
              <a:rPr lang="en-US" sz="2300" dirty="0">
                <a:solidFill>
                  <a:srgbClr val="FF0000"/>
                </a:solidFill>
                <a:sym typeface="Symbol" panose="05050102010706020507" pitchFamily="18" charset="2"/>
              </a:rPr>
              <a:t> bytes</a:t>
            </a:r>
            <a:r>
              <a:rPr lang="en-US" sz="2300" dirty="0">
                <a:sym typeface="Symbol" panose="05050102010706020507" pitchFamily="18" charset="2"/>
              </a:rPr>
              <a:t>	== </a:t>
            </a:r>
            <a:r>
              <a:rPr lang="en-US" sz="2300" dirty="0" smtClean="0">
                <a:sym typeface="Symbol" panose="05050102010706020507" pitchFamily="18" charset="2"/>
              </a:rPr>
              <a:t>1,073,741,824 </a:t>
            </a:r>
            <a:r>
              <a:rPr lang="en-US" sz="2300" dirty="0" smtClean="0">
                <a:solidFill>
                  <a:srgbClr val="FF0000"/>
                </a:solidFill>
                <a:sym typeface="Symbol" panose="05050102010706020507" pitchFamily="18" charset="2"/>
              </a:rPr>
              <a:t> 1.1×10</a:t>
            </a:r>
            <a:r>
              <a:rPr lang="en-US" sz="2300" baseline="30000" dirty="0" smtClean="0">
                <a:solidFill>
                  <a:srgbClr val="FF0000"/>
                </a:solidFill>
                <a:sym typeface="Symbol" panose="05050102010706020507" pitchFamily="18" charset="2"/>
              </a:rPr>
              <a:t>9</a:t>
            </a:r>
            <a:endParaRPr lang="en-US" sz="2300" dirty="0" smtClean="0">
              <a:solidFill>
                <a:srgbClr val="FF0000"/>
              </a:solidFill>
              <a:sym typeface="Symbol" panose="05050102010706020507" pitchFamily="18" charset="2"/>
            </a:endParaRPr>
          </a:p>
          <a:p>
            <a:pPr lvl="1">
              <a:tabLst>
                <a:tab pos="1371600" algn="l"/>
                <a:tab pos="2974975" algn="l"/>
                <a:tab pos="5029200" algn="l"/>
              </a:tabLst>
            </a:pPr>
            <a:r>
              <a:rPr lang="en-US" sz="2300" dirty="0" err="1" smtClean="0">
                <a:sym typeface="Symbol" panose="05050102010706020507" pitchFamily="18" charset="2"/>
              </a:rPr>
              <a:t>Tera</a:t>
            </a:r>
            <a:r>
              <a:rPr lang="en-US" sz="2300" dirty="0" smtClean="0">
                <a:sym typeface="Symbol" panose="05050102010706020507" pitchFamily="18" charset="2"/>
              </a:rPr>
              <a:t>: 	</a:t>
            </a:r>
            <a:r>
              <a:rPr lang="en-US" sz="2300" dirty="0" smtClean="0">
                <a:solidFill>
                  <a:srgbClr val="FF0000"/>
                </a:solidFill>
                <a:sym typeface="Symbol" panose="05050102010706020507" pitchFamily="18" charset="2"/>
              </a:rPr>
              <a:t>1TB  1TiB </a:t>
            </a:r>
            <a:r>
              <a:rPr lang="en-US" sz="2300" dirty="0" smtClean="0">
                <a:sym typeface="Symbol" panose="05050102010706020507" pitchFamily="18" charset="2"/>
              </a:rPr>
              <a:t>	 (1024)</a:t>
            </a:r>
            <a:r>
              <a:rPr lang="en-US" sz="2300" baseline="30000" dirty="0" smtClean="0">
                <a:sym typeface="Symbol" panose="05050102010706020507" pitchFamily="18" charset="2"/>
              </a:rPr>
              <a:t>4</a:t>
            </a:r>
            <a:r>
              <a:rPr lang="en-US" sz="2300" dirty="0" smtClean="0">
                <a:sym typeface="Symbol" panose="05050102010706020507" pitchFamily="18" charset="2"/>
              </a:rPr>
              <a:t> bytes	== </a:t>
            </a:r>
            <a:r>
              <a:rPr lang="en-US" sz="2300" dirty="0" smtClean="0">
                <a:solidFill>
                  <a:srgbClr val="FF0000"/>
                </a:solidFill>
                <a:sym typeface="Symbol" panose="05050102010706020507" pitchFamily="18" charset="2"/>
              </a:rPr>
              <a:t>2</a:t>
            </a:r>
            <a:r>
              <a:rPr lang="en-US" sz="2300" baseline="30000" dirty="0" smtClean="0">
                <a:solidFill>
                  <a:srgbClr val="FF0000"/>
                </a:solidFill>
                <a:sym typeface="Symbol" panose="05050102010706020507" pitchFamily="18" charset="2"/>
              </a:rPr>
              <a:t>40</a:t>
            </a:r>
            <a:r>
              <a:rPr lang="en-US" sz="2300" dirty="0">
                <a:solidFill>
                  <a:srgbClr val="FF0000"/>
                </a:solidFill>
                <a:sym typeface="Symbol" panose="05050102010706020507" pitchFamily="18" charset="2"/>
              </a:rPr>
              <a:t> bytes</a:t>
            </a:r>
            <a:r>
              <a:rPr lang="en-US" sz="2300" dirty="0">
                <a:sym typeface="Symbol" panose="05050102010706020507" pitchFamily="18" charset="2"/>
              </a:rPr>
              <a:t>	== </a:t>
            </a:r>
            <a:r>
              <a:rPr lang="en-US" sz="2300" dirty="0" smtClean="0">
                <a:sym typeface="Symbol" panose="05050102010706020507" pitchFamily="18" charset="2"/>
              </a:rPr>
              <a:t>1,099,511,627,776  </a:t>
            </a:r>
            <a:r>
              <a:rPr lang="en-US" sz="2300" dirty="0" smtClean="0">
                <a:solidFill>
                  <a:srgbClr val="FF0000"/>
                </a:solidFill>
                <a:sym typeface="Symbol" panose="05050102010706020507" pitchFamily="18" charset="2"/>
              </a:rPr>
              <a:t>1.1×10</a:t>
            </a:r>
            <a:r>
              <a:rPr lang="en-US" sz="2300" baseline="30000" dirty="0" smtClean="0">
                <a:solidFill>
                  <a:srgbClr val="FF0000"/>
                </a:solidFill>
                <a:sym typeface="Symbol" panose="05050102010706020507" pitchFamily="18" charset="2"/>
              </a:rPr>
              <a:t>12</a:t>
            </a:r>
            <a:endParaRPr lang="en-US" sz="2300" dirty="0" smtClean="0">
              <a:solidFill>
                <a:srgbClr val="FF0000"/>
              </a:solidFill>
              <a:sym typeface="Symbol" panose="05050102010706020507" pitchFamily="18" charset="2"/>
            </a:endParaRPr>
          </a:p>
          <a:p>
            <a:pPr lvl="1">
              <a:tabLst>
                <a:tab pos="1371600" algn="l"/>
                <a:tab pos="2974975" algn="l"/>
                <a:tab pos="5029200" algn="l"/>
              </a:tabLst>
            </a:pPr>
            <a:r>
              <a:rPr lang="en-US" sz="2300" dirty="0" smtClean="0">
                <a:sym typeface="Symbol" panose="05050102010706020507" pitchFamily="18" charset="2"/>
              </a:rPr>
              <a:t>Peta: 	</a:t>
            </a:r>
            <a:r>
              <a:rPr lang="en-US" sz="2300" dirty="0">
                <a:solidFill>
                  <a:srgbClr val="FF0000"/>
                </a:solidFill>
                <a:sym typeface="Symbol" panose="05050102010706020507" pitchFamily="18" charset="2"/>
              </a:rPr>
              <a:t>1PB </a:t>
            </a:r>
            <a:r>
              <a:rPr lang="en-US" sz="2300" dirty="0" smtClean="0">
                <a:solidFill>
                  <a:srgbClr val="FF0000"/>
                </a:solidFill>
                <a:sym typeface="Symbol" panose="05050102010706020507" pitchFamily="18" charset="2"/>
              </a:rPr>
              <a:t> 1PiB </a:t>
            </a:r>
            <a:r>
              <a:rPr lang="en-US" sz="2300" dirty="0" smtClean="0">
                <a:sym typeface="Symbol" panose="05050102010706020507" pitchFamily="18" charset="2"/>
              </a:rPr>
              <a:t>	 </a:t>
            </a:r>
            <a:r>
              <a:rPr lang="en-US" sz="2300" dirty="0">
                <a:sym typeface="Symbol" panose="05050102010706020507" pitchFamily="18" charset="2"/>
              </a:rPr>
              <a:t>(</a:t>
            </a:r>
            <a:r>
              <a:rPr lang="en-US" sz="2300" dirty="0" smtClean="0">
                <a:sym typeface="Symbol" panose="05050102010706020507" pitchFamily="18" charset="2"/>
              </a:rPr>
              <a:t>1024)</a:t>
            </a:r>
            <a:r>
              <a:rPr lang="en-US" sz="2300" baseline="30000" dirty="0" smtClean="0">
                <a:sym typeface="Symbol" panose="05050102010706020507" pitchFamily="18" charset="2"/>
              </a:rPr>
              <a:t>5</a:t>
            </a:r>
            <a:r>
              <a:rPr lang="en-US" sz="2300" dirty="0" smtClean="0">
                <a:sym typeface="Symbol" panose="05050102010706020507" pitchFamily="18" charset="2"/>
              </a:rPr>
              <a:t> </a:t>
            </a:r>
            <a:r>
              <a:rPr lang="en-US" sz="2300" dirty="0">
                <a:sym typeface="Symbol" panose="05050102010706020507" pitchFamily="18" charset="2"/>
              </a:rPr>
              <a:t>bytes	== </a:t>
            </a:r>
            <a:r>
              <a:rPr lang="en-US" sz="2300" dirty="0" smtClean="0">
                <a:solidFill>
                  <a:srgbClr val="FF0000"/>
                </a:solidFill>
                <a:sym typeface="Symbol" panose="05050102010706020507" pitchFamily="18" charset="2"/>
              </a:rPr>
              <a:t>2</a:t>
            </a:r>
            <a:r>
              <a:rPr lang="en-US" sz="2300" baseline="30000" dirty="0" smtClean="0">
                <a:solidFill>
                  <a:srgbClr val="FF0000"/>
                </a:solidFill>
                <a:sym typeface="Symbol" panose="05050102010706020507" pitchFamily="18" charset="2"/>
              </a:rPr>
              <a:t>50</a:t>
            </a:r>
            <a:r>
              <a:rPr lang="en-US" sz="2300" dirty="0">
                <a:solidFill>
                  <a:srgbClr val="FF0000"/>
                </a:solidFill>
                <a:sym typeface="Symbol" panose="05050102010706020507" pitchFamily="18" charset="2"/>
              </a:rPr>
              <a:t> bytes</a:t>
            </a:r>
            <a:r>
              <a:rPr lang="en-US" sz="2300" dirty="0">
                <a:sym typeface="Symbol" panose="05050102010706020507" pitchFamily="18" charset="2"/>
              </a:rPr>
              <a:t>	== </a:t>
            </a:r>
            <a:r>
              <a:rPr lang="en-US" sz="2300" dirty="0" smtClean="0">
                <a:sym typeface="Symbol" panose="05050102010706020507" pitchFamily="18" charset="2"/>
              </a:rPr>
              <a:t>1,125,899,906,842,624  </a:t>
            </a:r>
            <a:r>
              <a:rPr lang="en-US" sz="2300" dirty="0" smtClean="0">
                <a:solidFill>
                  <a:srgbClr val="FF0000"/>
                </a:solidFill>
                <a:sym typeface="Symbol" panose="05050102010706020507" pitchFamily="18" charset="2"/>
              </a:rPr>
              <a:t>1.1 × 10</a:t>
            </a:r>
            <a:r>
              <a:rPr lang="en-US" sz="2300" baseline="30000" dirty="0" smtClean="0">
                <a:solidFill>
                  <a:srgbClr val="FF0000"/>
                </a:solidFill>
                <a:sym typeface="Symbol" panose="05050102010706020507" pitchFamily="18" charset="2"/>
              </a:rPr>
              <a:t>15</a:t>
            </a:r>
            <a:endParaRPr lang="en-US" sz="2300" dirty="0" smtClean="0">
              <a:solidFill>
                <a:srgbClr val="FF0000"/>
              </a:solidFill>
              <a:sym typeface="Symbol" panose="05050102010706020507" pitchFamily="18" charset="2"/>
            </a:endParaRPr>
          </a:p>
          <a:p>
            <a:pPr lvl="1">
              <a:tabLst>
                <a:tab pos="1371600" algn="l"/>
                <a:tab pos="2974975" algn="l"/>
                <a:tab pos="5029200" algn="l"/>
              </a:tabLst>
            </a:pPr>
            <a:r>
              <a:rPr lang="en-US" sz="2300" dirty="0" err="1" smtClean="0">
                <a:sym typeface="Symbol" panose="05050102010706020507" pitchFamily="18" charset="2"/>
              </a:rPr>
              <a:t>Exa</a:t>
            </a:r>
            <a:r>
              <a:rPr lang="en-US" sz="2300" dirty="0" smtClean="0">
                <a:sym typeface="Symbol" panose="05050102010706020507" pitchFamily="18" charset="2"/>
              </a:rPr>
              <a:t>: 	</a:t>
            </a:r>
            <a:r>
              <a:rPr lang="en-US" sz="2300" dirty="0" smtClean="0">
                <a:solidFill>
                  <a:srgbClr val="FF0000"/>
                </a:solidFill>
                <a:sym typeface="Symbol" panose="05050102010706020507" pitchFamily="18" charset="2"/>
              </a:rPr>
              <a:t>1EB </a:t>
            </a:r>
            <a:r>
              <a:rPr lang="en-US" sz="2300" dirty="0">
                <a:solidFill>
                  <a:srgbClr val="FF0000"/>
                </a:solidFill>
                <a:sym typeface="Symbol" panose="05050102010706020507" pitchFamily="18" charset="2"/>
              </a:rPr>
              <a:t> </a:t>
            </a:r>
            <a:r>
              <a:rPr lang="en-US" sz="2300" dirty="0" smtClean="0">
                <a:solidFill>
                  <a:srgbClr val="FF0000"/>
                </a:solidFill>
                <a:sym typeface="Symbol" panose="05050102010706020507" pitchFamily="18" charset="2"/>
              </a:rPr>
              <a:t>1EiB </a:t>
            </a:r>
            <a:r>
              <a:rPr lang="en-US" sz="2300" dirty="0" smtClean="0">
                <a:sym typeface="Symbol" panose="05050102010706020507" pitchFamily="18" charset="2"/>
              </a:rPr>
              <a:t>	 (1024)</a:t>
            </a:r>
            <a:r>
              <a:rPr lang="en-US" sz="2300" baseline="30000" dirty="0" smtClean="0">
                <a:sym typeface="Symbol" panose="05050102010706020507" pitchFamily="18" charset="2"/>
              </a:rPr>
              <a:t>6</a:t>
            </a:r>
            <a:r>
              <a:rPr lang="en-US" sz="2300" dirty="0" smtClean="0">
                <a:sym typeface="Symbol" panose="05050102010706020507" pitchFamily="18" charset="2"/>
              </a:rPr>
              <a:t> </a:t>
            </a:r>
            <a:r>
              <a:rPr lang="en-US" sz="2300" dirty="0">
                <a:sym typeface="Symbol" panose="05050102010706020507" pitchFamily="18" charset="2"/>
              </a:rPr>
              <a:t>bytes	== </a:t>
            </a:r>
            <a:r>
              <a:rPr lang="en-US" sz="2300" dirty="0" smtClean="0">
                <a:solidFill>
                  <a:srgbClr val="FF0000"/>
                </a:solidFill>
                <a:sym typeface="Symbol" panose="05050102010706020507" pitchFamily="18" charset="2"/>
              </a:rPr>
              <a:t>2</a:t>
            </a:r>
            <a:r>
              <a:rPr lang="en-US" sz="2300" baseline="30000" dirty="0" smtClean="0">
                <a:solidFill>
                  <a:srgbClr val="FF0000"/>
                </a:solidFill>
                <a:sym typeface="Symbol" panose="05050102010706020507" pitchFamily="18" charset="2"/>
              </a:rPr>
              <a:t>60</a:t>
            </a:r>
            <a:r>
              <a:rPr lang="en-US" sz="2300" dirty="0">
                <a:solidFill>
                  <a:srgbClr val="FF0000"/>
                </a:solidFill>
                <a:sym typeface="Symbol" panose="05050102010706020507" pitchFamily="18" charset="2"/>
              </a:rPr>
              <a:t> bytes</a:t>
            </a:r>
            <a:r>
              <a:rPr lang="en-US" sz="2300" dirty="0">
                <a:sym typeface="Symbol" panose="05050102010706020507" pitchFamily="18" charset="2"/>
              </a:rPr>
              <a:t>	== </a:t>
            </a:r>
            <a:r>
              <a:rPr lang="en-US" sz="2300" dirty="0" smtClean="0">
                <a:sym typeface="Symbol" panose="05050102010706020507" pitchFamily="18" charset="2"/>
              </a:rPr>
              <a:t>1,152,921,504,606,846,976  </a:t>
            </a:r>
            <a:r>
              <a:rPr lang="en-US" sz="2300" dirty="0" smtClean="0">
                <a:solidFill>
                  <a:srgbClr val="FF0000"/>
                </a:solidFill>
                <a:sym typeface="Symbol" panose="05050102010706020507" pitchFamily="18" charset="2"/>
              </a:rPr>
              <a:t>1.2 × 10</a:t>
            </a:r>
            <a:r>
              <a:rPr lang="en-US" sz="2300" baseline="30000" dirty="0" smtClean="0">
                <a:solidFill>
                  <a:srgbClr val="FF0000"/>
                </a:solidFill>
                <a:sym typeface="Symbol" panose="05050102010706020507" pitchFamily="18" charset="2"/>
              </a:rPr>
              <a:t>18</a:t>
            </a:r>
            <a:endParaRPr lang="en-US" sz="2300" dirty="0" smtClean="0">
              <a:solidFill>
                <a:srgbClr val="FF0000"/>
              </a:solidFill>
              <a:sym typeface="Symbol" panose="05050102010706020507" pitchFamily="18" charset="2"/>
            </a:endParaRPr>
          </a:p>
          <a:p>
            <a:r>
              <a:rPr lang="en-US" sz="2600" dirty="0" smtClean="0">
                <a:sym typeface="Symbol" panose="05050102010706020507" pitchFamily="18" charset="2"/>
              </a:rPr>
              <a:t>Units of Bandwidth, Space on disk/</a:t>
            </a:r>
            <a:r>
              <a:rPr lang="en-US" sz="2600" dirty="0" err="1" smtClean="0">
                <a:sym typeface="Symbol" panose="05050102010706020507" pitchFamily="18" charset="2"/>
              </a:rPr>
              <a:t>etc</a:t>
            </a:r>
            <a:r>
              <a:rPr lang="en-US" sz="2600" dirty="0" smtClean="0">
                <a:sym typeface="Symbol" panose="05050102010706020507" pitchFamily="18" charset="2"/>
              </a:rPr>
              <a:t>, Everything else…, sometimes called the “decimal system”</a:t>
            </a:r>
          </a:p>
          <a:p>
            <a:pPr lvl="1">
              <a:tabLst>
                <a:tab pos="1371600" algn="l"/>
                <a:tab pos="2398713" algn="l"/>
                <a:tab pos="4002088" algn="l"/>
                <a:tab pos="4916488" algn="l"/>
              </a:tabLst>
            </a:pPr>
            <a:r>
              <a:rPr lang="en-US" sz="2300" dirty="0" smtClean="0">
                <a:sym typeface="Symbol" panose="05050102010706020507" pitchFamily="18" charset="2"/>
              </a:rPr>
              <a:t>Kilo: 	</a:t>
            </a:r>
            <a:r>
              <a:rPr lang="en-US" sz="2300" dirty="0" smtClean="0">
                <a:solidFill>
                  <a:srgbClr val="FF0000"/>
                </a:solidFill>
                <a:sym typeface="Symbol" panose="05050102010706020507" pitchFamily="18" charset="2"/>
              </a:rPr>
              <a:t>1KB</a:t>
            </a:r>
            <a:r>
              <a:rPr lang="en-US" sz="2300" dirty="0" smtClean="0">
                <a:sym typeface="Symbol" panose="05050102010706020507" pitchFamily="18" charset="2"/>
              </a:rPr>
              <a:t>/s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3</a:t>
            </a:r>
            <a:r>
              <a:rPr lang="en-US" sz="2300" dirty="0" smtClean="0">
                <a:solidFill>
                  <a:srgbClr val="FF0000"/>
                </a:solidFill>
                <a:sym typeface="Symbol" panose="05050102010706020507" pitchFamily="18" charset="2"/>
              </a:rPr>
              <a:t> bytes</a:t>
            </a:r>
            <a:r>
              <a:rPr lang="en-US" sz="2300" dirty="0" smtClean="0">
                <a:sym typeface="Symbol" panose="05050102010706020507" pitchFamily="18" charset="2"/>
              </a:rPr>
              <a:t>/s,	</a:t>
            </a:r>
            <a:r>
              <a:rPr lang="en-US" sz="2300" dirty="0" smtClean="0">
                <a:solidFill>
                  <a:srgbClr val="FF0000"/>
                </a:solidFill>
                <a:sym typeface="Symbol" panose="05050102010706020507" pitchFamily="18" charset="2"/>
              </a:rPr>
              <a:t>1KB</a:t>
            </a:r>
            <a:r>
              <a:rPr lang="en-US" sz="2300" dirty="0" smtClean="0">
                <a:sym typeface="Symbol" panose="05050102010706020507" pitchFamily="18" charset="2"/>
              </a:rPr>
              <a:t>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3</a:t>
            </a:r>
            <a:r>
              <a:rPr lang="en-US" sz="2300" dirty="0" smtClean="0">
                <a:solidFill>
                  <a:srgbClr val="FF0000"/>
                </a:solidFill>
                <a:sym typeface="Symbol" panose="05050102010706020507" pitchFamily="18" charset="2"/>
              </a:rPr>
              <a:t> </a:t>
            </a:r>
            <a:r>
              <a:rPr lang="en-US" sz="2300" dirty="0">
                <a:solidFill>
                  <a:srgbClr val="FF0000"/>
                </a:solidFill>
                <a:sym typeface="Symbol" panose="05050102010706020507" pitchFamily="18" charset="2"/>
              </a:rPr>
              <a:t>b</a:t>
            </a:r>
            <a:r>
              <a:rPr lang="en-US" sz="2300" dirty="0" smtClean="0">
                <a:solidFill>
                  <a:srgbClr val="FF0000"/>
                </a:solidFill>
                <a:sym typeface="Symbol" panose="05050102010706020507" pitchFamily="18" charset="2"/>
              </a:rPr>
              <a:t>ytes</a:t>
            </a:r>
          </a:p>
          <a:p>
            <a:pPr lvl="1">
              <a:tabLst>
                <a:tab pos="1371600" algn="l"/>
                <a:tab pos="2398713" algn="l"/>
                <a:tab pos="4002088" algn="l"/>
                <a:tab pos="4916488" algn="l"/>
              </a:tabLst>
            </a:pPr>
            <a:r>
              <a:rPr lang="en-US" sz="2300" dirty="0" smtClean="0">
                <a:sym typeface="Symbol" panose="05050102010706020507" pitchFamily="18" charset="2"/>
              </a:rPr>
              <a:t>Mega: </a:t>
            </a:r>
            <a:r>
              <a:rPr lang="en-US" sz="2300" dirty="0" smtClean="0">
                <a:solidFill>
                  <a:srgbClr val="FF0000"/>
                </a:solidFill>
                <a:sym typeface="Symbol" panose="05050102010706020507" pitchFamily="18" charset="2"/>
              </a:rPr>
              <a:t>1MB</a:t>
            </a:r>
            <a:r>
              <a:rPr lang="en-US" sz="2300" dirty="0" smtClean="0">
                <a:sym typeface="Symbol" panose="05050102010706020507" pitchFamily="18" charset="2"/>
              </a:rPr>
              <a:t>/s	</a:t>
            </a:r>
            <a:r>
              <a:rPr lang="en-US" sz="2300" dirty="0">
                <a:solidFill>
                  <a:srgbClr val="FF0000"/>
                </a:solidFill>
                <a:sym typeface="Symbol" panose="05050102010706020507" pitchFamily="18" charset="2"/>
              </a:rPr>
              <a:t>1</a:t>
            </a:r>
            <a:r>
              <a:rPr lang="en-US" sz="2300" dirty="0" smtClean="0">
                <a:solidFill>
                  <a:srgbClr val="FF0000"/>
                </a:solidFill>
                <a:sym typeface="Symbol" panose="05050102010706020507" pitchFamily="18" charset="2"/>
              </a:rPr>
              <a:t>0</a:t>
            </a:r>
            <a:r>
              <a:rPr lang="en-US" sz="2300" baseline="30000" dirty="0" smtClean="0">
                <a:solidFill>
                  <a:srgbClr val="FF0000"/>
                </a:solidFill>
                <a:sym typeface="Symbol" panose="05050102010706020507" pitchFamily="18" charset="2"/>
              </a:rPr>
              <a:t>6</a:t>
            </a:r>
            <a:r>
              <a:rPr lang="en-US" sz="2300" dirty="0" smtClean="0">
                <a:solidFill>
                  <a:srgbClr val="FF0000"/>
                </a:solidFill>
                <a:sym typeface="Symbol" panose="05050102010706020507" pitchFamily="18" charset="2"/>
              </a:rPr>
              <a:t> bytes</a:t>
            </a:r>
            <a:r>
              <a:rPr lang="en-US" sz="2300" dirty="0" smtClean="0">
                <a:sym typeface="Symbol" panose="05050102010706020507" pitchFamily="18" charset="2"/>
              </a:rPr>
              <a:t>/s,	</a:t>
            </a:r>
            <a:r>
              <a:rPr lang="en-US" sz="2300" dirty="0" smtClean="0">
                <a:solidFill>
                  <a:srgbClr val="FF0000"/>
                </a:solidFill>
                <a:sym typeface="Symbol" panose="05050102010706020507" pitchFamily="18" charset="2"/>
              </a:rPr>
              <a:t>1MB</a:t>
            </a:r>
            <a:r>
              <a:rPr lang="en-US" sz="2300" dirty="0" smtClean="0">
                <a:sym typeface="Symbol" panose="05050102010706020507" pitchFamily="18" charset="2"/>
              </a:rPr>
              <a:t>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6</a:t>
            </a:r>
            <a:r>
              <a:rPr lang="en-US" sz="2300" dirty="0" smtClean="0">
                <a:solidFill>
                  <a:srgbClr val="FF0000"/>
                </a:solidFill>
                <a:sym typeface="Symbol" panose="05050102010706020507" pitchFamily="18" charset="2"/>
              </a:rPr>
              <a:t> </a:t>
            </a:r>
            <a:r>
              <a:rPr lang="en-US" sz="2300" dirty="0">
                <a:solidFill>
                  <a:srgbClr val="FF0000"/>
                </a:solidFill>
                <a:sym typeface="Symbol" panose="05050102010706020507" pitchFamily="18" charset="2"/>
              </a:rPr>
              <a:t>b</a:t>
            </a:r>
            <a:r>
              <a:rPr lang="en-US" sz="2300" dirty="0" smtClean="0">
                <a:solidFill>
                  <a:srgbClr val="FF0000"/>
                </a:solidFill>
                <a:sym typeface="Symbol" panose="05050102010706020507" pitchFamily="18" charset="2"/>
              </a:rPr>
              <a:t>ytes</a:t>
            </a:r>
          </a:p>
          <a:p>
            <a:pPr lvl="1">
              <a:tabLst>
                <a:tab pos="1371600" algn="l"/>
                <a:tab pos="2398713" algn="l"/>
                <a:tab pos="4002088" algn="l"/>
                <a:tab pos="4916488" algn="l"/>
              </a:tabLst>
            </a:pPr>
            <a:r>
              <a:rPr lang="en-US" sz="2300" dirty="0" smtClean="0">
                <a:sym typeface="Symbol" panose="05050102010706020507" pitchFamily="18" charset="2"/>
              </a:rPr>
              <a:t>Giga:	</a:t>
            </a:r>
            <a:r>
              <a:rPr lang="en-US" sz="2300" dirty="0" smtClean="0">
                <a:solidFill>
                  <a:srgbClr val="FF0000"/>
                </a:solidFill>
                <a:sym typeface="Symbol" panose="05050102010706020507" pitchFamily="18" charset="2"/>
              </a:rPr>
              <a:t>1GB</a:t>
            </a:r>
            <a:r>
              <a:rPr lang="en-US" sz="2300" dirty="0" smtClean="0">
                <a:sym typeface="Symbol" panose="05050102010706020507" pitchFamily="18" charset="2"/>
              </a:rPr>
              <a:t>/s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9</a:t>
            </a:r>
            <a:r>
              <a:rPr lang="en-US" sz="2300" dirty="0" smtClean="0">
                <a:solidFill>
                  <a:srgbClr val="FF0000"/>
                </a:solidFill>
                <a:sym typeface="Symbol" panose="05050102010706020507" pitchFamily="18" charset="2"/>
              </a:rPr>
              <a:t> bytes</a:t>
            </a:r>
            <a:r>
              <a:rPr lang="en-US" sz="2300" dirty="0" smtClean="0">
                <a:sym typeface="Symbol" panose="05050102010706020507" pitchFamily="18" charset="2"/>
              </a:rPr>
              <a:t>/s,	</a:t>
            </a:r>
            <a:r>
              <a:rPr lang="en-US" sz="2300" dirty="0" smtClean="0">
                <a:solidFill>
                  <a:srgbClr val="FF0000"/>
                </a:solidFill>
                <a:sym typeface="Symbol" panose="05050102010706020507" pitchFamily="18" charset="2"/>
              </a:rPr>
              <a:t>1GB</a:t>
            </a:r>
            <a:r>
              <a:rPr lang="en-US" sz="2300" dirty="0" smtClean="0">
                <a:sym typeface="Symbol" panose="05050102010706020507" pitchFamily="18" charset="2"/>
              </a:rPr>
              <a:t>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9</a:t>
            </a:r>
            <a:r>
              <a:rPr lang="en-US" sz="2300" dirty="0" smtClean="0">
                <a:solidFill>
                  <a:srgbClr val="FF0000"/>
                </a:solidFill>
                <a:sym typeface="Symbol" panose="05050102010706020507" pitchFamily="18" charset="2"/>
              </a:rPr>
              <a:t> </a:t>
            </a:r>
            <a:r>
              <a:rPr lang="en-US" sz="2300" dirty="0">
                <a:solidFill>
                  <a:srgbClr val="FF0000"/>
                </a:solidFill>
                <a:sym typeface="Symbol" panose="05050102010706020507" pitchFamily="18" charset="2"/>
              </a:rPr>
              <a:t>b</a:t>
            </a:r>
            <a:r>
              <a:rPr lang="en-US" sz="2300" dirty="0" smtClean="0">
                <a:solidFill>
                  <a:srgbClr val="FF0000"/>
                </a:solidFill>
                <a:sym typeface="Symbol" panose="05050102010706020507" pitchFamily="18" charset="2"/>
              </a:rPr>
              <a:t>ytes</a:t>
            </a:r>
          </a:p>
          <a:p>
            <a:pPr lvl="1">
              <a:tabLst>
                <a:tab pos="1371600" algn="l"/>
                <a:tab pos="2398713" algn="l"/>
                <a:tab pos="4002088" algn="l"/>
                <a:tab pos="4916488" algn="l"/>
              </a:tabLst>
            </a:pPr>
            <a:r>
              <a:rPr lang="en-US" sz="2300" dirty="0" err="1" smtClean="0">
                <a:sym typeface="Symbol" panose="05050102010706020507" pitchFamily="18" charset="2"/>
              </a:rPr>
              <a:t>Tera</a:t>
            </a:r>
            <a:r>
              <a:rPr lang="en-US" sz="2300" dirty="0" smtClean="0">
                <a:sym typeface="Symbol" panose="05050102010706020507" pitchFamily="18" charset="2"/>
              </a:rPr>
              <a:t>:	</a:t>
            </a:r>
            <a:r>
              <a:rPr lang="en-US" sz="2300" dirty="0" smtClean="0">
                <a:solidFill>
                  <a:srgbClr val="FF0000"/>
                </a:solidFill>
                <a:sym typeface="Symbol" panose="05050102010706020507" pitchFamily="18" charset="2"/>
              </a:rPr>
              <a:t>1TB</a:t>
            </a:r>
            <a:r>
              <a:rPr lang="en-US" sz="2300" dirty="0" smtClean="0">
                <a:sym typeface="Symbol" panose="05050102010706020507" pitchFamily="18" charset="2"/>
              </a:rPr>
              <a:t>/s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12</a:t>
            </a:r>
            <a:r>
              <a:rPr lang="en-US" sz="2300" dirty="0" smtClean="0">
                <a:solidFill>
                  <a:srgbClr val="FF0000"/>
                </a:solidFill>
                <a:sym typeface="Symbol" panose="05050102010706020507" pitchFamily="18" charset="2"/>
              </a:rPr>
              <a:t> bytes</a:t>
            </a:r>
            <a:r>
              <a:rPr lang="en-US" sz="2300" dirty="0" smtClean="0">
                <a:sym typeface="Symbol" panose="05050102010706020507" pitchFamily="18" charset="2"/>
              </a:rPr>
              <a:t>/s,	</a:t>
            </a:r>
            <a:r>
              <a:rPr lang="en-US" sz="2300" dirty="0" smtClean="0">
                <a:solidFill>
                  <a:srgbClr val="FF0000"/>
                </a:solidFill>
                <a:sym typeface="Symbol" panose="05050102010706020507" pitchFamily="18" charset="2"/>
              </a:rPr>
              <a:t>1TB</a:t>
            </a:r>
            <a:r>
              <a:rPr lang="en-US" sz="2300" dirty="0" smtClean="0">
                <a:sym typeface="Symbol" panose="05050102010706020507" pitchFamily="18" charset="2"/>
              </a:rPr>
              <a:t>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12</a:t>
            </a:r>
            <a:r>
              <a:rPr lang="en-US" sz="2300" dirty="0" smtClean="0">
                <a:solidFill>
                  <a:srgbClr val="FF0000"/>
                </a:solidFill>
                <a:sym typeface="Symbol" panose="05050102010706020507" pitchFamily="18" charset="2"/>
              </a:rPr>
              <a:t> </a:t>
            </a:r>
            <a:r>
              <a:rPr lang="en-US" sz="2300" dirty="0">
                <a:solidFill>
                  <a:srgbClr val="FF0000"/>
                </a:solidFill>
                <a:sym typeface="Symbol" panose="05050102010706020507" pitchFamily="18" charset="2"/>
              </a:rPr>
              <a:t>b</a:t>
            </a:r>
            <a:r>
              <a:rPr lang="en-US" sz="2300" dirty="0" smtClean="0">
                <a:solidFill>
                  <a:srgbClr val="FF0000"/>
                </a:solidFill>
                <a:sym typeface="Symbol" panose="05050102010706020507" pitchFamily="18" charset="2"/>
              </a:rPr>
              <a:t>ytes</a:t>
            </a:r>
          </a:p>
          <a:p>
            <a:pPr lvl="1">
              <a:tabLst>
                <a:tab pos="1371600" algn="l"/>
                <a:tab pos="2398713" algn="l"/>
                <a:tab pos="4002088" algn="l"/>
                <a:tab pos="4916488" algn="l"/>
              </a:tabLst>
            </a:pPr>
            <a:r>
              <a:rPr lang="en-US" sz="2300" dirty="0" smtClean="0">
                <a:sym typeface="Symbol" panose="05050102010706020507" pitchFamily="18" charset="2"/>
              </a:rPr>
              <a:t>Peta:	</a:t>
            </a:r>
            <a:r>
              <a:rPr lang="en-US" sz="2300" dirty="0" smtClean="0">
                <a:solidFill>
                  <a:srgbClr val="FF0000"/>
                </a:solidFill>
                <a:sym typeface="Symbol" panose="05050102010706020507" pitchFamily="18" charset="2"/>
              </a:rPr>
              <a:t>1PB</a:t>
            </a:r>
            <a:r>
              <a:rPr lang="en-US" sz="2300" dirty="0" smtClean="0">
                <a:sym typeface="Symbol" panose="05050102010706020507" pitchFamily="18" charset="2"/>
              </a:rPr>
              <a:t>/s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15</a:t>
            </a:r>
            <a:r>
              <a:rPr lang="en-US" sz="2300" dirty="0" smtClean="0">
                <a:solidFill>
                  <a:srgbClr val="FF0000"/>
                </a:solidFill>
                <a:sym typeface="Symbol" panose="05050102010706020507" pitchFamily="18" charset="2"/>
              </a:rPr>
              <a:t> bytes</a:t>
            </a:r>
            <a:r>
              <a:rPr lang="en-US" sz="2300" dirty="0" smtClean="0">
                <a:sym typeface="Symbol" panose="05050102010706020507" pitchFamily="18" charset="2"/>
              </a:rPr>
              <a:t>/s,	</a:t>
            </a:r>
            <a:r>
              <a:rPr lang="en-US" sz="2300" dirty="0" smtClean="0">
                <a:solidFill>
                  <a:srgbClr val="FF0000"/>
                </a:solidFill>
                <a:sym typeface="Symbol" panose="05050102010706020507" pitchFamily="18" charset="2"/>
              </a:rPr>
              <a:t>1PB</a:t>
            </a:r>
            <a:r>
              <a:rPr lang="en-US" sz="2300" dirty="0" smtClean="0">
                <a:sym typeface="Symbol" panose="05050102010706020507" pitchFamily="18" charset="2"/>
              </a:rPr>
              <a:t>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15</a:t>
            </a:r>
            <a:r>
              <a:rPr lang="en-US" sz="2300" dirty="0" smtClean="0">
                <a:solidFill>
                  <a:srgbClr val="FF0000"/>
                </a:solidFill>
                <a:sym typeface="Symbol" panose="05050102010706020507" pitchFamily="18" charset="2"/>
              </a:rPr>
              <a:t> </a:t>
            </a:r>
            <a:r>
              <a:rPr lang="en-US" sz="2300" dirty="0">
                <a:solidFill>
                  <a:srgbClr val="FF0000"/>
                </a:solidFill>
                <a:sym typeface="Symbol" panose="05050102010706020507" pitchFamily="18" charset="2"/>
              </a:rPr>
              <a:t>b</a:t>
            </a:r>
            <a:r>
              <a:rPr lang="en-US" sz="2300" dirty="0" smtClean="0">
                <a:solidFill>
                  <a:srgbClr val="FF0000"/>
                </a:solidFill>
                <a:sym typeface="Symbol" panose="05050102010706020507" pitchFamily="18" charset="2"/>
              </a:rPr>
              <a:t>ytes</a:t>
            </a:r>
          </a:p>
          <a:p>
            <a:pPr lvl="1">
              <a:tabLst>
                <a:tab pos="1371600" algn="l"/>
                <a:tab pos="2398713" algn="l"/>
                <a:tab pos="4002088" algn="l"/>
                <a:tab pos="4916488" algn="l"/>
              </a:tabLst>
            </a:pPr>
            <a:r>
              <a:rPr lang="en-US" sz="2300" dirty="0" err="1" smtClean="0">
                <a:sym typeface="Symbol" panose="05050102010706020507" pitchFamily="18" charset="2"/>
              </a:rPr>
              <a:t>Exa</a:t>
            </a:r>
            <a:r>
              <a:rPr lang="en-US" sz="2300" dirty="0" smtClean="0">
                <a:sym typeface="Symbol" panose="05050102010706020507" pitchFamily="18" charset="2"/>
              </a:rPr>
              <a:t>:</a:t>
            </a:r>
            <a:r>
              <a:rPr lang="en-US" sz="2300" dirty="0">
                <a:sym typeface="Symbol" panose="05050102010706020507" pitchFamily="18" charset="2"/>
              </a:rPr>
              <a:t>	</a:t>
            </a:r>
            <a:r>
              <a:rPr lang="en-US" sz="2300" dirty="0" smtClean="0">
                <a:solidFill>
                  <a:srgbClr val="FF0000"/>
                </a:solidFill>
                <a:sym typeface="Symbol" panose="05050102010706020507" pitchFamily="18" charset="2"/>
              </a:rPr>
              <a:t>1EB</a:t>
            </a:r>
            <a:r>
              <a:rPr lang="en-US" sz="2300" dirty="0" smtClean="0">
                <a:sym typeface="Symbol" panose="05050102010706020507" pitchFamily="18" charset="2"/>
              </a:rPr>
              <a:t>/s </a:t>
            </a:r>
            <a:r>
              <a:rPr lang="en-US" sz="2300" dirty="0">
                <a:sym typeface="Symbol" panose="05050102010706020507" pitchFamily="18" charset="2"/>
              </a:rPr>
              <a:t> </a:t>
            </a:r>
            <a:r>
              <a:rPr lang="en-US" sz="2300" dirty="0" smtClean="0">
                <a:sym typeface="Symbol" panose="05050102010706020507" pitchFamily="18" charset="2"/>
              </a:rPr>
              <a:t>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18</a:t>
            </a:r>
            <a:r>
              <a:rPr lang="en-US" sz="2300" dirty="0" smtClean="0">
                <a:solidFill>
                  <a:srgbClr val="FF0000"/>
                </a:solidFill>
                <a:sym typeface="Symbol" panose="05050102010706020507" pitchFamily="18" charset="2"/>
              </a:rPr>
              <a:t> bytes</a:t>
            </a:r>
            <a:r>
              <a:rPr lang="en-US" sz="2300" dirty="0" smtClean="0">
                <a:sym typeface="Symbol" panose="05050102010706020507" pitchFamily="18" charset="2"/>
              </a:rPr>
              <a:t>/s</a:t>
            </a:r>
            <a:r>
              <a:rPr lang="en-US" sz="2300" dirty="0">
                <a:sym typeface="Symbol" panose="05050102010706020507" pitchFamily="18" charset="2"/>
              </a:rPr>
              <a:t>,	</a:t>
            </a:r>
            <a:r>
              <a:rPr lang="en-US" sz="2300" dirty="0" smtClean="0">
                <a:solidFill>
                  <a:srgbClr val="FF0000"/>
                </a:solidFill>
                <a:sym typeface="Symbol" panose="05050102010706020507" pitchFamily="18" charset="2"/>
              </a:rPr>
              <a:t>1EB</a:t>
            </a:r>
            <a:r>
              <a:rPr lang="en-US" sz="2300" dirty="0" smtClean="0">
                <a:sym typeface="Symbol" panose="05050102010706020507" pitchFamily="18" charset="2"/>
              </a:rPr>
              <a:t> 	</a:t>
            </a:r>
            <a:r>
              <a:rPr lang="en-US" sz="2300" dirty="0" smtClean="0">
                <a:solidFill>
                  <a:srgbClr val="FF0000"/>
                </a:solidFill>
                <a:sym typeface="Symbol" panose="05050102010706020507" pitchFamily="18" charset="2"/>
              </a:rPr>
              <a:t>10</a:t>
            </a:r>
            <a:r>
              <a:rPr lang="en-US" sz="2300" baseline="30000" dirty="0" smtClean="0">
                <a:solidFill>
                  <a:srgbClr val="FF0000"/>
                </a:solidFill>
                <a:sym typeface="Symbol" panose="05050102010706020507" pitchFamily="18" charset="2"/>
              </a:rPr>
              <a:t>18</a:t>
            </a:r>
            <a:r>
              <a:rPr lang="en-US" sz="2300" dirty="0" smtClean="0">
                <a:solidFill>
                  <a:srgbClr val="FF0000"/>
                </a:solidFill>
                <a:sym typeface="Symbol" panose="05050102010706020507" pitchFamily="18" charset="2"/>
              </a:rPr>
              <a:t> </a:t>
            </a:r>
            <a:r>
              <a:rPr lang="en-US" sz="2300" dirty="0">
                <a:solidFill>
                  <a:srgbClr val="FF0000"/>
                </a:solidFill>
                <a:sym typeface="Symbol" panose="05050102010706020507" pitchFamily="18" charset="2"/>
              </a:rPr>
              <a:t>b</a:t>
            </a:r>
            <a:r>
              <a:rPr lang="en-US" sz="2300" dirty="0" smtClean="0">
                <a:solidFill>
                  <a:srgbClr val="FF0000"/>
                </a:solidFill>
                <a:sym typeface="Symbol" panose="05050102010706020507" pitchFamily="18" charset="2"/>
              </a:rPr>
              <a:t>ytes</a:t>
            </a:r>
            <a:endParaRPr lang="en-US" sz="2300" dirty="0">
              <a:solidFill>
                <a:srgbClr val="FF0000"/>
              </a:solidFill>
              <a:sym typeface="Symbol" panose="05050102010706020507" pitchFamily="18" charset="2"/>
            </a:endParaRPr>
          </a:p>
          <a:p>
            <a:pPr lvl="1"/>
            <a:endParaRPr lang="en-US" dirty="0" smtClean="0">
              <a:sym typeface="Symbol" panose="05050102010706020507" pitchFamily="18" charset="2"/>
            </a:endParaRPr>
          </a:p>
        </p:txBody>
      </p:sp>
    </p:spTree>
    <p:extLst>
      <p:ext uri="{BB962C8B-B14F-4D97-AF65-F5344CB8AC3E}">
        <p14:creationId xmlns:p14="http://schemas.microsoft.com/office/powerpoint/2010/main" val="6245571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2810-D846-4ED9-82F8-805D5686CCA3}"/>
              </a:ext>
            </a:extLst>
          </p:cNvPr>
          <p:cNvSpPr>
            <a:spLocks noGrp="1"/>
          </p:cNvSpPr>
          <p:nvPr>
            <p:ph type="title"/>
          </p:nvPr>
        </p:nvSpPr>
        <p:spPr/>
        <p:txBody>
          <a:bodyPr/>
          <a:lstStyle/>
          <a:p>
            <a:r>
              <a:rPr lang="en-US" dirty="0"/>
              <a:t>Internet Architecture: Five Layers</a:t>
            </a:r>
          </a:p>
        </p:txBody>
      </p:sp>
      <p:sp>
        <p:nvSpPr>
          <p:cNvPr id="3" name="Content Placeholder 2">
            <a:extLst>
              <a:ext uri="{FF2B5EF4-FFF2-40B4-BE49-F238E27FC236}">
                <a16:creationId xmlns:a16="http://schemas.microsoft.com/office/drawing/2014/main" id="{4BAFA73C-0E44-42B5-90C1-970856C1648D}"/>
              </a:ext>
            </a:extLst>
          </p:cNvPr>
          <p:cNvSpPr>
            <a:spLocks noGrp="1"/>
          </p:cNvSpPr>
          <p:nvPr>
            <p:ph idx="1"/>
          </p:nvPr>
        </p:nvSpPr>
        <p:spPr/>
        <p:txBody>
          <a:bodyPr/>
          <a:lstStyle/>
          <a:p>
            <a:r>
              <a:rPr lang="en-US" dirty="0">
                <a:ea typeface="MS PGothic" charset="0"/>
                <a:cs typeface="MS PGothic" charset="0"/>
              </a:rPr>
              <a:t>Lower three layers implemented everywhere</a:t>
            </a:r>
          </a:p>
          <a:p>
            <a:r>
              <a:rPr lang="en-US" dirty="0">
                <a:ea typeface="MS PGothic" charset="0"/>
                <a:cs typeface="MS PGothic" charset="0"/>
              </a:rPr>
              <a:t>Top two layers implemented only at hosts</a:t>
            </a:r>
          </a:p>
        </p:txBody>
      </p:sp>
      <p:sp>
        <p:nvSpPr>
          <p:cNvPr id="7" name="Rectangle 4">
            <a:extLst>
              <a:ext uri="{FF2B5EF4-FFF2-40B4-BE49-F238E27FC236}">
                <a16:creationId xmlns:a16="http://schemas.microsoft.com/office/drawing/2014/main" id="{F5BE2BA7-C802-4746-AAC6-D96F90C119B3}"/>
              </a:ext>
            </a:extLst>
          </p:cNvPr>
          <p:cNvSpPr>
            <a:spLocks noChangeArrowheads="1"/>
          </p:cNvSpPr>
          <p:nvPr/>
        </p:nvSpPr>
        <p:spPr bwMode="auto">
          <a:xfrm>
            <a:off x="2729706" y="3886441"/>
            <a:ext cx="1703388" cy="381000"/>
          </a:xfrm>
          <a:prstGeom prst="rect">
            <a:avLst/>
          </a:prstGeom>
          <a:solidFill>
            <a:srgbClr val="BCFFBC"/>
          </a:solidFill>
          <a:ln w="25400">
            <a:solidFill>
              <a:schemeClr val="tx1"/>
            </a:solidFill>
            <a:miter lim="800000"/>
            <a:headEnd/>
            <a:tailEnd/>
          </a:ln>
        </p:spPr>
        <p:txBody>
          <a:bodyPr wrap="none" anchor="ctr"/>
          <a:lstStyle/>
          <a:p>
            <a:endParaRPr lang="en-US"/>
          </a:p>
        </p:txBody>
      </p:sp>
      <p:sp>
        <p:nvSpPr>
          <p:cNvPr id="8" name="Text Box 5">
            <a:extLst>
              <a:ext uri="{FF2B5EF4-FFF2-40B4-BE49-F238E27FC236}">
                <a16:creationId xmlns:a16="http://schemas.microsoft.com/office/drawing/2014/main" id="{47E1A411-EC3B-46FB-823A-398D82048352}"/>
              </a:ext>
            </a:extLst>
          </p:cNvPr>
          <p:cNvSpPr txBox="1">
            <a:spLocks noChangeArrowheads="1"/>
          </p:cNvSpPr>
          <p:nvPr/>
        </p:nvSpPr>
        <p:spPr bwMode="auto">
          <a:xfrm>
            <a:off x="2969280" y="3870566"/>
            <a:ext cx="120620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Transport</a:t>
            </a:r>
          </a:p>
        </p:txBody>
      </p:sp>
      <p:sp>
        <p:nvSpPr>
          <p:cNvPr id="9" name="Rectangle 6">
            <a:extLst>
              <a:ext uri="{FF2B5EF4-FFF2-40B4-BE49-F238E27FC236}">
                <a16:creationId xmlns:a16="http://schemas.microsoft.com/office/drawing/2014/main" id="{B8A385C9-E1AA-4081-9CC4-2C3FDDECA673}"/>
              </a:ext>
            </a:extLst>
          </p:cNvPr>
          <p:cNvSpPr>
            <a:spLocks noChangeArrowheads="1"/>
          </p:cNvSpPr>
          <p:nvPr/>
        </p:nvSpPr>
        <p:spPr bwMode="auto">
          <a:xfrm>
            <a:off x="2729706" y="4267441"/>
            <a:ext cx="1703388"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0" name="Text Box 7">
            <a:extLst>
              <a:ext uri="{FF2B5EF4-FFF2-40B4-BE49-F238E27FC236}">
                <a16:creationId xmlns:a16="http://schemas.microsoft.com/office/drawing/2014/main" id="{331B1CD9-5B4C-4930-AB37-B3AAD07DBB0E}"/>
              </a:ext>
            </a:extLst>
          </p:cNvPr>
          <p:cNvSpPr txBox="1">
            <a:spLocks noChangeArrowheads="1"/>
          </p:cNvSpPr>
          <p:nvPr/>
        </p:nvSpPr>
        <p:spPr bwMode="auto">
          <a:xfrm>
            <a:off x="3061355"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11" name="Rectangle 8">
            <a:extLst>
              <a:ext uri="{FF2B5EF4-FFF2-40B4-BE49-F238E27FC236}">
                <a16:creationId xmlns:a16="http://schemas.microsoft.com/office/drawing/2014/main" id="{04646248-2984-4486-B82F-CA0F540D0F18}"/>
              </a:ext>
            </a:extLst>
          </p:cNvPr>
          <p:cNvSpPr>
            <a:spLocks noChangeArrowheads="1"/>
          </p:cNvSpPr>
          <p:nvPr/>
        </p:nvSpPr>
        <p:spPr bwMode="auto">
          <a:xfrm>
            <a:off x="2729706" y="4648441"/>
            <a:ext cx="1703388"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12" name="Text Box 9">
            <a:extLst>
              <a:ext uri="{FF2B5EF4-FFF2-40B4-BE49-F238E27FC236}">
                <a16:creationId xmlns:a16="http://schemas.microsoft.com/office/drawing/2014/main" id="{9807D272-5F62-4FBC-8632-E234FBC0B30B}"/>
              </a:ext>
            </a:extLst>
          </p:cNvPr>
          <p:cNvSpPr txBox="1">
            <a:spLocks noChangeArrowheads="1"/>
          </p:cNvSpPr>
          <p:nvPr/>
        </p:nvSpPr>
        <p:spPr bwMode="auto">
          <a:xfrm>
            <a:off x="3067705"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13" name="Rectangle 10">
            <a:extLst>
              <a:ext uri="{FF2B5EF4-FFF2-40B4-BE49-F238E27FC236}">
                <a16:creationId xmlns:a16="http://schemas.microsoft.com/office/drawing/2014/main" id="{862A9705-2B7B-4EC9-8636-F56654CC801A}"/>
              </a:ext>
            </a:extLst>
          </p:cNvPr>
          <p:cNvSpPr>
            <a:spLocks noChangeArrowheads="1"/>
          </p:cNvSpPr>
          <p:nvPr/>
        </p:nvSpPr>
        <p:spPr bwMode="auto">
          <a:xfrm>
            <a:off x="2729706" y="5029441"/>
            <a:ext cx="1703388"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14" name="Text Box 11">
            <a:extLst>
              <a:ext uri="{FF2B5EF4-FFF2-40B4-BE49-F238E27FC236}">
                <a16:creationId xmlns:a16="http://schemas.microsoft.com/office/drawing/2014/main" id="{6D7EFBF4-0692-4CFE-B9D9-2B14A7B85AE2}"/>
              </a:ext>
            </a:extLst>
          </p:cNvPr>
          <p:cNvSpPr txBox="1">
            <a:spLocks noChangeArrowheads="1"/>
          </p:cNvSpPr>
          <p:nvPr/>
        </p:nvSpPr>
        <p:spPr bwMode="auto">
          <a:xfrm>
            <a:off x="3047067"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sp>
        <p:nvSpPr>
          <p:cNvPr id="15" name="Rectangle 12">
            <a:extLst>
              <a:ext uri="{FF2B5EF4-FFF2-40B4-BE49-F238E27FC236}">
                <a16:creationId xmlns:a16="http://schemas.microsoft.com/office/drawing/2014/main" id="{7B85D812-6B59-47E2-86A6-F478B7574BA9}"/>
              </a:ext>
            </a:extLst>
          </p:cNvPr>
          <p:cNvSpPr>
            <a:spLocks noChangeArrowheads="1"/>
          </p:cNvSpPr>
          <p:nvPr/>
        </p:nvSpPr>
        <p:spPr bwMode="auto">
          <a:xfrm>
            <a:off x="8139906" y="3886441"/>
            <a:ext cx="1703388" cy="381000"/>
          </a:xfrm>
          <a:prstGeom prst="rect">
            <a:avLst/>
          </a:prstGeom>
          <a:solidFill>
            <a:srgbClr val="BCFFBC"/>
          </a:solidFill>
          <a:ln w="25400">
            <a:solidFill>
              <a:schemeClr val="tx1"/>
            </a:solidFill>
            <a:miter lim="800000"/>
            <a:headEnd/>
            <a:tailEnd/>
          </a:ln>
        </p:spPr>
        <p:txBody>
          <a:bodyPr wrap="none" anchor="ctr"/>
          <a:lstStyle/>
          <a:p>
            <a:endParaRPr lang="en-US"/>
          </a:p>
        </p:txBody>
      </p:sp>
      <p:sp>
        <p:nvSpPr>
          <p:cNvPr id="16" name="Text Box 13">
            <a:extLst>
              <a:ext uri="{FF2B5EF4-FFF2-40B4-BE49-F238E27FC236}">
                <a16:creationId xmlns:a16="http://schemas.microsoft.com/office/drawing/2014/main" id="{BCCCE95C-E62B-4B9A-B3A4-F5ECA68516AB}"/>
              </a:ext>
            </a:extLst>
          </p:cNvPr>
          <p:cNvSpPr txBox="1">
            <a:spLocks noChangeArrowheads="1"/>
          </p:cNvSpPr>
          <p:nvPr/>
        </p:nvSpPr>
        <p:spPr bwMode="auto">
          <a:xfrm>
            <a:off x="8372854" y="3870566"/>
            <a:ext cx="120620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Transport</a:t>
            </a:r>
          </a:p>
        </p:txBody>
      </p:sp>
      <p:sp>
        <p:nvSpPr>
          <p:cNvPr id="17" name="Rectangle 14">
            <a:extLst>
              <a:ext uri="{FF2B5EF4-FFF2-40B4-BE49-F238E27FC236}">
                <a16:creationId xmlns:a16="http://schemas.microsoft.com/office/drawing/2014/main" id="{F2C6650D-6847-4AFC-AD6E-912F8709B38A}"/>
              </a:ext>
            </a:extLst>
          </p:cNvPr>
          <p:cNvSpPr>
            <a:spLocks noChangeArrowheads="1"/>
          </p:cNvSpPr>
          <p:nvPr/>
        </p:nvSpPr>
        <p:spPr bwMode="auto">
          <a:xfrm>
            <a:off x="8139906" y="4267441"/>
            <a:ext cx="1703388"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8" name="Text Box 15">
            <a:extLst>
              <a:ext uri="{FF2B5EF4-FFF2-40B4-BE49-F238E27FC236}">
                <a16:creationId xmlns:a16="http://schemas.microsoft.com/office/drawing/2014/main" id="{48B0E14B-6D19-427E-8C1C-B4A39B7502E8}"/>
              </a:ext>
            </a:extLst>
          </p:cNvPr>
          <p:cNvSpPr txBox="1">
            <a:spLocks noChangeArrowheads="1"/>
          </p:cNvSpPr>
          <p:nvPr/>
        </p:nvSpPr>
        <p:spPr bwMode="auto">
          <a:xfrm>
            <a:off x="8464929"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19" name="Rectangle 16">
            <a:extLst>
              <a:ext uri="{FF2B5EF4-FFF2-40B4-BE49-F238E27FC236}">
                <a16:creationId xmlns:a16="http://schemas.microsoft.com/office/drawing/2014/main" id="{1F48AC02-39A5-436B-BAE1-DBDB0AFC2EBD}"/>
              </a:ext>
            </a:extLst>
          </p:cNvPr>
          <p:cNvSpPr>
            <a:spLocks noChangeArrowheads="1"/>
          </p:cNvSpPr>
          <p:nvPr/>
        </p:nvSpPr>
        <p:spPr bwMode="auto">
          <a:xfrm>
            <a:off x="8139906" y="4648441"/>
            <a:ext cx="1703388"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20" name="Text Box 17">
            <a:extLst>
              <a:ext uri="{FF2B5EF4-FFF2-40B4-BE49-F238E27FC236}">
                <a16:creationId xmlns:a16="http://schemas.microsoft.com/office/drawing/2014/main" id="{49B46F7C-2A2D-49F9-93F4-100BBF9E61C5}"/>
              </a:ext>
            </a:extLst>
          </p:cNvPr>
          <p:cNvSpPr txBox="1">
            <a:spLocks noChangeArrowheads="1"/>
          </p:cNvSpPr>
          <p:nvPr/>
        </p:nvSpPr>
        <p:spPr bwMode="auto">
          <a:xfrm>
            <a:off x="8471279"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21" name="Rectangle 18">
            <a:extLst>
              <a:ext uri="{FF2B5EF4-FFF2-40B4-BE49-F238E27FC236}">
                <a16:creationId xmlns:a16="http://schemas.microsoft.com/office/drawing/2014/main" id="{E9172C62-EDAE-43B1-8D99-6EDA322C392F}"/>
              </a:ext>
            </a:extLst>
          </p:cNvPr>
          <p:cNvSpPr>
            <a:spLocks noChangeArrowheads="1"/>
          </p:cNvSpPr>
          <p:nvPr/>
        </p:nvSpPr>
        <p:spPr bwMode="auto">
          <a:xfrm>
            <a:off x="8139906" y="5029441"/>
            <a:ext cx="1703388"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22" name="Text Box 19">
            <a:extLst>
              <a:ext uri="{FF2B5EF4-FFF2-40B4-BE49-F238E27FC236}">
                <a16:creationId xmlns:a16="http://schemas.microsoft.com/office/drawing/2014/main" id="{8D47AD68-D9BA-432F-8A7F-5B1A141B60EE}"/>
              </a:ext>
            </a:extLst>
          </p:cNvPr>
          <p:cNvSpPr txBox="1">
            <a:spLocks noChangeArrowheads="1"/>
          </p:cNvSpPr>
          <p:nvPr/>
        </p:nvSpPr>
        <p:spPr bwMode="auto">
          <a:xfrm>
            <a:off x="8450641"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Physical</a:t>
            </a:r>
          </a:p>
        </p:txBody>
      </p:sp>
      <p:sp>
        <p:nvSpPr>
          <p:cNvPr id="23" name="Rectangle 20">
            <a:extLst>
              <a:ext uri="{FF2B5EF4-FFF2-40B4-BE49-F238E27FC236}">
                <a16:creationId xmlns:a16="http://schemas.microsoft.com/office/drawing/2014/main" id="{AA4DA912-294F-4691-87EF-27E8590C2448}"/>
              </a:ext>
            </a:extLst>
          </p:cNvPr>
          <p:cNvSpPr>
            <a:spLocks noChangeArrowheads="1"/>
          </p:cNvSpPr>
          <p:nvPr/>
        </p:nvSpPr>
        <p:spPr bwMode="auto">
          <a:xfrm>
            <a:off x="5369719" y="4267441"/>
            <a:ext cx="1703387"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24" name="Text Box 21">
            <a:extLst>
              <a:ext uri="{FF2B5EF4-FFF2-40B4-BE49-F238E27FC236}">
                <a16:creationId xmlns:a16="http://schemas.microsoft.com/office/drawing/2014/main" id="{32E7641D-C585-4548-A16F-EFEFD588D1FA}"/>
              </a:ext>
            </a:extLst>
          </p:cNvPr>
          <p:cNvSpPr txBox="1">
            <a:spLocks noChangeArrowheads="1"/>
          </p:cNvSpPr>
          <p:nvPr/>
        </p:nvSpPr>
        <p:spPr bwMode="auto">
          <a:xfrm>
            <a:off x="5694741"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Network</a:t>
            </a:r>
          </a:p>
        </p:txBody>
      </p:sp>
      <p:sp>
        <p:nvSpPr>
          <p:cNvPr id="25" name="Rectangle 22">
            <a:extLst>
              <a:ext uri="{FF2B5EF4-FFF2-40B4-BE49-F238E27FC236}">
                <a16:creationId xmlns:a16="http://schemas.microsoft.com/office/drawing/2014/main" id="{DF39D058-2065-4CB2-9C64-ED141A7CC0F6}"/>
              </a:ext>
            </a:extLst>
          </p:cNvPr>
          <p:cNvSpPr>
            <a:spLocks noChangeArrowheads="1"/>
          </p:cNvSpPr>
          <p:nvPr/>
        </p:nvSpPr>
        <p:spPr bwMode="auto">
          <a:xfrm>
            <a:off x="5369719" y="4648441"/>
            <a:ext cx="1703387"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26" name="Text Box 23">
            <a:extLst>
              <a:ext uri="{FF2B5EF4-FFF2-40B4-BE49-F238E27FC236}">
                <a16:creationId xmlns:a16="http://schemas.microsoft.com/office/drawing/2014/main" id="{8B71F996-A15C-4721-8A4D-B4C70E40C1F3}"/>
              </a:ext>
            </a:extLst>
          </p:cNvPr>
          <p:cNvSpPr txBox="1">
            <a:spLocks noChangeArrowheads="1"/>
          </p:cNvSpPr>
          <p:nvPr/>
        </p:nvSpPr>
        <p:spPr bwMode="auto">
          <a:xfrm>
            <a:off x="5701091"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27" name="Rectangle 24">
            <a:extLst>
              <a:ext uri="{FF2B5EF4-FFF2-40B4-BE49-F238E27FC236}">
                <a16:creationId xmlns:a16="http://schemas.microsoft.com/office/drawing/2014/main" id="{79977896-58D6-4A5B-A895-596BC36E5772}"/>
              </a:ext>
            </a:extLst>
          </p:cNvPr>
          <p:cNvSpPr>
            <a:spLocks noChangeArrowheads="1"/>
          </p:cNvSpPr>
          <p:nvPr/>
        </p:nvSpPr>
        <p:spPr bwMode="auto">
          <a:xfrm>
            <a:off x="5369719" y="5029441"/>
            <a:ext cx="1703387"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28" name="Text Box 25">
            <a:extLst>
              <a:ext uri="{FF2B5EF4-FFF2-40B4-BE49-F238E27FC236}">
                <a16:creationId xmlns:a16="http://schemas.microsoft.com/office/drawing/2014/main" id="{EB73ECE0-26FB-4EBC-BDD5-C25E9E740125}"/>
              </a:ext>
            </a:extLst>
          </p:cNvPr>
          <p:cNvSpPr txBox="1">
            <a:spLocks noChangeArrowheads="1"/>
          </p:cNvSpPr>
          <p:nvPr/>
        </p:nvSpPr>
        <p:spPr bwMode="auto">
          <a:xfrm>
            <a:off x="5680454"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cxnSp>
        <p:nvCxnSpPr>
          <p:cNvPr id="29" name="AutoShape 26">
            <a:extLst>
              <a:ext uri="{FF2B5EF4-FFF2-40B4-BE49-F238E27FC236}">
                <a16:creationId xmlns:a16="http://schemas.microsoft.com/office/drawing/2014/main" id="{CBEED055-A089-43A1-91F0-E3B08335C1D9}"/>
              </a:ext>
            </a:extLst>
          </p:cNvPr>
          <p:cNvCxnSpPr>
            <a:cxnSpLocks noChangeShapeType="1"/>
            <a:stCxn id="13" idx="3"/>
            <a:endCxn id="27" idx="1"/>
          </p:cNvCxnSpPr>
          <p:nvPr/>
        </p:nvCxnSpPr>
        <p:spPr bwMode="auto">
          <a:xfrm>
            <a:off x="4445794" y="5219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6E9653C0-FFC4-42BF-BFE7-0CD995ED399A}"/>
              </a:ext>
            </a:extLst>
          </p:cNvPr>
          <p:cNvCxnSpPr>
            <a:cxnSpLocks noChangeShapeType="1"/>
            <a:stCxn id="11" idx="3"/>
            <a:endCxn id="25" idx="1"/>
          </p:cNvCxnSpPr>
          <p:nvPr/>
        </p:nvCxnSpPr>
        <p:spPr bwMode="auto">
          <a:xfrm>
            <a:off x="4445794" y="4838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D2A5D76-FC59-4340-845B-44224501DBEC}"/>
              </a:ext>
            </a:extLst>
          </p:cNvPr>
          <p:cNvCxnSpPr>
            <a:cxnSpLocks noChangeShapeType="1"/>
            <a:stCxn id="9" idx="3"/>
            <a:endCxn id="23" idx="1"/>
          </p:cNvCxnSpPr>
          <p:nvPr/>
        </p:nvCxnSpPr>
        <p:spPr bwMode="auto">
          <a:xfrm>
            <a:off x="4445794" y="4457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9C73FDEA-49AE-41AF-8114-238F16E03191}"/>
              </a:ext>
            </a:extLst>
          </p:cNvPr>
          <p:cNvCxnSpPr>
            <a:cxnSpLocks noChangeShapeType="1"/>
            <a:stCxn id="27" idx="3"/>
            <a:endCxn id="21" idx="1"/>
          </p:cNvCxnSpPr>
          <p:nvPr/>
        </p:nvCxnSpPr>
        <p:spPr bwMode="auto">
          <a:xfrm>
            <a:off x="7085806" y="5219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A68C81B9-0F76-459A-AFE6-B350D491F839}"/>
              </a:ext>
            </a:extLst>
          </p:cNvPr>
          <p:cNvCxnSpPr>
            <a:cxnSpLocks noChangeShapeType="1"/>
            <a:stCxn id="25" idx="3"/>
            <a:endCxn id="19" idx="1"/>
          </p:cNvCxnSpPr>
          <p:nvPr/>
        </p:nvCxnSpPr>
        <p:spPr bwMode="auto">
          <a:xfrm>
            <a:off x="7085806" y="4838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CECB4E68-048F-49E7-AE14-45579FCAD74F}"/>
              </a:ext>
            </a:extLst>
          </p:cNvPr>
          <p:cNvCxnSpPr>
            <a:cxnSpLocks noChangeShapeType="1"/>
            <a:stCxn id="23" idx="3"/>
            <a:endCxn id="17" idx="1"/>
          </p:cNvCxnSpPr>
          <p:nvPr/>
        </p:nvCxnSpPr>
        <p:spPr bwMode="auto">
          <a:xfrm>
            <a:off x="7085806" y="4457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AE63D47-227D-4BDD-85BC-4D2FF1F472A3}"/>
              </a:ext>
            </a:extLst>
          </p:cNvPr>
          <p:cNvCxnSpPr>
            <a:cxnSpLocks noChangeShapeType="1"/>
            <a:stCxn id="7" idx="3"/>
            <a:endCxn id="15" idx="1"/>
          </p:cNvCxnSpPr>
          <p:nvPr/>
        </p:nvCxnSpPr>
        <p:spPr bwMode="auto">
          <a:xfrm>
            <a:off x="4445794" y="4076941"/>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E9CE77DF-EAC9-4783-B5B1-8BE2D835BB96}"/>
              </a:ext>
            </a:extLst>
          </p:cNvPr>
          <p:cNvGrpSpPr>
            <a:grpSpLocks/>
          </p:cNvGrpSpPr>
          <p:nvPr/>
        </p:nvGrpSpPr>
        <p:grpSpPr bwMode="auto">
          <a:xfrm>
            <a:off x="2729706" y="3505441"/>
            <a:ext cx="7113588" cy="400050"/>
            <a:chOff x="647" y="2280"/>
            <a:chExt cx="4481" cy="252"/>
          </a:xfrm>
        </p:grpSpPr>
        <p:sp>
          <p:nvSpPr>
            <p:cNvPr id="37" name="Rectangle 34">
              <a:extLst>
                <a:ext uri="{FF2B5EF4-FFF2-40B4-BE49-F238E27FC236}">
                  <a16:creationId xmlns:a16="http://schemas.microsoft.com/office/drawing/2014/main" id="{478F32DE-BC65-447D-B6DB-3302731B884E}"/>
                </a:ext>
              </a:extLst>
            </p:cNvPr>
            <p:cNvSpPr>
              <a:spLocks noChangeArrowheads="1"/>
            </p:cNvSpPr>
            <p:nvPr/>
          </p:nvSpPr>
          <p:spPr bwMode="auto">
            <a:xfrm>
              <a:off x="647" y="2280"/>
              <a:ext cx="1073" cy="240"/>
            </a:xfrm>
            <a:prstGeom prst="rect">
              <a:avLst/>
            </a:prstGeom>
            <a:solidFill>
              <a:srgbClr val="FFFFCC"/>
            </a:solidFill>
            <a:ln w="25400">
              <a:solidFill>
                <a:schemeClr val="tx1"/>
              </a:solidFill>
              <a:miter lim="800000"/>
              <a:headEnd/>
              <a:tailEnd/>
            </a:ln>
          </p:spPr>
          <p:txBody>
            <a:bodyPr wrap="none" anchor="ctr"/>
            <a:lstStyle/>
            <a:p>
              <a:endParaRPr lang="en-US"/>
            </a:p>
          </p:txBody>
        </p:sp>
        <p:sp>
          <p:nvSpPr>
            <p:cNvPr id="38" name="Text Box 35">
              <a:extLst>
                <a:ext uri="{FF2B5EF4-FFF2-40B4-BE49-F238E27FC236}">
                  <a16:creationId xmlns:a16="http://schemas.microsoft.com/office/drawing/2014/main" id="{E27DC0E3-1274-4352-A351-344013A2330D}"/>
                </a:ext>
              </a:extLst>
            </p:cNvPr>
            <p:cNvSpPr txBox="1">
              <a:spLocks noChangeArrowheads="1"/>
            </p:cNvSpPr>
            <p:nvPr/>
          </p:nvSpPr>
          <p:spPr bwMode="auto">
            <a:xfrm>
              <a:off x="739" y="2280"/>
              <a:ext cx="8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Application</a:t>
              </a:r>
            </a:p>
          </p:txBody>
        </p:sp>
        <p:sp>
          <p:nvSpPr>
            <p:cNvPr id="39" name="Rectangle 36">
              <a:extLst>
                <a:ext uri="{FF2B5EF4-FFF2-40B4-BE49-F238E27FC236}">
                  <a16:creationId xmlns:a16="http://schemas.microsoft.com/office/drawing/2014/main" id="{2BF98CAE-585B-4C3B-8226-C936B31C2EDF}"/>
                </a:ext>
              </a:extLst>
            </p:cNvPr>
            <p:cNvSpPr>
              <a:spLocks noChangeArrowheads="1"/>
            </p:cNvSpPr>
            <p:nvPr/>
          </p:nvSpPr>
          <p:spPr bwMode="auto">
            <a:xfrm>
              <a:off x="4055" y="2280"/>
              <a:ext cx="1073" cy="240"/>
            </a:xfrm>
            <a:prstGeom prst="rect">
              <a:avLst/>
            </a:prstGeom>
            <a:solidFill>
              <a:srgbClr val="FFFFCC"/>
            </a:solidFill>
            <a:ln w="25400">
              <a:solidFill>
                <a:schemeClr val="tx1"/>
              </a:solidFill>
              <a:miter lim="800000"/>
              <a:headEnd/>
              <a:tailEnd/>
            </a:ln>
          </p:spPr>
          <p:txBody>
            <a:bodyPr wrap="none" anchor="ctr"/>
            <a:lstStyle/>
            <a:p>
              <a:endParaRPr lang="en-US"/>
            </a:p>
          </p:txBody>
        </p:sp>
        <p:sp>
          <p:nvSpPr>
            <p:cNvPr id="40" name="Text Box 37">
              <a:extLst>
                <a:ext uri="{FF2B5EF4-FFF2-40B4-BE49-F238E27FC236}">
                  <a16:creationId xmlns:a16="http://schemas.microsoft.com/office/drawing/2014/main" id="{2F14C794-6005-4FB2-BDBE-F97FB413F492}"/>
                </a:ext>
              </a:extLst>
            </p:cNvPr>
            <p:cNvSpPr txBox="1">
              <a:spLocks noChangeArrowheads="1"/>
            </p:cNvSpPr>
            <p:nvPr/>
          </p:nvSpPr>
          <p:spPr bwMode="auto">
            <a:xfrm>
              <a:off x="4136" y="2280"/>
              <a:ext cx="8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Application</a:t>
              </a:r>
            </a:p>
          </p:txBody>
        </p:sp>
        <p:cxnSp>
          <p:nvCxnSpPr>
            <p:cNvPr id="41" name="AutoShape 38">
              <a:extLst>
                <a:ext uri="{FF2B5EF4-FFF2-40B4-BE49-F238E27FC236}">
                  <a16:creationId xmlns:a16="http://schemas.microsoft.com/office/drawing/2014/main" id="{96CC0C60-CE1D-4484-A018-F31221C44F99}"/>
                </a:ext>
              </a:extLst>
            </p:cNvPr>
            <p:cNvCxnSpPr>
              <a:cxnSpLocks noChangeShapeType="1"/>
              <a:stCxn id="37" idx="3"/>
              <a:endCxn id="40" idx="1"/>
            </p:cNvCxnSpPr>
            <p:nvPr/>
          </p:nvCxnSpPr>
          <p:spPr bwMode="auto">
            <a:xfrm>
              <a:off x="1720" y="2400"/>
              <a:ext cx="241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38CAB6C-9599-421F-B580-527296F93862}"/>
              </a:ext>
            </a:extLst>
          </p:cNvPr>
          <p:cNvSpPr txBox="1">
            <a:spLocks noChangeArrowheads="1"/>
          </p:cNvSpPr>
          <p:nvPr/>
        </p:nvSpPr>
        <p:spPr bwMode="auto">
          <a:xfrm>
            <a:off x="3138964" y="5562841"/>
            <a:ext cx="883283"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Host A</a:t>
            </a:r>
          </a:p>
        </p:txBody>
      </p:sp>
      <p:sp>
        <p:nvSpPr>
          <p:cNvPr id="43" name="Text Box 40">
            <a:extLst>
              <a:ext uri="{FF2B5EF4-FFF2-40B4-BE49-F238E27FC236}">
                <a16:creationId xmlns:a16="http://schemas.microsoft.com/office/drawing/2014/main" id="{5372D16E-18DC-4F88-A44B-0955430892C3}"/>
              </a:ext>
            </a:extLst>
          </p:cNvPr>
          <p:cNvSpPr txBox="1">
            <a:spLocks noChangeArrowheads="1"/>
          </p:cNvSpPr>
          <p:nvPr/>
        </p:nvSpPr>
        <p:spPr bwMode="auto">
          <a:xfrm>
            <a:off x="8556363" y="5562841"/>
            <a:ext cx="872062"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Host B</a:t>
            </a:r>
          </a:p>
        </p:txBody>
      </p:sp>
      <p:sp>
        <p:nvSpPr>
          <p:cNvPr id="44" name="Text Box 41">
            <a:extLst>
              <a:ext uri="{FF2B5EF4-FFF2-40B4-BE49-F238E27FC236}">
                <a16:creationId xmlns:a16="http://schemas.microsoft.com/office/drawing/2014/main" id="{21B4C442-C821-4E53-8B39-789C8C7C5D0C}"/>
              </a:ext>
            </a:extLst>
          </p:cNvPr>
          <p:cNvSpPr txBox="1">
            <a:spLocks noChangeArrowheads="1"/>
          </p:cNvSpPr>
          <p:nvPr/>
        </p:nvSpPr>
        <p:spPr bwMode="auto">
          <a:xfrm>
            <a:off x="5768525" y="5562841"/>
            <a:ext cx="904187"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Router</a:t>
            </a:r>
          </a:p>
        </p:txBody>
      </p:sp>
      <p:sp>
        <p:nvSpPr>
          <p:cNvPr id="45" name="TextBox 44">
            <a:extLst>
              <a:ext uri="{FF2B5EF4-FFF2-40B4-BE49-F238E27FC236}">
                <a16:creationId xmlns:a16="http://schemas.microsoft.com/office/drawing/2014/main" id="{54D7759C-A5A0-4C0E-AA7D-AE2F9DFF8031}"/>
              </a:ext>
            </a:extLst>
          </p:cNvPr>
          <p:cNvSpPr txBox="1"/>
          <p:nvPr/>
        </p:nvSpPr>
        <p:spPr>
          <a:xfrm rot="18946010">
            <a:off x="4397980" y="3436183"/>
            <a:ext cx="885307" cy="369332"/>
          </a:xfrm>
          <a:prstGeom prst="rect">
            <a:avLst/>
          </a:prstGeom>
          <a:noFill/>
        </p:spPr>
        <p:txBody>
          <a:bodyPr wrap="none" rtlCol="0">
            <a:spAutoFit/>
          </a:bodyPr>
          <a:lstStyle/>
          <a:p>
            <a:r>
              <a:rPr lang="en-US" b="1" dirty="0">
                <a:solidFill>
                  <a:srgbClr val="FF0000"/>
                </a:solidFill>
              </a:rPr>
              <a:t>sockets</a:t>
            </a:r>
          </a:p>
        </p:txBody>
      </p:sp>
      <p:sp>
        <p:nvSpPr>
          <p:cNvPr id="46" name="TextBox 45">
            <a:extLst>
              <a:ext uri="{FF2B5EF4-FFF2-40B4-BE49-F238E27FC236}">
                <a16:creationId xmlns:a16="http://schemas.microsoft.com/office/drawing/2014/main" id="{0CABA048-E231-4744-87A9-8EA0EADFE82E}"/>
              </a:ext>
            </a:extLst>
          </p:cNvPr>
          <p:cNvSpPr txBox="1"/>
          <p:nvPr/>
        </p:nvSpPr>
        <p:spPr>
          <a:xfrm rot="18946010">
            <a:off x="7240499" y="3416026"/>
            <a:ext cx="885307" cy="369332"/>
          </a:xfrm>
          <a:prstGeom prst="rect">
            <a:avLst/>
          </a:prstGeom>
          <a:noFill/>
        </p:spPr>
        <p:txBody>
          <a:bodyPr wrap="none" rtlCol="0">
            <a:spAutoFit/>
          </a:bodyPr>
          <a:lstStyle/>
          <a:p>
            <a:r>
              <a:rPr lang="en-US" b="1" dirty="0">
                <a:solidFill>
                  <a:srgbClr val="FF0000"/>
                </a:solidFill>
              </a:rPr>
              <a:t>sockets</a:t>
            </a:r>
          </a:p>
        </p:txBody>
      </p:sp>
    </p:spTree>
    <p:extLst>
      <p:ext uri="{BB962C8B-B14F-4D97-AF65-F5344CB8AC3E}">
        <p14:creationId xmlns:p14="http://schemas.microsoft.com/office/powerpoint/2010/main" val="36563725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2810-D846-4ED9-82F8-805D5686CCA3}"/>
              </a:ext>
            </a:extLst>
          </p:cNvPr>
          <p:cNvSpPr>
            <a:spLocks noGrp="1"/>
          </p:cNvSpPr>
          <p:nvPr>
            <p:ph type="title"/>
          </p:nvPr>
        </p:nvSpPr>
        <p:spPr/>
        <p:txBody>
          <a:bodyPr/>
          <a:lstStyle/>
          <a:p>
            <a:r>
              <a:rPr lang="en-US" dirty="0"/>
              <a:t>Internet Architecture: Five Layers</a:t>
            </a:r>
          </a:p>
        </p:txBody>
      </p:sp>
      <p:sp>
        <p:nvSpPr>
          <p:cNvPr id="3" name="Content Placeholder 2">
            <a:extLst>
              <a:ext uri="{FF2B5EF4-FFF2-40B4-BE49-F238E27FC236}">
                <a16:creationId xmlns:a16="http://schemas.microsoft.com/office/drawing/2014/main" id="{4BAFA73C-0E44-42B5-90C1-970856C1648D}"/>
              </a:ext>
            </a:extLst>
          </p:cNvPr>
          <p:cNvSpPr>
            <a:spLocks noGrp="1"/>
          </p:cNvSpPr>
          <p:nvPr>
            <p:ph idx="1"/>
          </p:nvPr>
        </p:nvSpPr>
        <p:spPr/>
        <p:txBody>
          <a:bodyPr/>
          <a:lstStyle/>
          <a:p>
            <a:r>
              <a:rPr lang="en-US" dirty="0">
                <a:ea typeface="MS PGothic" charset="0"/>
                <a:cs typeface="MS PGothic" charset="0"/>
              </a:rPr>
              <a:t>Communication goes down to physical network</a:t>
            </a:r>
          </a:p>
          <a:p>
            <a:r>
              <a:rPr lang="en-US" dirty="0">
                <a:ea typeface="MS PGothic" charset="0"/>
                <a:cs typeface="MS PGothic" charset="0"/>
              </a:rPr>
              <a:t>Then from network peer to peer</a:t>
            </a:r>
          </a:p>
          <a:p>
            <a:r>
              <a:rPr lang="en-US" dirty="0">
                <a:ea typeface="MS PGothic" charset="0"/>
                <a:cs typeface="MS PGothic" charset="0"/>
              </a:rPr>
              <a:t>Then up to relevant layer</a:t>
            </a:r>
          </a:p>
        </p:txBody>
      </p:sp>
      <p:sp>
        <p:nvSpPr>
          <p:cNvPr id="7" name="Rectangle 4">
            <a:extLst>
              <a:ext uri="{FF2B5EF4-FFF2-40B4-BE49-F238E27FC236}">
                <a16:creationId xmlns:a16="http://schemas.microsoft.com/office/drawing/2014/main" id="{F5BE2BA7-C802-4746-AAC6-D96F90C119B3}"/>
              </a:ext>
            </a:extLst>
          </p:cNvPr>
          <p:cNvSpPr>
            <a:spLocks noChangeArrowheads="1"/>
          </p:cNvSpPr>
          <p:nvPr/>
        </p:nvSpPr>
        <p:spPr bwMode="auto">
          <a:xfrm>
            <a:off x="2729706" y="3886441"/>
            <a:ext cx="1703388" cy="381000"/>
          </a:xfrm>
          <a:prstGeom prst="rect">
            <a:avLst/>
          </a:prstGeom>
          <a:solidFill>
            <a:srgbClr val="BCFFBC"/>
          </a:solidFill>
          <a:ln w="25400">
            <a:solidFill>
              <a:schemeClr val="tx1"/>
            </a:solidFill>
            <a:miter lim="800000"/>
            <a:headEnd/>
            <a:tailEnd/>
          </a:ln>
        </p:spPr>
        <p:txBody>
          <a:bodyPr wrap="none" anchor="ctr"/>
          <a:lstStyle/>
          <a:p>
            <a:endParaRPr lang="en-US"/>
          </a:p>
        </p:txBody>
      </p:sp>
      <p:sp>
        <p:nvSpPr>
          <p:cNvPr id="8" name="Text Box 5">
            <a:extLst>
              <a:ext uri="{FF2B5EF4-FFF2-40B4-BE49-F238E27FC236}">
                <a16:creationId xmlns:a16="http://schemas.microsoft.com/office/drawing/2014/main" id="{47E1A411-EC3B-46FB-823A-398D82048352}"/>
              </a:ext>
            </a:extLst>
          </p:cNvPr>
          <p:cNvSpPr txBox="1">
            <a:spLocks noChangeArrowheads="1"/>
          </p:cNvSpPr>
          <p:nvPr/>
        </p:nvSpPr>
        <p:spPr bwMode="auto">
          <a:xfrm>
            <a:off x="2962654" y="3870566"/>
            <a:ext cx="120620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Transport</a:t>
            </a:r>
          </a:p>
        </p:txBody>
      </p:sp>
      <p:sp>
        <p:nvSpPr>
          <p:cNvPr id="9" name="Rectangle 6">
            <a:extLst>
              <a:ext uri="{FF2B5EF4-FFF2-40B4-BE49-F238E27FC236}">
                <a16:creationId xmlns:a16="http://schemas.microsoft.com/office/drawing/2014/main" id="{B8A385C9-E1AA-4081-9CC4-2C3FDDECA673}"/>
              </a:ext>
            </a:extLst>
          </p:cNvPr>
          <p:cNvSpPr>
            <a:spLocks noChangeArrowheads="1"/>
          </p:cNvSpPr>
          <p:nvPr/>
        </p:nvSpPr>
        <p:spPr bwMode="auto">
          <a:xfrm>
            <a:off x="2729706" y="4267441"/>
            <a:ext cx="1703388"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0" name="Text Box 7">
            <a:extLst>
              <a:ext uri="{FF2B5EF4-FFF2-40B4-BE49-F238E27FC236}">
                <a16:creationId xmlns:a16="http://schemas.microsoft.com/office/drawing/2014/main" id="{331B1CD9-5B4C-4930-AB37-B3AAD07DBB0E}"/>
              </a:ext>
            </a:extLst>
          </p:cNvPr>
          <p:cNvSpPr txBox="1">
            <a:spLocks noChangeArrowheads="1"/>
          </p:cNvSpPr>
          <p:nvPr/>
        </p:nvSpPr>
        <p:spPr bwMode="auto">
          <a:xfrm>
            <a:off x="3054729"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11" name="Rectangle 8">
            <a:extLst>
              <a:ext uri="{FF2B5EF4-FFF2-40B4-BE49-F238E27FC236}">
                <a16:creationId xmlns:a16="http://schemas.microsoft.com/office/drawing/2014/main" id="{04646248-2984-4486-B82F-CA0F540D0F18}"/>
              </a:ext>
            </a:extLst>
          </p:cNvPr>
          <p:cNvSpPr>
            <a:spLocks noChangeArrowheads="1"/>
          </p:cNvSpPr>
          <p:nvPr/>
        </p:nvSpPr>
        <p:spPr bwMode="auto">
          <a:xfrm>
            <a:off x="2729706" y="4648441"/>
            <a:ext cx="1703388"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12" name="Text Box 9">
            <a:extLst>
              <a:ext uri="{FF2B5EF4-FFF2-40B4-BE49-F238E27FC236}">
                <a16:creationId xmlns:a16="http://schemas.microsoft.com/office/drawing/2014/main" id="{9807D272-5F62-4FBC-8632-E234FBC0B30B}"/>
              </a:ext>
            </a:extLst>
          </p:cNvPr>
          <p:cNvSpPr txBox="1">
            <a:spLocks noChangeArrowheads="1"/>
          </p:cNvSpPr>
          <p:nvPr/>
        </p:nvSpPr>
        <p:spPr bwMode="auto">
          <a:xfrm>
            <a:off x="3061079"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13" name="Rectangle 10">
            <a:extLst>
              <a:ext uri="{FF2B5EF4-FFF2-40B4-BE49-F238E27FC236}">
                <a16:creationId xmlns:a16="http://schemas.microsoft.com/office/drawing/2014/main" id="{862A9705-2B7B-4EC9-8636-F56654CC801A}"/>
              </a:ext>
            </a:extLst>
          </p:cNvPr>
          <p:cNvSpPr>
            <a:spLocks noChangeArrowheads="1"/>
          </p:cNvSpPr>
          <p:nvPr/>
        </p:nvSpPr>
        <p:spPr bwMode="auto">
          <a:xfrm>
            <a:off x="2729706" y="5029441"/>
            <a:ext cx="1703388"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14" name="Text Box 11">
            <a:extLst>
              <a:ext uri="{FF2B5EF4-FFF2-40B4-BE49-F238E27FC236}">
                <a16:creationId xmlns:a16="http://schemas.microsoft.com/office/drawing/2014/main" id="{6D7EFBF4-0692-4CFE-B9D9-2B14A7B85AE2}"/>
              </a:ext>
            </a:extLst>
          </p:cNvPr>
          <p:cNvSpPr txBox="1">
            <a:spLocks noChangeArrowheads="1"/>
          </p:cNvSpPr>
          <p:nvPr/>
        </p:nvSpPr>
        <p:spPr bwMode="auto">
          <a:xfrm>
            <a:off x="3040441"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sp>
        <p:nvSpPr>
          <p:cNvPr id="15" name="Rectangle 12">
            <a:extLst>
              <a:ext uri="{FF2B5EF4-FFF2-40B4-BE49-F238E27FC236}">
                <a16:creationId xmlns:a16="http://schemas.microsoft.com/office/drawing/2014/main" id="{7B85D812-6B59-47E2-86A6-F478B7574BA9}"/>
              </a:ext>
            </a:extLst>
          </p:cNvPr>
          <p:cNvSpPr>
            <a:spLocks noChangeArrowheads="1"/>
          </p:cNvSpPr>
          <p:nvPr/>
        </p:nvSpPr>
        <p:spPr bwMode="auto">
          <a:xfrm>
            <a:off x="8139906" y="3886441"/>
            <a:ext cx="1703388" cy="381000"/>
          </a:xfrm>
          <a:prstGeom prst="rect">
            <a:avLst/>
          </a:prstGeom>
          <a:solidFill>
            <a:srgbClr val="BCFFBC"/>
          </a:solidFill>
          <a:ln w="25400">
            <a:solidFill>
              <a:schemeClr val="tx1"/>
            </a:solidFill>
            <a:miter lim="800000"/>
            <a:headEnd/>
            <a:tailEnd/>
          </a:ln>
        </p:spPr>
        <p:txBody>
          <a:bodyPr wrap="none" anchor="ctr"/>
          <a:lstStyle/>
          <a:p>
            <a:endParaRPr lang="en-US"/>
          </a:p>
        </p:txBody>
      </p:sp>
      <p:sp>
        <p:nvSpPr>
          <p:cNvPr id="16" name="Text Box 13">
            <a:extLst>
              <a:ext uri="{FF2B5EF4-FFF2-40B4-BE49-F238E27FC236}">
                <a16:creationId xmlns:a16="http://schemas.microsoft.com/office/drawing/2014/main" id="{BCCCE95C-E62B-4B9A-B3A4-F5ECA68516AB}"/>
              </a:ext>
            </a:extLst>
          </p:cNvPr>
          <p:cNvSpPr txBox="1">
            <a:spLocks noChangeArrowheads="1"/>
          </p:cNvSpPr>
          <p:nvPr/>
        </p:nvSpPr>
        <p:spPr bwMode="auto">
          <a:xfrm>
            <a:off x="8372854" y="3870566"/>
            <a:ext cx="120620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Transport</a:t>
            </a:r>
          </a:p>
        </p:txBody>
      </p:sp>
      <p:sp>
        <p:nvSpPr>
          <p:cNvPr id="17" name="Rectangle 14">
            <a:extLst>
              <a:ext uri="{FF2B5EF4-FFF2-40B4-BE49-F238E27FC236}">
                <a16:creationId xmlns:a16="http://schemas.microsoft.com/office/drawing/2014/main" id="{F2C6650D-6847-4AFC-AD6E-912F8709B38A}"/>
              </a:ext>
            </a:extLst>
          </p:cNvPr>
          <p:cNvSpPr>
            <a:spLocks noChangeArrowheads="1"/>
          </p:cNvSpPr>
          <p:nvPr/>
        </p:nvSpPr>
        <p:spPr bwMode="auto">
          <a:xfrm>
            <a:off x="8139906" y="4267441"/>
            <a:ext cx="1703388"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18" name="Text Box 15">
            <a:extLst>
              <a:ext uri="{FF2B5EF4-FFF2-40B4-BE49-F238E27FC236}">
                <a16:creationId xmlns:a16="http://schemas.microsoft.com/office/drawing/2014/main" id="{48B0E14B-6D19-427E-8C1C-B4A39B7502E8}"/>
              </a:ext>
            </a:extLst>
          </p:cNvPr>
          <p:cNvSpPr txBox="1">
            <a:spLocks noChangeArrowheads="1"/>
          </p:cNvSpPr>
          <p:nvPr/>
        </p:nvSpPr>
        <p:spPr bwMode="auto">
          <a:xfrm>
            <a:off x="8464929"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19" name="Rectangle 16">
            <a:extLst>
              <a:ext uri="{FF2B5EF4-FFF2-40B4-BE49-F238E27FC236}">
                <a16:creationId xmlns:a16="http://schemas.microsoft.com/office/drawing/2014/main" id="{1F48AC02-39A5-436B-BAE1-DBDB0AFC2EBD}"/>
              </a:ext>
            </a:extLst>
          </p:cNvPr>
          <p:cNvSpPr>
            <a:spLocks noChangeArrowheads="1"/>
          </p:cNvSpPr>
          <p:nvPr/>
        </p:nvSpPr>
        <p:spPr bwMode="auto">
          <a:xfrm>
            <a:off x="8139906" y="4648441"/>
            <a:ext cx="1703388"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20" name="Text Box 17">
            <a:extLst>
              <a:ext uri="{FF2B5EF4-FFF2-40B4-BE49-F238E27FC236}">
                <a16:creationId xmlns:a16="http://schemas.microsoft.com/office/drawing/2014/main" id="{49B46F7C-2A2D-49F9-93F4-100BBF9E61C5}"/>
              </a:ext>
            </a:extLst>
          </p:cNvPr>
          <p:cNvSpPr txBox="1">
            <a:spLocks noChangeArrowheads="1"/>
          </p:cNvSpPr>
          <p:nvPr/>
        </p:nvSpPr>
        <p:spPr bwMode="auto">
          <a:xfrm>
            <a:off x="8471279"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21" name="Rectangle 18">
            <a:extLst>
              <a:ext uri="{FF2B5EF4-FFF2-40B4-BE49-F238E27FC236}">
                <a16:creationId xmlns:a16="http://schemas.microsoft.com/office/drawing/2014/main" id="{E9172C62-EDAE-43B1-8D99-6EDA322C392F}"/>
              </a:ext>
            </a:extLst>
          </p:cNvPr>
          <p:cNvSpPr>
            <a:spLocks noChangeArrowheads="1"/>
          </p:cNvSpPr>
          <p:nvPr/>
        </p:nvSpPr>
        <p:spPr bwMode="auto">
          <a:xfrm>
            <a:off x="8139906" y="5029441"/>
            <a:ext cx="1703388"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22" name="Text Box 19">
            <a:extLst>
              <a:ext uri="{FF2B5EF4-FFF2-40B4-BE49-F238E27FC236}">
                <a16:creationId xmlns:a16="http://schemas.microsoft.com/office/drawing/2014/main" id="{8D47AD68-D9BA-432F-8A7F-5B1A141B60EE}"/>
              </a:ext>
            </a:extLst>
          </p:cNvPr>
          <p:cNvSpPr txBox="1">
            <a:spLocks noChangeArrowheads="1"/>
          </p:cNvSpPr>
          <p:nvPr/>
        </p:nvSpPr>
        <p:spPr bwMode="auto">
          <a:xfrm>
            <a:off x="8450641"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sp>
        <p:nvSpPr>
          <p:cNvPr id="23" name="Rectangle 20">
            <a:extLst>
              <a:ext uri="{FF2B5EF4-FFF2-40B4-BE49-F238E27FC236}">
                <a16:creationId xmlns:a16="http://schemas.microsoft.com/office/drawing/2014/main" id="{AA4DA912-294F-4691-87EF-27E8590C2448}"/>
              </a:ext>
            </a:extLst>
          </p:cNvPr>
          <p:cNvSpPr>
            <a:spLocks noChangeArrowheads="1"/>
          </p:cNvSpPr>
          <p:nvPr/>
        </p:nvSpPr>
        <p:spPr bwMode="auto">
          <a:xfrm>
            <a:off x="5369719" y="4267441"/>
            <a:ext cx="1703387" cy="381000"/>
          </a:xfrm>
          <a:prstGeom prst="rect">
            <a:avLst/>
          </a:prstGeom>
          <a:solidFill>
            <a:srgbClr val="99CCFF"/>
          </a:solidFill>
          <a:ln w="25400">
            <a:solidFill>
              <a:schemeClr val="tx1"/>
            </a:solidFill>
            <a:miter lim="800000"/>
            <a:headEnd/>
            <a:tailEnd/>
          </a:ln>
        </p:spPr>
        <p:txBody>
          <a:bodyPr wrap="none" anchor="ctr"/>
          <a:lstStyle/>
          <a:p>
            <a:endParaRPr lang="en-US"/>
          </a:p>
        </p:txBody>
      </p:sp>
      <p:sp>
        <p:nvSpPr>
          <p:cNvPr id="24" name="Text Box 21">
            <a:extLst>
              <a:ext uri="{FF2B5EF4-FFF2-40B4-BE49-F238E27FC236}">
                <a16:creationId xmlns:a16="http://schemas.microsoft.com/office/drawing/2014/main" id="{32E7641D-C585-4548-A16F-EFEFD588D1FA}"/>
              </a:ext>
            </a:extLst>
          </p:cNvPr>
          <p:cNvSpPr txBox="1">
            <a:spLocks noChangeArrowheads="1"/>
          </p:cNvSpPr>
          <p:nvPr/>
        </p:nvSpPr>
        <p:spPr bwMode="auto">
          <a:xfrm>
            <a:off x="5694741" y="4251566"/>
            <a:ext cx="11105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Network</a:t>
            </a:r>
          </a:p>
        </p:txBody>
      </p:sp>
      <p:sp>
        <p:nvSpPr>
          <p:cNvPr id="25" name="Rectangle 22">
            <a:extLst>
              <a:ext uri="{FF2B5EF4-FFF2-40B4-BE49-F238E27FC236}">
                <a16:creationId xmlns:a16="http://schemas.microsoft.com/office/drawing/2014/main" id="{DF39D058-2065-4CB2-9C64-ED141A7CC0F6}"/>
              </a:ext>
            </a:extLst>
          </p:cNvPr>
          <p:cNvSpPr>
            <a:spLocks noChangeArrowheads="1"/>
          </p:cNvSpPr>
          <p:nvPr/>
        </p:nvSpPr>
        <p:spPr bwMode="auto">
          <a:xfrm>
            <a:off x="5369719" y="4648441"/>
            <a:ext cx="1703387" cy="381000"/>
          </a:xfrm>
          <a:prstGeom prst="rect">
            <a:avLst/>
          </a:prstGeom>
          <a:solidFill>
            <a:srgbClr val="FFC000"/>
          </a:solidFill>
          <a:ln w="25400">
            <a:solidFill>
              <a:schemeClr val="tx1"/>
            </a:solidFill>
            <a:miter lim="800000"/>
            <a:headEnd/>
            <a:tailEnd/>
          </a:ln>
        </p:spPr>
        <p:txBody>
          <a:bodyPr wrap="none" anchor="ctr"/>
          <a:lstStyle/>
          <a:p>
            <a:endParaRPr lang="en-US"/>
          </a:p>
        </p:txBody>
      </p:sp>
      <p:sp>
        <p:nvSpPr>
          <p:cNvPr id="26" name="Text Box 23">
            <a:extLst>
              <a:ext uri="{FF2B5EF4-FFF2-40B4-BE49-F238E27FC236}">
                <a16:creationId xmlns:a16="http://schemas.microsoft.com/office/drawing/2014/main" id="{8B71F996-A15C-4721-8A4D-B4C70E40C1F3}"/>
              </a:ext>
            </a:extLst>
          </p:cNvPr>
          <p:cNvSpPr txBox="1">
            <a:spLocks noChangeArrowheads="1"/>
          </p:cNvSpPr>
          <p:nvPr/>
        </p:nvSpPr>
        <p:spPr bwMode="auto">
          <a:xfrm>
            <a:off x="5701091" y="4632566"/>
            <a:ext cx="106944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Datalink</a:t>
            </a:r>
          </a:p>
        </p:txBody>
      </p:sp>
      <p:sp>
        <p:nvSpPr>
          <p:cNvPr id="27" name="Rectangle 24">
            <a:extLst>
              <a:ext uri="{FF2B5EF4-FFF2-40B4-BE49-F238E27FC236}">
                <a16:creationId xmlns:a16="http://schemas.microsoft.com/office/drawing/2014/main" id="{79977896-58D6-4A5B-A895-596BC36E5772}"/>
              </a:ext>
            </a:extLst>
          </p:cNvPr>
          <p:cNvSpPr>
            <a:spLocks noChangeArrowheads="1"/>
          </p:cNvSpPr>
          <p:nvPr/>
        </p:nvSpPr>
        <p:spPr bwMode="auto">
          <a:xfrm>
            <a:off x="5369719" y="5029441"/>
            <a:ext cx="1703387" cy="381000"/>
          </a:xfrm>
          <a:prstGeom prst="rect">
            <a:avLst/>
          </a:prstGeom>
          <a:solidFill>
            <a:srgbClr val="BDBDBD"/>
          </a:solidFill>
          <a:ln w="25400">
            <a:solidFill>
              <a:schemeClr val="tx1"/>
            </a:solidFill>
            <a:miter lim="800000"/>
            <a:headEnd/>
            <a:tailEnd/>
          </a:ln>
        </p:spPr>
        <p:txBody>
          <a:bodyPr wrap="none" anchor="ctr"/>
          <a:lstStyle/>
          <a:p>
            <a:endParaRPr lang="en-US"/>
          </a:p>
        </p:txBody>
      </p:sp>
      <p:sp>
        <p:nvSpPr>
          <p:cNvPr id="28" name="Text Box 25">
            <a:extLst>
              <a:ext uri="{FF2B5EF4-FFF2-40B4-BE49-F238E27FC236}">
                <a16:creationId xmlns:a16="http://schemas.microsoft.com/office/drawing/2014/main" id="{EB73ECE0-26FB-4EBC-BDD5-C25E9E740125}"/>
              </a:ext>
            </a:extLst>
          </p:cNvPr>
          <p:cNvSpPr txBox="1">
            <a:spLocks noChangeArrowheads="1"/>
          </p:cNvSpPr>
          <p:nvPr/>
        </p:nvSpPr>
        <p:spPr bwMode="auto">
          <a:xfrm>
            <a:off x="5680454" y="5013566"/>
            <a:ext cx="1034558"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mn-lt"/>
                <a:ea typeface="MS PGothic" charset="0"/>
                <a:cs typeface="MS PGothic" charset="0"/>
              </a:rPr>
              <a:t>Physical</a:t>
            </a:r>
          </a:p>
        </p:txBody>
      </p:sp>
      <p:cxnSp>
        <p:nvCxnSpPr>
          <p:cNvPr id="29" name="AutoShape 26">
            <a:extLst>
              <a:ext uri="{FF2B5EF4-FFF2-40B4-BE49-F238E27FC236}">
                <a16:creationId xmlns:a16="http://schemas.microsoft.com/office/drawing/2014/main" id="{CBEED055-A089-43A1-91F0-E3B08335C1D9}"/>
              </a:ext>
            </a:extLst>
          </p:cNvPr>
          <p:cNvCxnSpPr>
            <a:cxnSpLocks noChangeShapeType="1"/>
            <a:stCxn id="13" idx="3"/>
            <a:endCxn id="27" idx="1"/>
          </p:cNvCxnSpPr>
          <p:nvPr/>
        </p:nvCxnSpPr>
        <p:spPr bwMode="auto">
          <a:xfrm>
            <a:off x="4445794" y="5219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0" name="AutoShape 27">
            <a:extLst>
              <a:ext uri="{FF2B5EF4-FFF2-40B4-BE49-F238E27FC236}">
                <a16:creationId xmlns:a16="http://schemas.microsoft.com/office/drawing/2014/main" id="{6E9653C0-FFC4-42BF-BFE7-0CD995ED399A}"/>
              </a:ext>
            </a:extLst>
          </p:cNvPr>
          <p:cNvCxnSpPr>
            <a:cxnSpLocks noChangeShapeType="1"/>
            <a:stCxn id="11" idx="3"/>
            <a:endCxn id="25" idx="1"/>
          </p:cNvCxnSpPr>
          <p:nvPr/>
        </p:nvCxnSpPr>
        <p:spPr bwMode="auto">
          <a:xfrm>
            <a:off x="4445794" y="4838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1" name="AutoShape 28">
            <a:extLst>
              <a:ext uri="{FF2B5EF4-FFF2-40B4-BE49-F238E27FC236}">
                <a16:creationId xmlns:a16="http://schemas.microsoft.com/office/drawing/2014/main" id="{3D2A5D76-FC59-4340-845B-44224501DBEC}"/>
              </a:ext>
            </a:extLst>
          </p:cNvPr>
          <p:cNvCxnSpPr>
            <a:cxnSpLocks noChangeShapeType="1"/>
            <a:stCxn id="9" idx="3"/>
            <a:endCxn id="23" idx="1"/>
          </p:cNvCxnSpPr>
          <p:nvPr/>
        </p:nvCxnSpPr>
        <p:spPr bwMode="auto">
          <a:xfrm>
            <a:off x="4445794" y="4457941"/>
            <a:ext cx="911225"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2" name="AutoShape 29">
            <a:extLst>
              <a:ext uri="{FF2B5EF4-FFF2-40B4-BE49-F238E27FC236}">
                <a16:creationId xmlns:a16="http://schemas.microsoft.com/office/drawing/2014/main" id="{9C73FDEA-49AE-41AF-8114-238F16E03191}"/>
              </a:ext>
            </a:extLst>
          </p:cNvPr>
          <p:cNvCxnSpPr>
            <a:cxnSpLocks noChangeShapeType="1"/>
            <a:stCxn id="27" idx="3"/>
            <a:endCxn id="21" idx="1"/>
          </p:cNvCxnSpPr>
          <p:nvPr/>
        </p:nvCxnSpPr>
        <p:spPr bwMode="auto">
          <a:xfrm>
            <a:off x="7085806" y="5219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3" name="AutoShape 30">
            <a:extLst>
              <a:ext uri="{FF2B5EF4-FFF2-40B4-BE49-F238E27FC236}">
                <a16:creationId xmlns:a16="http://schemas.microsoft.com/office/drawing/2014/main" id="{A68C81B9-0F76-459A-AFE6-B350D491F839}"/>
              </a:ext>
            </a:extLst>
          </p:cNvPr>
          <p:cNvCxnSpPr>
            <a:cxnSpLocks noChangeShapeType="1"/>
            <a:stCxn id="25" idx="3"/>
            <a:endCxn id="19" idx="1"/>
          </p:cNvCxnSpPr>
          <p:nvPr/>
        </p:nvCxnSpPr>
        <p:spPr bwMode="auto">
          <a:xfrm>
            <a:off x="7085806" y="4838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4" name="AutoShape 31">
            <a:extLst>
              <a:ext uri="{FF2B5EF4-FFF2-40B4-BE49-F238E27FC236}">
                <a16:creationId xmlns:a16="http://schemas.microsoft.com/office/drawing/2014/main" id="{CECB4E68-048F-49E7-AE14-45579FCAD74F}"/>
              </a:ext>
            </a:extLst>
          </p:cNvPr>
          <p:cNvCxnSpPr>
            <a:cxnSpLocks noChangeShapeType="1"/>
            <a:stCxn id="23" idx="3"/>
            <a:endCxn id="17" idx="1"/>
          </p:cNvCxnSpPr>
          <p:nvPr/>
        </p:nvCxnSpPr>
        <p:spPr bwMode="auto">
          <a:xfrm>
            <a:off x="7085806" y="4457941"/>
            <a:ext cx="1041400"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cxnSp>
        <p:nvCxnSpPr>
          <p:cNvPr id="35" name="AutoShape 32">
            <a:extLst>
              <a:ext uri="{FF2B5EF4-FFF2-40B4-BE49-F238E27FC236}">
                <a16:creationId xmlns:a16="http://schemas.microsoft.com/office/drawing/2014/main" id="{5AE63D47-227D-4BDD-85BC-4D2FF1F472A3}"/>
              </a:ext>
            </a:extLst>
          </p:cNvPr>
          <p:cNvCxnSpPr>
            <a:cxnSpLocks noChangeShapeType="1"/>
            <a:stCxn id="7" idx="3"/>
            <a:endCxn id="15" idx="1"/>
          </p:cNvCxnSpPr>
          <p:nvPr/>
        </p:nvCxnSpPr>
        <p:spPr bwMode="auto">
          <a:xfrm>
            <a:off x="4445794" y="4076941"/>
            <a:ext cx="3681412" cy="0"/>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nvGrpSpPr>
          <p:cNvPr id="36" name="Group 33">
            <a:extLst>
              <a:ext uri="{FF2B5EF4-FFF2-40B4-BE49-F238E27FC236}">
                <a16:creationId xmlns:a16="http://schemas.microsoft.com/office/drawing/2014/main" id="{E9CE77DF-EAC9-4783-B5B1-8BE2D835BB96}"/>
              </a:ext>
            </a:extLst>
          </p:cNvPr>
          <p:cNvGrpSpPr>
            <a:grpSpLocks/>
          </p:cNvGrpSpPr>
          <p:nvPr/>
        </p:nvGrpSpPr>
        <p:grpSpPr bwMode="auto">
          <a:xfrm>
            <a:off x="2729706" y="3505441"/>
            <a:ext cx="7113588" cy="400050"/>
            <a:chOff x="647" y="2280"/>
            <a:chExt cx="4481" cy="252"/>
          </a:xfrm>
        </p:grpSpPr>
        <p:sp>
          <p:nvSpPr>
            <p:cNvPr id="37" name="Rectangle 34">
              <a:extLst>
                <a:ext uri="{FF2B5EF4-FFF2-40B4-BE49-F238E27FC236}">
                  <a16:creationId xmlns:a16="http://schemas.microsoft.com/office/drawing/2014/main" id="{478F32DE-BC65-447D-B6DB-3302731B884E}"/>
                </a:ext>
              </a:extLst>
            </p:cNvPr>
            <p:cNvSpPr>
              <a:spLocks noChangeArrowheads="1"/>
            </p:cNvSpPr>
            <p:nvPr/>
          </p:nvSpPr>
          <p:spPr bwMode="auto">
            <a:xfrm>
              <a:off x="647" y="2280"/>
              <a:ext cx="1073" cy="240"/>
            </a:xfrm>
            <a:prstGeom prst="rect">
              <a:avLst/>
            </a:prstGeom>
            <a:solidFill>
              <a:srgbClr val="FFFFCC"/>
            </a:solidFill>
            <a:ln w="25400">
              <a:solidFill>
                <a:schemeClr val="tx1"/>
              </a:solidFill>
              <a:miter lim="800000"/>
              <a:headEnd/>
              <a:tailEnd/>
            </a:ln>
          </p:spPr>
          <p:txBody>
            <a:bodyPr wrap="none" anchor="ctr"/>
            <a:lstStyle/>
            <a:p>
              <a:endParaRPr lang="en-US"/>
            </a:p>
          </p:txBody>
        </p:sp>
        <p:sp>
          <p:nvSpPr>
            <p:cNvPr id="38" name="Text Box 35">
              <a:extLst>
                <a:ext uri="{FF2B5EF4-FFF2-40B4-BE49-F238E27FC236}">
                  <a16:creationId xmlns:a16="http://schemas.microsoft.com/office/drawing/2014/main" id="{E27DC0E3-1274-4352-A351-344013A2330D}"/>
                </a:ext>
              </a:extLst>
            </p:cNvPr>
            <p:cNvSpPr txBox="1">
              <a:spLocks noChangeArrowheads="1"/>
            </p:cNvSpPr>
            <p:nvPr/>
          </p:nvSpPr>
          <p:spPr bwMode="auto">
            <a:xfrm>
              <a:off x="735" y="2280"/>
              <a:ext cx="8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Application</a:t>
              </a:r>
            </a:p>
          </p:txBody>
        </p:sp>
        <p:sp>
          <p:nvSpPr>
            <p:cNvPr id="39" name="Rectangle 36">
              <a:extLst>
                <a:ext uri="{FF2B5EF4-FFF2-40B4-BE49-F238E27FC236}">
                  <a16:creationId xmlns:a16="http://schemas.microsoft.com/office/drawing/2014/main" id="{2BF98CAE-585B-4C3B-8226-C936B31C2EDF}"/>
                </a:ext>
              </a:extLst>
            </p:cNvPr>
            <p:cNvSpPr>
              <a:spLocks noChangeArrowheads="1"/>
            </p:cNvSpPr>
            <p:nvPr/>
          </p:nvSpPr>
          <p:spPr bwMode="auto">
            <a:xfrm>
              <a:off x="4055" y="2280"/>
              <a:ext cx="1073" cy="240"/>
            </a:xfrm>
            <a:prstGeom prst="rect">
              <a:avLst/>
            </a:prstGeom>
            <a:solidFill>
              <a:srgbClr val="FFFFCC"/>
            </a:solidFill>
            <a:ln w="25400">
              <a:solidFill>
                <a:schemeClr val="tx1"/>
              </a:solidFill>
              <a:miter lim="800000"/>
              <a:headEnd/>
              <a:tailEnd/>
            </a:ln>
          </p:spPr>
          <p:txBody>
            <a:bodyPr wrap="none" anchor="ctr"/>
            <a:lstStyle/>
            <a:p>
              <a:endParaRPr lang="en-US"/>
            </a:p>
          </p:txBody>
        </p:sp>
        <p:sp>
          <p:nvSpPr>
            <p:cNvPr id="40" name="Text Box 37">
              <a:extLst>
                <a:ext uri="{FF2B5EF4-FFF2-40B4-BE49-F238E27FC236}">
                  <a16:creationId xmlns:a16="http://schemas.microsoft.com/office/drawing/2014/main" id="{2F14C794-6005-4FB2-BDBE-F97FB413F492}"/>
                </a:ext>
              </a:extLst>
            </p:cNvPr>
            <p:cNvSpPr txBox="1">
              <a:spLocks noChangeArrowheads="1"/>
            </p:cNvSpPr>
            <p:nvPr/>
          </p:nvSpPr>
          <p:spPr bwMode="auto">
            <a:xfrm>
              <a:off x="4136" y="2280"/>
              <a:ext cx="880"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dirty="0">
                  <a:latin typeface="+mn-lt"/>
                  <a:ea typeface="MS PGothic" charset="0"/>
                  <a:cs typeface="MS PGothic" charset="0"/>
                </a:rPr>
                <a:t>Application</a:t>
              </a:r>
            </a:p>
          </p:txBody>
        </p:sp>
        <p:cxnSp>
          <p:nvCxnSpPr>
            <p:cNvPr id="41" name="AutoShape 38">
              <a:extLst>
                <a:ext uri="{FF2B5EF4-FFF2-40B4-BE49-F238E27FC236}">
                  <a16:creationId xmlns:a16="http://schemas.microsoft.com/office/drawing/2014/main" id="{96CC0C60-CE1D-4484-A018-F31221C44F99}"/>
                </a:ext>
              </a:extLst>
            </p:cNvPr>
            <p:cNvCxnSpPr>
              <a:cxnSpLocks noChangeShapeType="1"/>
              <a:stCxn id="37" idx="3"/>
              <a:endCxn id="40" idx="1"/>
            </p:cNvCxnSpPr>
            <p:nvPr/>
          </p:nvCxnSpPr>
          <p:spPr bwMode="auto">
            <a:xfrm>
              <a:off x="1720" y="2400"/>
              <a:ext cx="2416" cy="6"/>
            </a:xfrm>
            <a:prstGeom prst="straightConnector1">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xmlns="">
                  <a:noFill/>
                </a14:hiddenFill>
              </a:ext>
            </a:extLst>
          </p:spPr>
        </p:cxnSp>
      </p:grpSp>
      <p:sp>
        <p:nvSpPr>
          <p:cNvPr id="42" name="Text Box 39">
            <a:extLst>
              <a:ext uri="{FF2B5EF4-FFF2-40B4-BE49-F238E27FC236}">
                <a16:creationId xmlns:a16="http://schemas.microsoft.com/office/drawing/2014/main" id="{738CAB6C-9599-421F-B580-527296F93862}"/>
              </a:ext>
            </a:extLst>
          </p:cNvPr>
          <p:cNvSpPr txBox="1">
            <a:spLocks noChangeArrowheads="1"/>
          </p:cNvSpPr>
          <p:nvPr/>
        </p:nvSpPr>
        <p:spPr bwMode="auto">
          <a:xfrm>
            <a:off x="3138964" y="5562841"/>
            <a:ext cx="883283"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Host A</a:t>
            </a:r>
          </a:p>
        </p:txBody>
      </p:sp>
      <p:sp>
        <p:nvSpPr>
          <p:cNvPr id="43" name="Text Box 40">
            <a:extLst>
              <a:ext uri="{FF2B5EF4-FFF2-40B4-BE49-F238E27FC236}">
                <a16:creationId xmlns:a16="http://schemas.microsoft.com/office/drawing/2014/main" id="{5372D16E-18DC-4F88-A44B-0955430892C3}"/>
              </a:ext>
            </a:extLst>
          </p:cNvPr>
          <p:cNvSpPr txBox="1">
            <a:spLocks noChangeArrowheads="1"/>
          </p:cNvSpPr>
          <p:nvPr/>
        </p:nvSpPr>
        <p:spPr bwMode="auto">
          <a:xfrm>
            <a:off x="8556363" y="5562841"/>
            <a:ext cx="872062"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Host B</a:t>
            </a:r>
          </a:p>
        </p:txBody>
      </p:sp>
      <p:sp>
        <p:nvSpPr>
          <p:cNvPr id="44" name="Text Box 41">
            <a:extLst>
              <a:ext uri="{FF2B5EF4-FFF2-40B4-BE49-F238E27FC236}">
                <a16:creationId xmlns:a16="http://schemas.microsoft.com/office/drawing/2014/main" id="{21B4C442-C821-4E53-8B39-789C8C7C5D0C}"/>
              </a:ext>
            </a:extLst>
          </p:cNvPr>
          <p:cNvSpPr txBox="1">
            <a:spLocks noChangeArrowheads="1"/>
          </p:cNvSpPr>
          <p:nvPr/>
        </p:nvSpPr>
        <p:spPr bwMode="auto">
          <a:xfrm>
            <a:off x="5768525" y="5562841"/>
            <a:ext cx="904187" cy="397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a:solidFill>
                  <a:srgbClr val="FF3300"/>
                </a:solidFill>
                <a:latin typeface="+mn-lt"/>
                <a:ea typeface="MS PGothic" charset="0"/>
                <a:cs typeface="MS PGothic" charset="0"/>
              </a:rPr>
              <a:t>Router</a:t>
            </a:r>
          </a:p>
        </p:txBody>
      </p:sp>
      <p:sp>
        <p:nvSpPr>
          <p:cNvPr id="45" name="TextBox 44">
            <a:extLst>
              <a:ext uri="{FF2B5EF4-FFF2-40B4-BE49-F238E27FC236}">
                <a16:creationId xmlns:a16="http://schemas.microsoft.com/office/drawing/2014/main" id="{54D7759C-A5A0-4C0E-AA7D-AE2F9DFF8031}"/>
              </a:ext>
            </a:extLst>
          </p:cNvPr>
          <p:cNvSpPr txBox="1"/>
          <p:nvPr/>
        </p:nvSpPr>
        <p:spPr>
          <a:xfrm rot="18946010">
            <a:off x="4397980" y="3436183"/>
            <a:ext cx="885307" cy="369332"/>
          </a:xfrm>
          <a:prstGeom prst="rect">
            <a:avLst/>
          </a:prstGeom>
          <a:noFill/>
        </p:spPr>
        <p:txBody>
          <a:bodyPr wrap="none" rtlCol="0">
            <a:spAutoFit/>
          </a:bodyPr>
          <a:lstStyle/>
          <a:p>
            <a:r>
              <a:rPr lang="en-US" b="1" dirty="0">
                <a:solidFill>
                  <a:srgbClr val="FF0000"/>
                </a:solidFill>
              </a:rPr>
              <a:t>sockets</a:t>
            </a:r>
          </a:p>
        </p:txBody>
      </p:sp>
      <p:sp>
        <p:nvSpPr>
          <p:cNvPr id="46" name="TextBox 45">
            <a:extLst>
              <a:ext uri="{FF2B5EF4-FFF2-40B4-BE49-F238E27FC236}">
                <a16:creationId xmlns:a16="http://schemas.microsoft.com/office/drawing/2014/main" id="{0CABA048-E231-4744-87A9-8EA0EADFE82E}"/>
              </a:ext>
            </a:extLst>
          </p:cNvPr>
          <p:cNvSpPr txBox="1"/>
          <p:nvPr/>
        </p:nvSpPr>
        <p:spPr>
          <a:xfrm rot="18946010">
            <a:off x="7240499" y="3416026"/>
            <a:ext cx="885307" cy="369332"/>
          </a:xfrm>
          <a:prstGeom prst="rect">
            <a:avLst/>
          </a:prstGeom>
          <a:noFill/>
        </p:spPr>
        <p:txBody>
          <a:bodyPr wrap="none" rtlCol="0">
            <a:spAutoFit/>
          </a:bodyPr>
          <a:lstStyle/>
          <a:p>
            <a:r>
              <a:rPr lang="en-US" b="1" dirty="0">
                <a:solidFill>
                  <a:srgbClr val="FF0000"/>
                </a:solidFill>
              </a:rPr>
              <a:t>sockets</a:t>
            </a:r>
          </a:p>
        </p:txBody>
      </p:sp>
      <p:sp>
        <p:nvSpPr>
          <p:cNvPr id="47" name="Freeform 42">
            <a:extLst>
              <a:ext uri="{FF2B5EF4-FFF2-40B4-BE49-F238E27FC236}">
                <a16:creationId xmlns:a16="http://schemas.microsoft.com/office/drawing/2014/main" id="{94961D23-5B04-4BE3-9FCE-4186265EEBFC}"/>
              </a:ext>
            </a:extLst>
          </p:cNvPr>
          <p:cNvSpPr>
            <a:spLocks/>
          </p:cNvSpPr>
          <p:nvPr/>
        </p:nvSpPr>
        <p:spPr bwMode="auto">
          <a:xfrm>
            <a:off x="4038600" y="3520171"/>
            <a:ext cx="4422775" cy="1670050"/>
          </a:xfrm>
          <a:custGeom>
            <a:avLst/>
            <a:gdLst>
              <a:gd name="T0" fmla="*/ 0 w 2352"/>
              <a:gd name="T1" fmla="*/ 0 h 1968"/>
              <a:gd name="T2" fmla="*/ 0 w 2352"/>
              <a:gd name="T3" fmla="*/ 2147483647 h 1968"/>
              <a:gd name="T4" fmla="*/ 2147483647 w 2352"/>
              <a:gd name="T5" fmla="*/ 2147483647 h 1968"/>
              <a:gd name="T6" fmla="*/ 2147483647 w 2352"/>
              <a:gd name="T7" fmla="*/ 2147483647 h 1968"/>
              <a:gd name="T8" fmla="*/ 2147483647 w 2352"/>
              <a:gd name="T9" fmla="*/ 2147483647 h 1968"/>
              <a:gd name="T10" fmla="*/ 2147483647 w 2352"/>
              <a:gd name="T11" fmla="*/ 2147483647 h 1968"/>
              <a:gd name="T12" fmla="*/ 2147483647 w 2352"/>
              <a:gd name="T13" fmla="*/ 2147483647 h 1968"/>
              <a:gd name="T14" fmla="*/ 2147483647 w 2352"/>
              <a:gd name="T15" fmla="*/ 2147483647 h 1968"/>
              <a:gd name="T16" fmla="*/ 2147483647 w 2352"/>
              <a:gd name="T17" fmla="*/ 2147483647 h 1968"/>
              <a:gd name="T18" fmla="*/ 2147483647 w 2352"/>
              <a:gd name="T19" fmla="*/ 0 h 19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52"/>
              <a:gd name="T31" fmla="*/ 0 h 1968"/>
              <a:gd name="T32" fmla="*/ 2352 w 2352"/>
              <a:gd name="T33" fmla="*/ 1968 h 19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52" h="1968">
                <a:moveTo>
                  <a:pt x="0" y="0"/>
                </a:moveTo>
                <a:lnTo>
                  <a:pt x="0" y="1824"/>
                </a:lnTo>
                <a:lnTo>
                  <a:pt x="96" y="1968"/>
                </a:lnTo>
                <a:lnTo>
                  <a:pt x="864" y="1968"/>
                </a:lnTo>
                <a:lnTo>
                  <a:pt x="864" y="1200"/>
                </a:lnTo>
                <a:lnTo>
                  <a:pt x="1488" y="1200"/>
                </a:lnTo>
                <a:lnTo>
                  <a:pt x="1488" y="1968"/>
                </a:lnTo>
                <a:lnTo>
                  <a:pt x="2256" y="1968"/>
                </a:lnTo>
                <a:lnTo>
                  <a:pt x="2352" y="1824"/>
                </a:lnTo>
                <a:lnTo>
                  <a:pt x="2352"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lIns="90488" tIns="44450" rIns="90488" bIns="44450"/>
          <a:lstStyle/>
          <a:p>
            <a:endParaRPr lang="en-US"/>
          </a:p>
        </p:txBody>
      </p:sp>
    </p:spTree>
    <p:extLst>
      <p:ext uri="{BB962C8B-B14F-4D97-AF65-F5344CB8AC3E}">
        <p14:creationId xmlns:p14="http://schemas.microsoft.com/office/powerpoint/2010/main" val="20996365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98F321E-1566-4D8D-9ADF-DDE91344101D}"/>
              </a:ext>
            </a:extLst>
          </p:cNvPr>
          <p:cNvGrpSpPr/>
          <p:nvPr/>
        </p:nvGrpSpPr>
        <p:grpSpPr>
          <a:xfrm>
            <a:off x="1331843" y="5594350"/>
            <a:ext cx="9315483" cy="762000"/>
            <a:chOff x="-86139" y="5486400"/>
            <a:chExt cx="9315483" cy="762000"/>
          </a:xfrm>
          <a:solidFill>
            <a:srgbClr val="BDBDBD"/>
          </a:solidFill>
        </p:grpSpPr>
        <p:sp>
          <p:nvSpPr>
            <p:cNvPr id="7" name="Rectangle 6">
              <a:extLst>
                <a:ext uri="{FF2B5EF4-FFF2-40B4-BE49-F238E27FC236}">
                  <a16:creationId xmlns:a16="http://schemas.microsoft.com/office/drawing/2014/main" id="{74931043-B7C2-432C-9B22-288483FC45FB}"/>
                </a:ext>
              </a:extLst>
            </p:cNvPr>
            <p:cNvSpPr/>
            <p:nvPr/>
          </p:nvSpPr>
          <p:spPr bwMode="auto">
            <a:xfrm>
              <a:off x="1447800" y="5638800"/>
              <a:ext cx="2743200" cy="533400"/>
            </a:xfrm>
            <a:prstGeom prst="rect">
              <a:avLst/>
            </a:prstGeom>
            <a:grp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Gill Sans Light"/>
                  <a:cs typeface="Helvetica" charset="0"/>
                </a:rPr>
                <a:t>101010100110101110</a:t>
              </a:r>
            </a:p>
          </p:txBody>
        </p:sp>
        <p:sp>
          <p:nvSpPr>
            <p:cNvPr id="9" name="Rectangle 8">
              <a:extLst>
                <a:ext uri="{FF2B5EF4-FFF2-40B4-BE49-F238E27FC236}">
                  <a16:creationId xmlns:a16="http://schemas.microsoft.com/office/drawing/2014/main" id="{482A0924-B70C-4BEA-B475-3D10B12BB7E0}"/>
                </a:ext>
              </a:extLst>
            </p:cNvPr>
            <p:cNvSpPr>
              <a:spLocks noChangeArrowheads="1"/>
            </p:cNvSpPr>
            <p:nvPr/>
          </p:nvSpPr>
          <p:spPr bwMode="auto">
            <a:xfrm>
              <a:off x="-86139" y="5486400"/>
              <a:ext cx="1381539" cy="762000"/>
            </a:xfrm>
            <a:prstGeom prst="rect">
              <a:avLst/>
            </a:prstGeom>
            <a:grp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Physical Layer </a:t>
              </a:r>
            </a:p>
          </p:txBody>
        </p:sp>
        <p:sp>
          <p:nvSpPr>
            <p:cNvPr id="10" name="Rectangle 9">
              <a:extLst>
                <a:ext uri="{FF2B5EF4-FFF2-40B4-BE49-F238E27FC236}">
                  <a16:creationId xmlns:a16="http://schemas.microsoft.com/office/drawing/2014/main" id="{C70E428E-85CE-48F3-B50A-8F794AFB3585}"/>
                </a:ext>
              </a:extLst>
            </p:cNvPr>
            <p:cNvSpPr>
              <a:spLocks noChangeArrowheads="1"/>
            </p:cNvSpPr>
            <p:nvPr/>
          </p:nvSpPr>
          <p:spPr bwMode="auto">
            <a:xfrm>
              <a:off x="7848600" y="5486400"/>
              <a:ext cx="1380744" cy="762000"/>
            </a:xfrm>
            <a:prstGeom prst="rect">
              <a:avLst/>
            </a:prstGeom>
            <a:grp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Physical Layer </a:t>
              </a:r>
            </a:p>
          </p:txBody>
        </p:sp>
        <p:sp>
          <p:nvSpPr>
            <p:cNvPr id="11" name="Rectangle 10">
              <a:extLst>
                <a:ext uri="{FF2B5EF4-FFF2-40B4-BE49-F238E27FC236}">
                  <a16:creationId xmlns:a16="http://schemas.microsoft.com/office/drawing/2014/main" id="{AAED5594-8295-4559-A32D-E0E87F8D11CB}"/>
                </a:ext>
              </a:extLst>
            </p:cNvPr>
            <p:cNvSpPr/>
            <p:nvPr/>
          </p:nvSpPr>
          <p:spPr bwMode="auto">
            <a:xfrm>
              <a:off x="4953000" y="5638800"/>
              <a:ext cx="2743200" cy="533400"/>
            </a:xfrm>
            <a:prstGeom prst="rect">
              <a:avLst/>
            </a:prstGeom>
            <a:grpFill/>
            <a:ln w="25400" cap="flat" cmpd="sng" algn="ctr">
              <a:solidFill>
                <a:schemeClr val="tx1"/>
              </a:solidFill>
              <a:prstDash val="solid"/>
              <a:round/>
              <a:headEnd type="triangle" w="med" len="med"/>
              <a:tailEnd type="none" w="med" len="med"/>
            </a:ln>
            <a:effectLst/>
          </p:spPr>
          <p:txBody>
            <a:bodyPr anchor="ctr"/>
            <a:lstStyle/>
            <a:p>
              <a:pPr>
                <a:defRPr/>
              </a:pPr>
              <a:r>
                <a:rPr lang="en-US" dirty="0">
                  <a:latin typeface="Gill Sans Light"/>
                  <a:cs typeface="Helvetica" charset="0"/>
                </a:rPr>
                <a:t>101010100110101110</a:t>
              </a:r>
            </a:p>
          </p:txBody>
        </p:sp>
        <p:cxnSp>
          <p:nvCxnSpPr>
            <p:cNvPr id="13" name="Straight Arrow Connector 31">
              <a:extLst>
                <a:ext uri="{FF2B5EF4-FFF2-40B4-BE49-F238E27FC236}">
                  <a16:creationId xmlns:a16="http://schemas.microsoft.com/office/drawing/2014/main" id="{4E6FCD31-B180-4FC0-B71E-4E76881F9B37}"/>
                </a:ext>
              </a:extLst>
            </p:cNvPr>
            <p:cNvCxnSpPr>
              <a:cxnSpLocks noChangeShapeType="1"/>
            </p:cNvCxnSpPr>
            <p:nvPr/>
          </p:nvCxnSpPr>
          <p:spPr bwMode="auto">
            <a:xfrm>
              <a:off x="4191000" y="5905500"/>
              <a:ext cx="762000" cy="9525"/>
            </a:xfrm>
            <a:prstGeom prst="straightConnector1">
              <a:avLst/>
            </a:prstGeom>
            <a:grpFill/>
            <a:ln w="508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cxnSp>
      </p:grpSp>
      <p:grpSp>
        <p:nvGrpSpPr>
          <p:cNvPr id="14" name="Group 13">
            <a:extLst>
              <a:ext uri="{FF2B5EF4-FFF2-40B4-BE49-F238E27FC236}">
                <a16:creationId xmlns:a16="http://schemas.microsoft.com/office/drawing/2014/main" id="{5D9DC00D-2B4F-42CA-BB84-3A96C5B87000}"/>
              </a:ext>
            </a:extLst>
          </p:cNvPr>
          <p:cNvGrpSpPr/>
          <p:nvPr/>
        </p:nvGrpSpPr>
        <p:grpSpPr>
          <a:xfrm>
            <a:off x="1331843" y="4451350"/>
            <a:ext cx="9315483" cy="1143000"/>
            <a:chOff x="-86139" y="4343400"/>
            <a:chExt cx="9315483" cy="1143000"/>
          </a:xfrm>
        </p:grpSpPr>
        <p:sp>
          <p:nvSpPr>
            <p:cNvPr id="15" name="Rectangle 14">
              <a:extLst>
                <a:ext uri="{FF2B5EF4-FFF2-40B4-BE49-F238E27FC236}">
                  <a16:creationId xmlns:a16="http://schemas.microsoft.com/office/drawing/2014/main" id="{451DA015-43BC-4908-A374-07729CB4DC4A}"/>
                </a:ext>
              </a:extLst>
            </p:cNvPr>
            <p:cNvSpPr>
              <a:spLocks noChangeArrowheads="1"/>
            </p:cNvSpPr>
            <p:nvPr/>
          </p:nvSpPr>
          <p:spPr bwMode="auto">
            <a:xfrm>
              <a:off x="-86139" y="4343400"/>
              <a:ext cx="1381539" cy="762000"/>
            </a:xfrm>
            <a:prstGeom prst="rect">
              <a:avLst/>
            </a:prstGeom>
            <a:solidFill>
              <a:srgbClr val="FECF59"/>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err="1">
                  <a:latin typeface="Gill Sans Light"/>
                  <a:ea typeface="ＭＳ Ｐゴシック" pitchFamily="1" charset="-128"/>
                  <a:cs typeface="Helvetica"/>
                </a:rPr>
                <a:t>Datalink</a:t>
              </a:r>
              <a:r>
                <a:rPr lang="en-US" b="0" dirty="0">
                  <a:latin typeface="Gill Sans Light"/>
                  <a:ea typeface="ＭＳ Ｐゴシック" pitchFamily="1" charset="-128"/>
                  <a:cs typeface="Helvetica"/>
                </a:rPr>
                <a:t> Layer </a:t>
              </a:r>
            </a:p>
          </p:txBody>
        </p:sp>
        <p:sp>
          <p:nvSpPr>
            <p:cNvPr id="16" name="Rectangle 70">
              <a:extLst>
                <a:ext uri="{FF2B5EF4-FFF2-40B4-BE49-F238E27FC236}">
                  <a16:creationId xmlns:a16="http://schemas.microsoft.com/office/drawing/2014/main" id="{2DEA31E4-4AAB-4B51-9F19-F5922AB6D3EA}"/>
                </a:ext>
              </a:extLst>
            </p:cNvPr>
            <p:cNvSpPr>
              <a:spLocks noChangeArrowheads="1"/>
            </p:cNvSpPr>
            <p:nvPr/>
          </p:nvSpPr>
          <p:spPr bwMode="auto">
            <a:xfrm>
              <a:off x="2819400" y="4419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17" name="Rectangle 16">
              <a:extLst>
                <a:ext uri="{FF2B5EF4-FFF2-40B4-BE49-F238E27FC236}">
                  <a16:creationId xmlns:a16="http://schemas.microsoft.com/office/drawing/2014/main" id="{25036DCB-D45A-4488-BA2E-6CFB47EE012A}"/>
                </a:ext>
              </a:extLst>
            </p:cNvPr>
            <p:cNvSpPr/>
            <p:nvPr/>
          </p:nvSpPr>
          <p:spPr bwMode="auto">
            <a:xfrm>
              <a:off x="2133600" y="4419600"/>
              <a:ext cx="6858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1400" b="0" dirty="0">
                  <a:latin typeface="Gill Sans Light"/>
                  <a:ea typeface="ＭＳ Ｐゴシック" pitchFamily="1" charset="-128"/>
                  <a:cs typeface="Arial Narrow"/>
                </a:rPr>
                <a:t>Net.</a:t>
              </a:r>
            </a:p>
            <a:p>
              <a:pPr algn="ctr">
                <a:defRPr/>
              </a:pPr>
              <a:r>
                <a:rPr lang="en-US" sz="1400" b="0" dirty="0" err="1">
                  <a:latin typeface="Gill Sans Light"/>
                  <a:ea typeface="ＭＳ Ｐゴシック" pitchFamily="1" charset="-128"/>
                  <a:cs typeface="Arial Narrow"/>
                </a:rPr>
                <a:t>Hdr</a:t>
              </a:r>
              <a:r>
                <a:rPr lang="en-US" sz="1400" b="0" dirty="0">
                  <a:latin typeface="Gill Sans Light"/>
                  <a:ea typeface="ＭＳ Ｐゴシック" pitchFamily="1" charset="-128"/>
                  <a:cs typeface="Arial Narrow"/>
                </a:rPr>
                <a:t>.</a:t>
              </a:r>
            </a:p>
          </p:txBody>
        </p:sp>
        <p:sp>
          <p:nvSpPr>
            <p:cNvPr id="18" name="Rectangle 73">
              <a:extLst>
                <a:ext uri="{FF2B5EF4-FFF2-40B4-BE49-F238E27FC236}">
                  <a16:creationId xmlns:a16="http://schemas.microsoft.com/office/drawing/2014/main" id="{3ADFC88A-F56C-4B54-895F-26F3E205C5F6}"/>
                </a:ext>
              </a:extLst>
            </p:cNvPr>
            <p:cNvSpPr>
              <a:spLocks noChangeArrowheads="1"/>
            </p:cNvSpPr>
            <p:nvPr/>
          </p:nvSpPr>
          <p:spPr bwMode="auto">
            <a:xfrm>
              <a:off x="1447800" y="4419600"/>
              <a:ext cx="685800" cy="609600"/>
            </a:xfrm>
            <a:prstGeom prst="rect">
              <a:avLst/>
            </a:prstGeom>
            <a:solidFill>
              <a:srgbClr val="FECF59"/>
            </a:solidFill>
            <a:ln w="25400">
              <a:solidFill>
                <a:schemeClr val="tx1"/>
              </a:solidFill>
              <a:round/>
              <a:headEnd type="triangle" w="med" len="med"/>
              <a:tailEnd/>
            </a:ln>
          </p:spPr>
          <p:txBody>
            <a:bodyPr lIns="0" rIns="0" anchor="ctr"/>
            <a:lstStyle/>
            <a:p>
              <a:pPr algn="ctr"/>
              <a:r>
                <a:rPr lang="en-US" sz="1400" b="0">
                  <a:latin typeface="Gill Sans Light"/>
                </a:rPr>
                <a:t>Frame</a:t>
              </a:r>
            </a:p>
            <a:p>
              <a:pPr algn="ctr"/>
              <a:r>
                <a:rPr lang="en-US" sz="1400" b="0">
                  <a:latin typeface="Gill Sans Light"/>
                </a:rPr>
                <a:t>Hdr.</a:t>
              </a:r>
            </a:p>
          </p:txBody>
        </p:sp>
        <p:sp>
          <p:nvSpPr>
            <p:cNvPr id="19" name="Rectangle 18">
              <a:extLst>
                <a:ext uri="{FF2B5EF4-FFF2-40B4-BE49-F238E27FC236}">
                  <a16:creationId xmlns:a16="http://schemas.microsoft.com/office/drawing/2014/main" id="{60151AF4-0E2B-4263-BE0E-F189E3A7ABAD}"/>
                </a:ext>
              </a:extLst>
            </p:cNvPr>
            <p:cNvSpPr>
              <a:spLocks noChangeArrowheads="1"/>
            </p:cNvSpPr>
            <p:nvPr/>
          </p:nvSpPr>
          <p:spPr bwMode="auto">
            <a:xfrm>
              <a:off x="7848600" y="4343400"/>
              <a:ext cx="1380744" cy="762000"/>
            </a:xfrm>
            <a:prstGeom prst="rect">
              <a:avLst/>
            </a:prstGeom>
            <a:solidFill>
              <a:srgbClr val="FECF59"/>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err="1">
                  <a:latin typeface="Gill Sans Light"/>
                  <a:ea typeface="ＭＳ Ｐゴシック" pitchFamily="1" charset="-128"/>
                  <a:cs typeface="Helvetica"/>
                </a:rPr>
                <a:t>Datalink</a:t>
              </a:r>
              <a:r>
                <a:rPr lang="en-US" b="0" dirty="0">
                  <a:latin typeface="Gill Sans Light"/>
                  <a:ea typeface="ＭＳ Ｐゴシック" pitchFamily="1" charset="-128"/>
                  <a:cs typeface="Helvetica"/>
                </a:rPr>
                <a:t> Layer </a:t>
              </a:r>
            </a:p>
          </p:txBody>
        </p:sp>
        <p:sp>
          <p:nvSpPr>
            <p:cNvPr id="20" name="Rectangle 75">
              <a:extLst>
                <a:ext uri="{FF2B5EF4-FFF2-40B4-BE49-F238E27FC236}">
                  <a16:creationId xmlns:a16="http://schemas.microsoft.com/office/drawing/2014/main" id="{A8CEE55A-3059-4E1F-A80E-4068A2F3366D}"/>
                </a:ext>
              </a:extLst>
            </p:cNvPr>
            <p:cNvSpPr>
              <a:spLocks noChangeArrowheads="1"/>
            </p:cNvSpPr>
            <p:nvPr/>
          </p:nvSpPr>
          <p:spPr bwMode="auto">
            <a:xfrm>
              <a:off x="6324600" y="4419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21" name="Rectangle 77">
              <a:extLst>
                <a:ext uri="{FF2B5EF4-FFF2-40B4-BE49-F238E27FC236}">
                  <a16:creationId xmlns:a16="http://schemas.microsoft.com/office/drawing/2014/main" id="{4895A454-A5DE-47FA-9632-EA75214D4E69}"/>
                </a:ext>
              </a:extLst>
            </p:cNvPr>
            <p:cNvSpPr>
              <a:spLocks noChangeArrowheads="1"/>
            </p:cNvSpPr>
            <p:nvPr/>
          </p:nvSpPr>
          <p:spPr bwMode="auto">
            <a:xfrm>
              <a:off x="5638800" y="4419600"/>
              <a:ext cx="685800" cy="609600"/>
            </a:xfrm>
            <a:prstGeom prst="rect">
              <a:avLst/>
            </a:prstGeom>
            <a:solidFill>
              <a:srgbClr val="A0BCFE"/>
            </a:solidFill>
            <a:ln w="25400">
              <a:solidFill>
                <a:schemeClr val="tx1"/>
              </a:solidFill>
              <a:round/>
              <a:headEnd type="triangle" w="med" len="med"/>
              <a:tailEnd/>
            </a:ln>
          </p:spPr>
          <p:txBody>
            <a:bodyPr anchor="ctr"/>
            <a:lstStyle/>
            <a:p>
              <a:pPr algn="ctr"/>
              <a:r>
                <a:rPr lang="en-US" sz="1400" b="0">
                  <a:latin typeface="Gill Sans Light"/>
                </a:rPr>
                <a:t>Net.</a:t>
              </a:r>
            </a:p>
            <a:p>
              <a:pPr algn="ctr"/>
              <a:r>
                <a:rPr lang="en-US" sz="1400" b="0">
                  <a:latin typeface="Gill Sans Light"/>
                </a:rPr>
                <a:t>Hdr.</a:t>
              </a:r>
            </a:p>
          </p:txBody>
        </p:sp>
        <p:sp>
          <p:nvSpPr>
            <p:cNvPr id="22" name="Rectangle 78">
              <a:extLst>
                <a:ext uri="{FF2B5EF4-FFF2-40B4-BE49-F238E27FC236}">
                  <a16:creationId xmlns:a16="http://schemas.microsoft.com/office/drawing/2014/main" id="{5D6DAFB8-E92C-4935-A06F-25E783C88A94}"/>
                </a:ext>
              </a:extLst>
            </p:cNvPr>
            <p:cNvSpPr>
              <a:spLocks noChangeArrowheads="1"/>
            </p:cNvSpPr>
            <p:nvPr/>
          </p:nvSpPr>
          <p:spPr bwMode="auto">
            <a:xfrm>
              <a:off x="4953000" y="4419600"/>
              <a:ext cx="685800" cy="609600"/>
            </a:xfrm>
            <a:prstGeom prst="rect">
              <a:avLst/>
            </a:prstGeom>
            <a:solidFill>
              <a:srgbClr val="FECF59"/>
            </a:solidFill>
            <a:ln w="25400">
              <a:solidFill>
                <a:schemeClr val="tx1"/>
              </a:solidFill>
              <a:round/>
              <a:headEnd type="triangle" w="med" len="med"/>
              <a:tailEnd/>
            </a:ln>
          </p:spPr>
          <p:txBody>
            <a:bodyPr lIns="0" rIns="0" anchor="ctr"/>
            <a:lstStyle/>
            <a:p>
              <a:pPr algn="ctr"/>
              <a:r>
                <a:rPr lang="en-US" sz="1400" b="0">
                  <a:latin typeface="Gill Sans Light"/>
                </a:rPr>
                <a:t>Frame</a:t>
              </a:r>
            </a:p>
            <a:p>
              <a:pPr algn="ctr"/>
              <a:r>
                <a:rPr lang="en-US" sz="1400" b="0">
                  <a:latin typeface="Gill Sans Light"/>
                </a:rPr>
                <a:t>Hdr.</a:t>
              </a:r>
            </a:p>
          </p:txBody>
        </p:sp>
        <p:sp>
          <p:nvSpPr>
            <p:cNvPr id="23" name="Rectangle 98">
              <a:extLst>
                <a:ext uri="{FF2B5EF4-FFF2-40B4-BE49-F238E27FC236}">
                  <a16:creationId xmlns:a16="http://schemas.microsoft.com/office/drawing/2014/main" id="{ABB0473F-FCDD-4AB7-AFB4-56081CEBD31F}"/>
                </a:ext>
              </a:extLst>
            </p:cNvPr>
            <p:cNvSpPr>
              <a:spLocks noChangeArrowheads="1"/>
            </p:cNvSpPr>
            <p:nvPr/>
          </p:nvSpPr>
          <p:spPr bwMode="auto">
            <a:xfrm>
              <a:off x="3505200" y="4419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24" name="Rectangle 102">
              <a:extLst>
                <a:ext uri="{FF2B5EF4-FFF2-40B4-BE49-F238E27FC236}">
                  <a16:creationId xmlns:a16="http://schemas.microsoft.com/office/drawing/2014/main" id="{70C2C8C1-36BC-4E8D-BC60-BAFD85CF6F0E}"/>
                </a:ext>
              </a:extLst>
            </p:cNvPr>
            <p:cNvSpPr>
              <a:spLocks noChangeArrowheads="1"/>
            </p:cNvSpPr>
            <p:nvPr/>
          </p:nvSpPr>
          <p:spPr bwMode="auto">
            <a:xfrm>
              <a:off x="7010400" y="4419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cxnSp>
          <p:nvCxnSpPr>
            <p:cNvPr id="25" name="Straight Arrow Connector 29">
              <a:extLst>
                <a:ext uri="{FF2B5EF4-FFF2-40B4-BE49-F238E27FC236}">
                  <a16:creationId xmlns:a16="http://schemas.microsoft.com/office/drawing/2014/main" id="{B3FD0BD8-1F34-407F-997A-8E781BE8A1E0}"/>
                </a:ext>
              </a:extLst>
            </p:cNvPr>
            <p:cNvCxnSpPr>
              <a:cxnSpLocks noChangeShapeType="1"/>
            </p:cNvCxnSpPr>
            <p:nvPr/>
          </p:nvCxnSpPr>
          <p:spPr bwMode="auto">
            <a:xfrm>
              <a:off x="4191000" y="4724400"/>
              <a:ext cx="762000" cy="9525"/>
            </a:xfrm>
            <a:prstGeom prst="straightConnector1">
              <a:avLst/>
            </a:prstGeom>
            <a:noFill/>
            <a:ln w="25400">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26" name="Up-Down Arrow 23">
              <a:extLst>
                <a:ext uri="{FF2B5EF4-FFF2-40B4-BE49-F238E27FC236}">
                  <a16:creationId xmlns:a16="http://schemas.microsoft.com/office/drawing/2014/main" id="{C0925418-F2A1-43B4-BE65-DA861185F156}"/>
                </a:ext>
              </a:extLst>
            </p:cNvPr>
            <p:cNvSpPr>
              <a:spLocks noChangeArrowheads="1"/>
            </p:cNvSpPr>
            <p:nvPr/>
          </p:nvSpPr>
          <p:spPr bwMode="auto">
            <a:xfrm>
              <a:off x="533400" y="5105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sp>
          <p:nvSpPr>
            <p:cNvPr id="27" name="Up-Down Arrow 23">
              <a:extLst>
                <a:ext uri="{FF2B5EF4-FFF2-40B4-BE49-F238E27FC236}">
                  <a16:creationId xmlns:a16="http://schemas.microsoft.com/office/drawing/2014/main" id="{0E83E8B2-52D6-499E-863A-A896E7D64B5C}"/>
                </a:ext>
              </a:extLst>
            </p:cNvPr>
            <p:cNvSpPr>
              <a:spLocks noChangeArrowheads="1"/>
            </p:cNvSpPr>
            <p:nvPr/>
          </p:nvSpPr>
          <p:spPr bwMode="auto">
            <a:xfrm>
              <a:off x="8382000" y="5105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grpSp>
      <p:grpSp>
        <p:nvGrpSpPr>
          <p:cNvPr id="28" name="Group 27">
            <a:extLst>
              <a:ext uri="{FF2B5EF4-FFF2-40B4-BE49-F238E27FC236}">
                <a16:creationId xmlns:a16="http://schemas.microsoft.com/office/drawing/2014/main" id="{3A621375-8F52-4113-9C7B-4ACD4AB9C01D}"/>
              </a:ext>
            </a:extLst>
          </p:cNvPr>
          <p:cNvGrpSpPr/>
          <p:nvPr/>
        </p:nvGrpSpPr>
        <p:grpSpPr>
          <a:xfrm>
            <a:off x="1331843" y="3308350"/>
            <a:ext cx="9315483" cy="1143000"/>
            <a:chOff x="-86139" y="3200400"/>
            <a:chExt cx="9315483" cy="1143000"/>
          </a:xfrm>
        </p:grpSpPr>
        <p:sp>
          <p:nvSpPr>
            <p:cNvPr id="29" name="Rectangle 28">
              <a:extLst>
                <a:ext uri="{FF2B5EF4-FFF2-40B4-BE49-F238E27FC236}">
                  <a16:creationId xmlns:a16="http://schemas.microsoft.com/office/drawing/2014/main" id="{89095250-129A-451E-B5C5-11DBF1EB3DF2}"/>
                </a:ext>
              </a:extLst>
            </p:cNvPr>
            <p:cNvSpPr>
              <a:spLocks noChangeArrowheads="1"/>
            </p:cNvSpPr>
            <p:nvPr/>
          </p:nvSpPr>
          <p:spPr bwMode="auto">
            <a:xfrm>
              <a:off x="-86139" y="3200400"/>
              <a:ext cx="1381539" cy="762000"/>
            </a:xfrm>
            <a:prstGeom prst="rect">
              <a:avLst/>
            </a:prstGeom>
            <a:solidFill>
              <a:srgbClr val="A0BCFE"/>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Network Layer </a:t>
              </a:r>
            </a:p>
          </p:txBody>
        </p:sp>
        <p:sp>
          <p:nvSpPr>
            <p:cNvPr id="30" name="Rectangle 60">
              <a:extLst>
                <a:ext uri="{FF2B5EF4-FFF2-40B4-BE49-F238E27FC236}">
                  <a16:creationId xmlns:a16="http://schemas.microsoft.com/office/drawing/2014/main" id="{424259E1-5CE3-4B48-A7AA-0774DFDDECA0}"/>
                </a:ext>
              </a:extLst>
            </p:cNvPr>
            <p:cNvSpPr>
              <a:spLocks noChangeArrowheads="1"/>
            </p:cNvSpPr>
            <p:nvPr/>
          </p:nvSpPr>
          <p:spPr bwMode="auto">
            <a:xfrm>
              <a:off x="2819400" y="3276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31" name="Rectangle 30">
              <a:extLst>
                <a:ext uri="{FF2B5EF4-FFF2-40B4-BE49-F238E27FC236}">
                  <a16:creationId xmlns:a16="http://schemas.microsoft.com/office/drawing/2014/main" id="{E53F7AB6-45F5-409E-AC8B-74C16439434A}"/>
                </a:ext>
              </a:extLst>
            </p:cNvPr>
            <p:cNvSpPr/>
            <p:nvPr/>
          </p:nvSpPr>
          <p:spPr bwMode="auto">
            <a:xfrm>
              <a:off x="2133600" y="3276600"/>
              <a:ext cx="685800" cy="609600"/>
            </a:xfrm>
            <a:prstGeom prst="rect">
              <a:avLst/>
            </a:prstGeom>
            <a:solidFill>
              <a:schemeClr val="accent1">
                <a:lumMod val="60000"/>
                <a:lumOff val="40000"/>
              </a:schemeClr>
            </a:solidFill>
            <a:ln w="25400" cap="flat" cmpd="sng" algn="ctr">
              <a:solidFill>
                <a:schemeClr val="tx1"/>
              </a:solidFill>
              <a:prstDash val="solid"/>
              <a:round/>
              <a:headEnd type="triangle" w="med" len="med"/>
              <a:tailEnd type="none" w="med" len="med"/>
            </a:ln>
            <a:effectLst/>
          </p:spPr>
          <p:txBody>
            <a:bodyPr anchor="ctr"/>
            <a:lstStyle/>
            <a:p>
              <a:pPr algn="ctr">
                <a:defRPr/>
              </a:pPr>
              <a:r>
                <a:rPr lang="en-US" sz="1400" b="0" dirty="0">
                  <a:latin typeface="Gill Sans Light"/>
                  <a:ea typeface="ＭＳ Ｐゴシック" pitchFamily="1" charset="-128"/>
                  <a:cs typeface="Arial Narrow"/>
                </a:rPr>
                <a:t>Net.</a:t>
              </a:r>
            </a:p>
            <a:p>
              <a:pPr algn="ctr">
                <a:defRPr/>
              </a:pPr>
              <a:r>
                <a:rPr lang="en-US" sz="1400" b="0" dirty="0" err="1">
                  <a:latin typeface="Gill Sans Light"/>
                  <a:ea typeface="ＭＳ Ｐゴシック" pitchFamily="1" charset="-128"/>
                  <a:cs typeface="Arial Narrow"/>
                </a:rPr>
                <a:t>Hdr</a:t>
              </a:r>
              <a:r>
                <a:rPr lang="en-US" sz="1400" b="0" dirty="0">
                  <a:latin typeface="Gill Sans Light"/>
                  <a:ea typeface="ＭＳ Ｐゴシック" pitchFamily="1" charset="-128"/>
                  <a:cs typeface="Arial Narrow"/>
                </a:rPr>
                <a:t>.</a:t>
              </a:r>
            </a:p>
          </p:txBody>
        </p:sp>
        <p:sp>
          <p:nvSpPr>
            <p:cNvPr id="32" name="Rectangle 31">
              <a:extLst>
                <a:ext uri="{FF2B5EF4-FFF2-40B4-BE49-F238E27FC236}">
                  <a16:creationId xmlns:a16="http://schemas.microsoft.com/office/drawing/2014/main" id="{9B762FB9-0F63-4807-A573-05CEEF6669A4}"/>
                </a:ext>
              </a:extLst>
            </p:cNvPr>
            <p:cNvSpPr>
              <a:spLocks noChangeArrowheads="1"/>
            </p:cNvSpPr>
            <p:nvPr/>
          </p:nvSpPr>
          <p:spPr bwMode="auto">
            <a:xfrm>
              <a:off x="7848600" y="3200400"/>
              <a:ext cx="1380744" cy="762000"/>
            </a:xfrm>
            <a:prstGeom prst="rect">
              <a:avLst/>
            </a:prstGeom>
            <a:solidFill>
              <a:srgbClr val="A0BCFE"/>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Network Layer </a:t>
              </a:r>
            </a:p>
          </p:txBody>
        </p:sp>
        <p:sp>
          <p:nvSpPr>
            <p:cNvPr id="33" name="Rectangle 65">
              <a:extLst>
                <a:ext uri="{FF2B5EF4-FFF2-40B4-BE49-F238E27FC236}">
                  <a16:creationId xmlns:a16="http://schemas.microsoft.com/office/drawing/2014/main" id="{50AAF022-4BB5-40C2-99C5-3328EC855AD3}"/>
                </a:ext>
              </a:extLst>
            </p:cNvPr>
            <p:cNvSpPr>
              <a:spLocks noChangeArrowheads="1"/>
            </p:cNvSpPr>
            <p:nvPr/>
          </p:nvSpPr>
          <p:spPr bwMode="auto">
            <a:xfrm>
              <a:off x="6324600" y="3276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34" name="Rectangle 67">
              <a:extLst>
                <a:ext uri="{FF2B5EF4-FFF2-40B4-BE49-F238E27FC236}">
                  <a16:creationId xmlns:a16="http://schemas.microsoft.com/office/drawing/2014/main" id="{DD5C9065-71CB-42BB-9644-F713CF2DCDCA}"/>
                </a:ext>
              </a:extLst>
            </p:cNvPr>
            <p:cNvSpPr>
              <a:spLocks noChangeArrowheads="1"/>
            </p:cNvSpPr>
            <p:nvPr/>
          </p:nvSpPr>
          <p:spPr bwMode="auto">
            <a:xfrm>
              <a:off x="5638800" y="3276600"/>
              <a:ext cx="685800" cy="609600"/>
            </a:xfrm>
            <a:prstGeom prst="rect">
              <a:avLst/>
            </a:prstGeom>
            <a:solidFill>
              <a:srgbClr val="A0BCFE"/>
            </a:solidFill>
            <a:ln w="25400">
              <a:solidFill>
                <a:schemeClr val="tx1"/>
              </a:solidFill>
              <a:round/>
              <a:headEnd type="triangle" w="med" len="med"/>
              <a:tailEnd/>
            </a:ln>
          </p:spPr>
          <p:txBody>
            <a:bodyPr anchor="ctr"/>
            <a:lstStyle/>
            <a:p>
              <a:pPr algn="ctr"/>
              <a:r>
                <a:rPr lang="en-US" sz="1400" b="0">
                  <a:latin typeface="Gill Sans Light"/>
                </a:rPr>
                <a:t>Net.</a:t>
              </a:r>
            </a:p>
            <a:p>
              <a:pPr algn="ctr"/>
              <a:r>
                <a:rPr lang="en-US" sz="1400" b="0">
                  <a:latin typeface="Gill Sans Light"/>
                </a:rPr>
                <a:t>Hdr.</a:t>
              </a:r>
            </a:p>
          </p:txBody>
        </p:sp>
        <p:sp>
          <p:nvSpPr>
            <p:cNvPr id="35" name="Rectangle 97">
              <a:extLst>
                <a:ext uri="{FF2B5EF4-FFF2-40B4-BE49-F238E27FC236}">
                  <a16:creationId xmlns:a16="http://schemas.microsoft.com/office/drawing/2014/main" id="{E63B09E9-EDFF-48FB-A133-F97294A8E000}"/>
                </a:ext>
              </a:extLst>
            </p:cNvPr>
            <p:cNvSpPr>
              <a:spLocks noChangeArrowheads="1"/>
            </p:cNvSpPr>
            <p:nvPr/>
          </p:nvSpPr>
          <p:spPr bwMode="auto">
            <a:xfrm>
              <a:off x="3505200" y="3276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36" name="Rectangle 101">
              <a:extLst>
                <a:ext uri="{FF2B5EF4-FFF2-40B4-BE49-F238E27FC236}">
                  <a16:creationId xmlns:a16="http://schemas.microsoft.com/office/drawing/2014/main" id="{EAE400B4-6B37-41BA-9921-D23E745A63DA}"/>
                </a:ext>
              </a:extLst>
            </p:cNvPr>
            <p:cNvSpPr>
              <a:spLocks noChangeArrowheads="1"/>
            </p:cNvSpPr>
            <p:nvPr/>
          </p:nvSpPr>
          <p:spPr bwMode="auto">
            <a:xfrm>
              <a:off x="7010400" y="3276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cxnSp>
          <p:nvCxnSpPr>
            <p:cNvPr id="37" name="Straight Arrow Connector 30">
              <a:extLst>
                <a:ext uri="{FF2B5EF4-FFF2-40B4-BE49-F238E27FC236}">
                  <a16:creationId xmlns:a16="http://schemas.microsoft.com/office/drawing/2014/main" id="{7403ACCF-EC1D-44F9-A1FD-8391CD3B1469}"/>
                </a:ext>
              </a:extLst>
            </p:cNvPr>
            <p:cNvCxnSpPr>
              <a:cxnSpLocks noChangeShapeType="1"/>
            </p:cNvCxnSpPr>
            <p:nvPr/>
          </p:nvCxnSpPr>
          <p:spPr bwMode="auto">
            <a:xfrm>
              <a:off x="4191000" y="3581400"/>
              <a:ext cx="1447800" cy="1588"/>
            </a:xfrm>
            <a:prstGeom prst="straightConnector1">
              <a:avLst/>
            </a:prstGeom>
            <a:noFill/>
            <a:ln w="25400">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38" name="Up-Down Arrow 24">
              <a:extLst>
                <a:ext uri="{FF2B5EF4-FFF2-40B4-BE49-F238E27FC236}">
                  <a16:creationId xmlns:a16="http://schemas.microsoft.com/office/drawing/2014/main" id="{D426FB09-2EFE-4F74-8768-B9518CD17DBD}"/>
                </a:ext>
              </a:extLst>
            </p:cNvPr>
            <p:cNvSpPr>
              <a:spLocks noChangeArrowheads="1"/>
            </p:cNvSpPr>
            <p:nvPr/>
          </p:nvSpPr>
          <p:spPr bwMode="auto">
            <a:xfrm>
              <a:off x="533400" y="3962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sp>
          <p:nvSpPr>
            <p:cNvPr id="39" name="Up-Down Arrow 24">
              <a:extLst>
                <a:ext uri="{FF2B5EF4-FFF2-40B4-BE49-F238E27FC236}">
                  <a16:creationId xmlns:a16="http://schemas.microsoft.com/office/drawing/2014/main" id="{A2AB9302-9559-443B-8680-88AE3A181731}"/>
                </a:ext>
              </a:extLst>
            </p:cNvPr>
            <p:cNvSpPr>
              <a:spLocks noChangeArrowheads="1"/>
            </p:cNvSpPr>
            <p:nvPr/>
          </p:nvSpPr>
          <p:spPr bwMode="auto">
            <a:xfrm>
              <a:off x="8382000" y="3962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grpSp>
      <p:grpSp>
        <p:nvGrpSpPr>
          <p:cNvPr id="40" name="Group 39">
            <a:extLst>
              <a:ext uri="{FF2B5EF4-FFF2-40B4-BE49-F238E27FC236}">
                <a16:creationId xmlns:a16="http://schemas.microsoft.com/office/drawing/2014/main" id="{4C61B0C8-386E-4469-A8D7-8D2686CB0A5A}"/>
              </a:ext>
            </a:extLst>
          </p:cNvPr>
          <p:cNvGrpSpPr/>
          <p:nvPr/>
        </p:nvGrpSpPr>
        <p:grpSpPr>
          <a:xfrm>
            <a:off x="1331843" y="2165350"/>
            <a:ext cx="9315483" cy="1143000"/>
            <a:chOff x="-86139" y="2057400"/>
            <a:chExt cx="9315483" cy="1143000"/>
          </a:xfrm>
        </p:grpSpPr>
        <p:sp>
          <p:nvSpPr>
            <p:cNvPr id="41" name="Rectangle 40">
              <a:extLst>
                <a:ext uri="{FF2B5EF4-FFF2-40B4-BE49-F238E27FC236}">
                  <a16:creationId xmlns:a16="http://schemas.microsoft.com/office/drawing/2014/main" id="{7E2ADE04-13AD-4CE3-96BC-DAA1AB791A27}"/>
                </a:ext>
              </a:extLst>
            </p:cNvPr>
            <p:cNvSpPr>
              <a:spLocks noChangeArrowheads="1"/>
            </p:cNvSpPr>
            <p:nvPr/>
          </p:nvSpPr>
          <p:spPr bwMode="auto">
            <a:xfrm>
              <a:off x="-86139" y="2057400"/>
              <a:ext cx="1381539" cy="762000"/>
            </a:xfrm>
            <a:prstGeom prst="rect">
              <a:avLst/>
            </a:prstGeom>
            <a:solidFill>
              <a:srgbClr val="CCFFCC"/>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Transport Layer </a:t>
              </a:r>
            </a:p>
          </p:txBody>
        </p:sp>
        <p:sp>
          <p:nvSpPr>
            <p:cNvPr id="42" name="Rectangle 45">
              <a:extLst>
                <a:ext uri="{FF2B5EF4-FFF2-40B4-BE49-F238E27FC236}">
                  <a16:creationId xmlns:a16="http://schemas.microsoft.com/office/drawing/2014/main" id="{1B505270-28E9-4EEC-89FD-37940D9CD1A1}"/>
                </a:ext>
              </a:extLst>
            </p:cNvPr>
            <p:cNvSpPr>
              <a:spLocks noChangeArrowheads="1"/>
            </p:cNvSpPr>
            <p:nvPr/>
          </p:nvSpPr>
          <p:spPr bwMode="auto">
            <a:xfrm>
              <a:off x="2819400" y="2133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43" name="Rectangle 42">
              <a:extLst>
                <a:ext uri="{FF2B5EF4-FFF2-40B4-BE49-F238E27FC236}">
                  <a16:creationId xmlns:a16="http://schemas.microsoft.com/office/drawing/2014/main" id="{69A3BCAF-BD75-429F-B8FC-6DE972A12F87}"/>
                </a:ext>
              </a:extLst>
            </p:cNvPr>
            <p:cNvSpPr>
              <a:spLocks noChangeArrowheads="1"/>
            </p:cNvSpPr>
            <p:nvPr/>
          </p:nvSpPr>
          <p:spPr bwMode="auto">
            <a:xfrm>
              <a:off x="7848600" y="2057400"/>
              <a:ext cx="1380744" cy="762000"/>
            </a:xfrm>
            <a:prstGeom prst="rect">
              <a:avLst/>
            </a:prstGeom>
            <a:solidFill>
              <a:srgbClr val="CCFFCC"/>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Helvetica"/>
                </a:rPr>
                <a:t>Transport Layer </a:t>
              </a:r>
            </a:p>
          </p:txBody>
        </p:sp>
        <p:sp>
          <p:nvSpPr>
            <p:cNvPr id="44" name="Rectangle 55">
              <a:extLst>
                <a:ext uri="{FF2B5EF4-FFF2-40B4-BE49-F238E27FC236}">
                  <a16:creationId xmlns:a16="http://schemas.microsoft.com/office/drawing/2014/main" id="{4CE5516F-D954-4B01-9CD3-7E9E4C83BF49}"/>
                </a:ext>
              </a:extLst>
            </p:cNvPr>
            <p:cNvSpPr>
              <a:spLocks noChangeArrowheads="1"/>
            </p:cNvSpPr>
            <p:nvPr/>
          </p:nvSpPr>
          <p:spPr bwMode="auto">
            <a:xfrm>
              <a:off x="6324600" y="2133600"/>
              <a:ext cx="685800" cy="609600"/>
            </a:xfrm>
            <a:prstGeom prst="rect">
              <a:avLst/>
            </a:prstGeom>
            <a:solidFill>
              <a:srgbClr val="CCFFCC"/>
            </a:solidFill>
            <a:ln w="25400">
              <a:solidFill>
                <a:schemeClr val="tx1"/>
              </a:solidFill>
              <a:round/>
              <a:headEnd type="triangle" w="med" len="med"/>
              <a:tailEnd/>
            </a:ln>
          </p:spPr>
          <p:txBody>
            <a:bodyPr anchor="ctr"/>
            <a:lstStyle/>
            <a:p>
              <a:pPr algn="ctr"/>
              <a:r>
                <a:rPr lang="en-US" sz="1400" b="0">
                  <a:latin typeface="Gill Sans Light"/>
                </a:rPr>
                <a:t>Trans.</a:t>
              </a:r>
            </a:p>
            <a:p>
              <a:pPr algn="ctr"/>
              <a:r>
                <a:rPr lang="en-US" sz="1400" b="0">
                  <a:latin typeface="Gill Sans Light"/>
                </a:rPr>
                <a:t>Hdr.</a:t>
              </a:r>
            </a:p>
          </p:txBody>
        </p:sp>
        <p:sp>
          <p:nvSpPr>
            <p:cNvPr id="45" name="Rectangle 96">
              <a:extLst>
                <a:ext uri="{FF2B5EF4-FFF2-40B4-BE49-F238E27FC236}">
                  <a16:creationId xmlns:a16="http://schemas.microsoft.com/office/drawing/2014/main" id="{59E260DA-8A3E-4636-8B07-C01D2790D5D4}"/>
                </a:ext>
              </a:extLst>
            </p:cNvPr>
            <p:cNvSpPr>
              <a:spLocks noChangeArrowheads="1"/>
            </p:cNvSpPr>
            <p:nvPr/>
          </p:nvSpPr>
          <p:spPr bwMode="auto">
            <a:xfrm>
              <a:off x="3505200" y="2133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46" name="Rectangle 100">
              <a:extLst>
                <a:ext uri="{FF2B5EF4-FFF2-40B4-BE49-F238E27FC236}">
                  <a16:creationId xmlns:a16="http://schemas.microsoft.com/office/drawing/2014/main" id="{25795F07-3579-4E0B-B204-06FDF4A64712}"/>
                </a:ext>
              </a:extLst>
            </p:cNvPr>
            <p:cNvSpPr>
              <a:spLocks noChangeArrowheads="1"/>
            </p:cNvSpPr>
            <p:nvPr/>
          </p:nvSpPr>
          <p:spPr bwMode="auto">
            <a:xfrm>
              <a:off x="7010400" y="21336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cxnSp>
          <p:nvCxnSpPr>
            <p:cNvPr id="47" name="Straight Arrow Connector 30">
              <a:extLst>
                <a:ext uri="{FF2B5EF4-FFF2-40B4-BE49-F238E27FC236}">
                  <a16:creationId xmlns:a16="http://schemas.microsoft.com/office/drawing/2014/main" id="{6FACD79A-8E2D-462C-9699-01B85AFAECDA}"/>
                </a:ext>
              </a:extLst>
            </p:cNvPr>
            <p:cNvCxnSpPr>
              <a:cxnSpLocks noChangeShapeType="1"/>
              <a:endCxn id="44" idx="1"/>
            </p:cNvCxnSpPr>
            <p:nvPr/>
          </p:nvCxnSpPr>
          <p:spPr bwMode="auto">
            <a:xfrm>
              <a:off x="4191000" y="2438400"/>
              <a:ext cx="2133600" cy="1588"/>
            </a:xfrm>
            <a:prstGeom prst="straightConnector1">
              <a:avLst/>
            </a:prstGeom>
            <a:noFill/>
            <a:ln w="25400">
              <a:solidFill>
                <a:schemeClr val="tx1"/>
              </a:solidFill>
              <a:prstDash val="sysDash"/>
              <a:round/>
              <a:headEnd type="triangle" w="med" len="med"/>
              <a:tailEnd type="triangle" w="med" len="med"/>
            </a:ln>
            <a:extLst>
              <a:ext uri="{909E8E84-426E-40dd-AFC4-6F175D3DCCD1}">
                <a14:hiddenFill xmlns:a14="http://schemas.microsoft.com/office/drawing/2010/main" xmlns="">
                  <a:noFill/>
                </a14:hiddenFill>
              </a:ext>
            </a:extLst>
          </p:spPr>
        </p:cxnSp>
        <p:sp>
          <p:nvSpPr>
            <p:cNvPr id="48" name="Up-Down Arrow 27">
              <a:extLst>
                <a:ext uri="{FF2B5EF4-FFF2-40B4-BE49-F238E27FC236}">
                  <a16:creationId xmlns:a16="http://schemas.microsoft.com/office/drawing/2014/main" id="{0A275A4F-5357-4AB5-A0BE-235E8477834E}"/>
                </a:ext>
              </a:extLst>
            </p:cNvPr>
            <p:cNvSpPr>
              <a:spLocks noChangeArrowheads="1"/>
            </p:cNvSpPr>
            <p:nvPr/>
          </p:nvSpPr>
          <p:spPr bwMode="auto">
            <a:xfrm>
              <a:off x="533400" y="2819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sp>
          <p:nvSpPr>
            <p:cNvPr id="49" name="Up-Down Arrow 27">
              <a:extLst>
                <a:ext uri="{FF2B5EF4-FFF2-40B4-BE49-F238E27FC236}">
                  <a16:creationId xmlns:a16="http://schemas.microsoft.com/office/drawing/2014/main" id="{A33C66AD-10C8-442D-9D81-3027357CF6B7}"/>
                </a:ext>
              </a:extLst>
            </p:cNvPr>
            <p:cNvSpPr>
              <a:spLocks noChangeArrowheads="1"/>
            </p:cNvSpPr>
            <p:nvPr/>
          </p:nvSpPr>
          <p:spPr bwMode="auto">
            <a:xfrm>
              <a:off x="8382000" y="2819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grpSp>
      <p:grpSp>
        <p:nvGrpSpPr>
          <p:cNvPr id="50" name="Group 101">
            <a:extLst>
              <a:ext uri="{FF2B5EF4-FFF2-40B4-BE49-F238E27FC236}">
                <a16:creationId xmlns:a16="http://schemas.microsoft.com/office/drawing/2014/main" id="{0FF7E48C-8D4D-49F1-84E9-6B4AA20DF27F}"/>
              </a:ext>
            </a:extLst>
          </p:cNvPr>
          <p:cNvGrpSpPr>
            <a:grpSpLocks/>
          </p:cNvGrpSpPr>
          <p:nvPr/>
        </p:nvGrpSpPr>
        <p:grpSpPr bwMode="auto">
          <a:xfrm>
            <a:off x="1331843" y="1022350"/>
            <a:ext cx="9315483" cy="1143000"/>
            <a:chOff x="-86139" y="914400"/>
            <a:chExt cx="9315483" cy="1143000"/>
          </a:xfrm>
        </p:grpSpPr>
        <p:sp>
          <p:nvSpPr>
            <p:cNvPr id="51" name="Rectangle 90">
              <a:extLst>
                <a:ext uri="{FF2B5EF4-FFF2-40B4-BE49-F238E27FC236}">
                  <a16:creationId xmlns:a16="http://schemas.microsoft.com/office/drawing/2014/main" id="{2FFD26E8-19AC-4E70-B509-AEE320499C5F}"/>
                </a:ext>
              </a:extLst>
            </p:cNvPr>
            <p:cNvSpPr>
              <a:spLocks noChangeArrowheads="1"/>
            </p:cNvSpPr>
            <p:nvPr/>
          </p:nvSpPr>
          <p:spPr bwMode="auto">
            <a:xfrm>
              <a:off x="3505200" y="10668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52" name="Rectangle 51">
              <a:extLst>
                <a:ext uri="{FF2B5EF4-FFF2-40B4-BE49-F238E27FC236}">
                  <a16:creationId xmlns:a16="http://schemas.microsoft.com/office/drawing/2014/main" id="{27825360-00A9-42F1-B372-E1AA60C1FBD6}"/>
                </a:ext>
              </a:extLst>
            </p:cNvPr>
            <p:cNvSpPr>
              <a:spLocks noChangeArrowheads="1"/>
            </p:cNvSpPr>
            <p:nvPr/>
          </p:nvSpPr>
          <p:spPr bwMode="auto">
            <a:xfrm>
              <a:off x="-86139" y="914400"/>
              <a:ext cx="1381539" cy="762000"/>
            </a:xfrm>
            <a:prstGeom prst="rect">
              <a:avLst/>
            </a:prstGeom>
            <a:solidFill>
              <a:srgbClr val="FFFFFF"/>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Arial Narrow"/>
                </a:rPr>
                <a:t>Application Layer </a:t>
              </a:r>
            </a:p>
          </p:txBody>
        </p:sp>
        <p:sp>
          <p:nvSpPr>
            <p:cNvPr id="53" name="Rectangle 52">
              <a:extLst>
                <a:ext uri="{FF2B5EF4-FFF2-40B4-BE49-F238E27FC236}">
                  <a16:creationId xmlns:a16="http://schemas.microsoft.com/office/drawing/2014/main" id="{EC89E934-839E-4E38-AE92-F73353C7250F}"/>
                </a:ext>
              </a:extLst>
            </p:cNvPr>
            <p:cNvSpPr>
              <a:spLocks noChangeArrowheads="1"/>
            </p:cNvSpPr>
            <p:nvPr/>
          </p:nvSpPr>
          <p:spPr bwMode="auto">
            <a:xfrm>
              <a:off x="7848600" y="914400"/>
              <a:ext cx="1380744" cy="762000"/>
            </a:xfrm>
            <a:prstGeom prst="rect">
              <a:avLst/>
            </a:prstGeom>
            <a:solidFill>
              <a:srgbClr val="FFFFFF"/>
            </a:solidFill>
            <a:ln w="25400">
              <a:solidFill>
                <a:schemeClr val="tx1"/>
              </a:solidFill>
              <a:round/>
              <a:headEnd type="triangle" w="med" len="med"/>
              <a:tailEnd/>
            </a:ln>
            <a:effectLst>
              <a:outerShdw blurRad="50800" dist="38100" dir="2700000" rotWithShape="0">
                <a:srgbClr val="000000">
                  <a:alpha val="42998"/>
                </a:srgbClr>
              </a:outerShdw>
            </a:effectLst>
          </p:spPr>
          <p:txBody>
            <a:bodyPr anchor="ctr"/>
            <a:lstStyle/>
            <a:p>
              <a:pPr algn="ctr">
                <a:defRPr/>
              </a:pPr>
              <a:r>
                <a:rPr lang="en-US" b="0" dirty="0">
                  <a:latin typeface="Gill Sans Light"/>
                  <a:ea typeface="ＭＳ Ｐゴシック" pitchFamily="1" charset="-128"/>
                  <a:cs typeface="Arial Narrow"/>
                </a:rPr>
                <a:t>Application Layer </a:t>
              </a:r>
            </a:p>
          </p:txBody>
        </p:sp>
        <p:sp>
          <p:nvSpPr>
            <p:cNvPr id="54" name="Rectangle 99">
              <a:extLst>
                <a:ext uri="{FF2B5EF4-FFF2-40B4-BE49-F238E27FC236}">
                  <a16:creationId xmlns:a16="http://schemas.microsoft.com/office/drawing/2014/main" id="{6D1C66B4-5C7A-4A70-AAAD-8449D4F3213A}"/>
                </a:ext>
              </a:extLst>
            </p:cNvPr>
            <p:cNvSpPr>
              <a:spLocks noChangeArrowheads="1"/>
            </p:cNvSpPr>
            <p:nvPr/>
          </p:nvSpPr>
          <p:spPr bwMode="auto">
            <a:xfrm>
              <a:off x="7010400" y="1066800"/>
              <a:ext cx="685800" cy="609600"/>
            </a:xfrm>
            <a:prstGeom prst="rect">
              <a:avLst/>
            </a:prstGeom>
            <a:solidFill>
              <a:schemeClr val="bg1"/>
            </a:solidFill>
            <a:ln w="25400">
              <a:solidFill>
                <a:schemeClr val="tx1"/>
              </a:solidFill>
              <a:round/>
              <a:headEnd type="triangle" w="med" len="med"/>
              <a:tailEnd/>
            </a:ln>
          </p:spPr>
          <p:txBody>
            <a:bodyPr anchor="ctr"/>
            <a:lstStyle/>
            <a:p>
              <a:pPr algn="ctr"/>
              <a:r>
                <a:rPr lang="en-US" sz="1400" b="0">
                  <a:latin typeface="Gill Sans Light"/>
                </a:rPr>
                <a:t>Data</a:t>
              </a:r>
            </a:p>
          </p:txBody>
        </p:sp>
        <p:sp>
          <p:nvSpPr>
            <p:cNvPr id="55" name="Up-Down Arrow 27">
              <a:extLst>
                <a:ext uri="{FF2B5EF4-FFF2-40B4-BE49-F238E27FC236}">
                  <a16:creationId xmlns:a16="http://schemas.microsoft.com/office/drawing/2014/main" id="{F04D93AE-2AB5-469A-9590-AC087D196A1D}"/>
                </a:ext>
              </a:extLst>
            </p:cNvPr>
            <p:cNvSpPr>
              <a:spLocks noChangeArrowheads="1"/>
            </p:cNvSpPr>
            <p:nvPr/>
          </p:nvSpPr>
          <p:spPr bwMode="auto">
            <a:xfrm>
              <a:off x="533400" y="1676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sp>
          <p:nvSpPr>
            <p:cNvPr id="56" name="Up-Down Arrow 27">
              <a:extLst>
                <a:ext uri="{FF2B5EF4-FFF2-40B4-BE49-F238E27FC236}">
                  <a16:creationId xmlns:a16="http://schemas.microsoft.com/office/drawing/2014/main" id="{95E0E09C-47C0-4EDE-B00E-19870F9C3560}"/>
                </a:ext>
              </a:extLst>
            </p:cNvPr>
            <p:cNvSpPr>
              <a:spLocks noChangeArrowheads="1"/>
            </p:cNvSpPr>
            <p:nvPr/>
          </p:nvSpPr>
          <p:spPr bwMode="auto">
            <a:xfrm>
              <a:off x="8382000" y="1676400"/>
              <a:ext cx="228600" cy="381000"/>
            </a:xfrm>
            <a:prstGeom prst="upDownArrow">
              <a:avLst>
                <a:gd name="adj1" fmla="val 50000"/>
                <a:gd name="adj2" fmla="val 50000"/>
              </a:avLst>
            </a:prstGeom>
            <a:solidFill>
              <a:srgbClr val="FFFFFF"/>
            </a:solidFill>
            <a:ln w="25400">
              <a:solidFill>
                <a:schemeClr val="tx1"/>
              </a:solidFill>
              <a:round/>
              <a:headEnd type="triangle" w="med" len="med"/>
              <a:tailEnd/>
            </a:ln>
          </p:spPr>
          <p:txBody>
            <a:bodyPr anchor="ctr"/>
            <a:lstStyle/>
            <a:p>
              <a:pPr algn="ctr"/>
              <a:endParaRPr lang="en-US" sz="1600" b="0">
                <a:latin typeface="Gill Sans Light"/>
              </a:endParaRPr>
            </a:p>
          </p:txBody>
        </p:sp>
      </p:grpSp>
      <p:sp>
        <p:nvSpPr>
          <p:cNvPr id="8" name="Title 7"/>
          <p:cNvSpPr>
            <a:spLocks noGrp="1"/>
          </p:cNvSpPr>
          <p:nvPr>
            <p:ph type="title"/>
          </p:nvPr>
        </p:nvSpPr>
        <p:spPr/>
        <p:txBody>
          <a:bodyPr/>
          <a:lstStyle/>
          <a:p>
            <a:r>
              <a:rPr lang="en-US" dirty="0">
                <a:latin typeface="Gill Sans Light"/>
              </a:rPr>
              <a:t>Layering Analogy: Packets in Envelopes</a:t>
            </a:r>
          </a:p>
        </p:txBody>
      </p:sp>
      <p:sp>
        <p:nvSpPr>
          <p:cNvPr id="57" name="Rectangle 4"/>
          <p:cNvSpPr>
            <a:spLocks noChangeArrowheads="1"/>
          </p:cNvSpPr>
          <p:nvPr/>
        </p:nvSpPr>
        <p:spPr bwMode="auto">
          <a:xfrm>
            <a:off x="10793412" y="795339"/>
            <a:ext cx="1322388" cy="238125"/>
          </a:xfrm>
          <a:prstGeom prst="rect">
            <a:avLst/>
          </a:prstGeom>
          <a:solidFill>
            <a:schemeClr val="accent2">
              <a:lumMod val="20000"/>
              <a:lumOff val="80000"/>
            </a:schemeClr>
          </a:solidFill>
          <a:ln w="25400">
            <a:solidFill>
              <a:schemeClr val="tx1"/>
            </a:solidFill>
            <a:miter lim="800000"/>
            <a:headEnd/>
            <a:tailEnd/>
          </a:ln>
        </p:spPr>
        <p:txBody>
          <a:bodyPr wrap="none" anchor="ctr"/>
          <a:lstStyle/>
          <a:p>
            <a:pPr algn="ctr"/>
            <a:r>
              <a:rPr lang="en-US" dirty="0">
                <a:latin typeface="Helvetica" charset="0"/>
                <a:cs typeface="Helvetica" charset="0"/>
              </a:rPr>
              <a:t>Transport</a:t>
            </a:r>
          </a:p>
        </p:txBody>
      </p:sp>
      <p:sp>
        <p:nvSpPr>
          <p:cNvPr id="58" name="Rectangle 5"/>
          <p:cNvSpPr>
            <a:spLocks noChangeArrowheads="1"/>
          </p:cNvSpPr>
          <p:nvPr/>
        </p:nvSpPr>
        <p:spPr bwMode="auto">
          <a:xfrm>
            <a:off x="10793412" y="1033463"/>
            <a:ext cx="1322388" cy="239712"/>
          </a:xfrm>
          <a:prstGeom prst="rect">
            <a:avLst/>
          </a:prstGeom>
          <a:solidFill>
            <a:schemeClr val="accent1">
              <a:lumMod val="40000"/>
              <a:lumOff val="60000"/>
            </a:schemeClr>
          </a:solid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latin typeface="Helvetica" charset="0"/>
                <a:cs typeface="Helvetica" charset="0"/>
              </a:rPr>
              <a:t>Network</a:t>
            </a:r>
          </a:p>
        </p:txBody>
      </p:sp>
      <p:sp>
        <p:nvSpPr>
          <p:cNvPr id="59" name="Rectangle 6"/>
          <p:cNvSpPr>
            <a:spLocks noChangeArrowheads="1"/>
          </p:cNvSpPr>
          <p:nvPr/>
        </p:nvSpPr>
        <p:spPr bwMode="auto">
          <a:xfrm>
            <a:off x="10793412" y="1273176"/>
            <a:ext cx="1322388" cy="239713"/>
          </a:xfrm>
          <a:prstGeom prst="rect">
            <a:avLst/>
          </a:prstGeom>
          <a:solidFill>
            <a:srgbClr val="FFC000"/>
          </a:solid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latin typeface="Helvetica" charset="0"/>
                <a:cs typeface="Helvetica" charset="0"/>
              </a:rPr>
              <a:t>Datalink</a:t>
            </a:r>
          </a:p>
        </p:txBody>
      </p:sp>
      <p:sp>
        <p:nvSpPr>
          <p:cNvPr id="60" name="Rectangle 7"/>
          <p:cNvSpPr>
            <a:spLocks noChangeArrowheads="1"/>
          </p:cNvSpPr>
          <p:nvPr/>
        </p:nvSpPr>
        <p:spPr bwMode="auto">
          <a:xfrm>
            <a:off x="10793412" y="1512888"/>
            <a:ext cx="1322388" cy="239712"/>
          </a:xfrm>
          <a:prstGeom prst="rect">
            <a:avLst/>
          </a:prstGeom>
          <a:solidFill>
            <a:schemeClr val="bg2"/>
          </a:solid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dirty="0">
                <a:latin typeface="Helvetica" charset="0"/>
                <a:cs typeface="Helvetica" charset="0"/>
              </a:rPr>
              <a:t>Physical</a:t>
            </a:r>
          </a:p>
        </p:txBody>
      </p:sp>
      <p:sp>
        <p:nvSpPr>
          <p:cNvPr id="61" name="Rectangle 8"/>
          <p:cNvSpPr>
            <a:spLocks noChangeArrowheads="1"/>
          </p:cNvSpPr>
          <p:nvPr/>
        </p:nvSpPr>
        <p:spPr bwMode="auto">
          <a:xfrm>
            <a:off x="10793412" y="555626"/>
            <a:ext cx="1322388" cy="239713"/>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Session</a:t>
            </a:r>
          </a:p>
        </p:txBody>
      </p:sp>
      <p:sp>
        <p:nvSpPr>
          <p:cNvPr id="62" name="Rectangle 9"/>
          <p:cNvSpPr>
            <a:spLocks noChangeArrowheads="1"/>
          </p:cNvSpPr>
          <p:nvPr/>
        </p:nvSpPr>
        <p:spPr bwMode="auto">
          <a:xfrm>
            <a:off x="10793412" y="315913"/>
            <a:ext cx="1322388" cy="239712"/>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Present.</a:t>
            </a:r>
          </a:p>
        </p:txBody>
      </p:sp>
      <p:sp>
        <p:nvSpPr>
          <p:cNvPr id="63" name="Rectangle 10"/>
          <p:cNvSpPr>
            <a:spLocks noChangeArrowheads="1"/>
          </p:cNvSpPr>
          <p:nvPr/>
        </p:nvSpPr>
        <p:spPr bwMode="auto">
          <a:xfrm>
            <a:off x="10793412" y="76201"/>
            <a:ext cx="1322388" cy="239713"/>
          </a:xfrm>
          <a:prstGeom prst="rect">
            <a:avLst/>
          </a:prstGeom>
          <a:solidFill>
            <a:srgbClr val="FFFFFF"/>
          </a:solidFill>
          <a:ln w="25400">
            <a:solidFill>
              <a:schemeClr val="tx1"/>
            </a:solidFill>
            <a:miter lim="800000"/>
            <a:headEnd/>
            <a:tailEnd/>
          </a:ln>
        </p:spPr>
        <p:txBody>
          <a:bodyPr wrap="none" anchor="ctr"/>
          <a:lstStyle/>
          <a:p>
            <a:pPr algn="ctr"/>
            <a:r>
              <a:rPr lang="en-US">
                <a:latin typeface="Helvetica" charset="0"/>
                <a:cs typeface="Helvetica" charset="0"/>
              </a:rPr>
              <a:t>Application</a:t>
            </a:r>
          </a:p>
        </p:txBody>
      </p:sp>
    </p:spTree>
    <p:extLst>
      <p:ext uri="{BB962C8B-B14F-4D97-AF65-F5344CB8AC3E}">
        <p14:creationId xmlns:p14="http://schemas.microsoft.com/office/powerpoint/2010/main" val="3973210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up)">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up)">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r>
              <a:rPr lang="en-US">
                <a:latin typeface="Helvetica" charset="0"/>
                <a:ea typeface="ＭＳ Ｐゴシック" charset="0"/>
                <a:cs typeface="ＭＳ Ｐゴシック" charset="0"/>
              </a:rPr>
              <a:t>Internet Transport Protocols</a:t>
            </a:r>
          </a:p>
        </p:txBody>
      </p:sp>
      <p:sp>
        <p:nvSpPr>
          <p:cNvPr id="924675" name="Rectangle 3"/>
          <p:cNvSpPr>
            <a:spLocks noGrp="1" noChangeArrowheads="1"/>
          </p:cNvSpPr>
          <p:nvPr>
            <p:ph type="body" idx="1"/>
          </p:nvPr>
        </p:nvSpPr>
        <p:spPr>
          <a:xfrm>
            <a:off x="609600" y="795337"/>
            <a:ext cx="10896600" cy="5605463"/>
          </a:xfrm>
        </p:spPr>
        <p:txBody>
          <a:bodyPr>
            <a:normAutofit/>
          </a:bodyPr>
          <a:lstStyle/>
          <a:p>
            <a:r>
              <a:rPr lang="en-US" dirty="0">
                <a:latin typeface="Gill Sans Light"/>
                <a:ea typeface="ＭＳ Ｐゴシック" charset="0"/>
                <a:cs typeface="Gill Sans Light"/>
              </a:rPr>
              <a:t>Datagram service (</a:t>
            </a:r>
            <a:r>
              <a:rPr lang="en-US" b="1" dirty="0">
                <a:latin typeface="Gill Sans Light"/>
                <a:ea typeface="ＭＳ Ｐゴシック" charset="0"/>
                <a:cs typeface="Gill Sans Light"/>
              </a:rPr>
              <a:t>UDP</a:t>
            </a:r>
            <a:r>
              <a:rPr lang="en-US" dirty="0">
                <a:latin typeface="Gill Sans Light"/>
                <a:ea typeface="ＭＳ Ｐゴシック" charset="0"/>
                <a:cs typeface="Gill Sans Light"/>
              </a:rPr>
              <a:t>): IP Protocol 17</a:t>
            </a:r>
          </a:p>
          <a:p>
            <a:pPr lvl="1"/>
            <a:r>
              <a:rPr lang="en-US" dirty="0">
                <a:latin typeface="Gill Sans Light"/>
                <a:ea typeface="ＭＳ Ｐゴシック" charset="0"/>
                <a:cs typeface="Gill Sans Light"/>
              </a:rPr>
              <a:t>No-frills extension of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best-effort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IP</a:t>
            </a:r>
          </a:p>
          <a:p>
            <a:pPr lvl="1"/>
            <a:r>
              <a:rPr lang="en-US" dirty="0">
                <a:latin typeface="Gill Sans Light"/>
                <a:ea typeface="ＭＳ Ｐゴシック" charset="0"/>
                <a:cs typeface="Gill Sans Light"/>
              </a:rPr>
              <a:t>Multiplexing/</a:t>
            </a:r>
            <a:r>
              <a:rPr lang="en-US" dirty="0" err="1">
                <a:latin typeface="Gill Sans Light"/>
                <a:ea typeface="ＭＳ Ｐゴシック" charset="0"/>
                <a:cs typeface="Gill Sans Light"/>
              </a:rPr>
              <a:t>Demultiplexing</a:t>
            </a:r>
            <a:r>
              <a:rPr lang="en-US" dirty="0">
                <a:latin typeface="Gill Sans Light"/>
                <a:ea typeface="ＭＳ Ｐゴシック" charset="0"/>
                <a:cs typeface="Gill Sans Light"/>
              </a:rPr>
              <a:t> among processes</a:t>
            </a:r>
          </a:p>
          <a:p>
            <a:r>
              <a:rPr lang="en-US" dirty="0">
                <a:latin typeface="Gill Sans Light"/>
                <a:ea typeface="ＭＳ Ｐゴシック" charset="0"/>
                <a:cs typeface="Gill Sans Light"/>
              </a:rPr>
              <a:t>Reliable, in-order delivery (</a:t>
            </a:r>
            <a:r>
              <a:rPr lang="en-US" b="1" dirty="0">
                <a:latin typeface="Gill Sans Light"/>
                <a:ea typeface="ＭＳ Ｐゴシック" charset="0"/>
                <a:cs typeface="Gill Sans Light"/>
              </a:rPr>
              <a:t>TCP</a:t>
            </a:r>
            <a:r>
              <a:rPr lang="en-US" dirty="0">
                <a:latin typeface="Gill Sans Light"/>
                <a:ea typeface="ＭＳ Ｐゴシック" charset="0"/>
                <a:cs typeface="Gill Sans Light"/>
              </a:rPr>
              <a:t>): IP </a:t>
            </a:r>
            <a:r>
              <a:rPr lang="en-US" dirty="0" smtClean="0">
                <a:latin typeface="Gill Sans Light"/>
                <a:ea typeface="ＭＳ Ｐゴシック" charset="0"/>
                <a:cs typeface="Gill Sans Light"/>
              </a:rPr>
              <a:t>Protocol 6</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Connection set-up &amp; tear-down</a:t>
            </a:r>
          </a:p>
          <a:p>
            <a:pPr lvl="1"/>
            <a:r>
              <a:rPr lang="en-US" dirty="0">
                <a:latin typeface="Gill Sans Light"/>
                <a:ea typeface="ＭＳ Ｐゴシック" charset="0"/>
                <a:cs typeface="Gill Sans Light"/>
              </a:rPr>
              <a:t>Discarding corrupted packets (segments)</a:t>
            </a:r>
          </a:p>
          <a:p>
            <a:pPr lvl="1"/>
            <a:r>
              <a:rPr lang="en-US" dirty="0">
                <a:latin typeface="Gill Sans Light"/>
                <a:ea typeface="ＭＳ Ｐゴシック" charset="0"/>
                <a:cs typeface="Gill Sans Light"/>
              </a:rPr>
              <a:t>Retransmission of lost packets (segments)</a:t>
            </a:r>
          </a:p>
          <a:p>
            <a:pPr lvl="1"/>
            <a:r>
              <a:rPr lang="en-US" dirty="0">
                <a:latin typeface="Gill Sans Light"/>
                <a:ea typeface="ＭＳ Ｐゴシック" charset="0"/>
                <a:cs typeface="Gill Sans Light"/>
              </a:rPr>
              <a:t>Flow </a:t>
            </a:r>
            <a:r>
              <a:rPr lang="en-US" dirty="0" smtClean="0">
                <a:latin typeface="Gill Sans Light"/>
                <a:ea typeface="ＭＳ Ｐゴシック" charset="0"/>
                <a:cs typeface="Gill Sans Light"/>
              </a:rPr>
              <a:t>control/Congestion control</a:t>
            </a:r>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Other examples:</a:t>
            </a:r>
          </a:p>
          <a:p>
            <a:pPr lvl="1"/>
            <a:r>
              <a:rPr lang="en-US" dirty="0">
                <a:latin typeface="Gill Sans Light"/>
                <a:ea typeface="ＭＳ Ｐゴシック" charset="0"/>
                <a:cs typeface="Gill Sans Light"/>
              </a:rPr>
              <a:t>DCCP (33), Datagram Congestion Control Protocol</a:t>
            </a:r>
          </a:p>
          <a:p>
            <a:pPr lvl="1"/>
            <a:r>
              <a:rPr lang="en-US" dirty="0">
                <a:latin typeface="Gill Sans Light"/>
                <a:ea typeface="ＭＳ Ｐゴシック" charset="0"/>
                <a:cs typeface="Gill Sans Light"/>
              </a:rPr>
              <a:t>RDP (26), Reliable Data Protocol</a:t>
            </a:r>
          </a:p>
          <a:p>
            <a:pPr lvl="1"/>
            <a:r>
              <a:rPr lang="en-US" dirty="0">
                <a:latin typeface="Gill Sans Light"/>
                <a:ea typeface="ＭＳ Ｐゴシック" charset="0"/>
                <a:cs typeface="Gill Sans Light"/>
              </a:rPr>
              <a:t>SCTP (132), Stream Control Transmission Protocol</a:t>
            </a:r>
          </a:p>
        </p:txBody>
      </p:sp>
      <p:sp>
        <p:nvSpPr>
          <p:cNvPr id="11" name="Rectangle 4"/>
          <p:cNvSpPr>
            <a:spLocks noChangeArrowheads="1"/>
          </p:cNvSpPr>
          <p:nvPr/>
        </p:nvSpPr>
        <p:spPr bwMode="auto">
          <a:xfrm>
            <a:off x="10793412" y="795339"/>
            <a:ext cx="1322388" cy="238125"/>
          </a:xfrm>
          <a:prstGeom prst="rect">
            <a:avLst/>
          </a:prstGeom>
          <a:solidFill>
            <a:srgbClr val="BCFFBC"/>
          </a:solidFill>
          <a:ln w="25400">
            <a:solidFill>
              <a:schemeClr val="tx1"/>
            </a:solidFill>
            <a:miter lim="800000"/>
            <a:headEnd/>
            <a:tailEnd/>
          </a:ln>
        </p:spPr>
        <p:txBody>
          <a:bodyPr wrap="none" anchor="ctr"/>
          <a:lstStyle/>
          <a:p>
            <a:pPr algn="ctr"/>
            <a:r>
              <a:rPr lang="en-US" dirty="0">
                <a:latin typeface="Helvetica" charset="0"/>
                <a:cs typeface="Helvetica" charset="0"/>
              </a:rPr>
              <a:t>Transport</a:t>
            </a:r>
          </a:p>
        </p:txBody>
      </p:sp>
      <p:sp>
        <p:nvSpPr>
          <p:cNvPr id="12" name="Rectangle 5"/>
          <p:cNvSpPr>
            <a:spLocks noChangeArrowheads="1"/>
          </p:cNvSpPr>
          <p:nvPr/>
        </p:nvSpPr>
        <p:spPr bwMode="auto">
          <a:xfrm>
            <a:off x="10793412" y="1033463"/>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Network</a:t>
            </a:r>
          </a:p>
        </p:txBody>
      </p:sp>
      <p:sp>
        <p:nvSpPr>
          <p:cNvPr id="13" name="Rectangle 6"/>
          <p:cNvSpPr>
            <a:spLocks noChangeArrowheads="1"/>
          </p:cNvSpPr>
          <p:nvPr/>
        </p:nvSpPr>
        <p:spPr bwMode="auto">
          <a:xfrm>
            <a:off x="10793412" y="1273176"/>
            <a:ext cx="1322388" cy="239713"/>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Datalink</a:t>
            </a:r>
          </a:p>
        </p:txBody>
      </p:sp>
      <p:sp>
        <p:nvSpPr>
          <p:cNvPr id="14" name="Rectangle 7"/>
          <p:cNvSpPr>
            <a:spLocks noChangeArrowheads="1"/>
          </p:cNvSpPr>
          <p:nvPr/>
        </p:nvSpPr>
        <p:spPr bwMode="auto">
          <a:xfrm>
            <a:off x="10793412" y="1512888"/>
            <a:ext cx="1322388" cy="239712"/>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r>
              <a:rPr lang="en-US">
                <a:latin typeface="Helvetica" charset="0"/>
                <a:cs typeface="Helvetica" charset="0"/>
              </a:rPr>
              <a:t>Physical</a:t>
            </a:r>
          </a:p>
        </p:txBody>
      </p:sp>
      <p:sp>
        <p:nvSpPr>
          <p:cNvPr id="15" name="Rectangle 8"/>
          <p:cNvSpPr>
            <a:spLocks noChangeArrowheads="1"/>
          </p:cNvSpPr>
          <p:nvPr/>
        </p:nvSpPr>
        <p:spPr bwMode="auto">
          <a:xfrm>
            <a:off x="10793412" y="555626"/>
            <a:ext cx="1322388" cy="239713"/>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Session</a:t>
            </a:r>
          </a:p>
        </p:txBody>
      </p:sp>
      <p:sp>
        <p:nvSpPr>
          <p:cNvPr id="16" name="Rectangle 9"/>
          <p:cNvSpPr>
            <a:spLocks noChangeArrowheads="1"/>
          </p:cNvSpPr>
          <p:nvPr/>
        </p:nvSpPr>
        <p:spPr bwMode="auto">
          <a:xfrm>
            <a:off x="10793412" y="315913"/>
            <a:ext cx="1322388" cy="239712"/>
          </a:xfrm>
          <a:prstGeom prst="rect">
            <a:avLst/>
          </a:prstGeom>
          <a:solidFill>
            <a:srgbClr val="FFFFFF"/>
          </a:solidFill>
          <a:ln w="25400">
            <a:solidFill>
              <a:schemeClr val="tx1"/>
            </a:solidFill>
            <a:prstDash val="sysDot"/>
            <a:miter lim="800000"/>
            <a:headEnd/>
            <a:tailEnd/>
          </a:ln>
        </p:spPr>
        <p:txBody>
          <a:bodyPr wrap="none" anchor="ctr"/>
          <a:lstStyle/>
          <a:p>
            <a:pPr algn="ctr"/>
            <a:r>
              <a:rPr lang="en-US">
                <a:solidFill>
                  <a:schemeClr val="folHlink"/>
                </a:solidFill>
                <a:latin typeface="Helvetica" charset="0"/>
                <a:cs typeface="Helvetica" charset="0"/>
              </a:rPr>
              <a:t>Present.</a:t>
            </a:r>
          </a:p>
        </p:txBody>
      </p:sp>
      <p:sp>
        <p:nvSpPr>
          <p:cNvPr id="17" name="Rectangle 10"/>
          <p:cNvSpPr>
            <a:spLocks noChangeArrowheads="1"/>
          </p:cNvSpPr>
          <p:nvPr/>
        </p:nvSpPr>
        <p:spPr bwMode="auto">
          <a:xfrm>
            <a:off x="10793412" y="76201"/>
            <a:ext cx="1322388" cy="239713"/>
          </a:xfrm>
          <a:prstGeom prst="rect">
            <a:avLst/>
          </a:prstGeom>
          <a:solidFill>
            <a:srgbClr val="FFFFFF"/>
          </a:solidFill>
          <a:ln w="25400">
            <a:solidFill>
              <a:schemeClr val="tx1"/>
            </a:solidFill>
            <a:miter lim="800000"/>
            <a:headEnd/>
            <a:tailEnd/>
          </a:ln>
        </p:spPr>
        <p:txBody>
          <a:bodyPr wrap="none" anchor="ctr"/>
          <a:lstStyle/>
          <a:p>
            <a:pPr algn="ctr"/>
            <a:r>
              <a:rPr lang="en-US">
                <a:latin typeface="Helvetica" charset="0"/>
                <a:cs typeface="Helvetica" charset="0"/>
              </a:rPr>
              <a:t>Application</a:t>
            </a:r>
          </a:p>
        </p:txBody>
      </p:sp>
    </p:spTree>
    <p:extLst>
      <p:ext uri="{BB962C8B-B14F-4D97-AF65-F5344CB8AC3E}">
        <p14:creationId xmlns:p14="http://schemas.microsoft.com/office/powerpoint/2010/main" val="1785564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4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4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467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4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4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4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4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46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46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4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467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246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Distributed Consensus Making</a:t>
            </a:r>
          </a:p>
        </p:txBody>
      </p:sp>
      <p:sp>
        <p:nvSpPr>
          <p:cNvPr id="3" name="Content Placeholder 2"/>
          <p:cNvSpPr>
            <a:spLocks noGrp="1"/>
          </p:cNvSpPr>
          <p:nvPr>
            <p:ph idx="1"/>
          </p:nvPr>
        </p:nvSpPr>
        <p:spPr>
          <a:xfrm>
            <a:off x="685800" y="762000"/>
            <a:ext cx="10744200" cy="5638800"/>
          </a:xfrm>
        </p:spPr>
        <p:txBody>
          <a:bodyPr>
            <a:normAutofit/>
          </a:bodyPr>
          <a:lstStyle/>
          <a:p>
            <a:r>
              <a:rPr lang="en-US" dirty="0"/>
              <a:t>Consensus problem</a:t>
            </a:r>
          </a:p>
          <a:p>
            <a:pPr lvl="1"/>
            <a:r>
              <a:rPr lang="en-US" dirty="0"/>
              <a:t>All nodes propose a value</a:t>
            </a:r>
          </a:p>
          <a:p>
            <a:pPr lvl="1"/>
            <a:r>
              <a:rPr lang="en-US" dirty="0"/>
              <a:t>Some nodes might crash and stop responding</a:t>
            </a:r>
          </a:p>
          <a:p>
            <a:pPr lvl="1"/>
            <a:r>
              <a:rPr lang="en-US" dirty="0"/>
              <a:t>Eventually, all remaining nodes decide on the same value from set of proposed values</a:t>
            </a:r>
          </a:p>
          <a:p>
            <a:r>
              <a:rPr lang="en-US" dirty="0"/>
              <a:t>Distributed Decision Making</a:t>
            </a:r>
          </a:p>
          <a:p>
            <a:pPr lvl="1"/>
            <a:r>
              <a:rPr lang="en-US" dirty="0"/>
              <a:t>Choose between “true” and “false”</a:t>
            </a:r>
          </a:p>
          <a:p>
            <a:pPr lvl="1"/>
            <a:r>
              <a:rPr lang="en-US" dirty="0"/>
              <a:t>Or Choose between “commit” and “abort”</a:t>
            </a:r>
          </a:p>
          <a:p>
            <a:r>
              <a:rPr lang="en-US" dirty="0"/>
              <a:t>Equally important (but often forgotten!): make it durable!</a:t>
            </a:r>
          </a:p>
          <a:p>
            <a:pPr lvl="1"/>
            <a:r>
              <a:rPr lang="en-US" dirty="0"/>
              <a:t>How do we make sure that decisions cannot be forgotten?</a:t>
            </a:r>
          </a:p>
          <a:p>
            <a:pPr lvl="2"/>
            <a:r>
              <a:rPr lang="en-US" dirty="0"/>
              <a:t>This is the “D” of “ACID” in a regular database</a:t>
            </a:r>
          </a:p>
          <a:p>
            <a:pPr lvl="1"/>
            <a:r>
              <a:rPr lang="en-US" dirty="0"/>
              <a:t>In a global-scale system?</a:t>
            </a:r>
          </a:p>
          <a:p>
            <a:pPr lvl="2"/>
            <a:r>
              <a:rPr lang="en-US" dirty="0"/>
              <a:t>What about erasure coding or massive replication?</a:t>
            </a:r>
          </a:p>
          <a:p>
            <a:pPr lvl="2"/>
            <a:r>
              <a:rPr lang="en-US" dirty="0"/>
              <a:t>Like </a:t>
            </a:r>
            <a:r>
              <a:rPr lang="en-US" dirty="0" err="1">
                <a:solidFill>
                  <a:srgbClr val="FF0000"/>
                </a:solidFill>
              </a:rPr>
              <a:t>BlockChain</a:t>
            </a:r>
            <a:r>
              <a:rPr lang="en-US" dirty="0"/>
              <a:t> applications! </a:t>
            </a:r>
          </a:p>
          <a:p>
            <a:pPr lvl="1"/>
            <a:endParaRPr lang="en-US" dirty="0"/>
          </a:p>
        </p:txBody>
      </p:sp>
    </p:spTree>
    <p:extLst>
      <p:ext uri="{BB962C8B-B14F-4D97-AF65-F5344CB8AC3E}">
        <p14:creationId xmlns:p14="http://schemas.microsoft.com/office/powerpoint/2010/main" val="424608709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p:cNvGrpSpPr/>
          <p:nvPr/>
        </p:nvGrpSpPr>
        <p:grpSpPr>
          <a:xfrm>
            <a:off x="4188461" y="2135926"/>
            <a:ext cx="8011644" cy="4667213"/>
            <a:chOff x="4188461" y="1677061"/>
            <a:chExt cx="8011644" cy="5126308"/>
          </a:xfrm>
        </p:grpSpPr>
        <p:sp>
          <p:nvSpPr>
            <p:cNvPr id="5" name="Cloud 4"/>
            <p:cNvSpPr/>
            <p:nvPr/>
          </p:nvSpPr>
          <p:spPr bwMode="auto">
            <a:xfrm rot="210653">
              <a:off x="4188461" y="1677061"/>
              <a:ext cx="8011644" cy="5126308"/>
            </a:xfrm>
            <a:prstGeom prst="cloud">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2700000" scaled="1"/>
              <a:tileRect/>
            </a:gra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endParaRPr>
            </a:p>
          </p:txBody>
        </p:sp>
        <p:grpSp>
          <p:nvGrpSpPr>
            <p:cNvPr id="18" name="Group 17"/>
            <p:cNvGrpSpPr/>
            <p:nvPr/>
          </p:nvGrpSpPr>
          <p:grpSpPr>
            <a:xfrm>
              <a:off x="7536612" y="4876800"/>
              <a:ext cx="1531188" cy="1780039"/>
              <a:chOff x="768461" y="1772692"/>
              <a:chExt cx="1531188" cy="1780039"/>
            </a:xfrm>
          </p:grpSpPr>
          <p:sp>
            <p:nvSpPr>
              <p:cNvPr id="19" name="Oval 18"/>
              <p:cNvSpPr/>
              <p:nvPr/>
            </p:nvSpPr>
            <p:spPr bwMode="auto">
              <a:xfrm>
                <a:off x="1051486" y="1772692"/>
                <a:ext cx="914400" cy="914400"/>
              </a:xfrm>
              <a:prstGeom prst="ellipse">
                <a:avLst/>
              </a:prstGeom>
              <a:solidFill>
                <a:srgbClr val="FFFF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endParaRPr>
              </a:p>
            </p:txBody>
          </p:sp>
          <p:sp>
            <p:nvSpPr>
              <p:cNvPr id="20" name="TextBox 19"/>
              <p:cNvSpPr txBox="1"/>
              <p:nvPr/>
            </p:nvSpPr>
            <p:spPr>
              <a:xfrm>
                <a:off x="768461" y="2629402"/>
                <a:ext cx="1531188" cy="923329"/>
              </a:xfrm>
              <a:prstGeom prst="rect">
                <a:avLst/>
              </a:prstGeom>
              <a:noFill/>
            </p:spPr>
            <p:txBody>
              <a:bodyPr wrap="none" rtlCol="0">
                <a:spAutoFit/>
              </a:bodyPr>
              <a:lstStyle/>
              <a:p>
                <a:pPr algn="ctr"/>
                <a:r>
                  <a:rPr lang="en-US" dirty="0" smtClean="0">
                    <a:latin typeface="Gill Sans Light"/>
                  </a:rPr>
                  <a:t>Server #2</a:t>
                </a:r>
                <a:br>
                  <a:rPr lang="en-US" dirty="0" smtClean="0">
                    <a:latin typeface="Gill Sans Light"/>
                  </a:rPr>
                </a:br>
                <a:r>
                  <a:rPr lang="en-US" dirty="0" smtClean="0">
                    <a:latin typeface="Gill Sans Light"/>
                  </a:rPr>
                  <a:t>External IP: </a:t>
                </a:r>
                <a:br>
                  <a:rPr lang="en-US" dirty="0" smtClean="0">
                    <a:latin typeface="Gill Sans Light"/>
                  </a:rPr>
                </a:br>
                <a:r>
                  <a:rPr lang="en-US" dirty="0" smtClean="0">
                    <a:latin typeface="Gill Sans Light"/>
                  </a:rPr>
                  <a:t>11.33.40.5</a:t>
                </a:r>
                <a:endParaRPr lang="en-US" dirty="0">
                  <a:latin typeface="Gill Sans Light"/>
                </a:endParaRPr>
              </a:p>
            </p:txBody>
          </p:sp>
        </p:grpSp>
        <p:grpSp>
          <p:nvGrpSpPr>
            <p:cNvPr id="21" name="Group 20"/>
            <p:cNvGrpSpPr/>
            <p:nvPr/>
          </p:nvGrpSpPr>
          <p:grpSpPr>
            <a:xfrm>
              <a:off x="9694370" y="2156492"/>
              <a:ext cx="1659430" cy="1816485"/>
              <a:chOff x="835308" y="2295736"/>
              <a:chExt cx="1659430" cy="1816485"/>
            </a:xfrm>
          </p:grpSpPr>
          <p:sp>
            <p:nvSpPr>
              <p:cNvPr id="22" name="Oval 21"/>
              <p:cNvSpPr/>
              <p:nvPr/>
            </p:nvSpPr>
            <p:spPr bwMode="auto">
              <a:xfrm>
                <a:off x="1207823" y="2295736"/>
                <a:ext cx="914400" cy="914400"/>
              </a:xfrm>
              <a:prstGeom prst="ellipse">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endParaRPr>
              </a:p>
            </p:txBody>
          </p:sp>
          <p:sp>
            <p:nvSpPr>
              <p:cNvPr id="23" name="TextBox 22"/>
              <p:cNvSpPr txBox="1"/>
              <p:nvPr/>
            </p:nvSpPr>
            <p:spPr>
              <a:xfrm>
                <a:off x="835308" y="3188892"/>
                <a:ext cx="1659430" cy="923329"/>
              </a:xfrm>
              <a:prstGeom prst="rect">
                <a:avLst/>
              </a:prstGeom>
              <a:noFill/>
            </p:spPr>
            <p:txBody>
              <a:bodyPr wrap="none" rtlCol="0">
                <a:spAutoFit/>
              </a:bodyPr>
              <a:lstStyle/>
              <a:p>
                <a:pPr algn="ctr"/>
                <a:r>
                  <a:rPr lang="en-US" dirty="0" smtClean="0">
                    <a:latin typeface="Gill Sans Light"/>
                  </a:rPr>
                  <a:t>Server #1</a:t>
                </a:r>
                <a:br>
                  <a:rPr lang="en-US" dirty="0" smtClean="0">
                    <a:latin typeface="Gill Sans Light"/>
                  </a:rPr>
                </a:br>
                <a:r>
                  <a:rPr lang="en-US" dirty="0" smtClean="0">
                    <a:latin typeface="Gill Sans Light"/>
                  </a:rPr>
                  <a:t>External IP: </a:t>
                </a:r>
                <a:br>
                  <a:rPr lang="en-US" dirty="0" smtClean="0">
                    <a:latin typeface="Gill Sans Light"/>
                  </a:rPr>
                </a:br>
                <a:r>
                  <a:rPr lang="en-US" dirty="0" smtClean="0">
                    <a:latin typeface="Gill Sans Light"/>
                  </a:rPr>
                  <a:t>142.251.42.36</a:t>
                </a:r>
                <a:endParaRPr lang="en-US" dirty="0">
                  <a:latin typeface="Gill Sans Light"/>
                </a:endParaRPr>
              </a:p>
            </p:txBody>
          </p:sp>
        </p:grpSp>
        <p:sp>
          <p:nvSpPr>
            <p:cNvPr id="39" name="TextBox 38"/>
            <p:cNvSpPr txBox="1"/>
            <p:nvPr/>
          </p:nvSpPr>
          <p:spPr>
            <a:xfrm>
              <a:off x="8734037" y="4262496"/>
              <a:ext cx="3029997" cy="584776"/>
            </a:xfrm>
            <a:prstGeom prst="rect">
              <a:avLst/>
            </a:prstGeom>
            <a:noFill/>
          </p:spPr>
          <p:txBody>
            <a:bodyPr wrap="none" rtlCol="0">
              <a:spAutoFit/>
            </a:bodyPr>
            <a:lstStyle/>
            <a:p>
              <a:pPr algn="ctr"/>
              <a:r>
                <a:rPr lang="en-US" sz="3200" dirty="0" smtClean="0">
                  <a:latin typeface="Arial" panose="020B0604020202020204" pitchFamily="34" charset="0"/>
                  <a:cs typeface="Arial" panose="020B0604020202020204" pitchFamily="34" charset="0"/>
                </a:rPr>
                <a:t>Public Internet</a:t>
              </a:r>
              <a:endParaRPr lang="en-US" sz="3200" dirty="0">
                <a:latin typeface="Arial" panose="020B0604020202020204" pitchFamily="34" charset="0"/>
                <a:cs typeface="Arial" panose="020B0604020202020204" pitchFamily="34" charset="0"/>
              </a:endParaRPr>
            </a:p>
          </p:txBody>
        </p:sp>
      </p:grpSp>
      <p:grpSp>
        <p:nvGrpSpPr>
          <p:cNvPr id="48" name="Group 47"/>
          <p:cNvGrpSpPr/>
          <p:nvPr/>
        </p:nvGrpSpPr>
        <p:grpSpPr>
          <a:xfrm>
            <a:off x="122188" y="2278458"/>
            <a:ext cx="6912899" cy="4274741"/>
            <a:chOff x="122188" y="1857970"/>
            <a:chExt cx="6912899" cy="4695230"/>
          </a:xfrm>
        </p:grpSpPr>
        <p:sp>
          <p:nvSpPr>
            <p:cNvPr id="38" name="Rectangle 37"/>
            <p:cNvSpPr/>
            <p:nvPr/>
          </p:nvSpPr>
          <p:spPr bwMode="auto">
            <a:xfrm>
              <a:off x="122188" y="1899283"/>
              <a:ext cx="4876800" cy="4561850"/>
            </a:xfrm>
            <a:prstGeom prst="rect">
              <a:avLst/>
            </a:prstGeom>
            <a:solidFill>
              <a:srgbClr val="BCFFBC"/>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endParaRPr>
            </a:p>
          </p:txBody>
        </p:sp>
        <p:grpSp>
          <p:nvGrpSpPr>
            <p:cNvPr id="12" name="Group 11"/>
            <p:cNvGrpSpPr/>
            <p:nvPr/>
          </p:nvGrpSpPr>
          <p:grpSpPr>
            <a:xfrm>
              <a:off x="381000" y="4209727"/>
              <a:ext cx="1531188" cy="1918748"/>
              <a:chOff x="675898" y="1066093"/>
              <a:chExt cx="1531188" cy="1918748"/>
            </a:xfrm>
          </p:grpSpPr>
          <p:sp>
            <p:nvSpPr>
              <p:cNvPr id="9" name="Oval 8"/>
              <p:cNvSpPr/>
              <p:nvPr/>
            </p:nvSpPr>
            <p:spPr bwMode="auto">
              <a:xfrm>
                <a:off x="984289" y="2070439"/>
                <a:ext cx="914400" cy="914402"/>
              </a:xfrm>
              <a:prstGeom prst="ellipse">
                <a:avLst/>
              </a:prstGeom>
              <a:solidFill>
                <a:srgbClr val="00B0F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endParaRPr>
              </a:p>
            </p:txBody>
          </p:sp>
          <p:sp>
            <p:nvSpPr>
              <p:cNvPr id="10" name="TextBox 9"/>
              <p:cNvSpPr txBox="1"/>
              <p:nvPr/>
            </p:nvSpPr>
            <p:spPr>
              <a:xfrm>
                <a:off x="675898" y="1066093"/>
                <a:ext cx="1531188" cy="923329"/>
              </a:xfrm>
              <a:prstGeom prst="rect">
                <a:avLst/>
              </a:prstGeom>
              <a:noFill/>
            </p:spPr>
            <p:txBody>
              <a:bodyPr wrap="none" rtlCol="0">
                <a:spAutoFit/>
              </a:bodyPr>
              <a:lstStyle/>
              <a:p>
                <a:pPr algn="ctr"/>
                <a:r>
                  <a:rPr lang="en-US" dirty="0" smtClean="0">
                    <a:latin typeface="Gill Sans Light"/>
                  </a:rPr>
                  <a:t>Client #2</a:t>
                </a:r>
                <a:br>
                  <a:rPr lang="en-US" dirty="0" smtClean="0">
                    <a:latin typeface="Gill Sans Light"/>
                  </a:rPr>
                </a:br>
                <a:r>
                  <a:rPr lang="en-US" dirty="0" smtClean="0">
                    <a:latin typeface="Gill Sans Light"/>
                  </a:rPr>
                  <a:t>Internal IP: </a:t>
                </a:r>
                <a:br>
                  <a:rPr lang="en-US" dirty="0" smtClean="0">
                    <a:latin typeface="Gill Sans Light"/>
                  </a:rPr>
                </a:br>
                <a:r>
                  <a:rPr lang="en-US" dirty="0" smtClean="0">
                    <a:latin typeface="Gill Sans Light"/>
                  </a:rPr>
                  <a:t>192.168.1.10</a:t>
                </a:r>
                <a:endParaRPr lang="en-US" dirty="0">
                  <a:latin typeface="Gill Sans Light"/>
                </a:endParaRPr>
              </a:p>
            </p:txBody>
          </p:sp>
        </p:grpSp>
        <p:grpSp>
          <p:nvGrpSpPr>
            <p:cNvPr id="13" name="Group 12"/>
            <p:cNvGrpSpPr/>
            <p:nvPr/>
          </p:nvGrpSpPr>
          <p:grpSpPr>
            <a:xfrm>
              <a:off x="420178" y="2117341"/>
              <a:ext cx="1441421" cy="1808558"/>
              <a:chOff x="720782" y="2183037"/>
              <a:chExt cx="1441421" cy="1808558"/>
            </a:xfrm>
          </p:grpSpPr>
          <p:sp>
            <p:nvSpPr>
              <p:cNvPr id="14" name="Oval 13"/>
              <p:cNvSpPr/>
              <p:nvPr/>
            </p:nvSpPr>
            <p:spPr bwMode="auto">
              <a:xfrm>
                <a:off x="984289" y="2183037"/>
                <a:ext cx="914400" cy="914400"/>
              </a:xfrm>
              <a:prstGeom prst="ellipse">
                <a:avLst/>
              </a:prstGeom>
              <a:solidFill>
                <a:srgbClr val="7030A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endParaRPr>
              </a:p>
            </p:txBody>
          </p:sp>
          <p:sp>
            <p:nvSpPr>
              <p:cNvPr id="15" name="TextBox 14"/>
              <p:cNvSpPr txBox="1"/>
              <p:nvPr/>
            </p:nvSpPr>
            <p:spPr>
              <a:xfrm>
                <a:off x="720782" y="3068265"/>
                <a:ext cx="1441421" cy="923330"/>
              </a:xfrm>
              <a:prstGeom prst="rect">
                <a:avLst/>
              </a:prstGeom>
              <a:noFill/>
            </p:spPr>
            <p:txBody>
              <a:bodyPr wrap="none" rtlCol="0">
                <a:spAutoFit/>
              </a:bodyPr>
              <a:lstStyle/>
              <a:p>
                <a:pPr algn="ctr"/>
                <a:r>
                  <a:rPr lang="en-US" dirty="0" smtClean="0">
                    <a:latin typeface="Gill Sans Light"/>
                  </a:rPr>
                  <a:t>Client #1</a:t>
                </a:r>
                <a:br>
                  <a:rPr lang="en-US" dirty="0" smtClean="0">
                    <a:latin typeface="Gill Sans Light"/>
                  </a:rPr>
                </a:br>
                <a:r>
                  <a:rPr lang="en-US" dirty="0" smtClean="0">
                    <a:latin typeface="Gill Sans Light"/>
                  </a:rPr>
                  <a:t>Internal IP: </a:t>
                </a:r>
                <a:br>
                  <a:rPr lang="en-US" dirty="0" smtClean="0">
                    <a:latin typeface="Gill Sans Light"/>
                  </a:rPr>
                </a:br>
                <a:r>
                  <a:rPr lang="en-US" dirty="0" smtClean="0">
                    <a:latin typeface="Gill Sans Light"/>
                  </a:rPr>
                  <a:t>192.168.1.4</a:t>
                </a:r>
                <a:endParaRPr lang="en-US" dirty="0">
                  <a:latin typeface="Gill Sans Light"/>
                </a:endParaRPr>
              </a:p>
            </p:txBody>
          </p:sp>
        </p:grpSp>
        <p:sp>
          <p:nvSpPr>
            <p:cNvPr id="40" name="TextBox 39"/>
            <p:cNvSpPr txBox="1"/>
            <p:nvPr/>
          </p:nvSpPr>
          <p:spPr>
            <a:xfrm>
              <a:off x="1852787" y="5381464"/>
              <a:ext cx="2927404" cy="954107"/>
            </a:xfrm>
            <a:prstGeom prst="rect">
              <a:avLst/>
            </a:prstGeom>
            <a:noFill/>
          </p:spPr>
          <p:txBody>
            <a:bodyPr wrap="none" rtlCol="0">
              <a:spAutoFit/>
            </a:bodyPr>
            <a:lstStyle/>
            <a:p>
              <a:pPr algn="ctr"/>
              <a:r>
                <a:rPr lang="en-US" sz="2800" dirty="0" smtClean="0">
                  <a:latin typeface="Arial" panose="020B0604020202020204" pitchFamily="34" charset="0"/>
                  <a:cs typeface="Arial" panose="020B0604020202020204" pitchFamily="34" charset="0"/>
                </a:rPr>
                <a:t>Private Network</a:t>
              </a:r>
            </a:p>
            <a:p>
              <a:pPr algn="ctr"/>
              <a:r>
                <a:rPr lang="en-US" sz="2800" dirty="0" smtClean="0">
                  <a:latin typeface="Arial" panose="020B0604020202020204" pitchFamily="34" charset="0"/>
                  <a:cs typeface="Arial" panose="020B0604020202020204" pitchFamily="34" charset="0"/>
                </a:rPr>
                <a:t>(192.168.xx.xx)</a:t>
              </a:r>
              <a:endParaRPr lang="en-US" sz="2800" dirty="0">
                <a:latin typeface="Arial" panose="020B0604020202020204" pitchFamily="34" charset="0"/>
                <a:cs typeface="Arial" panose="020B0604020202020204" pitchFamily="34" charset="0"/>
              </a:endParaRPr>
            </a:p>
          </p:txBody>
        </p:sp>
        <p:pic>
          <p:nvPicPr>
            <p:cNvPr id="16" name="Picture 2" descr="http://4vector.com/i/free-vector-firewall-clip-art_116826_Firewall_clip_art_hight.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507"/>
            <a:stretch/>
          </p:blipFill>
          <p:spPr bwMode="auto">
            <a:xfrm>
              <a:off x="4803330" y="1857970"/>
              <a:ext cx="868586" cy="469523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5516723" y="5271845"/>
              <a:ext cx="1518364" cy="923330"/>
            </a:xfrm>
            <a:prstGeom prst="rect">
              <a:avLst/>
            </a:prstGeom>
            <a:noFill/>
          </p:spPr>
          <p:txBody>
            <a:bodyPr wrap="none" rtlCol="0">
              <a:spAutoFit/>
            </a:bodyPr>
            <a:lstStyle/>
            <a:p>
              <a:pPr algn="ctr"/>
              <a:r>
                <a:rPr lang="en-US" dirty="0" smtClean="0">
                  <a:solidFill>
                    <a:srgbClr val="FF0000"/>
                  </a:solidFill>
                  <a:latin typeface="Gill Sans Light"/>
                </a:rPr>
                <a:t>Firewall</a:t>
              </a:r>
            </a:p>
            <a:p>
              <a:pPr algn="ctr"/>
              <a:r>
                <a:rPr lang="en-US" dirty="0" smtClean="0">
                  <a:solidFill>
                    <a:srgbClr val="FF0000"/>
                  </a:solidFill>
                  <a:latin typeface="Gill Sans Light"/>
                </a:rPr>
                <a:t>External IP: </a:t>
              </a:r>
              <a:br>
                <a:rPr lang="en-US" dirty="0" smtClean="0">
                  <a:solidFill>
                    <a:srgbClr val="FF0000"/>
                  </a:solidFill>
                  <a:latin typeface="Gill Sans Light"/>
                </a:rPr>
              </a:br>
              <a:r>
                <a:rPr lang="en-US" dirty="0" smtClean="0">
                  <a:solidFill>
                    <a:srgbClr val="FF0000"/>
                  </a:solidFill>
                  <a:latin typeface="Gill Sans Light"/>
                </a:rPr>
                <a:t>128.32.5.3</a:t>
              </a:r>
              <a:endParaRPr lang="en-US" dirty="0">
                <a:solidFill>
                  <a:srgbClr val="FF0000"/>
                </a:solidFill>
                <a:latin typeface="Gill Sans Light"/>
              </a:endParaRPr>
            </a:p>
          </p:txBody>
        </p:sp>
      </p:grpSp>
      <p:sp>
        <p:nvSpPr>
          <p:cNvPr id="2" name="Title 1"/>
          <p:cNvSpPr>
            <a:spLocks noGrp="1"/>
          </p:cNvSpPr>
          <p:nvPr>
            <p:ph type="title"/>
          </p:nvPr>
        </p:nvSpPr>
        <p:spPr>
          <a:xfrm>
            <a:off x="427966" y="152400"/>
            <a:ext cx="11336068" cy="533400"/>
          </a:xfrm>
        </p:spPr>
        <p:txBody>
          <a:bodyPr/>
          <a:lstStyle/>
          <a:p>
            <a:r>
              <a:rPr lang="en-US" dirty="0" smtClean="0"/>
              <a:t>Network Address Translation: Transport-Level IP Sharing</a:t>
            </a:r>
            <a:endParaRPr lang="en-US" dirty="0"/>
          </a:p>
        </p:txBody>
      </p:sp>
      <p:sp>
        <p:nvSpPr>
          <p:cNvPr id="42" name="Content Placeholder 41"/>
          <p:cNvSpPr>
            <a:spLocks noGrp="1"/>
          </p:cNvSpPr>
          <p:nvPr>
            <p:ph idx="1"/>
          </p:nvPr>
        </p:nvSpPr>
        <p:spPr>
          <a:xfrm>
            <a:off x="152400" y="724180"/>
            <a:ext cx="11353800" cy="1485620"/>
          </a:xfrm>
        </p:spPr>
        <p:txBody>
          <a:bodyPr>
            <a:normAutofit/>
          </a:bodyPr>
          <a:lstStyle/>
          <a:p>
            <a:pPr>
              <a:lnSpc>
                <a:spcPct val="85000"/>
              </a:lnSpc>
            </a:pPr>
            <a:r>
              <a:rPr lang="en-US" dirty="0" smtClean="0"/>
              <a:t>Network Address Translation (NAT): Allow multiple clients to share Public IP </a:t>
            </a:r>
          </a:p>
          <a:p>
            <a:pPr lvl="1">
              <a:lnSpc>
                <a:spcPct val="85000"/>
              </a:lnSpc>
            </a:pPr>
            <a:r>
              <a:rPr lang="en-US" dirty="0"/>
              <a:t>T</a:t>
            </a:r>
            <a:r>
              <a:rPr lang="en-US" dirty="0" smtClean="0"/>
              <a:t>ranslate connections with Private IP addresses to Public IP Address (of firewall)</a:t>
            </a:r>
          </a:p>
          <a:p>
            <a:pPr>
              <a:lnSpc>
                <a:spcPct val="85000"/>
              </a:lnSpc>
            </a:pPr>
            <a:r>
              <a:rPr lang="en-US" dirty="0" smtClean="0">
                <a:solidFill>
                  <a:srgbClr val="FF0000"/>
                </a:solidFill>
              </a:rPr>
              <a:t>Allocate unique (client) port at firewall to distinguish different connections</a:t>
            </a:r>
          </a:p>
        </p:txBody>
      </p:sp>
      <p:sp>
        <p:nvSpPr>
          <p:cNvPr id="26" name="TextBox 25"/>
          <p:cNvSpPr txBox="1"/>
          <p:nvPr/>
        </p:nvSpPr>
        <p:spPr>
          <a:xfrm>
            <a:off x="1905000" y="2590800"/>
            <a:ext cx="2964612" cy="923330"/>
          </a:xfrm>
          <a:prstGeom prst="rect">
            <a:avLst/>
          </a:prstGeom>
          <a:noFill/>
        </p:spPr>
        <p:txBody>
          <a:bodyPr wrap="square" rtlCol="0">
            <a:spAutoFit/>
          </a:bodyPr>
          <a:lstStyle/>
          <a:p>
            <a:pPr algn="r"/>
            <a:r>
              <a:rPr lang="en-US" dirty="0" smtClean="0">
                <a:solidFill>
                  <a:srgbClr val="7030A0"/>
                </a:solidFill>
                <a:latin typeface="Gill Sans Light"/>
              </a:rPr>
              <a:t>TCP Connection #1:</a:t>
            </a:r>
            <a:br>
              <a:rPr lang="en-US" dirty="0" smtClean="0">
                <a:solidFill>
                  <a:srgbClr val="7030A0"/>
                </a:solidFill>
                <a:latin typeface="Gill Sans Light"/>
              </a:rPr>
            </a:br>
            <a:r>
              <a:rPr lang="en-US" dirty="0" smtClean="0">
                <a:solidFill>
                  <a:srgbClr val="7030A0"/>
                </a:solidFill>
                <a:latin typeface="Gill Sans Light"/>
              </a:rPr>
              <a:t>[192.168.1.4, Port: 6543, </a:t>
            </a:r>
            <a:br>
              <a:rPr lang="en-US" dirty="0" smtClean="0">
                <a:solidFill>
                  <a:srgbClr val="7030A0"/>
                </a:solidFill>
                <a:latin typeface="Gill Sans Light"/>
              </a:rPr>
            </a:br>
            <a:r>
              <a:rPr lang="en-US" dirty="0" smtClean="0">
                <a:solidFill>
                  <a:srgbClr val="7030A0"/>
                </a:solidFill>
                <a:latin typeface="Gill Sans Light"/>
              </a:rPr>
              <a:t>  142.251.42.36, Port: 80 ]</a:t>
            </a:r>
            <a:endParaRPr lang="en-US" dirty="0">
              <a:solidFill>
                <a:srgbClr val="7030A0"/>
              </a:solidFill>
              <a:latin typeface="Gill Sans Light"/>
            </a:endParaRPr>
          </a:p>
        </p:txBody>
      </p:sp>
      <p:sp>
        <p:nvSpPr>
          <p:cNvPr id="28" name="TextBox 27"/>
          <p:cNvSpPr txBox="1"/>
          <p:nvPr/>
        </p:nvSpPr>
        <p:spPr>
          <a:xfrm>
            <a:off x="5576292" y="2627124"/>
            <a:ext cx="2958108" cy="923330"/>
          </a:xfrm>
          <a:prstGeom prst="rect">
            <a:avLst/>
          </a:prstGeom>
          <a:noFill/>
        </p:spPr>
        <p:txBody>
          <a:bodyPr wrap="square" rtlCol="0">
            <a:spAutoFit/>
          </a:bodyPr>
          <a:lstStyle/>
          <a:p>
            <a:r>
              <a:rPr lang="en-US" dirty="0" smtClean="0">
                <a:solidFill>
                  <a:srgbClr val="7030A0"/>
                </a:solidFill>
                <a:latin typeface="Gill Sans Light"/>
              </a:rPr>
              <a:t>TCP Connection #1:</a:t>
            </a:r>
            <a:br>
              <a:rPr lang="en-US" dirty="0" smtClean="0">
                <a:solidFill>
                  <a:srgbClr val="7030A0"/>
                </a:solidFill>
                <a:latin typeface="Gill Sans Light"/>
              </a:rPr>
            </a:br>
            <a:r>
              <a:rPr lang="en-US" dirty="0" smtClean="0">
                <a:solidFill>
                  <a:srgbClr val="7030A0"/>
                </a:solidFill>
                <a:latin typeface="Gill Sans Light"/>
              </a:rPr>
              <a:t>[128.32.5.3, Port: 4340, </a:t>
            </a:r>
            <a:br>
              <a:rPr lang="en-US" dirty="0" smtClean="0">
                <a:solidFill>
                  <a:srgbClr val="7030A0"/>
                </a:solidFill>
                <a:latin typeface="Gill Sans Light"/>
              </a:rPr>
            </a:br>
            <a:r>
              <a:rPr lang="en-US" dirty="0" smtClean="0">
                <a:solidFill>
                  <a:srgbClr val="7030A0"/>
                </a:solidFill>
                <a:latin typeface="Gill Sans Light"/>
              </a:rPr>
              <a:t> 142.251.42.36, Port: 80 ]</a:t>
            </a:r>
            <a:endParaRPr lang="en-US" dirty="0">
              <a:solidFill>
                <a:srgbClr val="7030A0"/>
              </a:solidFill>
              <a:latin typeface="Gill Sans Light"/>
            </a:endParaRPr>
          </a:p>
        </p:txBody>
      </p:sp>
      <p:sp>
        <p:nvSpPr>
          <p:cNvPr id="29" name="TextBox 28"/>
          <p:cNvSpPr txBox="1"/>
          <p:nvPr/>
        </p:nvSpPr>
        <p:spPr>
          <a:xfrm>
            <a:off x="2093302" y="3962400"/>
            <a:ext cx="2777062" cy="923330"/>
          </a:xfrm>
          <a:prstGeom prst="rect">
            <a:avLst/>
          </a:prstGeom>
          <a:noFill/>
        </p:spPr>
        <p:txBody>
          <a:bodyPr wrap="square" rtlCol="0">
            <a:spAutoFit/>
          </a:bodyPr>
          <a:lstStyle/>
          <a:p>
            <a:pPr algn="r"/>
            <a:r>
              <a:rPr lang="en-US" dirty="0" smtClean="0">
                <a:solidFill>
                  <a:srgbClr val="00B0F0"/>
                </a:solidFill>
                <a:latin typeface="Gill Sans Light"/>
              </a:rPr>
              <a:t>TCP Connection #2:</a:t>
            </a:r>
            <a:br>
              <a:rPr lang="en-US" dirty="0" smtClean="0">
                <a:solidFill>
                  <a:srgbClr val="00B0F0"/>
                </a:solidFill>
                <a:latin typeface="Gill Sans Light"/>
              </a:rPr>
            </a:br>
            <a:r>
              <a:rPr lang="en-US" dirty="0" smtClean="0">
                <a:solidFill>
                  <a:srgbClr val="00B0F0"/>
                </a:solidFill>
                <a:latin typeface="Gill Sans Light"/>
              </a:rPr>
              <a:t>[192.168.1.4, Port: 8977, </a:t>
            </a:r>
            <a:br>
              <a:rPr lang="en-US" dirty="0" smtClean="0">
                <a:solidFill>
                  <a:srgbClr val="00B0F0"/>
                </a:solidFill>
                <a:latin typeface="Gill Sans Light"/>
              </a:rPr>
            </a:br>
            <a:r>
              <a:rPr lang="en-US" dirty="0" smtClean="0">
                <a:solidFill>
                  <a:srgbClr val="00B0F0"/>
                </a:solidFill>
                <a:latin typeface="Gill Sans Light"/>
              </a:rPr>
              <a:t> 11.33.40.5,   Port: 80 ]</a:t>
            </a:r>
            <a:endParaRPr lang="en-US" dirty="0">
              <a:solidFill>
                <a:srgbClr val="00B0F0"/>
              </a:solidFill>
              <a:latin typeface="Gill Sans Light"/>
            </a:endParaRPr>
          </a:p>
        </p:txBody>
      </p:sp>
      <p:sp>
        <p:nvSpPr>
          <p:cNvPr id="31" name="TextBox 30"/>
          <p:cNvSpPr txBox="1"/>
          <p:nvPr/>
        </p:nvSpPr>
        <p:spPr>
          <a:xfrm>
            <a:off x="5604938" y="3962400"/>
            <a:ext cx="2777062" cy="923330"/>
          </a:xfrm>
          <a:prstGeom prst="rect">
            <a:avLst/>
          </a:prstGeom>
          <a:noFill/>
        </p:spPr>
        <p:txBody>
          <a:bodyPr wrap="square" rtlCol="0">
            <a:spAutoFit/>
          </a:bodyPr>
          <a:lstStyle/>
          <a:p>
            <a:r>
              <a:rPr lang="en-US" dirty="0" smtClean="0">
                <a:solidFill>
                  <a:srgbClr val="00B0F0"/>
                </a:solidFill>
                <a:latin typeface="Gill Sans Light"/>
              </a:rPr>
              <a:t>TCP Connection #2:</a:t>
            </a:r>
            <a:br>
              <a:rPr lang="en-US" dirty="0" smtClean="0">
                <a:solidFill>
                  <a:srgbClr val="00B0F0"/>
                </a:solidFill>
                <a:latin typeface="Gill Sans Light"/>
              </a:rPr>
            </a:br>
            <a:r>
              <a:rPr lang="en-US" dirty="0" smtClean="0">
                <a:solidFill>
                  <a:srgbClr val="00B0F0"/>
                </a:solidFill>
                <a:latin typeface="Gill Sans Light"/>
              </a:rPr>
              <a:t>[128.32.5.3, Port: 4341, </a:t>
            </a:r>
            <a:br>
              <a:rPr lang="en-US" dirty="0" smtClean="0">
                <a:solidFill>
                  <a:srgbClr val="00B0F0"/>
                </a:solidFill>
                <a:latin typeface="Gill Sans Light"/>
              </a:rPr>
            </a:br>
            <a:r>
              <a:rPr lang="en-US" dirty="0" smtClean="0">
                <a:solidFill>
                  <a:srgbClr val="00B0F0"/>
                </a:solidFill>
                <a:latin typeface="Gill Sans Light"/>
              </a:rPr>
              <a:t> 11.33.40.5,  Port: 80 ]</a:t>
            </a:r>
            <a:endParaRPr lang="en-US" dirty="0">
              <a:solidFill>
                <a:srgbClr val="00B0F0"/>
              </a:solidFill>
              <a:latin typeface="Gill Sans Light"/>
            </a:endParaRPr>
          </a:p>
        </p:txBody>
      </p:sp>
      <p:sp>
        <p:nvSpPr>
          <p:cNvPr id="34" name="Freeform 33"/>
          <p:cNvSpPr/>
          <p:nvPr/>
        </p:nvSpPr>
        <p:spPr bwMode="auto">
          <a:xfrm>
            <a:off x="1598086" y="3143317"/>
            <a:ext cx="3354916" cy="438470"/>
          </a:xfrm>
          <a:custGeom>
            <a:avLst/>
            <a:gdLst>
              <a:gd name="connsiteX0" fmla="*/ 0 w 3530486"/>
              <a:gd name="connsiteY0" fmla="*/ 0 h 589613"/>
              <a:gd name="connsiteX1" fmla="*/ 602766 w 3530486"/>
              <a:gd name="connsiteY1" fmla="*/ 533058 h 589613"/>
              <a:gd name="connsiteX2" fmla="*/ 1841101 w 3530486"/>
              <a:gd name="connsiteY2" fmla="*/ 574063 h 589613"/>
              <a:gd name="connsiteX3" fmla="*/ 3530486 w 3530486"/>
              <a:gd name="connsiteY3" fmla="*/ 549460 h 589613"/>
              <a:gd name="connsiteX0" fmla="*/ 0 w 3530486"/>
              <a:gd name="connsiteY0" fmla="*/ 0 h 620225"/>
              <a:gd name="connsiteX1" fmla="*/ 602766 w 3530486"/>
              <a:gd name="connsiteY1" fmla="*/ 533058 h 620225"/>
              <a:gd name="connsiteX2" fmla="*/ 1849302 w 3530486"/>
              <a:gd name="connsiteY2" fmla="*/ 619168 h 620225"/>
              <a:gd name="connsiteX3" fmla="*/ 3530486 w 3530486"/>
              <a:gd name="connsiteY3" fmla="*/ 549460 h 620225"/>
              <a:gd name="connsiteX0" fmla="*/ 0 w 3559189"/>
              <a:gd name="connsiteY0" fmla="*/ 0 h 622752"/>
              <a:gd name="connsiteX1" fmla="*/ 602766 w 3559189"/>
              <a:gd name="connsiteY1" fmla="*/ 533058 h 622752"/>
              <a:gd name="connsiteX2" fmla="*/ 1849302 w 3559189"/>
              <a:gd name="connsiteY2" fmla="*/ 619168 h 622752"/>
              <a:gd name="connsiteX3" fmla="*/ 3559189 w 3559189"/>
              <a:gd name="connsiteY3" fmla="*/ 615068 h 622752"/>
            </a:gdLst>
            <a:ahLst/>
            <a:cxnLst>
              <a:cxn ang="0">
                <a:pos x="connsiteX0" y="connsiteY0"/>
              </a:cxn>
              <a:cxn ang="0">
                <a:pos x="connsiteX1" y="connsiteY1"/>
              </a:cxn>
              <a:cxn ang="0">
                <a:pos x="connsiteX2" y="connsiteY2"/>
              </a:cxn>
              <a:cxn ang="0">
                <a:pos x="connsiteX3" y="connsiteY3"/>
              </a:cxn>
            </a:cxnLst>
            <a:rect l="l" t="t" r="r" b="b"/>
            <a:pathLst>
              <a:path w="3559189" h="622752">
                <a:moveTo>
                  <a:pt x="0" y="0"/>
                </a:moveTo>
                <a:cubicBezTo>
                  <a:pt x="147958" y="218690"/>
                  <a:pt x="294549" y="429863"/>
                  <a:pt x="602766" y="533058"/>
                </a:cubicBezTo>
                <a:cubicBezTo>
                  <a:pt x="910983" y="636253"/>
                  <a:pt x="1356565" y="605500"/>
                  <a:pt x="1849302" y="619168"/>
                </a:cubicBezTo>
                <a:cubicBezTo>
                  <a:pt x="2342039" y="632836"/>
                  <a:pt x="3281042" y="602083"/>
                  <a:pt x="3559189" y="615068"/>
                </a:cubicBezTo>
              </a:path>
            </a:pathLst>
          </a:custGeom>
          <a:noFill/>
          <a:ln w="38100" cap="flat" cmpd="sng" algn="ctr">
            <a:solidFill>
              <a:srgbClr val="7030A0"/>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35" name="Freeform 34"/>
          <p:cNvSpPr/>
          <p:nvPr/>
        </p:nvSpPr>
        <p:spPr bwMode="auto">
          <a:xfrm>
            <a:off x="5486400" y="3143317"/>
            <a:ext cx="4608904" cy="456142"/>
          </a:xfrm>
          <a:custGeom>
            <a:avLst/>
            <a:gdLst>
              <a:gd name="connsiteX0" fmla="*/ 0 w 5031250"/>
              <a:gd name="connsiteY0" fmla="*/ 459251 h 501010"/>
              <a:gd name="connsiteX1" fmla="*/ 1689385 w 5031250"/>
              <a:gd name="connsiteY1" fmla="*/ 479753 h 501010"/>
              <a:gd name="connsiteX2" fmla="*/ 4055343 w 5031250"/>
              <a:gd name="connsiteY2" fmla="*/ 459251 h 501010"/>
              <a:gd name="connsiteX3" fmla="*/ 5031250 w 5031250"/>
              <a:gd name="connsiteY3" fmla="*/ 0 h 501010"/>
            </a:gdLst>
            <a:ahLst/>
            <a:cxnLst>
              <a:cxn ang="0">
                <a:pos x="connsiteX0" y="connsiteY0"/>
              </a:cxn>
              <a:cxn ang="0">
                <a:pos x="connsiteX1" y="connsiteY1"/>
              </a:cxn>
              <a:cxn ang="0">
                <a:pos x="connsiteX2" y="connsiteY2"/>
              </a:cxn>
              <a:cxn ang="0">
                <a:pos x="connsiteX3" y="connsiteY3"/>
              </a:cxn>
            </a:cxnLst>
            <a:rect l="l" t="t" r="r" b="b"/>
            <a:pathLst>
              <a:path w="5031250" h="501010">
                <a:moveTo>
                  <a:pt x="0" y="459251"/>
                </a:moveTo>
                <a:lnTo>
                  <a:pt x="1689385" y="479753"/>
                </a:lnTo>
                <a:cubicBezTo>
                  <a:pt x="2365275" y="479753"/>
                  <a:pt x="3498366" y="539210"/>
                  <a:pt x="4055343" y="459251"/>
                </a:cubicBezTo>
                <a:cubicBezTo>
                  <a:pt x="4612320" y="379292"/>
                  <a:pt x="4821785" y="189646"/>
                  <a:pt x="5031250" y="0"/>
                </a:cubicBezTo>
              </a:path>
            </a:pathLst>
          </a:custGeom>
          <a:noFill/>
          <a:ln w="38100" cap="flat" cmpd="sng" algn="ctr">
            <a:solidFill>
              <a:srgbClr val="7030A0"/>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36" name="Freeform 35"/>
          <p:cNvSpPr/>
          <p:nvPr/>
        </p:nvSpPr>
        <p:spPr bwMode="auto">
          <a:xfrm>
            <a:off x="1524000" y="4996504"/>
            <a:ext cx="3429001" cy="517777"/>
          </a:xfrm>
          <a:custGeom>
            <a:avLst/>
            <a:gdLst>
              <a:gd name="connsiteX0" fmla="*/ 0 w 3448477"/>
              <a:gd name="connsiteY0" fmla="*/ 252883 h 252883"/>
              <a:gd name="connsiteX1" fmla="*/ 742181 w 3448477"/>
              <a:gd name="connsiteY1" fmla="*/ 35560 h 252883"/>
              <a:gd name="connsiteX2" fmla="*/ 3448477 w 3448477"/>
              <a:gd name="connsiteY2" fmla="*/ 2756 h 252883"/>
              <a:gd name="connsiteX0" fmla="*/ 0 w 3544070"/>
              <a:gd name="connsiteY0" fmla="*/ 179726 h 179726"/>
              <a:gd name="connsiteX1" fmla="*/ 837774 w 3544070"/>
              <a:gd name="connsiteY1" fmla="*/ 33985 h 179726"/>
              <a:gd name="connsiteX2" fmla="*/ 3544070 w 3544070"/>
              <a:gd name="connsiteY2" fmla="*/ 1181 h 179726"/>
              <a:gd name="connsiteX0" fmla="*/ 0 w 3544070"/>
              <a:gd name="connsiteY0" fmla="*/ 179726 h 179726"/>
              <a:gd name="connsiteX1" fmla="*/ 837774 w 3544070"/>
              <a:gd name="connsiteY1" fmla="*/ 33985 h 179726"/>
              <a:gd name="connsiteX2" fmla="*/ 3544070 w 3544070"/>
              <a:gd name="connsiteY2" fmla="*/ 1181 h 179726"/>
            </a:gdLst>
            <a:ahLst/>
            <a:cxnLst>
              <a:cxn ang="0">
                <a:pos x="connsiteX0" y="connsiteY0"/>
              </a:cxn>
              <a:cxn ang="0">
                <a:pos x="connsiteX1" y="connsiteY1"/>
              </a:cxn>
              <a:cxn ang="0">
                <a:pos x="connsiteX2" y="connsiteY2"/>
              </a:cxn>
            </a:cxnLst>
            <a:rect l="l" t="t" r="r" b="b"/>
            <a:pathLst>
              <a:path w="3544070" h="179726">
                <a:moveTo>
                  <a:pt x="0" y="179726"/>
                </a:moveTo>
                <a:cubicBezTo>
                  <a:pt x="202071" y="120164"/>
                  <a:pt x="247096" y="63742"/>
                  <a:pt x="837774" y="33985"/>
                </a:cubicBezTo>
                <a:cubicBezTo>
                  <a:pt x="1428452" y="4228"/>
                  <a:pt x="2478295" y="-3261"/>
                  <a:pt x="3544070" y="1181"/>
                </a:cubicBezTo>
              </a:path>
            </a:pathLst>
          </a:custGeom>
          <a:noFill/>
          <a:ln w="38100" cap="flat" cmpd="sng" algn="ctr">
            <a:solidFill>
              <a:srgbClr val="00B0F0"/>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sp>
        <p:nvSpPr>
          <p:cNvPr id="37" name="Freeform 36"/>
          <p:cNvSpPr/>
          <p:nvPr/>
        </p:nvSpPr>
        <p:spPr bwMode="auto">
          <a:xfrm>
            <a:off x="5536255" y="4974204"/>
            <a:ext cx="2363918" cy="256806"/>
          </a:xfrm>
          <a:custGeom>
            <a:avLst/>
            <a:gdLst>
              <a:gd name="connsiteX0" fmla="*/ 0 w 2985127"/>
              <a:gd name="connsiteY0" fmla="*/ 20117 h 385057"/>
              <a:gd name="connsiteX1" fmla="*/ 2152735 w 2985127"/>
              <a:gd name="connsiteY1" fmla="*/ 40620 h 385057"/>
              <a:gd name="connsiteX2" fmla="*/ 2985127 w 2985127"/>
              <a:gd name="connsiteY2" fmla="*/ 385057 h 385057"/>
            </a:gdLst>
            <a:ahLst/>
            <a:cxnLst>
              <a:cxn ang="0">
                <a:pos x="connsiteX0" y="connsiteY0"/>
              </a:cxn>
              <a:cxn ang="0">
                <a:pos x="connsiteX1" y="connsiteY1"/>
              </a:cxn>
              <a:cxn ang="0">
                <a:pos x="connsiteX2" y="connsiteY2"/>
              </a:cxn>
            </a:cxnLst>
            <a:rect l="l" t="t" r="r" b="b"/>
            <a:pathLst>
              <a:path w="2985127" h="385057">
                <a:moveTo>
                  <a:pt x="0" y="20117"/>
                </a:moveTo>
                <a:cubicBezTo>
                  <a:pt x="827607" y="-43"/>
                  <a:pt x="1655214" y="-20203"/>
                  <a:pt x="2152735" y="40620"/>
                </a:cubicBezTo>
                <a:cubicBezTo>
                  <a:pt x="2650256" y="101443"/>
                  <a:pt x="2817691" y="243250"/>
                  <a:pt x="2985127" y="385057"/>
                </a:cubicBezTo>
              </a:path>
            </a:pathLst>
          </a:custGeom>
          <a:noFill/>
          <a:ln w="38100" cap="flat" cmpd="sng" algn="ctr">
            <a:solidFill>
              <a:srgbClr val="00B0F0"/>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rgbClr val="00B0F0"/>
              </a:solidFill>
              <a:effectLst/>
              <a:latin typeface="Comic Sans MS" pitchFamily="66" charset="0"/>
            </a:endParaRPr>
          </a:p>
        </p:txBody>
      </p:sp>
      <p:grpSp>
        <p:nvGrpSpPr>
          <p:cNvPr id="11" name="Group 10"/>
          <p:cNvGrpSpPr/>
          <p:nvPr/>
        </p:nvGrpSpPr>
        <p:grpSpPr>
          <a:xfrm>
            <a:off x="7467600" y="1751124"/>
            <a:ext cx="3205008" cy="1490220"/>
            <a:chOff x="7467600" y="1751124"/>
            <a:chExt cx="3156151" cy="1490220"/>
          </a:xfrm>
        </p:grpSpPr>
        <p:sp>
          <p:nvSpPr>
            <p:cNvPr id="4" name="Rounded Rectangle 3"/>
            <p:cNvSpPr/>
            <p:nvPr/>
          </p:nvSpPr>
          <p:spPr bwMode="auto">
            <a:xfrm>
              <a:off x="7467600" y="2895600"/>
              <a:ext cx="685800" cy="345744"/>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endParaRPr>
            </a:p>
          </p:txBody>
        </p:sp>
        <p:sp>
          <p:nvSpPr>
            <p:cNvPr id="6" name="Freeform 5"/>
            <p:cNvSpPr/>
            <p:nvPr/>
          </p:nvSpPr>
          <p:spPr bwMode="auto">
            <a:xfrm>
              <a:off x="8153400" y="1751124"/>
              <a:ext cx="2470351" cy="1149239"/>
            </a:xfrm>
            <a:custGeom>
              <a:avLst/>
              <a:gdLst>
                <a:gd name="connsiteX0" fmla="*/ 2052638 w 2524539"/>
                <a:gd name="connsiteY0" fmla="*/ 0 h 1285875"/>
                <a:gd name="connsiteX1" fmla="*/ 2381250 w 2524539"/>
                <a:gd name="connsiteY1" fmla="*/ 300037 h 1285875"/>
                <a:gd name="connsiteX2" fmla="*/ 0 w 2524539"/>
                <a:gd name="connsiteY2" fmla="*/ 1285875 h 1285875"/>
                <a:gd name="connsiteX0" fmla="*/ 2282140 w 2607644"/>
                <a:gd name="connsiteY0" fmla="*/ 0 h 1262063"/>
                <a:gd name="connsiteX1" fmla="*/ 2381250 w 2607644"/>
                <a:gd name="connsiteY1" fmla="*/ 276225 h 1262063"/>
                <a:gd name="connsiteX2" fmla="*/ 0 w 2607644"/>
                <a:gd name="connsiteY2" fmla="*/ 1262063 h 1262063"/>
                <a:gd name="connsiteX0" fmla="*/ 2353443 w 2641813"/>
                <a:gd name="connsiteY0" fmla="*/ 0 h 1262063"/>
                <a:gd name="connsiteX1" fmla="*/ 2381250 w 2641813"/>
                <a:gd name="connsiteY1" fmla="*/ 276225 h 1262063"/>
                <a:gd name="connsiteX2" fmla="*/ 0 w 2641813"/>
                <a:gd name="connsiteY2" fmla="*/ 1262063 h 1262063"/>
              </a:gdLst>
              <a:ahLst/>
              <a:cxnLst>
                <a:cxn ang="0">
                  <a:pos x="connsiteX0" y="connsiteY0"/>
                </a:cxn>
                <a:cxn ang="0">
                  <a:pos x="connsiteX1" y="connsiteY1"/>
                </a:cxn>
                <a:cxn ang="0">
                  <a:pos x="connsiteX2" y="connsiteY2"/>
                </a:cxn>
              </a:cxnLst>
              <a:rect l="l" t="t" r="r" b="b"/>
              <a:pathLst>
                <a:path w="2641813" h="1262063">
                  <a:moveTo>
                    <a:pt x="2353443" y="0"/>
                  </a:moveTo>
                  <a:cubicBezTo>
                    <a:pt x="2688802" y="42862"/>
                    <a:pt x="2773490" y="65881"/>
                    <a:pt x="2381250" y="276225"/>
                  </a:cubicBezTo>
                  <a:cubicBezTo>
                    <a:pt x="1989010" y="486569"/>
                    <a:pt x="1019572" y="876300"/>
                    <a:pt x="0" y="1262063"/>
                  </a:cubicBezTo>
                </a:path>
              </a:pathLst>
            </a:custGeom>
            <a:noFill/>
            <a:ln w="381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Comic Sans MS" pitchFamily="66" charset="0"/>
              </a:endParaRPr>
            </a:p>
          </p:txBody>
        </p:sp>
      </p:grpSp>
      <p:grpSp>
        <p:nvGrpSpPr>
          <p:cNvPr id="24" name="Group 23"/>
          <p:cNvGrpSpPr/>
          <p:nvPr/>
        </p:nvGrpSpPr>
        <p:grpSpPr>
          <a:xfrm>
            <a:off x="7510971" y="1676400"/>
            <a:ext cx="3250719" cy="2923467"/>
            <a:chOff x="7510971" y="1526600"/>
            <a:chExt cx="3250719" cy="3073267"/>
          </a:xfrm>
        </p:grpSpPr>
        <p:sp>
          <p:nvSpPr>
            <p:cNvPr id="41" name="Rounded Rectangle 40"/>
            <p:cNvSpPr/>
            <p:nvPr/>
          </p:nvSpPr>
          <p:spPr bwMode="auto">
            <a:xfrm>
              <a:off x="7510971" y="4254123"/>
              <a:ext cx="685800" cy="345744"/>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Gill Sans Light"/>
              </a:endParaRPr>
            </a:p>
          </p:txBody>
        </p:sp>
        <p:sp>
          <p:nvSpPr>
            <p:cNvPr id="8" name="Freeform 7"/>
            <p:cNvSpPr/>
            <p:nvPr/>
          </p:nvSpPr>
          <p:spPr bwMode="auto">
            <a:xfrm>
              <a:off x="8231043" y="1526600"/>
              <a:ext cx="2530647" cy="2740601"/>
            </a:xfrm>
            <a:custGeom>
              <a:avLst/>
              <a:gdLst>
                <a:gd name="connsiteX0" fmla="*/ 1971675 w 2599210"/>
                <a:gd name="connsiteY0" fmla="*/ 158083 h 2891758"/>
                <a:gd name="connsiteX1" fmla="*/ 2481262 w 2599210"/>
                <a:gd name="connsiteY1" fmla="*/ 300958 h 2891758"/>
                <a:gd name="connsiteX2" fmla="*/ 0 w 2599210"/>
                <a:gd name="connsiteY2" fmla="*/ 2891758 h 2891758"/>
                <a:gd name="connsiteX0" fmla="*/ 1986472 w 2602636"/>
                <a:gd name="connsiteY0" fmla="*/ 120174 h 2949735"/>
                <a:gd name="connsiteX1" fmla="*/ 2481262 w 2602636"/>
                <a:gd name="connsiteY1" fmla="*/ 358935 h 2949735"/>
                <a:gd name="connsiteX2" fmla="*/ 0 w 2602636"/>
                <a:gd name="connsiteY2" fmla="*/ 2949735 h 2949735"/>
                <a:gd name="connsiteX0" fmla="*/ 1986472 w 2569970"/>
                <a:gd name="connsiteY0" fmla="*/ 77309 h 2906870"/>
                <a:gd name="connsiteX1" fmla="*/ 2441806 w 2569970"/>
                <a:gd name="connsiteY1" fmla="*/ 452331 h 2906870"/>
                <a:gd name="connsiteX2" fmla="*/ 0 w 2569970"/>
                <a:gd name="connsiteY2" fmla="*/ 2906870 h 2906870"/>
                <a:gd name="connsiteX0" fmla="*/ 1986472 w 2465415"/>
                <a:gd name="connsiteY0" fmla="*/ 46908 h 2876469"/>
                <a:gd name="connsiteX1" fmla="*/ 2308640 w 2465415"/>
                <a:gd name="connsiteY1" fmla="*/ 608659 h 2876469"/>
                <a:gd name="connsiteX2" fmla="*/ 0 w 2465415"/>
                <a:gd name="connsiteY2" fmla="*/ 2876469 h 2876469"/>
                <a:gd name="connsiteX0" fmla="*/ 2143329 w 2525734"/>
                <a:gd name="connsiteY0" fmla="*/ 44301 h 2904143"/>
                <a:gd name="connsiteX1" fmla="*/ 2308640 w 2525734"/>
                <a:gd name="connsiteY1" fmla="*/ 636333 h 2904143"/>
                <a:gd name="connsiteX2" fmla="*/ 0 w 2525734"/>
                <a:gd name="connsiteY2" fmla="*/ 2904143 h 2904143"/>
              </a:gdLst>
              <a:ahLst/>
              <a:cxnLst>
                <a:cxn ang="0">
                  <a:pos x="connsiteX0" y="connsiteY0"/>
                </a:cxn>
                <a:cxn ang="0">
                  <a:pos x="connsiteX1" y="connsiteY1"/>
                </a:cxn>
                <a:cxn ang="0">
                  <a:pos x="connsiteX2" y="connsiteY2"/>
                </a:cxn>
              </a:cxnLst>
              <a:rect l="l" t="t" r="r" b="b"/>
              <a:pathLst>
                <a:path w="2525734" h="2904143">
                  <a:moveTo>
                    <a:pt x="2143329" y="44301"/>
                  </a:moveTo>
                  <a:cubicBezTo>
                    <a:pt x="2562428" y="-112068"/>
                    <a:pt x="2665861" y="159693"/>
                    <a:pt x="2308640" y="636333"/>
                  </a:cubicBezTo>
                  <a:cubicBezTo>
                    <a:pt x="1951419" y="1112973"/>
                    <a:pt x="1076325" y="1836549"/>
                    <a:pt x="0" y="2904143"/>
                  </a:cubicBezTo>
                </a:path>
              </a:pathLst>
            </a:custGeom>
            <a:noFill/>
            <a:ln w="38100" cap="flat" cmpd="sng" algn="ctr">
              <a:solidFill>
                <a:srgbClr val="FF0000"/>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smtClean="0">
                <a:ln>
                  <a:noFill/>
                </a:ln>
                <a:solidFill>
                  <a:schemeClr val="tx1"/>
                </a:solidFill>
                <a:effectLst/>
                <a:latin typeface="Comic Sans MS" pitchFamily="66" charset="0"/>
              </a:endParaRPr>
            </a:p>
          </p:txBody>
        </p:sp>
      </p:grpSp>
    </p:spTree>
    <p:extLst>
      <p:ext uri="{BB962C8B-B14F-4D97-AF65-F5344CB8AC3E}">
        <p14:creationId xmlns:p14="http://schemas.microsoft.com/office/powerpoint/2010/main" val="38226754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6" presetClass="entr" presetSubtype="32"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circle(out)">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right)">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wipe(left)">
                                      <p:cBhvr>
                                        <p:cTn id="34" dur="5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left)">
                                      <p:cBhvr>
                                        <p:cTn id="39" dur="500"/>
                                        <p:tgtEl>
                                          <p:spTgt spid="36"/>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lef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xEl>
                                              <p:pRg st="2" end="2"/>
                                            </p:txEl>
                                          </p:spTgt>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up)">
                                      <p:cBhvr>
                                        <p:cTn id="58" dur="500"/>
                                        <p:tgtEl>
                                          <p:spTgt spid="11"/>
                                        </p:tgtEl>
                                      </p:cBhvr>
                                    </p:animEffect>
                                  </p:childTnLst>
                                </p:cTn>
                              </p:par>
                            </p:childTnLst>
                          </p:cTn>
                        </p:par>
                        <p:par>
                          <p:cTn id="59" fill="hold">
                            <p:stCondLst>
                              <p:cond delay="500"/>
                            </p:stCondLst>
                            <p:childTnLst>
                              <p:par>
                                <p:cTn id="60" presetID="22" presetClass="entr" presetSubtype="1" fill="hold"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up)">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uiExpand="1" build="p"/>
      <p:bldP spid="26" grpId="0"/>
      <p:bldP spid="28" grpId="0"/>
      <p:bldP spid="29" grpId="0"/>
      <p:bldP spid="31" grpId="0"/>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Light"/>
              </a:rPr>
              <a:t>Recall: Sockets in concept</a:t>
            </a:r>
          </a:p>
        </p:txBody>
      </p:sp>
      <p:sp>
        <p:nvSpPr>
          <p:cNvPr id="7" name="TextBox 6"/>
          <p:cNvSpPr txBox="1"/>
          <p:nvPr/>
        </p:nvSpPr>
        <p:spPr>
          <a:xfrm>
            <a:off x="2969232" y="680377"/>
            <a:ext cx="1039067" cy="461665"/>
          </a:xfrm>
          <a:prstGeom prst="rect">
            <a:avLst/>
          </a:prstGeom>
          <a:noFill/>
        </p:spPr>
        <p:txBody>
          <a:bodyPr wrap="none" rtlCol="0">
            <a:spAutoFit/>
          </a:bodyPr>
          <a:lstStyle/>
          <a:p>
            <a:r>
              <a:rPr lang="en-US" sz="2400" dirty="0">
                <a:solidFill>
                  <a:srgbClr val="FF0000"/>
                </a:solidFill>
                <a:latin typeface="Gill Sans Light"/>
              </a:rPr>
              <a:t>Client</a:t>
            </a:r>
          </a:p>
        </p:txBody>
      </p:sp>
      <p:sp>
        <p:nvSpPr>
          <p:cNvPr id="8" name="TextBox 7"/>
          <p:cNvSpPr txBox="1"/>
          <p:nvPr/>
        </p:nvSpPr>
        <p:spPr>
          <a:xfrm>
            <a:off x="7863527" y="662413"/>
            <a:ext cx="1184940" cy="461665"/>
          </a:xfrm>
          <a:prstGeom prst="rect">
            <a:avLst/>
          </a:prstGeom>
          <a:noFill/>
        </p:spPr>
        <p:txBody>
          <a:bodyPr wrap="none" rtlCol="0">
            <a:spAutoFit/>
          </a:bodyPr>
          <a:lstStyle/>
          <a:p>
            <a:r>
              <a:rPr lang="en-US" sz="2400" dirty="0">
                <a:solidFill>
                  <a:srgbClr val="FF0000"/>
                </a:solidFill>
                <a:latin typeface="Gill Sans Light"/>
              </a:rPr>
              <a:t>Server</a:t>
            </a:r>
          </a:p>
        </p:txBody>
      </p:sp>
      <p:sp>
        <p:nvSpPr>
          <p:cNvPr id="12" name="TextBox 11"/>
          <p:cNvSpPr txBox="1"/>
          <p:nvPr/>
        </p:nvSpPr>
        <p:spPr>
          <a:xfrm>
            <a:off x="2800380" y="4469352"/>
            <a:ext cx="1749197" cy="369332"/>
          </a:xfrm>
          <a:prstGeom prst="rect">
            <a:avLst/>
          </a:prstGeom>
          <a:noFill/>
        </p:spPr>
        <p:txBody>
          <a:bodyPr wrap="none" rtlCol="0">
            <a:spAutoFit/>
          </a:bodyPr>
          <a:lstStyle/>
          <a:p>
            <a:r>
              <a:rPr lang="en-US" dirty="0">
                <a:latin typeface="Gill Sans Light"/>
              </a:rPr>
              <a:t>read response</a:t>
            </a:r>
          </a:p>
        </p:txBody>
      </p:sp>
      <p:sp>
        <p:nvSpPr>
          <p:cNvPr id="13" name="TextBox 12"/>
          <p:cNvSpPr txBox="1"/>
          <p:nvPr/>
        </p:nvSpPr>
        <p:spPr>
          <a:xfrm>
            <a:off x="2262923" y="5206271"/>
            <a:ext cx="2345514" cy="369332"/>
          </a:xfrm>
          <a:prstGeom prst="rect">
            <a:avLst/>
          </a:prstGeom>
          <a:noFill/>
        </p:spPr>
        <p:txBody>
          <a:bodyPr wrap="none" rtlCol="0">
            <a:spAutoFit/>
          </a:bodyPr>
          <a:lstStyle/>
          <a:p>
            <a:r>
              <a:rPr lang="en-US" dirty="0">
                <a:latin typeface="Gill Sans Light"/>
              </a:rPr>
              <a:t>Close Client Socket</a:t>
            </a:r>
          </a:p>
        </p:txBody>
      </p:sp>
      <p:grpSp>
        <p:nvGrpSpPr>
          <p:cNvPr id="35" name="Group 34"/>
          <p:cNvGrpSpPr/>
          <p:nvPr/>
        </p:nvGrpSpPr>
        <p:grpSpPr>
          <a:xfrm>
            <a:off x="2244263" y="1747220"/>
            <a:ext cx="3583032" cy="1154157"/>
            <a:chOff x="720262" y="1747219"/>
            <a:chExt cx="3583032" cy="1154157"/>
          </a:xfrm>
        </p:grpSpPr>
        <p:sp>
          <p:nvSpPr>
            <p:cNvPr id="9" name="TextBox 8"/>
            <p:cNvSpPr txBox="1"/>
            <p:nvPr/>
          </p:nvSpPr>
          <p:spPr>
            <a:xfrm>
              <a:off x="720262" y="1747219"/>
              <a:ext cx="2428870" cy="369332"/>
            </a:xfrm>
            <a:prstGeom prst="rect">
              <a:avLst/>
            </a:prstGeom>
            <a:noFill/>
          </p:spPr>
          <p:txBody>
            <a:bodyPr wrap="none" rtlCol="0">
              <a:spAutoFit/>
            </a:bodyPr>
            <a:lstStyle/>
            <a:p>
              <a:r>
                <a:rPr lang="en-US" dirty="0">
                  <a:latin typeface="Gill Sans Light"/>
                </a:rPr>
                <a:t>Create Client Socket</a:t>
              </a:r>
            </a:p>
          </p:txBody>
        </p:sp>
        <p:sp>
          <p:nvSpPr>
            <p:cNvPr id="10" name="TextBox 9"/>
            <p:cNvSpPr txBox="1"/>
            <p:nvPr/>
          </p:nvSpPr>
          <p:spPr>
            <a:xfrm>
              <a:off x="720262" y="2532044"/>
              <a:ext cx="3583032" cy="369332"/>
            </a:xfrm>
            <a:prstGeom prst="rect">
              <a:avLst/>
            </a:prstGeom>
            <a:noFill/>
          </p:spPr>
          <p:txBody>
            <a:bodyPr wrap="none" rtlCol="0">
              <a:spAutoFit/>
            </a:bodyPr>
            <a:lstStyle/>
            <a:p>
              <a:r>
                <a:rPr lang="en-US" dirty="0">
                  <a:latin typeface="Gill Sans Light"/>
                </a:rPr>
                <a:t>Connect it to server (</a:t>
              </a:r>
              <a:r>
                <a:rPr lang="en-US" dirty="0" err="1">
                  <a:latin typeface="Gill Sans Light"/>
                </a:rPr>
                <a:t>host:port</a:t>
              </a:r>
              <a:r>
                <a:rPr lang="en-US" dirty="0">
                  <a:latin typeface="Gill Sans Light"/>
                </a:rPr>
                <a:t>)</a:t>
              </a:r>
            </a:p>
          </p:txBody>
        </p:sp>
        <p:cxnSp>
          <p:nvCxnSpPr>
            <p:cNvPr id="15" name="Straight Arrow Connector 14"/>
            <p:cNvCxnSpPr/>
            <p:nvPr/>
          </p:nvCxnSpPr>
          <p:spPr>
            <a:xfrm>
              <a:off x="1470685" y="2057400"/>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2994685" y="4846778"/>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7340395" y="1066800"/>
            <a:ext cx="2585208" cy="1905000"/>
            <a:chOff x="5816394" y="1141845"/>
            <a:chExt cx="2585208" cy="1905000"/>
          </a:xfrm>
        </p:grpSpPr>
        <p:sp>
          <p:nvSpPr>
            <p:cNvPr id="18" name="TextBox 17"/>
            <p:cNvSpPr txBox="1"/>
            <p:nvPr/>
          </p:nvSpPr>
          <p:spPr>
            <a:xfrm>
              <a:off x="5816394" y="1141845"/>
              <a:ext cx="2505814" cy="369332"/>
            </a:xfrm>
            <a:prstGeom prst="rect">
              <a:avLst/>
            </a:prstGeom>
            <a:noFill/>
          </p:spPr>
          <p:txBody>
            <a:bodyPr wrap="none" rtlCol="0">
              <a:spAutoFit/>
            </a:bodyPr>
            <a:lstStyle/>
            <a:p>
              <a:r>
                <a:rPr lang="en-US" dirty="0">
                  <a:latin typeface="Gill Sans Light"/>
                </a:rPr>
                <a:t>Create Server Socket</a:t>
              </a:r>
            </a:p>
          </p:txBody>
        </p:sp>
        <p:cxnSp>
          <p:nvCxnSpPr>
            <p:cNvPr id="19" name="Straight Arrow Connector 18"/>
            <p:cNvCxnSpPr/>
            <p:nvPr/>
          </p:nvCxnSpPr>
          <p:spPr>
            <a:xfrm>
              <a:off x="6547748" y="1446645"/>
              <a:ext cx="408" cy="295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32103" y="1730488"/>
              <a:ext cx="2561342" cy="646331"/>
            </a:xfrm>
            <a:prstGeom prst="rect">
              <a:avLst/>
            </a:prstGeom>
            <a:noFill/>
          </p:spPr>
          <p:txBody>
            <a:bodyPr wrap="none" rtlCol="0">
              <a:spAutoFit/>
            </a:bodyPr>
            <a:lstStyle/>
            <a:p>
              <a:r>
                <a:rPr lang="en-US" dirty="0">
                  <a:latin typeface="Gill Sans Light"/>
                </a:rPr>
                <a:t>Bind it to an Address </a:t>
              </a:r>
            </a:p>
            <a:p>
              <a:r>
                <a:rPr lang="en-US" dirty="0">
                  <a:latin typeface="Gill Sans Light"/>
                </a:rPr>
                <a:t>(</a:t>
              </a:r>
              <a:r>
                <a:rPr lang="en-US" dirty="0" err="1">
                  <a:latin typeface="Gill Sans Light"/>
                </a:rPr>
                <a:t>host:port</a:t>
              </a:r>
              <a:r>
                <a:rPr lang="en-US" dirty="0">
                  <a:latin typeface="Gill Sans Light"/>
                </a:rPr>
                <a:t>)</a:t>
              </a:r>
            </a:p>
          </p:txBody>
        </p:sp>
        <p:cxnSp>
          <p:nvCxnSpPr>
            <p:cNvPr id="21" name="Straight Arrow Connector 20"/>
            <p:cNvCxnSpPr/>
            <p:nvPr/>
          </p:nvCxnSpPr>
          <p:spPr>
            <a:xfrm>
              <a:off x="6554133" y="2321879"/>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677513"/>
              <a:ext cx="2563522" cy="369332"/>
            </a:xfrm>
            <a:prstGeom prst="rect">
              <a:avLst/>
            </a:prstGeom>
            <a:noFill/>
          </p:spPr>
          <p:txBody>
            <a:bodyPr wrap="none" rtlCol="0">
              <a:spAutoFit/>
            </a:bodyPr>
            <a:lstStyle/>
            <a:p>
              <a:r>
                <a:rPr lang="en-US" dirty="0">
                  <a:latin typeface="Gill Sans Light"/>
                </a:rPr>
                <a:t>Listen for Connection</a:t>
              </a:r>
            </a:p>
          </p:txBody>
        </p:sp>
      </p:grpSp>
      <p:sp>
        <p:nvSpPr>
          <p:cNvPr id="30" name="TextBox 29"/>
          <p:cNvSpPr txBox="1"/>
          <p:nvPr/>
        </p:nvSpPr>
        <p:spPr>
          <a:xfrm>
            <a:off x="7081455" y="5263373"/>
            <a:ext cx="2967479" cy="369332"/>
          </a:xfrm>
          <a:prstGeom prst="rect">
            <a:avLst/>
          </a:prstGeom>
          <a:noFill/>
        </p:spPr>
        <p:txBody>
          <a:bodyPr wrap="none" rtlCol="0">
            <a:spAutoFit/>
          </a:bodyPr>
          <a:lstStyle/>
          <a:p>
            <a:r>
              <a:rPr lang="en-US" dirty="0">
                <a:latin typeface="Gill Sans Light"/>
              </a:rPr>
              <a:t>Close Connection Socket</a:t>
            </a:r>
          </a:p>
        </p:txBody>
      </p:sp>
      <p:cxnSp>
        <p:nvCxnSpPr>
          <p:cNvPr id="31" name="Straight Arrow Connector 30"/>
          <p:cNvCxnSpPr/>
          <p:nvPr/>
        </p:nvCxnSpPr>
        <p:spPr>
          <a:xfrm>
            <a:off x="7644030" y="4866681"/>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634780" y="6062608"/>
            <a:ext cx="2470548" cy="369332"/>
          </a:xfrm>
          <a:prstGeom prst="rect">
            <a:avLst/>
          </a:prstGeom>
          <a:noFill/>
        </p:spPr>
        <p:txBody>
          <a:bodyPr wrap="none" rtlCol="0">
            <a:spAutoFit/>
          </a:bodyPr>
          <a:lstStyle/>
          <a:p>
            <a:r>
              <a:rPr lang="en-US" dirty="0">
                <a:latin typeface="Gill Sans Light"/>
              </a:rPr>
              <a:t>Close Server Socket</a:t>
            </a:r>
          </a:p>
        </p:txBody>
      </p:sp>
      <p:cxnSp>
        <p:nvCxnSpPr>
          <p:cNvPr id="33" name="Straight Arrow Connector 32"/>
          <p:cNvCxnSpPr/>
          <p:nvPr/>
        </p:nvCxnSpPr>
        <p:spPr>
          <a:xfrm flipH="1">
            <a:off x="7407619" y="5654047"/>
            <a:ext cx="140269" cy="42990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2770498" y="4040859"/>
            <a:ext cx="4316103" cy="369332"/>
            <a:chOff x="1246497" y="4040859"/>
            <a:chExt cx="4316103" cy="369332"/>
          </a:xfrm>
        </p:grpSpPr>
        <p:sp>
          <p:nvSpPr>
            <p:cNvPr id="11" name="TextBox 10"/>
            <p:cNvSpPr txBox="1"/>
            <p:nvPr/>
          </p:nvSpPr>
          <p:spPr>
            <a:xfrm>
              <a:off x="1246497" y="4040859"/>
              <a:ext cx="1620957" cy="369332"/>
            </a:xfrm>
            <a:prstGeom prst="rect">
              <a:avLst/>
            </a:prstGeom>
            <a:noFill/>
          </p:spPr>
          <p:txBody>
            <a:bodyPr wrap="none" rtlCol="0">
              <a:spAutoFit/>
            </a:bodyPr>
            <a:lstStyle/>
            <a:p>
              <a:r>
                <a:rPr lang="en-US" dirty="0">
                  <a:latin typeface="Gill Sans Light"/>
                </a:rPr>
                <a:t>write request</a:t>
              </a:r>
            </a:p>
          </p:txBody>
        </p:sp>
        <p:cxnSp>
          <p:nvCxnSpPr>
            <p:cNvPr id="39" name="Straight Arrow Connector 38"/>
            <p:cNvCxnSpPr/>
            <p:nvPr/>
          </p:nvCxnSpPr>
          <p:spPr>
            <a:xfrm>
              <a:off x="3002834" y="4253260"/>
              <a:ext cx="2559766" cy="153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4526834" y="4497349"/>
            <a:ext cx="4404436" cy="369332"/>
            <a:chOff x="3002834" y="4497349"/>
            <a:chExt cx="4404436" cy="369332"/>
          </a:xfrm>
        </p:grpSpPr>
        <p:sp>
          <p:nvSpPr>
            <p:cNvPr id="29" name="TextBox 28"/>
            <p:cNvSpPr txBox="1"/>
            <p:nvPr/>
          </p:nvSpPr>
          <p:spPr>
            <a:xfrm>
              <a:off x="5590747" y="4497349"/>
              <a:ext cx="1816523" cy="369332"/>
            </a:xfrm>
            <a:prstGeom prst="rect">
              <a:avLst/>
            </a:prstGeom>
            <a:noFill/>
          </p:spPr>
          <p:txBody>
            <a:bodyPr wrap="none" rtlCol="0">
              <a:spAutoFit/>
            </a:bodyPr>
            <a:lstStyle/>
            <a:p>
              <a:r>
                <a:rPr lang="en-US" dirty="0">
                  <a:latin typeface="Gill Sans Light"/>
                </a:rPr>
                <a:t>write response</a:t>
              </a:r>
            </a:p>
          </p:txBody>
        </p:sp>
        <p:cxnSp>
          <p:nvCxnSpPr>
            <p:cNvPr id="41" name="Straight Arrow Connector 40"/>
            <p:cNvCxnSpPr/>
            <p:nvPr/>
          </p:nvCxnSpPr>
          <p:spPr>
            <a:xfrm flipH="1">
              <a:off x="3002834" y="4696946"/>
              <a:ext cx="255976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42" name="Freeform 41"/>
          <p:cNvSpPr/>
          <p:nvPr/>
        </p:nvSpPr>
        <p:spPr>
          <a:xfrm>
            <a:off x="8880006" y="4191000"/>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Gill Sans Light"/>
            </a:endParaRPr>
          </a:p>
        </p:txBody>
      </p:sp>
      <p:sp>
        <p:nvSpPr>
          <p:cNvPr id="43" name="Freeform 42"/>
          <p:cNvSpPr/>
          <p:nvPr/>
        </p:nvSpPr>
        <p:spPr>
          <a:xfrm flipH="1">
            <a:off x="2322433" y="4162964"/>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sp>
        <p:nvSpPr>
          <p:cNvPr id="27" name="Freeform 26"/>
          <p:cNvSpPr/>
          <p:nvPr/>
        </p:nvSpPr>
        <p:spPr>
          <a:xfrm>
            <a:off x="8470456" y="3013875"/>
            <a:ext cx="1838714" cy="3070074"/>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nvGrpSpPr>
          <p:cNvPr id="3" name="Group 2"/>
          <p:cNvGrpSpPr/>
          <p:nvPr/>
        </p:nvGrpSpPr>
        <p:grpSpPr>
          <a:xfrm>
            <a:off x="7356104" y="2944682"/>
            <a:ext cx="2317651" cy="862846"/>
            <a:chOff x="5832103" y="2944682"/>
            <a:chExt cx="2317651" cy="862846"/>
          </a:xfrm>
        </p:grpSpPr>
        <p:grpSp>
          <p:nvGrpSpPr>
            <p:cNvPr id="46" name="Group 45"/>
            <p:cNvGrpSpPr/>
            <p:nvPr/>
          </p:nvGrpSpPr>
          <p:grpSpPr>
            <a:xfrm>
              <a:off x="5832103" y="2944682"/>
              <a:ext cx="1946367" cy="729734"/>
              <a:chOff x="5831695" y="2954752"/>
              <a:chExt cx="1946367" cy="729734"/>
            </a:xfrm>
          </p:grpSpPr>
          <p:cxnSp>
            <p:nvCxnSpPr>
              <p:cNvPr id="47" name="Straight Arrow Connector 46"/>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31695" y="3315154"/>
                <a:ext cx="1946367" cy="369332"/>
              </a:xfrm>
              <a:prstGeom prst="rect">
                <a:avLst/>
              </a:prstGeom>
              <a:noFill/>
            </p:spPr>
            <p:txBody>
              <a:bodyPr wrap="none" rtlCol="0">
                <a:spAutoFit/>
              </a:bodyPr>
              <a:lstStyle/>
              <a:p>
                <a:r>
                  <a:rPr lang="en-US" dirty="0">
                    <a:latin typeface="Gill Sans Light"/>
                  </a:rPr>
                  <a:t>Accept </a:t>
                </a:r>
                <a:r>
                  <a:rPr lang="en-US" dirty="0" err="1">
                    <a:latin typeface="Gill Sans Light"/>
                  </a:rPr>
                  <a:t>syscall</a:t>
                </a:r>
                <a:r>
                  <a:rPr lang="en-US" dirty="0">
                    <a:latin typeface="Gill Sans Light"/>
                  </a:rPr>
                  <a:t>()</a:t>
                </a:r>
              </a:p>
            </p:txBody>
          </p:sp>
        </p:grpSp>
        <p:sp>
          <p:nvSpPr>
            <p:cNvPr id="52" name="Freeform 51"/>
            <p:cNvSpPr/>
            <p:nvPr/>
          </p:nvSpPr>
          <p:spPr>
            <a:xfrm>
              <a:off x="7657159" y="3154765"/>
              <a:ext cx="492595" cy="652763"/>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grpSp>
        <p:nvGrpSpPr>
          <p:cNvPr id="4" name="Group 3"/>
          <p:cNvGrpSpPr/>
          <p:nvPr/>
        </p:nvGrpSpPr>
        <p:grpSpPr>
          <a:xfrm>
            <a:off x="2981734" y="3013876"/>
            <a:ext cx="5090015" cy="1090777"/>
            <a:chOff x="1457733" y="3013875"/>
            <a:chExt cx="5090015" cy="1090777"/>
          </a:xfrm>
        </p:grpSpPr>
        <p:grpSp>
          <p:nvGrpSpPr>
            <p:cNvPr id="37" name="Group 36"/>
            <p:cNvGrpSpPr/>
            <p:nvPr/>
          </p:nvGrpSpPr>
          <p:grpSpPr>
            <a:xfrm>
              <a:off x="3997254" y="3636570"/>
              <a:ext cx="2550494" cy="468082"/>
              <a:chOff x="3997254" y="3636570"/>
              <a:chExt cx="2550494" cy="468082"/>
            </a:xfrm>
          </p:grpSpPr>
          <p:cxnSp>
            <p:nvCxnSpPr>
              <p:cNvPr id="26" name="Straight Arrow Connector 25"/>
              <p:cNvCxnSpPr/>
              <p:nvPr/>
            </p:nvCxnSpPr>
            <p:spPr>
              <a:xfrm flipH="1">
                <a:off x="6080497" y="3684486"/>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97254" y="3636570"/>
                <a:ext cx="2274982" cy="369332"/>
              </a:xfrm>
              <a:prstGeom prst="rect">
                <a:avLst/>
              </a:prstGeom>
              <a:noFill/>
            </p:spPr>
            <p:txBody>
              <a:bodyPr wrap="none" rtlCol="0">
                <a:spAutoFit/>
              </a:bodyPr>
              <a:lstStyle/>
              <a:p>
                <a:r>
                  <a:rPr lang="en-US" i="1" dirty="0">
                    <a:latin typeface="Gill Sans Light"/>
                  </a:rPr>
                  <a:t>Connection Socket</a:t>
                </a:r>
              </a:p>
            </p:txBody>
          </p:sp>
        </p:grpSp>
        <p:sp>
          <p:nvSpPr>
            <p:cNvPr id="45" name="TextBox 44"/>
            <p:cNvSpPr txBox="1"/>
            <p:nvPr/>
          </p:nvSpPr>
          <p:spPr>
            <a:xfrm>
              <a:off x="1457733" y="3622862"/>
              <a:ext cx="2274982" cy="369332"/>
            </a:xfrm>
            <a:prstGeom prst="rect">
              <a:avLst/>
            </a:prstGeom>
            <a:noFill/>
          </p:spPr>
          <p:txBody>
            <a:bodyPr wrap="none" rtlCol="0">
              <a:spAutoFit/>
            </a:bodyPr>
            <a:lstStyle/>
            <a:p>
              <a:r>
                <a:rPr lang="en-US" i="1" dirty="0">
                  <a:latin typeface="Gill Sans Light"/>
                </a:rPr>
                <a:t>Connection Socket</a:t>
              </a:r>
            </a:p>
          </p:txBody>
        </p:sp>
        <p:cxnSp>
          <p:nvCxnSpPr>
            <p:cNvPr id="53" name="Straight Arrow Connector 52"/>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4" name="Straight Arrow Connector 53"/>
          <p:cNvCxnSpPr>
            <a:endCxn id="22" idx="1"/>
          </p:cNvCxnSpPr>
          <p:nvPr/>
        </p:nvCxnSpPr>
        <p:spPr>
          <a:xfrm>
            <a:off x="5929280" y="2770928"/>
            <a:ext cx="1432800" cy="162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Left-Right Arrow 5"/>
          <p:cNvSpPr/>
          <p:nvPr/>
        </p:nvSpPr>
        <p:spPr bwMode="auto">
          <a:xfrm>
            <a:off x="5153245" y="3728903"/>
            <a:ext cx="415854" cy="184666"/>
          </a:xfrm>
          <a:prstGeom prst="leftRightArrow">
            <a:avLst/>
          </a:prstGeom>
          <a:solidFill>
            <a:schemeClr val="bg1"/>
          </a:solidFill>
          <a:ln w="57150" cap="flat" cmpd="sng" algn="ctr">
            <a:solidFill>
              <a:srgbClr val="618FF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56" name="Straight Arrow Connector 55"/>
          <p:cNvCxnSpPr>
            <a:stCxn id="48" idx="1"/>
          </p:cNvCxnSpPr>
          <p:nvPr/>
        </p:nvCxnSpPr>
        <p:spPr>
          <a:xfrm flipH="1" flipV="1">
            <a:off x="5856695" y="2864140"/>
            <a:ext cx="1499409" cy="625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114747" y="4104652"/>
            <a:ext cx="1620957" cy="369332"/>
          </a:xfrm>
          <a:prstGeom prst="rect">
            <a:avLst/>
          </a:prstGeom>
          <a:noFill/>
        </p:spPr>
        <p:txBody>
          <a:bodyPr wrap="none" rtlCol="0">
            <a:spAutoFit/>
          </a:bodyPr>
          <a:lstStyle/>
          <a:p>
            <a:r>
              <a:rPr lang="en-US" dirty="0">
                <a:latin typeface="Gill Sans Light"/>
              </a:rPr>
              <a:t>read request</a:t>
            </a:r>
          </a:p>
        </p:txBody>
      </p:sp>
      <p:sp>
        <p:nvSpPr>
          <p:cNvPr id="49" name="Rounded Rectangle 4">
            <a:extLst>
              <a:ext uri="{FF2B5EF4-FFF2-40B4-BE49-F238E27FC236}">
                <a16:creationId xmlns:a16="http://schemas.microsoft.com/office/drawing/2014/main" id="{CC072540-3456-4E8E-970C-422FC8CF5618}"/>
              </a:ext>
            </a:extLst>
          </p:cNvPr>
          <p:cNvSpPr/>
          <p:nvPr/>
        </p:nvSpPr>
        <p:spPr bwMode="auto">
          <a:xfrm>
            <a:off x="1828800" y="3872950"/>
            <a:ext cx="8229600" cy="1298849"/>
          </a:xfrm>
          <a:prstGeom prst="roundRect">
            <a:avLst/>
          </a:prstGeom>
          <a:solidFill>
            <a:srgbClr val="FFFF00">
              <a:alpha val="14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9888590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smtClean="0"/>
              <a:t>Reliable Message Delivery: the Problem</a:t>
            </a:r>
            <a:endParaRPr lang="en-US" altLang="ko-KR" dirty="0"/>
          </a:p>
        </p:txBody>
      </p:sp>
      <p:sp>
        <p:nvSpPr>
          <p:cNvPr id="1077251" name="Rectangle 3"/>
          <p:cNvSpPr>
            <a:spLocks noGrp="1" noChangeArrowheads="1"/>
          </p:cNvSpPr>
          <p:nvPr>
            <p:ph type="body" idx="1"/>
          </p:nvPr>
        </p:nvSpPr>
        <p:spPr>
          <a:xfrm>
            <a:off x="457200" y="838200"/>
            <a:ext cx="11353800" cy="5715000"/>
          </a:xfrm>
        </p:spPr>
        <p:txBody>
          <a:bodyPr>
            <a:normAutofit lnSpcReduction="10000"/>
          </a:bodyPr>
          <a:lstStyle/>
          <a:p>
            <a:r>
              <a:rPr lang="en-US" altLang="ko-KR" dirty="0" smtClean="0"/>
              <a:t>All physical networks can garble and/or drop packets</a:t>
            </a:r>
          </a:p>
          <a:p>
            <a:pPr lvl="1"/>
            <a:r>
              <a:rPr lang="en-US" altLang="ko-KR" dirty="0" smtClean="0"/>
              <a:t>Physical media: packet not transmitted/received</a:t>
            </a:r>
          </a:p>
          <a:p>
            <a:pPr lvl="2"/>
            <a:r>
              <a:rPr lang="en-US" altLang="ko-KR" dirty="0" smtClean="0"/>
              <a:t>If transmit close to maximum rate, get more throughput – even if some packets get lost</a:t>
            </a:r>
          </a:p>
          <a:p>
            <a:pPr lvl="2"/>
            <a:r>
              <a:rPr lang="en-US" altLang="ko-KR" dirty="0" smtClean="0"/>
              <a:t>If transmit at lowest voltage such that error correction just starts correcting errors, get best power/bit</a:t>
            </a:r>
          </a:p>
          <a:p>
            <a:pPr lvl="1"/>
            <a:r>
              <a:rPr lang="en-US" altLang="ko-KR" dirty="0" smtClean="0"/>
              <a:t>Congestion: no place to put incoming packet</a:t>
            </a:r>
          </a:p>
          <a:p>
            <a:pPr lvl="2"/>
            <a:r>
              <a:rPr lang="en-US" altLang="ko-KR" dirty="0" smtClean="0"/>
              <a:t>Point-to-point network: insufficient queue at switch/router</a:t>
            </a:r>
          </a:p>
          <a:p>
            <a:pPr lvl="2"/>
            <a:r>
              <a:rPr lang="en-US" altLang="ko-KR" dirty="0" smtClean="0"/>
              <a:t>Broadcast link: two host try to use same link</a:t>
            </a:r>
          </a:p>
          <a:p>
            <a:pPr lvl="2"/>
            <a:r>
              <a:rPr lang="en-US" altLang="ko-KR" dirty="0" smtClean="0"/>
              <a:t>In any network: insufficient buffer space at destination</a:t>
            </a:r>
          </a:p>
          <a:p>
            <a:pPr lvl="2"/>
            <a:r>
              <a:rPr lang="en-US" altLang="ko-KR" dirty="0" smtClean="0"/>
              <a:t>Rate mismatch: what if sender send faster than receiver can process?</a:t>
            </a:r>
          </a:p>
          <a:p>
            <a:r>
              <a:rPr lang="en-US" altLang="ko-KR" dirty="0" smtClean="0"/>
              <a:t>Reliable Message Delivery on top of Unreliable Packets</a:t>
            </a:r>
          </a:p>
          <a:p>
            <a:pPr lvl="1"/>
            <a:r>
              <a:rPr lang="en-US" altLang="ko-KR" dirty="0" smtClean="0"/>
              <a:t>Need some way to make sure that packets actually make it to receiver</a:t>
            </a:r>
          </a:p>
          <a:p>
            <a:pPr lvl="2"/>
            <a:r>
              <a:rPr lang="en-US" altLang="ko-KR" dirty="0" smtClean="0"/>
              <a:t>Every packet received at least once</a:t>
            </a:r>
          </a:p>
          <a:p>
            <a:pPr lvl="2"/>
            <a:r>
              <a:rPr lang="en-US" altLang="ko-KR" dirty="0" smtClean="0"/>
              <a:t>Every packet received at most once</a:t>
            </a:r>
          </a:p>
          <a:p>
            <a:pPr lvl="1"/>
            <a:r>
              <a:rPr lang="en-US" altLang="ko-KR" dirty="0" smtClean="0"/>
              <a:t>Can combine with ordering: every packet received by process at destination exactly once and in order</a:t>
            </a:r>
            <a:endParaRPr lang="en-US" altLang="ko-KR" dirty="0"/>
          </a:p>
        </p:txBody>
      </p:sp>
    </p:spTree>
    <p:extLst>
      <p:ext uri="{BB962C8B-B14F-4D97-AF65-F5344CB8AC3E}">
        <p14:creationId xmlns:p14="http://schemas.microsoft.com/office/powerpoint/2010/main" val="37158176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72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72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72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7725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772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772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772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7725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77251">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7251">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725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77251">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7725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725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725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a:ea typeface="굴림" panose="020B0600000101010101" pitchFamily="34" charset="-127"/>
              </a:rPr>
              <a:t>Transmission Control Protocol (TCP)</a:t>
            </a:r>
          </a:p>
        </p:txBody>
      </p:sp>
      <p:sp>
        <p:nvSpPr>
          <p:cNvPr id="1087491" name="Rectangle 3"/>
          <p:cNvSpPr>
            <a:spLocks noGrp="1" noChangeArrowheads="1"/>
          </p:cNvSpPr>
          <p:nvPr>
            <p:ph type="body" idx="1"/>
          </p:nvPr>
        </p:nvSpPr>
        <p:spPr>
          <a:xfrm>
            <a:off x="533400" y="2139950"/>
            <a:ext cx="11353800" cy="4648200"/>
          </a:xfrm>
        </p:spPr>
        <p:txBody>
          <a:bodyPr/>
          <a:lstStyle/>
          <a:p>
            <a:pPr>
              <a:lnSpc>
                <a:spcPct val="80000"/>
              </a:lnSpc>
              <a:spcBef>
                <a:spcPct val="5000"/>
              </a:spcBef>
            </a:pPr>
            <a:r>
              <a:rPr lang="en-US" altLang="ko-KR" dirty="0">
                <a:ea typeface="굴림" panose="020B0600000101010101" pitchFamily="34" charset="-127"/>
              </a:rPr>
              <a:t>Transmission Control Protocol (TCP)</a:t>
            </a:r>
          </a:p>
          <a:p>
            <a:pPr lvl="1">
              <a:lnSpc>
                <a:spcPct val="80000"/>
              </a:lnSpc>
              <a:spcBef>
                <a:spcPct val="5000"/>
              </a:spcBef>
            </a:pPr>
            <a:r>
              <a:rPr lang="en-US" altLang="ko-KR" dirty="0">
                <a:ea typeface="굴림" panose="020B0600000101010101" pitchFamily="34" charset="-127"/>
              </a:rPr>
              <a:t>TCP (</a:t>
            </a:r>
            <a:r>
              <a:rPr lang="en-US" altLang="ko-KR" dirty="0">
                <a:solidFill>
                  <a:srgbClr val="FF0000"/>
                </a:solidFill>
                <a:ea typeface="굴림" panose="020B0600000101010101" pitchFamily="34" charset="-127"/>
              </a:rPr>
              <a:t>IP Protocol 6</a:t>
            </a:r>
            <a:r>
              <a:rPr lang="en-US" altLang="ko-KR" dirty="0">
                <a:ea typeface="굴림" panose="020B0600000101010101" pitchFamily="34" charset="-127"/>
              </a:rPr>
              <a:t>) layered on top of IP</a:t>
            </a:r>
          </a:p>
          <a:p>
            <a:pPr lvl="1">
              <a:lnSpc>
                <a:spcPct val="80000"/>
              </a:lnSpc>
              <a:spcBef>
                <a:spcPct val="5000"/>
              </a:spcBef>
            </a:pPr>
            <a:r>
              <a:rPr lang="en-US" altLang="ko-KR" dirty="0">
                <a:ea typeface="굴림" panose="020B0600000101010101" pitchFamily="34" charset="-127"/>
              </a:rPr>
              <a:t>Reliable byte stream between two processes on different machines over Internet (read, write, flush)</a:t>
            </a:r>
          </a:p>
          <a:p>
            <a:pPr>
              <a:lnSpc>
                <a:spcPct val="80000"/>
              </a:lnSpc>
              <a:spcBef>
                <a:spcPct val="5000"/>
              </a:spcBef>
            </a:pPr>
            <a:r>
              <a:rPr lang="en-US" altLang="ko-KR" dirty="0">
                <a:ea typeface="굴림" panose="020B0600000101010101" pitchFamily="34" charset="-127"/>
              </a:rPr>
              <a:t>TCP Details</a:t>
            </a:r>
          </a:p>
          <a:p>
            <a:pPr lvl="1">
              <a:lnSpc>
                <a:spcPct val="80000"/>
              </a:lnSpc>
              <a:spcBef>
                <a:spcPct val="5000"/>
              </a:spcBef>
            </a:pPr>
            <a:r>
              <a:rPr lang="en-US" altLang="ko-KR" dirty="0">
                <a:ea typeface="굴림" panose="020B0600000101010101" pitchFamily="34" charset="-127"/>
              </a:rPr>
              <a:t>Fragments byte stream into packets, hands packets to IP</a:t>
            </a:r>
          </a:p>
          <a:p>
            <a:pPr lvl="2">
              <a:lnSpc>
                <a:spcPct val="80000"/>
              </a:lnSpc>
              <a:spcBef>
                <a:spcPct val="5000"/>
              </a:spcBef>
            </a:pPr>
            <a:r>
              <a:rPr lang="en-US" altLang="ko-KR" dirty="0">
                <a:ea typeface="굴림" panose="020B0600000101010101" pitchFamily="34" charset="-127"/>
              </a:rPr>
              <a:t>IP may also fragment by itself</a:t>
            </a:r>
          </a:p>
          <a:p>
            <a:pPr lvl="1">
              <a:lnSpc>
                <a:spcPct val="80000"/>
              </a:lnSpc>
              <a:spcBef>
                <a:spcPct val="5000"/>
              </a:spcBef>
            </a:pPr>
            <a:r>
              <a:rPr lang="en-US" altLang="ko-KR" dirty="0">
                <a:ea typeface="굴림" panose="020B0600000101010101" pitchFamily="34" charset="-127"/>
              </a:rPr>
              <a:t>Uses window-based acknowledgement protocol (to minimize state at sender and receiver)</a:t>
            </a:r>
          </a:p>
          <a:p>
            <a:pPr lvl="2">
              <a:lnSpc>
                <a:spcPct val="80000"/>
              </a:lnSpc>
              <a:spcBef>
                <a:spcPct val="5000"/>
              </a:spcBef>
            </a:pPr>
            <a:r>
              <a:rPr lang="en-US" altLang="ko-KR" dirty="0">
                <a:ea typeface="굴림" panose="020B0600000101010101" pitchFamily="34" charset="-127"/>
              </a:rPr>
              <a:t>“Window” reflects storage at receiver – sender shouldn’t overrun receiver’s buffer space</a:t>
            </a:r>
          </a:p>
          <a:p>
            <a:pPr lvl="2">
              <a:lnSpc>
                <a:spcPct val="80000"/>
              </a:lnSpc>
              <a:spcBef>
                <a:spcPct val="5000"/>
              </a:spcBef>
            </a:pPr>
            <a:r>
              <a:rPr lang="en-US" altLang="ko-KR" dirty="0">
                <a:ea typeface="굴림" panose="020B0600000101010101" pitchFamily="34" charset="-127"/>
              </a:rPr>
              <a:t>Also, window should reflect speed/capacity of network – sender shouldn’t overload network</a:t>
            </a:r>
          </a:p>
          <a:p>
            <a:pPr lvl="1">
              <a:lnSpc>
                <a:spcPct val="80000"/>
              </a:lnSpc>
              <a:spcBef>
                <a:spcPct val="5000"/>
              </a:spcBef>
            </a:pPr>
            <a:r>
              <a:rPr lang="en-US" altLang="ko-KR" dirty="0">
                <a:ea typeface="굴림" panose="020B0600000101010101" pitchFamily="34" charset="-127"/>
              </a:rPr>
              <a:t>Automatically retransmits lost packets</a:t>
            </a:r>
          </a:p>
          <a:p>
            <a:pPr lvl="1">
              <a:lnSpc>
                <a:spcPct val="80000"/>
              </a:lnSpc>
              <a:spcBef>
                <a:spcPct val="5000"/>
              </a:spcBef>
            </a:pPr>
            <a:r>
              <a:rPr lang="en-US" altLang="ko-KR" dirty="0">
                <a:ea typeface="굴림" panose="020B0600000101010101" pitchFamily="34" charset="-127"/>
              </a:rPr>
              <a:t>Adjusts rate of transmission to avoid congestion</a:t>
            </a:r>
          </a:p>
          <a:p>
            <a:pPr lvl="2">
              <a:lnSpc>
                <a:spcPct val="80000"/>
              </a:lnSpc>
              <a:spcBef>
                <a:spcPct val="5000"/>
              </a:spcBef>
            </a:pPr>
            <a:r>
              <a:rPr lang="en-US" altLang="ko-KR" dirty="0">
                <a:ea typeface="굴림" panose="020B0600000101010101" pitchFamily="34" charset="-127"/>
              </a:rPr>
              <a:t>A “good citizen</a:t>
            </a:r>
            <a:r>
              <a:rPr lang="en-US" altLang="ko-KR" dirty="0" smtClean="0">
                <a:ea typeface="굴림" panose="020B0600000101010101" pitchFamily="34" charset="-127"/>
              </a:rPr>
              <a:t>”</a:t>
            </a:r>
          </a:p>
        </p:txBody>
      </p:sp>
      <p:grpSp>
        <p:nvGrpSpPr>
          <p:cNvPr id="2" name="Group 1"/>
          <p:cNvGrpSpPr/>
          <p:nvPr/>
        </p:nvGrpSpPr>
        <p:grpSpPr>
          <a:xfrm>
            <a:off x="1739900" y="831850"/>
            <a:ext cx="8707438" cy="1143000"/>
            <a:chOff x="215900" y="831850"/>
            <a:chExt cx="8707438" cy="1143000"/>
          </a:xfrm>
        </p:grpSpPr>
        <p:grpSp>
          <p:nvGrpSpPr>
            <p:cNvPr id="9220" name="Group 4"/>
            <p:cNvGrpSpPr>
              <a:grpSpLocks/>
            </p:cNvGrpSpPr>
            <p:nvPr/>
          </p:nvGrpSpPr>
          <p:grpSpPr bwMode="auto">
            <a:xfrm>
              <a:off x="1752600" y="990600"/>
              <a:ext cx="5334000" cy="984250"/>
              <a:chOff x="1152" y="576"/>
              <a:chExt cx="3648" cy="672"/>
            </a:xfrm>
          </p:grpSpPr>
          <p:sp>
            <p:nvSpPr>
              <p:cNvPr id="9225" name="Rectangle 5" descr="Wide downward diagonal"/>
              <p:cNvSpPr>
                <a:spLocks noChangeArrowheads="1"/>
              </p:cNvSpPr>
              <p:nvPr/>
            </p:nvSpPr>
            <p:spPr bwMode="auto">
              <a:xfrm>
                <a:off x="2448" y="792"/>
                <a:ext cx="1200"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6" name="Rectangle 6" descr="Wide downward diagonal"/>
              <p:cNvSpPr>
                <a:spLocks noChangeArrowheads="1"/>
              </p:cNvSpPr>
              <p:nvPr/>
            </p:nvSpPr>
            <p:spPr bwMode="auto">
              <a:xfrm>
                <a:off x="1152" y="792"/>
                <a:ext cx="91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7" name="Rectangle 7" descr="Wide downward diagonal"/>
              <p:cNvSpPr>
                <a:spLocks noChangeArrowheads="1"/>
              </p:cNvSpPr>
              <p:nvPr/>
            </p:nvSpPr>
            <p:spPr bwMode="auto">
              <a:xfrm>
                <a:off x="4128" y="792"/>
                <a:ext cx="67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8" name="Oval 8"/>
              <p:cNvSpPr>
                <a:spLocks noChangeArrowheads="1"/>
              </p:cNvSpPr>
              <p:nvPr/>
            </p:nvSpPr>
            <p:spPr bwMode="auto">
              <a:xfrm>
                <a:off x="1872" y="576"/>
                <a:ext cx="672" cy="672"/>
              </a:xfrm>
              <a:prstGeom prst="ellipse">
                <a:avLst/>
              </a:prstGeom>
              <a:solidFill>
                <a:srgbClr val="00FFFF"/>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sp>
            <p:nvSpPr>
              <p:cNvPr id="9229" name="Oval 9"/>
              <p:cNvSpPr>
                <a:spLocks noChangeArrowheads="1"/>
              </p:cNvSpPr>
              <p:nvPr/>
            </p:nvSpPr>
            <p:spPr bwMode="auto">
              <a:xfrm>
                <a:off x="3504" y="576"/>
                <a:ext cx="672" cy="672"/>
              </a:xfrm>
              <a:prstGeom prst="ellipse">
                <a:avLst/>
              </a:prstGeom>
              <a:solidFill>
                <a:srgbClr val="00FFFF"/>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grpSp>
        <p:sp>
          <p:nvSpPr>
            <p:cNvPr id="9221" name="Text Box 10"/>
            <p:cNvSpPr txBox="1">
              <a:spLocks noChangeArrowheads="1"/>
            </p:cNvSpPr>
            <p:nvPr/>
          </p:nvSpPr>
          <p:spPr bwMode="auto">
            <a:xfrm>
              <a:off x="276271" y="831850"/>
              <a:ext cx="1469935" cy="42831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in:</a:t>
              </a:r>
            </a:p>
          </p:txBody>
        </p:sp>
        <p:sp>
          <p:nvSpPr>
            <p:cNvPr id="9222" name="Text Box 11"/>
            <p:cNvSpPr txBox="1">
              <a:spLocks noChangeArrowheads="1"/>
            </p:cNvSpPr>
            <p:nvPr/>
          </p:nvSpPr>
          <p:spPr bwMode="auto">
            <a:xfrm>
              <a:off x="7086600" y="831850"/>
              <a:ext cx="1836738" cy="42831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out:</a:t>
              </a:r>
            </a:p>
          </p:txBody>
        </p:sp>
        <p:sp>
          <p:nvSpPr>
            <p:cNvPr id="9223" name="AutoShape 12"/>
            <p:cNvSpPr>
              <a:spLocks noChangeArrowheads="1"/>
            </p:cNvSpPr>
            <p:nvPr/>
          </p:nvSpPr>
          <p:spPr bwMode="auto">
            <a:xfrm>
              <a:off x="215900" y="1219200"/>
              <a:ext cx="13843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zyxwvuts</a:t>
              </a:r>
              <a:endParaRPr lang="en-US" altLang="ko-KR" b="0" dirty="0">
                <a:latin typeface="Gill Sans" charset="0"/>
                <a:ea typeface="Gill Sans" charset="0"/>
                <a:cs typeface="Gill Sans" charset="0"/>
              </a:endParaRPr>
            </a:p>
          </p:txBody>
        </p:sp>
        <p:sp>
          <p:nvSpPr>
            <p:cNvPr id="9224" name="AutoShape 13"/>
            <p:cNvSpPr>
              <a:spLocks noChangeArrowheads="1"/>
            </p:cNvSpPr>
            <p:nvPr/>
          </p:nvSpPr>
          <p:spPr bwMode="auto">
            <a:xfrm>
              <a:off x="7315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gfedcba</a:t>
              </a:r>
            </a:p>
          </p:txBody>
        </p:sp>
      </p:grpSp>
    </p:spTree>
    <p:extLst>
      <p:ext uri="{BB962C8B-B14F-4D97-AF65-F5344CB8AC3E}">
        <p14:creationId xmlns:p14="http://schemas.microsoft.com/office/powerpoint/2010/main" val="33721402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087491">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1087491">
                                            <p:txEl>
                                              <p:pRg st="1" end="1"/>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87491">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87491">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7491">
                                            <p:txEl>
                                              <p:pRg st="4" end="4"/>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87491">
                                            <p:txEl>
                                              <p:pRg st="5" end="5"/>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87491">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7491">
                                            <p:txEl>
                                              <p:pRg st="7" end="7"/>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87491">
                                            <p:txEl>
                                              <p:pRg st="8" end="8"/>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87491">
                                            <p:txEl>
                                              <p:pRg st="9" end="9"/>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87491">
                                            <p:txEl>
                                              <p:pRg st="10" end="10"/>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87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749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4DD1-E47C-405C-AB79-FFF94B775589}"/>
              </a:ext>
            </a:extLst>
          </p:cNvPr>
          <p:cNvSpPr>
            <a:spLocks noGrp="1"/>
          </p:cNvSpPr>
          <p:nvPr>
            <p:ph type="title"/>
          </p:nvPr>
        </p:nvSpPr>
        <p:spPr/>
        <p:txBody>
          <a:bodyPr/>
          <a:lstStyle/>
          <a:p>
            <a:r>
              <a:rPr lang="en-US" dirty="0"/>
              <a:t>Problem: Dropped Packets</a:t>
            </a:r>
          </a:p>
        </p:txBody>
      </p:sp>
      <p:sp>
        <p:nvSpPr>
          <p:cNvPr id="3" name="Content Placeholder 2">
            <a:extLst>
              <a:ext uri="{FF2B5EF4-FFF2-40B4-BE49-F238E27FC236}">
                <a16:creationId xmlns:a16="http://schemas.microsoft.com/office/drawing/2014/main" id="{02CE8ACD-CCAF-4AB0-9C14-79D1DCF5743A}"/>
              </a:ext>
            </a:extLst>
          </p:cNvPr>
          <p:cNvSpPr>
            <a:spLocks noGrp="1"/>
          </p:cNvSpPr>
          <p:nvPr>
            <p:ph idx="1"/>
          </p:nvPr>
        </p:nvSpPr>
        <p:spPr/>
        <p:txBody>
          <a:bodyPr/>
          <a:lstStyle/>
          <a:p>
            <a:r>
              <a:rPr lang="en-US" dirty="0"/>
              <a:t>All physical networks can garble or drop packets</a:t>
            </a:r>
          </a:p>
          <a:p>
            <a:pPr lvl="1"/>
            <a:r>
              <a:rPr lang="en-US" dirty="0"/>
              <a:t>Physical hardware problems (bad wire, bad signal)</a:t>
            </a:r>
          </a:p>
          <a:p>
            <a:r>
              <a:rPr lang="en-US" dirty="0"/>
              <a:t>Therefore, IP can garble or drop packets</a:t>
            </a:r>
          </a:p>
          <a:p>
            <a:pPr lvl="1"/>
            <a:r>
              <a:rPr lang="en-US" dirty="0"/>
              <a:t>It doesn't repair this itself (end-to-end principle!)</a:t>
            </a:r>
          </a:p>
          <a:p>
            <a:r>
              <a:rPr lang="en-US" dirty="0"/>
              <a:t>Building reliable message delivery</a:t>
            </a:r>
          </a:p>
          <a:p>
            <a:pPr lvl="1"/>
            <a:r>
              <a:rPr lang="en-US" dirty="0"/>
              <a:t>Confirm that packets aren't garbled</a:t>
            </a:r>
          </a:p>
          <a:p>
            <a:pPr lvl="1"/>
            <a:r>
              <a:rPr lang="en-US" dirty="0"/>
              <a:t>Confirm that packets arrive </a:t>
            </a:r>
            <a:r>
              <a:rPr lang="en-US" b="1" dirty="0"/>
              <a:t>exactly once</a:t>
            </a:r>
            <a:endParaRPr lang="en-US" dirty="0"/>
          </a:p>
        </p:txBody>
      </p:sp>
    </p:spTree>
    <p:extLst>
      <p:ext uri="{BB962C8B-B14F-4D97-AF65-F5344CB8AC3E}">
        <p14:creationId xmlns:p14="http://schemas.microsoft.com/office/powerpoint/2010/main" val="20706142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a:ea typeface="굴림" panose="020B0600000101010101" pitchFamily="34" charset="-127"/>
              </a:rPr>
              <a:t>Using Acknowledgements</a:t>
            </a:r>
          </a:p>
        </p:txBody>
      </p:sp>
      <p:sp>
        <p:nvSpPr>
          <p:cNvPr id="1079299" name="Rectangle 3"/>
          <p:cNvSpPr>
            <a:spLocks noGrp="1" noChangeArrowheads="1"/>
          </p:cNvSpPr>
          <p:nvPr>
            <p:ph type="body" idx="1"/>
          </p:nvPr>
        </p:nvSpPr>
        <p:spPr>
          <a:xfrm>
            <a:off x="838200" y="3070227"/>
            <a:ext cx="10896600" cy="3835400"/>
          </a:xfrm>
        </p:spPr>
        <p:txBody>
          <a:bodyPr/>
          <a:lstStyle/>
          <a:p>
            <a:pPr>
              <a:lnSpc>
                <a:spcPct val="80000"/>
              </a:lnSpc>
              <a:spcBef>
                <a:spcPct val="15000"/>
              </a:spcBef>
            </a:pPr>
            <a:r>
              <a:rPr lang="en-US" altLang="ko-KR" dirty="0">
                <a:ea typeface="굴림" panose="020B0600000101010101" pitchFamily="34" charset="-127"/>
              </a:rPr>
              <a:t>How to ensure transmission of packets?</a:t>
            </a:r>
          </a:p>
          <a:p>
            <a:pPr lvl="1">
              <a:lnSpc>
                <a:spcPct val="80000"/>
              </a:lnSpc>
              <a:spcBef>
                <a:spcPct val="15000"/>
              </a:spcBef>
            </a:pPr>
            <a:r>
              <a:rPr lang="en-US" altLang="ko-KR" dirty="0">
                <a:ea typeface="굴림" panose="020B0600000101010101" pitchFamily="34" charset="-127"/>
              </a:rPr>
              <a:t>Detect garbling at receiver via checksum, discard if bad</a:t>
            </a:r>
          </a:p>
          <a:p>
            <a:pPr lvl="1">
              <a:lnSpc>
                <a:spcPct val="80000"/>
              </a:lnSpc>
              <a:spcBef>
                <a:spcPct val="15000"/>
              </a:spcBef>
            </a:pPr>
            <a:r>
              <a:rPr lang="en-US" altLang="ko-KR" dirty="0">
                <a:ea typeface="굴림" panose="020B0600000101010101" pitchFamily="34" charset="-127"/>
              </a:rPr>
              <a:t>Receiver acknowledges (by sending “ACK”) when packet received properly at destination</a:t>
            </a:r>
          </a:p>
          <a:p>
            <a:pPr lvl="1">
              <a:lnSpc>
                <a:spcPct val="80000"/>
              </a:lnSpc>
              <a:spcBef>
                <a:spcPct val="15000"/>
              </a:spcBef>
            </a:pPr>
            <a:r>
              <a:rPr lang="en-US" altLang="ko-KR" dirty="0">
                <a:ea typeface="굴림" panose="020B0600000101010101" pitchFamily="34" charset="-127"/>
              </a:rPr>
              <a:t>Timeout at sender:  if no ACK, retransmit</a:t>
            </a:r>
          </a:p>
          <a:p>
            <a:pPr>
              <a:lnSpc>
                <a:spcPct val="80000"/>
              </a:lnSpc>
              <a:spcBef>
                <a:spcPct val="15000"/>
              </a:spcBef>
            </a:pPr>
            <a:r>
              <a:rPr lang="en-US" altLang="ko-KR" dirty="0">
                <a:ea typeface="굴림" panose="020B0600000101010101" pitchFamily="34" charset="-127"/>
              </a:rPr>
              <a:t>Some questions:</a:t>
            </a:r>
          </a:p>
          <a:p>
            <a:pPr lvl="1">
              <a:lnSpc>
                <a:spcPct val="80000"/>
              </a:lnSpc>
              <a:spcBef>
                <a:spcPct val="15000"/>
              </a:spcBef>
            </a:pPr>
            <a:r>
              <a:rPr lang="en-US" altLang="ko-KR" dirty="0">
                <a:ea typeface="굴림" panose="020B0600000101010101" pitchFamily="34" charset="-127"/>
              </a:rPr>
              <a:t>If the sender doesn’t get an ACK, does that mean the receiver didn’t get the original message?</a:t>
            </a:r>
          </a:p>
          <a:p>
            <a:pPr lvl="2">
              <a:lnSpc>
                <a:spcPct val="80000"/>
              </a:lnSpc>
              <a:spcBef>
                <a:spcPct val="15000"/>
              </a:spcBef>
            </a:pPr>
            <a:r>
              <a:rPr lang="en-US" altLang="ko-KR" dirty="0">
                <a:ea typeface="굴림" panose="020B0600000101010101" pitchFamily="34" charset="-127"/>
              </a:rPr>
              <a:t>No</a:t>
            </a:r>
          </a:p>
          <a:p>
            <a:pPr lvl="1">
              <a:lnSpc>
                <a:spcPct val="80000"/>
              </a:lnSpc>
              <a:spcBef>
                <a:spcPct val="15000"/>
              </a:spcBef>
            </a:pPr>
            <a:r>
              <a:rPr lang="en-US" altLang="ko-KR" dirty="0">
                <a:ea typeface="굴림" panose="020B0600000101010101" pitchFamily="34" charset="-127"/>
              </a:rPr>
              <a:t>What if ACK gets dropped?  Or if message gets delayed?</a:t>
            </a:r>
          </a:p>
          <a:p>
            <a:pPr lvl="2">
              <a:lnSpc>
                <a:spcPct val="80000"/>
              </a:lnSpc>
              <a:spcBef>
                <a:spcPct val="15000"/>
              </a:spcBef>
            </a:pPr>
            <a:r>
              <a:rPr lang="en-US" altLang="ko-KR" dirty="0">
                <a:ea typeface="굴림" panose="020B0600000101010101" pitchFamily="34" charset="-127"/>
              </a:rPr>
              <a:t>Sender doesn’t get ACK, retransmits, Receiver gets message twice, ACK each</a:t>
            </a:r>
          </a:p>
        </p:txBody>
      </p:sp>
      <p:grpSp>
        <p:nvGrpSpPr>
          <p:cNvPr id="1079300" name="Group 4"/>
          <p:cNvGrpSpPr>
            <a:grpSpLocks/>
          </p:cNvGrpSpPr>
          <p:nvPr/>
        </p:nvGrpSpPr>
        <p:grpSpPr bwMode="auto">
          <a:xfrm>
            <a:off x="2971801" y="850900"/>
            <a:ext cx="2265363" cy="1500189"/>
            <a:chOff x="912" y="424"/>
            <a:chExt cx="1427" cy="945"/>
          </a:xfrm>
        </p:grpSpPr>
        <p:sp>
          <p:nvSpPr>
            <p:cNvPr id="6164" name="Rectangle 5" descr="Wide downward diagonal"/>
            <p:cNvSpPr>
              <a:spLocks noChangeArrowheads="1"/>
            </p:cNvSpPr>
            <p:nvPr/>
          </p:nvSpPr>
          <p:spPr bwMode="auto">
            <a:xfrm>
              <a:off x="1173" y="496"/>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6165" name="Text Box 6"/>
            <p:cNvSpPr txBox="1">
              <a:spLocks noChangeArrowheads="1"/>
            </p:cNvSpPr>
            <p:nvPr/>
          </p:nvSpPr>
          <p:spPr bwMode="auto">
            <a:xfrm>
              <a:off x="2073" y="424"/>
              <a:ext cx="266"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6166" name="Text Box 7"/>
            <p:cNvSpPr txBox="1">
              <a:spLocks noChangeArrowheads="1"/>
            </p:cNvSpPr>
            <p:nvPr/>
          </p:nvSpPr>
          <p:spPr bwMode="auto">
            <a:xfrm>
              <a:off x="912" y="424"/>
              <a:ext cx="266"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grpSp>
          <p:nvGrpSpPr>
            <p:cNvPr id="6167" name="Group 8"/>
            <p:cNvGrpSpPr>
              <a:grpSpLocks/>
            </p:cNvGrpSpPr>
            <p:nvPr/>
          </p:nvGrpSpPr>
          <p:grpSpPr bwMode="auto">
            <a:xfrm>
              <a:off x="1157" y="622"/>
              <a:ext cx="960" cy="747"/>
              <a:chOff x="1157" y="670"/>
              <a:chExt cx="960" cy="747"/>
            </a:xfrm>
          </p:grpSpPr>
          <p:grpSp>
            <p:nvGrpSpPr>
              <p:cNvPr id="6168" name="Group 9"/>
              <p:cNvGrpSpPr>
                <a:grpSpLocks/>
              </p:cNvGrpSpPr>
              <p:nvPr/>
            </p:nvGrpSpPr>
            <p:grpSpPr bwMode="auto">
              <a:xfrm>
                <a:off x="1157" y="670"/>
                <a:ext cx="960" cy="353"/>
                <a:chOff x="1157" y="670"/>
                <a:chExt cx="960" cy="353"/>
              </a:xfrm>
            </p:grpSpPr>
            <p:sp>
              <p:nvSpPr>
                <p:cNvPr id="6172"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73" name="Text Box 11"/>
                <p:cNvSpPr txBox="1">
                  <a:spLocks noChangeArrowheads="1"/>
                </p:cNvSpPr>
                <p:nvPr/>
              </p:nvSpPr>
              <p:spPr bwMode="auto">
                <a:xfrm rot="736490">
                  <a:off x="1283" y="670"/>
                  <a:ext cx="708"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grpSp>
            <p:nvGrpSpPr>
              <p:cNvPr id="6169" name="Group 12"/>
              <p:cNvGrpSpPr>
                <a:grpSpLocks/>
              </p:cNvGrpSpPr>
              <p:nvPr/>
            </p:nvGrpSpPr>
            <p:grpSpPr bwMode="auto">
              <a:xfrm>
                <a:off x="1157" y="1023"/>
                <a:ext cx="960" cy="394"/>
                <a:chOff x="1157" y="1023"/>
                <a:chExt cx="960" cy="394"/>
              </a:xfrm>
            </p:grpSpPr>
            <p:sp>
              <p:nvSpPr>
                <p:cNvPr id="6170" name="Line 1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71" name="Text Box 14"/>
                <p:cNvSpPr txBox="1">
                  <a:spLocks noChangeArrowheads="1"/>
                </p:cNvSpPr>
                <p:nvPr/>
              </p:nvSpPr>
              <p:spPr bwMode="auto">
                <a:xfrm rot="20746312">
                  <a:off x="1388" y="1128"/>
                  <a:ext cx="514"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a:t>
                  </a:r>
                </a:p>
              </p:txBody>
            </p:sp>
          </p:grpSp>
        </p:grpSp>
      </p:grpSp>
      <p:grpSp>
        <p:nvGrpSpPr>
          <p:cNvPr id="1079311" name="Group 15"/>
          <p:cNvGrpSpPr>
            <a:grpSpLocks/>
          </p:cNvGrpSpPr>
          <p:nvPr/>
        </p:nvGrpSpPr>
        <p:grpSpPr bwMode="auto">
          <a:xfrm>
            <a:off x="5556252" y="838200"/>
            <a:ext cx="3484563" cy="2274889"/>
            <a:chOff x="2448" y="416"/>
            <a:chExt cx="2195" cy="1433"/>
          </a:xfrm>
        </p:grpSpPr>
        <p:sp>
          <p:nvSpPr>
            <p:cNvPr id="6150" name="Text Box 16"/>
            <p:cNvSpPr txBox="1">
              <a:spLocks noChangeArrowheads="1"/>
            </p:cNvSpPr>
            <p:nvPr/>
          </p:nvSpPr>
          <p:spPr bwMode="auto">
            <a:xfrm>
              <a:off x="4377" y="416"/>
              <a:ext cx="266"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B</a:t>
              </a:r>
            </a:p>
          </p:txBody>
        </p:sp>
        <p:sp>
          <p:nvSpPr>
            <p:cNvPr id="6151" name="Text Box 17"/>
            <p:cNvSpPr txBox="1">
              <a:spLocks noChangeArrowheads="1"/>
            </p:cNvSpPr>
            <p:nvPr/>
          </p:nvSpPr>
          <p:spPr bwMode="auto">
            <a:xfrm>
              <a:off x="3216" y="416"/>
              <a:ext cx="266" cy="32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800" b="0" dirty="0">
                  <a:latin typeface="Gill Sans" charset="0"/>
                  <a:ea typeface="Gill Sans" charset="0"/>
                  <a:cs typeface="Gill Sans" charset="0"/>
                </a:rPr>
                <a:t>A</a:t>
              </a:r>
            </a:p>
          </p:txBody>
        </p:sp>
        <p:sp>
          <p:nvSpPr>
            <p:cNvPr id="6152" name="Rectangle 18" descr="Wide downward diagonal"/>
            <p:cNvSpPr>
              <a:spLocks noChangeArrowheads="1"/>
            </p:cNvSpPr>
            <p:nvPr/>
          </p:nvSpPr>
          <p:spPr bwMode="auto">
            <a:xfrm>
              <a:off x="3477" y="508"/>
              <a:ext cx="912" cy="137"/>
            </a:xfrm>
            <a:prstGeom prst="rect">
              <a:avLst/>
            </a:prstGeom>
            <a:pattFill prst="wdDnDiag">
              <a:fgClr>
                <a:srgbClr val="00FFFF"/>
              </a:fgClr>
              <a:bgClr>
                <a:schemeClr val="bg1"/>
              </a:bgClr>
            </a:patt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grpSp>
          <p:nvGrpSpPr>
            <p:cNvPr id="6153" name="Group 19"/>
            <p:cNvGrpSpPr>
              <a:grpSpLocks/>
            </p:cNvGrpSpPr>
            <p:nvPr/>
          </p:nvGrpSpPr>
          <p:grpSpPr bwMode="auto">
            <a:xfrm>
              <a:off x="3504" y="1102"/>
              <a:ext cx="960" cy="353"/>
              <a:chOff x="1157" y="670"/>
              <a:chExt cx="960" cy="353"/>
            </a:xfrm>
          </p:grpSpPr>
          <p:sp>
            <p:nvSpPr>
              <p:cNvPr id="6162" name="Line 2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63" name="Text Box 21"/>
              <p:cNvSpPr txBox="1">
                <a:spLocks noChangeArrowheads="1"/>
              </p:cNvSpPr>
              <p:nvPr/>
            </p:nvSpPr>
            <p:spPr bwMode="auto">
              <a:xfrm rot="736490">
                <a:off x="1283" y="670"/>
                <a:ext cx="708"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grpSp>
          <p:nvGrpSpPr>
            <p:cNvPr id="6154" name="Group 22"/>
            <p:cNvGrpSpPr>
              <a:grpSpLocks/>
            </p:cNvGrpSpPr>
            <p:nvPr/>
          </p:nvGrpSpPr>
          <p:grpSpPr bwMode="auto">
            <a:xfrm>
              <a:off x="3504" y="1455"/>
              <a:ext cx="960" cy="394"/>
              <a:chOff x="1157" y="1023"/>
              <a:chExt cx="960" cy="394"/>
            </a:xfrm>
          </p:grpSpPr>
          <p:sp>
            <p:nvSpPr>
              <p:cNvPr id="6160" name="Line 23"/>
              <p:cNvSpPr>
                <a:spLocks noChangeShapeType="1"/>
              </p:cNvSpPr>
              <p:nvPr/>
            </p:nvSpPr>
            <p:spPr bwMode="auto">
              <a:xfrm flipH="1">
                <a:off x="1157" y="1023"/>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61" name="Text Box 24"/>
              <p:cNvSpPr txBox="1">
                <a:spLocks noChangeArrowheads="1"/>
              </p:cNvSpPr>
              <p:nvPr/>
            </p:nvSpPr>
            <p:spPr bwMode="auto">
              <a:xfrm rot="20746312">
                <a:off x="1388" y="1128"/>
                <a:ext cx="514"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ACK</a:t>
                </a:r>
              </a:p>
            </p:txBody>
          </p:sp>
        </p:grpSp>
        <p:grpSp>
          <p:nvGrpSpPr>
            <p:cNvPr id="6155" name="Group 25"/>
            <p:cNvGrpSpPr>
              <a:grpSpLocks/>
            </p:cNvGrpSpPr>
            <p:nvPr/>
          </p:nvGrpSpPr>
          <p:grpSpPr bwMode="auto">
            <a:xfrm>
              <a:off x="3504" y="622"/>
              <a:ext cx="960" cy="353"/>
              <a:chOff x="3504" y="703"/>
              <a:chExt cx="960" cy="353"/>
            </a:xfrm>
          </p:grpSpPr>
          <p:sp>
            <p:nvSpPr>
              <p:cNvPr id="6158" name="Line 26"/>
              <p:cNvSpPr>
                <a:spLocks noChangeShapeType="1"/>
              </p:cNvSpPr>
              <p:nvPr/>
            </p:nvSpPr>
            <p:spPr bwMode="auto">
              <a:xfrm>
                <a:off x="3504" y="864"/>
                <a:ext cx="960" cy="192"/>
              </a:xfrm>
              <a:prstGeom prst="line">
                <a:avLst/>
              </a:prstGeom>
              <a:noFill/>
              <a:ln w="38100">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6159" name="Text Box 27"/>
              <p:cNvSpPr txBox="1">
                <a:spLocks noChangeArrowheads="1"/>
              </p:cNvSpPr>
              <p:nvPr/>
            </p:nvSpPr>
            <p:spPr bwMode="auto">
              <a:xfrm rot="736490">
                <a:off x="3630" y="703"/>
                <a:ext cx="708"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Packet</a:t>
                </a:r>
              </a:p>
            </p:txBody>
          </p:sp>
        </p:grpSp>
        <p:sp>
          <p:nvSpPr>
            <p:cNvPr id="6156" name="AutoShape 28"/>
            <p:cNvSpPr>
              <a:spLocks/>
            </p:cNvSpPr>
            <p:nvPr/>
          </p:nvSpPr>
          <p:spPr bwMode="auto">
            <a:xfrm>
              <a:off x="3264" y="783"/>
              <a:ext cx="192" cy="480"/>
            </a:xfrm>
            <a:prstGeom prst="leftBrace">
              <a:avLst>
                <a:gd name="adj1" fmla="val 20833"/>
                <a:gd name="adj2" fmla="val 50000"/>
              </a:avLst>
            </a:prstGeom>
            <a:noFill/>
            <a:ln w="38100">
              <a:solidFill>
                <a:schemeClr val="tx1"/>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6157" name="Text Box 29"/>
            <p:cNvSpPr txBox="1">
              <a:spLocks noChangeArrowheads="1"/>
            </p:cNvSpPr>
            <p:nvPr/>
          </p:nvSpPr>
          <p:spPr bwMode="auto">
            <a:xfrm>
              <a:off x="2448" y="879"/>
              <a:ext cx="809"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Timeout</a:t>
              </a:r>
            </a:p>
          </p:txBody>
        </p:sp>
      </p:grpSp>
    </p:spTree>
    <p:extLst>
      <p:ext uri="{BB962C8B-B14F-4D97-AF65-F5344CB8AC3E}">
        <p14:creationId xmlns:p14="http://schemas.microsoft.com/office/powerpoint/2010/main" val="1979158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92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792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79299">
                                            <p:txEl>
                                              <p:pRg st="2" end="2"/>
                                            </p:txEl>
                                          </p:spTgt>
                                        </p:tgtEl>
                                        <p:attrNameLst>
                                          <p:attrName>style.visibility</p:attrName>
                                        </p:attrNameLst>
                                      </p:cBhvr>
                                      <p:to>
                                        <p:strVal val="visible"/>
                                      </p:to>
                                    </p:set>
                                  </p:childTnLst>
                                </p:cTn>
                              </p:par>
                              <p:par>
                                <p:cTn id="13" presetID="22" presetClass="entr" presetSubtype="1" fill="hold" nodeType="withEffect">
                                  <p:stCondLst>
                                    <p:cond delay="0"/>
                                  </p:stCondLst>
                                  <p:childTnLst>
                                    <p:set>
                                      <p:cBhvr>
                                        <p:cTn id="14" dur="1" fill="hold">
                                          <p:stCondLst>
                                            <p:cond delay="0"/>
                                          </p:stCondLst>
                                        </p:cTn>
                                        <p:tgtEl>
                                          <p:spTgt spid="1079300"/>
                                        </p:tgtEl>
                                        <p:attrNameLst>
                                          <p:attrName>style.visibility</p:attrName>
                                        </p:attrNameLst>
                                      </p:cBhvr>
                                      <p:to>
                                        <p:strVal val="visible"/>
                                      </p:to>
                                    </p:set>
                                    <p:animEffect transition="in" filter="wipe(up)">
                                      <p:cBhvr>
                                        <p:cTn id="15" dur="500"/>
                                        <p:tgtEl>
                                          <p:spTgt spid="10793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79299">
                                            <p:txEl>
                                              <p:pRg st="3" end="3"/>
                                            </p:txEl>
                                          </p:spTgt>
                                        </p:tgtEl>
                                        <p:attrNameLst>
                                          <p:attrName>style.visibility</p:attrName>
                                        </p:attrNameLst>
                                      </p:cBhvr>
                                      <p:to>
                                        <p:strVal val="visible"/>
                                      </p:to>
                                    </p:set>
                                  </p:childTnLst>
                                </p:cTn>
                              </p:par>
                              <p:par>
                                <p:cTn id="20" presetID="22" presetClass="entr" presetSubtype="1" fill="hold" nodeType="withEffect">
                                  <p:stCondLst>
                                    <p:cond delay="0"/>
                                  </p:stCondLst>
                                  <p:childTnLst>
                                    <p:set>
                                      <p:cBhvr>
                                        <p:cTn id="21" dur="1" fill="hold">
                                          <p:stCondLst>
                                            <p:cond delay="0"/>
                                          </p:stCondLst>
                                        </p:cTn>
                                        <p:tgtEl>
                                          <p:spTgt spid="1079311"/>
                                        </p:tgtEl>
                                        <p:attrNameLst>
                                          <p:attrName>style.visibility</p:attrName>
                                        </p:attrNameLst>
                                      </p:cBhvr>
                                      <p:to>
                                        <p:strVal val="visible"/>
                                      </p:to>
                                    </p:set>
                                    <p:animEffect transition="in" filter="wipe(up)">
                                      <p:cBhvr>
                                        <p:cTn id="22" dur="500"/>
                                        <p:tgtEl>
                                          <p:spTgt spid="10793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7929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929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7929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7929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792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2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833C-A31B-4DF9-8725-945E941C109F}"/>
              </a:ext>
            </a:extLst>
          </p:cNvPr>
          <p:cNvSpPr>
            <a:spLocks noGrp="1"/>
          </p:cNvSpPr>
          <p:nvPr>
            <p:ph type="title"/>
          </p:nvPr>
        </p:nvSpPr>
        <p:spPr/>
        <p:txBody>
          <a:bodyPr/>
          <a:lstStyle/>
          <a:p>
            <a:r>
              <a:rPr lang="en-US" dirty="0">
                <a:latin typeface="Gill Sans Light"/>
              </a:rPr>
              <a:t>Stop-and-Wait (No Packet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45E3CA-0D20-45F7-B7E9-B7DA520F332F}"/>
                  </a:ext>
                </a:extLst>
              </p:cNvPr>
              <p:cNvSpPr>
                <a:spLocks noGrp="1"/>
              </p:cNvSpPr>
              <p:nvPr>
                <p:ph idx="1"/>
              </p:nvPr>
            </p:nvSpPr>
            <p:spPr>
              <a:xfrm>
                <a:off x="838200" y="1825625"/>
                <a:ext cx="5180351" cy="4351338"/>
              </a:xfrm>
            </p:spPr>
            <p:txBody>
              <a:bodyPr>
                <a:normAutofit/>
              </a:bodyPr>
              <a:lstStyle/>
              <a:p>
                <a:r>
                  <a:rPr lang="en-US" dirty="0">
                    <a:latin typeface="Gill Sans Light"/>
                  </a:rPr>
                  <a:t>Send; wait for ACK; repeat</a:t>
                </a:r>
              </a:p>
              <a:p>
                <a:r>
                  <a:rPr lang="en-US" dirty="0">
                    <a:latin typeface="Gill Sans Light"/>
                  </a:rPr>
                  <a:t>Round Trip Time (</a:t>
                </a:r>
                <a14:m>
                  <m:oMath xmlns:m="http://schemas.openxmlformats.org/officeDocument/2006/math">
                    <m:r>
                      <m:rPr>
                        <m:nor/>
                      </m:rPr>
                      <a:rPr lang="en-US" i="0" dirty="0" smtClean="0">
                        <a:latin typeface="Gill Sans Light"/>
                      </a:rPr>
                      <m:t>RTT</m:t>
                    </m:r>
                  </m:oMath>
                </a14:m>
                <a:r>
                  <a:rPr lang="en-US" dirty="0">
                    <a:latin typeface="Gill Sans Light"/>
                  </a:rPr>
                  <a:t>): time it takes a packet to travel from sender to receiver and back</a:t>
                </a:r>
              </a:p>
              <a:p>
                <a:pPr lvl="1"/>
                <a:r>
                  <a:rPr lang="en-US" dirty="0">
                    <a:latin typeface="Gill Sans Light"/>
                  </a:rPr>
                  <a:t>One-way latency (</a:t>
                </a:r>
                <a14:m>
                  <m:oMath xmlns:m="http://schemas.openxmlformats.org/officeDocument/2006/math">
                    <m:r>
                      <a:rPr lang="en-US" i="1" dirty="0" smtClean="0">
                        <a:latin typeface="Cambria Math" panose="02040503050406030204" pitchFamily="18" charset="0"/>
                      </a:rPr>
                      <m:t>𝑑</m:t>
                    </m:r>
                  </m:oMath>
                </a14:m>
                <a:r>
                  <a:rPr lang="en-US" dirty="0">
                    <a:latin typeface="Gill Sans Light"/>
                  </a:rPr>
                  <a:t>): one way delay from sender and receiver</a:t>
                </a:r>
              </a:p>
              <a:p>
                <a:pPr lvl="1"/>
                <a:endParaRPr lang="en-US" dirty="0">
                  <a:latin typeface="Gill Sans Light"/>
                </a:endParaRPr>
              </a:p>
              <a:p>
                <a:r>
                  <a:rPr lang="en-US" dirty="0">
                    <a:latin typeface="Gill Sans Light"/>
                  </a:rPr>
                  <a:t>For symmetric latency,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𝑅𝑇𝑇</m:t>
                      </m:r>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𝑑</m:t>
                      </m:r>
                    </m:oMath>
                  </m:oMathPara>
                </a14:m>
                <a:endParaRPr lang="en-US" dirty="0">
                  <a:latin typeface="Gill Sans Light"/>
                </a:endParaRPr>
              </a:p>
            </p:txBody>
          </p:sp>
        </mc:Choice>
        <mc:Fallback xmlns="">
          <p:sp>
            <p:nvSpPr>
              <p:cNvPr id="3" name="Content Placeholder 2">
                <a:extLst>
                  <a:ext uri="{FF2B5EF4-FFF2-40B4-BE49-F238E27FC236}">
                    <a16:creationId xmlns:a16="http://schemas.microsoft.com/office/drawing/2014/main" id="{8B45E3CA-0D20-45F7-B7E9-B7DA520F332F}"/>
                  </a:ext>
                </a:extLst>
              </p:cNvPr>
              <p:cNvSpPr>
                <a:spLocks noGrp="1" noRot="1" noChangeAspect="1" noMove="1" noResize="1" noEditPoints="1" noAdjustHandles="1" noChangeArrowheads="1" noChangeShapeType="1" noTextEdit="1"/>
              </p:cNvSpPr>
              <p:nvPr>
                <p:ph idx="1"/>
              </p:nvPr>
            </p:nvSpPr>
            <p:spPr>
              <a:xfrm>
                <a:off x="838200" y="1825625"/>
                <a:ext cx="5180351" cy="4351338"/>
              </a:xfrm>
              <a:blipFill>
                <a:blip r:embed="rId2"/>
                <a:stretch>
                  <a:fillRect l="-1649" t="-1821"/>
                </a:stretch>
              </a:blipFill>
            </p:spPr>
            <p:txBody>
              <a:bodyPr/>
              <a:lstStyle/>
              <a:p>
                <a:r>
                  <a:rPr lang="en-US">
                    <a:noFill/>
                  </a:rPr>
                  <a:t> </a:t>
                </a:r>
              </a:p>
            </p:txBody>
          </p:sp>
        </mc:Fallback>
      </mc:AlternateContent>
      <p:sp>
        <p:nvSpPr>
          <p:cNvPr id="7" name="Line 3">
            <a:extLst>
              <a:ext uri="{FF2B5EF4-FFF2-40B4-BE49-F238E27FC236}">
                <a16:creationId xmlns:a16="http://schemas.microsoft.com/office/drawing/2014/main" id="{7B1781CE-11B5-4973-8C55-842051483C47}"/>
              </a:ext>
            </a:extLst>
          </p:cNvPr>
          <p:cNvSpPr>
            <a:spLocks noChangeShapeType="1"/>
          </p:cNvSpPr>
          <p:nvPr/>
        </p:nvSpPr>
        <p:spPr bwMode="auto">
          <a:xfrm>
            <a:off x="7391400" y="2241602"/>
            <a:ext cx="0" cy="3581400"/>
          </a:xfrm>
          <a:prstGeom prst="line">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8" name="Line 4">
            <a:extLst>
              <a:ext uri="{FF2B5EF4-FFF2-40B4-BE49-F238E27FC236}">
                <a16:creationId xmlns:a16="http://schemas.microsoft.com/office/drawing/2014/main" id="{DAF2A237-F72F-4330-A25B-4BE383BDDEFA}"/>
              </a:ext>
            </a:extLst>
          </p:cNvPr>
          <p:cNvSpPr>
            <a:spLocks noChangeShapeType="1"/>
          </p:cNvSpPr>
          <p:nvPr/>
        </p:nvSpPr>
        <p:spPr bwMode="auto">
          <a:xfrm flipH="1">
            <a:off x="11353800" y="2241602"/>
            <a:ext cx="0" cy="3581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nvGrpSpPr>
          <p:cNvPr id="9" name="Group 8">
            <a:extLst>
              <a:ext uri="{FF2B5EF4-FFF2-40B4-BE49-F238E27FC236}">
                <a16:creationId xmlns:a16="http://schemas.microsoft.com/office/drawing/2014/main" id="{D1CB37EB-7694-452E-9DB6-0D29C3BF871D}"/>
              </a:ext>
            </a:extLst>
          </p:cNvPr>
          <p:cNvGrpSpPr>
            <a:grpSpLocks/>
          </p:cNvGrpSpPr>
          <p:nvPr/>
        </p:nvGrpSpPr>
        <p:grpSpPr bwMode="auto">
          <a:xfrm>
            <a:off x="7391400" y="2698802"/>
            <a:ext cx="3983038" cy="685800"/>
            <a:chOff x="1447800" y="2743200"/>
            <a:chExt cx="3983522" cy="685800"/>
          </a:xfrm>
        </p:grpSpPr>
        <p:sp>
          <p:nvSpPr>
            <p:cNvPr id="10" name="Line 5">
              <a:extLst>
                <a:ext uri="{FF2B5EF4-FFF2-40B4-BE49-F238E27FC236}">
                  <a16:creationId xmlns:a16="http://schemas.microsoft.com/office/drawing/2014/main" id="{49E04F92-6AAA-4B69-A66E-33B979FEC094}"/>
                </a:ext>
              </a:extLst>
            </p:cNvPr>
            <p:cNvSpPr>
              <a:spLocks noChangeShapeType="1"/>
            </p:cNvSpPr>
            <p:nvPr/>
          </p:nvSpPr>
          <p:spPr bwMode="auto">
            <a:xfrm flipH="1">
              <a:off x="1447800" y="2819400"/>
              <a:ext cx="3983522"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1" name="Text Box 7">
              <a:extLst>
                <a:ext uri="{FF2B5EF4-FFF2-40B4-BE49-F238E27FC236}">
                  <a16:creationId xmlns:a16="http://schemas.microsoft.com/office/drawing/2014/main" id="{6D1A2A68-EA9F-4B90-8203-76DE1041A679}"/>
                </a:ext>
              </a:extLst>
            </p:cNvPr>
            <p:cNvSpPr txBox="1">
              <a:spLocks noChangeArrowheads="1"/>
            </p:cNvSpPr>
            <p:nvPr/>
          </p:nvSpPr>
          <p:spPr bwMode="auto">
            <a:xfrm>
              <a:off x="2764068" y="2743200"/>
              <a:ext cx="926948"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solidFill>
                    <a:schemeClr val="accent1"/>
                  </a:solidFill>
                  <a:latin typeface="Gill Sans Light"/>
                </a:rPr>
                <a:t>ACK 1</a:t>
              </a:r>
            </a:p>
          </p:txBody>
        </p:sp>
      </p:grpSp>
      <p:sp>
        <p:nvSpPr>
          <p:cNvPr id="12" name="Text Box 10">
            <a:extLst>
              <a:ext uri="{FF2B5EF4-FFF2-40B4-BE49-F238E27FC236}">
                <a16:creationId xmlns:a16="http://schemas.microsoft.com/office/drawing/2014/main" id="{B2549AF7-F41F-4F6B-B235-19A03A0844F0}"/>
              </a:ext>
            </a:extLst>
          </p:cNvPr>
          <p:cNvSpPr txBox="1">
            <a:spLocks noChangeArrowheads="1"/>
          </p:cNvSpPr>
          <p:nvPr/>
        </p:nvSpPr>
        <p:spPr bwMode="auto">
          <a:xfrm>
            <a:off x="6629400" y="5594402"/>
            <a:ext cx="745823"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Time</a:t>
            </a:r>
          </a:p>
        </p:txBody>
      </p:sp>
      <p:sp>
        <p:nvSpPr>
          <p:cNvPr id="13" name="Text Box 11">
            <a:extLst>
              <a:ext uri="{FF2B5EF4-FFF2-40B4-BE49-F238E27FC236}">
                <a16:creationId xmlns:a16="http://schemas.microsoft.com/office/drawing/2014/main" id="{37F19BA8-3A16-44C4-909A-73949233C306}"/>
              </a:ext>
            </a:extLst>
          </p:cNvPr>
          <p:cNvSpPr txBox="1">
            <a:spLocks noChangeArrowheads="1"/>
          </p:cNvSpPr>
          <p:nvPr/>
        </p:nvSpPr>
        <p:spPr bwMode="auto">
          <a:xfrm>
            <a:off x="6859052" y="1784402"/>
            <a:ext cx="1178506"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rPr>
              <a:t>Sender</a:t>
            </a:r>
          </a:p>
        </p:txBody>
      </p:sp>
      <p:sp>
        <p:nvSpPr>
          <p:cNvPr id="14" name="Text Box 12">
            <a:extLst>
              <a:ext uri="{FF2B5EF4-FFF2-40B4-BE49-F238E27FC236}">
                <a16:creationId xmlns:a16="http://schemas.microsoft.com/office/drawing/2014/main" id="{E1651B32-6EDA-4EB4-B224-372A28F2D189}"/>
              </a:ext>
            </a:extLst>
          </p:cNvPr>
          <p:cNvSpPr txBox="1">
            <a:spLocks noChangeArrowheads="1"/>
          </p:cNvSpPr>
          <p:nvPr/>
        </p:nvSpPr>
        <p:spPr bwMode="auto">
          <a:xfrm>
            <a:off x="10764838" y="1841552"/>
            <a:ext cx="1401323"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dirty="0">
                <a:latin typeface="Gill Sans Light"/>
              </a:rPr>
              <a:t>Receiver</a:t>
            </a:r>
          </a:p>
        </p:txBody>
      </p:sp>
      <p:grpSp>
        <p:nvGrpSpPr>
          <p:cNvPr id="15" name="Group 14">
            <a:extLst>
              <a:ext uri="{FF2B5EF4-FFF2-40B4-BE49-F238E27FC236}">
                <a16:creationId xmlns:a16="http://schemas.microsoft.com/office/drawing/2014/main" id="{749BEECF-4A41-4F20-8B58-DD8EEAD44B44}"/>
              </a:ext>
            </a:extLst>
          </p:cNvPr>
          <p:cNvGrpSpPr>
            <a:grpSpLocks/>
          </p:cNvGrpSpPr>
          <p:nvPr/>
        </p:nvGrpSpPr>
        <p:grpSpPr bwMode="auto">
          <a:xfrm>
            <a:off x="7391400" y="2146352"/>
            <a:ext cx="3962400" cy="628650"/>
            <a:chOff x="1447800" y="2190690"/>
            <a:chExt cx="3962400" cy="628710"/>
          </a:xfrm>
        </p:grpSpPr>
        <p:sp>
          <p:nvSpPr>
            <p:cNvPr id="16" name="Line 8">
              <a:extLst>
                <a:ext uri="{FF2B5EF4-FFF2-40B4-BE49-F238E27FC236}">
                  <a16:creationId xmlns:a16="http://schemas.microsoft.com/office/drawing/2014/main" id="{5062BB81-AEDA-427F-AB68-7D893F8B9989}"/>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7" name="TextBox 2">
              <a:extLst>
                <a:ext uri="{FF2B5EF4-FFF2-40B4-BE49-F238E27FC236}">
                  <a16:creationId xmlns:a16="http://schemas.microsoft.com/office/drawing/2014/main" id="{3F3089EF-04EE-4C49-8512-11CDD42770E1}"/>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1</a:t>
              </a:r>
            </a:p>
          </p:txBody>
        </p:sp>
      </p:grpSp>
      <p:grpSp>
        <p:nvGrpSpPr>
          <p:cNvPr id="18" name="Group 17">
            <a:extLst>
              <a:ext uri="{FF2B5EF4-FFF2-40B4-BE49-F238E27FC236}">
                <a16:creationId xmlns:a16="http://schemas.microsoft.com/office/drawing/2014/main" id="{9A079003-F699-4165-823E-D1A36EABC9FA}"/>
              </a:ext>
            </a:extLst>
          </p:cNvPr>
          <p:cNvGrpSpPr>
            <a:grpSpLocks/>
          </p:cNvGrpSpPr>
          <p:nvPr/>
        </p:nvGrpSpPr>
        <p:grpSpPr bwMode="auto">
          <a:xfrm>
            <a:off x="7391400" y="3232202"/>
            <a:ext cx="3962400" cy="628650"/>
            <a:chOff x="1447800" y="2190690"/>
            <a:chExt cx="3962400" cy="628710"/>
          </a:xfrm>
        </p:grpSpPr>
        <p:sp>
          <p:nvSpPr>
            <p:cNvPr id="19" name="Line 8">
              <a:extLst>
                <a:ext uri="{FF2B5EF4-FFF2-40B4-BE49-F238E27FC236}">
                  <a16:creationId xmlns:a16="http://schemas.microsoft.com/office/drawing/2014/main" id="{D7D27E5B-BC00-4D23-AA4B-B381CF6DF6C5}"/>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20" name="TextBox 32">
              <a:extLst>
                <a:ext uri="{FF2B5EF4-FFF2-40B4-BE49-F238E27FC236}">
                  <a16:creationId xmlns:a16="http://schemas.microsoft.com/office/drawing/2014/main" id="{FD7273B8-A325-470A-B456-B3A18A5F7C75}"/>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2</a:t>
              </a:r>
            </a:p>
          </p:txBody>
        </p:sp>
      </p:grpSp>
      <p:grpSp>
        <p:nvGrpSpPr>
          <p:cNvPr id="21" name="Group 20">
            <a:extLst>
              <a:ext uri="{FF2B5EF4-FFF2-40B4-BE49-F238E27FC236}">
                <a16:creationId xmlns:a16="http://schemas.microsoft.com/office/drawing/2014/main" id="{22AAED95-0C52-4F69-BC3A-ABF709A5E2FA}"/>
              </a:ext>
            </a:extLst>
          </p:cNvPr>
          <p:cNvGrpSpPr>
            <a:grpSpLocks/>
          </p:cNvGrpSpPr>
          <p:nvPr/>
        </p:nvGrpSpPr>
        <p:grpSpPr bwMode="auto">
          <a:xfrm>
            <a:off x="7391400" y="3765602"/>
            <a:ext cx="3983038" cy="685800"/>
            <a:chOff x="1447800" y="2743200"/>
            <a:chExt cx="3983522" cy="685800"/>
          </a:xfrm>
        </p:grpSpPr>
        <p:sp>
          <p:nvSpPr>
            <p:cNvPr id="22" name="Line 5">
              <a:extLst>
                <a:ext uri="{FF2B5EF4-FFF2-40B4-BE49-F238E27FC236}">
                  <a16:creationId xmlns:a16="http://schemas.microsoft.com/office/drawing/2014/main" id="{282E9867-5CA1-4EEC-9034-1DB217F170C8}"/>
                </a:ext>
              </a:extLst>
            </p:cNvPr>
            <p:cNvSpPr>
              <a:spLocks noChangeShapeType="1"/>
            </p:cNvSpPr>
            <p:nvPr/>
          </p:nvSpPr>
          <p:spPr bwMode="auto">
            <a:xfrm flipH="1">
              <a:off x="1447800" y="2819400"/>
              <a:ext cx="3983522"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23" name="Text Box 7">
              <a:extLst>
                <a:ext uri="{FF2B5EF4-FFF2-40B4-BE49-F238E27FC236}">
                  <a16:creationId xmlns:a16="http://schemas.microsoft.com/office/drawing/2014/main" id="{869CBAB6-6DB0-4FF0-87DD-3EF31BB20AFC}"/>
                </a:ext>
              </a:extLst>
            </p:cNvPr>
            <p:cNvSpPr txBox="1">
              <a:spLocks noChangeArrowheads="1"/>
            </p:cNvSpPr>
            <p:nvPr/>
          </p:nvSpPr>
          <p:spPr bwMode="auto">
            <a:xfrm>
              <a:off x="2764068" y="2743200"/>
              <a:ext cx="926948"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solidFill>
                    <a:schemeClr val="accent1"/>
                  </a:solidFill>
                  <a:latin typeface="Gill Sans Light"/>
                </a:rPr>
                <a:t>ACK 2</a:t>
              </a:r>
            </a:p>
          </p:txBody>
        </p:sp>
      </p:grpSp>
      <p:grpSp>
        <p:nvGrpSpPr>
          <p:cNvPr id="24" name="Group 23">
            <a:extLst>
              <a:ext uri="{FF2B5EF4-FFF2-40B4-BE49-F238E27FC236}">
                <a16:creationId xmlns:a16="http://schemas.microsoft.com/office/drawing/2014/main" id="{64E9D46E-1C77-49DD-9055-A767FF418749}"/>
              </a:ext>
            </a:extLst>
          </p:cNvPr>
          <p:cNvGrpSpPr>
            <a:grpSpLocks/>
          </p:cNvGrpSpPr>
          <p:nvPr/>
        </p:nvGrpSpPr>
        <p:grpSpPr bwMode="auto">
          <a:xfrm>
            <a:off x="7391400" y="4279952"/>
            <a:ext cx="3962400" cy="628650"/>
            <a:chOff x="1447800" y="2190690"/>
            <a:chExt cx="3962400" cy="628710"/>
          </a:xfrm>
        </p:grpSpPr>
        <p:sp>
          <p:nvSpPr>
            <p:cNvPr id="25" name="Line 8">
              <a:extLst>
                <a:ext uri="{FF2B5EF4-FFF2-40B4-BE49-F238E27FC236}">
                  <a16:creationId xmlns:a16="http://schemas.microsoft.com/office/drawing/2014/main" id="{EAE27CEB-79FB-47B9-8DAB-C04A3A7F441A}"/>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26" name="TextBox 38">
              <a:extLst>
                <a:ext uri="{FF2B5EF4-FFF2-40B4-BE49-F238E27FC236}">
                  <a16:creationId xmlns:a16="http://schemas.microsoft.com/office/drawing/2014/main" id="{70CC8749-2D69-401D-9D4A-A6925B3C3B47}"/>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3</a:t>
              </a:r>
            </a:p>
          </p:txBody>
        </p:sp>
      </p:grpSp>
      <p:grpSp>
        <p:nvGrpSpPr>
          <p:cNvPr id="27" name="Group 26">
            <a:extLst>
              <a:ext uri="{FF2B5EF4-FFF2-40B4-BE49-F238E27FC236}">
                <a16:creationId xmlns:a16="http://schemas.microsoft.com/office/drawing/2014/main" id="{31C21E7E-127D-4FEE-B37F-0C2572318C9F}"/>
              </a:ext>
            </a:extLst>
          </p:cNvPr>
          <p:cNvGrpSpPr>
            <a:grpSpLocks/>
          </p:cNvGrpSpPr>
          <p:nvPr/>
        </p:nvGrpSpPr>
        <p:grpSpPr bwMode="auto">
          <a:xfrm>
            <a:off x="6442075" y="2317802"/>
            <a:ext cx="949325" cy="1066800"/>
            <a:chOff x="498475" y="2362200"/>
            <a:chExt cx="949324" cy="1066800"/>
          </a:xfrm>
        </p:grpSpPr>
        <p:sp>
          <p:nvSpPr>
            <p:cNvPr id="28" name="Line 13">
              <a:extLst>
                <a:ext uri="{FF2B5EF4-FFF2-40B4-BE49-F238E27FC236}">
                  <a16:creationId xmlns:a16="http://schemas.microsoft.com/office/drawing/2014/main" id="{A7C25D76-EA89-4FE1-A564-B67717300D80}"/>
                </a:ext>
              </a:extLst>
            </p:cNvPr>
            <p:cNvSpPr>
              <a:spLocks noChangeShapeType="1"/>
            </p:cNvSpPr>
            <p:nvPr/>
          </p:nvSpPr>
          <p:spPr bwMode="auto">
            <a:xfrm flipH="1">
              <a:off x="1066799" y="34290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29" name="Line 14">
              <a:extLst>
                <a:ext uri="{FF2B5EF4-FFF2-40B4-BE49-F238E27FC236}">
                  <a16:creationId xmlns:a16="http://schemas.microsoft.com/office/drawing/2014/main" id="{EDF9466F-69B7-401E-9C7E-F46F7B024050}"/>
                </a:ext>
              </a:extLst>
            </p:cNvPr>
            <p:cNvSpPr>
              <a:spLocks noChangeShapeType="1"/>
            </p:cNvSpPr>
            <p:nvPr/>
          </p:nvSpPr>
          <p:spPr bwMode="auto">
            <a:xfrm flipH="1">
              <a:off x="1219200" y="2362200"/>
              <a:ext cx="0" cy="10668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0" name="Text Box 15">
              <a:extLst>
                <a:ext uri="{FF2B5EF4-FFF2-40B4-BE49-F238E27FC236}">
                  <a16:creationId xmlns:a16="http://schemas.microsoft.com/office/drawing/2014/main" id="{A2E881A7-A208-4748-B557-24028AABB804}"/>
                </a:ext>
              </a:extLst>
            </p:cNvPr>
            <p:cNvSpPr txBox="1">
              <a:spLocks noChangeArrowheads="1"/>
            </p:cNvSpPr>
            <p:nvPr/>
          </p:nvSpPr>
          <p:spPr bwMode="auto">
            <a:xfrm>
              <a:off x="498475" y="26670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RTT</a:t>
              </a:r>
            </a:p>
          </p:txBody>
        </p:sp>
        <p:sp>
          <p:nvSpPr>
            <p:cNvPr id="31" name="Line 13">
              <a:extLst>
                <a:ext uri="{FF2B5EF4-FFF2-40B4-BE49-F238E27FC236}">
                  <a16:creationId xmlns:a16="http://schemas.microsoft.com/office/drawing/2014/main" id="{D26BA7EE-6397-48F9-BD22-03664527305D}"/>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grpSp>
        <p:nvGrpSpPr>
          <p:cNvPr id="32" name="Group 31">
            <a:extLst>
              <a:ext uri="{FF2B5EF4-FFF2-40B4-BE49-F238E27FC236}">
                <a16:creationId xmlns:a16="http://schemas.microsoft.com/office/drawing/2014/main" id="{7C61EFC2-EE97-4611-8514-3029EC6F0EF8}"/>
              </a:ext>
            </a:extLst>
          </p:cNvPr>
          <p:cNvGrpSpPr>
            <a:grpSpLocks/>
          </p:cNvGrpSpPr>
          <p:nvPr/>
        </p:nvGrpSpPr>
        <p:grpSpPr bwMode="auto">
          <a:xfrm>
            <a:off x="6442075" y="3384602"/>
            <a:ext cx="949325" cy="1066800"/>
            <a:chOff x="498475" y="2362200"/>
            <a:chExt cx="949324" cy="1066800"/>
          </a:xfrm>
        </p:grpSpPr>
        <p:sp>
          <p:nvSpPr>
            <p:cNvPr id="33" name="Line 13">
              <a:extLst>
                <a:ext uri="{FF2B5EF4-FFF2-40B4-BE49-F238E27FC236}">
                  <a16:creationId xmlns:a16="http://schemas.microsoft.com/office/drawing/2014/main" id="{291B7A48-6D00-4445-8997-6EC7FFA2856E}"/>
                </a:ext>
              </a:extLst>
            </p:cNvPr>
            <p:cNvSpPr>
              <a:spLocks noChangeShapeType="1"/>
            </p:cNvSpPr>
            <p:nvPr/>
          </p:nvSpPr>
          <p:spPr bwMode="auto">
            <a:xfrm flipH="1">
              <a:off x="1066799" y="34290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4" name="Line 14">
              <a:extLst>
                <a:ext uri="{FF2B5EF4-FFF2-40B4-BE49-F238E27FC236}">
                  <a16:creationId xmlns:a16="http://schemas.microsoft.com/office/drawing/2014/main" id="{28C56617-E919-44AC-A982-667C6BC7700A}"/>
                </a:ext>
              </a:extLst>
            </p:cNvPr>
            <p:cNvSpPr>
              <a:spLocks noChangeShapeType="1"/>
            </p:cNvSpPr>
            <p:nvPr/>
          </p:nvSpPr>
          <p:spPr bwMode="auto">
            <a:xfrm flipH="1">
              <a:off x="1219200" y="2362200"/>
              <a:ext cx="0" cy="10668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5" name="Text Box 15">
              <a:extLst>
                <a:ext uri="{FF2B5EF4-FFF2-40B4-BE49-F238E27FC236}">
                  <a16:creationId xmlns:a16="http://schemas.microsoft.com/office/drawing/2014/main" id="{F1FAABD3-DD27-4F07-A753-3B495AD6D970}"/>
                </a:ext>
              </a:extLst>
            </p:cNvPr>
            <p:cNvSpPr txBox="1">
              <a:spLocks noChangeArrowheads="1"/>
            </p:cNvSpPr>
            <p:nvPr/>
          </p:nvSpPr>
          <p:spPr bwMode="auto">
            <a:xfrm>
              <a:off x="498475" y="26670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RTT</a:t>
              </a:r>
            </a:p>
          </p:txBody>
        </p:sp>
        <p:sp>
          <p:nvSpPr>
            <p:cNvPr id="36" name="Line 13">
              <a:extLst>
                <a:ext uri="{FF2B5EF4-FFF2-40B4-BE49-F238E27FC236}">
                  <a16:creationId xmlns:a16="http://schemas.microsoft.com/office/drawing/2014/main" id="{5EA67A66-E09F-42D3-9759-DA0A82FB9704}"/>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grpSp>
        <p:nvGrpSpPr>
          <p:cNvPr id="38" name="Group 37">
            <a:extLst>
              <a:ext uri="{FF2B5EF4-FFF2-40B4-BE49-F238E27FC236}">
                <a16:creationId xmlns:a16="http://schemas.microsoft.com/office/drawing/2014/main" id="{5048232A-A6BE-485F-8430-239E9804D4A9}"/>
              </a:ext>
            </a:extLst>
          </p:cNvPr>
          <p:cNvGrpSpPr>
            <a:grpSpLocks/>
          </p:cNvGrpSpPr>
          <p:nvPr/>
        </p:nvGrpSpPr>
        <p:grpSpPr bwMode="auto">
          <a:xfrm>
            <a:off x="11347555" y="2317758"/>
            <a:ext cx="914400" cy="457200"/>
            <a:chOff x="1066799" y="2362200"/>
            <a:chExt cx="914401" cy="457201"/>
          </a:xfrm>
        </p:grpSpPr>
        <p:sp>
          <p:nvSpPr>
            <p:cNvPr id="39" name="Line 13">
              <a:extLst>
                <a:ext uri="{FF2B5EF4-FFF2-40B4-BE49-F238E27FC236}">
                  <a16:creationId xmlns:a16="http://schemas.microsoft.com/office/drawing/2014/main" id="{38B31520-3751-4F16-AF96-C32800FA86B3}"/>
                </a:ext>
              </a:extLst>
            </p:cNvPr>
            <p:cNvSpPr>
              <a:spLocks noChangeShapeType="1"/>
            </p:cNvSpPr>
            <p:nvPr/>
          </p:nvSpPr>
          <p:spPr bwMode="auto">
            <a:xfrm flipH="1">
              <a:off x="1066799" y="28194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0" name="Line 14">
              <a:extLst>
                <a:ext uri="{FF2B5EF4-FFF2-40B4-BE49-F238E27FC236}">
                  <a16:creationId xmlns:a16="http://schemas.microsoft.com/office/drawing/2014/main" id="{5C08EFD6-FB34-41A2-8AAE-2F0DF0706626}"/>
                </a:ext>
              </a:extLst>
            </p:cNvPr>
            <p:cNvSpPr>
              <a:spLocks noChangeShapeType="1"/>
            </p:cNvSpPr>
            <p:nvPr/>
          </p:nvSpPr>
          <p:spPr bwMode="auto">
            <a:xfrm>
              <a:off x="1260473" y="2362201"/>
              <a:ext cx="1" cy="4572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1" name="Text Box 15">
              <a:extLst>
                <a:ext uri="{FF2B5EF4-FFF2-40B4-BE49-F238E27FC236}">
                  <a16:creationId xmlns:a16="http://schemas.microsoft.com/office/drawing/2014/main" id="{8B64228D-B274-4238-831F-ED746551856E}"/>
                </a:ext>
              </a:extLst>
            </p:cNvPr>
            <p:cNvSpPr txBox="1">
              <a:spLocks noChangeArrowheads="1"/>
            </p:cNvSpPr>
            <p:nvPr/>
          </p:nvSpPr>
          <p:spPr bwMode="auto">
            <a:xfrm>
              <a:off x="1260475" y="23622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a:rPr>
                <a:t>d</a:t>
              </a:r>
            </a:p>
          </p:txBody>
        </p:sp>
        <p:sp>
          <p:nvSpPr>
            <p:cNvPr id="42" name="Line 13">
              <a:extLst>
                <a:ext uri="{FF2B5EF4-FFF2-40B4-BE49-F238E27FC236}">
                  <a16:creationId xmlns:a16="http://schemas.microsoft.com/office/drawing/2014/main" id="{583BD4A4-37AE-4958-9FD9-F0D5966D19AF}"/>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spTree>
    <p:extLst>
      <p:ext uri="{BB962C8B-B14F-4D97-AF65-F5344CB8AC3E}">
        <p14:creationId xmlns:p14="http://schemas.microsoft.com/office/powerpoint/2010/main" val="26984841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up)">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left)">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right)">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833C-A31B-4DF9-8725-945E941C109F}"/>
              </a:ext>
            </a:extLst>
          </p:cNvPr>
          <p:cNvSpPr>
            <a:spLocks noGrp="1"/>
          </p:cNvSpPr>
          <p:nvPr>
            <p:ph type="title"/>
          </p:nvPr>
        </p:nvSpPr>
        <p:spPr/>
        <p:txBody>
          <a:bodyPr/>
          <a:lstStyle/>
          <a:p>
            <a:r>
              <a:rPr lang="en-US" dirty="0">
                <a:latin typeface="Gill Sans Light"/>
              </a:rPr>
              <a:t>Stop-and-Wait (No Packet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45E3CA-0D20-45F7-B7E9-B7DA520F332F}"/>
                  </a:ext>
                </a:extLst>
              </p:cNvPr>
              <p:cNvSpPr>
                <a:spLocks noGrp="1"/>
              </p:cNvSpPr>
              <p:nvPr>
                <p:ph idx="1"/>
              </p:nvPr>
            </p:nvSpPr>
            <p:spPr>
              <a:xfrm>
                <a:off x="381000" y="1825625"/>
                <a:ext cx="5416443" cy="4351338"/>
              </a:xfrm>
            </p:spPr>
            <p:txBody>
              <a:bodyPr>
                <a:normAutofit/>
              </a:bodyPr>
              <a:lstStyle/>
              <a:p>
                <a:r>
                  <a:rPr lang="en-US" dirty="0">
                    <a:latin typeface="Gill Sans Light"/>
                  </a:rPr>
                  <a:t>How fast can you send data?</a:t>
                </a:r>
              </a:p>
              <a:p>
                <a:r>
                  <a:rPr lang="en-US" dirty="0">
                    <a:latin typeface="Gill Sans Light"/>
                  </a:rPr>
                  <a:t>Little’s Law applied to the network:</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m:rPr>
                          <m:nor/>
                        </m:rPr>
                        <a:rPr lang="en-US" b="0" i="0" smtClean="0">
                          <a:latin typeface="Gill Sans Light"/>
                        </a:rPr>
                        <m:t>RTT</m:t>
                      </m:r>
                    </m:oMath>
                  </m:oMathPara>
                </a14:m>
                <a:endParaRPr lang="en-US" b="0" dirty="0">
                  <a:latin typeface="Gill Sans Light"/>
                </a:endParaRPr>
              </a:p>
              <a:p>
                <a:r>
                  <a:rPr lang="en-US" dirty="0">
                    <a:latin typeface="Gill Sans Light"/>
                  </a:rPr>
                  <a:t>For Stop-and-Wait,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US" b="0" dirty="0">
                    <a:latin typeface="Gill Sans Light"/>
                  </a:rPr>
                  <a:t> packet</a:t>
                </a:r>
              </a:p>
              <a:p>
                <a:endParaRPr lang="en-US" dirty="0">
                  <a:latin typeface="Gill Sans Light"/>
                </a:endParaRPr>
              </a:p>
              <a:p>
                <a:r>
                  <a:rPr lang="en-US" b="0" dirty="0">
                    <a:solidFill>
                      <a:srgbClr val="FF0000"/>
                    </a:solidFill>
                    <a:latin typeface="Gill Sans Light"/>
                  </a:rPr>
                  <a:t>So bandwidth is 1 packet per RTT</a:t>
                </a:r>
              </a:p>
              <a:p>
                <a:pPr lvl="1"/>
                <a:r>
                  <a:rPr lang="en-US" dirty="0">
                    <a:solidFill>
                      <a:srgbClr val="FF0000"/>
                    </a:solidFill>
                    <a:latin typeface="Gill Sans Light"/>
                  </a:rPr>
                  <a:t>Depends only on latency, not network capacity (!)</a:t>
                </a:r>
                <a:endParaRPr lang="en-US" b="0" dirty="0">
                  <a:solidFill>
                    <a:srgbClr val="FF0000"/>
                  </a:solidFill>
                  <a:latin typeface="Gill Sans Light"/>
                </a:endParaRPr>
              </a:p>
              <a:p>
                <a:pPr marL="0" indent="0">
                  <a:buNone/>
                </a:pPr>
                <a:endParaRPr lang="en-US" dirty="0">
                  <a:latin typeface="Gill Sans Light"/>
                </a:endParaRPr>
              </a:p>
              <a:p>
                <a:endParaRPr lang="en-US" dirty="0">
                  <a:latin typeface="Gill Sans Light"/>
                </a:endParaRPr>
              </a:p>
            </p:txBody>
          </p:sp>
        </mc:Choice>
        <mc:Fallback xmlns="">
          <p:sp>
            <p:nvSpPr>
              <p:cNvPr id="3" name="Content Placeholder 2">
                <a:extLst>
                  <a:ext uri="{FF2B5EF4-FFF2-40B4-BE49-F238E27FC236}">
                    <a16:creationId xmlns:a16="http://schemas.microsoft.com/office/drawing/2014/main" id="{8B45E3CA-0D20-45F7-B7E9-B7DA520F332F}"/>
                  </a:ext>
                </a:extLst>
              </p:cNvPr>
              <p:cNvSpPr>
                <a:spLocks noGrp="1" noRot="1" noChangeAspect="1" noMove="1" noResize="1" noEditPoints="1" noAdjustHandles="1" noChangeArrowheads="1" noChangeShapeType="1" noTextEdit="1"/>
              </p:cNvSpPr>
              <p:nvPr>
                <p:ph idx="1"/>
              </p:nvPr>
            </p:nvSpPr>
            <p:spPr>
              <a:xfrm>
                <a:off x="381000" y="1825625"/>
                <a:ext cx="5416443" cy="4351338"/>
              </a:xfrm>
              <a:blipFill>
                <a:blip r:embed="rId2"/>
                <a:stretch>
                  <a:fillRect l="-1577" t="-1821"/>
                </a:stretch>
              </a:blipFill>
            </p:spPr>
            <p:txBody>
              <a:bodyPr/>
              <a:lstStyle/>
              <a:p>
                <a:r>
                  <a:rPr lang="en-US">
                    <a:noFill/>
                  </a:rPr>
                  <a:t> </a:t>
                </a:r>
              </a:p>
            </p:txBody>
          </p:sp>
        </mc:Fallback>
      </mc:AlternateContent>
      <p:sp>
        <p:nvSpPr>
          <p:cNvPr id="7" name="Line 3">
            <a:extLst>
              <a:ext uri="{FF2B5EF4-FFF2-40B4-BE49-F238E27FC236}">
                <a16:creationId xmlns:a16="http://schemas.microsoft.com/office/drawing/2014/main" id="{7B1781CE-11B5-4973-8C55-842051483C47}"/>
              </a:ext>
            </a:extLst>
          </p:cNvPr>
          <p:cNvSpPr>
            <a:spLocks noChangeShapeType="1"/>
          </p:cNvSpPr>
          <p:nvPr/>
        </p:nvSpPr>
        <p:spPr bwMode="auto">
          <a:xfrm>
            <a:off x="7391400" y="2241602"/>
            <a:ext cx="0" cy="3581400"/>
          </a:xfrm>
          <a:prstGeom prst="line">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8" name="Line 4">
            <a:extLst>
              <a:ext uri="{FF2B5EF4-FFF2-40B4-BE49-F238E27FC236}">
                <a16:creationId xmlns:a16="http://schemas.microsoft.com/office/drawing/2014/main" id="{DAF2A237-F72F-4330-A25B-4BE383BDDEFA}"/>
              </a:ext>
            </a:extLst>
          </p:cNvPr>
          <p:cNvSpPr>
            <a:spLocks noChangeShapeType="1"/>
          </p:cNvSpPr>
          <p:nvPr/>
        </p:nvSpPr>
        <p:spPr bwMode="auto">
          <a:xfrm flipH="1">
            <a:off x="11353800" y="2241602"/>
            <a:ext cx="0" cy="3581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nvGrpSpPr>
          <p:cNvPr id="9" name="Group 8">
            <a:extLst>
              <a:ext uri="{FF2B5EF4-FFF2-40B4-BE49-F238E27FC236}">
                <a16:creationId xmlns:a16="http://schemas.microsoft.com/office/drawing/2014/main" id="{D1CB37EB-7694-452E-9DB6-0D29C3BF871D}"/>
              </a:ext>
            </a:extLst>
          </p:cNvPr>
          <p:cNvGrpSpPr>
            <a:grpSpLocks/>
          </p:cNvGrpSpPr>
          <p:nvPr/>
        </p:nvGrpSpPr>
        <p:grpSpPr bwMode="auto">
          <a:xfrm>
            <a:off x="7391400" y="2698802"/>
            <a:ext cx="3983038" cy="685800"/>
            <a:chOff x="1447800" y="2743200"/>
            <a:chExt cx="3983522" cy="685800"/>
          </a:xfrm>
        </p:grpSpPr>
        <p:sp>
          <p:nvSpPr>
            <p:cNvPr id="10" name="Line 5">
              <a:extLst>
                <a:ext uri="{FF2B5EF4-FFF2-40B4-BE49-F238E27FC236}">
                  <a16:creationId xmlns:a16="http://schemas.microsoft.com/office/drawing/2014/main" id="{49E04F92-6AAA-4B69-A66E-33B979FEC094}"/>
                </a:ext>
              </a:extLst>
            </p:cNvPr>
            <p:cNvSpPr>
              <a:spLocks noChangeShapeType="1"/>
            </p:cNvSpPr>
            <p:nvPr/>
          </p:nvSpPr>
          <p:spPr bwMode="auto">
            <a:xfrm flipH="1">
              <a:off x="1447800" y="2819400"/>
              <a:ext cx="3983522"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1" name="Text Box 7">
              <a:extLst>
                <a:ext uri="{FF2B5EF4-FFF2-40B4-BE49-F238E27FC236}">
                  <a16:creationId xmlns:a16="http://schemas.microsoft.com/office/drawing/2014/main" id="{6D1A2A68-EA9F-4B90-8203-76DE1041A679}"/>
                </a:ext>
              </a:extLst>
            </p:cNvPr>
            <p:cNvSpPr txBox="1">
              <a:spLocks noChangeArrowheads="1"/>
            </p:cNvSpPr>
            <p:nvPr/>
          </p:nvSpPr>
          <p:spPr bwMode="auto">
            <a:xfrm>
              <a:off x="2764068" y="2743200"/>
              <a:ext cx="926948"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solidFill>
                    <a:schemeClr val="accent1"/>
                  </a:solidFill>
                  <a:latin typeface="Gill Sans Light"/>
                </a:rPr>
                <a:t>ACK 1</a:t>
              </a:r>
            </a:p>
          </p:txBody>
        </p:sp>
      </p:grpSp>
      <p:sp>
        <p:nvSpPr>
          <p:cNvPr id="12" name="Text Box 10">
            <a:extLst>
              <a:ext uri="{FF2B5EF4-FFF2-40B4-BE49-F238E27FC236}">
                <a16:creationId xmlns:a16="http://schemas.microsoft.com/office/drawing/2014/main" id="{B2549AF7-F41F-4F6B-B235-19A03A0844F0}"/>
              </a:ext>
            </a:extLst>
          </p:cNvPr>
          <p:cNvSpPr txBox="1">
            <a:spLocks noChangeArrowheads="1"/>
          </p:cNvSpPr>
          <p:nvPr/>
        </p:nvSpPr>
        <p:spPr bwMode="auto">
          <a:xfrm>
            <a:off x="6629400" y="5594402"/>
            <a:ext cx="745823"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Time</a:t>
            </a:r>
          </a:p>
        </p:txBody>
      </p:sp>
      <p:sp>
        <p:nvSpPr>
          <p:cNvPr id="13" name="Text Box 11">
            <a:extLst>
              <a:ext uri="{FF2B5EF4-FFF2-40B4-BE49-F238E27FC236}">
                <a16:creationId xmlns:a16="http://schemas.microsoft.com/office/drawing/2014/main" id="{37F19BA8-3A16-44C4-909A-73949233C306}"/>
              </a:ext>
            </a:extLst>
          </p:cNvPr>
          <p:cNvSpPr txBox="1">
            <a:spLocks noChangeArrowheads="1"/>
          </p:cNvSpPr>
          <p:nvPr/>
        </p:nvSpPr>
        <p:spPr bwMode="auto">
          <a:xfrm>
            <a:off x="6859052" y="1784402"/>
            <a:ext cx="1178506"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rPr>
              <a:t>Sender</a:t>
            </a:r>
          </a:p>
        </p:txBody>
      </p:sp>
      <p:sp>
        <p:nvSpPr>
          <p:cNvPr id="14" name="Text Box 12">
            <a:extLst>
              <a:ext uri="{FF2B5EF4-FFF2-40B4-BE49-F238E27FC236}">
                <a16:creationId xmlns:a16="http://schemas.microsoft.com/office/drawing/2014/main" id="{E1651B32-6EDA-4EB4-B224-372A28F2D189}"/>
              </a:ext>
            </a:extLst>
          </p:cNvPr>
          <p:cNvSpPr txBox="1">
            <a:spLocks noChangeArrowheads="1"/>
          </p:cNvSpPr>
          <p:nvPr/>
        </p:nvSpPr>
        <p:spPr bwMode="auto">
          <a:xfrm>
            <a:off x="10764838" y="1841552"/>
            <a:ext cx="1401323"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dirty="0">
                <a:latin typeface="Gill Sans Light"/>
              </a:rPr>
              <a:t>Receiver</a:t>
            </a:r>
          </a:p>
        </p:txBody>
      </p:sp>
      <p:grpSp>
        <p:nvGrpSpPr>
          <p:cNvPr id="15" name="Group 14">
            <a:extLst>
              <a:ext uri="{FF2B5EF4-FFF2-40B4-BE49-F238E27FC236}">
                <a16:creationId xmlns:a16="http://schemas.microsoft.com/office/drawing/2014/main" id="{749BEECF-4A41-4F20-8B58-DD8EEAD44B44}"/>
              </a:ext>
            </a:extLst>
          </p:cNvPr>
          <p:cNvGrpSpPr>
            <a:grpSpLocks/>
          </p:cNvGrpSpPr>
          <p:nvPr/>
        </p:nvGrpSpPr>
        <p:grpSpPr bwMode="auto">
          <a:xfrm>
            <a:off x="7391400" y="2146352"/>
            <a:ext cx="3962400" cy="628650"/>
            <a:chOff x="1447800" y="2190690"/>
            <a:chExt cx="3962400" cy="628710"/>
          </a:xfrm>
        </p:grpSpPr>
        <p:sp>
          <p:nvSpPr>
            <p:cNvPr id="16" name="Line 8">
              <a:extLst>
                <a:ext uri="{FF2B5EF4-FFF2-40B4-BE49-F238E27FC236}">
                  <a16:creationId xmlns:a16="http://schemas.microsoft.com/office/drawing/2014/main" id="{5062BB81-AEDA-427F-AB68-7D893F8B9989}"/>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7" name="TextBox 2">
              <a:extLst>
                <a:ext uri="{FF2B5EF4-FFF2-40B4-BE49-F238E27FC236}">
                  <a16:creationId xmlns:a16="http://schemas.microsoft.com/office/drawing/2014/main" id="{3F3089EF-04EE-4C49-8512-11CDD42770E1}"/>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1</a:t>
              </a:r>
            </a:p>
          </p:txBody>
        </p:sp>
      </p:grpSp>
      <p:grpSp>
        <p:nvGrpSpPr>
          <p:cNvPr id="18" name="Group 17">
            <a:extLst>
              <a:ext uri="{FF2B5EF4-FFF2-40B4-BE49-F238E27FC236}">
                <a16:creationId xmlns:a16="http://schemas.microsoft.com/office/drawing/2014/main" id="{9A079003-F699-4165-823E-D1A36EABC9FA}"/>
              </a:ext>
            </a:extLst>
          </p:cNvPr>
          <p:cNvGrpSpPr>
            <a:grpSpLocks/>
          </p:cNvGrpSpPr>
          <p:nvPr/>
        </p:nvGrpSpPr>
        <p:grpSpPr bwMode="auto">
          <a:xfrm>
            <a:off x="7391400" y="3232202"/>
            <a:ext cx="3962400" cy="628650"/>
            <a:chOff x="1447800" y="2190690"/>
            <a:chExt cx="3962400" cy="628710"/>
          </a:xfrm>
        </p:grpSpPr>
        <p:sp>
          <p:nvSpPr>
            <p:cNvPr id="19" name="Line 8">
              <a:extLst>
                <a:ext uri="{FF2B5EF4-FFF2-40B4-BE49-F238E27FC236}">
                  <a16:creationId xmlns:a16="http://schemas.microsoft.com/office/drawing/2014/main" id="{D7D27E5B-BC00-4D23-AA4B-B381CF6DF6C5}"/>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20" name="TextBox 32">
              <a:extLst>
                <a:ext uri="{FF2B5EF4-FFF2-40B4-BE49-F238E27FC236}">
                  <a16:creationId xmlns:a16="http://schemas.microsoft.com/office/drawing/2014/main" id="{FD7273B8-A325-470A-B456-B3A18A5F7C75}"/>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2</a:t>
              </a:r>
            </a:p>
          </p:txBody>
        </p:sp>
      </p:grpSp>
      <p:grpSp>
        <p:nvGrpSpPr>
          <p:cNvPr id="21" name="Group 20">
            <a:extLst>
              <a:ext uri="{FF2B5EF4-FFF2-40B4-BE49-F238E27FC236}">
                <a16:creationId xmlns:a16="http://schemas.microsoft.com/office/drawing/2014/main" id="{22AAED95-0C52-4F69-BC3A-ABF709A5E2FA}"/>
              </a:ext>
            </a:extLst>
          </p:cNvPr>
          <p:cNvGrpSpPr>
            <a:grpSpLocks/>
          </p:cNvGrpSpPr>
          <p:nvPr/>
        </p:nvGrpSpPr>
        <p:grpSpPr bwMode="auto">
          <a:xfrm>
            <a:off x="7391400" y="3765602"/>
            <a:ext cx="3983038" cy="685800"/>
            <a:chOff x="1447800" y="2743200"/>
            <a:chExt cx="3983522" cy="685800"/>
          </a:xfrm>
        </p:grpSpPr>
        <p:sp>
          <p:nvSpPr>
            <p:cNvPr id="22" name="Line 5">
              <a:extLst>
                <a:ext uri="{FF2B5EF4-FFF2-40B4-BE49-F238E27FC236}">
                  <a16:creationId xmlns:a16="http://schemas.microsoft.com/office/drawing/2014/main" id="{282E9867-5CA1-4EEC-9034-1DB217F170C8}"/>
                </a:ext>
              </a:extLst>
            </p:cNvPr>
            <p:cNvSpPr>
              <a:spLocks noChangeShapeType="1"/>
            </p:cNvSpPr>
            <p:nvPr/>
          </p:nvSpPr>
          <p:spPr bwMode="auto">
            <a:xfrm flipH="1">
              <a:off x="1447800" y="2819400"/>
              <a:ext cx="3983522"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23" name="Text Box 7">
              <a:extLst>
                <a:ext uri="{FF2B5EF4-FFF2-40B4-BE49-F238E27FC236}">
                  <a16:creationId xmlns:a16="http://schemas.microsoft.com/office/drawing/2014/main" id="{869CBAB6-6DB0-4FF0-87DD-3EF31BB20AFC}"/>
                </a:ext>
              </a:extLst>
            </p:cNvPr>
            <p:cNvSpPr txBox="1">
              <a:spLocks noChangeArrowheads="1"/>
            </p:cNvSpPr>
            <p:nvPr/>
          </p:nvSpPr>
          <p:spPr bwMode="auto">
            <a:xfrm>
              <a:off x="2764068" y="2743200"/>
              <a:ext cx="926948"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solidFill>
                    <a:schemeClr val="accent1"/>
                  </a:solidFill>
                  <a:latin typeface="Gill Sans Light"/>
                </a:rPr>
                <a:t>ACK 2</a:t>
              </a:r>
            </a:p>
          </p:txBody>
        </p:sp>
      </p:grpSp>
      <p:grpSp>
        <p:nvGrpSpPr>
          <p:cNvPr id="24" name="Group 23">
            <a:extLst>
              <a:ext uri="{FF2B5EF4-FFF2-40B4-BE49-F238E27FC236}">
                <a16:creationId xmlns:a16="http://schemas.microsoft.com/office/drawing/2014/main" id="{64E9D46E-1C77-49DD-9055-A767FF418749}"/>
              </a:ext>
            </a:extLst>
          </p:cNvPr>
          <p:cNvGrpSpPr>
            <a:grpSpLocks/>
          </p:cNvGrpSpPr>
          <p:nvPr/>
        </p:nvGrpSpPr>
        <p:grpSpPr bwMode="auto">
          <a:xfrm>
            <a:off x="7391400" y="4279952"/>
            <a:ext cx="3962400" cy="628650"/>
            <a:chOff x="1447800" y="2190690"/>
            <a:chExt cx="3962400" cy="628710"/>
          </a:xfrm>
        </p:grpSpPr>
        <p:sp>
          <p:nvSpPr>
            <p:cNvPr id="25" name="Line 8">
              <a:extLst>
                <a:ext uri="{FF2B5EF4-FFF2-40B4-BE49-F238E27FC236}">
                  <a16:creationId xmlns:a16="http://schemas.microsoft.com/office/drawing/2014/main" id="{EAE27CEB-79FB-47B9-8DAB-C04A3A7F441A}"/>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26" name="TextBox 38">
              <a:extLst>
                <a:ext uri="{FF2B5EF4-FFF2-40B4-BE49-F238E27FC236}">
                  <a16:creationId xmlns:a16="http://schemas.microsoft.com/office/drawing/2014/main" id="{70CC8749-2D69-401D-9D4A-A6925B3C3B47}"/>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3</a:t>
              </a:r>
            </a:p>
          </p:txBody>
        </p:sp>
      </p:grpSp>
      <p:grpSp>
        <p:nvGrpSpPr>
          <p:cNvPr id="27" name="Group 26">
            <a:extLst>
              <a:ext uri="{FF2B5EF4-FFF2-40B4-BE49-F238E27FC236}">
                <a16:creationId xmlns:a16="http://schemas.microsoft.com/office/drawing/2014/main" id="{31C21E7E-127D-4FEE-B37F-0C2572318C9F}"/>
              </a:ext>
            </a:extLst>
          </p:cNvPr>
          <p:cNvGrpSpPr>
            <a:grpSpLocks/>
          </p:cNvGrpSpPr>
          <p:nvPr/>
        </p:nvGrpSpPr>
        <p:grpSpPr bwMode="auto">
          <a:xfrm>
            <a:off x="6442075" y="2317802"/>
            <a:ext cx="949325" cy="1066800"/>
            <a:chOff x="498475" y="2362200"/>
            <a:chExt cx="949324" cy="1066800"/>
          </a:xfrm>
        </p:grpSpPr>
        <p:sp>
          <p:nvSpPr>
            <p:cNvPr id="28" name="Line 13">
              <a:extLst>
                <a:ext uri="{FF2B5EF4-FFF2-40B4-BE49-F238E27FC236}">
                  <a16:creationId xmlns:a16="http://schemas.microsoft.com/office/drawing/2014/main" id="{A7C25D76-EA89-4FE1-A564-B67717300D80}"/>
                </a:ext>
              </a:extLst>
            </p:cNvPr>
            <p:cNvSpPr>
              <a:spLocks noChangeShapeType="1"/>
            </p:cNvSpPr>
            <p:nvPr/>
          </p:nvSpPr>
          <p:spPr bwMode="auto">
            <a:xfrm flipH="1">
              <a:off x="1066799" y="34290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29" name="Line 14">
              <a:extLst>
                <a:ext uri="{FF2B5EF4-FFF2-40B4-BE49-F238E27FC236}">
                  <a16:creationId xmlns:a16="http://schemas.microsoft.com/office/drawing/2014/main" id="{EDF9466F-69B7-401E-9C7E-F46F7B024050}"/>
                </a:ext>
              </a:extLst>
            </p:cNvPr>
            <p:cNvSpPr>
              <a:spLocks noChangeShapeType="1"/>
            </p:cNvSpPr>
            <p:nvPr/>
          </p:nvSpPr>
          <p:spPr bwMode="auto">
            <a:xfrm flipH="1">
              <a:off x="1219200" y="2362200"/>
              <a:ext cx="0" cy="10668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0" name="Text Box 15">
              <a:extLst>
                <a:ext uri="{FF2B5EF4-FFF2-40B4-BE49-F238E27FC236}">
                  <a16:creationId xmlns:a16="http://schemas.microsoft.com/office/drawing/2014/main" id="{A2E881A7-A208-4748-B557-24028AABB804}"/>
                </a:ext>
              </a:extLst>
            </p:cNvPr>
            <p:cNvSpPr txBox="1">
              <a:spLocks noChangeArrowheads="1"/>
            </p:cNvSpPr>
            <p:nvPr/>
          </p:nvSpPr>
          <p:spPr bwMode="auto">
            <a:xfrm>
              <a:off x="498475" y="26670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RTT</a:t>
              </a:r>
            </a:p>
          </p:txBody>
        </p:sp>
        <p:sp>
          <p:nvSpPr>
            <p:cNvPr id="31" name="Line 13">
              <a:extLst>
                <a:ext uri="{FF2B5EF4-FFF2-40B4-BE49-F238E27FC236}">
                  <a16:creationId xmlns:a16="http://schemas.microsoft.com/office/drawing/2014/main" id="{D26BA7EE-6397-48F9-BD22-03664527305D}"/>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grpSp>
        <p:nvGrpSpPr>
          <p:cNvPr id="32" name="Group 31">
            <a:extLst>
              <a:ext uri="{FF2B5EF4-FFF2-40B4-BE49-F238E27FC236}">
                <a16:creationId xmlns:a16="http://schemas.microsoft.com/office/drawing/2014/main" id="{7C61EFC2-EE97-4611-8514-3029EC6F0EF8}"/>
              </a:ext>
            </a:extLst>
          </p:cNvPr>
          <p:cNvGrpSpPr>
            <a:grpSpLocks/>
          </p:cNvGrpSpPr>
          <p:nvPr/>
        </p:nvGrpSpPr>
        <p:grpSpPr bwMode="auto">
          <a:xfrm>
            <a:off x="6442075" y="3384602"/>
            <a:ext cx="949325" cy="1066800"/>
            <a:chOff x="498475" y="2362200"/>
            <a:chExt cx="949324" cy="1066800"/>
          </a:xfrm>
        </p:grpSpPr>
        <p:sp>
          <p:nvSpPr>
            <p:cNvPr id="33" name="Line 13">
              <a:extLst>
                <a:ext uri="{FF2B5EF4-FFF2-40B4-BE49-F238E27FC236}">
                  <a16:creationId xmlns:a16="http://schemas.microsoft.com/office/drawing/2014/main" id="{291B7A48-6D00-4445-8997-6EC7FFA2856E}"/>
                </a:ext>
              </a:extLst>
            </p:cNvPr>
            <p:cNvSpPr>
              <a:spLocks noChangeShapeType="1"/>
            </p:cNvSpPr>
            <p:nvPr/>
          </p:nvSpPr>
          <p:spPr bwMode="auto">
            <a:xfrm flipH="1">
              <a:off x="1066799" y="34290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4" name="Line 14">
              <a:extLst>
                <a:ext uri="{FF2B5EF4-FFF2-40B4-BE49-F238E27FC236}">
                  <a16:creationId xmlns:a16="http://schemas.microsoft.com/office/drawing/2014/main" id="{28C56617-E919-44AC-A982-667C6BC7700A}"/>
                </a:ext>
              </a:extLst>
            </p:cNvPr>
            <p:cNvSpPr>
              <a:spLocks noChangeShapeType="1"/>
            </p:cNvSpPr>
            <p:nvPr/>
          </p:nvSpPr>
          <p:spPr bwMode="auto">
            <a:xfrm flipH="1">
              <a:off x="1219200" y="2362200"/>
              <a:ext cx="0" cy="10668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5" name="Text Box 15">
              <a:extLst>
                <a:ext uri="{FF2B5EF4-FFF2-40B4-BE49-F238E27FC236}">
                  <a16:creationId xmlns:a16="http://schemas.microsoft.com/office/drawing/2014/main" id="{F1FAABD3-DD27-4F07-A753-3B495AD6D970}"/>
                </a:ext>
              </a:extLst>
            </p:cNvPr>
            <p:cNvSpPr txBox="1">
              <a:spLocks noChangeArrowheads="1"/>
            </p:cNvSpPr>
            <p:nvPr/>
          </p:nvSpPr>
          <p:spPr bwMode="auto">
            <a:xfrm>
              <a:off x="498475" y="26670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RTT</a:t>
              </a:r>
            </a:p>
          </p:txBody>
        </p:sp>
        <p:sp>
          <p:nvSpPr>
            <p:cNvPr id="36" name="Line 13">
              <a:extLst>
                <a:ext uri="{FF2B5EF4-FFF2-40B4-BE49-F238E27FC236}">
                  <a16:creationId xmlns:a16="http://schemas.microsoft.com/office/drawing/2014/main" id="{5EA67A66-E09F-42D3-9759-DA0A82FB9704}"/>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grpSp>
        <p:nvGrpSpPr>
          <p:cNvPr id="38" name="Group 37">
            <a:extLst>
              <a:ext uri="{FF2B5EF4-FFF2-40B4-BE49-F238E27FC236}">
                <a16:creationId xmlns:a16="http://schemas.microsoft.com/office/drawing/2014/main" id="{5048232A-A6BE-485F-8430-239E9804D4A9}"/>
              </a:ext>
            </a:extLst>
          </p:cNvPr>
          <p:cNvGrpSpPr>
            <a:grpSpLocks/>
          </p:cNvGrpSpPr>
          <p:nvPr/>
        </p:nvGrpSpPr>
        <p:grpSpPr bwMode="auto">
          <a:xfrm>
            <a:off x="11347555" y="2317758"/>
            <a:ext cx="914400" cy="457200"/>
            <a:chOff x="1066799" y="2362200"/>
            <a:chExt cx="914401" cy="457201"/>
          </a:xfrm>
        </p:grpSpPr>
        <p:sp>
          <p:nvSpPr>
            <p:cNvPr id="39" name="Line 13">
              <a:extLst>
                <a:ext uri="{FF2B5EF4-FFF2-40B4-BE49-F238E27FC236}">
                  <a16:creationId xmlns:a16="http://schemas.microsoft.com/office/drawing/2014/main" id="{38B31520-3751-4F16-AF96-C32800FA86B3}"/>
                </a:ext>
              </a:extLst>
            </p:cNvPr>
            <p:cNvSpPr>
              <a:spLocks noChangeShapeType="1"/>
            </p:cNvSpPr>
            <p:nvPr/>
          </p:nvSpPr>
          <p:spPr bwMode="auto">
            <a:xfrm flipH="1">
              <a:off x="1066799" y="28194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0" name="Line 14">
              <a:extLst>
                <a:ext uri="{FF2B5EF4-FFF2-40B4-BE49-F238E27FC236}">
                  <a16:creationId xmlns:a16="http://schemas.microsoft.com/office/drawing/2014/main" id="{5C08EFD6-FB34-41A2-8AAE-2F0DF0706626}"/>
                </a:ext>
              </a:extLst>
            </p:cNvPr>
            <p:cNvSpPr>
              <a:spLocks noChangeShapeType="1"/>
            </p:cNvSpPr>
            <p:nvPr/>
          </p:nvSpPr>
          <p:spPr bwMode="auto">
            <a:xfrm>
              <a:off x="1260473" y="2362201"/>
              <a:ext cx="1" cy="4572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1" name="Text Box 15">
              <a:extLst>
                <a:ext uri="{FF2B5EF4-FFF2-40B4-BE49-F238E27FC236}">
                  <a16:creationId xmlns:a16="http://schemas.microsoft.com/office/drawing/2014/main" id="{8B64228D-B274-4238-831F-ED746551856E}"/>
                </a:ext>
              </a:extLst>
            </p:cNvPr>
            <p:cNvSpPr txBox="1">
              <a:spLocks noChangeArrowheads="1"/>
            </p:cNvSpPr>
            <p:nvPr/>
          </p:nvSpPr>
          <p:spPr bwMode="auto">
            <a:xfrm>
              <a:off x="1260475" y="23622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a:rPr>
                <a:t>d</a:t>
              </a:r>
            </a:p>
          </p:txBody>
        </p:sp>
        <p:sp>
          <p:nvSpPr>
            <p:cNvPr id="42" name="Line 13">
              <a:extLst>
                <a:ext uri="{FF2B5EF4-FFF2-40B4-BE49-F238E27FC236}">
                  <a16:creationId xmlns:a16="http://schemas.microsoft.com/office/drawing/2014/main" id="{583BD4A4-37AE-4958-9FD9-F0D5966D19AF}"/>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spTree>
    <p:extLst>
      <p:ext uri="{BB962C8B-B14F-4D97-AF65-F5344CB8AC3E}">
        <p14:creationId xmlns:p14="http://schemas.microsoft.com/office/powerpoint/2010/main" val="1959428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833C-A31B-4DF9-8725-945E941C109F}"/>
              </a:ext>
            </a:extLst>
          </p:cNvPr>
          <p:cNvSpPr>
            <a:spLocks noGrp="1"/>
          </p:cNvSpPr>
          <p:nvPr>
            <p:ph type="title"/>
          </p:nvPr>
        </p:nvSpPr>
        <p:spPr/>
        <p:txBody>
          <a:bodyPr/>
          <a:lstStyle/>
          <a:p>
            <a:r>
              <a:rPr lang="en-US" dirty="0">
                <a:latin typeface="Gill Sans Light"/>
              </a:rPr>
              <a:t>Stop-and-Wait (No Packet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45E3CA-0D20-45F7-B7E9-B7DA520F332F}"/>
                  </a:ext>
                </a:extLst>
              </p:cNvPr>
              <p:cNvSpPr>
                <a:spLocks noGrp="1"/>
              </p:cNvSpPr>
              <p:nvPr>
                <p:ph idx="1"/>
              </p:nvPr>
            </p:nvSpPr>
            <p:spPr>
              <a:xfrm>
                <a:off x="354116" y="1841552"/>
                <a:ext cx="6732484" cy="4351338"/>
              </a:xfrm>
            </p:spPr>
            <p:txBody>
              <a:bodyPr>
                <a:normAutofit/>
              </a:bodyPr>
              <a:lstStyle/>
              <a:p>
                <a:r>
                  <a:rPr lang="en-US" b="0" dirty="0" smtClean="0">
                    <a:solidFill>
                      <a:srgbClr val="FF0000"/>
                    </a:solidFill>
                    <a:latin typeface="Gill Sans Light"/>
                  </a:rPr>
                  <a:t>So bandwidth is 1 packet per RTT</a:t>
                </a:r>
              </a:p>
              <a:p>
                <a:pPr lvl="1"/>
                <a:r>
                  <a:rPr lang="en-US" dirty="0">
                    <a:solidFill>
                      <a:srgbClr val="FF0000"/>
                    </a:solidFill>
                    <a:latin typeface="Gill Sans Light"/>
                  </a:rPr>
                  <a:t>Depends </a:t>
                </a:r>
                <a:r>
                  <a:rPr lang="en-US" dirty="0" smtClean="0">
                    <a:solidFill>
                      <a:srgbClr val="FF0000"/>
                    </a:solidFill>
                    <a:latin typeface="Gill Sans Light"/>
                  </a:rPr>
                  <a:t>only on </a:t>
                </a:r>
                <a:r>
                  <a:rPr lang="en-US" dirty="0">
                    <a:solidFill>
                      <a:srgbClr val="FF0000"/>
                    </a:solidFill>
                    <a:latin typeface="Gill Sans Light"/>
                  </a:rPr>
                  <a:t>latency, </a:t>
                </a:r>
                <a:r>
                  <a:rPr lang="en-US" dirty="0" smtClean="0">
                    <a:solidFill>
                      <a:srgbClr val="FF0000"/>
                    </a:solidFill>
                    <a:latin typeface="Gill Sans Light"/>
                  </a:rPr>
                  <a:t/>
                </a:r>
                <a:br>
                  <a:rPr lang="en-US" dirty="0" smtClean="0">
                    <a:solidFill>
                      <a:srgbClr val="FF0000"/>
                    </a:solidFill>
                    <a:latin typeface="Gill Sans Light"/>
                  </a:rPr>
                </a:br>
                <a:r>
                  <a:rPr lang="en-US" dirty="0" smtClean="0">
                    <a:solidFill>
                      <a:srgbClr val="FF0000"/>
                    </a:solidFill>
                    <a:latin typeface="Gill Sans Light"/>
                  </a:rPr>
                  <a:t>not </a:t>
                </a:r>
                <a:r>
                  <a:rPr lang="en-US" dirty="0">
                    <a:solidFill>
                      <a:srgbClr val="FF0000"/>
                    </a:solidFill>
                    <a:latin typeface="Gill Sans Light"/>
                  </a:rPr>
                  <a:t>network capacity (!)</a:t>
                </a:r>
              </a:p>
              <a:p>
                <a:pPr lvl="1"/>
                <a:endParaRPr lang="en-US" b="0" dirty="0">
                  <a:solidFill>
                    <a:srgbClr val="FF0000"/>
                  </a:solidFill>
                  <a:latin typeface="Gill Sans Light"/>
                </a:endParaRPr>
              </a:p>
              <a:p>
                <a:r>
                  <a:rPr lang="en-US" b="0" dirty="0">
                    <a:latin typeface="Gill Sans Light"/>
                  </a:rPr>
                  <a:t>Suppose RTT = 100 </a:t>
                </a:r>
                <a:r>
                  <a:rPr lang="en-US" b="0" dirty="0" err="1">
                    <a:latin typeface="Gill Sans Light"/>
                  </a:rPr>
                  <a:t>ms</a:t>
                </a:r>
                <a:r>
                  <a:rPr lang="en-US" b="0" dirty="0">
                    <a:latin typeface="Gill Sans Light"/>
                  </a:rPr>
                  <a:t> and</a:t>
                </a:r>
                <a:br>
                  <a:rPr lang="en-US" b="0" dirty="0">
                    <a:latin typeface="Gill Sans Light"/>
                  </a:rPr>
                </a:br>
                <a:r>
                  <a:rPr lang="en-US" b="0" dirty="0">
                    <a:latin typeface="Gill Sans Light"/>
                  </a:rPr>
                  <a:t>1 packet is 1500 </a:t>
                </a:r>
                <a:r>
                  <a:rPr lang="en-US" b="0" dirty="0" smtClean="0">
                    <a:latin typeface="Gill Sans Light"/>
                  </a:rPr>
                  <a:t>Bytes</a:t>
                </a:r>
                <a:endParaRPr lang="en-US" b="0" dirty="0">
                  <a:latin typeface="Gill Sans Light"/>
                </a:endParaRPr>
              </a:p>
              <a:p>
                <a:pPr>
                  <a:lnSpc>
                    <a:spcPct val="100000"/>
                  </a:lnSpc>
                </a:pPr>
                <a:r>
                  <a:rPr lang="en-US" dirty="0">
                    <a:latin typeface="Gill Sans Light"/>
                  </a:rPr>
                  <a:t>Throughput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1500 </m:t>
                        </m:r>
                        <m:r>
                          <a:rPr lang="en-US" b="0" i="1" smtClean="0">
                            <a:latin typeface="Cambria Math" panose="02040503050406030204" pitchFamily="18" charset="0"/>
                          </a:rPr>
                          <m:t>𝐵𝑦𝑡𝑒𝑠</m:t>
                        </m:r>
                        <m:r>
                          <a:rPr lang="en-US" b="0" i="1" smtClean="0">
                            <a:latin typeface="Cambria Math" panose="02040503050406030204" pitchFamily="18" charset="0"/>
                          </a:rPr>
                          <m:t> × 8 </m:t>
                        </m:r>
                        <m:r>
                          <a:rPr lang="en-US" b="0" i="1" smtClean="0">
                            <a:latin typeface="Cambria Math" panose="02040503050406030204" pitchFamily="18" charset="0"/>
                          </a:rPr>
                          <m:t>𝑏𝑖𝑡𝑠</m:t>
                        </m:r>
                        <m:r>
                          <a:rPr lang="en-US" b="0" i="1" smtClean="0">
                            <a:latin typeface="Cambria Math" panose="02040503050406030204" pitchFamily="18" charset="0"/>
                          </a:rPr>
                          <m:t>/</m:t>
                        </m:r>
                        <m:r>
                          <a:rPr lang="en-US" b="0" i="1" smtClean="0">
                            <a:latin typeface="Cambria Math" panose="02040503050406030204" pitchFamily="18" charset="0"/>
                          </a:rPr>
                          <m:t>𝐵𝑦𝑡𝑒</m:t>
                        </m:r>
                      </m:num>
                      <m:den>
                        <m:r>
                          <a:rPr lang="en-US" b="0" i="1" smtClean="0">
                            <a:latin typeface="Cambria Math" panose="02040503050406030204" pitchFamily="18" charset="0"/>
                          </a:rPr>
                          <m:t>100</m:t>
                        </m:r>
                        <m:r>
                          <a:rPr lang="en-US" b="0" i="1" smtClean="0">
                            <a:latin typeface="Cambria Math" panose="02040503050406030204" pitchFamily="18" charset="0"/>
                          </a:rPr>
                          <m:t>𝑚𝑠</m:t>
                        </m:r>
                        <m:r>
                          <a:rPr lang="en-US" b="0" i="1" smtClean="0">
                            <a:latin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m:t>
                            </m:r>
                          </m:sup>
                        </m:sSup>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𝑚𝑠</m:t>
                        </m:r>
                      </m:den>
                    </m:f>
                  </m:oMath>
                </a14:m>
                <a:r>
                  <a:rPr lang="en-US" b="0" dirty="0">
                    <a:latin typeface="Gill Sans Light"/>
                  </a:rPr>
                  <a:t> </a:t>
                </a:r>
                <a:r>
                  <a:rPr lang="en-US" b="0" dirty="0" smtClean="0">
                    <a:latin typeface="Gill Sans Light"/>
                  </a:rPr>
                  <a:t/>
                </a:r>
                <a:br>
                  <a:rPr lang="en-US" b="0" dirty="0" smtClean="0">
                    <a:latin typeface="Gill Sans Light"/>
                  </a:rPr>
                </a:br>
                <a:r>
                  <a:rPr lang="en-US" b="0" dirty="0" smtClean="0">
                    <a:latin typeface="Gill Sans Light"/>
                  </a:rPr>
                  <a:t>		 = 120 </a:t>
                </a:r>
                <a:r>
                  <a:rPr lang="en-US" b="0" dirty="0">
                    <a:latin typeface="Gill Sans Light"/>
                  </a:rPr>
                  <a:t>Kbps</a:t>
                </a:r>
              </a:p>
              <a:p>
                <a:endParaRPr lang="en-US" dirty="0">
                  <a:latin typeface="Gill Sans Light"/>
                </a:endParaRPr>
              </a:p>
              <a:p>
                <a:r>
                  <a:rPr lang="en-US" b="0" dirty="0">
                    <a:latin typeface="Gill Sans Light"/>
                  </a:rPr>
                  <a:t>Very inefficient if we have a 100 Mbps link!</a:t>
                </a:r>
              </a:p>
              <a:p>
                <a:pPr marL="0" indent="0">
                  <a:buNone/>
                </a:pPr>
                <a:endParaRPr lang="en-US" dirty="0">
                  <a:latin typeface="Gill Sans Light"/>
                </a:endParaRPr>
              </a:p>
              <a:p>
                <a:endParaRPr lang="en-US" dirty="0">
                  <a:latin typeface="Gill Sans Light"/>
                </a:endParaRPr>
              </a:p>
            </p:txBody>
          </p:sp>
        </mc:Choice>
        <mc:Fallback xmlns="">
          <p:sp>
            <p:nvSpPr>
              <p:cNvPr id="3" name="Content Placeholder 2">
                <a:extLst>
                  <a:ext uri="{FF2B5EF4-FFF2-40B4-BE49-F238E27FC236}">
                    <a16:creationId xmlns:a16="http://schemas.microsoft.com/office/drawing/2014/main" id="{8B45E3CA-0D20-45F7-B7E9-B7DA520F332F}"/>
                  </a:ext>
                </a:extLst>
              </p:cNvPr>
              <p:cNvSpPr>
                <a:spLocks noGrp="1" noRot="1" noChangeAspect="1" noMove="1" noResize="1" noEditPoints="1" noAdjustHandles="1" noChangeArrowheads="1" noChangeShapeType="1" noTextEdit="1"/>
              </p:cNvSpPr>
              <p:nvPr>
                <p:ph idx="1"/>
              </p:nvPr>
            </p:nvSpPr>
            <p:spPr>
              <a:xfrm>
                <a:off x="354116" y="1841552"/>
                <a:ext cx="6732484" cy="4351338"/>
              </a:xfrm>
              <a:blipFill>
                <a:blip r:embed="rId2"/>
                <a:stretch>
                  <a:fillRect l="-1267" t="-1821" b="-1961"/>
                </a:stretch>
              </a:blipFill>
            </p:spPr>
            <p:txBody>
              <a:bodyPr/>
              <a:lstStyle/>
              <a:p>
                <a:r>
                  <a:rPr lang="en-US">
                    <a:noFill/>
                  </a:rPr>
                  <a:t> </a:t>
                </a:r>
              </a:p>
            </p:txBody>
          </p:sp>
        </mc:Fallback>
      </mc:AlternateContent>
      <p:sp>
        <p:nvSpPr>
          <p:cNvPr id="7" name="Line 3">
            <a:extLst>
              <a:ext uri="{FF2B5EF4-FFF2-40B4-BE49-F238E27FC236}">
                <a16:creationId xmlns:a16="http://schemas.microsoft.com/office/drawing/2014/main" id="{7B1781CE-11B5-4973-8C55-842051483C47}"/>
              </a:ext>
            </a:extLst>
          </p:cNvPr>
          <p:cNvSpPr>
            <a:spLocks noChangeShapeType="1"/>
          </p:cNvSpPr>
          <p:nvPr/>
        </p:nvSpPr>
        <p:spPr bwMode="auto">
          <a:xfrm>
            <a:off x="7391400" y="2241602"/>
            <a:ext cx="0" cy="3581400"/>
          </a:xfrm>
          <a:prstGeom prst="line">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8" name="Line 4">
            <a:extLst>
              <a:ext uri="{FF2B5EF4-FFF2-40B4-BE49-F238E27FC236}">
                <a16:creationId xmlns:a16="http://schemas.microsoft.com/office/drawing/2014/main" id="{DAF2A237-F72F-4330-A25B-4BE383BDDEFA}"/>
              </a:ext>
            </a:extLst>
          </p:cNvPr>
          <p:cNvSpPr>
            <a:spLocks noChangeShapeType="1"/>
          </p:cNvSpPr>
          <p:nvPr/>
        </p:nvSpPr>
        <p:spPr bwMode="auto">
          <a:xfrm flipH="1">
            <a:off x="11353800" y="2241602"/>
            <a:ext cx="0" cy="3581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nvGrpSpPr>
          <p:cNvPr id="9" name="Group 8">
            <a:extLst>
              <a:ext uri="{FF2B5EF4-FFF2-40B4-BE49-F238E27FC236}">
                <a16:creationId xmlns:a16="http://schemas.microsoft.com/office/drawing/2014/main" id="{D1CB37EB-7694-452E-9DB6-0D29C3BF871D}"/>
              </a:ext>
            </a:extLst>
          </p:cNvPr>
          <p:cNvGrpSpPr>
            <a:grpSpLocks/>
          </p:cNvGrpSpPr>
          <p:nvPr/>
        </p:nvGrpSpPr>
        <p:grpSpPr bwMode="auto">
          <a:xfrm>
            <a:off x="7391400" y="2698802"/>
            <a:ext cx="3983038" cy="685800"/>
            <a:chOff x="1447800" y="2743200"/>
            <a:chExt cx="3983522" cy="685800"/>
          </a:xfrm>
        </p:grpSpPr>
        <p:sp>
          <p:nvSpPr>
            <p:cNvPr id="10" name="Line 5">
              <a:extLst>
                <a:ext uri="{FF2B5EF4-FFF2-40B4-BE49-F238E27FC236}">
                  <a16:creationId xmlns:a16="http://schemas.microsoft.com/office/drawing/2014/main" id="{49E04F92-6AAA-4B69-A66E-33B979FEC094}"/>
                </a:ext>
              </a:extLst>
            </p:cNvPr>
            <p:cNvSpPr>
              <a:spLocks noChangeShapeType="1"/>
            </p:cNvSpPr>
            <p:nvPr/>
          </p:nvSpPr>
          <p:spPr bwMode="auto">
            <a:xfrm flipH="1">
              <a:off x="1447800" y="2819400"/>
              <a:ext cx="3983522"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1" name="Text Box 7">
              <a:extLst>
                <a:ext uri="{FF2B5EF4-FFF2-40B4-BE49-F238E27FC236}">
                  <a16:creationId xmlns:a16="http://schemas.microsoft.com/office/drawing/2014/main" id="{6D1A2A68-EA9F-4B90-8203-76DE1041A679}"/>
                </a:ext>
              </a:extLst>
            </p:cNvPr>
            <p:cNvSpPr txBox="1">
              <a:spLocks noChangeArrowheads="1"/>
            </p:cNvSpPr>
            <p:nvPr/>
          </p:nvSpPr>
          <p:spPr bwMode="auto">
            <a:xfrm>
              <a:off x="2764068" y="2743200"/>
              <a:ext cx="926948"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solidFill>
                    <a:schemeClr val="accent1"/>
                  </a:solidFill>
                  <a:latin typeface="Gill Sans Light"/>
                </a:rPr>
                <a:t>ACK 1</a:t>
              </a:r>
            </a:p>
          </p:txBody>
        </p:sp>
      </p:grpSp>
      <p:sp>
        <p:nvSpPr>
          <p:cNvPr id="12" name="Text Box 10">
            <a:extLst>
              <a:ext uri="{FF2B5EF4-FFF2-40B4-BE49-F238E27FC236}">
                <a16:creationId xmlns:a16="http://schemas.microsoft.com/office/drawing/2014/main" id="{B2549AF7-F41F-4F6B-B235-19A03A0844F0}"/>
              </a:ext>
            </a:extLst>
          </p:cNvPr>
          <p:cNvSpPr txBox="1">
            <a:spLocks noChangeArrowheads="1"/>
          </p:cNvSpPr>
          <p:nvPr/>
        </p:nvSpPr>
        <p:spPr bwMode="auto">
          <a:xfrm>
            <a:off x="6629400" y="5594402"/>
            <a:ext cx="745823"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Time</a:t>
            </a:r>
          </a:p>
        </p:txBody>
      </p:sp>
      <p:sp>
        <p:nvSpPr>
          <p:cNvPr id="13" name="Text Box 11">
            <a:extLst>
              <a:ext uri="{FF2B5EF4-FFF2-40B4-BE49-F238E27FC236}">
                <a16:creationId xmlns:a16="http://schemas.microsoft.com/office/drawing/2014/main" id="{37F19BA8-3A16-44C4-909A-73949233C306}"/>
              </a:ext>
            </a:extLst>
          </p:cNvPr>
          <p:cNvSpPr txBox="1">
            <a:spLocks noChangeArrowheads="1"/>
          </p:cNvSpPr>
          <p:nvPr/>
        </p:nvSpPr>
        <p:spPr bwMode="auto">
          <a:xfrm>
            <a:off x="6859052" y="1784402"/>
            <a:ext cx="1178506"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rPr>
              <a:t>Sender</a:t>
            </a:r>
          </a:p>
        </p:txBody>
      </p:sp>
      <p:sp>
        <p:nvSpPr>
          <p:cNvPr id="14" name="Text Box 12">
            <a:extLst>
              <a:ext uri="{FF2B5EF4-FFF2-40B4-BE49-F238E27FC236}">
                <a16:creationId xmlns:a16="http://schemas.microsoft.com/office/drawing/2014/main" id="{E1651B32-6EDA-4EB4-B224-372A28F2D189}"/>
              </a:ext>
            </a:extLst>
          </p:cNvPr>
          <p:cNvSpPr txBox="1">
            <a:spLocks noChangeArrowheads="1"/>
          </p:cNvSpPr>
          <p:nvPr/>
        </p:nvSpPr>
        <p:spPr bwMode="auto">
          <a:xfrm>
            <a:off x="10764838" y="1841552"/>
            <a:ext cx="1401323"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dirty="0">
                <a:latin typeface="Gill Sans Light"/>
              </a:rPr>
              <a:t>Receiver</a:t>
            </a:r>
          </a:p>
        </p:txBody>
      </p:sp>
      <p:grpSp>
        <p:nvGrpSpPr>
          <p:cNvPr id="15" name="Group 14">
            <a:extLst>
              <a:ext uri="{FF2B5EF4-FFF2-40B4-BE49-F238E27FC236}">
                <a16:creationId xmlns:a16="http://schemas.microsoft.com/office/drawing/2014/main" id="{749BEECF-4A41-4F20-8B58-DD8EEAD44B44}"/>
              </a:ext>
            </a:extLst>
          </p:cNvPr>
          <p:cNvGrpSpPr>
            <a:grpSpLocks/>
          </p:cNvGrpSpPr>
          <p:nvPr/>
        </p:nvGrpSpPr>
        <p:grpSpPr bwMode="auto">
          <a:xfrm>
            <a:off x="7391400" y="2146352"/>
            <a:ext cx="3962400" cy="628650"/>
            <a:chOff x="1447800" y="2190690"/>
            <a:chExt cx="3962400" cy="628710"/>
          </a:xfrm>
        </p:grpSpPr>
        <p:sp>
          <p:nvSpPr>
            <p:cNvPr id="16" name="Line 8">
              <a:extLst>
                <a:ext uri="{FF2B5EF4-FFF2-40B4-BE49-F238E27FC236}">
                  <a16:creationId xmlns:a16="http://schemas.microsoft.com/office/drawing/2014/main" id="{5062BB81-AEDA-427F-AB68-7D893F8B9989}"/>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7" name="TextBox 2">
              <a:extLst>
                <a:ext uri="{FF2B5EF4-FFF2-40B4-BE49-F238E27FC236}">
                  <a16:creationId xmlns:a16="http://schemas.microsoft.com/office/drawing/2014/main" id="{3F3089EF-04EE-4C49-8512-11CDD42770E1}"/>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1</a:t>
              </a:r>
            </a:p>
          </p:txBody>
        </p:sp>
      </p:grpSp>
      <p:grpSp>
        <p:nvGrpSpPr>
          <p:cNvPr id="18" name="Group 17">
            <a:extLst>
              <a:ext uri="{FF2B5EF4-FFF2-40B4-BE49-F238E27FC236}">
                <a16:creationId xmlns:a16="http://schemas.microsoft.com/office/drawing/2014/main" id="{9A079003-F699-4165-823E-D1A36EABC9FA}"/>
              </a:ext>
            </a:extLst>
          </p:cNvPr>
          <p:cNvGrpSpPr>
            <a:grpSpLocks/>
          </p:cNvGrpSpPr>
          <p:nvPr/>
        </p:nvGrpSpPr>
        <p:grpSpPr bwMode="auto">
          <a:xfrm>
            <a:off x="7391400" y="3232202"/>
            <a:ext cx="3962400" cy="628650"/>
            <a:chOff x="1447800" y="2190690"/>
            <a:chExt cx="3962400" cy="628710"/>
          </a:xfrm>
        </p:grpSpPr>
        <p:sp>
          <p:nvSpPr>
            <p:cNvPr id="19" name="Line 8">
              <a:extLst>
                <a:ext uri="{FF2B5EF4-FFF2-40B4-BE49-F238E27FC236}">
                  <a16:creationId xmlns:a16="http://schemas.microsoft.com/office/drawing/2014/main" id="{D7D27E5B-BC00-4D23-AA4B-B381CF6DF6C5}"/>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20" name="TextBox 32">
              <a:extLst>
                <a:ext uri="{FF2B5EF4-FFF2-40B4-BE49-F238E27FC236}">
                  <a16:creationId xmlns:a16="http://schemas.microsoft.com/office/drawing/2014/main" id="{FD7273B8-A325-470A-B456-B3A18A5F7C75}"/>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2</a:t>
              </a:r>
            </a:p>
          </p:txBody>
        </p:sp>
      </p:grpSp>
      <p:grpSp>
        <p:nvGrpSpPr>
          <p:cNvPr id="21" name="Group 20">
            <a:extLst>
              <a:ext uri="{FF2B5EF4-FFF2-40B4-BE49-F238E27FC236}">
                <a16:creationId xmlns:a16="http://schemas.microsoft.com/office/drawing/2014/main" id="{22AAED95-0C52-4F69-BC3A-ABF709A5E2FA}"/>
              </a:ext>
            </a:extLst>
          </p:cNvPr>
          <p:cNvGrpSpPr>
            <a:grpSpLocks/>
          </p:cNvGrpSpPr>
          <p:nvPr/>
        </p:nvGrpSpPr>
        <p:grpSpPr bwMode="auto">
          <a:xfrm>
            <a:off x="7391400" y="3765602"/>
            <a:ext cx="3983038" cy="685800"/>
            <a:chOff x="1447800" y="2743200"/>
            <a:chExt cx="3983522" cy="685800"/>
          </a:xfrm>
        </p:grpSpPr>
        <p:sp>
          <p:nvSpPr>
            <p:cNvPr id="22" name="Line 5">
              <a:extLst>
                <a:ext uri="{FF2B5EF4-FFF2-40B4-BE49-F238E27FC236}">
                  <a16:creationId xmlns:a16="http://schemas.microsoft.com/office/drawing/2014/main" id="{282E9867-5CA1-4EEC-9034-1DB217F170C8}"/>
                </a:ext>
              </a:extLst>
            </p:cNvPr>
            <p:cNvSpPr>
              <a:spLocks noChangeShapeType="1"/>
            </p:cNvSpPr>
            <p:nvPr/>
          </p:nvSpPr>
          <p:spPr bwMode="auto">
            <a:xfrm flipH="1">
              <a:off x="1447800" y="2819400"/>
              <a:ext cx="3983522"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23" name="Text Box 7">
              <a:extLst>
                <a:ext uri="{FF2B5EF4-FFF2-40B4-BE49-F238E27FC236}">
                  <a16:creationId xmlns:a16="http://schemas.microsoft.com/office/drawing/2014/main" id="{869CBAB6-6DB0-4FF0-87DD-3EF31BB20AFC}"/>
                </a:ext>
              </a:extLst>
            </p:cNvPr>
            <p:cNvSpPr txBox="1">
              <a:spLocks noChangeArrowheads="1"/>
            </p:cNvSpPr>
            <p:nvPr/>
          </p:nvSpPr>
          <p:spPr bwMode="auto">
            <a:xfrm>
              <a:off x="2764068" y="2743200"/>
              <a:ext cx="926948"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solidFill>
                    <a:schemeClr val="accent1"/>
                  </a:solidFill>
                  <a:latin typeface="Gill Sans Light"/>
                </a:rPr>
                <a:t>ACK 2</a:t>
              </a:r>
            </a:p>
          </p:txBody>
        </p:sp>
      </p:grpSp>
      <p:grpSp>
        <p:nvGrpSpPr>
          <p:cNvPr id="24" name="Group 23">
            <a:extLst>
              <a:ext uri="{FF2B5EF4-FFF2-40B4-BE49-F238E27FC236}">
                <a16:creationId xmlns:a16="http://schemas.microsoft.com/office/drawing/2014/main" id="{64E9D46E-1C77-49DD-9055-A767FF418749}"/>
              </a:ext>
            </a:extLst>
          </p:cNvPr>
          <p:cNvGrpSpPr>
            <a:grpSpLocks/>
          </p:cNvGrpSpPr>
          <p:nvPr/>
        </p:nvGrpSpPr>
        <p:grpSpPr bwMode="auto">
          <a:xfrm>
            <a:off x="7391400" y="4279952"/>
            <a:ext cx="3962400" cy="628650"/>
            <a:chOff x="1447800" y="2190690"/>
            <a:chExt cx="3962400" cy="628710"/>
          </a:xfrm>
        </p:grpSpPr>
        <p:sp>
          <p:nvSpPr>
            <p:cNvPr id="25" name="Line 8">
              <a:extLst>
                <a:ext uri="{FF2B5EF4-FFF2-40B4-BE49-F238E27FC236}">
                  <a16:creationId xmlns:a16="http://schemas.microsoft.com/office/drawing/2014/main" id="{EAE27CEB-79FB-47B9-8DAB-C04A3A7F441A}"/>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26" name="TextBox 38">
              <a:extLst>
                <a:ext uri="{FF2B5EF4-FFF2-40B4-BE49-F238E27FC236}">
                  <a16:creationId xmlns:a16="http://schemas.microsoft.com/office/drawing/2014/main" id="{70CC8749-2D69-401D-9D4A-A6925B3C3B47}"/>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3</a:t>
              </a:r>
            </a:p>
          </p:txBody>
        </p:sp>
      </p:grpSp>
      <p:grpSp>
        <p:nvGrpSpPr>
          <p:cNvPr id="27" name="Group 26">
            <a:extLst>
              <a:ext uri="{FF2B5EF4-FFF2-40B4-BE49-F238E27FC236}">
                <a16:creationId xmlns:a16="http://schemas.microsoft.com/office/drawing/2014/main" id="{31C21E7E-127D-4FEE-B37F-0C2572318C9F}"/>
              </a:ext>
            </a:extLst>
          </p:cNvPr>
          <p:cNvGrpSpPr>
            <a:grpSpLocks/>
          </p:cNvGrpSpPr>
          <p:nvPr/>
        </p:nvGrpSpPr>
        <p:grpSpPr bwMode="auto">
          <a:xfrm>
            <a:off x="6442075" y="2317802"/>
            <a:ext cx="949325" cy="1066800"/>
            <a:chOff x="498475" y="2362200"/>
            <a:chExt cx="949324" cy="1066800"/>
          </a:xfrm>
        </p:grpSpPr>
        <p:sp>
          <p:nvSpPr>
            <p:cNvPr id="28" name="Line 13">
              <a:extLst>
                <a:ext uri="{FF2B5EF4-FFF2-40B4-BE49-F238E27FC236}">
                  <a16:creationId xmlns:a16="http://schemas.microsoft.com/office/drawing/2014/main" id="{A7C25D76-EA89-4FE1-A564-B67717300D80}"/>
                </a:ext>
              </a:extLst>
            </p:cNvPr>
            <p:cNvSpPr>
              <a:spLocks noChangeShapeType="1"/>
            </p:cNvSpPr>
            <p:nvPr/>
          </p:nvSpPr>
          <p:spPr bwMode="auto">
            <a:xfrm flipH="1">
              <a:off x="1066799" y="34290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29" name="Line 14">
              <a:extLst>
                <a:ext uri="{FF2B5EF4-FFF2-40B4-BE49-F238E27FC236}">
                  <a16:creationId xmlns:a16="http://schemas.microsoft.com/office/drawing/2014/main" id="{EDF9466F-69B7-401E-9C7E-F46F7B024050}"/>
                </a:ext>
              </a:extLst>
            </p:cNvPr>
            <p:cNvSpPr>
              <a:spLocks noChangeShapeType="1"/>
            </p:cNvSpPr>
            <p:nvPr/>
          </p:nvSpPr>
          <p:spPr bwMode="auto">
            <a:xfrm flipH="1">
              <a:off x="1219200" y="2362200"/>
              <a:ext cx="0" cy="10668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0" name="Text Box 15">
              <a:extLst>
                <a:ext uri="{FF2B5EF4-FFF2-40B4-BE49-F238E27FC236}">
                  <a16:creationId xmlns:a16="http://schemas.microsoft.com/office/drawing/2014/main" id="{A2E881A7-A208-4748-B557-24028AABB804}"/>
                </a:ext>
              </a:extLst>
            </p:cNvPr>
            <p:cNvSpPr txBox="1">
              <a:spLocks noChangeArrowheads="1"/>
            </p:cNvSpPr>
            <p:nvPr/>
          </p:nvSpPr>
          <p:spPr bwMode="auto">
            <a:xfrm>
              <a:off x="498475" y="26670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RTT</a:t>
              </a:r>
            </a:p>
          </p:txBody>
        </p:sp>
        <p:sp>
          <p:nvSpPr>
            <p:cNvPr id="31" name="Line 13">
              <a:extLst>
                <a:ext uri="{FF2B5EF4-FFF2-40B4-BE49-F238E27FC236}">
                  <a16:creationId xmlns:a16="http://schemas.microsoft.com/office/drawing/2014/main" id="{D26BA7EE-6397-48F9-BD22-03664527305D}"/>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grpSp>
        <p:nvGrpSpPr>
          <p:cNvPr id="32" name="Group 31">
            <a:extLst>
              <a:ext uri="{FF2B5EF4-FFF2-40B4-BE49-F238E27FC236}">
                <a16:creationId xmlns:a16="http://schemas.microsoft.com/office/drawing/2014/main" id="{7C61EFC2-EE97-4611-8514-3029EC6F0EF8}"/>
              </a:ext>
            </a:extLst>
          </p:cNvPr>
          <p:cNvGrpSpPr>
            <a:grpSpLocks/>
          </p:cNvGrpSpPr>
          <p:nvPr/>
        </p:nvGrpSpPr>
        <p:grpSpPr bwMode="auto">
          <a:xfrm>
            <a:off x="6442075" y="3384602"/>
            <a:ext cx="949325" cy="1066800"/>
            <a:chOff x="498475" y="2362200"/>
            <a:chExt cx="949324" cy="1066800"/>
          </a:xfrm>
        </p:grpSpPr>
        <p:sp>
          <p:nvSpPr>
            <p:cNvPr id="33" name="Line 13">
              <a:extLst>
                <a:ext uri="{FF2B5EF4-FFF2-40B4-BE49-F238E27FC236}">
                  <a16:creationId xmlns:a16="http://schemas.microsoft.com/office/drawing/2014/main" id="{291B7A48-6D00-4445-8997-6EC7FFA2856E}"/>
                </a:ext>
              </a:extLst>
            </p:cNvPr>
            <p:cNvSpPr>
              <a:spLocks noChangeShapeType="1"/>
            </p:cNvSpPr>
            <p:nvPr/>
          </p:nvSpPr>
          <p:spPr bwMode="auto">
            <a:xfrm flipH="1">
              <a:off x="1066799" y="34290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4" name="Line 14">
              <a:extLst>
                <a:ext uri="{FF2B5EF4-FFF2-40B4-BE49-F238E27FC236}">
                  <a16:creationId xmlns:a16="http://schemas.microsoft.com/office/drawing/2014/main" id="{28C56617-E919-44AC-A982-667C6BC7700A}"/>
                </a:ext>
              </a:extLst>
            </p:cNvPr>
            <p:cNvSpPr>
              <a:spLocks noChangeShapeType="1"/>
            </p:cNvSpPr>
            <p:nvPr/>
          </p:nvSpPr>
          <p:spPr bwMode="auto">
            <a:xfrm flipH="1">
              <a:off x="1219200" y="2362200"/>
              <a:ext cx="0" cy="10668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5" name="Text Box 15">
              <a:extLst>
                <a:ext uri="{FF2B5EF4-FFF2-40B4-BE49-F238E27FC236}">
                  <a16:creationId xmlns:a16="http://schemas.microsoft.com/office/drawing/2014/main" id="{F1FAABD3-DD27-4F07-A753-3B495AD6D970}"/>
                </a:ext>
              </a:extLst>
            </p:cNvPr>
            <p:cNvSpPr txBox="1">
              <a:spLocks noChangeArrowheads="1"/>
            </p:cNvSpPr>
            <p:nvPr/>
          </p:nvSpPr>
          <p:spPr bwMode="auto">
            <a:xfrm>
              <a:off x="498475" y="26670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RTT</a:t>
              </a:r>
            </a:p>
          </p:txBody>
        </p:sp>
        <p:sp>
          <p:nvSpPr>
            <p:cNvPr id="36" name="Line 13">
              <a:extLst>
                <a:ext uri="{FF2B5EF4-FFF2-40B4-BE49-F238E27FC236}">
                  <a16:creationId xmlns:a16="http://schemas.microsoft.com/office/drawing/2014/main" id="{5EA67A66-E09F-42D3-9759-DA0A82FB9704}"/>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grpSp>
        <p:nvGrpSpPr>
          <p:cNvPr id="38" name="Group 37">
            <a:extLst>
              <a:ext uri="{FF2B5EF4-FFF2-40B4-BE49-F238E27FC236}">
                <a16:creationId xmlns:a16="http://schemas.microsoft.com/office/drawing/2014/main" id="{5048232A-A6BE-485F-8430-239E9804D4A9}"/>
              </a:ext>
            </a:extLst>
          </p:cNvPr>
          <p:cNvGrpSpPr>
            <a:grpSpLocks/>
          </p:cNvGrpSpPr>
          <p:nvPr/>
        </p:nvGrpSpPr>
        <p:grpSpPr bwMode="auto">
          <a:xfrm>
            <a:off x="11347555" y="2317758"/>
            <a:ext cx="914400" cy="457200"/>
            <a:chOff x="1066799" y="2362200"/>
            <a:chExt cx="914401" cy="457201"/>
          </a:xfrm>
        </p:grpSpPr>
        <p:sp>
          <p:nvSpPr>
            <p:cNvPr id="39" name="Line 13">
              <a:extLst>
                <a:ext uri="{FF2B5EF4-FFF2-40B4-BE49-F238E27FC236}">
                  <a16:creationId xmlns:a16="http://schemas.microsoft.com/office/drawing/2014/main" id="{38B31520-3751-4F16-AF96-C32800FA86B3}"/>
                </a:ext>
              </a:extLst>
            </p:cNvPr>
            <p:cNvSpPr>
              <a:spLocks noChangeShapeType="1"/>
            </p:cNvSpPr>
            <p:nvPr/>
          </p:nvSpPr>
          <p:spPr bwMode="auto">
            <a:xfrm flipH="1">
              <a:off x="1066799" y="28194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0" name="Line 14">
              <a:extLst>
                <a:ext uri="{FF2B5EF4-FFF2-40B4-BE49-F238E27FC236}">
                  <a16:creationId xmlns:a16="http://schemas.microsoft.com/office/drawing/2014/main" id="{5C08EFD6-FB34-41A2-8AAE-2F0DF0706626}"/>
                </a:ext>
              </a:extLst>
            </p:cNvPr>
            <p:cNvSpPr>
              <a:spLocks noChangeShapeType="1"/>
            </p:cNvSpPr>
            <p:nvPr/>
          </p:nvSpPr>
          <p:spPr bwMode="auto">
            <a:xfrm>
              <a:off x="1260473" y="2362201"/>
              <a:ext cx="1" cy="4572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1" name="Text Box 15">
              <a:extLst>
                <a:ext uri="{FF2B5EF4-FFF2-40B4-BE49-F238E27FC236}">
                  <a16:creationId xmlns:a16="http://schemas.microsoft.com/office/drawing/2014/main" id="{8B64228D-B274-4238-831F-ED746551856E}"/>
                </a:ext>
              </a:extLst>
            </p:cNvPr>
            <p:cNvSpPr txBox="1">
              <a:spLocks noChangeArrowheads="1"/>
            </p:cNvSpPr>
            <p:nvPr/>
          </p:nvSpPr>
          <p:spPr bwMode="auto">
            <a:xfrm>
              <a:off x="1260475" y="23622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a:rPr>
                <a:t>d</a:t>
              </a:r>
            </a:p>
          </p:txBody>
        </p:sp>
        <p:sp>
          <p:nvSpPr>
            <p:cNvPr id="42" name="Line 13">
              <a:extLst>
                <a:ext uri="{FF2B5EF4-FFF2-40B4-BE49-F238E27FC236}">
                  <a16:creationId xmlns:a16="http://schemas.microsoft.com/office/drawing/2014/main" id="{583BD4A4-37AE-4958-9FD9-F0D5966D19AF}"/>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spTree>
    <p:extLst>
      <p:ext uri="{BB962C8B-B14F-4D97-AF65-F5344CB8AC3E}">
        <p14:creationId xmlns:p14="http://schemas.microsoft.com/office/powerpoint/2010/main" val="206615407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833C-A31B-4DF9-8725-945E941C109F}"/>
              </a:ext>
            </a:extLst>
          </p:cNvPr>
          <p:cNvSpPr>
            <a:spLocks noGrp="1"/>
          </p:cNvSpPr>
          <p:nvPr>
            <p:ph type="title"/>
          </p:nvPr>
        </p:nvSpPr>
        <p:spPr/>
        <p:txBody>
          <a:bodyPr/>
          <a:lstStyle/>
          <a:p>
            <a:r>
              <a:rPr lang="en-US" dirty="0">
                <a:latin typeface="Gill Sans Light"/>
              </a:rPr>
              <a:t>Stop-and-Wait with Packet Loss</a:t>
            </a:r>
          </a:p>
        </p:txBody>
      </p:sp>
      <p:sp>
        <p:nvSpPr>
          <p:cNvPr id="43" name="Content Placeholder 42">
            <a:extLst>
              <a:ext uri="{FF2B5EF4-FFF2-40B4-BE49-F238E27FC236}">
                <a16:creationId xmlns:a16="http://schemas.microsoft.com/office/drawing/2014/main" id="{3837BC51-84FE-4E59-96F9-686DFCDE02F8}"/>
              </a:ext>
            </a:extLst>
          </p:cNvPr>
          <p:cNvSpPr>
            <a:spLocks noGrp="1"/>
          </p:cNvSpPr>
          <p:nvPr>
            <p:ph idx="1"/>
          </p:nvPr>
        </p:nvSpPr>
        <p:spPr>
          <a:xfrm>
            <a:off x="457200" y="1825625"/>
            <a:ext cx="5229116" cy="4351338"/>
          </a:xfrm>
        </p:spPr>
        <p:txBody>
          <a:bodyPr/>
          <a:lstStyle/>
          <a:p>
            <a:r>
              <a:rPr lang="en-US" dirty="0">
                <a:latin typeface="Gill Sans Light"/>
              </a:rPr>
              <a:t>Loss recovery relies on timeouts</a:t>
            </a:r>
          </a:p>
          <a:p>
            <a:r>
              <a:rPr lang="en-US" dirty="0">
                <a:latin typeface="Gill Sans Light"/>
              </a:rPr>
              <a:t>How to choose a good timeout?</a:t>
            </a:r>
          </a:p>
          <a:p>
            <a:pPr lvl="1"/>
            <a:r>
              <a:rPr lang="en-US" dirty="0">
                <a:latin typeface="Gill Sans Light"/>
              </a:rPr>
              <a:t>Too short – lots of duplication</a:t>
            </a:r>
          </a:p>
          <a:p>
            <a:pPr lvl="1"/>
            <a:r>
              <a:rPr lang="en-US" dirty="0">
                <a:latin typeface="Gill Sans Light"/>
              </a:rPr>
              <a:t>Too long – packet loss is really disruptive!</a:t>
            </a:r>
          </a:p>
          <a:p>
            <a:r>
              <a:rPr lang="en-US" dirty="0">
                <a:latin typeface="Gill Sans Light"/>
              </a:rPr>
              <a:t>How to deal with duplication?</a:t>
            </a:r>
          </a:p>
          <a:p>
            <a:pPr lvl="1"/>
            <a:r>
              <a:rPr lang="en-US" dirty="0">
                <a:latin typeface="Gill Sans Light"/>
              </a:rPr>
              <a:t>Retransmission certainly opens up the possibility for </a:t>
            </a:r>
            <a:r>
              <a:rPr lang="en-US" dirty="0" smtClean="0">
                <a:latin typeface="Gill Sans Light"/>
              </a:rPr>
              <a:t>copies of packets</a:t>
            </a:r>
            <a:endParaRPr lang="en-US" dirty="0">
              <a:latin typeface="Gill Sans Light"/>
            </a:endParaRPr>
          </a:p>
        </p:txBody>
      </p:sp>
      <p:sp>
        <p:nvSpPr>
          <p:cNvPr id="44" name="Line 3">
            <a:extLst>
              <a:ext uri="{FF2B5EF4-FFF2-40B4-BE49-F238E27FC236}">
                <a16:creationId xmlns:a16="http://schemas.microsoft.com/office/drawing/2014/main" id="{F438C968-E6B0-464C-82C4-EA0FDF39B14E}"/>
              </a:ext>
            </a:extLst>
          </p:cNvPr>
          <p:cNvSpPr>
            <a:spLocks noChangeShapeType="1"/>
          </p:cNvSpPr>
          <p:nvPr/>
        </p:nvSpPr>
        <p:spPr bwMode="auto">
          <a:xfrm>
            <a:off x="7362716" y="2147888"/>
            <a:ext cx="0" cy="3581400"/>
          </a:xfrm>
          <a:prstGeom prst="line">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5" name="Line 4">
            <a:extLst>
              <a:ext uri="{FF2B5EF4-FFF2-40B4-BE49-F238E27FC236}">
                <a16:creationId xmlns:a16="http://schemas.microsoft.com/office/drawing/2014/main" id="{E842FBF7-C221-4085-B57E-79D105C22464}"/>
              </a:ext>
            </a:extLst>
          </p:cNvPr>
          <p:cNvSpPr>
            <a:spLocks noChangeShapeType="1"/>
          </p:cNvSpPr>
          <p:nvPr/>
        </p:nvSpPr>
        <p:spPr bwMode="auto">
          <a:xfrm flipH="1">
            <a:off x="11325116" y="2147888"/>
            <a:ext cx="0" cy="3581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nvGrpSpPr>
          <p:cNvPr id="46" name="Group 4">
            <a:extLst>
              <a:ext uri="{FF2B5EF4-FFF2-40B4-BE49-F238E27FC236}">
                <a16:creationId xmlns:a16="http://schemas.microsoft.com/office/drawing/2014/main" id="{BA1CCFC9-F12A-44A7-A48C-31A1ED486456}"/>
              </a:ext>
            </a:extLst>
          </p:cNvPr>
          <p:cNvGrpSpPr>
            <a:grpSpLocks/>
          </p:cNvGrpSpPr>
          <p:nvPr/>
        </p:nvGrpSpPr>
        <p:grpSpPr bwMode="auto">
          <a:xfrm>
            <a:off x="8048516" y="2605088"/>
            <a:ext cx="3297238" cy="552450"/>
            <a:chOff x="2133600" y="2743200"/>
            <a:chExt cx="3297722" cy="552450"/>
          </a:xfrm>
        </p:grpSpPr>
        <p:sp>
          <p:nvSpPr>
            <p:cNvPr id="47" name="Line 5">
              <a:extLst>
                <a:ext uri="{FF2B5EF4-FFF2-40B4-BE49-F238E27FC236}">
                  <a16:creationId xmlns:a16="http://schemas.microsoft.com/office/drawing/2014/main" id="{B66E7F2B-D83A-4FB6-A7F9-85FB27C2455D}"/>
                </a:ext>
              </a:extLst>
            </p:cNvPr>
            <p:cNvSpPr>
              <a:spLocks noChangeShapeType="1"/>
            </p:cNvSpPr>
            <p:nvPr/>
          </p:nvSpPr>
          <p:spPr bwMode="auto">
            <a:xfrm flipH="1">
              <a:off x="2133600" y="2819400"/>
              <a:ext cx="3297722" cy="47625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8" name="Text Box 7">
              <a:extLst>
                <a:ext uri="{FF2B5EF4-FFF2-40B4-BE49-F238E27FC236}">
                  <a16:creationId xmlns:a16="http://schemas.microsoft.com/office/drawing/2014/main" id="{1DCF2234-18D1-4027-B479-BB12F24C0B6B}"/>
                </a:ext>
              </a:extLst>
            </p:cNvPr>
            <p:cNvSpPr txBox="1">
              <a:spLocks noChangeArrowheads="1"/>
            </p:cNvSpPr>
            <p:nvPr/>
          </p:nvSpPr>
          <p:spPr bwMode="auto">
            <a:xfrm>
              <a:off x="2764068" y="2743200"/>
              <a:ext cx="926971"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solidFill>
                    <a:schemeClr val="accent1"/>
                  </a:solidFill>
                  <a:latin typeface="Gill Sans Light"/>
                </a:rPr>
                <a:t>ACK 1</a:t>
              </a:r>
            </a:p>
          </p:txBody>
        </p:sp>
      </p:grpSp>
      <p:sp>
        <p:nvSpPr>
          <p:cNvPr id="49" name="Text Box 10">
            <a:extLst>
              <a:ext uri="{FF2B5EF4-FFF2-40B4-BE49-F238E27FC236}">
                <a16:creationId xmlns:a16="http://schemas.microsoft.com/office/drawing/2014/main" id="{6602CD63-925B-4EAE-82EC-58780F1F25BE}"/>
              </a:ext>
            </a:extLst>
          </p:cNvPr>
          <p:cNvSpPr txBox="1">
            <a:spLocks noChangeArrowheads="1"/>
          </p:cNvSpPr>
          <p:nvPr/>
        </p:nvSpPr>
        <p:spPr bwMode="auto">
          <a:xfrm>
            <a:off x="6600716" y="5500688"/>
            <a:ext cx="745823"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Time</a:t>
            </a:r>
          </a:p>
        </p:txBody>
      </p:sp>
      <p:sp>
        <p:nvSpPr>
          <p:cNvPr id="50" name="Text Box 11">
            <a:extLst>
              <a:ext uri="{FF2B5EF4-FFF2-40B4-BE49-F238E27FC236}">
                <a16:creationId xmlns:a16="http://schemas.microsoft.com/office/drawing/2014/main" id="{849D9313-DAFC-4BEA-81DA-46CF6EAABE14}"/>
              </a:ext>
            </a:extLst>
          </p:cNvPr>
          <p:cNvSpPr txBox="1">
            <a:spLocks noChangeArrowheads="1"/>
          </p:cNvSpPr>
          <p:nvPr/>
        </p:nvSpPr>
        <p:spPr bwMode="auto">
          <a:xfrm>
            <a:off x="6830369" y="1690688"/>
            <a:ext cx="1178506"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dirty="0">
                <a:latin typeface="Gill Sans Light"/>
              </a:rPr>
              <a:t>Sender</a:t>
            </a:r>
          </a:p>
        </p:txBody>
      </p:sp>
      <p:sp>
        <p:nvSpPr>
          <p:cNvPr id="51" name="Text Box 12">
            <a:extLst>
              <a:ext uri="{FF2B5EF4-FFF2-40B4-BE49-F238E27FC236}">
                <a16:creationId xmlns:a16="http://schemas.microsoft.com/office/drawing/2014/main" id="{06726C0F-AE6F-4AF3-BD76-AB3404BF6901}"/>
              </a:ext>
            </a:extLst>
          </p:cNvPr>
          <p:cNvSpPr txBox="1">
            <a:spLocks noChangeArrowheads="1"/>
          </p:cNvSpPr>
          <p:nvPr/>
        </p:nvSpPr>
        <p:spPr bwMode="auto">
          <a:xfrm>
            <a:off x="10699186" y="1747838"/>
            <a:ext cx="1401323"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dirty="0">
                <a:latin typeface="Gill Sans Light"/>
              </a:rPr>
              <a:t>Receiver</a:t>
            </a:r>
          </a:p>
        </p:txBody>
      </p:sp>
      <p:grpSp>
        <p:nvGrpSpPr>
          <p:cNvPr id="52" name="Group 3">
            <a:extLst>
              <a:ext uri="{FF2B5EF4-FFF2-40B4-BE49-F238E27FC236}">
                <a16:creationId xmlns:a16="http://schemas.microsoft.com/office/drawing/2014/main" id="{3497287D-2B22-42C7-8B0D-5B39ACC9FC20}"/>
              </a:ext>
            </a:extLst>
          </p:cNvPr>
          <p:cNvGrpSpPr>
            <a:grpSpLocks/>
          </p:cNvGrpSpPr>
          <p:nvPr/>
        </p:nvGrpSpPr>
        <p:grpSpPr bwMode="auto">
          <a:xfrm>
            <a:off x="7362716" y="2052638"/>
            <a:ext cx="3962400" cy="628650"/>
            <a:chOff x="1447800" y="2190690"/>
            <a:chExt cx="3962400" cy="628710"/>
          </a:xfrm>
        </p:grpSpPr>
        <p:sp>
          <p:nvSpPr>
            <p:cNvPr id="53" name="Line 8">
              <a:extLst>
                <a:ext uri="{FF2B5EF4-FFF2-40B4-BE49-F238E27FC236}">
                  <a16:creationId xmlns:a16="http://schemas.microsoft.com/office/drawing/2014/main" id="{D0BB8151-F88A-4322-A262-4CDE1372F6FA}"/>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54" name="TextBox 2">
              <a:extLst>
                <a:ext uri="{FF2B5EF4-FFF2-40B4-BE49-F238E27FC236}">
                  <a16:creationId xmlns:a16="http://schemas.microsoft.com/office/drawing/2014/main" id="{A7B1EB6A-885C-435C-A885-95B2EAF10321}"/>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1</a:t>
              </a:r>
            </a:p>
          </p:txBody>
        </p:sp>
      </p:grpSp>
      <p:grpSp>
        <p:nvGrpSpPr>
          <p:cNvPr id="55" name="Group 5">
            <a:extLst>
              <a:ext uri="{FF2B5EF4-FFF2-40B4-BE49-F238E27FC236}">
                <a16:creationId xmlns:a16="http://schemas.microsoft.com/office/drawing/2014/main" id="{E946FB38-642B-4E2D-8667-E1D56B9BB839}"/>
              </a:ext>
            </a:extLst>
          </p:cNvPr>
          <p:cNvGrpSpPr>
            <a:grpSpLocks/>
          </p:cNvGrpSpPr>
          <p:nvPr/>
        </p:nvGrpSpPr>
        <p:grpSpPr bwMode="auto">
          <a:xfrm>
            <a:off x="6448316" y="2224088"/>
            <a:ext cx="873125" cy="1066800"/>
            <a:chOff x="574675" y="2362200"/>
            <a:chExt cx="873124" cy="1066800"/>
          </a:xfrm>
        </p:grpSpPr>
        <p:sp>
          <p:nvSpPr>
            <p:cNvPr id="56" name="Line 13">
              <a:extLst>
                <a:ext uri="{FF2B5EF4-FFF2-40B4-BE49-F238E27FC236}">
                  <a16:creationId xmlns:a16="http://schemas.microsoft.com/office/drawing/2014/main" id="{D5288411-B4EE-4FB0-84BB-350D99365330}"/>
                </a:ext>
              </a:extLst>
            </p:cNvPr>
            <p:cNvSpPr>
              <a:spLocks noChangeShapeType="1"/>
            </p:cNvSpPr>
            <p:nvPr/>
          </p:nvSpPr>
          <p:spPr bwMode="auto">
            <a:xfrm flipH="1">
              <a:off x="1066799" y="34290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57" name="Line 14">
              <a:extLst>
                <a:ext uri="{FF2B5EF4-FFF2-40B4-BE49-F238E27FC236}">
                  <a16:creationId xmlns:a16="http://schemas.microsoft.com/office/drawing/2014/main" id="{744959B5-EEA0-4A4D-8408-5E324ED5F863}"/>
                </a:ext>
              </a:extLst>
            </p:cNvPr>
            <p:cNvSpPr>
              <a:spLocks noChangeShapeType="1"/>
            </p:cNvSpPr>
            <p:nvPr/>
          </p:nvSpPr>
          <p:spPr bwMode="auto">
            <a:xfrm flipH="1">
              <a:off x="1219200" y="2362200"/>
              <a:ext cx="0" cy="10668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58" name="Text Box 15">
              <a:extLst>
                <a:ext uri="{FF2B5EF4-FFF2-40B4-BE49-F238E27FC236}">
                  <a16:creationId xmlns:a16="http://schemas.microsoft.com/office/drawing/2014/main" id="{BDD7A0D6-BE54-483D-B01B-1B78972AFB29}"/>
                </a:ext>
              </a:extLst>
            </p:cNvPr>
            <p:cNvSpPr txBox="1">
              <a:spLocks noChangeArrowheads="1"/>
            </p:cNvSpPr>
            <p:nvPr/>
          </p:nvSpPr>
          <p:spPr bwMode="auto">
            <a:xfrm>
              <a:off x="574675" y="26670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RTT</a:t>
              </a:r>
            </a:p>
          </p:txBody>
        </p:sp>
        <p:sp>
          <p:nvSpPr>
            <p:cNvPr id="59" name="Line 13">
              <a:extLst>
                <a:ext uri="{FF2B5EF4-FFF2-40B4-BE49-F238E27FC236}">
                  <a16:creationId xmlns:a16="http://schemas.microsoft.com/office/drawing/2014/main" id="{B22CB228-E024-48DF-B5D4-EBDC45FDAE75}"/>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sp>
        <p:nvSpPr>
          <p:cNvPr id="60" name="Line 41">
            <a:extLst>
              <a:ext uri="{FF2B5EF4-FFF2-40B4-BE49-F238E27FC236}">
                <a16:creationId xmlns:a16="http://schemas.microsoft.com/office/drawing/2014/main" id="{FBCBE4D1-A483-4C12-A7B0-263FCB9BD69F}"/>
              </a:ext>
            </a:extLst>
          </p:cNvPr>
          <p:cNvSpPr>
            <a:spLocks noChangeShapeType="1"/>
          </p:cNvSpPr>
          <p:nvPr/>
        </p:nvSpPr>
        <p:spPr bwMode="auto">
          <a:xfrm flipH="1">
            <a:off x="7972316" y="3005138"/>
            <a:ext cx="152400" cy="3048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spAutoFit/>
          </a:bodyPr>
          <a:lstStyle/>
          <a:p>
            <a:endParaRPr lang="en-US">
              <a:latin typeface="Gill Sans Light"/>
            </a:endParaRPr>
          </a:p>
        </p:txBody>
      </p:sp>
      <p:sp>
        <p:nvSpPr>
          <p:cNvPr id="61" name="Line 40">
            <a:extLst>
              <a:ext uri="{FF2B5EF4-FFF2-40B4-BE49-F238E27FC236}">
                <a16:creationId xmlns:a16="http://schemas.microsoft.com/office/drawing/2014/main" id="{13F0FA94-9408-4AF6-8B29-25D44C34B730}"/>
              </a:ext>
            </a:extLst>
          </p:cNvPr>
          <p:cNvSpPr>
            <a:spLocks noChangeShapeType="1"/>
          </p:cNvSpPr>
          <p:nvPr/>
        </p:nvSpPr>
        <p:spPr bwMode="auto">
          <a:xfrm>
            <a:off x="7972316" y="3005138"/>
            <a:ext cx="152400" cy="304800"/>
          </a:xfrm>
          <a:prstGeom prst="line">
            <a:avLst/>
          </a:prstGeom>
          <a:noFill/>
          <a:ln w="38100">
            <a:solidFill>
              <a:srgbClr val="FF0000"/>
            </a:solidFill>
            <a:round/>
            <a:headEnd/>
            <a:tailEnd/>
          </a:ln>
          <a:extLst>
            <a:ext uri="{909E8E84-426E-40dd-AFC4-6F175D3DCCD1}">
              <a14:hiddenFill xmlns:a14="http://schemas.microsoft.com/office/drawing/2010/main" xmlns="">
                <a:noFill/>
              </a14:hiddenFill>
            </a:ext>
          </a:extLst>
        </p:spPr>
        <p:txBody>
          <a:bodyPr>
            <a:spAutoFit/>
          </a:bodyPr>
          <a:lstStyle/>
          <a:p>
            <a:endParaRPr lang="en-US">
              <a:latin typeface="Gill Sans Light"/>
            </a:endParaRPr>
          </a:p>
        </p:txBody>
      </p:sp>
      <p:grpSp>
        <p:nvGrpSpPr>
          <p:cNvPr id="62" name="Group 61">
            <a:extLst>
              <a:ext uri="{FF2B5EF4-FFF2-40B4-BE49-F238E27FC236}">
                <a16:creationId xmlns:a16="http://schemas.microsoft.com/office/drawing/2014/main" id="{103846B8-F7C2-4504-B04E-A553B8ED08FA}"/>
              </a:ext>
            </a:extLst>
          </p:cNvPr>
          <p:cNvGrpSpPr>
            <a:grpSpLocks/>
          </p:cNvGrpSpPr>
          <p:nvPr/>
        </p:nvGrpSpPr>
        <p:grpSpPr bwMode="auto">
          <a:xfrm>
            <a:off x="6067316" y="2243138"/>
            <a:ext cx="1295400" cy="1905000"/>
            <a:chOff x="152400" y="2667000"/>
            <a:chExt cx="1295399" cy="1904802"/>
          </a:xfrm>
        </p:grpSpPr>
        <p:sp>
          <p:nvSpPr>
            <p:cNvPr id="63" name="Line 14">
              <a:extLst>
                <a:ext uri="{FF2B5EF4-FFF2-40B4-BE49-F238E27FC236}">
                  <a16:creationId xmlns:a16="http://schemas.microsoft.com/office/drawing/2014/main" id="{FE7EF825-B6C1-456F-A59C-848F49CC7EDC}"/>
                </a:ext>
              </a:extLst>
            </p:cNvPr>
            <p:cNvSpPr>
              <a:spLocks noChangeShapeType="1"/>
            </p:cNvSpPr>
            <p:nvPr/>
          </p:nvSpPr>
          <p:spPr bwMode="auto">
            <a:xfrm flipH="1">
              <a:off x="1295400" y="2667000"/>
              <a:ext cx="0" cy="18288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64" name="Line 13">
              <a:extLst>
                <a:ext uri="{FF2B5EF4-FFF2-40B4-BE49-F238E27FC236}">
                  <a16:creationId xmlns:a16="http://schemas.microsoft.com/office/drawing/2014/main" id="{4FA60DDA-CE13-4477-8025-E3495C378B28}"/>
                </a:ext>
              </a:extLst>
            </p:cNvPr>
            <p:cNvSpPr>
              <a:spLocks noChangeShapeType="1"/>
            </p:cNvSpPr>
            <p:nvPr/>
          </p:nvSpPr>
          <p:spPr bwMode="auto">
            <a:xfrm flipH="1">
              <a:off x="1066800" y="44958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65" name="Text Box 15">
              <a:extLst>
                <a:ext uri="{FF2B5EF4-FFF2-40B4-BE49-F238E27FC236}">
                  <a16:creationId xmlns:a16="http://schemas.microsoft.com/office/drawing/2014/main" id="{DACE7DE7-A506-4FE4-B4B2-026CA69635B1}"/>
                </a:ext>
              </a:extLst>
            </p:cNvPr>
            <p:cNvSpPr txBox="1">
              <a:spLocks noChangeArrowheads="1"/>
            </p:cNvSpPr>
            <p:nvPr/>
          </p:nvSpPr>
          <p:spPr bwMode="auto">
            <a:xfrm>
              <a:off x="152400" y="4171747"/>
              <a:ext cx="1143000" cy="4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timeout</a:t>
              </a:r>
            </a:p>
          </p:txBody>
        </p:sp>
      </p:grpSp>
      <p:grpSp>
        <p:nvGrpSpPr>
          <p:cNvPr id="66" name="Group 65">
            <a:extLst>
              <a:ext uri="{FF2B5EF4-FFF2-40B4-BE49-F238E27FC236}">
                <a16:creationId xmlns:a16="http://schemas.microsoft.com/office/drawing/2014/main" id="{B889C32D-0A30-4DD2-86ED-446BC6CAA976}"/>
              </a:ext>
            </a:extLst>
          </p:cNvPr>
          <p:cNvGrpSpPr>
            <a:grpSpLocks/>
          </p:cNvGrpSpPr>
          <p:nvPr/>
        </p:nvGrpSpPr>
        <p:grpSpPr bwMode="auto">
          <a:xfrm>
            <a:off x="7362716" y="3900488"/>
            <a:ext cx="3962400" cy="628650"/>
            <a:chOff x="1447800" y="2190690"/>
            <a:chExt cx="3962400" cy="628710"/>
          </a:xfrm>
        </p:grpSpPr>
        <p:sp>
          <p:nvSpPr>
            <p:cNvPr id="67" name="Line 8">
              <a:extLst>
                <a:ext uri="{FF2B5EF4-FFF2-40B4-BE49-F238E27FC236}">
                  <a16:creationId xmlns:a16="http://schemas.microsoft.com/office/drawing/2014/main" id="{E863E5EA-2920-43C6-8744-AA85D89E8E61}"/>
                </a:ext>
              </a:extLst>
            </p:cNvPr>
            <p:cNvSpPr>
              <a:spLocks noChangeShapeType="1"/>
            </p:cNvSpPr>
            <p:nvPr/>
          </p:nvSpPr>
          <p:spPr bwMode="auto">
            <a:xfrm>
              <a:off x="1447800" y="2362200"/>
              <a:ext cx="39624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68" name="TextBox 53">
              <a:extLst>
                <a:ext uri="{FF2B5EF4-FFF2-40B4-BE49-F238E27FC236}">
                  <a16:creationId xmlns:a16="http://schemas.microsoft.com/office/drawing/2014/main" id="{9103FBF6-D92B-4BA9-8CA1-9A7A825ED318}"/>
                </a:ext>
              </a:extLst>
            </p:cNvPr>
            <p:cNvSpPr txBox="1">
              <a:spLocks noChangeArrowheads="1"/>
            </p:cNvSpPr>
            <p:nvPr/>
          </p:nvSpPr>
          <p:spPr bwMode="auto">
            <a:xfrm>
              <a:off x="2895600" y="2190690"/>
              <a:ext cx="327334" cy="400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1</a:t>
              </a:r>
            </a:p>
          </p:txBody>
        </p:sp>
      </p:grpSp>
    </p:spTree>
    <p:extLst>
      <p:ext uri="{BB962C8B-B14F-4D97-AF65-F5344CB8AC3E}">
        <p14:creationId xmlns:p14="http://schemas.microsoft.com/office/powerpoint/2010/main" val="2066553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1" name="Group 2"/>
          <p:cNvGrpSpPr>
            <a:grpSpLocks/>
          </p:cNvGrpSpPr>
          <p:nvPr/>
        </p:nvGrpSpPr>
        <p:grpSpPr bwMode="auto">
          <a:xfrm>
            <a:off x="4735514" y="4191000"/>
            <a:ext cx="2122487" cy="2057400"/>
            <a:chOff x="832" y="1344"/>
            <a:chExt cx="1136" cy="1024"/>
          </a:xfrm>
        </p:grpSpPr>
        <p:sp>
          <p:nvSpPr>
            <p:cNvPr id="41038" name="Oval 3"/>
            <p:cNvSpPr>
              <a:spLocks noChangeArrowheads="1"/>
            </p:cNvSpPr>
            <p:nvPr/>
          </p:nvSpPr>
          <p:spPr bwMode="auto">
            <a:xfrm>
              <a:off x="1220" y="1344"/>
              <a:ext cx="495"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39" name="Oval 4"/>
            <p:cNvSpPr>
              <a:spLocks noChangeArrowheads="1"/>
            </p:cNvSpPr>
            <p:nvPr/>
          </p:nvSpPr>
          <p:spPr bwMode="auto">
            <a:xfrm>
              <a:off x="948" y="1455"/>
              <a:ext cx="379"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0" name="Oval 5"/>
            <p:cNvSpPr>
              <a:spLocks noChangeArrowheads="1"/>
            </p:cNvSpPr>
            <p:nvPr/>
          </p:nvSpPr>
          <p:spPr bwMode="auto">
            <a:xfrm>
              <a:off x="832" y="1710"/>
              <a:ext cx="256" cy="306"/>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1" name="Oval 6"/>
            <p:cNvSpPr>
              <a:spLocks noChangeArrowheads="1"/>
            </p:cNvSpPr>
            <p:nvPr/>
          </p:nvSpPr>
          <p:spPr bwMode="auto">
            <a:xfrm>
              <a:off x="909" y="1862"/>
              <a:ext cx="435" cy="44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2" name="Oval 7"/>
            <p:cNvSpPr>
              <a:spLocks noChangeArrowheads="1"/>
            </p:cNvSpPr>
            <p:nvPr/>
          </p:nvSpPr>
          <p:spPr bwMode="auto">
            <a:xfrm>
              <a:off x="1086" y="1924"/>
              <a:ext cx="671" cy="44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3" name="Oval 8"/>
            <p:cNvSpPr>
              <a:spLocks noChangeArrowheads="1"/>
            </p:cNvSpPr>
            <p:nvPr/>
          </p:nvSpPr>
          <p:spPr bwMode="auto">
            <a:xfrm>
              <a:off x="1605" y="1488"/>
              <a:ext cx="311" cy="31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4" name="Oval 9"/>
            <p:cNvSpPr>
              <a:spLocks noChangeArrowheads="1"/>
            </p:cNvSpPr>
            <p:nvPr/>
          </p:nvSpPr>
          <p:spPr bwMode="auto">
            <a:xfrm>
              <a:off x="1602" y="1681"/>
              <a:ext cx="366" cy="333"/>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5" name="Oval 10"/>
            <p:cNvSpPr>
              <a:spLocks noChangeArrowheads="1"/>
            </p:cNvSpPr>
            <p:nvPr/>
          </p:nvSpPr>
          <p:spPr bwMode="auto">
            <a:xfrm>
              <a:off x="1569" y="1751"/>
              <a:ext cx="364" cy="547"/>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1046" name="Oval 11"/>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grpSp>
      <p:sp>
        <p:nvSpPr>
          <p:cNvPr id="40962" name="Title 1"/>
          <p:cNvSpPr>
            <a:spLocks noGrp="1"/>
          </p:cNvSpPr>
          <p:nvPr>
            <p:ph type="title"/>
          </p:nvPr>
        </p:nvSpPr>
        <p:spPr/>
        <p:txBody>
          <a:bodyPr/>
          <a:lstStyle/>
          <a:p>
            <a:r>
              <a:rPr lang="en-US" dirty="0" smtClean="0">
                <a:latin typeface="Helvetica" charset="0"/>
                <a:ea typeface="ＭＳ Ｐゴシック" charset="0"/>
                <a:cs typeface="ＭＳ Ｐゴシック" charset="0"/>
              </a:rPr>
              <a:t>Recall: Wide </a:t>
            </a:r>
            <a:r>
              <a:rPr lang="en-US" dirty="0">
                <a:latin typeface="Helvetica" charset="0"/>
                <a:ea typeface="ＭＳ Ｐゴシック" charset="0"/>
                <a:cs typeface="ＭＳ Ｐゴシック" charset="0"/>
              </a:rPr>
              <a:t>Area Network</a:t>
            </a:r>
          </a:p>
        </p:txBody>
      </p:sp>
      <p:sp>
        <p:nvSpPr>
          <p:cNvPr id="39940" name="Content Placeholder 2"/>
          <p:cNvSpPr>
            <a:spLocks noGrp="1"/>
          </p:cNvSpPr>
          <p:nvPr>
            <p:ph idx="1"/>
          </p:nvPr>
        </p:nvSpPr>
        <p:spPr>
          <a:xfrm>
            <a:off x="838200" y="914400"/>
            <a:ext cx="9753600" cy="2895600"/>
          </a:xfrm>
        </p:spPr>
        <p:txBody>
          <a:bodyPr>
            <a:normAutofit/>
          </a:bodyPr>
          <a:lstStyle/>
          <a:p>
            <a:r>
              <a:rPr lang="en-US" b="1" dirty="0">
                <a:latin typeface="Gill Sans Light"/>
                <a:ea typeface="ＭＳ Ｐゴシック" charset="0"/>
                <a:cs typeface="Gill Sans Light"/>
              </a:rPr>
              <a:t>Wide Area Network</a:t>
            </a:r>
            <a:r>
              <a:rPr lang="en-US" dirty="0">
                <a:latin typeface="Gill Sans Light"/>
                <a:ea typeface="ＭＳ Ｐゴシック" charset="0"/>
                <a:cs typeface="Gill Sans Light"/>
              </a:rPr>
              <a:t> (WAN): network that covers a broad area (e.g., city, state, country, entire world)</a:t>
            </a:r>
          </a:p>
          <a:p>
            <a:pPr lvl="1"/>
            <a:r>
              <a:rPr lang="en-US" dirty="0">
                <a:latin typeface="Gill Sans Light"/>
                <a:ea typeface="ＭＳ Ｐゴシック" charset="0"/>
                <a:cs typeface="Gill Sans Light"/>
              </a:rPr>
              <a:t>E.g., Internet is a WAN</a:t>
            </a:r>
          </a:p>
          <a:p>
            <a:r>
              <a:rPr lang="en-US" dirty="0">
                <a:latin typeface="Gill Sans Light"/>
                <a:ea typeface="ＭＳ Ｐゴシック" charset="0"/>
                <a:cs typeface="Gill Sans Light"/>
              </a:rPr>
              <a:t>WAN connects multiple </a:t>
            </a:r>
            <a:r>
              <a:rPr lang="en-US" dirty="0" smtClean="0">
                <a:latin typeface="Gill Sans Light"/>
                <a:ea typeface="ＭＳ Ｐゴシック" charset="0"/>
                <a:cs typeface="Gill Sans Light"/>
              </a:rPr>
              <a:t>Local Area Networks </a:t>
            </a:r>
            <a:r>
              <a:rPr lang="en-US" dirty="0">
                <a:latin typeface="Gill Sans Light"/>
                <a:ea typeface="ＭＳ Ｐゴシック" charset="0"/>
                <a:cs typeface="Gill Sans Light"/>
              </a:rPr>
              <a:t>(LANs)</a:t>
            </a:r>
          </a:p>
          <a:p>
            <a:r>
              <a:rPr lang="en-US" dirty="0">
                <a:latin typeface="Gill Sans Light"/>
                <a:ea typeface="ＭＳ Ｐゴシック" charset="0"/>
                <a:cs typeface="Gill Sans Light"/>
              </a:rPr>
              <a:t>Datalink layer networks are connected by </a:t>
            </a:r>
            <a:r>
              <a:rPr lang="en-US" b="1" dirty="0">
                <a:latin typeface="Gill Sans Light"/>
                <a:ea typeface="ＭＳ Ｐゴシック" charset="0"/>
                <a:cs typeface="Gill Sans Light"/>
              </a:rPr>
              <a:t>routers</a:t>
            </a:r>
          </a:p>
          <a:p>
            <a:pPr lvl="1"/>
            <a:r>
              <a:rPr lang="en-US" dirty="0">
                <a:latin typeface="Gill Sans Light"/>
                <a:ea typeface="ＭＳ Ｐゴシック" charset="0"/>
                <a:cs typeface="Gill Sans Light"/>
              </a:rPr>
              <a:t>Different LANs can use different communication technology (e.g., wireless, cellular, optics, wired)</a:t>
            </a:r>
          </a:p>
        </p:txBody>
      </p:sp>
      <p:grpSp>
        <p:nvGrpSpPr>
          <p:cNvPr id="40971" name="Group 14"/>
          <p:cNvGrpSpPr>
            <a:grpSpLocks/>
          </p:cNvGrpSpPr>
          <p:nvPr/>
        </p:nvGrpSpPr>
        <p:grpSpPr bwMode="auto">
          <a:xfrm>
            <a:off x="2611438" y="4191000"/>
            <a:ext cx="2417762" cy="1828800"/>
            <a:chOff x="832" y="1344"/>
            <a:chExt cx="1136" cy="1024"/>
          </a:xfrm>
        </p:grpSpPr>
        <p:sp>
          <p:nvSpPr>
            <p:cNvPr id="41029" name="Oval 15"/>
            <p:cNvSpPr>
              <a:spLocks noChangeArrowheads="1"/>
            </p:cNvSpPr>
            <p:nvPr/>
          </p:nvSpPr>
          <p:spPr bwMode="auto">
            <a:xfrm>
              <a:off x="1220" y="1344"/>
              <a:ext cx="495"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0" name="Oval 16"/>
            <p:cNvSpPr>
              <a:spLocks noChangeArrowheads="1"/>
            </p:cNvSpPr>
            <p:nvPr/>
          </p:nvSpPr>
          <p:spPr bwMode="auto">
            <a:xfrm>
              <a:off x="948" y="1455"/>
              <a:ext cx="379"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1" name="Oval 17"/>
            <p:cNvSpPr>
              <a:spLocks noChangeArrowheads="1"/>
            </p:cNvSpPr>
            <p:nvPr/>
          </p:nvSpPr>
          <p:spPr bwMode="auto">
            <a:xfrm>
              <a:off x="832" y="1710"/>
              <a:ext cx="256" cy="30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2" name="Oval 18"/>
            <p:cNvSpPr>
              <a:spLocks noChangeArrowheads="1"/>
            </p:cNvSpPr>
            <p:nvPr/>
          </p:nvSpPr>
          <p:spPr bwMode="auto">
            <a:xfrm>
              <a:off x="909" y="1862"/>
              <a:ext cx="435" cy="44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3" name="Oval 19"/>
            <p:cNvSpPr>
              <a:spLocks noChangeArrowheads="1"/>
            </p:cNvSpPr>
            <p:nvPr/>
          </p:nvSpPr>
          <p:spPr bwMode="auto">
            <a:xfrm>
              <a:off x="1086" y="1924"/>
              <a:ext cx="671" cy="44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4" name="Oval 20"/>
            <p:cNvSpPr>
              <a:spLocks noChangeArrowheads="1"/>
            </p:cNvSpPr>
            <p:nvPr/>
          </p:nvSpPr>
          <p:spPr bwMode="auto">
            <a:xfrm>
              <a:off x="1605" y="1488"/>
              <a:ext cx="311" cy="31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5" name="Oval 21"/>
            <p:cNvSpPr>
              <a:spLocks noChangeArrowheads="1"/>
            </p:cNvSpPr>
            <p:nvPr/>
          </p:nvSpPr>
          <p:spPr bwMode="auto">
            <a:xfrm>
              <a:off x="1602" y="1681"/>
              <a:ext cx="366" cy="333"/>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6" name="Oval 22"/>
            <p:cNvSpPr>
              <a:spLocks noChangeArrowheads="1"/>
            </p:cNvSpPr>
            <p:nvPr/>
          </p:nvSpPr>
          <p:spPr bwMode="auto">
            <a:xfrm>
              <a:off x="1569" y="1751"/>
              <a:ext cx="364" cy="547"/>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37" name="Oval 23"/>
            <p:cNvSpPr>
              <a:spLocks noChangeArrowheads="1"/>
            </p:cNvSpPr>
            <p:nvPr/>
          </p:nvSpPr>
          <p:spPr bwMode="auto">
            <a:xfrm>
              <a:off x="912" y="1434"/>
              <a:ext cx="1008" cy="918"/>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0972" name="Rectangle 24"/>
          <p:cNvSpPr>
            <a:spLocks noChangeArrowheads="1"/>
          </p:cNvSpPr>
          <p:nvPr/>
        </p:nvSpPr>
        <p:spPr bwMode="auto">
          <a:xfrm>
            <a:off x="2581275" y="51244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0973" name="Rectangle 25"/>
          <p:cNvSpPr>
            <a:spLocks noChangeArrowheads="1"/>
          </p:cNvSpPr>
          <p:nvPr/>
        </p:nvSpPr>
        <p:spPr bwMode="auto">
          <a:xfrm>
            <a:off x="4876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0974" name="AutoShape 26"/>
          <p:cNvCxnSpPr>
            <a:cxnSpLocks noChangeShapeType="1"/>
            <a:endCxn id="40973" idx="1"/>
          </p:cNvCxnSpPr>
          <p:nvPr/>
        </p:nvCxnSpPr>
        <p:spPr bwMode="auto">
          <a:xfrm>
            <a:off x="2781300" y="5172075"/>
            <a:ext cx="2095500" cy="171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0975" name="Group 27"/>
          <p:cNvGrpSpPr>
            <a:grpSpLocks/>
          </p:cNvGrpSpPr>
          <p:nvPr/>
        </p:nvGrpSpPr>
        <p:grpSpPr bwMode="auto">
          <a:xfrm>
            <a:off x="1752601" y="4876800"/>
            <a:ext cx="523875" cy="488950"/>
            <a:chOff x="1014" y="912"/>
            <a:chExt cx="574" cy="596"/>
          </a:xfrm>
        </p:grpSpPr>
        <p:sp>
          <p:nvSpPr>
            <p:cNvPr id="41017" name="Freeform 2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1018" name="Line 2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19" name="Line 3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0" name="Freeform 3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1021" name="Line 3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2" name="Line 3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3" name="Line 3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4" name="Rectangle 3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1025" name="Freeform 3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1026" name="Line 3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7" name="Line 3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28" name="Line 3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0976" name="AutoShape 40"/>
          <p:cNvCxnSpPr>
            <a:cxnSpLocks noChangeShapeType="1"/>
            <a:endCxn id="40972" idx="1"/>
          </p:cNvCxnSpPr>
          <p:nvPr/>
        </p:nvCxnSpPr>
        <p:spPr bwMode="auto">
          <a:xfrm>
            <a:off x="2284413" y="5197475"/>
            <a:ext cx="296862" cy="127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0977" name="Group 41"/>
          <p:cNvGrpSpPr>
            <a:grpSpLocks/>
          </p:cNvGrpSpPr>
          <p:nvPr/>
        </p:nvGrpSpPr>
        <p:grpSpPr bwMode="auto">
          <a:xfrm>
            <a:off x="6650038" y="4114800"/>
            <a:ext cx="2265362" cy="1828800"/>
            <a:chOff x="832" y="1344"/>
            <a:chExt cx="1136" cy="1024"/>
          </a:xfrm>
        </p:grpSpPr>
        <p:sp>
          <p:nvSpPr>
            <p:cNvPr id="41008" name="Oval 42"/>
            <p:cNvSpPr>
              <a:spLocks noChangeArrowheads="1"/>
            </p:cNvSpPr>
            <p:nvPr/>
          </p:nvSpPr>
          <p:spPr bwMode="auto">
            <a:xfrm>
              <a:off x="1220" y="1344"/>
              <a:ext cx="495"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09" name="Oval 43"/>
            <p:cNvSpPr>
              <a:spLocks noChangeArrowheads="1"/>
            </p:cNvSpPr>
            <p:nvPr/>
          </p:nvSpPr>
          <p:spPr bwMode="auto">
            <a:xfrm>
              <a:off x="948" y="1455"/>
              <a:ext cx="379"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0" name="Oval 44"/>
            <p:cNvSpPr>
              <a:spLocks noChangeArrowheads="1"/>
            </p:cNvSpPr>
            <p:nvPr/>
          </p:nvSpPr>
          <p:spPr bwMode="auto">
            <a:xfrm>
              <a:off x="832" y="1710"/>
              <a:ext cx="256" cy="306"/>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1" name="Oval 45"/>
            <p:cNvSpPr>
              <a:spLocks noChangeArrowheads="1"/>
            </p:cNvSpPr>
            <p:nvPr/>
          </p:nvSpPr>
          <p:spPr bwMode="auto">
            <a:xfrm>
              <a:off x="909" y="1862"/>
              <a:ext cx="435" cy="44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2" name="Oval 46"/>
            <p:cNvSpPr>
              <a:spLocks noChangeArrowheads="1"/>
            </p:cNvSpPr>
            <p:nvPr/>
          </p:nvSpPr>
          <p:spPr bwMode="auto">
            <a:xfrm>
              <a:off x="1086" y="1924"/>
              <a:ext cx="671" cy="44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3" name="Oval 47"/>
            <p:cNvSpPr>
              <a:spLocks noChangeArrowheads="1"/>
            </p:cNvSpPr>
            <p:nvPr/>
          </p:nvSpPr>
          <p:spPr bwMode="auto">
            <a:xfrm>
              <a:off x="1605" y="1488"/>
              <a:ext cx="311" cy="31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4" name="Oval 48"/>
            <p:cNvSpPr>
              <a:spLocks noChangeArrowheads="1"/>
            </p:cNvSpPr>
            <p:nvPr/>
          </p:nvSpPr>
          <p:spPr bwMode="auto">
            <a:xfrm>
              <a:off x="1602" y="1681"/>
              <a:ext cx="366" cy="33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5" name="Oval 49"/>
            <p:cNvSpPr>
              <a:spLocks noChangeArrowheads="1"/>
            </p:cNvSpPr>
            <p:nvPr/>
          </p:nvSpPr>
          <p:spPr bwMode="auto">
            <a:xfrm>
              <a:off x="1569" y="1751"/>
              <a:ext cx="364" cy="54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016" name="Oval 50"/>
            <p:cNvSpPr>
              <a:spLocks noChangeArrowheads="1"/>
            </p:cNvSpPr>
            <p:nvPr/>
          </p:nvSpPr>
          <p:spPr bwMode="auto">
            <a:xfrm>
              <a:off x="912" y="1434"/>
              <a:ext cx="1008" cy="918"/>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0978" name="Rectangle 51"/>
          <p:cNvSpPr>
            <a:spLocks noChangeArrowheads="1"/>
          </p:cNvSpPr>
          <p:nvPr/>
        </p:nvSpPr>
        <p:spPr bwMode="auto">
          <a:xfrm>
            <a:off x="8686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grpSp>
        <p:nvGrpSpPr>
          <p:cNvPr id="40979" name="Group 52"/>
          <p:cNvGrpSpPr>
            <a:grpSpLocks/>
          </p:cNvGrpSpPr>
          <p:nvPr/>
        </p:nvGrpSpPr>
        <p:grpSpPr bwMode="auto">
          <a:xfrm>
            <a:off x="9305926" y="4978400"/>
            <a:ext cx="523875" cy="488950"/>
            <a:chOff x="1014" y="912"/>
            <a:chExt cx="574" cy="596"/>
          </a:xfrm>
        </p:grpSpPr>
        <p:sp>
          <p:nvSpPr>
            <p:cNvPr id="40996" name="Freeform 53"/>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0997" name="Line 54"/>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8" name="Line 55"/>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0999" name="Freeform 56"/>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1000" name="Line 57"/>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1" name="Line 58"/>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2" name="Line 59"/>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3" name="Rectangle 60"/>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1004" name="Freeform 61"/>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1005" name="Line 62"/>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6" name="Line 63"/>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1007" name="Line 64"/>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0980" name="AutoShape 65"/>
          <p:cNvCxnSpPr>
            <a:cxnSpLocks noChangeShapeType="1"/>
            <a:stCxn id="40978" idx="3"/>
          </p:cNvCxnSpPr>
          <p:nvPr/>
        </p:nvCxnSpPr>
        <p:spPr bwMode="auto">
          <a:xfrm flipV="1">
            <a:off x="8870951" y="5314951"/>
            <a:ext cx="449263" cy="285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0981" name="AutoShape 66"/>
          <p:cNvCxnSpPr>
            <a:cxnSpLocks noChangeShapeType="1"/>
            <a:stCxn id="40982" idx="3"/>
            <a:endCxn id="40978" idx="1"/>
          </p:cNvCxnSpPr>
          <p:nvPr/>
        </p:nvCxnSpPr>
        <p:spPr bwMode="auto">
          <a:xfrm flipV="1">
            <a:off x="6934200" y="5343525"/>
            <a:ext cx="17526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82" name="Rectangle 67"/>
          <p:cNvSpPr>
            <a:spLocks noChangeArrowheads="1"/>
          </p:cNvSpPr>
          <p:nvPr/>
        </p:nvSpPr>
        <p:spPr bwMode="auto">
          <a:xfrm>
            <a:off x="6750050" y="56149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0983" name="AutoShape 68"/>
          <p:cNvCxnSpPr>
            <a:cxnSpLocks noChangeShapeType="1"/>
            <a:stCxn id="40973" idx="3"/>
            <a:endCxn id="40982" idx="1"/>
          </p:cNvCxnSpPr>
          <p:nvPr/>
        </p:nvCxnSpPr>
        <p:spPr bwMode="auto">
          <a:xfrm>
            <a:off x="5060950" y="5343525"/>
            <a:ext cx="16891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84" name="Text Box 76"/>
          <p:cNvSpPr txBox="1">
            <a:spLocks noChangeArrowheads="1"/>
          </p:cNvSpPr>
          <p:nvPr/>
        </p:nvSpPr>
        <p:spPr bwMode="auto">
          <a:xfrm>
            <a:off x="1676401" y="3962401"/>
            <a:ext cx="1095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A</a:t>
            </a:r>
          </a:p>
          <a:p>
            <a:pPr eaLnBrk="1" hangingPunct="1"/>
            <a:r>
              <a:rPr lang="en-US" b="0">
                <a:latin typeface="Helvetica" charset="0"/>
                <a:cs typeface="Helvetica" charset="0"/>
              </a:rPr>
              <a:t>(IP A)</a:t>
            </a:r>
          </a:p>
        </p:txBody>
      </p:sp>
      <p:sp>
        <p:nvSpPr>
          <p:cNvPr id="40985" name="Text Box 77"/>
          <p:cNvSpPr txBox="1">
            <a:spLocks noChangeArrowheads="1"/>
          </p:cNvSpPr>
          <p:nvPr/>
        </p:nvSpPr>
        <p:spPr bwMode="auto">
          <a:xfrm>
            <a:off x="9067801" y="4114801"/>
            <a:ext cx="119295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B </a:t>
            </a:r>
          </a:p>
          <a:p>
            <a:pPr eaLnBrk="1" hangingPunct="1"/>
            <a:r>
              <a:rPr lang="en-US" b="0">
                <a:latin typeface="Helvetica" charset="0"/>
                <a:cs typeface="Helvetica" charset="0"/>
              </a:rPr>
              <a:t>(IP B)</a:t>
            </a:r>
          </a:p>
        </p:txBody>
      </p:sp>
      <p:sp>
        <p:nvSpPr>
          <p:cNvPr id="40986" name="Text Box 78"/>
          <p:cNvSpPr txBox="1">
            <a:spLocks noChangeArrowheads="1"/>
          </p:cNvSpPr>
          <p:nvPr/>
        </p:nvSpPr>
        <p:spPr bwMode="auto">
          <a:xfrm>
            <a:off x="4705350" y="47244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R2</a:t>
            </a:r>
          </a:p>
        </p:txBody>
      </p:sp>
      <p:sp>
        <p:nvSpPr>
          <p:cNvPr id="40987" name="Text Box 79"/>
          <p:cNvSpPr txBox="1">
            <a:spLocks noChangeArrowheads="1"/>
          </p:cNvSpPr>
          <p:nvPr/>
        </p:nvSpPr>
        <p:spPr bwMode="auto">
          <a:xfrm>
            <a:off x="6610350" y="51054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R3</a:t>
            </a:r>
          </a:p>
        </p:txBody>
      </p:sp>
      <p:sp>
        <p:nvSpPr>
          <p:cNvPr id="40988" name="Rectangle 83"/>
          <p:cNvSpPr>
            <a:spLocks noChangeArrowheads="1"/>
          </p:cNvSpPr>
          <p:nvPr/>
        </p:nvSpPr>
        <p:spPr bwMode="auto">
          <a:xfrm>
            <a:off x="6705600" y="47005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0989" name="AutoShape 85"/>
          <p:cNvCxnSpPr>
            <a:cxnSpLocks noChangeShapeType="1"/>
            <a:stCxn id="40973" idx="3"/>
            <a:endCxn id="40988" idx="1"/>
          </p:cNvCxnSpPr>
          <p:nvPr/>
        </p:nvCxnSpPr>
        <p:spPr bwMode="auto">
          <a:xfrm flipV="1">
            <a:off x="5060950" y="4786313"/>
            <a:ext cx="16446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90" name="Text Box 86"/>
          <p:cNvSpPr txBox="1">
            <a:spLocks noChangeArrowheads="1"/>
          </p:cNvSpPr>
          <p:nvPr/>
        </p:nvSpPr>
        <p:spPr bwMode="auto">
          <a:xfrm>
            <a:off x="6553200" y="41910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R4</a:t>
            </a:r>
          </a:p>
        </p:txBody>
      </p:sp>
      <p:cxnSp>
        <p:nvCxnSpPr>
          <p:cNvPr id="40991" name="AutoShape 87"/>
          <p:cNvCxnSpPr>
            <a:cxnSpLocks noChangeShapeType="1"/>
            <a:stCxn id="40988" idx="3"/>
            <a:endCxn id="40978" idx="1"/>
          </p:cNvCxnSpPr>
          <p:nvPr/>
        </p:nvCxnSpPr>
        <p:spPr bwMode="auto">
          <a:xfrm>
            <a:off x="6889750" y="4786313"/>
            <a:ext cx="17970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0992" name="AutoShape 26"/>
          <p:cNvCxnSpPr>
            <a:cxnSpLocks noChangeShapeType="1"/>
            <a:stCxn id="41037" idx="2"/>
            <a:endCxn id="40994" idx="1"/>
          </p:cNvCxnSpPr>
          <p:nvPr/>
        </p:nvCxnSpPr>
        <p:spPr bwMode="auto">
          <a:xfrm rot="10800000" flipH="1" flipV="1">
            <a:off x="2781300" y="5172075"/>
            <a:ext cx="996950" cy="8382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0993" name="AutoShape 26"/>
          <p:cNvCxnSpPr>
            <a:cxnSpLocks noChangeShapeType="1"/>
            <a:stCxn id="41033" idx="4"/>
            <a:endCxn id="41036" idx="6"/>
          </p:cNvCxnSpPr>
          <p:nvPr/>
        </p:nvCxnSpPr>
        <p:spPr bwMode="auto">
          <a:xfrm rot="5400000" flipH="1" flipV="1">
            <a:off x="4103689" y="5168901"/>
            <a:ext cx="612775" cy="108902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0994" name="Rectangle 24"/>
          <p:cNvSpPr>
            <a:spLocks noChangeArrowheads="1"/>
          </p:cNvSpPr>
          <p:nvPr/>
        </p:nvSpPr>
        <p:spPr bwMode="auto">
          <a:xfrm>
            <a:off x="3778250" y="59245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0995" name="Text Box 78"/>
          <p:cNvSpPr txBox="1">
            <a:spLocks noChangeArrowheads="1"/>
          </p:cNvSpPr>
          <p:nvPr/>
        </p:nvSpPr>
        <p:spPr bwMode="auto">
          <a:xfrm>
            <a:off x="3657600" y="6015038"/>
            <a:ext cx="57785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R1</a:t>
            </a:r>
          </a:p>
        </p:txBody>
      </p:sp>
      <p:sp>
        <p:nvSpPr>
          <p:cNvPr id="2" name="TextBox 1"/>
          <p:cNvSpPr txBox="1"/>
          <p:nvPr/>
        </p:nvSpPr>
        <p:spPr>
          <a:xfrm>
            <a:off x="3451131" y="5387489"/>
            <a:ext cx="764953" cy="430887"/>
          </a:xfrm>
          <a:prstGeom prst="rect">
            <a:avLst/>
          </a:prstGeom>
          <a:noFill/>
        </p:spPr>
        <p:txBody>
          <a:bodyPr wrap="none" rtlCol="0">
            <a:spAutoFit/>
          </a:bodyPr>
          <a:lstStyle/>
          <a:p>
            <a:r>
              <a:rPr lang="en-US" sz="2200" dirty="0" smtClean="0">
                <a:latin typeface="Gill Sans Light"/>
              </a:rPr>
              <a:t>LAN</a:t>
            </a:r>
            <a:endParaRPr lang="en-US" sz="2200" dirty="0">
              <a:latin typeface="Gill Sans Light"/>
            </a:endParaRPr>
          </a:p>
        </p:txBody>
      </p:sp>
      <p:sp>
        <p:nvSpPr>
          <p:cNvPr id="82" name="TextBox 81"/>
          <p:cNvSpPr txBox="1"/>
          <p:nvPr/>
        </p:nvSpPr>
        <p:spPr>
          <a:xfrm>
            <a:off x="5366077" y="5695890"/>
            <a:ext cx="764953" cy="430887"/>
          </a:xfrm>
          <a:prstGeom prst="rect">
            <a:avLst/>
          </a:prstGeom>
          <a:noFill/>
        </p:spPr>
        <p:txBody>
          <a:bodyPr wrap="none" rtlCol="0">
            <a:spAutoFit/>
          </a:bodyPr>
          <a:lstStyle/>
          <a:p>
            <a:r>
              <a:rPr lang="en-US" sz="2200" dirty="0" smtClean="0">
                <a:latin typeface="Gill Sans Light"/>
              </a:rPr>
              <a:t>LAN</a:t>
            </a:r>
            <a:endParaRPr lang="en-US" sz="2200" dirty="0">
              <a:latin typeface="Gill Sans Light"/>
            </a:endParaRPr>
          </a:p>
        </p:txBody>
      </p:sp>
      <p:sp>
        <p:nvSpPr>
          <p:cNvPr id="83" name="TextBox 82"/>
          <p:cNvSpPr txBox="1"/>
          <p:nvPr/>
        </p:nvSpPr>
        <p:spPr>
          <a:xfrm>
            <a:off x="7696200" y="5483066"/>
            <a:ext cx="764953" cy="430887"/>
          </a:xfrm>
          <a:prstGeom prst="rect">
            <a:avLst/>
          </a:prstGeom>
          <a:noFill/>
        </p:spPr>
        <p:txBody>
          <a:bodyPr wrap="none" rtlCol="0">
            <a:spAutoFit/>
          </a:bodyPr>
          <a:lstStyle/>
          <a:p>
            <a:r>
              <a:rPr lang="en-US" sz="2200" dirty="0" smtClean="0">
                <a:latin typeface="Gill Sans Light"/>
              </a:rPr>
              <a:t>LAN</a:t>
            </a:r>
            <a:endParaRPr lang="en-US" sz="2200" dirty="0">
              <a:latin typeface="Gill Sans Light"/>
            </a:endParaRPr>
          </a:p>
        </p:txBody>
      </p:sp>
    </p:spTree>
    <p:extLst>
      <p:ext uri="{BB962C8B-B14F-4D97-AF65-F5344CB8AC3E}">
        <p14:creationId xmlns:p14="http://schemas.microsoft.com/office/powerpoint/2010/main" val="22510392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1371" name="Rectangle 27"/>
          <p:cNvSpPr>
            <a:spLocks noGrp="1" noChangeArrowheads="1"/>
          </p:cNvSpPr>
          <p:nvPr>
            <p:ph type="body" idx="1"/>
          </p:nvPr>
        </p:nvSpPr>
        <p:spPr>
          <a:xfrm>
            <a:off x="457200" y="743868"/>
            <a:ext cx="11201400" cy="5943600"/>
          </a:xfrm>
        </p:spPr>
        <p:txBody>
          <a:bodyPr/>
          <a:lstStyle/>
          <a:p>
            <a:pPr>
              <a:lnSpc>
                <a:spcPct val="100000"/>
              </a:lnSpc>
              <a:spcBef>
                <a:spcPct val="10000"/>
              </a:spcBef>
            </a:pPr>
            <a:r>
              <a:rPr lang="en-US" altLang="ko-KR" dirty="0">
                <a:ea typeface="굴림" panose="020B0600000101010101" pitchFamily="34" charset="-127"/>
              </a:rPr>
              <a:t>Solution: put sequence number in message to identify re-transmitted packets</a:t>
            </a:r>
          </a:p>
          <a:p>
            <a:pPr lvl="1">
              <a:lnSpc>
                <a:spcPct val="100000"/>
              </a:lnSpc>
              <a:spcBef>
                <a:spcPct val="10000"/>
              </a:spcBef>
            </a:pPr>
            <a:r>
              <a:rPr lang="en-US" altLang="ko-KR" dirty="0">
                <a:ea typeface="굴림" panose="020B0600000101010101" pitchFamily="34" charset="-127"/>
              </a:rPr>
              <a:t>Receiver checks for duplicate number’s; Discard if detected</a:t>
            </a:r>
          </a:p>
          <a:p>
            <a:pPr>
              <a:lnSpc>
                <a:spcPct val="100000"/>
              </a:lnSpc>
              <a:spcBef>
                <a:spcPct val="10000"/>
              </a:spcBef>
            </a:pPr>
            <a:r>
              <a:rPr lang="en-US" altLang="ko-KR" dirty="0">
                <a:ea typeface="굴림" panose="020B0600000101010101" pitchFamily="34" charset="-127"/>
              </a:rPr>
              <a:t>Requirements:</a:t>
            </a:r>
          </a:p>
          <a:p>
            <a:pPr lvl="1">
              <a:lnSpc>
                <a:spcPct val="100000"/>
              </a:lnSpc>
              <a:spcBef>
                <a:spcPct val="10000"/>
              </a:spcBef>
            </a:pPr>
            <a:r>
              <a:rPr lang="en-US" altLang="ko-KR" dirty="0">
                <a:ea typeface="굴림" panose="020B0600000101010101" pitchFamily="34" charset="-127"/>
              </a:rPr>
              <a:t>Sender keeps copy of </a:t>
            </a:r>
            <a:r>
              <a:rPr lang="en-US" altLang="ko-KR" dirty="0" err="1">
                <a:ea typeface="굴림" panose="020B0600000101010101" pitchFamily="34" charset="-127"/>
              </a:rPr>
              <a:t>unACK’d</a:t>
            </a:r>
            <a:r>
              <a:rPr lang="en-US" altLang="ko-KR" dirty="0">
                <a:ea typeface="굴림" panose="020B0600000101010101" pitchFamily="34" charset="-127"/>
              </a:rPr>
              <a:t> messages</a:t>
            </a:r>
          </a:p>
          <a:p>
            <a:pPr lvl="2">
              <a:lnSpc>
                <a:spcPct val="100000"/>
              </a:lnSpc>
              <a:spcBef>
                <a:spcPct val="10000"/>
              </a:spcBef>
            </a:pPr>
            <a:r>
              <a:rPr lang="en-US" altLang="ko-KR" dirty="0">
                <a:ea typeface="굴림" panose="020B0600000101010101" pitchFamily="34" charset="-127"/>
              </a:rPr>
              <a:t>Easy: only need to </a:t>
            </a:r>
            <a:r>
              <a:rPr lang="en-US" altLang="ko-KR" dirty="0" smtClean="0">
                <a:ea typeface="굴림" panose="020B0600000101010101" pitchFamily="34" charset="-127"/>
              </a:rPr>
              <a:t>buffer small number of messages</a:t>
            </a:r>
          </a:p>
          <a:p>
            <a:pPr lvl="1">
              <a:lnSpc>
                <a:spcPct val="100000"/>
              </a:lnSpc>
              <a:spcBef>
                <a:spcPct val="10000"/>
              </a:spcBef>
            </a:pPr>
            <a:r>
              <a:rPr lang="en-US" altLang="ko-KR" dirty="0" smtClean="0">
                <a:ea typeface="굴림" panose="020B0600000101010101" pitchFamily="34" charset="-127"/>
              </a:rPr>
              <a:t>Receiver tracks possible duplicate messages</a:t>
            </a:r>
          </a:p>
          <a:p>
            <a:pPr lvl="2">
              <a:lnSpc>
                <a:spcPct val="100000"/>
              </a:lnSpc>
              <a:spcBef>
                <a:spcPct val="10000"/>
              </a:spcBef>
            </a:pPr>
            <a:r>
              <a:rPr lang="en-US" altLang="ko-KR" dirty="0" smtClean="0">
                <a:ea typeface="굴림" panose="020B0600000101010101" pitchFamily="34" charset="-127"/>
              </a:rPr>
              <a:t>Hard</a:t>
            </a:r>
            <a:r>
              <a:rPr lang="en-US" altLang="ko-KR" dirty="0">
                <a:ea typeface="굴림" panose="020B0600000101010101" pitchFamily="34" charset="-127"/>
              </a:rPr>
              <a:t>: when ok to forget about received message?</a:t>
            </a:r>
          </a:p>
          <a:p>
            <a:pPr>
              <a:lnSpc>
                <a:spcPct val="100000"/>
              </a:lnSpc>
              <a:spcBef>
                <a:spcPct val="10000"/>
              </a:spcBef>
            </a:pPr>
            <a:r>
              <a:rPr lang="en-US" altLang="ko-KR" dirty="0">
                <a:solidFill>
                  <a:schemeClr val="hlink"/>
                </a:solidFill>
                <a:ea typeface="굴림" panose="020B0600000101010101" pitchFamily="34" charset="-127"/>
              </a:rPr>
              <a:t>Alternating-bit protocol:</a:t>
            </a:r>
          </a:p>
          <a:p>
            <a:pPr lvl="1">
              <a:lnSpc>
                <a:spcPct val="100000"/>
              </a:lnSpc>
              <a:spcBef>
                <a:spcPct val="10000"/>
              </a:spcBef>
            </a:pPr>
            <a:r>
              <a:rPr lang="en-US" altLang="ko-KR" dirty="0">
                <a:ea typeface="굴림" panose="020B0600000101010101" pitchFamily="34" charset="-127"/>
              </a:rPr>
              <a:t>Send one message at a time; don’t send</a:t>
            </a:r>
            <a:br>
              <a:rPr lang="en-US" altLang="ko-KR" dirty="0">
                <a:ea typeface="굴림" panose="020B0600000101010101" pitchFamily="34" charset="-127"/>
              </a:rPr>
            </a:br>
            <a:r>
              <a:rPr lang="en-US" altLang="ko-KR" dirty="0">
                <a:ea typeface="굴림" panose="020B0600000101010101" pitchFamily="34" charset="-127"/>
              </a:rPr>
              <a:t>next message until ACK received</a:t>
            </a:r>
          </a:p>
          <a:p>
            <a:pPr lvl="1">
              <a:lnSpc>
                <a:spcPct val="100000"/>
              </a:lnSpc>
              <a:spcBef>
                <a:spcPct val="10000"/>
              </a:spcBef>
            </a:pPr>
            <a:r>
              <a:rPr lang="en-US" altLang="ko-KR" dirty="0">
                <a:ea typeface="굴림" panose="020B0600000101010101" pitchFamily="34" charset="-127"/>
              </a:rPr>
              <a:t>Sender keeps last message; receiver tracks </a:t>
            </a:r>
            <a:br>
              <a:rPr lang="en-US" altLang="ko-KR" dirty="0">
                <a:ea typeface="굴림" panose="020B0600000101010101" pitchFamily="34" charset="-127"/>
              </a:rPr>
            </a:br>
            <a:r>
              <a:rPr lang="en-US" altLang="ko-KR" dirty="0">
                <a:ea typeface="굴림" panose="020B0600000101010101" pitchFamily="34" charset="-127"/>
              </a:rPr>
              <a:t>sequence number of last message received</a:t>
            </a:r>
          </a:p>
          <a:p>
            <a:pPr>
              <a:lnSpc>
                <a:spcPct val="100000"/>
              </a:lnSpc>
              <a:spcBef>
                <a:spcPct val="10000"/>
              </a:spcBef>
            </a:pPr>
            <a:r>
              <a:rPr lang="en-US" altLang="ko-KR" dirty="0">
                <a:ea typeface="굴림" panose="020B0600000101010101" pitchFamily="34" charset="-127"/>
              </a:rPr>
              <a:t>Pros: simple, small overhead</a:t>
            </a:r>
          </a:p>
          <a:p>
            <a:pPr>
              <a:lnSpc>
                <a:spcPct val="100000"/>
              </a:lnSpc>
              <a:spcBef>
                <a:spcPct val="10000"/>
              </a:spcBef>
            </a:pPr>
            <a:r>
              <a:rPr lang="en-US" altLang="ko-KR" dirty="0">
                <a:ea typeface="굴림" panose="020B0600000101010101" pitchFamily="34" charset="-127"/>
                <a:sym typeface="Symbol" panose="05050102010706020507" pitchFamily="18" charset="2"/>
              </a:rPr>
              <a:t>Con: doesn’t work if network can delay</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or duplicate messages arbitrarily</a:t>
            </a:r>
          </a:p>
        </p:txBody>
      </p:sp>
      <p:grpSp>
        <p:nvGrpSpPr>
          <p:cNvPr id="7174" name="Group 4"/>
          <p:cNvGrpSpPr>
            <a:grpSpLocks/>
          </p:cNvGrpSpPr>
          <p:nvPr/>
        </p:nvGrpSpPr>
        <p:grpSpPr bwMode="auto">
          <a:xfrm>
            <a:off x="8229599" y="2514601"/>
            <a:ext cx="1981200" cy="3046413"/>
            <a:chOff x="4080" y="951"/>
            <a:chExt cx="1248" cy="2169"/>
          </a:xfrm>
        </p:grpSpPr>
        <p:sp>
          <p:nvSpPr>
            <p:cNvPr id="7177" name="Text Box 7"/>
            <p:cNvSpPr txBox="1">
              <a:spLocks noChangeArrowheads="1"/>
            </p:cNvSpPr>
            <p:nvPr/>
          </p:nvSpPr>
          <p:spPr bwMode="auto">
            <a:xfrm>
              <a:off x="4080" y="951"/>
              <a:ext cx="115" cy="37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ko-KR" sz="2800" b="0" dirty="0">
                <a:latin typeface="Gill Sans" charset="0"/>
                <a:ea typeface="Gill Sans" charset="0"/>
                <a:cs typeface="Gill Sans" charset="0"/>
              </a:endParaRPr>
            </a:p>
          </p:txBody>
        </p:sp>
        <p:grpSp>
          <p:nvGrpSpPr>
            <p:cNvPr id="7178" name="Group 8"/>
            <p:cNvGrpSpPr>
              <a:grpSpLocks/>
            </p:cNvGrpSpPr>
            <p:nvPr/>
          </p:nvGrpSpPr>
          <p:grpSpPr bwMode="auto">
            <a:xfrm>
              <a:off x="4325" y="1208"/>
              <a:ext cx="960" cy="691"/>
              <a:chOff x="4325" y="701"/>
              <a:chExt cx="960" cy="691"/>
            </a:xfrm>
          </p:grpSpPr>
          <p:grpSp>
            <p:nvGrpSpPr>
              <p:cNvPr id="7191" name="Group 9"/>
              <p:cNvGrpSpPr>
                <a:grpSpLocks/>
              </p:cNvGrpSpPr>
              <p:nvPr/>
            </p:nvGrpSpPr>
            <p:grpSpPr bwMode="auto">
              <a:xfrm>
                <a:off x="4325" y="701"/>
                <a:ext cx="960" cy="334"/>
                <a:chOff x="1157" y="689"/>
                <a:chExt cx="960" cy="334"/>
              </a:xfrm>
            </p:grpSpPr>
            <p:sp>
              <p:nvSpPr>
                <p:cNvPr id="7194" name="Line 10"/>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5" name="Text Box 11"/>
                <p:cNvSpPr txBox="1">
                  <a:spLocks noChangeArrowheads="1"/>
                </p:cNvSpPr>
                <p:nvPr/>
              </p:nvSpPr>
              <p:spPr bwMode="auto">
                <a:xfrm rot="736490">
                  <a:off x="1432" y="689"/>
                  <a:ext cx="591" cy="2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err="1">
                      <a:latin typeface="Gill Sans Light"/>
                      <a:ea typeface="Gill Sans" charset="0"/>
                      <a:cs typeface="Gill Sans" charset="0"/>
                    </a:rPr>
                    <a:t>Pkt</a:t>
                  </a:r>
                  <a:r>
                    <a:rPr lang="en-US" altLang="ko-KR" sz="2000" dirty="0">
                      <a:latin typeface="Gill Sans Light"/>
                      <a:ea typeface="Gill Sans" charset="0"/>
                      <a:cs typeface="Gill Sans" charset="0"/>
                    </a:rPr>
                    <a:t> #0</a:t>
                  </a:r>
                </a:p>
              </p:txBody>
            </p:sp>
          </p:grpSp>
          <p:sp>
            <p:nvSpPr>
              <p:cNvPr id="7192" name="Line 12"/>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3" name="Text Box 13"/>
              <p:cNvSpPr txBox="1">
                <a:spLocks noChangeArrowheads="1"/>
              </p:cNvSpPr>
              <p:nvPr/>
            </p:nvSpPr>
            <p:spPr bwMode="auto">
              <a:xfrm rot="20746312">
                <a:off x="4406" y="991"/>
                <a:ext cx="691" cy="2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latin typeface="Gill Sans Light"/>
                    <a:ea typeface="Gill Sans" charset="0"/>
                    <a:cs typeface="Gill Sans" charset="0"/>
                  </a:rPr>
                  <a:t>ACK #0</a:t>
                </a:r>
              </a:p>
            </p:txBody>
          </p:sp>
        </p:grpSp>
        <p:grpSp>
          <p:nvGrpSpPr>
            <p:cNvPr id="7179" name="Group 14"/>
            <p:cNvGrpSpPr>
              <a:grpSpLocks/>
            </p:cNvGrpSpPr>
            <p:nvPr/>
          </p:nvGrpSpPr>
          <p:grpSpPr bwMode="auto">
            <a:xfrm>
              <a:off x="4320" y="1805"/>
              <a:ext cx="960" cy="718"/>
              <a:chOff x="4325" y="674"/>
              <a:chExt cx="960" cy="718"/>
            </a:xfrm>
          </p:grpSpPr>
          <p:grpSp>
            <p:nvGrpSpPr>
              <p:cNvPr id="7186" name="Group 15"/>
              <p:cNvGrpSpPr>
                <a:grpSpLocks/>
              </p:cNvGrpSpPr>
              <p:nvPr/>
            </p:nvGrpSpPr>
            <p:grpSpPr bwMode="auto">
              <a:xfrm>
                <a:off x="4325" y="674"/>
                <a:ext cx="960" cy="361"/>
                <a:chOff x="1157" y="662"/>
                <a:chExt cx="960" cy="361"/>
              </a:xfrm>
            </p:grpSpPr>
            <p:sp>
              <p:nvSpPr>
                <p:cNvPr id="7189" name="Line 16"/>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90" name="Text Box 17"/>
                <p:cNvSpPr txBox="1">
                  <a:spLocks noChangeArrowheads="1"/>
                </p:cNvSpPr>
                <p:nvPr/>
              </p:nvSpPr>
              <p:spPr bwMode="auto">
                <a:xfrm rot="736490">
                  <a:off x="1437" y="662"/>
                  <a:ext cx="591" cy="2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err="1">
                      <a:latin typeface="Gill Sans Light"/>
                      <a:ea typeface="Gill Sans" charset="0"/>
                      <a:cs typeface="Gill Sans" charset="0"/>
                    </a:rPr>
                    <a:t>Pkt</a:t>
                  </a:r>
                  <a:r>
                    <a:rPr lang="en-US" altLang="ko-KR" sz="2000" dirty="0">
                      <a:latin typeface="Gill Sans Light"/>
                      <a:ea typeface="Gill Sans" charset="0"/>
                      <a:cs typeface="Gill Sans" charset="0"/>
                    </a:rPr>
                    <a:t> #1</a:t>
                  </a:r>
                </a:p>
              </p:txBody>
            </p:sp>
          </p:grpSp>
          <p:sp>
            <p:nvSpPr>
              <p:cNvPr id="7187" name="Line 18"/>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8" name="Text Box 19"/>
              <p:cNvSpPr txBox="1">
                <a:spLocks noChangeArrowheads="1"/>
              </p:cNvSpPr>
              <p:nvPr/>
            </p:nvSpPr>
            <p:spPr bwMode="auto">
              <a:xfrm rot="20746312">
                <a:off x="4404" y="1017"/>
                <a:ext cx="691" cy="2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latin typeface="Gill Sans Light"/>
                    <a:ea typeface="Gill Sans" charset="0"/>
                    <a:cs typeface="Gill Sans" charset="0"/>
                  </a:rPr>
                  <a:t>ACK #1</a:t>
                </a:r>
              </a:p>
            </p:txBody>
          </p:sp>
        </p:grpSp>
        <p:grpSp>
          <p:nvGrpSpPr>
            <p:cNvPr id="7180" name="Group 20"/>
            <p:cNvGrpSpPr>
              <a:grpSpLocks/>
            </p:cNvGrpSpPr>
            <p:nvPr/>
          </p:nvGrpSpPr>
          <p:grpSpPr bwMode="auto">
            <a:xfrm>
              <a:off x="4368" y="2402"/>
              <a:ext cx="960" cy="718"/>
              <a:chOff x="4325" y="674"/>
              <a:chExt cx="960" cy="718"/>
            </a:xfrm>
          </p:grpSpPr>
          <p:grpSp>
            <p:nvGrpSpPr>
              <p:cNvPr id="7181" name="Group 21"/>
              <p:cNvGrpSpPr>
                <a:grpSpLocks/>
              </p:cNvGrpSpPr>
              <p:nvPr/>
            </p:nvGrpSpPr>
            <p:grpSpPr bwMode="auto">
              <a:xfrm>
                <a:off x="4325" y="674"/>
                <a:ext cx="960" cy="361"/>
                <a:chOff x="1157" y="662"/>
                <a:chExt cx="960" cy="361"/>
              </a:xfrm>
            </p:grpSpPr>
            <p:sp>
              <p:nvSpPr>
                <p:cNvPr id="7184" name="Line 22"/>
                <p:cNvSpPr>
                  <a:spLocks noChangeShapeType="1"/>
                </p:cNvSpPr>
                <p:nvPr/>
              </p:nvSpPr>
              <p:spPr bwMode="auto">
                <a:xfrm>
                  <a:off x="1157" y="831"/>
                  <a:ext cx="960" cy="19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5" name="Text Box 23"/>
                <p:cNvSpPr txBox="1">
                  <a:spLocks noChangeArrowheads="1"/>
                </p:cNvSpPr>
                <p:nvPr/>
              </p:nvSpPr>
              <p:spPr bwMode="auto">
                <a:xfrm rot="736490">
                  <a:off x="1437" y="662"/>
                  <a:ext cx="591" cy="2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err="1">
                      <a:latin typeface="Gill Sans Light"/>
                      <a:ea typeface="Gill Sans" charset="0"/>
                      <a:cs typeface="Gill Sans" charset="0"/>
                    </a:rPr>
                    <a:t>Pkt</a:t>
                  </a:r>
                  <a:r>
                    <a:rPr lang="en-US" altLang="ko-KR" sz="2000" dirty="0">
                      <a:latin typeface="Gill Sans Light"/>
                      <a:ea typeface="Gill Sans" charset="0"/>
                      <a:cs typeface="Gill Sans" charset="0"/>
                    </a:rPr>
                    <a:t> #0</a:t>
                  </a:r>
                </a:p>
              </p:txBody>
            </p:sp>
          </p:grpSp>
          <p:sp>
            <p:nvSpPr>
              <p:cNvPr id="7182" name="Line 24"/>
              <p:cNvSpPr>
                <a:spLocks noChangeShapeType="1"/>
              </p:cNvSpPr>
              <p:nvPr/>
            </p:nvSpPr>
            <p:spPr bwMode="auto">
              <a:xfrm flipH="1">
                <a:off x="4325" y="1104"/>
                <a:ext cx="960" cy="28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7183" name="Text Box 25"/>
              <p:cNvSpPr txBox="1">
                <a:spLocks noChangeArrowheads="1"/>
              </p:cNvSpPr>
              <p:nvPr/>
            </p:nvSpPr>
            <p:spPr bwMode="auto">
              <a:xfrm rot="20746312">
                <a:off x="4405" y="1018"/>
                <a:ext cx="691" cy="28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dirty="0">
                    <a:latin typeface="Gill Sans Light"/>
                    <a:ea typeface="Gill Sans" charset="0"/>
                    <a:cs typeface="Gill Sans" charset="0"/>
                  </a:rPr>
                  <a:t>ACK #0</a:t>
                </a:r>
              </a:p>
            </p:txBody>
          </p:sp>
        </p:grpSp>
      </p:grpSp>
      <p:sp>
        <p:nvSpPr>
          <p:cNvPr id="7171" name="Rectangle 26"/>
          <p:cNvSpPr>
            <a:spLocks noGrp="1" noChangeArrowheads="1"/>
          </p:cNvSpPr>
          <p:nvPr>
            <p:ph type="title"/>
          </p:nvPr>
        </p:nvSpPr>
        <p:spPr>
          <a:xfrm>
            <a:off x="2133600" y="152400"/>
            <a:ext cx="7924800" cy="533400"/>
          </a:xfrm>
        </p:spPr>
        <p:txBody>
          <a:bodyPr/>
          <a:lstStyle/>
          <a:p>
            <a:r>
              <a:rPr lang="en-US" altLang="ko-KR" dirty="0">
                <a:ea typeface="굴림" panose="020B0600000101010101" pitchFamily="34" charset="-127"/>
              </a:rPr>
              <a:t>How to Deal with Message Duplication?</a:t>
            </a:r>
          </a:p>
        </p:txBody>
      </p:sp>
      <p:sp>
        <p:nvSpPr>
          <p:cNvPr id="28" name="Line 3">
            <a:extLst>
              <a:ext uri="{FF2B5EF4-FFF2-40B4-BE49-F238E27FC236}">
                <a16:creationId xmlns:a16="http://schemas.microsoft.com/office/drawing/2014/main" id="{B7B7309E-947B-4A11-B90C-9EA942DF4F3B}"/>
              </a:ext>
            </a:extLst>
          </p:cNvPr>
          <p:cNvSpPr>
            <a:spLocks noChangeShapeType="1"/>
          </p:cNvSpPr>
          <p:nvPr/>
        </p:nvSpPr>
        <p:spPr bwMode="auto">
          <a:xfrm>
            <a:off x="8609548" y="2361008"/>
            <a:ext cx="0" cy="3581400"/>
          </a:xfrm>
          <a:prstGeom prst="line">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29" name="Line 4">
            <a:extLst>
              <a:ext uri="{FF2B5EF4-FFF2-40B4-BE49-F238E27FC236}">
                <a16:creationId xmlns:a16="http://schemas.microsoft.com/office/drawing/2014/main" id="{830AC504-268A-435E-AF2E-2A17E047CF9B}"/>
              </a:ext>
            </a:extLst>
          </p:cNvPr>
          <p:cNvSpPr>
            <a:spLocks noChangeShapeType="1"/>
          </p:cNvSpPr>
          <p:nvPr/>
        </p:nvSpPr>
        <p:spPr bwMode="auto">
          <a:xfrm flipH="1">
            <a:off x="10160439" y="2300825"/>
            <a:ext cx="0" cy="3581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0" name="Text Box 11">
            <a:extLst>
              <a:ext uri="{FF2B5EF4-FFF2-40B4-BE49-F238E27FC236}">
                <a16:creationId xmlns:a16="http://schemas.microsoft.com/office/drawing/2014/main" id="{7019C6AA-890A-4DEC-916A-59DAFBE98D55}"/>
              </a:ext>
            </a:extLst>
          </p:cNvPr>
          <p:cNvSpPr txBox="1">
            <a:spLocks noChangeArrowheads="1"/>
          </p:cNvSpPr>
          <p:nvPr/>
        </p:nvSpPr>
        <p:spPr bwMode="auto">
          <a:xfrm>
            <a:off x="8077200" y="1903808"/>
            <a:ext cx="1178506"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dirty="0">
                <a:latin typeface="Gill Sans Light"/>
              </a:rPr>
              <a:t>Sender</a:t>
            </a:r>
          </a:p>
        </p:txBody>
      </p:sp>
      <p:sp>
        <p:nvSpPr>
          <p:cNvPr id="31" name="Text Box 12">
            <a:extLst>
              <a:ext uri="{FF2B5EF4-FFF2-40B4-BE49-F238E27FC236}">
                <a16:creationId xmlns:a16="http://schemas.microsoft.com/office/drawing/2014/main" id="{E50E67C8-7992-433B-B92A-6C1078CBCA6E}"/>
              </a:ext>
            </a:extLst>
          </p:cNvPr>
          <p:cNvSpPr txBox="1">
            <a:spLocks noChangeArrowheads="1"/>
          </p:cNvSpPr>
          <p:nvPr/>
        </p:nvSpPr>
        <p:spPr bwMode="auto">
          <a:xfrm>
            <a:off x="9571477" y="1900775"/>
            <a:ext cx="1401323"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dirty="0">
                <a:latin typeface="Gill Sans Light"/>
              </a:rPr>
              <a:t>Receiver</a:t>
            </a:r>
          </a:p>
        </p:txBody>
      </p:sp>
    </p:spTree>
    <p:extLst>
      <p:ext uri="{BB962C8B-B14F-4D97-AF65-F5344CB8AC3E}">
        <p14:creationId xmlns:p14="http://schemas.microsoft.com/office/powerpoint/2010/main" val="9350115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1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13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81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1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1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1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1371">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813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13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8137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81371">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13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137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920C-5F7A-406D-9B45-68B72E85749F}"/>
              </a:ext>
            </a:extLst>
          </p:cNvPr>
          <p:cNvSpPr>
            <a:spLocks noGrp="1"/>
          </p:cNvSpPr>
          <p:nvPr>
            <p:ph type="title"/>
          </p:nvPr>
        </p:nvSpPr>
        <p:spPr/>
        <p:txBody>
          <a:bodyPr/>
          <a:lstStyle/>
          <a:p>
            <a:r>
              <a:rPr lang="en-US" smtClean="0"/>
              <a:t>Advantages of Moving Away From Stop-and-Wait</a:t>
            </a:r>
            <a:endParaRPr lang="en-US" dirty="0"/>
          </a:p>
        </p:txBody>
      </p:sp>
      <p:sp>
        <p:nvSpPr>
          <p:cNvPr id="3" name="Content Placeholder 2">
            <a:extLst>
              <a:ext uri="{FF2B5EF4-FFF2-40B4-BE49-F238E27FC236}">
                <a16:creationId xmlns:a16="http://schemas.microsoft.com/office/drawing/2014/main" id="{DF27C3E3-6FBA-4D6C-8C8D-380DC814CB3A}"/>
              </a:ext>
            </a:extLst>
          </p:cNvPr>
          <p:cNvSpPr>
            <a:spLocks noGrp="1"/>
          </p:cNvSpPr>
          <p:nvPr>
            <p:ph idx="1"/>
          </p:nvPr>
        </p:nvSpPr>
        <p:spPr>
          <a:xfrm>
            <a:off x="238230" y="767840"/>
            <a:ext cx="6924571" cy="5937760"/>
          </a:xfrm>
        </p:spPr>
        <p:txBody>
          <a:bodyPr>
            <a:normAutofit fontScale="92500" lnSpcReduction="10000"/>
          </a:bodyPr>
          <a:lstStyle/>
          <a:p>
            <a:r>
              <a:rPr lang="en-US" dirty="0" smtClean="0"/>
              <a:t>Larger space of acknowledgements</a:t>
            </a:r>
          </a:p>
          <a:p>
            <a:pPr lvl="1"/>
            <a:r>
              <a:rPr lang="en-US" dirty="0" smtClean="0"/>
              <a:t>Pipelining: don’t wait for ACK before sending </a:t>
            </a:r>
            <a:br>
              <a:rPr lang="en-US" dirty="0" smtClean="0"/>
            </a:br>
            <a:r>
              <a:rPr lang="en-US" dirty="0" smtClean="0"/>
              <a:t>next packet</a:t>
            </a:r>
          </a:p>
          <a:p>
            <a:r>
              <a:rPr lang="en-US" altLang="ko-KR" dirty="0" smtClean="0">
                <a:solidFill>
                  <a:srgbClr val="FF0000"/>
                </a:solidFill>
              </a:rPr>
              <a:t>ACKs serve dual purpose: </a:t>
            </a:r>
          </a:p>
          <a:p>
            <a:pPr lvl="1"/>
            <a:r>
              <a:rPr lang="en-US" altLang="ko-KR" dirty="0" smtClean="0">
                <a:solidFill>
                  <a:srgbClr val="FF0000"/>
                </a:solidFill>
              </a:rPr>
              <a:t>Reliability: Confirming packet received</a:t>
            </a:r>
          </a:p>
          <a:p>
            <a:pPr lvl="1"/>
            <a:r>
              <a:rPr lang="en-US" altLang="ko-KR" dirty="0" smtClean="0">
                <a:solidFill>
                  <a:srgbClr val="FF0000"/>
                </a:solidFill>
              </a:rPr>
              <a:t>Ordering: Packets can be reordered at destination</a:t>
            </a:r>
            <a:endParaRPr lang="en-US" dirty="0" smtClean="0">
              <a:solidFill>
                <a:srgbClr val="FF0000"/>
              </a:solidFill>
            </a:endParaRPr>
          </a:p>
          <a:p>
            <a:r>
              <a:rPr lang="en-US" dirty="0" smtClean="0"/>
              <a:t>How much data is in flight now?</a:t>
            </a:r>
          </a:p>
          <a:p>
            <a:pPr lvl="1"/>
            <a:r>
              <a:rPr lang="en-US" dirty="0" smtClean="0"/>
              <a:t>Bytes in-flight: </a:t>
            </a:r>
            <a:r>
              <a:rPr lang="en-US" dirty="0" err="1" smtClean="0">
                <a:solidFill>
                  <a:srgbClr val="FF0000"/>
                </a:solidFill>
              </a:rPr>
              <a:t>Wsend</a:t>
            </a:r>
            <a:r>
              <a:rPr lang="en-US" dirty="0" smtClean="0">
                <a:solidFill>
                  <a:srgbClr val="FF0000"/>
                </a:solidFill>
              </a:rPr>
              <a:t> = RTT × B</a:t>
            </a:r>
          </a:p>
          <a:p>
            <a:pPr lvl="1"/>
            <a:r>
              <a:rPr lang="en-US" dirty="0" smtClean="0"/>
              <a:t>Here </a:t>
            </a:r>
            <a:r>
              <a:rPr lang="en-US" dirty="0" smtClean="0">
                <a:solidFill>
                  <a:srgbClr val="FF0000"/>
                </a:solidFill>
              </a:rPr>
              <a:t>B</a:t>
            </a:r>
            <a:r>
              <a:rPr lang="en-US" dirty="0" smtClean="0"/>
              <a:t> is in “bytes/second”</a:t>
            </a:r>
          </a:p>
          <a:p>
            <a:pPr lvl="1"/>
            <a:r>
              <a:rPr lang="en-US" dirty="0" err="1" smtClean="0"/>
              <a:t>Wsend</a:t>
            </a:r>
            <a:r>
              <a:rPr lang="en-US" dirty="0" smtClean="0"/>
              <a:t> </a:t>
            </a:r>
            <a:r>
              <a:rPr lang="en-US" dirty="0" smtClean="0">
                <a:sym typeface="Symbol" panose="05050102010706020507" pitchFamily="18" charset="2"/>
              </a:rPr>
              <a:t> </a:t>
            </a:r>
            <a:r>
              <a:rPr lang="en-US" dirty="0" smtClean="0"/>
              <a:t> Sender’s “Window Size”</a:t>
            </a:r>
          </a:p>
          <a:p>
            <a:pPr lvl="1"/>
            <a:r>
              <a:rPr lang="en-US" dirty="0" smtClean="0"/>
              <a:t>Packets in flight = (</a:t>
            </a:r>
            <a:r>
              <a:rPr lang="en-US" dirty="0" err="1" smtClean="0">
                <a:solidFill>
                  <a:srgbClr val="FF0000"/>
                </a:solidFill>
              </a:rPr>
              <a:t>Wsend</a:t>
            </a:r>
            <a:r>
              <a:rPr lang="en-US" dirty="0" smtClean="0">
                <a:solidFill>
                  <a:srgbClr val="FF0000"/>
                </a:solidFill>
              </a:rPr>
              <a:t> / packet size</a:t>
            </a:r>
            <a:r>
              <a:rPr lang="en-US" dirty="0" smtClean="0"/>
              <a:t>)</a:t>
            </a:r>
          </a:p>
          <a:p>
            <a:r>
              <a:rPr lang="en-US" dirty="0" smtClean="0"/>
              <a:t>How long does the sender have to keep the </a:t>
            </a:r>
            <a:br>
              <a:rPr lang="en-US" dirty="0" smtClean="0"/>
            </a:br>
            <a:r>
              <a:rPr lang="en-US" dirty="0" smtClean="0"/>
              <a:t>packets around?</a:t>
            </a:r>
          </a:p>
          <a:p>
            <a:r>
              <a:rPr lang="en-US" dirty="0" smtClean="0"/>
              <a:t>How long does the receiver have to keep the packets’ data?</a:t>
            </a:r>
          </a:p>
          <a:p>
            <a:r>
              <a:rPr lang="en-US" dirty="0" smtClean="0"/>
              <a:t>What if sender is sending packets faster than the receiver can process the data?</a:t>
            </a:r>
            <a:endParaRPr lang="en-US" dirty="0"/>
          </a:p>
        </p:txBody>
      </p:sp>
      <p:sp>
        <p:nvSpPr>
          <p:cNvPr id="7" name="Line 3">
            <a:extLst>
              <a:ext uri="{FF2B5EF4-FFF2-40B4-BE49-F238E27FC236}">
                <a16:creationId xmlns:a16="http://schemas.microsoft.com/office/drawing/2014/main" id="{B7B7309E-947B-4A11-B90C-9EA942DF4F3B}"/>
              </a:ext>
            </a:extLst>
          </p:cNvPr>
          <p:cNvSpPr>
            <a:spLocks noChangeShapeType="1"/>
          </p:cNvSpPr>
          <p:nvPr/>
        </p:nvSpPr>
        <p:spPr bwMode="auto">
          <a:xfrm>
            <a:off x="7592167" y="1534663"/>
            <a:ext cx="0" cy="3581400"/>
          </a:xfrm>
          <a:prstGeom prst="line">
            <a:avLst/>
          </a:prstGeom>
          <a:noFill/>
          <a:ln w="9525">
            <a:solidFill>
              <a:schemeClr val="tx1"/>
            </a:solidFill>
            <a:round/>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8" name="Line 4">
            <a:extLst>
              <a:ext uri="{FF2B5EF4-FFF2-40B4-BE49-F238E27FC236}">
                <a16:creationId xmlns:a16="http://schemas.microsoft.com/office/drawing/2014/main" id="{830AC504-268A-435E-AF2E-2A17E047CF9B}"/>
              </a:ext>
            </a:extLst>
          </p:cNvPr>
          <p:cNvSpPr>
            <a:spLocks noChangeShapeType="1"/>
          </p:cNvSpPr>
          <p:nvPr/>
        </p:nvSpPr>
        <p:spPr bwMode="auto">
          <a:xfrm flipH="1">
            <a:off x="11554567" y="1534663"/>
            <a:ext cx="0" cy="3581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0" name="Line 5">
            <a:extLst>
              <a:ext uri="{FF2B5EF4-FFF2-40B4-BE49-F238E27FC236}">
                <a16:creationId xmlns:a16="http://schemas.microsoft.com/office/drawing/2014/main" id="{2512CA49-A9D1-442E-84D9-81BFE05A3830}"/>
              </a:ext>
            </a:extLst>
          </p:cNvPr>
          <p:cNvSpPr>
            <a:spLocks noChangeShapeType="1"/>
          </p:cNvSpPr>
          <p:nvPr/>
        </p:nvSpPr>
        <p:spPr bwMode="auto">
          <a:xfrm flipH="1">
            <a:off x="7592167" y="2068063"/>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2" name="Text Box 10">
            <a:extLst>
              <a:ext uri="{FF2B5EF4-FFF2-40B4-BE49-F238E27FC236}">
                <a16:creationId xmlns:a16="http://schemas.microsoft.com/office/drawing/2014/main" id="{3ED30254-ADE4-4CFC-BF1C-CC9DDF534D92}"/>
              </a:ext>
            </a:extLst>
          </p:cNvPr>
          <p:cNvSpPr txBox="1">
            <a:spLocks noChangeArrowheads="1"/>
          </p:cNvSpPr>
          <p:nvPr/>
        </p:nvSpPr>
        <p:spPr bwMode="auto">
          <a:xfrm>
            <a:off x="6830167" y="4887463"/>
            <a:ext cx="745823"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Time</a:t>
            </a:r>
          </a:p>
        </p:txBody>
      </p:sp>
      <p:sp>
        <p:nvSpPr>
          <p:cNvPr id="13" name="Text Box 11">
            <a:extLst>
              <a:ext uri="{FF2B5EF4-FFF2-40B4-BE49-F238E27FC236}">
                <a16:creationId xmlns:a16="http://schemas.microsoft.com/office/drawing/2014/main" id="{7019C6AA-890A-4DEC-916A-59DAFBE98D55}"/>
              </a:ext>
            </a:extLst>
          </p:cNvPr>
          <p:cNvSpPr txBox="1">
            <a:spLocks noChangeArrowheads="1"/>
          </p:cNvSpPr>
          <p:nvPr/>
        </p:nvSpPr>
        <p:spPr bwMode="auto">
          <a:xfrm>
            <a:off x="7059819" y="1077463"/>
            <a:ext cx="1178506"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dirty="0">
                <a:latin typeface="Gill Sans Light"/>
              </a:rPr>
              <a:t>Sender</a:t>
            </a:r>
          </a:p>
        </p:txBody>
      </p:sp>
      <p:sp>
        <p:nvSpPr>
          <p:cNvPr id="14" name="Text Box 12">
            <a:extLst>
              <a:ext uri="{FF2B5EF4-FFF2-40B4-BE49-F238E27FC236}">
                <a16:creationId xmlns:a16="http://schemas.microsoft.com/office/drawing/2014/main" id="{E50E67C8-7992-433B-B92A-6C1078CBCA6E}"/>
              </a:ext>
            </a:extLst>
          </p:cNvPr>
          <p:cNvSpPr txBox="1">
            <a:spLocks noChangeArrowheads="1"/>
          </p:cNvSpPr>
          <p:nvPr/>
        </p:nvSpPr>
        <p:spPr bwMode="auto">
          <a:xfrm>
            <a:off x="10764838" y="1134613"/>
            <a:ext cx="1401323" cy="46165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dirty="0">
                <a:latin typeface="Gill Sans Light"/>
              </a:rPr>
              <a:t>Receiver</a:t>
            </a:r>
          </a:p>
        </p:txBody>
      </p:sp>
      <p:sp>
        <p:nvSpPr>
          <p:cNvPr id="16" name="Line 8">
            <a:extLst>
              <a:ext uri="{FF2B5EF4-FFF2-40B4-BE49-F238E27FC236}">
                <a16:creationId xmlns:a16="http://schemas.microsoft.com/office/drawing/2014/main" id="{29E83B5A-50A7-4C9E-9881-C5DDFD29AF4B}"/>
              </a:ext>
            </a:extLst>
          </p:cNvPr>
          <p:cNvSpPr>
            <a:spLocks noChangeShapeType="1"/>
          </p:cNvSpPr>
          <p:nvPr/>
        </p:nvSpPr>
        <p:spPr bwMode="auto">
          <a:xfrm>
            <a:off x="7592167" y="1610907"/>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grpSp>
        <p:nvGrpSpPr>
          <p:cNvPr id="27" name="Group 26">
            <a:extLst>
              <a:ext uri="{FF2B5EF4-FFF2-40B4-BE49-F238E27FC236}">
                <a16:creationId xmlns:a16="http://schemas.microsoft.com/office/drawing/2014/main" id="{9193F164-C479-42B3-AD25-E20B8AB8A556}"/>
              </a:ext>
            </a:extLst>
          </p:cNvPr>
          <p:cNvGrpSpPr>
            <a:grpSpLocks/>
          </p:cNvGrpSpPr>
          <p:nvPr/>
        </p:nvGrpSpPr>
        <p:grpSpPr bwMode="auto">
          <a:xfrm>
            <a:off x="6642842" y="1610863"/>
            <a:ext cx="949325" cy="1066800"/>
            <a:chOff x="498475" y="2362200"/>
            <a:chExt cx="949324" cy="1066800"/>
          </a:xfrm>
        </p:grpSpPr>
        <p:sp>
          <p:nvSpPr>
            <p:cNvPr id="28" name="Line 13">
              <a:extLst>
                <a:ext uri="{FF2B5EF4-FFF2-40B4-BE49-F238E27FC236}">
                  <a16:creationId xmlns:a16="http://schemas.microsoft.com/office/drawing/2014/main" id="{25B9EECA-20FC-4234-A731-29580AE4E134}"/>
                </a:ext>
              </a:extLst>
            </p:cNvPr>
            <p:cNvSpPr>
              <a:spLocks noChangeShapeType="1"/>
            </p:cNvSpPr>
            <p:nvPr/>
          </p:nvSpPr>
          <p:spPr bwMode="auto">
            <a:xfrm flipH="1">
              <a:off x="1066799" y="34290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29" name="Line 14">
              <a:extLst>
                <a:ext uri="{FF2B5EF4-FFF2-40B4-BE49-F238E27FC236}">
                  <a16:creationId xmlns:a16="http://schemas.microsoft.com/office/drawing/2014/main" id="{29AF7A42-B695-4502-9BBF-5EA9A3A33225}"/>
                </a:ext>
              </a:extLst>
            </p:cNvPr>
            <p:cNvSpPr>
              <a:spLocks noChangeShapeType="1"/>
            </p:cNvSpPr>
            <p:nvPr/>
          </p:nvSpPr>
          <p:spPr bwMode="auto">
            <a:xfrm flipH="1">
              <a:off x="1219200" y="2362200"/>
              <a:ext cx="0" cy="10668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0" name="Text Box 15">
              <a:extLst>
                <a:ext uri="{FF2B5EF4-FFF2-40B4-BE49-F238E27FC236}">
                  <a16:creationId xmlns:a16="http://schemas.microsoft.com/office/drawing/2014/main" id="{39057E7D-9FFB-416E-A0D8-174EA8065510}"/>
                </a:ext>
              </a:extLst>
            </p:cNvPr>
            <p:cNvSpPr txBox="1">
              <a:spLocks noChangeArrowheads="1"/>
            </p:cNvSpPr>
            <p:nvPr/>
          </p:nvSpPr>
          <p:spPr bwMode="auto">
            <a:xfrm>
              <a:off x="498475" y="26670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rPr>
                <a:t>RTT</a:t>
              </a:r>
            </a:p>
          </p:txBody>
        </p:sp>
        <p:sp>
          <p:nvSpPr>
            <p:cNvPr id="31" name="Line 13">
              <a:extLst>
                <a:ext uri="{FF2B5EF4-FFF2-40B4-BE49-F238E27FC236}">
                  <a16:creationId xmlns:a16="http://schemas.microsoft.com/office/drawing/2014/main" id="{8CAEA164-AB5C-4186-8FEA-1727A0BF65A8}"/>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grpSp>
        <p:nvGrpSpPr>
          <p:cNvPr id="37" name="Group 36">
            <a:extLst>
              <a:ext uri="{FF2B5EF4-FFF2-40B4-BE49-F238E27FC236}">
                <a16:creationId xmlns:a16="http://schemas.microsoft.com/office/drawing/2014/main" id="{FCFB7D3C-4A9A-41A0-AC50-4EF5D4A0DB5A}"/>
              </a:ext>
            </a:extLst>
          </p:cNvPr>
          <p:cNvGrpSpPr>
            <a:grpSpLocks/>
          </p:cNvGrpSpPr>
          <p:nvPr/>
        </p:nvGrpSpPr>
        <p:grpSpPr bwMode="auto">
          <a:xfrm>
            <a:off x="11347555" y="2317758"/>
            <a:ext cx="914400" cy="457200"/>
            <a:chOff x="1066799" y="2362200"/>
            <a:chExt cx="914401" cy="457201"/>
          </a:xfrm>
        </p:grpSpPr>
        <p:sp>
          <p:nvSpPr>
            <p:cNvPr id="38" name="Line 13">
              <a:extLst>
                <a:ext uri="{FF2B5EF4-FFF2-40B4-BE49-F238E27FC236}">
                  <a16:creationId xmlns:a16="http://schemas.microsoft.com/office/drawing/2014/main" id="{2F3341CC-7588-463F-B2A3-733A7F82EBC8}"/>
                </a:ext>
              </a:extLst>
            </p:cNvPr>
            <p:cNvSpPr>
              <a:spLocks noChangeShapeType="1"/>
            </p:cNvSpPr>
            <p:nvPr/>
          </p:nvSpPr>
          <p:spPr bwMode="auto">
            <a:xfrm flipH="1">
              <a:off x="1066799" y="28194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9" name="Line 14">
              <a:extLst>
                <a:ext uri="{FF2B5EF4-FFF2-40B4-BE49-F238E27FC236}">
                  <a16:creationId xmlns:a16="http://schemas.microsoft.com/office/drawing/2014/main" id="{6D323A10-8AF1-40F8-A4E0-A2E6F06AB07C}"/>
                </a:ext>
              </a:extLst>
            </p:cNvPr>
            <p:cNvSpPr>
              <a:spLocks noChangeShapeType="1"/>
            </p:cNvSpPr>
            <p:nvPr/>
          </p:nvSpPr>
          <p:spPr bwMode="auto">
            <a:xfrm>
              <a:off x="1260473" y="2362201"/>
              <a:ext cx="1" cy="457200"/>
            </a:xfrm>
            <a:prstGeom prst="line">
              <a:avLst/>
            </a:prstGeom>
            <a:noFill/>
            <a:ln w="3175">
              <a:solidFill>
                <a:schemeClr val="tx1"/>
              </a:solidFill>
              <a:round/>
              <a:headEnd type="arrow" w="med" len="me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0" name="Text Box 15">
              <a:extLst>
                <a:ext uri="{FF2B5EF4-FFF2-40B4-BE49-F238E27FC236}">
                  <a16:creationId xmlns:a16="http://schemas.microsoft.com/office/drawing/2014/main" id="{8ABE7A4D-18F8-4673-919F-0C488AF86467}"/>
                </a:ext>
              </a:extLst>
            </p:cNvPr>
            <p:cNvSpPr txBox="1">
              <a:spLocks noChangeArrowheads="1"/>
            </p:cNvSpPr>
            <p:nvPr/>
          </p:nvSpPr>
          <p:spPr bwMode="auto">
            <a:xfrm>
              <a:off x="1260475" y="2362200"/>
              <a:ext cx="720725" cy="4000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29" tIns="45714" rIns="91429" bIns="45714">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a:rPr>
                <a:t>d</a:t>
              </a:r>
            </a:p>
          </p:txBody>
        </p:sp>
        <p:sp>
          <p:nvSpPr>
            <p:cNvPr id="41" name="Line 13">
              <a:extLst>
                <a:ext uri="{FF2B5EF4-FFF2-40B4-BE49-F238E27FC236}">
                  <a16:creationId xmlns:a16="http://schemas.microsoft.com/office/drawing/2014/main" id="{ED39496E-529D-4DA0-AB47-90DD5B956D1F}"/>
                </a:ext>
              </a:extLst>
            </p:cNvPr>
            <p:cNvSpPr>
              <a:spLocks noChangeShapeType="1"/>
            </p:cNvSpPr>
            <p:nvPr/>
          </p:nvSpPr>
          <p:spPr bwMode="auto">
            <a:xfrm flipH="1">
              <a:off x="1066800" y="2362200"/>
              <a:ext cx="380999" cy="0"/>
            </a:xfrm>
            <a:prstGeom prst="line">
              <a:avLst/>
            </a:prstGeom>
            <a:noFill/>
            <a:ln w="3175">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grpSp>
      <p:sp>
        <p:nvSpPr>
          <p:cNvPr id="42" name="Line 5">
            <a:extLst>
              <a:ext uri="{FF2B5EF4-FFF2-40B4-BE49-F238E27FC236}">
                <a16:creationId xmlns:a16="http://schemas.microsoft.com/office/drawing/2014/main" id="{4A469651-BFB0-4877-B4F1-5D1716ADE871}"/>
              </a:ext>
            </a:extLst>
          </p:cNvPr>
          <p:cNvSpPr>
            <a:spLocks noChangeShapeType="1"/>
          </p:cNvSpPr>
          <p:nvPr/>
        </p:nvSpPr>
        <p:spPr bwMode="auto">
          <a:xfrm flipH="1">
            <a:off x="7592167" y="2220463"/>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3" name="Line 8">
            <a:extLst>
              <a:ext uri="{FF2B5EF4-FFF2-40B4-BE49-F238E27FC236}">
                <a16:creationId xmlns:a16="http://schemas.microsoft.com/office/drawing/2014/main" id="{8F404322-4143-4459-8101-41003D9802F5}"/>
              </a:ext>
            </a:extLst>
          </p:cNvPr>
          <p:cNvSpPr>
            <a:spLocks noChangeShapeType="1"/>
          </p:cNvSpPr>
          <p:nvPr/>
        </p:nvSpPr>
        <p:spPr bwMode="auto">
          <a:xfrm>
            <a:off x="7592167" y="1763307"/>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47" name="Line 5">
            <a:extLst>
              <a:ext uri="{FF2B5EF4-FFF2-40B4-BE49-F238E27FC236}">
                <a16:creationId xmlns:a16="http://schemas.microsoft.com/office/drawing/2014/main" id="{E6E9EB3E-3AC7-4623-B9C3-0A4C7CACCCAF}"/>
              </a:ext>
            </a:extLst>
          </p:cNvPr>
          <p:cNvSpPr>
            <a:spLocks noChangeShapeType="1"/>
          </p:cNvSpPr>
          <p:nvPr/>
        </p:nvSpPr>
        <p:spPr bwMode="auto">
          <a:xfrm flipH="1">
            <a:off x="7585920" y="2364809"/>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48" name="Line 8">
            <a:extLst>
              <a:ext uri="{FF2B5EF4-FFF2-40B4-BE49-F238E27FC236}">
                <a16:creationId xmlns:a16="http://schemas.microsoft.com/office/drawing/2014/main" id="{383F443F-4D7C-4E47-94B7-744C1223D01E}"/>
              </a:ext>
            </a:extLst>
          </p:cNvPr>
          <p:cNvSpPr>
            <a:spLocks noChangeShapeType="1"/>
          </p:cNvSpPr>
          <p:nvPr/>
        </p:nvSpPr>
        <p:spPr bwMode="auto">
          <a:xfrm>
            <a:off x="7585920" y="1907653"/>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49" name="Line 5">
            <a:extLst>
              <a:ext uri="{FF2B5EF4-FFF2-40B4-BE49-F238E27FC236}">
                <a16:creationId xmlns:a16="http://schemas.microsoft.com/office/drawing/2014/main" id="{40918D80-79D5-4ECE-9280-44AB622C74C5}"/>
              </a:ext>
            </a:extLst>
          </p:cNvPr>
          <p:cNvSpPr>
            <a:spLocks noChangeShapeType="1"/>
          </p:cNvSpPr>
          <p:nvPr/>
        </p:nvSpPr>
        <p:spPr bwMode="auto">
          <a:xfrm flipH="1">
            <a:off x="7585920" y="2517209"/>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50" name="Line 8">
            <a:extLst>
              <a:ext uri="{FF2B5EF4-FFF2-40B4-BE49-F238E27FC236}">
                <a16:creationId xmlns:a16="http://schemas.microsoft.com/office/drawing/2014/main" id="{BE7B0D31-5914-4405-B453-CA9C46173C20}"/>
              </a:ext>
            </a:extLst>
          </p:cNvPr>
          <p:cNvSpPr>
            <a:spLocks noChangeShapeType="1"/>
          </p:cNvSpPr>
          <p:nvPr/>
        </p:nvSpPr>
        <p:spPr bwMode="auto">
          <a:xfrm>
            <a:off x="7585920" y="2060053"/>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51" name="Line 5">
            <a:extLst>
              <a:ext uri="{FF2B5EF4-FFF2-40B4-BE49-F238E27FC236}">
                <a16:creationId xmlns:a16="http://schemas.microsoft.com/office/drawing/2014/main" id="{2BFC8BBE-30B6-4915-9C39-E05A60C22B91}"/>
              </a:ext>
            </a:extLst>
          </p:cNvPr>
          <p:cNvSpPr>
            <a:spLocks noChangeShapeType="1"/>
          </p:cNvSpPr>
          <p:nvPr/>
        </p:nvSpPr>
        <p:spPr bwMode="auto">
          <a:xfrm flipH="1">
            <a:off x="7599362" y="2669565"/>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52" name="Line 8">
            <a:extLst>
              <a:ext uri="{FF2B5EF4-FFF2-40B4-BE49-F238E27FC236}">
                <a16:creationId xmlns:a16="http://schemas.microsoft.com/office/drawing/2014/main" id="{9B9703AF-DA64-4C81-8463-84E68DD38F89}"/>
              </a:ext>
            </a:extLst>
          </p:cNvPr>
          <p:cNvSpPr>
            <a:spLocks noChangeShapeType="1"/>
          </p:cNvSpPr>
          <p:nvPr/>
        </p:nvSpPr>
        <p:spPr bwMode="auto">
          <a:xfrm>
            <a:off x="7599362" y="2212409"/>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53" name="Line 5">
            <a:extLst>
              <a:ext uri="{FF2B5EF4-FFF2-40B4-BE49-F238E27FC236}">
                <a16:creationId xmlns:a16="http://schemas.microsoft.com/office/drawing/2014/main" id="{B62D2814-2CB0-45FC-B5F4-F576B760B778}"/>
              </a:ext>
            </a:extLst>
          </p:cNvPr>
          <p:cNvSpPr>
            <a:spLocks noChangeShapeType="1"/>
          </p:cNvSpPr>
          <p:nvPr/>
        </p:nvSpPr>
        <p:spPr bwMode="auto">
          <a:xfrm flipH="1">
            <a:off x="7599362" y="2821965"/>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54" name="Line 8">
            <a:extLst>
              <a:ext uri="{FF2B5EF4-FFF2-40B4-BE49-F238E27FC236}">
                <a16:creationId xmlns:a16="http://schemas.microsoft.com/office/drawing/2014/main" id="{2760F580-C368-42F3-956B-E661FB097414}"/>
              </a:ext>
            </a:extLst>
          </p:cNvPr>
          <p:cNvSpPr>
            <a:spLocks noChangeShapeType="1"/>
          </p:cNvSpPr>
          <p:nvPr/>
        </p:nvSpPr>
        <p:spPr bwMode="auto">
          <a:xfrm>
            <a:off x="7599362" y="2364809"/>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55" name="Line 5">
            <a:extLst>
              <a:ext uri="{FF2B5EF4-FFF2-40B4-BE49-F238E27FC236}">
                <a16:creationId xmlns:a16="http://schemas.microsoft.com/office/drawing/2014/main" id="{FCAC18B8-114B-4961-B7D1-08AA5413786D}"/>
              </a:ext>
            </a:extLst>
          </p:cNvPr>
          <p:cNvSpPr>
            <a:spLocks noChangeShapeType="1"/>
          </p:cNvSpPr>
          <p:nvPr/>
        </p:nvSpPr>
        <p:spPr bwMode="auto">
          <a:xfrm flipH="1">
            <a:off x="7593115" y="2966311"/>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56" name="Line 8">
            <a:extLst>
              <a:ext uri="{FF2B5EF4-FFF2-40B4-BE49-F238E27FC236}">
                <a16:creationId xmlns:a16="http://schemas.microsoft.com/office/drawing/2014/main" id="{2A535780-1ACF-4BB4-9E18-BC0CAD02E548}"/>
              </a:ext>
            </a:extLst>
          </p:cNvPr>
          <p:cNvSpPr>
            <a:spLocks noChangeShapeType="1"/>
          </p:cNvSpPr>
          <p:nvPr/>
        </p:nvSpPr>
        <p:spPr bwMode="auto">
          <a:xfrm>
            <a:off x="7593115" y="2509155"/>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57" name="Line 5">
            <a:extLst>
              <a:ext uri="{FF2B5EF4-FFF2-40B4-BE49-F238E27FC236}">
                <a16:creationId xmlns:a16="http://schemas.microsoft.com/office/drawing/2014/main" id="{2C6E0B23-2BE8-4E5C-B363-3A0F718E6027}"/>
              </a:ext>
            </a:extLst>
          </p:cNvPr>
          <p:cNvSpPr>
            <a:spLocks noChangeShapeType="1"/>
          </p:cNvSpPr>
          <p:nvPr/>
        </p:nvSpPr>
        <p:spPr bwMode="auto">
          <a:xfrm flipH="1">
            <a:off x="7593115" y="3118711"/>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58" name="Line 8">
            <a:extLst>
              <a:ext uri="{FF2B5EF4-FFF2-40B4-BE49-F238E27FC236}">
                <a16:creationId xmlns:a16="http://schemas.microsoft.com/office/drawing/2014/main" id="{3160658B-F3AE-4B63-AD21-B696E5FF6169}"/>
              </a:ext>
            </a:extLst>
          </p:cNvPr>
          <p:cNvSpPr>
            <a:spLocks noChangeShapeType="1"/>
          </p:cNvSpPr>
          <p:nvPr/>
        </p:nvSpPr>
        <p:spPr bwMode="auto">
          <a:xfrm>
            <a:off x="7593115" y="2661555"/>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Gill Sans Light"/>
            </a:endParaRPr>
          </a:p>
        </p:txBody>
      </p:sp>
      <p:sp>
        <p:nvSpPr>
          <p:cNvPr id="59" name="Line 5">
            <a:extLst>
              <a:ext uri="{FF2B5EF4-FFF2-40B4-BE49-F238E27FC236}">
                <a16:creationId xmlns:a16="http://schemas.microsoft.com/office/drawing/2014/main" id="{A4AFB358-5D7F-40FB-8132-40B0AD5F308D}"/>
              </a:ext>
            </a:extLst>
          </p:cNvPr>
          <p:cNvSpPr>
            <a:spLocks noChangeShapeType="1"/>
          </p:cNvSpPr>
          <p:nvPr/>
        </p:nvSpPr>
        <p:spPr bwMode="auto">
          <a:xfrm flipH="1">
            <a:off x="7592167" y="3252373"/>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60" name="Line 8">
            <a:extLst>
              <a:ext uri="{FF2B5EF4-FFF2-40B4-BE49-F238E27FC236}">
                <a16:creationId xmlns:a16="http://schemas.microsoft.com/office/drawing/2014/main" id="{227448BC-E004-4D7A-A63F-F192186D0ADC}"/>
              </a:ext>
            </a:extLst>
          </p:cNvPr>
          <p:cNvSpPr>
            <a:spLocks noChangeShapeType="1"/>
          </p:cNvSpPr>
          <p:nvPr/>
        </p:nvSpPr>
        <p:spPr bwMode="auto">
          <a:xfrm>
            <a:off x="7592167" y="2795217"/>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61" name="Line 5">
            <a:extLst>
              <a:ext uri="{FF2B5EF4-FFF2-40B4-BE49-F238E27FC236}">
                <a16:creationId xmlns:a16="http://schemas.microsoft.com/office/drawing/2014/main" id="{D2928C7E-A36A-43D1-84B3-E9737325E9BA}"/>
              </a:ext>
            </a:extLst>
          </p:cNvPr>
          <p:cNvSpPr>
            <a:spLocks noChangeShapeType="1"/>
          </p:cNvSpPr>
          <p:nvPr/>
        </p:nvSpPr>
        <p:spPr bwMode="auto">
          <a:xfrm flipH="1">
            <a:off x="7592167" y="3404773"/>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62" name="Line 8">
            <a:extLst>
              <a:ext uri="{FF2B5EF4-FFF2-40B4-BE49-F238E27FC236}">
                <a16:creationId xmlns:a16="http://schemas.microsoft.com/office/drawing/2014/main" id="{2D56B4FD-151B-4B86-935F-17B63F732665}"/>
              </a:ext>
            </a:extLst>
          </p:cNvPr>
          <p:cNvSpPr>
            <a:spLocks noChangeShapeType="1"/>
          </p:cNvSpPr>
          <p:nvPr/>
        </p:nvSpPr>
        <p:spPr bwMode="auto">
          <a:xfrm>
            <a:off x="7592167" y="2947617"/>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63" name="Line 5">
            <a:extLst>
              <a:ext uri="{FF2B5EF4-FFF2-40B4-BE49-F238E27FC236}">
                <a16:creationId xmlns:a16="http://schemas.microsoft.com/office/drawing/2014/main" id="{67B5A209-B053-4AD6-A300-43AC1273D76F}"/>
              </a:ext>
            </a:extLst>
          </p:cNvPr>
          <p:cNvSpPr>
            <a:spLocks noChangeShapeType="1"/>
          </p:cNvSpPr>
          <p:nvPr/>
        </p:nvSpPr>
        <p:spPr bwMode="auto">
          <a:xfrm flipH="1">
            <a:off x="7585920" y="3549119"/>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64" name="Line 8">
            <a:extLst>
              <a:ext uri="{FF2B5EF4-FFF2-40B4-BE49-F238E27FC236}">
                <a16:creationId xmlns:a16="http://schemas.microsoft.com/office/drawing/2014/main" id="{38DC98AD-4D9B-4832-AE69-91E225C39832}"/>
              </a:ext>
            </a:extLst>
          </p:cNvPr>
          <p:cNvSpPr>
            <a:spLocks noChangeShapeType="1"/>
          </p:cNvSpPr>
          <p:nvPr/>
        </p:nvSpPr>
        <p:spPr bwMode="auto">
          <a:xfrm>
            <a:off x="7585920" y="3091963"/>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65" name="Line 5">
            <a:extLst>
              <a:ext uri="{FF2B5EF4-FFF2-40B4-BE49-F238E27FC236}">
                <a16:creationId xmlns:a16="http://schemas.microsoft.com/office/drawing/2014/main" id="{8CA2CA30-7C5F-44ED-B436-9DD439F9B908}"/>
              </a:ext>
            </a:extLst>
          </p:cNvPr>
          <p:cNvSpPr>
            <a:spLocks noChangeShapeType="1"/>
          </p:cNvSpPr>
          <p:nvPr/>
        </p:nvSpPr>
        <p:spPr bwMode="auto">
          <a:xfrm flipH="1">
            <a:off x="7585920" y="3701519"/>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66" name="Line 8">
            <a:extLst>
              <a:ext uri="{FF2B5EF4-FFF2-40B4-BE49-F238E27FC236}">
                <a16:creationId xmlns:a16="http://schemas.microsoft.com/office/drawing/2014/main" id="{D486E6E1-A790-4B58-A935-088C3B15C463}"/>
              </a:ext>
            </a:extLst>
          </p:cNvPr>
          <p:cNvSpPr>
            <a:spLocks noChangeShapeType="1"/>
          </p:cNvSpPr>
          <p:nvPr/>
        </p:nvSpPr>
        <p:spPr bwMode="auto">
          <a:xfrm>
            <a:off x="7585920" y="3244363"/>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67" name="Line 5">
            <a:extLst>
              <a:ext uri="{FF2B5EF4-FFF2-40B4-BE49-F238E27FC236}">
                <a16:creationId xmlns:a16="http://schemas.microsoft.com/office/drawing/2014/main" id="{B9C548AE-88AD-4FED-B84E-140104F8D22C}"/>
              </a:ext>
            </a:extLst>
          </p:cNvPr>
          <p:cNvSpPr>
            <a:spLocks noChangeShapeType="1"/>
          </p:cNvSpPr>
          <p:nvPr/>
        </p:nvSpPr>
        <p:spPr bwMode="auto">
          <a:xfrm flipH="1">
            <a:off x="7599362" y="3853875"/>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68" name="Line 8">
            <a:extLst>
              <a:ext uri="{FF2B5EF4-FFF2-40B4-BE49-F238E27FC236}">
                <a16:creationId xmlns:a16="http://schemas.microsoft.com/office/drawing/2014/main" id="{71A340BB-3815-4ABE-A18F-FA1A0C0B9473}"/>
              </a:ext>
            </a:extLst>
          </p:cNvPr>
          <p:cNvSpPr>
            <a:spLocks noChangeShapeType="1"/>
          </p:cNvSpPr>
          <p:nvPr/>
        </p:nvSpPr>
        <p:spPr bwMode="auto">
          <a:xfrm>
            <a:off x="7599362" y="3396719"/>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69" name="Line 5">
            <a:extLst>
              <a:ext uri="{FF2B5EF4-FFF2-40B4-BE49-F238E27FC236}">
                <a16:creationId xmlns:a16="http://schemas.microsoft.com/office/drawing/2014/main" id="{192AA3B7-414E-44BB-8D72-4DD1720377BE}"/>
              </a:ext>
            </a:extLst>
          </p:cNvPr>
          <p:cNvSpPr>
            <a:spLocks noChangeShapeType="1"/>
          </p:cNvSpPr>
          <p:nvPr/>
        </p:nvSpPr>
        <p:spPr bwMode="auto">
          <a:xfrm flipH="1">
            <a:off x="7599362" y="4006275"/>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70" name="Line 8">
            <a:extLst>
              <a:ext uri="{FF2B5EF4-FFF2-40B4-BE49-F238E27FC236}">
                <a16:creationId xmlns:a16="http://schemas.microsoft.com/office/drawing/2014/main" id="{0D516A9C-E4A8-4D49-A4DB-ABE1F5942B04}"/>
              </a:ext>
            </a:extLst>
          </p:cNvPr>
          <p:cNvSpPr>
            <a:spLocks noChangeShapeType="1"/>
          </p:cNvSpPr>
          <p:nvPr/>
        </p:nvSpPr>
        <p:spPr bwMode="auto">
          <a:xfrm>
            <a:off x="7599362" y="3549119"/>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71" name="Line 5">
            <a:extLst>
              <a:ext uri="{FF2B5EF4-FFF2-40B4-BE49-F238E27FC236}">
                <a16:creationId xmlns:a16="http://schemas.microsoft.com/office/drawing/2014/main" id="{ACA10240-03E0-494C-92C1-2AD72576C47D}"/>
              </a:ext>
            </a:extLst>
          </p:cNvPr>
          <p:cNvSpPr>
            <a:spLocks noChangeShapeType="1"/>
          </p:cNvSpPr>
          <p:nvPr/>
        </p:nvSpPr>
        <p:spPr bwMode="auto">
          <a:xfrm flipH="1">
            <a:off x="7593115" y="4150621"/>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72" name="Line 8">
            <a:extLst>
              <a:ext uri="{FF2B5EF4-FFF2-40B4-BE49-F238E27FC236}">
                <a16:creationId xmlns:a16="http://schemas.microsoft.com/office/drawing/2014/main" id="{24A0ECF7-A91F-4FDB-95F4-035021B9BC2C}"/>
              </a:ext>
            </a:extLst>
          </p:cNvPr>
          <p:cNvSpPr>
            <a:spLocks noChangeShapeType="1"/>
          </p:cNvSpPr>
          <p:nvPr/>
        </p:nvSpPr>
        <p:spPr bwMode="auto">
          <a:xfrm>
            <a:off x="7593115" y="3693465"/>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73" name="Line 5">
            <a:extLst>
              <a:ext uri="{FF2B5EF4-FFF2-40B4-BE49-F238E27FC236}">
                <a16:creationId xmlns:a16="http://schemas.microsoft.com/office/drawing/2014/main" id="{16B88263-FC37-478E-8649-5133F29D965D}"/>
              </a:ext>
            </a:extLst>
          </p:cNvPr>
          <p:cNvSpPr>
            <a:spLocks noChangeShapeType="1"/>
          </p:cNvSpPr>
          <p:nvPr/>
        </p:nvSpPr>
        <p:spPr bwMode="auto">
          <a:xfrm flipH="1">
            <a:off x="7593115" y="4303021"/>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74" name="Line 8">
            <a:extLst>
              <a:ext uri="{FF2B5EF4-FFF2-40B4-BE49-F238E27FC236}">
                <a16:creationId xmlns:a16="http://schemas.microsoft.com/office/drawing/2014/main" id="{913AE083-5036-46BE-8F99-E14C8E361A3B}"/>
              </a:ext>
            </a:extLst>
          </p:cNvPr>
          <p:cNvSpPr>
            <a:spLocks noChangeShapeType="1"/>
          </p:cNvSpPr>
          <p:nvPr/>
        </p:nvSpPr>
        <p:spPr bwMode="auto">
          <a:xfrm>
            <a:off x="7593115" y="3845865"/>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Gill Sans Light"/>
            </a:endParaRPr>
          </a:p>
        </p:txBody>
      </p:sp>
      <p:sp>
        <p:nvSpPr>
          <p:cNvPr id="75" name="Line 5">
            <a:extLst>
              <a:ext uri="{FF2B5EF4-FFF2-40B4-BE49-F238E27FC236}">
                <a16:creationId xmlns:a16="http://schemas.microsoft.com/office/drawing/2014/main" id="{62B34D8F-4304-493B-B065-F5EBB6F17D6C}"/>
              </a:ext>
            </a:extLst>
          </p:cNvPr>
          <p:cNvSpPr>
            <a:spLocks noChangeShapeType="1"/>
          </p:cNvSpPr>
          <p:nvPr/>
        </p:nvSpPr>
        <p:spPr bwMode="auto">
          <a:xfrm flipH="1">
            <a:off x="7592167" y="4435752"/>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76" name="Line 8">
            <a:extLst>
              <a:ext uri="{FF2B5EF4-FFF2-40B4-BE49-F238E27FC236}">
                <a16:creationId xmlns:a16="http://schemas.microsoft.com/office/drawing/2014/main" id="{6EAE59E5-066E-42A9-B70E-52F9E18BA501}"/>
              </a:ext>
            </a:extLst>
          </p:cNvPr>
          <p:cNvSpPr>
            <a:spLocks noChangeShapeType="1"/>
          </p:cNvSpPr>
          <p:nvPr/>
        </p:nvSpPr>
        <p:spPr bwMode="auto">
          <a:xfrm>
            <a:off x="7592167" y="3978596"/>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77" name="Line 5">
            <a:extLst>
              <a:ext uri="{FF2B5EF4-FFF2-40B4-BE49-F238E27FC236}">
                <a16:creationId xmlns:a16="http://schemas.microsoft.com/office/drawing/2014/main" id="{5D00CC31-D2A8-463B-B519-7F68E8927630}"/>
              </a:ext>
            </a:extLst>
          </p:cNvPr>
          <p:cNvSpPr>
            <a:spLocks noChangeShapeType="1"/>
          </p:cNvSpPr>
          <p:nvPr/>
        </p:nvSpPr>
        <p:spPr bwMode="auto">
          <a:xfrm flipH="1">
            <a:off x="7592167" y="4588152"/>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78" name="Line 8">
            <a:extLst>
              <a:ext uri="{FF2B5EF4-FFF2-40B4-BE49-F238E27FC236}">
                <a16:creationId xmlns:a16="http://schemas.microsoft.com/office/drawing/2014/main" id="{8ACEC3B5-2984-45F6-96EB-626AD15699F7}"/>
              </a:ext>
            </a:extLst>
          </p:cNvPr>
          <p:cNvSpPr>
            <a:spLocks noChangeShapeType="1"/>
          </p:cNvSpPr>
          <p:nvPr/>
        </p:nvSpPr>
        <p:spPr bwMode="auto">
          <a:xfrm>
            <a:off x="7592167" y="4130996"/>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79" name="Line 5">
            <a:extLst>
              <a:ext uri="{FF2B5EF4-FFF2-40B4-BE49-F238E27FC236}">
                <a16:creationId xmlns:a16="http://schemas.microsoft.com/office/drawing/2014/main" id="{1EA16C09-7E96-4BCE-8645-280CCA78A18A}"/>
              </a:ext>
            </a:extLst>
          </p:cNvPr>
          <p:cNvSpPr>
            <a:spLocks noChangeShapeType="1"/>
          </p:cNvSpPr>
          <p:nvPr/>
        </p:nvSpPr>
        <p:spPr bwMode="auto">
          <a:xfrm flipH="1">
            <a:off x="7585920" y="4732498"/>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80" name="Line 8">
            <a:extLst>
              <a:ext uri="{FF2B5EF4-FFF2-40B4-BE49-F238E27FC236}">
                <a16:creationId xmlns:a16="http://schemas.microsoft.com/office/drawing/2014/main" id="{3EEBABEE-B03E-43FA-A77F-5C4EB0C359DD}"/>
              </a:ext>
            </a:extLst>
          </p:cNvPr>
          <p:cNvSpPr>
            <a:spLocks noChangeShapeType="1"/>
          </p:cNvSpPr>
          <p:nvPr/>
        </p:nvSpPr>
        <p:spPr bwMode="auto">
          <a:xfrm>
            <a:off x="7585920" y="4275342"/>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81" name="Line 5">
            <a:extLst>
              <a:ext uri="{FF2B5EF4-FFF2-40B4-BE49-F238E27FC236}">
                <a16:creationId xmlns:a16="http://schemas.microsoft.com/office/drawing/2014/main" id="{F7C33758-E55D-4BAC-9CC9-C230CA2E4282}"/>
              </a:ext>
            </a:extLst>
          </p:cNvPr>
          <p:cNvSpPr>
            <a:spLocks noChangeShapeType="1"/>
          </p:cNvSpPr>
          <p:nvPr/>
        </p:nvSpPr>
        <p:spPr bwMode="auto">
          <a:xfrm flipH="1">
            <a:off x="7585920" y="4884898"/>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82" name="Line 8">
            <a:extLst>
              <a:ext uri="{FF2B5EF4-FFF2-40B4-BE49-F238E27FC236}">
                <a16:creationId xmlns:a16="http://schemas.microsoft.com/office/drawing/2014/main" id="{FEB6F3CC-B5F2-4D0F-9771-004E94F2FC20}"/>
              </a:ext>
            </a:extLst>
          </p:cNvPr>
          <p:cNvSpPr>
            <a:spLocks noChangeShapeType="1"/>
          </p:cNvSpPr>
          <p:nvPr/>
        </p:nvSpPr>
        <p:spPr bwMode="auto">
          <a:xfrm>
            <a:off x="7585920" y="4427742"/>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83" name="Line 5">
            <a:extLst>
              <a:ext uri="{FF2B5EF4-FFF2-40B4-BE49-F238E27FC236}">
                <a16:creationId xmlns:a16="http://schemas.microsoft.com/office/drawing/2014/main" id="{882CDF80-B222-4751-95A6-5B55D811A3B6}"/>
              </a:ext>
            </a:extLst>
          </p:cNvPr>
          <p:cNvSpPr>
            <a:spLocks noChangeShapeType="1"/>
          </p:cNvSpPr>
          <p:nvPr/>
        </p:nvSpPr>
        <p:spPr bwMode="auto">
          <a:xfrm flipH="1">
            <a:off x="7599362" y="5037254"/>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84" name="Line 8">
            <a:extLst>
              <a:ext uri="{FF2B5EF4-FFF2-40B4-BE49-F238E27FC236}">
                <a16:creationId xmlns:a16="http://schemas.microsoft.com/office/drawing/2014/main" id="{E1265EB5-9393-4F23-89FC-9317E5FADBC2}"/>
              </a:ext>
            </a:extLst>
          </p:cNvPr>
          <p:cNvSpPr>
            <a:spLocks noChangeShapeType="1"/>
          </p:cNvSpPr>
          <p:nvPr/>
        </p:nvSpPr>
        <p:spPr bwMode="auto">
          <a:xfrm>
            <a:off x="7599362" y="4580098"/>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85" name="Line 5">
            <a:extLst>
              <a:ext uri="{FF2B5EF4-FFF2-40B4-BE49-F238E27FC236}">
                <a16:creationId xmlns:a16="http://schemas.microsoft.com/office/drawing/2014/main" id="{6F356211-E67C-42D9-A9CD-2915E4A3496F}"/>
              </a:ext>
            </a:extLst>
          </p:cNvPr>
          <p:cNvSpPr>
            <a:spLocks noChangeShapeType="1"/>
          </p:cNvSpPr>
          <p:nvPr/>
        </p:nvSpPr>
        <p:spPr bwMode="auto">
          <a:xfrm flipH="1">
            <a:off x="7599362" y="5189654"/>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86" name="Line 8">
            <a:extLst>
              <a:ext uri="{FF2B5EF4-FFF2-40B4-BE49-F238E27FC236}">
                <a16:creationId xmlns:a16="http://schemas.microsoft.com/office/drawing/2014/main" id="{B9AD4381-448C-4936-99CC-0C2B5EF4881D}"/>
              </a:ext>
            </a:extLst>
          </p:cNvPr>
          <p:cNvSpPr>
            <a:spLocks noChangeShapeType="1"/>
          </p:cNvSpPr>
          <p:nvPr/>
        </p:nvSpPr>
        <p:spPr bwMode="auto">
          <a:xfrm>
            <a:off x="7599362" y="4732498"/>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87" name="Line 5">
            <a:extLst>
              <a:ext uri="{FF2B5EF4-FFF2-40B4-BE49-F238E27FC236}">
                <a16:creationId xmlns:a16="http://schemas.microsoft.com/office/drawing/2014/main" id="{503C3E64-25D6-4235-A19B-1BDD0D159CB5}"/>
              </a:ext>
            </a:extLst>
          </p:cNvPr>
          <p:cNvSpPr>
            <a:spLocks noChangeShapeType="1"/>
          </p:cNvSpPr>
          <p:nvPr/>
        </p:nvSpPr>
        <p:spPr bwMode="auto">
          <a:xfrm flipH="1">
            <a:off x="7593115" y="5334000"/>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88" name="Line 8">
            <a:extLst>
              <a:ext uri="{FF2B5EF4-FFF2-40B4-BE49-F238E27FC236}">
                <a16:creationId xmlns:a16="http://schemas.microsoft.com/office/drawing/2014/main" id="{E88A0BB0-FE69-458F-8CAC-5B60068E1C84}"/>
              </a:ext>
            </a:extLst>
          </p:cNvPr>
          <p:cNvSpPr>
            <a:spLocks noChangeShapeType="1"/>
          </p:cNvSpPr>
          <p:nvPr/>
        </p:nvSpPr>
        <p:spPr bwMode="auto">
          <a:xfrm>
            <a:off x="7593115" y="4876844"/>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89" name="Line 5">
            <a:extLst>
              <a:ext uri="{FF2B5EF4-FFF2-40B4-BE49-F238E27FC236}">
                <a16:creationId xmlns:a16="http://schemas.microsoft.com/office/drawing/2014/main" id="{CA159357-3113-47C0-A584-0615882C0F7A}"/>
              </a:ext>
            </a:extLst>
          </p:cNvPr>
          <p:cNvSpPr>
            <a:spLocks noChangeShapeType="1"/>
          </p:cNvSpPr>
          <p:nvPr/>
        </p:nvSpPr>
        <p:spPr bwMode="auto">
          <a:xfrm flipH="1">
            <a:off x="7593115" y="5486400"/>
            <a:ext cx="3983038" cy="6096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90" name="Line 8">
            <a:extLst>
              <a:ext uri="{FF2B5EF4-FFF2-40B4-BE49-F238E27FC236}">
                <a16:creationId xmlns:a16="http://schemas.microsoft.com/office/drawing/2014/main" id="{0E578417-F0A5-4B43-A588-E195CE2918EB}"/>
              </a:ext>
            </a:extLst>
          </p:cNvPr>
          <p:cNvSpPr>
            <a:spLocks noChangeShapeType="1"/>
          </p:cNvSpPr>
          <p:nvPr/>
        </p:nvSpPr>
        <p:spPr bwMode="auto">
          <a:xfrm>
            <a:off x="7593115" y="5029244"/>
            <a:ext cx="3962400" cy="457156"/>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Gill Sans Light"/>
            </a:endParaRPr>
          </a:p>
        </p:txBody>
      </p:sp>
    </p:spTree>
    <p:extLst>
      <p:ext uri="{BB962C8B-B14F-4D97-AF65-F5344CB8AC3E}">
        <p14:creationId xmlns:p14="http://schemas.microsoft.com/office/powerpoint/2010/main" val="3813825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100"/>
                                  </p:stCondLst>
                                  <p:childTnLst>
                                    <p:set>
                                      <p:cBhvr>
                                        <p:cTn id="23" dur="1" fill="hold">
                                          <p:stCondLst>
                                            <p:cond delay="0"/>
                                          </p:stCondLst>
                                        </p:cTn>
                                        <p:tgtEl>
                                          <p:spTgt spid="48"/>
                                        </p:tgtEl>
                                        <p:attrNameLst>
                                          <p:attrName>style.visibility</p:attrName>
                                        </p:attrNameLst>
                                      </p:cBhvr>
                                      <p:to>
                                        <p:strVal val="visible"/>
                                      </p:to>
                                    </p:set>
                                  </p:childTnLst>
                                </p:cTn>
                              </p:par>
                            </p:childTnLst>
                          </p:cTn>
                        </p:par>
                        <p:par>
                          <p:cTn id="24" fill="hold">
                            <p:stCondLst>
                              <p:cond delay="100"/>
                            </p:stCondLst>
                            <p:childTnLst>
                              <p:par>
                                <p:cTn id="25" presetID="1" presetClass="entr" presetSubtype="0" fill="hold" grpId="0" nodeType="afterEffect">
                                  <p:stCondLst>
                                    <p:cond delay="10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p:stCondLst>
                              <p:cond delay="200"/>
                            </p:stCondLst>
                            <p:childTnLst>
                              <p:par>
                                <p:cTn id="28" presetID="1" presetClass="entr" presetSubtype="0" fill="hold" grpId="0" nodeType="afterEffect">
                                  <p:stCondLst>
                                    <p:cond delay="100"/>
                                  </p:stCondLst>
                                  <p:childTnLst>
                                    <p:set>
                                      <p:cBhvr>
                                        <p:cTn id="29" dur="1" fill="hold">
                                          <p:stCondLst>
                                            <p:cond delay="0"/>
                                          </p:stCondLst>
                                        </p:cTn>
                                        <p:tgtEl>
                                          <p:spTgt spid="52"/>
                                        </p:tgtEl>
                                        <p:attrNameLst>
                                          <p:attrName>style.visibility</p:attrName>
                                        </p:attrNameLst>
                                      </p:cBhvr>
                                      <p:to>
                                        <p:strVal val="visible"/>
                                      </p:to>
                                    </p:set>
                                  </p:childTnLst>
                                </p:cTn>
                              </p:par>
                            </p:childTnLst>
                          </p:cTn>
                        </p:par>
                        <p:par>
                          <p:cTn id="30" fill="hold">
                            <p:stCondLst>
                              <p:cond delay="300"/>
                            </p:stCondLst>
                            <p:childTnLst>
                              <p:par>
                                <p:cTn id="31" presetID="1" presetClass="entr" presetSubtype="0" fill="hold" grpId="0" nodeType="afterEffect">
                                  <p:stCondLst>
                                    <p:cond delay="100"/>
                                  </p:stCondLst>
                                  <p:childTnLst>
                                    <p:set>
                                      <p:cBhvr>
                                        <p:cTn id="32" dur="1" fill="hold">
                                          <p:stCondLst>
                                            <p:cond delay="0"/>
                                          </p:stCondLst>
                                        </p:cTn>
                                        <p:tgtEl>
                                          <p:spTgt spid="54"/>
                                        </p:tgtEl>
                                        <p:attrNameLst>
                                          <p:attrName>style.visibility</p:attrName>
                                        </p:attrNameLst>
                                      </p:cBhvr>
                                      <p:to>
                                        <p:strVal val="visible"/>
                                      </p:to>
                                    </p:set>
                                  </p:childTnLst>
                                </p:cTn>
                              </p:par>
                            </p:childTnLst>
                          </p:cTn>
                        </p:par>
                        <p:par>
                          <p:cTn id="33" fill="hold">
                            <p:stCondLst>
                              <p:cond delay="400"/>
                            </p:stCondLst>
                            <p:childTnLst>
                              <p:par>
                                <p:cTn id="34" presetID="1" presetClass="entr" presetSubtype="0" fill="hold" grpId="0" nodeType="afterEffect">
                                  <p:stCondLst>
                                    <p:cond delay="100"/>
                                  </p:stCondLst>
                                  <p:childTnLst>
                                    <p:set>
                                      <p:cBhvr>
                                        <p:cTn id="35" dur="1" fill="hold">
                                          <p:stCondLst>
                                            <p:cond delay="0"/>
                                          </p:stCondLst>
                                        </p:cTn>
                                        <p:tgtEl>
                                          <p:spTgt spid="56"/>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grpId="0" nodeType="afterEffect">
                                  <p:stCondLst>
                                    <p:cond delay="100"/>
                                  </p:stCondLst>
                                  <p:childTnLst>
                                    <p:set>
                                      <p:cBhvr>
                                        <p:cTn id="38" dur="1" fill="hold">
                                          <p:stCondLst>
                                            <p:cond delay="0"/>
                                          </p:stCondLst>
                                        </p:cTn>
                                        <p:tgtEl>
                                          <p:spTgt spid="58"/>
                                        </p:tgtEl>
                                        <p:attrNameLst>
                                          <p:attrName>style.visibility</p:attrName>
                                        </p:attrNameLst>
                                      </p:cBhvr>
                                      <p:to>
                                        <p:strVal val="visible"/>
                                      </p:to>
                                    </p:set>
                                  </p:childTnLst>
                                </p:cTn>
                              </p:par>
                            </p:childTnLst>
                          </p:cTn>
                        </p:par>
                        <p:par>
                          <p:cTn id="39" fill="hold">
                            <p:stCondLst>
                              <p:cond delay="600"/>
                            </p:stCondLst>
                            <p:childTnLst>
                              <p:par>
                                <p:cTn id="40" presetID="1" presetClass="entr" presetSubtype="0" fill="hold" grpId="0" nodeType="afterEffect">
                                  <p:stCondLst>
                                    <p:cond delay="100"/>
                                  </p:stCondLst>
                                  <p:childTnLst>
                                    <p:set>
                                      <p:cBhvr>
                                        <p:cTn id="41" dur="1" fill="hold">
                                          <p:stCondLst>
                                            <p:cond delay="0"/>
                                          </p:stCondLst>
                                        </p:cTn>
                                        <p:tgtEl>
                                          <p:spTgt spid="60"/>
                                        </p:tgtEl>
                                        <p:attrNameLst>
                                          <p:attrName>style.visibility</p:attrName>
                                        </p:attrNameLst>
                                      </p:cBhvr>
                                      <p:to>
                                        <p:strVal val="visible"/>
                                      </p:to>
                                    </p:set>
                                  </p:childTnLst>
                                </p:cTn>
                              </p:par>
                            </p:childTnLst>
                          </p:cTn>
                        </p:par>
                        <p:par>
                          <p:cTn id="42" fill="hold">
                            <p:stCondLst>
                              <p:cond delay="700"/>
                            </p:stCondLst>
                            <p:childTnLst>
                              <p:par>
                                <p:cTn id="43" presetID="1" presetClass="entr" presetSubtype="0" fill="hold" grpId="0" nodeType="afterEffect">
                                  <p:stCondLst>
                                    <p:cond delay="100"/>
                                  </p:stCondLst>
                                  <p:childTnLst>
                                    <p:set>
                                      <p:cBhvr>
                                        <p:cTn id="44" dur="1" fill="hold">
                                          <p:stCondLst>
                                            <p:cond delay="0"/>
                                          </p:stCondLst>
                                        </p:cTn>
                                        <p:tgtEl>
                                          <p:spTgt spid="62"/>
                                        </p:tgtEl>
                                        <p:attrNameLst>
                                          <p:attrName>style.visibility</p:attrName>
                                        </p:attrNameLst>
                                      </p:cBhvr>
                                      <p:to>
                                        <p:strVal val="visible"/>
                                      </p:to>
                                    </p:set>
                                  </p:childTnLst>
                                </p:cTn>
                              </p:par>
                            </p:childTnLst>
                          </p:cTn>
                        </p:par>
                        <p:par>
                          <p:cTn id="45" fill="hold">
                            <p:stCondLst>
                              <p:cond delay="800"/>
                            </p:stCondLst>
                            <p:childTnLst>
                              <p:par>
                                <p:cTn id="46" presetID="1" presetClass="entr" presetSubtype="0" fill="hold" grpId="0" nodeType="afterEffect">
                                  <p:stCondLst>
                                    <p:cond delay="100"/>
                                  </p:stCondLst>
                                  <p:childTnLst>
                                    <p:set>
                                      <p:cBhvr>
                                        <p:cTn id="47" dur="1" fill="hold">
                                          <p:stCondLst>
                                            <p:cond delay="0"/>
                                          </p:stCondLst>
                                        </p:cTn>
                                        <p:tgtEl>
                                          <p:spTgt spid="64"/>
                                        </p:tgtEl>
                                        <p:attrNameLst>
                                          <p:attrName>style.visibility</p:attrName>
                                        </p:attrNameLst>
                                      </p:cBhvr>
                                      <p:to>
                                        <p:strVal val="visible"/>
                                      </p:to>
                                    </p:set>
                                  </p:childTnLst>
                                </p:cTn>
                              </p:par>
                            </p:childTnLst>
                          </p:cTn>
                        </p:par>
                        <p:par>
                          <p:cTn id="48" fill="hold">
                            <p:stCondLst>
                              <p:cond delay="900"/>
                            </p:stCondLst>
                            <p:childTnLst>
                              <p:par>
                                <p:cTn id="49" presetID="1" presetClass="entr" presetSubtype="0" fill="hold" grpId="0" nodeType="afterEffect">
                                  <p:stCondLst>
                                    <p:cond delay="100"/>
                                  </p:stCondLst>
                                  <p:childTnLst>
                                    <p:set>
                                      <p:cBhvr>
                                        <p:cTn id="50" dur="1" fill="hold">
                                          <p:stCondLst>
                                            <p:cond delay="0"/>
                                          </p:stCondLst>
                                        </p:cTn>
                                        <p:tgtEl>
                                          <p:spTgt spid="66"/>
                                        </p:tgtEl>
                                        <p:attrNameLst>
                                          <p:attrName>style.visibility</p:attrName>
                                        </p:attrNameLst>
                                      </p:cBhvr>
                                      <p:to>
                                        <p:strVal val="visible"/>
                                      </p:to>
                                    </p:set>
                                  </p:childTnLst>
                                </p:cTn>
                              </p:par>
                            </p:childTnLst>
                          </p:cTn>
                        </p:par>
                        <p:par>
                          <p:cTn id="51" fill="hold">
                            <p:stCondLst>
                              <p:cond delay="1000"/>
                            </p:stCondLst>
                            <p:childTnLst>
                              <p:par>
                                <p:cTn id="52" presetID="1" presetClass="entr" presetSubtype="0" fill="hold" grpId="0" nodeType="afterEffect">
                                  <p:stCondLst>
                                    <p:cond delay="100"/>
                                  </p:stCondLst>
                                  <p:childTnLst>
                                    <p:set>
                                      <p:cBhvr>
                                        <p:cTn id="53" dur="1" fill="hold">
                                          <p:stCondLst>
                                            <p:cond delay="0"/>
                                          </p:stCondLst>
                                        </p:cTn>
                                        <p:tgtEl>
                                          <p:spTgt spid="68"/>
                                        </p:tgtEl>
                                        <p:attrNameLst>
                                          <p:attrName>style.visibility</p:attrName>
                                        </p:attrNameLst>
                                      </p:cBhvr>
                                      <p:to>
                                        <p:strVal val="visible"/>
                                      </p:to>
                                    </p:set>
                                  </p:childTnLst>
                                </p:cTn>
                              </p:par>
                            </p:childTnLst>
                          </p:cTn>
                        </p:par>
                        <p:par>
                          <p:cTn id="54" fill="hold">
                            <p:stCondLst>
                              <p:cond delay="1100"/>
                            </p:stCondLst>
                            <p:childTnLst>
                              <p:par>
                                <p:cTn id="55" presetID="1" presetClass="entr" presetSubtype="0" fill="hold" grpId="0" nodeType="after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childTnLst>
                          </p:cTn>
                        </p:par>
                        <p:par>
                          <p:cTn id="57" fill="hold">
                            <p:stCondLst>
                              <p:cond delay="1100"/>
                            </p:stCondLst>
                            <p:childTnLst>
                              <p:par>
                                <p:cTn id="58" presetID="1" presetClass="entr" presetSubtype="0" fill="hold" grpId="0" nodeType="afterEffect">
                                  <p:stCondLst>
                                    <p:cond delay="100"/>
                                  </p:stCondLst>
                                  <p:childTnLst>
                                    <p:set>
                                      <p:cBhvr>
                                        <p:cTn id="59" dur="1" fill="hold">
                                          <p:stCondLst>
                                            <p:cond delay="0"/>
                                          </p:stCondLst>
                                        </p:cTn>
                                        <p:tgtEl>
                                          <p:spTgt spid="72"/>
                                        </p:tgtEl>
                                        <p:attrNameLst>
                                          <p:attrName>style.visibility</p:attrName>
                                        </p:attrNameLst>
                                      </p:cBhvr>
                                      <p:to>
                                        <p:strVal val="visible"/>
                                      </p:to>
                                    </p:set>
                                  </p:childTnLst>
                                </p:cTn>
                              </p:par>
                            </p:childTnLst>
                          </p:cTn>
                        </p:par>
                        <p:par>
                          <p:cTn id="60" fill="hold">
                            <p:stCondLst>
                              <p:cond delay="1200"/>
                            </p:stCondLst>
                            <p:childTnLst>
                              <p:par>
                                <p:cTn id="61" presetID="1" presetClass="entr" presetSubtype="0" fill="hold" grpId="0" nodeType="afterEffect">
                                  <p:stCondLst>
                                    <p:cond delay="100"/>
                                  </p:stCondLst>
                                  <p:childTnLst>
                                    <p:set>
                                      <p:cBhvr>
                                        <p:cTn id="62" dur="1" fill="hold">
                                          <p:stCondLst>
                                            <p:cond delay="0"/>
                                          </p:stCondLst>
                                        </p:cTn>
                                        <p:tgtEl>
                                          <p:spTgt spid="74"/>
                                        </p:tgtEl>
                                        <p:attrNameLst>
                                          <p:attrName>style.visibility</p:attrName>
                                        </p:attrNameLst>
                                      </p:cBhvr>
                                      <p:to>
                                        <p:strVal val="visible"/>
                                      </p:to>
                                    </p:set>
                                  </p:childTnLst>
                                </p:cTn>
                              </p:par>
                            </p:childTnLst>
                          </p:cTn>
                        </p:par>
                        <p:par>
                          <p:cTn id="63" fill="hold">
                            <p:stCondLst>
                              <p:cond delay="1300"/>
                            </p:stCondLst>
                            <p:childTnLst>
                              <p:par>
                                <p:cTn id="64" presetID="1" presetClass="entr" presetSubtype="0" fill="hold" grpId="0" nodeType="afterEffect">
                                  <p:stCondLst>
                                    <p:cond delay="100"/>
                                  </p:stCondLst>
                                  <p:childTnLst>
                                    <p:set>
                                      <p:cBhvr>
                                        <p:cTn id="65" dur="1" fill="hold">
                                          <p:stCondLst>
                                            <p:cond delay="0"/>
                                          </p:stCondLst>
                                        </p:cTn>
                                        <p:tgtEl>
                                          <p:spTgt spid="76"/>
                                        </p:tgtEl>
                                        <p:attrNameLst>
                                          <p:attrName>style.visibility</p:attrName>
                                        </p:attrNameLst>
                                      </p:cBhvr>
                                      <p:to>
                                        <p:strVal val="visible"/>
                                      </p:to>
                                    </p:set>
                                  </p:childTnLst>
                                </p:cTn>
                              </p:par>
                            </p:childTnLst>
                          </p:cTn>
                        </p:par>
                        <p:par>
                          <p:cTn id="66" fill="hold">
                            <p:stCondLst>
                              <p:cond delay="1400"/>
                            </p:stCondLst>
                            <p:childTnLst>
                              <p:par>
                                <p:cTn id="67" presetID="1" presetClass="entr" presetSubtype="0" fill="hold" grpId="0" nodeType="afterEffect">
                                  <p:stCondLst>
                                    <p:cond delay="100"/>
                                  </p:stCondLst>
                                  <p:childTnLst>
                                    <p:set>
                                      <p:cBhvr>
                                        <p:cTn id="68" dur="1" fill="hold">
                                          <p:stCondLst>
                                            <p:cond delay="0"/>
                                          </p:stCondLst>
                                        </p:cTn>
                                        <p:tgtEl>
                                          <p:spTgt spid="78"/>
                                        </p:tgtEl>
                                        <p:attrNameLst>
                                          <p:attrName>style.visibility</p:attrName>
                                        </p:attrNameLst>
                                      </p:cBhvr>
                                      <p:to>
                                        <p:strVal val="visible"/>
                                      </p:to>
                                    </p:set>
                                  </p:childTnLst>
                                </p:cTn>
                              </p:par>
                            </p:childTnLst>
                          </p:cTn>
                        </p:par>
                        <p:par>
                          <p:cTn id="69" fill="hold">
                            <p:stCondLst>
                              <p:cond delay="1500"/>
                            </p:stCondLst>
                            <p:childTnLst>
                              <p:par>
                                <p:cTn id="70" presetID="1" presetClass="entr" presetSubtype="0" fill="hold" grpId="0" nodeType="afterEffect">
                                  <p:stCondLst>
                                    <p:cond delay="100"/>
                                  </p:stCondLst>
                                  <p:childTnLst>
                                    <p:set>
                                      <p:cBhvr>
                                        <p:cTn id="71" dur="1" fill="hold">
                                          <p:stCondLst>
                                            <p:cond delay="0"/>
                                          </p:stCondLst>
                                        </p:cTn>
                                        <p:tgtEl>
                                          <p:spTgt spid="80"/>
                                        </p:tgtEl>
                                        <p:attrNameLst>
                                          <p:attrName>style.visibility</p:attrName>
                                        </p:attrNameLst>
                                      </p:cBhvr>
                                      <p:to>
                                        <p:strVal val="visible"/>
                                      </p:to>
                                    </p:set>
                                  </p:childTnLst>
                                </p:cTn>
                              </p:par>
                            </p:childTnLst>
                          </p:cTn>
                        </p:par>
                        <p:par>
                          <p:cTn id="72" fill="hold">
                            <p:stCondLst>
                              <p:cond delay="1600"/>
                            </p:stCondLst>
                            <p:childTnLst>
                              <p:par>
                                <p:cTn id="73" presetID="1" presetClass="entr" presetSubtype="0" fill="hold" grpId="0" nodeType="after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childTnLst>
                          </p:cTn>
                        </p:par>
                        <p:par>
                          <p:cTn id="75" fill="hold">
                            <p:stCondLst>
                              <p:cond delay="1600"/>
                            </p:stCondLst>
                            <p:childTnLst>
                              <p:par>
                                <p:cTn id="76" presetID="1" presetClass="entr" presetSubtype="0" fill="hold" grpId="0" nodeType="afterEffect">
                                  <p:stCondLst>
                                    <p:cond delay="100"/>
                                  </p:stCondLst>
                                  <p:childTnLst>
                                    <p:set>
                                      <p:cBhvr>
                                        <p:cTn id="77" dur="1" fill="hold">
                                          <p:stCondLst>
                                            <p:cond delay="0"/>
                                          </p:stCondLst>
                                        </p:cTn>
                                        <p:tgtEl>
                                          <p:spTgt spid="84"/>
                                        </p:tgtEl>
                                        <p:attrNameLst>
                                          <p:attrName>style.visibility</p:attrName>
                                        </p:attrNameLst>
                                      </p:cBhvr>
                                      <p:to>
                                        <p:strVal val="visible"/>
                                      </p:to>
                                    </p:set>
                                  </p:childTnLst>
                                </p:cTn>
                              </p:par>
                            </p:childTnLst>
                          </p:cTn>
                        </p:par>
                        <p:par>
                          <p:cTn id="78" fill="hold">
                            <p:stCondLst>
                              <p:cond delay="1700"/>
                            </p:stCondLst>
                            <p:childTnLst>
                              <p:par>
                                <p:cTn id="79" presetID="1" presetClass="entr" presetSubtype="0" fill="hold" grpId="0" nodeType="afterEffect">
                                  <p:stCondLst>
                                    <p:cond delay="100"/>
                                  </p:stCondLst>
                                  <p:childTnLst>
                                    <p:set>
                                      <p:cBhvr>
                                        <p:cTn id="80" dur="1" fill="hold">
                                          <p:stCondLst>
                                            <p:cond delay="0"/>
                                          </p:stCondLst>
                                        </p:cTn>
                                        <p:tgtEl>
                                          <p:spTgt spid="86"/>
                                        </p:tgtEl>
                                        <p:attrNameLst>
                                          <p:attrName>style.visibility</p:attrName>
                                        </p:attrNameLst>
                                      </p:cBhvr>
                                      <p:to>
                                        <p:strVal val="visible"/>
                                      </p:to>
                                    </p:set>
                                  </p:childTnLst>
                                </p:cTn>
                              </p:par>
                            </p:childTnLst>
                          </p:cTn>
                        </p:par>
                        <p:par>
                          <p:cTn id="81" fill="hold">
                            <p:stCondLst>
                              <p:cond delay="1800"/>
                            </p:stCondLst>
                            <p:childTnLst>
                              <p:par>
                                <p:cTn id="82" presetID="1" presetClass="entr" presetSubtype="0" fill="hold" grpId="0" nodeType="afterEffect">
                                  <p:stCondLst>
                                    <p:cond delay="100"/>
                                  </p:stCondLst>
                                  <p:childTnLst>
                                    <p:set>
                                      <p:cBhvr>
                                        <p:cTn id="83" dur="1" fill="hold">
                                          <p:stCondLst>
                                            <p:cond delay="0"/>
                                          </p:stCondLst>
                                        </p:cTn>
                                        <p:tgtEl>
                                          <p:spTgt spid="88"/>
                                        </p:tgtEl>
                                        <p:attrNameLst>
                                          <p:attrName>style.visibility</p:attrName>
                                        </p:attrNameLst>
                                      </p:cBhvr>
                                      <p:to>
                                        <p:strVal val="visible"/>
                                      </p:to>
                                    </p:set>
                                  </p:childTnLst>
                                </p:cTn>
                              </p:par>
                            </p:childTnLst>
                          </p:cTn>
                        </p:par>
                        <p:par>
                          <p:cTn id="84" fill="hold">
                            <p:stCondLst>
                              <p:cond delay="1900"/>
                            </p:stCondLst>
                            <p:childTnLst>
                              <p:par>
                                <p:cTn id="85" presetID="1" presetClass="entr" presetSubtype="0" fill="hold" grpId="0" nodeType="afterEffect">
                                  <p:stCondLst>
                                    <p:cond delay="10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100"/>
                                  </p:stCondLst>
                                  <p:childTnLst>
                                    <p:set>
                                      <p:cBhvr>
                                        <p:cTn id="93" dur="1" fill="hold">
                                          <p:stCondLst>
                                            <p:cond delay="0"/>
                                          </p:stCondLst>
                                        </p:cTn>
                                        <p:tgtEl>
                                          <p:spTgt spid="47"/>
                                        </p:tgtEl>
                                        <p:attrNameLst>
                                          <p:attrName>style.visibility</p:attrName>
                                        </p:attrNameLst>
                                      </p:cBhvr>
                                      <p:to>
                                        <p:strVal val="visible"/>
                                      </p:to>
                                    </p:set>
                                  </p:childTnLst>
                                </p:cTn>
                              </p:par>
                            </p:childTnLst>
                          </p:cTn>
                        </p:par>
                        <p:par>
                          <p:cTn id="94" fill="hold">
                            <p:stCondLst>
                              <p:cond delay="100"/>
                            </p:stCondLst>
                            <p:childTnLst>
                              <p:par>
                                <p:cTn id="95" presetID="1" presetClass="entr" presetSubtype="0" fill="hold" grpId="0" nodeType="afterEffect">
                                  <p:stCondLst>
                                    <p:cond delay="100"/>
                                  </p:stCondLst>
                                  <p:childTnLst>
                                    <p:set>
                                      <p:cBhvr>
                                        <p:cTn id="96" dur="1" fill="hold">
                                          <p:stCondLst>
                                            <p:cond delay="0"/>
                                          </p:stCondLst>
                                        </p:cTn>
                                        <p:tgtEl>
                                          <p:spTgt spid="49"/>
                                        </p:tgtEl>
                                        <p:attrNameLst>
                                          <p:attrName>style.visibility</p:attrName>
                                        </p:attrNameLst>
                                      </p:cBhvr>
                                      <p:to>
                                        <p:strVal val="visible"/>
                                      </p:to>
                                    </p:set>
                                  </p:childTnLst>
                                </p:cTn>
                              </p:par>
                            </p:childTnLst>
                          </p:cTn>
                        </p:par>
                        <p:par>
                          <p:cTn id="97" fill="hold">
                            <p:stCondLst>
                              <p:cond delay="200"/>
                            </p:stCondLst>
                            <p:childTnLst>
                              <p:par>
                                <p:cTn id="98" presetID="1" presetClass="entr" presetSubtype="0" fill="hold" grpId="0" nodeType="afterEffect">
                                  <p:stCondLst>
                                    <p:cond delay="100"/>
                                  </p:stCondLst>
                                  <p:childTnLst>
                                    <p:set>
                                      <p:cBhvr>
                                        <p:cTn id="99" dur="1" fill="hold">
                                          <p:stCondLst>
                                            <p:cond delay="0"/>
                                          </p:stCondLst>
                                        </p:cTn>
                                        <p:tgtEl>
                                          <p:spTgt spid="51"/>
                                        </p:tgtEl>
                                        <p:attrNameLst>
                                          <p:attrName>style.visibility</p:attrName>
                                        </p:attrNameLst>
                                      </p:cBhvr>
                                      <p:to>
                                        <p:strVal val="visible"/>
                                      </p:to>
                                    </p:set>
                                  </p:childTnLst>
                                </p:cTn>
                              </p:par>
                            </p:childTnLst>
                          </p:cTn>
                        </p:par>
                        <p:par>
                          <p:cTn id="100" fill="hold">
                            <p:stCondLst>
                              <p:cond delay="300"/>
                            </p:stCondLst>
                            <p:childTnLst>
                              <p:par>
                                <p:cTn id="101" presetID="1" presetClass="entr" presetSubtype="0" fill="hold" grpId="0" nodeType="afterEffect">
                                  <p:stCondLst>
                                    <p:cond delay="100"/>
                                  </p:stCondLst>
                                  <p:childTnLst>
                                    <p:set>
                                      <p:cBhvr>
                                        <p:cTn id="102" dur="1" fill="hold">
                                          <p:stCondLst>
                                            <p:cond delay="0"/>
                                          </p:stCondLst>
                                        </p:cTn>
                                        <p:tgtEl>
                                          <p:spTgt spid="53"/>
                                        </p:tgtEl>
                                        <p:attrNameLst>
                                          <p:attrName>style.visibility</p:attrName>
                                        </p:attrNameLst>
                                      </p:cBhvr>
                                      <p:to>
                                        <p:strVal val="visible"/>
                                      </p:to>
                                    </p:set>
                                  </p:childTnLst>
                                </p:cTn>
                              </p:par>
                            </p:childTnLst>
                          </p:cTn>
                        </p:par>
                        <p:par>
                          <p:cTn id="103" fill="hold">
                            <p:stCondLst>
                              <p:cond delay="400"/>
                            </p:stCondLst>
                            <p:childTnLst>
                              <p:par>
                                <p:cTn id="104" presetID="1" presetClass="entr" presetSubtype="0" fill="hold" grpId="0" nodeType="afterEffect">
                                  <p:stCondLst>
                                    <p:cond delay="100"/>
                                  </p:stCondLst>
                                  <p:childTnLst>
                                    <p:set>
                                      <p:cBhvr>
                                        <p:cTn id="105" dur="1" fill="hold">
                                          <p:stCondLst>
                                            <p:cond delay="0"/>
                                          </p:stCondLst>
                                        </p:cTn>
                                        <p:tgtEl>
                                          <p:spTgt spid="55"/>
                                        </p:tgtEl>
                                        <p:attrNameLst>
                                          <p:attrName>style.visibility</p:attrName>
                                        </p:attrNameLst>
                                      </p:cBhvr>
                                      <p:to>
                                        <p:strVal val="visible"/>
                                      </p:to>
                                    </p:set>
                                  </p:childTnLst>
                                </p:cTn>
                              </p:par>
                            </p:childTnLst>
                          </p:cTn>
                        </p:par>
                        <p:par>
                          <p:cTn id="106" fill="hold">
                            <p:stCondLst>
                              <p:cond delay="500"/>
                            </p:stCondLst>
                            <p:childTnLst>
                              <p:par>
                                <p:cTn id="107" presetID="1" presetClass="entr" presetSubtype="0" fill="hold" grpId="0" nodeType="afterEffect">
                                  <p:stCondLst>
                                    <p:cond delay="100"/>
                                  </p:stCondLst>
                                  <p:childTnLst>
                                    <p:set>
                                      <p:cBhvr>
                                        <p:cTn id="108" dur="1" fill="hold">
                                          <p:stCondLst>
                                            <p:cond delay="0"/>
                                          </p:stCondLst>
                                        </p:cTn>
                                        <p:tgtEl>
                                          <p:spTgt spid="57"/>
                                        </p:tgtEl>
                                        <p:attrNameLst>
                                          <p:attrName>style.visibility</p:attrName>
                                        </p:attrNameLst>
                                      </p:cBhvr>
                                      <p:to>
                                        <p:strVal val="visible"/>
                                      </p:to>
                                    </p:set>
                                  </p:childTnLst>
                                </p:cTn>
                              </p:par>
                            </p:childTnLst>
                          </p:cTn>
                        </p:par>
                        <p:par>
                          <p:cTn id="109" fill="hold">
                            <p:stCondLst>
                              <p:cond delay="600"/>
                            </p:stCondLst>
                            <p:childTnLst>
                              <p:par>
                                <p:cTn id="110" presetID="1" presetClass="entr" presetSubtype="0" fill="hold" grpId="0" nodeType="afterEffect">
                                  <p:stCondLst>
                                    <p:cond delay="100"/>
                                  </p:stCondLst>
                                  <p:childTnLst>
                                    <p:set>
                                      <p:cBhvr>
                                        <p:cTn id="111" dur="1" fill="hold">
                                          <p:stCondLst>
                                            <p:cond delay="0"/>
                                          </p:stCondLst>
                                        </p:cTn>
                                        <p:tgtEl>
                                          <p:spTgt spid="59"/>
                                        </p:tgtEl>
                                        <p:attrNameLst>
                                          <p:attrName>style.visibility</p:attrName>
                                        </p:attrNameLst>
                                      </p:cBhvr>
                                      <p:to>
                                        <p:strVal val="visible"/>
                                      </p:to>
                                    </p:set>
                                  </p:childTnLst>
                                </p:cTn>
                              </p:par>
                            </p:childTnLst>
                          </p:cTn>
                        </p:par>
                        <p:par>
                          <p:cTn id="112" fill="hold">
                            <p:stCondLst>
                              <p:cond delay="700"/>
                            </p:stCondLst>
                            <p:childTnLst>
                              <p:par>
                                <p:cTn id="113" presetID="1" presetClass="entr" presetSubtype="0" fill="hold" grpId="0" nodeType="afterEffect">
                                  <p:stCondLst>
                                    <p:cond delay="100"/>
                                  </p:stCondLst>
                                  <p:childTnLst>
                                    <p:set>
                                      <p:cBhvr>
                                        <p:cTn id="114" dur="1" fill="hold">
                                          <p:stCondLst>
                                            <p:cond delay="0"/>
                                          </p:stCondLst>
                                        </p:cTn>
                                        <p:tgtEl>
                                          <p:spTgt spid="61"/>
                                        </p:tgtEl>
                                        <p:attrNameLst>
                                          <p:attrName>style.visibility</p:attrName>
                                        </p:attrNameLst>
                                      </p:cBhvr>
                                      <p:to>
                                        <p:strVal val="visible"/>
                                      </p:to>
                                    </p:set>
                                  </p:childTnLst>
                                </p:cTn>
                              </p:par>
                            </p:childTnLst>
                          </p:cTn>
                        </p:par>
                        <p:par>
                          <p:cTn id="115" fill="hold">
                            <p:stCondLst>
                              <p:cond delay="800"/>
                            </p:stCondLst>
                            <p:childTnLst>
                              <p:par>
                                <p:cTn id="116" presetID="1" presetClass="entr" presetSubtype="0" fill="hold" grpId="0" nodeType="afterEffect">
                                  <p:stCondLst>
                                    <p:cond delay="100"/>
                                  </p:stCondLst>
                                  <p:childTnLst>
                                    <p:set>
                                      <p:cBhvr>
                                        <p:cTn id="117" dur="1" fill="hold">
                                          <p:stCondLst>
                                            <p:cond delay="0"/>
                                          </p:stCondLst>
                                        </p:cTn>
                                        <p:tgtEl>
                                          <p:spTgt spid="63"/>
                                        </p:tgtEl>
                                        <p:attrNameLst>
                                          <p:attrName>style.visibility</p:attrName>
                                        </p:attrNameLst>
                                      </p:cBhvr>
                                      <p:to>
                                        <p:strVal val="visible"/>
                                      </p:to>
                                    </p:set>
                                  </p:childTnLst>
                                </p:cTn>
                              </p:par>
                            </p:childTnLst>
                          </p:cTn>
                        </p:par>
                        <p:par>
                          <p:cTn id="118" fill="hold">
                            <p:stCondLst>
                              <p:cond delay="900"/>
                            </p:stCondLst>
                            <p:childTnLst>
                              <p:par>
                                <p:cTn id="119" presetID="1" presetClass="entr" presetSubtype="0" fill="hold" grpId="0" nodeType="afterEffect">
                                  <p:stCondLst>
                                    <p:cond delay="100"/>
                                  </p:stCondLst>
                                  <p:childTnLst>
                                    <p:set>
                                      <p:cBhvr>
                                        <p:cTn id="120" dur="1" fill="hold">
                                          <p:stCondLst>
                                            <p:cond delay="0"/>
                                          </p:stCondLst>
                                        </p:cTn>
                                        <p:tgtEl>
                                          <p:spTgt spid="65"/>
                                        </p:tgtEl>
                                        <p:attrNameLst>
                                          <p:attrName>style.visibility</p:attrName>
                                        </p:attrNameLst>
                                      </p:cBhvr>
                                      <p:to>
                                        <p:strVal val="visible"/>
                                      </p:to>
                                    </p:set>
                                  </p:childTnLst>
                                </p:cTn>
                              </p:par>
                            </p:childTnLst>
                          </p:cTn>
                        </p:par>
                        <p:par>
                          <p:cTn id="121" fill="hold">
                            <p:stCondLst>
                              <p:cond delay="1000"/>
                            </p:stCondLst>
                            <p:childTnLst>
                              <p:par>
                                <p:cTn id="122" presetID="1" presetClass="entr" presetSubtype="0" fill="hold" grpId="0" nodeType="afterEffect">
                                  <p:stCondLst>
                                    <p:cond delay="100"/>
                                  </p:stCondLst>
                                  <p:childTnLst>
                                    <p:set>
                                      <p:cBhvr>
                                        <p:cTn id="123" dur="1" fill="hold">
                                          <p:stCondLst>
                                            <p:cond delay="0"/>
                                          </p:stCondLst>
                                        </p:cTn>
                                        <p:tgtEl>
                                          <p:spTgt spid="67"/>
                                        </p:tgtEl>
                                        <p:attrNameLst>
                                          <p:attrName>style.visibility</p:attrName>
                                        </p:attrNameLst>
                                      </p:cBhvr>
                                      <p:to>
                                        <p:strVal val="visible"/>
                                      </p:to>
                                    </p:set>
                                  </p:childTnLst>
                                </p:cTn>
                              </p:par>
                            </p:childTnLst>
                          </p:cTn>
                        </p:par>
                        <p:par>
                          <p:cTn id="124" fill="hold">
                            <p:stCondLst>
                              <p:cond delay="1100"/>
                            </p:stCondLst>
                            <p:childTnLst>
                              <p:par>
                                <p:cTn id="125" presetID="1" presetClass="entr" presetSubtype="0" fill="hold" grpId="0" nodeType="afterEffect">
                                  <p:stCondLst>
                                    <p:cond delay="100"/>
                                  </p:stCondLst>
                                  <p:childTnLst>
                                    <p:set>
                                      <p:cBhvr>
                                        <p:cTn id="126" dur="1" fill="hold">
                                          <p:stCondLst>
                                            <p:cond delay="0"/>
                                          </p:stCondLst>
                                        </p:cTn>
                                        <p:tgtEl>
                                          <p:spTgt spid="69"/>
                                        </p:tgtEl>
                                        <p:attrNameLst>
                                          <p:attrName>style.visibility</p:attrName>
                                        </p:attrNameLst>
                                      </p:cBhvr>
                                      <p:to>
                                        <p:strVal val="visible"/>
                                      </p:to>
                                    </p:set>
                                  </p:childTnLst>
                                </p:cTn>
                              </p:par>
                            </p:childTnLst>
                          </p:cTn>
                        </p:par>
                        <p:par>
                          <p:cTn id="127" fill="hold">
                            <p:stCondLst>
                              <p:cond delay="1200"/>
                            </p:stCondLst>
                            <p:childTnLst>
                              <p:par>
                                <p:cTn id="128" presetID="1" presetClass="entr" presetSubtype="0" fill="hold" grpId="0" nodeType="afterEffect">
                                  <p:stCondLst>
                                    <p:cond delay="100"/>
                                  </p:stCondLst>
                                  <p:childTnLst>
                                    <p:set>
                                      <p:cBhvr>
                                        <p:cTn id="129" dur="1" fill="hold">
                                          <p:stCondLst>
                                            <p:cond delay="0"/>
                                          </p:stCondLst>
                                        </p:cTn>
                                        <p:tgtEl>
                                          <p:spTgt spid="71"/>
                                        </p:tgtEl>
                                        <p:attrNameLst>
                                          <p:attrName>style.visibility</p:attrName>
                                        </p:attrNameLst>
                                      </p:cBhvr>
                                      <p:to>
                                        <p:strVal val="visible"/>
                                      </p:to>
                                    </p:set>
                                  </p:childTnLst>
                                </p:cTn>
                              </p:par>
                            </p:childTnLst>
                          </p:cTn>
                        </p:par>
                        <p:par>
                          <p:cTn id="130" fill="hold">
                            <p:stCondLst>
                              <p:cond delay="1300"/>
                            </p:stCondLst>
                            <p:childTnLst>
                              <p:par>
                                <p:cTn id="131" presetID="1" presetClass="entr" presetSubtype="0" fill="hold" grpId="0" nodeType="afterEffect">
                                  <p:stCondLst>
                                    <p:cond delay="100"/>
                                  </p:stCondLst>
                                  <p:childTnLst>
                                    <p:set>
                                      <p:cBhvr>
                                        <p:cTn id="132" dur="1" fill="hold">
                                          <p:stCondLst>
                                            <p:cond delay="0"/>
                                          </p:stCondLst>
                                        </p:cTn>
                                        <p:tgtEl>
                                          <p:spTgt spid="73"/>
                                        </p:tgtEl>
                                        <p:attrNameLst>
                                          <p:attrName>style.visibility</p:attrName>
                                        </p:attrNameLst>
                                      </p:cBhvr>
                                      <p:to>
                                        <p:strVal val="visible"/>
                                      </p:to>
                                    </p:set>
                                  </p:childTnLst>
                                </p:cTn>
                              </p:par>
                            </p:childTnLst>
                          </p:cTn>
                        </p:par>
                        <p:par>
                          <p:cTn id="133" fill="hold">
                            <p:stCondLst>
                              <p:cond delay="1400"/>
                            </p:stCondLst>
                            <p:childTnLst>
                              <p:par>
                                <p:cTn id="134" presetID="1" presetClass="entr" presetSubtype="0" fill="hold" grpId="0" nodeType="afterEffect">
                                  <p:stCondLst>
                                    <p:cond delay="100"/>
                                  </p:stCondLst>
                                  <p:childTnLst>
                                    <p:set>
                                      <p:cBhvr>
                                        <p:cTn id="135" dur="1" fill="hold">
                                          <p:stCondLst>
                                            <p:cond delay="0"/>
                                          </p:stCondLst>
                                        </p:cTn>
                                        <p:tgtEl>
                                          <p:spTgt spid="75"/>
                                        </p:tgtEl>
                                        <p:attrNameLst>
                                          <p:attrName>style.visibility</p:attrName>
                                        </p:attrNameLst>
                                      </p:cBhvr>
                                      <p:to>
                                        <p:strVal val="visible"/>
                                      </p:to>
                                    </p:set>
                                  </p:childTnLst>
                                </p:cTn>
                              </p:par>
                            </p:childTnLst>
                          </p:cTn>
                        </p:par>
                        <p:par>
                          <p:cTn id="136" fill="hold">
                            <p:stCondLst>
                              <p:cond delay="1500"/>
                            </p:stCondLst>
                            <p:childTnLst>
                              <p:par>
                                <p:cTn id="137" presetID="1" presetClass="entr" presetSubtype="0" fill="hold" grpId="0" nodeType="afterEffect">
                                  <p:stCondLst>
                                    <p:cond delay="100"/>
                                  </p:stCondLst>
                                  <p:childTnLst>
                                    <p:set>
                                      <p:cBhvr>
                                        <p:cTn id="138" dur="1" fill="hold">
                                          <p:stCondLst>
                                            <p:cond delay="0"/>
                                          </p:stCondLst>
                                        </p:cTn>
                                        <p:tgtEl>
                                          <p:spTgt spid="77"/>
                                        </p:tgtEl>
                                        <p:attrNameLst>
                                          <p:attrName>style.visibility</p:attrName>
                                        </p:attrNameLst>
                                      </p:cBhvr>
                                      <p:to>
                                        <p:strVal val="visible"/>
                                      </p:to>
                                    </p:set>
                                  </p:childTnLst>
                                </p:cTn>
                              </p:par>
                            </p:childTnLst>
                          </p:cTn>
                        </p:par>
                        <p:par>
                          <p:cTn id="139" fill="hold">
                            <p:stCondLst>
                              <p:cond delay="1600"/>
                            </p:stCondLst>
                            <p:childTnLst>
                              <p:par>
                                <p:cTn id="140" presetID="1" presetClass="entr" presetSubtype="0" fill="hold" grpId="0" nodeType="afterEffect">
                                  <p:stCondLst>
                                    <p:cond delay="100"/>
                                  </p:stCondLst>
                                  <p:childTnLst>
                                    <p:set>
                                      <p:cBhvr>
                                        <p:cTn id="141" dur="1" fill="hold">
                                          <p:stCondLst>
                                            <p:cond delay="0"/>
                                          </p:stCondLst>
                                        </p:cTn>
                                        <p:tgtEl>
                                          <p:spTgt spid="79"/>
                                        </p:tgtEl>
                                        <p:attrNameLst>
                                          <p:attrName>style.visibility</p:attrName>
                                        </p:attrNameLst>
                                      </p:cBhvr>
                                      <p:to>
                                        <p:strVal val="visible"/>
                                      </p:to>
                                    </p:set>
                                  </p:childTnLst>
                                </p:cTn>
                              </p:par>
                            </p:childTnLst>
                          </p:cTn>
                        </p:par>
                        <p:par>
                          <p:cTn id="142" fill="hold">
                            <p:stCondLst>
                              <p:cond delay="1700"/>
                            </p:stCondLst>
                            <p:childTnLst>
                              <p:par>
                                <p:cTn id="143" presetID="1" presetClass="entr" presetSubtype="0" fill="hold" grpId="0" nodeType="afterEffect">
                                  <p:stCondLst>
                                    <p:cond delay="100"/>
                                  </p:stCondLst>
                                  <p:childTnLst>
                                    <p:set>
                                      <p:cBhvr>
                                        <p:cTn id="144" dur="1" fill="hold">
                                          <p:stCondLst>
                                            <p:cond delay="0"/>
                                          </p:stCondLst>
                                        </p:cTn>
                                        <p:tgtEl>
                                          <p:spTgt spid="81"/>
                                        </p:tgtEl>
                                        <p:attrNameLst>
                                          <p:attrName>style.visibility</p:attrName>
                                        </p:attrNameLst>
                                      </p:cBhvr>
                                      <p:to>
                                        <p:strVal val="visible"/>
                                      </p:to>
                                    </p:set>
                                  </p:childTnLst>
                                </p:cTn>
                              </p:par>
                            </p:childTnLst>
                          </p:cTn>
                        </p:par>
                        <p:par>
                          <p:cTn id="145" fill="hold">
                            <p:stCondLst>
                              <p:cond delay="1800"/>
                            </p:stCondLst>
                            <p:childTnLst>
                              <p:par>
                                <p:cTn id="146" presetID="1" presetClass="entr" presetSubtype="0" fill="hold" grpId="0" nodeType="afterEffect">
                                  <p:stCondLst>
                                    <p:cond delay="100"/>
                                  </p:stCondLst>
                                  <p:childTnLst>
                                    <p:set>
                                      <p:cBhvr>
                                        <p:cTn id="147" dur="1" fill="hold">
                                          <p:stCondLst>
                                            <p:cond delay="0"/>
                                          </p:stCondLst>
                                        </p:cTn>
                                        <p:tgtEl>
                                          <p:spTgt spid="83"/>
                                        </p:tgtEl>
                                        <p:attrNameLst>
                                          <p:attrName>style.visibility</p:attrName>
                                        </p:attrNameLst>
                                      </p:cBhvr>
                                      <p:to>
                                        <p:strVal val="visible"/>
                                      </p:to>
                                    </p:set>
                                  </p:childTnLst>
                                </p:cTn>
                              </p:par>
                            </p:childTnLst>
                          </p:cTn>
                        </p:par>
                        <p:par>
                          <p:cTn id="148" fill="hold">
                            <p:stCondLst>
                              <p:cond delay="1900"/>
                            </p:stCondLst>
                            <p:childTnLst>
                              <p:par>
                                <p:cTn id="149" presetID="1" presetClass="entr" presetSubtype="0" fill="hold" grpId="0" nodeType="afterEffect">
                                  <p:stCondLst>
                                    <p:cond delay="100"/>
                                  </p:stCondLst>
                                  <p:childTnLst>
                                    <p:set>
                                      <p:cBhvr>
                                        <p:cTn id="150" dur="1" fill="hold">
                                          <p:stCondLst>
                                            <p:cond delay="0"/>
                                          </p:stCondLst>
                                        </p:cTn>
                                        <p:tgtEl>
                                          <p:spTgt spid="85"/>
                                        </p:tgtEl>
                                        <p:attrNameLst>
                                          <p:attrName>style.visibility</p:attrName>
                                        </p:attrNameLst>
                                      </p:cBhvr>
                                      <p:to>
                                        <p:strVal val="visible"/>
                                      </p:to>
                                    </p:set>
                                  </p:childTnLst>
                                </p:cTn>
                              </p:par>
                            </p:childTnLst>
                          </p:cTn>
                        </p:par>
                        <p:par>
                          <p:cTn id="151" fill="hold">
                            <p:stCondLst>
                              <p:cond delay="2000"/>
                            </p:stCondLst>
                            <p:childTnLst>
                              <p:par>
                                <p:cTn id="152" presetID="1" presetClass="entr" presetSubtype="0" fill="hold" grpId="0" nodeType="afterEffect">
                                  <p:stCondLst>
                                    <p:cond delay="100"/>
                                  </p:stCondLst>
                                  <p:childTnLst>
                                    <p:set>
                                      <p:cBhvr>
                                        <p:cTn id="153" dur="1" fill="hold">
                                          <p:stCondLst>
                                            <p:cond delay="0"/>
                                          </p:stCondLst>
                                        </p:cTn>
                                        <p:tgtEl>
                                          <p:spTgt spid="87"/>
                                        </p:tgtEl>
                                        <p:attrNameLst>
                                          <p:attrName>style.visibility</p:attrName>
                                        </p:attrNameLst>
                                      </p:cBhvr>
                                      <p:to>
                                        <p:strVal val="visible"/>
                                      </p:to>
                                    </p:set>
                                  </p:childTnLst>
                                </p:cTn>
                              </p:par>
                            </p:childTnLst>
                          </p:cTn>
                        </p:par>
                        <p:par>
                          <p:cTn id="154" fill="hold">
                            <p:stCondLst>
                              <p:cond delay="2100"/>
                            </p:stCondLst>
                            <p:childTnLst>
                              <p:par>
                                <p:cTn id="155" presetID="1" presetClass="entr" presetSubtype="0" fill="hold" grpId="0" nodeType="afterEffect">
                                  <p:stCondLst>
                                    <p:cond delay="100"/>
                                  </p:stCondLst>
                                  <p:childTnLst>
                                    <p:set>
                                      <p:cBhvr>
                                        <p:cTn id="156" dur="1" fill="hold">
                                          <p:stCondLst>
                                            <p:cond delay="0"/>
                                          </p:stCondLst>
                                        </p:cTn>
                                        <p:tgtEl>
                                          <p:spTgt spid="89"/>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3">
                                            <p:txEl>
                                              <p:pRg st="2" end="2"/>
                                            </p:txEl>
                                          </p:spTgt>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3">
                                            <p:txEl>
                                              <p:pRg st="3" end="3"/>
                                            </p:txEl>
                                          </p:spTgt>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
                                            <p:txEl>
                                              <p:pRg st="5" end="5"/>
                                            </p:txEl>
                                          </p:spTgt>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3">
                                            <p:txEl>
                                              <p:pRg st="6" end="6"/>
                                            </p:txEl>
                                          </p:spTgt>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3">
                                            <p:txEl>
                                              <p:pRg st="7" end="7"/>
                                            </p:txEl>
                                          </p:spTgt>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3">
                                            <p:txEl>
                                              <p:pRg st="8" end="8"/>
                                            </p:txEl>
                                          </p:spTgt>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6" grpId="0" animBg="1"/>
      <p:bldP spid="42" grpId="0" animBg="1"/>
      <p:bldP spid="43"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A24C6-9F1F-406F-973D-07748CB5D79A}"/>
              </a:ext>
            </a:extLst>
          </p:cNvPr>
          <p:cNvSpPr>
            <a:spLocks noGrp="1"/>
          </p:cNvSpPr>
          <p:nvPr>
            <p:ph type="title"/>
          </p:nvPr>
        </p:nvSpPr>
        <p:spPr/>
        <p:txBody>
          <a:bodyPr/>
          <a:lstStyle/>
          <a:p>
            <a:r>
              <a:rPr lang="en-US" dirty="0"/>
              <a:t>Recall: Communication Between Processes</a:t>
            </a:r>
          </a:p>
        </p:txBody>
      </p:sp>
      <p:sp>
        <p:nvSpPr>
          <p:cNvPr id="3" name="Content Placeholder 2">
            <a:extLst>
              <a:ext uri="{FF2B5EF4-FFF2-40B4-BE49-F238E27FC236}">
                <a16:creationId xmlns:a16="http://schemas.microsoft.com/office/drawing/2014/main" id="{A5F8F168-7C6B-42DA-A8FA-5103AFF5E62C}"/>
              </a:ext>
            </a:extLst>
          </p:cNvPr>
          <p:cNvSpPr>
            <a:spLocks noGrp="1"/>
          </p:cNvSpPr>
          <p:nvPr>
            <p:ph idx="1"/>
          </p:nvPr>
        </p:nvSpPr>
        <p:spPr>
          <a:xfrm>
            <a:off x="838200" y="3823983"/>
            <a:ext cx="10515600" cy="2352980"/>
          </a:xfrm>
        </p:spPr>
        <p:txBody>
          <a:bodyPr/>
          <a:lstStyle/>
          <a:p>
            <a:r>
              <a:rPr lang="en-US" dirty="0"/>
              <a:t>Data written by A is held in memory until B reads it</a:t>
            </a:r>
          </a:p>
          <a:p>
            <a:r>
              <a:rPr lang="en-US" dirty="0"/>
              <a:t>Queue has a fixed capacity</a:t>
            </a:r>
          </a:p>
          <a:p>
            <a:pPr lvl="1"/>
            <a:r>
              <a:rPr lang="en-US" dirty="0"/>
              <a:t>Writing to the queue blocks if the queue if full</a:t>
            </a:r>
          </a:p>
          <a:p>
            <a:pPr lvl="1"/>
            <a:r>
              <a:rPr lang="en-US" dirty="0"/>
              <a:t>Reading from the queue blocks if the queue is empty</a:t>
            </a:r>
          </a:p>
          <a:p>
            <a:r>
              <a:rPr lang="en-US" dirty="0"/>
              <a:t>POSIX provides this abstraction in the form of </a:t>
            </a:r>
            <a:r>
              <a:rPr lang="en-US" b="1" i="1" dirty="0"/>
              <a:t>pipes</a:t>
            </a:r>
          </a:p>
        </p:txBody>
      </p:sp>
      <p:sp>
        <p:nvSpPr>
          <p:cNvPr id="13" name="Rectangle 12">
            <a:extLst>
              <a:ext uri="{FF2B5EF4-FFF2-40B4-BE49-F238E27FC236}">
                <a16:creationId xmlns:a16="http://schemas.microsoft.com/office/drawing/2014/main" id="{7D503613-36DA-4D9F-8614-7983C2EB16C8}"/>
              </a:ext>
            </a:extLst>
          </p:cNvPr>
          <p:cNvSpPr/>
          <p:nvPr/>
        </p:nvSpPr>
        <p:spPr>
          <a:xfrm>
            <a:off x="2031126" y="1394711"/>
            <a:ext cx="4668904" cy="461665"/>
          </a:xfrm>
          <a:prstGeom prst="rect">
            <a:avLst/>
          </a:prstGeom>
        </p:spPr>
        <p:txBody>
          <a:bodyPr wrap="square">
            <a:spAutoFit/>
          </a:bodyPr>
          <a:lstStyle/>
          <a:p>
            <a:r>
              <a:rPr lang="en-US" sz="2400" b="0" dirty="0">
                <a:latin typeface="Consolas" charset="0"/>
                <a:ea typeface="Consolas" charset="0"/>
                <a:cs typeface="Consolas" charset="0"/>
              </a:rPr>
              <a:t>write(</a:t>
            </a:r>
            <a:r>
              <a:rPr lang="en-US" sz="2400" b="0" dirty="0" err="1">
                <a:latin typeface="Consolas" charset="0"/>
                <a:ea typeface="Consolas" charset="0"/>
                <a:cs typeface="Consolas" charset="0"/>
              </a:rPr>
              <a:t>wfd</a:t>
            </a:r>
            <a:r>
              <a:rPr lang="en-US" sz="2400" b="0" dirty="0">
                <a:latin typeface="Consolas" charset="0"/>
                <a:ea typeface="Consolas" charset="0"/>
                <a:cs typeface="Consolas" charset="0"/>
              </a:rPr>
              <a:t>, </a:t>
            </a:r>
            <a:r>
              <a:rPr lang="en-US" sz="2400" b="0" dirty="0" err="1">
                <a:latin typeface="Consolas" charset="0"/>
                <a:ea typeface="Consolas" charset="0"/>
                <a:cs typeface="Consolas" charset="0"/>
              </a:rPr>
              <a:t>wbuf</a:t>
            </a:r>
            <a:r>
              <a:rPr lang="en-US" sz="2400" b="0" dirty="0">
                <a:latin typeface="Consolas" charset="0"/>
                <a:ea typeface="Consolas" charset="0"/>
                <a:cs typeface="Consolas" charset="0"/>
              </a:rPr>
              <a:t>, </a:t>
            </a:r>
            <a:r>
              <a:rPr lang="en-US" sz="2400" b="0" dirty="0" err="1">
                <a:latin typeface="Consolas" charset="0"/>
                <a:ea typeface="Consolas" charset="0"/>
                <a:cs typeface="Consolas" charset="0"/>
              </a:rPr>
              <a:t>wlen</a:t>
            </a:r>
            <a:r>
              <a:rPr lang="en-US" sz="2400" b="0" dirty="0">
                <a:latin typeface="Consolas" charset="0"/>
                <a:ea typeface="Consolas" charset="0"/>
                <a:cs typeface="Consolas" charset="0"/>
              </a:rPr>
              <a:t>); </a:t>
            </a:r>
          </a:p>
        </p:txBody>
      </p:sp>
      <p:sp>
        <p:nvSpPr>
          <p:cNvPr id="14" name="Rectangle 13">
            <a:extLst>
              <a:ext uri="{FF2B5EF4-FFF2-40B4-BE49-F238E27FC236}">
                <a16:creationId xmlns:a16="http://schemas.microsoft.com/office/drawing/2014/main" id="{F75A6351-8A40-42B0-87E2-6AC5E2FA7D30}"/>
              </a:ext>
            </a:extLst>
          </p:cNvPr>
          <p:cNvSpPr/>
          <p:nvPr/>
        </p:nvSpPr>
        <p:spPr>
          <a:xfrm>
            <a:off x="6163983" y="2951362"/>
            <a:ext cx="4618744" cy="461665"/>
          </a:xfrm>
          <a:prstGeom prst="rect">
            <a:avLst/>
          </a:prstGeom>
        </p:spPr>
        <p:txBody>
          <a:bodyPr wrap="square">
            <a:spAutoFit/>
          </a:bodyPr>
          <a:lstStyle/>
          <a:p>
            <a:r>
              <a:rPr lang="en-US" sz="2400" b="0" dirty="0">
                <a:latin typeface="Consolas" charset="0"/>
                <a:ea typeface="Consolas" charset="0"/>
                <a:cs typeface="Consolas" charset="0"/>
              </a:rPr>
              <a:t>n = read(</a:t>
            </a:r>
            <a:r>
              <a:rPr lang="en-US" sz="2400" b="0" dirty="0" err="1">
                <a:latin typeface="Consolas" charset="0"/>
                <a:ea typeface="Consolas" charset="0"/>
                <a:cs typeface="Consolas" charset="0"/>
              </a:rPr>
              <a:t>rfd,rbuf</a:t>
            </a:r>
            <a:r>
              <a:rPr lang="en-US" sz="2400" b="0" dirty="0">
                <a:latin typeface="Consolas" charset="0"/>
                <a:ea typeface="Consolas" charset="0"/>
                <a:cs typeface="Consolas" charset="0"/>
              </a:rPr>
              <a:t>, </a:t>
            </a:r>
            <a:r>
              <a:rPr lang="en-US" sz="2400" b="0" dirty="0" err="1">
                <a:latin typeface="Consolas" charset="0"/>
                <a:ea typeface="Consolas" charset="0"/>
                <a:cs typeface="Consolas" charset="0"/>
              </a:rPr>
              <a:t>rmax</a:t>
            </a:r>
            <a:r>
              <a:rPr lang="en-US" sz="2400" b="0" dirty="0">
                <a:latin typeface="Consolas" charset="0"/>
                <a:ea typeface="Consolas" charset="0"/>
                <a:cs typeface="Consolas" charset="0"/>
              </a:rPr>
              <a:t>); </a:t>
            </a:r>
          </a:p>
        </p:txBody>
      </p:sp>
      <p:sp>
        <p:nvSpPr>
          <p:cNvPr id="15" name="Rectangle 14">
            <a:extLst>
              <a:ext uri="{FF2B5EF4-FFF2-40B4-BE49-F238E27FC236}">
                <a16:creationId xmlns:a16="http://schemas.microsoft.com/office/drawing/2014/main" id="{00BD695E-EDEF-46AF-B4E1-E938344704B9}"/>
              </a:ext>
            </a:extLst>
          </p:cNvPr>
          <p:cNvSpPr/>
          <p:nvPr/>
        </p:nvSpPr>
        <p:spPr>
          <a:xfrm>
            <a:off x="2769704" y="2016885"/>
            <a:ext cx="1201074" cy="5464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Gill Sans Light"/>
              </a:rPr>
              <a:t>Process A</a:t>
            </a:r>
          </a:p>
        </p:txBody>
      </p:sp>
      <p:cxnSp>
        <p:nvCxnSpPr>
          <p:cNvPr id="16" name="Straight Arrow Connector 15">
            <a:extLst>
              <a:ext uri="{FF2B5EF4-FFF2-40B4-BE49-F238E27FC236}">
                <a16:creationId xmlns:a16="http://schemas.microsoft.com/office/drawing/2014/main" id="{81E0A654-E68E-46C8-BA1D-556608954CD2}"/>
              </a:ext>
            </a:extLst>
          </p:cNvPr>
          <p:cNvCxnSpPr>
            <a:cxnSpLocks/>
            <a:stCxn id="15" idx="3"/>
            <a:endCxn id="19" idx="1"/>
          </p:cNvCxnSpPr>
          <p:nvPr/>
        </p:nvCxnSpPr>
        <p:spPr>
          <a:xfrm>
            <a:off x="3970778" y="2290097"/>
            <a:ext cx="448525" cy="706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9E2CCB54-E4B7-408B-8A80-07AFF7AB11D6}"/>
              </a:ext>
            </a:extLst>
          </p:cNvPr>
          <p:cNvSpPr/>
          <p:nvPr/>
        </p:nvSpPr>
        <p:spPr>
          <a:xfrm>
            <a:off x="7131719" y="2176669"/>
            <a:ext cx="1150890" cy="5464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Gill Sans Light"/>
              </a:rPr>
              <a:t>Process B</a:t>
            </a:r>
          </a:p>
        </p:txBody>
      </p:sp>
      <p:cxnSp>
        <p:nvCxnSpPr>
          <p:cNvPr id="18" name="Straight Arrow Connector 17">
            <a:extLst>
              <a:ext uri="{FF2B5EF4-FFF2-40B4-BE49-F238E27FC236}">
                <a16:creationId xmlns:a16="http://schemas.microsoft.com/office/drawing/2014/main" id="{7FDD6DB3-7846-46C1-BAE0-72103A20C1F8}"/>
              </a:ext>
            </a:extLst>
          </p:cNvPr>
          <p:cNvCxnSpPr>
            <a:cxnSpLocks/>
            <a:stCxn id="19" idx="3"/>
            <a:endCxn id="17" idx="1"/>
          </p:cNvCxnSpPr>
          <p:nvPr/>
        </p:nvCxnSpPr>
        <p:spPr>
          <a:xfrm flipV="1">
            <a:off x="6096000" y="2449881"/>
            <a:ext cx="1035719" cy="5469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Can 3">
            <a:extLst>
              <a:ext uri="{FF2B5EF4-FFF2-40B4-BE49-F238E27FC236}">
                <a16:creationId xmlns:a16="http://schemas.microsoft.com/office/drawing/2014/main" id="{B0FC7800-4CEF-4504-A668-77F82B048506}"/>
              </a:ext>
            </a:extLst>
          </p:cNvPr>
          <p:cNvSpPr/>
          <p:nvPr/>
        </p:nvSpPr>
        <p:spPr bwMode="auto">
          <a:xfrm>
            <a:off x="4419303" y="2563309"/>
            <a:ext cx="1676697" cy="867128"/>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Gill Sans Light"/>
              </a:rPr>
              <a:t>In-Memory Queue</a:t>
            </a:r>
          </a:p>
        </p:txBody>
      </p:sp>
    </p:spTree>
    <p:extLst>
      <p:ext uri="{BB962C8B-B14F-4D97-AF65-F5344CB8AC3E}">
        <p14:creationId xmlns:p14="http://schemas.microsoft.com/office/powerpoint/2010/main" val="410417515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A40C1-4501-46B0-A460-F18FDF3230D9}"/>
              </a:ext>
            </a:extLst>
          </p:cNvPr>
          <p:cNvSpPr/>
          <p:nvPr/>
        </p:nvSpPr>
        <p:spPr>
          <a:xfrm>
            <a:off x="1974574" y="914400"/>
            <a:ext cx="2888974" cy="2769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1"/>
                </a:solidFill>
                <a:latin typeface="Gill Sans Light"/>
              </a:rPr>
              <a:t>Host 1</a:t>
            </a:r>
          </a:p>
        </p:txBody>
      </p:sp>
      <p:sp>
        <p:nvSpPr>
          <p:cNvPr id="2" name="Title 1">
            <a:extLst>
              <a:ext uri="{FF2B5EF4-FFF2-40B4-BE49-F238E27FC236}">
                <a16:creationId xmlns:a16="http://schemas.microsoft.com/office/drawing/2014/main" id="{CC299DC7-E93A-4FA0-B41F-6A55BC3B8EE3}"/>
              </a:ext>
            </a:extLst>
          </p:cNvPr>
          <p:cNvSpPr>
            <a:spLocks noGrp="1"/>
          </p:cNvSpPr>
          <p:nvPr>
            <p:ph type="title"/>
          </p:nvPr>
        </p:nvSpPr>
        <p:spPr/>
        <p:txBody>
          <a:bodyPr/>
          <a:lstStyle/>
          <a:p>
            <a:r>
              <a:rPr lang="en-US" dirty="0">
                <a:latin typeface="Gill Sans Light"/>
              </a:rPr>
              <a:t>Buffering in a TCP Connection</a:t>
            </a:r>
          </a:p>
        </p:txBody>
      </p:sp>
      <p:sp>
        <p:nvSpPr>
          <p:cNvPr id="3" name="Content Placeholder 2">
            <a:extLst>
              <a:ext uri="{FF2B5EF4-FFF2-40B4-BE49-F238E27FC236}">
                <a16:creationId xmlns:a16="http://schemas.microsoft.com/office/drawing/2014/main" id="{2EDD0CAC-66F7-4511-9C5A-E8D700D3F715}"/>
              </a:ext>
            </a:extLst>
          </p:cNvPr>
          <p:cNvSpPr>
            <a:spLocks noGrp="1"/>
          </p:cNvSpPr>
          <p:nvPr>
            <p:ph idx="1"/>
          </p:nvPr>
        </p:nvSpPr>
        <p:spPr>
          <a:xfrm>
            <a:off x="838200" y="4191000"/>
            <a:ext cx="10515600" cy="1325563"/>
          </a:xfrm>
        </p:spPr>
        <p:txBody>
          <a:bodyPr>
            <a:normAutofit/>
          </a:bodyPr>
          <a:lstStyle/>
          <a:p>
            <a:r>
              <a:rPr lang="en-US" dirty="0">
                <a:latin typeface="Gill Sans Light"/>
              </a:rPr>
              <a:t>A single TCP connection needs </a:t>
            </a:r>
            <a:r>
              <a:rPr lang="en-US" b="1" i="1" dirty="0">
                <a:latin typeface="Gill Sans Light"/>
              </a:rPr>
              <a:t>four</a:t>
            </a:r>
            <a:r>
              <a:rPr lang="en-US" dirty="0">
                <a:latin typeface="Gill Sans Light"/>
              </a:rPr>
              <a:t> in-memory queues:</a:t>
            </a:r>
          </a:p>
          <a:p>
            <a:pPr lvl="1"/>
            <a:r>
              <a:rPr lang="en-US" dirty="0">
                <a:latin typeface="Gill Sans Light"/>
              </a:rPr>
              <a:t>Send buffer: add data on write </a:t>
            </a:r>
            <a:r>
              <a:rPr lang="en-US" dirty="0" err="1">
                <a:latin typeface="Gill Sans Light"/>
              </a:rPr>
              <a:t>syscall</a:t>
            </a:r>
            <a:r>
              <a:rPr lang="en-US" dirty="0">
                <a:latin typeface="Gill Sans Light"/>
              </a:rPr>
              <a:t>, remove data when ACK received</a:t>
            </a:r>
          </a:p>
          <a:p>
            <a:pPr lvl="1"/>
            <a:r>
              <a:rPr lang="en-US" dirty="0">
                <a:latin typeface="Gill Sans Light"/>
              </a:rPr>
              <a:t>Receive buffer: add data when packets received, remove data on read </a:t>
            </a:r>
            <a:r>
              <a:rPr lang="en-US" dirty="0" err="1">
                <a:latin typeface="Gill Sans Light"/>
              </a:rPr>
              <a:t>syscall</a:t>
            </a:r>
            <a:endParaRPr lang="en-US" dirty="0">
              <a:latin typeface="Gill Sans Light"/>
            </a:endParaRPr>
          </a:p>
        </p:txBody>
      </p:sp>
      <p:sp>
        <p:nvSpPr>
          <p:cNvPr id="7" name="Rectangle 6">
            <a:extLst>
              <a:ext uri="{FF2B5EF4-FFF2-40B4-BE49-F238E27FC236}">
                <a16:creationId xmlns:a16="http://schemas.microsoft.com/office/drawing/2014/main" id="{64483693-4623-4A12-89ED-3B2268DDD1EA}"/>
              </a:ext>
            </a:extLst>
          </p:cNvPr>
          <p:cNvSpPr/>
          <p:nvPr/>
        </p:nvSpPr>
        <p:spPr>
          <a:xfrm>
            <a:off x="2837526" y="1521031"/>
            <a:ext cx="1201074" cy="546424"/>
          </a:xfrm>
          <a:prstGeom prst="rect">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Gill Sans Light"/>
              </a:rPr>
              <a:t>Process A</a:t>
            </a:r>
          </a:p>
        </p:txBody>
      </p:sp>
      <p:sp>
        <p:nvSpPr>
          <p:cNvPr id="10" name="Rectangle: Rounded Corners 9">
            <a:extLst>
              <a:ext uri="{FF2B5EF4-FFF2-40B4-BE49-F238E27FC236}">
                <a16:creationId xmlns:a16="http://schemas.microsoft.com/office/drawing/2014/main" id="{32374D08-9810-4696-8EF6-658A44668258}"/>
              </a:ext>
            </a:extLst>
          </p:cNvPr>
          <p:cNvSpPr/>
          <p:nvPr/>
        </p:nvSpPr>
        <p:spPr>
          <a:xfrm>
            <a:off x="2643809" y="2500150"/>
            <a:ext cx="1676400" cy="5464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Send Queue</a:t>
            </a:r>
          </a:p>
        </p:txBody>
      </p:sp>
      <p:sp>
        <p:nvSpPr>
          <p:cNvPr id="11" name="Rectangle: Rounded Corners 10">
            <a:extLst>
              <a:ext uri="{FF2B5EF4-FFF2-40B4-BE49-F238E27FC236}">
                <a16:creationId xmlns:a16="http://schemas.microsoft.com/office/drawing/2014/main" id="{21021373-C361-49C2-9477-AD82BBE22C20}"/>
              </a:ext>
            </a:extLst>
          </p:cNvPr>
          <p:cNvSpPr/>
          <p:nvPr/>
        </p:nvSpPr>
        <p:spPr>
          <a:xfrm>
            <a:off x="2643808" y="3084679"/>
            <a:ext cx="1676400" cy="5464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Receive Queue</a:t>
            </a:r>
          </a:p>
        </p:txBody>
      </p:sp>
      <p:cxnSp>
        <p:nvCxnSpPr>
          <p:cNvPr id="13" name="Connector: Curved 12">
            <a:extLst>
              <a:ext uri="{FF2B5EF4-FFF2-40B4-BE49-F238E27FC236}">
                <a16:creationId xmlns:a16="http://schemas.microsoft.com/office/drawing/2014/main" id="{814FAF11-6211-46B0-8006-1782D1437ED7}"/>
              </a:ext>
            </a:extLst>
          </p:cNvPr>
          <p:cNvCxnSpPr>
            <a:stCxn id="7" idx="2"/>
            <a:endCxn id="10" idx="1"/>
          </p:cNvCxnSpPr>
          <p:nvPr/>
        </p:nvCxnSpPr>
        <p:spPr>
          <a:xfrm rot="5400000">
            <a:off x="2687983" y="2023281"/>
            <a:ext cx="705907" cy="794254"/>
          </a:xfrm>
          <a:prstGeom prst="curvedConnector4">
            <a:avLst>
              <a:gd name="adj1" fmla="val 30648"/>
              <a:gd name="adj2" fmla="val 11793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59CBB7BC-DE17-4786-B124-75FB87093EB5}"/>
              </a:ext>
            </a:extLst>
          </p:cNvPr>
          <p:cNvCxnSpPr>
            <a:stCxn id="11" idx="1"/>
            <a:endCxn id="7" idx="1"/>
          </p:cNvCxnSpPr>
          <p:nvPr/>
        </p:nvCxnSpPr>
        <p:spPr>
          <a:xfrm rot="10800000" flipH="1">
            <a:off x="2643808" y="1794243"/>
            <a:ext cx="193718" cy="1563648"/>
          </a:xfrm>
          <a:prstGeom prst="curvedConnector3">
            <a:avLst>
              <a:gd name="adj1" fmla="val -1180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A5BE3B8-1BCE-42DA-BBAF-F12521FC249D}"/>
              </a:ext>
            </a:extLst>
          </p:cNvPr>
          <p:cNvSpPr/>
          <p:nvPr/>
        </p:nvSpPr>
        <p:spPr>
          <a:xfrm>
            <a:off x="6546574" y="914400"/>
            <a:ext cx="2888974" cy="2769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1"/>
                </a:solidFill>
                <a:latin typeface="Gill Sans Light"/>
              </a:rPr>
              <a:t>Host 2</a:t>
            </a:r>
          </a:p>
        </p:txBody>
      </p:sp>
      <p:sp>
        <p:nvSpPr>
          <p:cNvPr id="18" name="Rectangle 17">
            <a:extLst>
              <a:ext uri="{FF2B5EF4-FFF2-40B4-BE49-F238E27FC236}">
                <a16:creationId xmlns:a16="http://schemas.microsoft.com/office/drawing/2014/main" id="{1D2CBB01-C7C3-4828-8555-A8B04F15D99E}"/>
              </a:ext>
            </a:extLst>
          </p:cNvPr>
          <p:cNvSpPr/>
          <p:nvPr/>
        </p:nvSpPr>
        <p:spPr>
          <a:xfrm>
            <a:off x="7409526" y="1521031"/>
            <a:ext cx="1201074" cy="546424"/>
          </a:xfrm>
          <a:prstGeom prst="rect">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Gill Sans Light"/>
              </a:rPr>
              <a:t>Process B</a:t>
            </a:r>
          </a:p>
        </p:txBody>
      </p:sp>
      <p:sp>
        <p:nvSpPr>
          <p:cNvPr id="19" name="Rectangle: Rounded Corners 18">
            <a:extLst>
              <a:ext uri="{FF2B5EF4-FFF2-40B4-BE49-F238E27FC236}">
                <a16:creationId xmlns:a16="http://schemas.microsoft.com/office/drawing/2014/main" id="{17524BCA-9CD4-40D1-AEFD-0F0E5908027F}"/>
              </a:ext>
            </a:extLst>
          </p:cNvPr>
          <p:cNvSpPr/>
          <p:nvPr/>
        </p:nvSpPr>
        <p:spPr>
          <a:xfrm>
            <a:off x="7215809" y="2500150"/>
            <a:ext cx="1676400" cy="5464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Receive Queue</a:t>
            </a:r>
          </a:p>
        </p:txBody>
      </p:sp>
      <p:sp>
        <p:nvSpPr>
          <p:cNvPr id="20" name="Rectangle: Rounded Corners 19">
            <a:extLst>
              <a:ext uri="{FF2B5EF4-FFF2-40B4-BE49-F238E27FC236}">
                <a16:creationId xmlns:a16="http://schemas.microsoft.com/office/drawing/2014/main" id="{452B324D-D4FA-4AB6-A113-BB0C92BAAB8E}"/>
              </a:ext>
            </a:extLst>
          </p:cNvPr>
          <p:cNvSpPr/>
          <p:nvPr/>
        </p:nvSpPr>
        <p:spPr>
          <a:xfrm>
            <a:off x="7215809" y="3080816"/>
            <a:ext cx="1676400" cy="5464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Send Queue</a:t>
            </a:r>
          </a:p>
        </p:txBody>
      </p:sp>
      <p:cxnSp>
        <p:nvCxnSpPr>
          <p:cNvPr id="22" name="Connector: Curved 21">
            <a:extLst>
              <a:ext uri="{FF2B5EF4-FFF2-40B4-BE49-F238E27FC236}">
                <a16:creationId xmlns:a16="http://schemas.microsoft.com/office/drawing/2014/main" id="{4CF167ED-FD90-41C9-A199-7C46EA939410}"/>
              </a:ext>
            </a:extLst>
          </p:cNvPr>
          <p:cNvCxnSpPr>
            <a:stCxn id="19" idx="3"/>
            <a:endCxn id="18" idx="2"/>
          </p:cNvCxnSpPr>
          <p:nvPr/>
        </p:nvCxnSpPr>
        <p:spPr>
          <a:xfrm flipH="1" flipV="1">
            <a:off x="8010063" y="2067455"/>
            <a:ext cx="882146" cy="705907"/>
          </a:xfrm>
          <a:prstGeom prst="curvedConnector4">
            <a:avLst>
              <a:gd name="adj1" fmla="val -16900"/>
              <a:gd name="adj2" fmla="val 6935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24E8EA4B-A9BC-4E12-990C-81D16347E41E}"/>
              </a:ext>
            </a:extLst>
          </p:cNvPr>
          <p:cNvCxnSpPr>
            <a:stCxn id="18" idx="3"/>
            <a:endCxn id="20" idx="3"/>
          </p:cNvCxnSpPr>
          <p:nvPr/>
        </p:nvCxnSpPr>
        <p:spPr>
          <a:xfrm>
            <a:off x="8610600" y="1794243"/>
            <a:ext cx="281609" cy="1559785"/>
          </a:xfrm>
          <a:prstGeom prst="curvedConnector3">
            <a:avLst>
              <a:gd name="adj1" fmla="val 18117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1D700E-4645-414A-8E96-A9483AB48388}"/>
              </a:ext>
            </a:extLst>
          </p:cNvPr>
          <p:cNvSpPr txBox="1"/>
          <p:nvPr/>
        </p:nvSpPr>
        <p:spPr>
          <a:xfrm>
            <a:off x="9982200" y="2602029"/>
            <a:ext cx="1905000" cy="1200329"/>
          </a:xfrm>
          <a:prstGeom prst="rect">
            <a:avLst/>
          </a:prstGeom>
          <a:noFill/>
        </p:spPr>
        <p:txBody>
          <a:bodyPr wrap="square" rtlCol="0">
            <a:spAutoFit/>
          </a:bodyPr>
          <a:lstStyle/>
          <a:p>
            <a:r>
              <a:rPr lang="en-US" dirty="0">
                <a:latin typeface="Gill Sans Light"/>
              </a:rPr>
              <a:t>Separate pair of queues per TCP connection</a:t>
            </a:r>
          </a:p>
        </p:txBody>
      </p:sp>
      <p:sp>
        <p:nvSpPr>
          <p:cNvPr id="29" name="Left Brace 28">
            <a:extLst>
              <a:ext uri="{FF2B5EF4-FFF2-40B4-BE49-F238E27FC236}">
                <a16:creationId xmlns:a16="http://schemas.microsoft.com/office/drawing/2014/main" id="{1BDD93C4-FAF9-4E40-AECF-585F3A9AB5A8}"/>
              </a:ext>
            </a:extLst>
          </p:cNvPr>
          <p:cNvSpPr/>
          <p:nvPr/>
        </p:nvSpPr>
        <p:spPr>
          <a:xfrm rot="10800000">
            <a:off x="9572697" y="2500150"/>
            <a:ext cx="322924" cy="112709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ill Sans Light"/>
            </a:endParaRPr>
          </a:p>
        </p:txBody>
      </p:sp>
      <p:cxnSp>
        <p:nvCxnSpPr>
          <p:cNvPr id="31" name="Straight Arrow Connector 30">
            <a:extLst>
              <a:ext uri="{FF2B5EF4-FFF2-40B4-BE49-F238E27FC236}">
                <a16:creationId xmlns:a16="http://schemas.microsoft.com/office/drawing/2014/main" id="{2023DE4E-1D36-417E-8097-D4BA6014BF9B}"/>
              </a:ext>
            </a:extLst>
          </p:cNvPr>
          <p:cNvCxnSpPr>
            <a:stCxn id="10" idx="3"/>
            <a:endCxn id="19" idx="1"/>
          </p:cNvCxnSpPr>
          <p:nvPr/>
        </p:nvCxnSpPr>
        <p:spPr>
          <a:xfrm>
            <a:off x="4320209" y="2773362"/>
            <a:ext cx="28956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811AEA-67AE-4FA4-BF3A-9512A1475FB0}"/>
              </a:ext>
            </a:extLst>
          </p:cNvPr>
          <p:cNvCxnSpPr>
            <a:stCxn id="20" idx="1"/>
          </p:cNvCxnSpPr>
          <p:nvPr/>
        </p:nvCxnSpPr>
        <p:spPr>
          <a:xfrm flipH="1">
            <a:off x="4320208" y="3354028"/>
            <a:ext cx="289560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46E672-7F60-4427-8307-9F18711D7021}"/>
              </a:ext>
            </a:extLst>
          </p:cNvPr>
          <p:cNvSpPr txBox="1"/>
          <p:nvPr/>
        </p:nvSpPr>
        <p:spPr>
          <a:xfrm>
            <a:off x="4817638" y="2404030"/>
            <a:ext cx="1774846" cy="369332"/>
          </a:xfrm>
          <a:prstGeom prst="rect">
            <a:avLst/>
          </a:prstGeom>
          <a:noFill/>
        </p:spPr>
        <p:txBody>
          <a:bodyPr wrap="none" rtlCol="0">
            <a:spAutoFit/>
          </a:bodyPr>
          <a:lstStyle/>
          <a:p>
            <a:pPr algn="ctr"/>
            <a:r>
              <a:rPr lang="en-US" dirty="0">
                <a:latin typeface="Gill Sans Light"/>
              </a:rPr>
              <a:t>Data (Packets)</a:t>
            </a:r>
          </a:p>
        </p:txBody>
      </p:sp>
      <p:sp>
        <p:nvSpPr>
          <p:cNvPr id="35" name="TextBox 34">
            <a:extLst>
              <a:ext uri="{FF2B5EF4-FFF2-40B4-BE49-F238E27FC236}">
                <a16:creationId xmlns:a16="http://schemas.microsoft.com/office/drawing/2014/main" id="{2E18F099-494A-4448-B9A1-04756F841B64}"/>
              </a:ext>
            </a:extLst>
          </p:cNvPr>
          <p:cNvSpPr txBox="1"/>
          <p:nvPr/>
        </p:nvSpPr>
        <p:spPr>
          <a:xfrm>
            <a:off x="4827576" y="2984696"/>
            <a:ext cx="1774846" cy="369332"/>
          </a:xfrm>
          <a:prstGeom prst="rect">
            <a:avLst/>
          </a:prstGeom>
          <a:noFill/>
        </p:spPr>
        <p:txBody>
          <a:bodyPr wrap="none" rtlCol="0">
            <a:spAutoFit/>
          </a:bodyPr>
          <a:lstStyle/>
          <a:p>
            <a:pPr algn="ctr"/>
            <a:r>
              <a:rPr lang="en-US" dirty="0">
                <a:latin typeface="Gill Sans Light"/>
              </a:rPr>
              <a:t>Data (Packets)</a:t>
            </a:r>
          </a:p>
        </p:txBody>
      </p:sp>
    </p:spTree>
    <p:extLst>
      <p:ext uri="{BB962C8B-B14F-4D97-AF65-F5344CB8AC3E}">
        <p14:creationId xmlns:p14="http://schemas.microsoft.com/office/powerpoint/2010/main" val="42834564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build="p"/>
      <p:bldP spid="7" grpId="0" animBg="1"/>
      <p:bldP spid="10" grpId="0" animBg="1"/>
      <p:bldP spid="11" grpId="0" animBg="1"/>
      <p:bldP spid="17" grpId="0" animBg="1"/>
      <p:bldP spid="18" grpId="0" animBg="1"/>
      <p:bldP spid="19" grpId="0" animBg="1"/>
      <p:bldP spid="20" grpId="0" animBg="1"/>
      <p:bldP spid="28" grpId="0"/>
      <p:bldP spid="29" grpId="0" animBg="1"/>
      <p:bldP spid="34" grpId="0"/>
      <p:bldP spid="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AA40C1-4501-46B0-A460-F18FDF3230D9}"/>
              </a:ext>
            </a:extLst>
          </p:cNvPr>
          <p:cNvSpPr/>
          <p:nvPr/>
        </p:nvSpPr>
        <p:spPr>
          <a:xfrm>
            <a:off x="1974574" y="914400"/>
            <a:ext cx="2888974" cy="2769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1"/>
                </a:solidFill>
                <a:latin typeface="Gill Sans Light"/>
              </a:rPr>
              <a:t>Host 1</a:t>
            </a:r>
          </a:p>
        </p:txBody>
      </p:sp>
      <p:sp>
        <p:nvSpPr>
          <p:cNvPr id="2" name="Title 1">
            <a:extLst>
              <a:ext uri="{FF2B5EF4-FFF2-40B4-BE49-F238E27FC236}">
                <a16:creationId xmlns:a16="http://schemas.microsoft.com/office/drawing/2014/main" id="{CC299DC7-E93A-4FA0-B41F-6A55BC3B8EE3}"/>
              </a:ext>
            </a:extLst>
          </p:cNvPr>
          <p:cNvSpPr>
            <a:spLocks noGrp="1"/>
          </p:cNvSpPr>
          <p:nvPr>
            <p:ph type="title"/>
          </p:nvPr>
        </p:nvSpPr>
        <p:spPr/>
        <p:txBody>
          <a:bodyPr/>
          <a:lstStyle/>
          <a:p>
            <a:r>
              <a:rPr lang="en-US" dirty="0">
                <a:latin typeface="Gill Sans Light"/>
              </a:rPr>
              <a:t>Window Size: Space in Receive Queue</a:t>
            </a:r>
          </a:p>
        </p:txBody>
      </p:sp>
      <p:sp>
        <p:nvSpPr>
          <p:cNvPr id="3" name="Content Placeholder 2">
            <a:extLst>
              <a:ext uri="{FF2B5EF4-FFF2-40B4-BE49-F238E27FC236}">
                <a16:creationId xmlns:a16="http://schemas.microsoft.com/office/drawing/2014/main" id="{2EDD0CAC-66F7-4511-9C5A-E8D700D3F715}"/>
              </a:ext>
            </a:extLst>
          </p:cNvPr>
          <p:cNvSpPr>
            <a:spLocks noGrp="1"/>
          </p:cNvSpPr>
          <p:nvPr>
            <p:ph idx="1"/>
          </p:nvPr>
        </p:nvSpPr>
        <p:spPr>
          <a:xfrm>
            <a:off x="838200" y="3886200"/>
            <a:ext cx="10515600" cy="1970850"/>
          </a:xfrm>
        </p:spPr>
        <p:txBody>
          <a:bodyPr>
            <a:normAutofit/>
          </a:bodyPr>
          <a:lstStyle/>
          <a:p>
            <a:r>
              <a:rPr lang="en-US" dirty="0">
                <a:latin typeface="Gill Sans Light"/>
              </a:rPr>
              <a:t>A host’s </a:t>
            </a:r>
            <a:r>
              <a:rPr lang="en-US" i="1" dirty="0">
                <a:latin typeface="Gill Sans Light"/>
              </a:rPr>
              <a:t>window size</a:t>
            </a:r>
            <a:r>
              <a:rPr lang="en-US" dirty="0">
                <a:latin typeface="Gill Sans Light"/>
              </a:rPr>
              <a:t> for a TCP connection is how much remaining space it has in its receive queue</a:t>
            </a:r>
          </a:p>
          <a:p>
            <a:r>
              <a:rPr lang="en-US" u="sng" dirty="0">
                <a:latin typeface="Gill Sans Light"/>
              </a:rPr>
              <a:t>A host advertises its window size in </a:t>
            </a:r>
            <a:r>
              <a:rPr lang="en-US" i="1" u="sng" dirty="0">
                <a:latin typeface="Gill Sans Light"/>
              </a:rPr>
              <a:t>every</a:t>
            </a:r>
            <a:r>
              <a:rPr lang="en-US" u="sng" dirty="0">
                <a:latin typeface="Gill Sans Light"/>
              </a:rPr>
              <a:t> TCP packet it sends!</a:t>
            </a:r>
          </a:p>
          <a:p>
            <a:r>
              <a:rPr lang="en-US" b="1" dirty="0">
                <a:latin typeface="Gill Sans Light"/>
              </a:rPr>
              <a:t>Sender never sends more than receiver’s advertised window size</a:t>
            </a:r>
          </a:p>
        </p:txBody>
      </p:sp>
      <p:sp>
        <p:nvSpPr>
          <p:cNvPr id="7" name="Rectangle 6">
            <a:extLst>
              <a:ext uri="{FF2B5EF4-FFF2-40B4-BE49-F238E27FC236}">
                <a16:creationId xmlns:a16="http://schemas.microsoft.com/office/drawing/2014/main" id="{64483693-4623-4A12-89ED-3B2268DDD1EA}"/>
              </a:ext>
            </a:extLst>
          </p:cNvPr>
          <p:cNvSpPr/>
          <p:nvPr/>
        </p:nvSpPr>
        <p:spPr>
          <a:xfrm>
            <a:off x="2837526" y="1521031"/>
            <a:ext cx="1201074" cy="546424"/>
          </a:xfrm>
          <a:prstGeom prst="rect">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Gill Sans Light"/>
              </a:rPr>
              <a:t>Process A</a:t>
            </a:r>
          </a:p>
        </p:txBody>
      </p:sp>
      <p:sp>
        <p:nvSpPr>
          <p:cNvPr id="10" name="Rectangle: Rounded Corners 9">
            <a:extLst>
              <a:ext uri="{FF2B5EF4-FFF2-40B4-BE49-F238E27FC236}">
                <a16:creationId xmlns:a16="http://schemas.microsoft.com/office/drawing/2014/main" id="{32374D08-9810-4696-8EF6-658A44668258}"/>
              </a:ext>
            </a:extLst>
          </p:cNvPr>
          <p:cNvSpPr/>
          <p:nvPr/>
        </p:nvSpPr>
        <p:spPr>
          <a:xfrm>
            <a:off x="2643809" y="2500150"/>
            <a:ext cx="1676400" cy="5464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Send Queue</a:t>
            </a:r>
          </a:p>
        </p:txBody>
      </p:sp>
      <p:sp>
        <p:nvSpPr>
          <p:cNvPr id="11" name="Rectangle: Rounded Corners 10">
            <a:extLst>
              <a:ext uri="{FF2B5EF4-FFF2-40B4-BE49-F238E27FC236}">
                <a16:creationId xmlns:a16="http://schemas.microsoft.com/office/drawing/2014/main" id="{21021373-C361-49C2-9477-AD82BBE22C20}"/>
              </a:ext>
            </a:extLst>
          </p:cNvPr>
          <p:cNvSpPr/>
          <p:nvPr/>
        </p:nvSpPr>
        <p:spPr>
          <a:xfrm>
            <a:off x="2643808" y="3084679"/>
            <a:ext cx="1676400" cy="5464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Receive Queue</a:t>
            </a:r>
          </a:p>
        </p:txBody>
      </p:sp>
      <p:cxnSp>
        <p:nvCxnSpPr>
          <p:cNvPr id="13" name="Connector: Curved 12">
            <a:extLst>
              <a:ext uri="{FF2B5EF4-FFF2-40B4-BE49-F238E27FC236}">
                <a16:creationId xmlns:a16="http://schemas.microsoft.com/office/drawing/2014/main" id="{814FAF11-6211-46B0-8006-1782D1437ED7}"/>
              </a:ext>
            </a:extLst>
          </p:cNvPr>
          <p:cNvCxnSpPr>
            <a:stCxn id="7" idx="2"/>
            <a:endCxn id="10" idx="1"/>
          </p:cNvCxnSpPr>
          <p:nvPr/>
        </p:nvCxnSpPr>
        <p:spPr>
          <a:xfrm rot="5400000">
            <a:off x="2687983" y="2023281"/>
            <a:ext cx="705907" cy="794254"/>
          </a:xfrm>
          <a:prstGeom prst="curvedConnector4">
            <a:avLst>
              <a:gd name="adj1" fmla="val 30648"/>
              <a:gd name="adj2" fmla="val 11793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59CBB7BC-DE17-4786-B124-75FB87093EB5}"/>
              </a:ext>
            </a:extLst>
          </p:cNvPr>
          <p:cNvCxnSpPr>
            <a:stCxn id="11" idx="1"/>
            <a:endCxn id="7" idx="1"/>
          </p:cNvCxnSpPr>
          <p:nvPr/>
        </p:nvCxnSpPr>
        <p:spPr>
          <a:xfrm rot="10800000" flipH="1">
            <a:off x="2643808" y="1794243"/>
            <a:ext cx="193718" cy="1563648"/>
          </a:xfrm>
          <a:prstGeom prst="curvedConnector3">
            <a:avLst>
              <a:gd name="adj1" fmla="val -11800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A5BE3B8-1BCE-42DA-BBAF-F12521FC249D}"/>
              </a:ext>
            </a:extLst>
          </p:cNvPr>
          <p:cNvSpPr/>
          <p:nvPr/>
        </p:nvSpPr>
        <p:spPr>
          <a:xfrm>
            <a:off x="6546574" y="914400"/>
            <a:ext cx="2888974" cy="27697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1"/>
                </a:solidFill>
                <a:latin typeface="Gill Sans Light"/>
              </a:rPr>
              <a:t>Host 2</a:t>
            </a:r>
          </a:p>
        </p:txBody>
      </p:sp>
      <p:sp>
        <p:nvSpPr>
          <p:cNvPr id="18" name="Rectangle 17">
            <a:extLst>
              <a:ext uri="{FF2B5EF4-FFF2-40B4-BE49-F238E27FC236}">
                <a16:creationId xmlns:a16="http://schemas.microsoft.com/office/drawing/2014/main" id="{1D2CBB01-C7C3-4828-8555-A8B04F15D99E}"/>
              </a:ext>
            </a:extLst>
          </p:cNvPr>
          <p:cNvSpPr/>
          <p:nvPr/>
        </p:nvSpPr>
        <p:spPr>
          <a:xfrm>
            <a:off x="7409526" y="1521031"/>
            <a:ext cx="1201074" cy="546424"/>
          </a:xfrm>
          <a:prstGeom prst="rect">
            <a:avLst/>
          </a:prstGeom>
          <a:noFill/>
          <a:ln w="127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Gill Sans Light"/>
              </a:rPr>
              <a:t>Process B</a:t>
            </a:r>
          </a:p>
        </p:txBody>
      </p:sp>
      <p:sp>
        <p:nvSpPr>
          <p:cNvPr id="19" name="Rectangle: Rounded Corners 18">
            <a:extLst>
              <a:ext uri="{FF2B5EF4-FFF2-40B4-BE49-F238E27FC236}">
                <a16:creationId xmlns:a16="http://schemas.microsoft.com/office/drawing/2014/main" id="{17524BCA-9CD4-40D1-AEFD-0F0E5908027F}"/>
              </a:ext>
            </a:extLst>
          </p:cNvPr>
          <p:cNvSpPr/>
          <p:nvPr/>
        </p:nvSpPr>
        <p:spPr>
          <a:xfrm>
            <a:off x="7215809" y="2500150"/>
            <a:ext cx="1676400" cy="5464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Receive Queue</a:t>
            </a:r>
          </a:p>
        </p:txBody>
      </p:sp>
      <p:sp>
        <p:nvSpPr>
          <p:cNvPr id="20" name="Rectangle: Rounded Corners 19">
            <a:extLst>
              <a:ext uri="{FF2B5EF4-FFF2-40B4-BE49-F238E27FC236}">
                <a16:creationId xmlns:a16="http://schemas.microsoft.com/office/drawing/2014/main" id="{452B324D-D4FA-4AB6-A113-BB0C92BAAB8E}"/>
              </a:ext>
            </a:extLst>
          </p:cNvPr>
          <p:cNvSpPr/>
          <p:nvPr/>
        </p:nvSpPr>
        <p:spPr>
          <a:xfrm>
            <a:off x="7215809" y="3080816"/>
            <a:ext cx="1676400" cy="54642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Light"/>
              </a:rPr>
              <a:t>Send Queue</a:t>
            </a:r>
          </a:p>
        </p:txBody>
      </p:sp>
      <p:cxnSp>
        <p:nvCxnSpPr>
          <p:cNvPr id="22" name="Connector: Curved 21">
            <a:extLst>
              <a:ext uri="{FF2B5EF4-FFF2-40B4-BE49-F238E27FC236}">
                <a16:creationId xmlns:a16="http://schemas.microsoft.com/office/drawing/2014/main" id="{4CF167ED-FD90-41C9-A199-7C46EA939410}"/>
              </a:ext>
            </a:extLst>
          </p:cNvPr>
          <p:cNvCxnSpPr>
            <a:stCxn id="19" idx="3"/>
            <a:endCxn id="18" idx="2"/>
          </p:cNvCxnSpPr>
          <p:nvPr/>
        </p:nvCxnSpPr>
        <p:spPr>
          <a:xfrm flipH="1" flipV="1">
            <a:off x="8010063" y="2067455"/>
            <a:ext cx="882146" cy="705907"/>
          </a:xfrm>
          <a:prstGeom prst="curvedConnector4">
            <a:avLst>
              <a:gd name="adj1" fmla="val -16900"/>
              <a:gd name="adj2" fmla="val 6935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24E8EA4B-A9BC-4E12-990C-81D16347E41E}"/>
              </a:ext>
            </a:extLst>
          </p:cNvPr>
          <p:cNvCxnSpPr>
            <a:stCxn id="18" idx="3"/>
            <a:endCxn id="20" idx="3"/>
          </p:cNvCxnSpPr>
          <p:nvPr/>
        </p:nvCxnSpPr>
        <p:spPr>
          <a:xfrm>
            <a:off x="8610600" y="1794243"/>
            <a:ext cx="281609" cy="1559785"/>
          </a:xfrm>
          <a:prstGeom prst="curvedConnector3">
            <a:avLst>
              <a:gd name="adj1" fmla="val 18117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1D700E-4645-414A-8E96-A9483AB48388}"/>
              </a:ext>
            </a:extLst>
          </p:cNvPr>
          <p:cNvSpPr txBox="1"/>
          <p:nvPr/>
        </p:nvSpPr>
        <p:spPr>
          <a:xfrm>
            <a:off x="9982200" y="2590800"/>
            <a:ext cx="2057400" cy="923330"/>
          </a:xfrm>
          <a:prstGeom prst="rect">
            <a:avLst/>
          </a:prstGeom>
          <a:noFill/>
        </p:spPr>
        <p:txBody>
          <a:bodyPr wrap="square" rtlCol="0">
            <a:spAutoFit/>
          </a:bodyPr>
          <a:lstStyle/>
          <a:p>
            <a:r>
              <a:rPr lang="en-US" dirty="0">
                <a:latin typeface="Gill Sans Light"/>
              </a:rPr>
              <a:t>Separate pair of queues per TCP connection</a:t>
            </a:r>
          </a:p>
        </p:txBody>
      </p:sp>
      <p:sp>
        <p:nvSpPr>
          <p:cNvPr id="29" name="Left Brace 28">
            <a:extLst>
              <a:ext uri="{FF2B5EF4-FFF2-40B4-BE49-F238E27FC236}">
                <a16:creationId xmlns:a16="http://schemas.microsoft.com/office/drawing/2014/main" id="{1BDD93C4-FAF9-4E40-AECF-585F3A9AB5A8}"/>
              </a:ext>
            </a:extLst>
          </p:cNvPr>
          <p:cNvSpPr/>
          <p:nvPr/>
        </p:nvSpPr>
        <p:spPr>
          <a:xfrm rot="10800000">
            <a:off x="9572697" y="2500150"/>
            <a:ext cx="322924" cy="112709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Gill Sans Light"/>
            </a:endParaRPr>
          </a:p>
        </p:txBody>
      </p:sp>
      <p:cxnSp>
        <p:nvCxnSpPr>
          <p:cNvPr id="31" name="Straight Arrow Connector 30">
            <a:extLst>
              <a:ext uri="{FF2B5EF4-FFF2-40B4-BE49-F238E27FC236}">
                <a16:creationId xmlns:a16="http://schemas.microsoft.com/office/drawing/2014/main" id="{2023DE4E-1D36-417E-8097-D4BA6014BF9B}"/>
              </a:ext>
            </a:extLst>
          </p:cNvPr>
          <p:cNvCxnSpPr>
            <a:stCxn id="10" idx="3"/>
            <a:endCxn id="19" idx="1"/>
          </p:cNvCxnSpPr>
          <p:nvPr/>
        </p:nvCxnSpPr>
        <p:spPr>
          <a:xfrm>
            <a:off x="4320209" y="2773362"/>
            <a:ext cx="28956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811AEA-67AE-4FA4-BF3A-9512A1475FB0}"/>
              </a:ext>
            </a:extLst>
          </p:cNvPr>
          <p:cNvCxnSpPr>
            <a:stCxn id="20" idx="1"/>
          </p:cNvCxnSpPr>
          <p:nvPr/>
        </p:nvCxnSpPr>
        <p:spPr>
          <a:xfrm flipH="1">
            <a:off x="4320208" y="3354028"/>
            <a:ext cx="289560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B046E672-7F60-4427-8307-9F18711D7021}"/>
              </a:ext>
            </a:extLst>
          </p:cNvPr>
          <p:cNvSpPr txBox="1"/>
          <p:nvPr/>
        </p:nvSpPr>
        <p:spPr>
          <a:xfrm>
            <a:off x="4817638" y="2404030"/>
            <a:ext cx="1774846" cy="369332"/>
          </a:xfrm>
          <a:prstGeom prst="rect">
            <a:avLst/>
          </a:prstGeom>
          <a:noFill/>
        </p:spPr>
        <p:txBody>
          <a:bodyPr wrap="none" rtlCol="0">
            <a:spAutoFit/>
          </a:bodyPr>
          <a:lstStyle/>
          <a:p>
            <a:pPr algn="ctr"/>
            <a:r>
              <a:rPr lang="en-US" dirty="0">
                <a:latin typeface="Gill Sans Light"/>
              </a:rPr>
              <a:t>Data (Packets)</a:t>
            </a:r>
          </a:p>
        </p:txBody>
      </p:sp>
      <p:sp>
        <p:nvSpPr>
          <p:cNvPr id="35" name="TextBox 34">
            <a:extLst>
              <a:ext uri="{FF2B5EF4-FFF2-40B4-BE49-F238E27FC236}">
                <a16:creationId xmlns:a16="http://schemas.microsoft.com/office/drawing/2014/main" id="{2E18F099-494A-4448-B9A1-04756F841B64}"/>
              </a:ext>
            </a:extLst>
          </p:cNvPr>
          <p:cNvSpPr txBox="1"/>
          <p:nvPr/>
        </p:nvSpPr>
        <p:spPr>
          <a:xfrm>
            <a:off x="4827576" y="2984696"/>
            <a:ext cx="1774846" cy="369332"/>
          </a:xfrm>
          <a:prstGeom prst="rect">
            <a:avLst/>
          </a:prstGeom>
          <a:noFill/>
        </p:spPr>
        <p:txBody>
          <a:bodyPr wrap="none" rtlCol="0">
            <a:spAutoFit/>
          </a:bodyPr>
          <a:lstStyle/>
          <a:p>
            <a:pPr algn="ctr"/>
            <a:r>
              <a:rPr lang="en-US" dirty="0">
                <a:latin typeface="Gill Sans Light"/>
              </a:rPr>
              <a:t>Data (Packets)</a:t>
            </a:r>
          </a:p>
        </p:txBody>
      </p:sp>
    </p:spTree>
    <p:extLst>
      <p:ext uri="{BB962C8B-B14F-4D97-AF65-F5344CB8AC3E}">
        <p14:creationId xmlns:p14="http://schemas.microsoft.com/office/powerpoint/2010/main" val="1424964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AD1E-C6AA-4849-B55D-10C96B333F88}"/>
              </a:ext>
            </a:extLst>
          </p:cNvPr>
          <p:cNvSpPr>
            <a:spLocks noGrp="1"/>
          </p:cNvSpPr>
          <p:nvPr>
            <p:ph type="title"/>
          </p:nvPr>
        </p:nvSpPr>
        <p:spPr/>
        <p:txBody>
          <a:bodyPr/>
          <a:lstStyle/>
          <a:p>
            <a:r>
              <a:rPr lang="en-US" dirty="0"/>
              <a:t>Sliding Window Protocol</a:t>
            </a:r>
          </a:p>
        </p:txBody>
      </p:sp>
      <p:sp>
        <p:nvSpPr>
          <p:cNvPr id="3" name="Content Placeholder 2">
            <a:extLst>
              <a:ext uri="{FF2B5EF4-FFF2-40B4-BE49-F238E27FC236}">
                <a16:creationId xmlns:a16="http://schemas.microsoft.com/office/drawing/2014/main" id="{FE5A4996-FAE5-44C4-9FED-2ADDC439ADD1}"/>
              </a:ext>
            </a:extLst>
          </p:cNvPr>
          <p:cNvSpPr>
            <a:spLocks noGrp="1"/>
          </p:cNvSpPr>
          <p:nvPr>
            <p:ph idx="1"/>
          </p:nvPr>
        </p:nvSpPr>
        <p:spPr>
          <a:xfrm>
            <a:off x="609600" y="1295400"/>
            <a:ext cx="11343860" cy="4351338"/>
          </a:xfrm>
        </p:spPr>
        <p:txBody>
          <a:bodyPr/>
          <a:lstStyle/>
          <a:p>
            <a:r>
              <a:rPr lang="en-US" dirty="0"/>
              <a:t>TCP sender knows receiver’s window size, and aims never to exceed it</a:t>
            </a:r>
          </a:p>
          <a:p>
            <a:r>
              <a:rPr lang="en-US" dirty="0"/>
              <a:t>But packets that it previously send may arrive, filling the window size!</a:t>
            </a:r>
            <a:br>
              <a:rPr lang="en-US" dirty="0"/>
            </a:br>
            <a:endParaRPr lang="en-US" dirty="0"/>
          </a:p>
          <a:p>
            <a:pPr marL="0" indent="0">
              <a:buNone/>
            </a:pPr>
            <a:r>
              <a:rPr lang="en-US" b="1" dirty="0"/>
              <a:t>Rule: TCP sender ensures that:</a:t>
            </a:r>
          </a:p>
          <a:p>
            <a:pPr marL="0" indent="0" algn="ctr">
              <a:buNone/>
            </a:pPr>
            <a:r>
              <a:rPr lang="en-US" b="1" dirty="0"/>
              <a:t>Number of Sent but </a:t>
            </a:r>
            <a:r>
              <a:rPr lang="en-US" b="1" dirty="0" err="1"/>
              <a:t>UnACKed</a:t>
            </a:r>
            <a:r>
              <a:rPr lang="en-US" b="1" dirty="0"/>
              <a:t> Bytes &lt; Receiver’s Advertised Window Size</a:t>
            </a:r>
          </a:p>
          <a:p>
            <a:pPr marL="0" indent="0">
              <a:buNone/>
            </a:pPr>
            <a:endParaRPr lang="en-US" dirty="0"/>
          </a:p>
          <a:p>
            <a:r>
              <a:rPr lang="en-US" dirty="0"/>
              <a:t>Can send new packets as long as sent-but-</a:t>
            </a:r>
            <a:r>
              <a:rPr lang="en-US" dirty="0" err="1"/>
              <a:t>unacked</a:t>
            </a:r>
            <a:r>
              <a:rPr lang="en-US" dirty="0"/>
              <a:t> packets haven’t already filled the advertised window size</a:t>
            </a:r>
          </a:p>
        </p:txBody>
      </p:sp>
    </p:spTree>
    <p:extLst>
      <p:ext uri="{BB962C8B-B14F-4D97-AF65-F5344CB8AC3E}">
        <p14:creationId xmlns:p14="http://schemas.microsoft.com/office/powerpoint/2010/main" val="219447002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CDD2-9F1F-4B86-936D-3DBC0C7A007C}"/>
              </a:ext>
            </a:extLst>
          </p:cNvPr>
          <p:cNvSpPr>
            <a:spLocks noGrp="1"/>
          </p:cNvSpPr>
          <p:nvPr>
            <p:ph type="title"/>
          </p:nvPr>
        </p:nvSpPr>
        <p:spPr/>
        <p:txBody>
          <a:bodyPr/>
          <a:lstStyle/>
          <a:p>
            <a:r>
              <a:rPr lang="en-US" dirty="0">
                <a:latin typeface="Gill Sans Light"/>
              </a:rPr>
              <a:t>Sliding Window (No Packet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FB6C38-F4FA-41B1-BD73-065E0A00A5EF}"/>
                  </a:ext>
                </a:extLst>
              </p:cNvPr>
              <p:cNvSpPr>
                <a:spLocks noGrp="1"/>
              </p:cNvSpPr>
              <p:nvPr>
                <p:ph idx="1"/>
              </p:nvPr>
            </p:nvSpPr>
            <p:spPr>
              <a:xfrm>
                <a:off x="147287" y="944181"/>
                <a:ext cx="3425792" cy="4919490"/>
              </a:xfrm>
            </p:spPr>
            <p:txBody>
              <a:bodyPr>
                <a:normAutofit/>
              </a:bodyPr>
              <a:lstStyle/>
              <a:p>
                <a:r>
                  <a:rPr lang="en-US" dirty="0" err="1">
                    <a:latin typeface="Gill Sans Light"/>
                  </a:rPr>
                  <a:t>Example:Window</a:t>
                </a:r>
                <a:r>
                  <a:rPr lang="en-US" dirty="0">
                    <a:latin typeface="Gill Sans Light"/>
                  </a:rPr>
                  <a:t> size (</a:t>
                </a:r>
                <a14:m>
                  <m:oMath xmlns:m="http://schemas.openxmlformats.org/officeDocument/2006/math">
                    <m:r>
                      <a:rPr lang="en-US" b="0" i="1" smtClean="0">
                        <a:latin typeface="Cambria Math" panose="02040503050406030204" pitchFamily="18" charset="0"/>
                      </a:rPr>
                      <m:t>𝑤</m:t>
                    </m:r>
                  </m:oMath>
                </a14:m>
                <a:r>
                  <a:rPr lang="en-US" dirty="0">
                    <a:latin typeface="Gill Sans Light"/>
                  </a:rPr>
                  <a:t>) = 3 packets</a:t>
                </a:r>
              </a:p>
              <a:p>
                <a:r>
                  <a:rPr lang="en-US" dirty="0">
                    <a:latin typeface="Gill Sans Light"/>
                  </a:rPr>
                  <a:t>Window size to fill link is given by:</a:t>
                </a:r>
                <a:br>
                  <a:rPr lang="en-US" dirty="0">
                    <a:latin typeface="Gill Sans Light"/>
                  </a:rPr>
                </a:b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𝑝𝑘𝑡</m:t>
                        </m:r>
                      </m:sub>
                    </m:sSub>
                    <m:r>
                      <a:rPr lang="en-US" b="0" i="1" smtClean="0">
                        <a:latin typeface="Cambria Math" panose="02040503050406030204" pitchFamily="18" charset="0"/>
                      </a:rPr>
                      <m:t>⋅</m:t>
                    </m:r>
                    <m:r>
                      <m:rPr>
                        <m:nor/>
                      </m:rPr>
                      <a:rPr lang="en-US" b="0" i="0" smtClean="0">
                        <a:latin typeface="Gill Sans Light"/>
                      </a:rPr>
                      <m:t>RTT</m:t>
                    </m:r>
                  </m:oMath>
                </a14:m>
                <a:endParaRPr lang="en-US" dirty="0">
                  <a:latin typeface="Gill Sans Light"/>
                </a:endParaRPr>
              </a:p>
              <a:p>
                <a:r>
                  <a:rPr lang="en-US" i="1" dirty="0" err="1">
                    <a:latin typeface="Gill Sans Light"/>
                  </a:rPr>
                  <a:t>B</a:t>
                </a:r>
                <a:r>
                  <a:rPr lang="en-US" i="1" baseline="-25000" dirty="0" err="1">
                    <a:latin typeface="Times New Roman" panose="02020603050405020304" pitchFamily="18" charset="0"/>
                    <a:cs typeface="Times New Roman" panose="02020603050405020304" pitchFamily="18" charset="0"/>
                  </a:rPr>
                  <a:t>pkt</a:t>
                </a:r>
                <a:r>
                  <a:rPr lang="en-US" i="1"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sym typeface="Symbol" panose="05050102010706020507" pitchFamily="18" charset="2"/>
                  </a:rPr>
                  <a:t> Packets/sec</a:t>
                </a:r>
                <a:endParaRPr lang="en-US" i="1" dirty="0">
                  <a:latin typeface="Gill Sans Light"/>
                </a:endParaRPr>
              </a:p>
              <a:p>
                <a:r>
                  <a:rPr lang="en-US" dirty="0">
                    <a:latin typeface="Gill Sans Light"/>
                  </a:rPr>
                  <a:t>Little’s Law once again!</a:t>
                </a:r>
              </a:p>
              <a:p>
                <a:endParaRPr lang="en-US" dirty="0">
                  <a:latin typeface="Gill Sans Light"/>
                </a:endParaRPr>
              </a:p>
              <a:p>
                <a:r>
                  <a:rPr lang="en-US" dirty="0">
                    <a:solidFill>
                      <a:srgbClr val="FF0000"/>
                    </a:solidFill>
                    <a:latin typeface="Gill Sans Light"/>
                  </a:rPr>
                  <a:t>For TCP, window is in </a:t>
                </a:r>
                <a:r>
                  <a:rPr lang="en-US" i="1" dirty="0">
                    <a:solidFill>
                      <a:srgbClr val="FF0000"/>
                    </a:solidFill>
                    <a:latin typeface="Gill Sans Light"/>
                  </a:rPr>
                  <a:t>bytes, </a:t>
                </a:r>
                <a:r>
                  <a:rPr lang="en-US" dirty="0">
                    <a:solidFill>
                      <a:srgbClr val="FF0000"/>
                    </a:solidFill>
                    <a:latin typeface="Gill Sans Light"/>
                  </a:rPr>
                  <a:t>not </a:t>
                </a:r>
                <a:r>
                  <a:rPr lang="en-US" i="1" dirty="0">
                    <a:solidFill>
                      <a:srgbClr val="FF0000"/>
                    </a:solidFill>
                    <a:latin typeface="Gill Sans Light"/>
                  </a:rPr>
                  <a:t>packets</a:t>
                </a:r>
                <a:endParaRPr lang="en-US" dirty="0">
                  <a:solidFill>
                    <a:srgbClr val="FF0000"/>
                  </a:solidFill>
                  <a:latin typeface="Gill Sans Light"/>
                </a:endParaRPr>
              </a:p>
            </p:txBody>
          </p:sp>
        </mc:Choice>
        <mc:Fallback xmlns="">
          <p:sp>
            <p:nvSpPr>
              <p:cNvPr id="3" name="Content Placeholder 2">
                <a:extLst>
                  <a:ext uri="{FF2B5EF4-FFF2-40B4-BE49-F238E27FC236}">
                    <a16:creationId xmlns:a16="http://schemas.microsoft.com/office/drawing/2014/main" id="{A2FB6C38-F4FA-41B1-BD73-065E0A00A5EF}"/>
                  </a:ext>
                </a:extLst>
              </p:cNvPr>
              <p:cNvSpPr>
                <a:spLocks noGrp="1" noRot="1" noChangeAspect="1" noMove="1" noResize="1" noEditPoints="1" noAdjustHandles="1" noChangeArrowheads="1" noChangeShapeType="1" noTextEdit="1"/>
              </p:cNvSpPr>
              <p:nvPr>
                <p:ph idx="1"/>
              </p:nvPr>
            </p:nvSpPr>
            <p:spPr>
              <a:xfrm>
                <a:off x="147287" y="944181"/>
                <a:ext cx="3425792" cy="4919490"/>
              </a:xfrm>
              <a:blipFill>
                <a:blip r:embed="rId2"/>
                <a:stretch>
                  <a:fillRect l="-2313" t="-1611"/>
                </a:stretch>
              </a:blipFill>
            </p:spPr>
            <p:txBody>
              <a:bodyPr/>
              <a:lstStyle/>
              <a:p>
                <a:r>
                  <a:rPr lang="en-US">
                    <a:noFill/>
                  </a:rPr>
                  <a:t> </a:t>
                </a:r>
              </a:p>
            </p:txBody>
          </p:sp>
        </mc:Fallback>
      </mc:AlternateContent>
      <p:sp>
        <p:nvSpPr>
          <p:cNvPr id="7" name="Line 3">
            <a:extLst>
              <a:ext uri="{FF2B5EF4-FFF2-40B4-BE49-F238E27FC236}">
                <a16:creationId xmlns:a16="http://schemas.microsoft.com/office/drawing/2014/main" id="{56A7D1FD-007B-4F7E-8BBF-EDCAD77F373F}"/>
              </a:ext>
            </a:extLst>
          </p:cNvPr>
          <p:cNvSpPr>
            <a:spLocks noChangeShapeType="1"/>
          </p:cNvSpPr>
          <p:nvPr/>
        </p:nvSpPr>
        <p:spPr bwMode="auto">
          <a:xfrm>
            <a:off x="11114740" y="4814887"/>
            <a:ext cx="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8" name="Text Box 4">
            <a:extLst>
              <a:ext uri="{FF2B5EF4-FFF2-40B4-BE49-F238E27FC236}">
                <a16:creationId xmlns:a16="http://schemas.microsoft.com/office/drawing/2014/main" id="{4B1850DC-3949-466B-A7DA-A7B26EB0760D}"/>
              </a:ext>
            </a:extLst>
          </p:cNvPr>
          <p:cNvSpPr txBox="1">
            <a:spLocks noChangeArrowheads="1"/>
          </p:cNvSpPr>
          <p:nvPr/>
        </p:nvSpPr>
        <p:spPr bwMode="auto">
          <a:xfrm>
            <a:off x="11100222" y="5320661"/>
            <a:ext cx="857713" cy="4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nchor="ct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spcBef>
                <a:spcPct val="20000"/>
              </a:spcBef>
            </a:pPr>
            <a:r>
              <a:rPr lang="en-US" b="0">
                <a:latin typeface="Gill Sans Light"/>
                <a:cs typeface="Helvetica" charset="0"/>
              </a:rPr>
              <a:t>Time</a:t>
            </a:r>
          </a:p>
        </p:txBody>
      </p:sp>
      <p:sp>
        <p:nvSpPr>
          <p:cNvPr id="9" name="Line 6">
            <a:extLst>
              <a:ext uri="{FF2B5EF4-FFF2-40B4-BE49-F238E27FC236}">
                <a16:creationId xmlns:a16="http://schemas.microsoft.com/office/drawing/2014/main" id="{B02DBFD4-3DB8-460E-82AE-D6E6478151D4}"/>
              </a:ext>
            </a:extLst>
          </p:cNvPr>
          <p:cNvSpPr>
            <a:spLocks noChangeShapeType="1"/>
          </p:cNvSpPr>
          <p:nvPr/>
        </p:nvSpPr>
        <p:spPr bwMode="auto">
          <a:xfrm flipH="1">
            <a:off x="5552140" y="2290762"/>
            <a:ext cx="30163" cy="36353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0" name="Line 7">
            <a:extLst>
              <a:ext uri="{FF2B5EF4-FFF2-40B4-BE49-F238E27FC236}">
                <a16:creationId xmlns:a16="http://schemas.microsoft.com/office/drawing/2014/main" id="{910EDF95-9E35-4E1D-9662-E0282F769645}"/>
              </a:ext>
            </a:extLst>
          </p:cNvPr>
          <p:cNvSpPr>
            <a:spLocks noChangeShapeType="1"/>
          </p:cNvSpPr>
          <p:nvPr/>
        </p:nvSpPr>
        <p:spPr bwMode="auto">
          <a:xfrm flipH="1">
            <a:off x="10933765" y="2290762"/>
            <a:ext cx="3175" cy="3757613"/>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1" name="Line 8">
            <a:extLst>
              <a:ext uri="{FF2B5EF4-FFF2-40B4-BE49-F238E27FC236}">
                <a16:creationId xmlns:a16="http://schemas.microsoft.com/office/drawing/2014/main" id="{525FAA0B-D1E0-4097-8885-B919108AC287}"/>
              </a:ext>
            </a:extLst>
          </p:cNvPr>
          <p:cNvSpPr>
            <a:spLocks noChangeShapeType="1"/>
          </p:cNvSpPr>
          <p:nvPr/>
        </p:nvSpPr>
        <p:spPr bwMode="auto">
          <a:xfrm>
            <a:off x="5582303" y="2443162"/>
            <a:ext cx="5367337"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2" name="Line 9">
            <a:extLst>
              <a:ext uri="{FF2B5EF4-FFF2-40B4-BE49-F238E27FC236}">
                <a16:creationId xmlns:a16="http://schemas.microsoft.com/office/drawing/2014/main" id="{E26F03BF-5711-4793-975E-A08E7F3C7442}"/>
              </a:ext>
            </a:extLst>
          </p:cNvPr>
          <p:cNvSpPr>
            <a:spLocks noChangeShapeType="1"/>
          </p:cNvSpPr>
          <p:nvPr/>
        </p:nvSpPr>
        <p:spPr bwMode="auto">
          <a:xfrm flipH="1">
            <a:off x="5582303" y="3052762"/>
            <a:ext cx="5367337" cy="5334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3" name="Text Box 11">
            <a:extLst>
              <a:ext uri="{FF2B5EF4-FFF2-40B4-BE49-F238E27FC236}">
                <a16:creationId xmlns:a16="http://schemas.microsoft.com/office/drawing/2014/main" id="{65BA792A-87A8-4503-8B96-A7EAD0EF575A}"/>
              </a:ext>
            </a:extLst>
          </p:cNvPr>
          <p:cNvSpPr txBox="1">
            <a:spLocks noChangeArrowheads="1"/>
          </p:cNvSpPr>
          <p:nvPr/>
        </p:nvSpPr>
        <p:spPr bwMode="auto">
          <a:xfrm>
            <a:off x="5011306" y="6031861"/>
            <a:ext cx="1178506" cy="4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nchor="ct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spcBef>
                <a:spcPct val="20000"/>
              </a:spcBef>
            </a:pPr>
            <a:r>
              <a:rPr lang="en-US" b="0">
                <a:latin typeface="Gill Sans Light"/>
                <a:cs typeface="Helvetica" charset="0"/>
              </a:rPr>
              <a:t>Sender</a:t>
            </a:r>
          </a:p>
        </p:txBody>
      </p:sp>
      <p:sp>
        <p:nvSpPr>
          <p:cNvPr id="14" name="Text Box 12">
            <a:extLst>
              <a:ext uri="{FF2B5EF4-FFF2-40B4-BE49-F238E27FC236}">
                <a16:creationId xmlns:a16="http://schemas.microsoft.com/office/drawing/2014/main" id="{D8FD1702-4B4C-4EB3-81F3-513823ABBB7C}"/>
              </a:ext>
            </a:extLst>
          </p:cNvPr>
          <p:cNvSpPr txBox="1">
            <a:spLocks noChangeArrowheads="1"/>
          </p:cNvSpPr>
          <p:nvPr/>
        </p:nvSpPr>
        <p:spPr bwMode="auto">
          <a:xfrm>
            <a:off x="10360103" y="6031861"/>
            <a:ext cx="1401323" cy="4616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29" tIns="45714" rIns="91429" bIns="45714" anchor="ct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spcBef>
                <a:spcPct val="20000"/>
              </a:spcBef>
            </a:pPr>
            <a:r>
              <a:rPr lang="en-US" b="0">
                <a:latin typeface="Gill Sans Light"/>
                <a:cs typeface="Helvetica" charset="0"/>
              </a:rPr>
              <a:t>Receiver</a:t>
            </a:r>
          </a:p>
        </p:txBody>
      </p:sp>
      <p:sp>
        <p:nvSpPr>
          <p:cNvPr id="15" name="Line 13">
            <a:extLst>
              <a:ext uri="{FF2B5EF4-FFF2-40B4-BE49-F238E27FC236}">
                <a16:creationId xmlns:a16="http://schemas.microsoft.com/office/drawing/2014/main" id="{AD64CBFA-BF45-49E1-96FF-AD98D3C5B215}"/>
              </a:ext>
            </a:extLst>
          </p:cNvPr>
          <p:cNvSpPr>
            <a:spLocks noChangeShapeType="1"/>
          </p:cNvSpPr>
          <p:nvPr/>
        </p:nvSpPr>
        <p:spPr bwMode="auto">
          <a:xfrm>
            <a:off x="5582303" y="2747962"/>
            <a:ext cx="5367337" cy="53340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6" name="Line 14">
            <a:extLst>
              <a:ext uri="{FF2B5EF4-FFF2-40B4-BE49-F238E27FC236}">
                <a16:creationId xmlns:a16="http://schemas.microsoft.com/office/drawing/2014/main" id="{4D3A9D6B-7271-4C0B-A317-279FFE866FA2}"/>
              </a:ext>
            </a:extLst>
          </p:cNvPr>
          <p:cNvSpPr>
            <a:spLocks noChangeShapeType="1"/>
          </p:cNvSpPr>
          <p:nvPr/>
        </p:nvSpPr>
        <p:spPr bwMode="auto">
          <a:xfrm>
            <a:off x="5582303" y="3052762"/>
            <a:ext cx="5367337"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7" name="Line 15">
            <a:extLst>
              <a:ext uri="{FF2B5EF4-FFF2-40B4-BE49-F238E27FC236}">
                <a16:creationId xmlns:a16="http://schemas.microsoft.com/office/drawing/2014/main" id="{2E64C27B-1097-4144-96B1-1C0B5E67D345}"/>
              </a:ext>
            </a:extLst>
          </p:cNvPr>
          <p:cNvSpPr>
            <a:spLocks noChangeShapeType="1"/>
          </p:cNvSpPr>
          <p:nvPr/>
        </p:nvSpPr>
        <p:spPr bwMode="auto">
          <a:xfrm flipH="1">
            <a:off x="5582303" y="3357562"/>
            <a:ext cx="5367337" cy="5334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8" name="Line 17">
            <a:extLst>
              <a:ext uri="{FF2B5EF4-FFF2-40B4-BE49-F238E27FC236}">
                <a16:creationId xmlns:a16="http://schemas.microsoft.com/office/drawing/2014/main" id="{F4FED30E-C133-4EAC-A603-A89DFB2EC867}"/>
              </a:ext>
            </a:extLst>
          </p:cNvPr>
          <p:cNvSpPr>
            <a:spLocks noChangeShapeType="1"/>
          </p:cNvSpPr>
          <p:nvPr/>
        </p:nvSpPr>
        <p:spPr bwMode="auto">
          <a:xfrm>
            <a:off x="5582303" y="3662362"/>
            <a:ext cx="5367337" cy="53340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19" name="Line 42">
            <a:extLst>
              <a:ext uri="{FF2B5EF4-FFF2-40B4-BE49-F238E27FC236}">
                <a16:creationId xmlns:a16="http://schemas.microsoft.com/office/drawing/2014/main" id="{6A9519AD-02F0-45A5-A9D0-AAA1DE166C5C}"/>
              </a:ext>
            </a:extLst>
          </p:cNvPr>
          <p:cNvSpPr>
            <a:spLocks noChangeShapeType="1"/>
          </p:cNvSpPr>
          <p:nvPr/>
        </p:nvSpPr>
        <p:spPr bwMode="auto">
          <a:xfrm flipH="1">
            <a:off x="5568015" y="3671887"/>
            <a:ext cx="5367338" cy="5334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grpSp>
        <p:nvGrpSpPr>
          <p:cNvPr id="20" name="Group 64">
            <a:extLst>
              <a:ext uri="{FF2B5EF4-FFF2-40B4-BE49-F238E27FC236}">
                <a16:creationId xmlns:a16="http://schemas.microsoft.com/office/drawing/2014/main" id="{7DF460C1-2671-44EA-A1C8-4907EB4EF796}"/>
              </a:ext>
            </a:extLst>
          </p:cNvPr>
          <p:cNvGrpSpPr>
            <a:grpSpLocks/>
          </p:cNvGrpSpPr>
          <p:nvPr/>
        </p:nvGrpSpPr>
        <p:grpSpPr bwMode="auto">
          <a:xfrm>
            <a:off x="4256740" y="2112962"/>
            <a:ext cx="1190625" cy="487363"/>
            <a:chOff x="432" y="1226"/>
            <a:chExt cx="750" cy="307"/>
          </a:xfrm>
        </p:grpSpPr>
        <p:sp>
          <p:nvSpPr>
            <p:cNvPr id="21" name="Text Box 20">
              <a:extLst>
                <a:ext uri="{FF2B5EF4-FFF2-40B4-BE49-F238E27FC236}">
                  <a16:creationId xmlns:a16="http://schemas.microsoft.com/office/drawing/2014/main" id="{0CF7C21D-B204-45E0-846F-EC5D44FA64A5}"/>
                </a:ext>
              </a:extLst>
            </p:cNvPr>
            <p:cNvSpPr txBox="1">
              <a:spLocks noChangeArrowheads="1"/>
            </p:cNvSpPr>
            <p:nvPr/>
          </p:nvSpPr>
          <p:spPr bwMode="auto">
            <a:xfrm>
              <a:off x="970" y="1248"/>
              <a:ext cx="212"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1</a:t>
              </a:r>
            </a:p>
          </p:txBody>
        </p:sp>
        <p:sp>
          <p:nvSpPr>
            <p:cNvPr id="22" name="Text Box 52">
              <a:extLst>
                <a:ext uri="{FF2B5EF4-FFF2-40B4-BE49-F238E27FC236}">
                  <a16:creationId xmlns:a16="http://schemas.microsoft.com/office/drawing/2014/main" id="{EF12FD6F-EE54-4E7B-9021-90C675643E8D}"/>
                </a:ext>
              </a:extLst>
            </p:cNvPr>
            <p:cNvSpPr txBox="1">
              <a:spLocks noChangeArrowheads="1"/>
            </p:cNvSpPr>
            <p:nvPr/>
          </p:nvSpPr>
          <p:spPr bwMode="auto">
            <a:xfrm>
              <a:off x="432" y="1226"/>
              <a:ext cx="352"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{1}</a:t>
              </a:r>
            </a:p>
          </p:txBody>
        </p:sp>
      </p:grpSp>
      <p:grpSp>
        <p:nvGrpSpPr>
          <p:cNvPr id="23" name="Group 65">
            <a:extLst>
              <a:ext uri="{FF2B5EF4-FFF2-40B4-BE49-F238E27FC236}">
                <a16:creationId xmlns:a16="http://schemas.microsoft.com/office/drawing/2014/main" id="{71BCD5CD-9D0B-42FF-86E5-62120BA341AF}"/>
              </a:ext>
            </a:extLst>
          </p:cNvPr>
          <p:cNvGrpSpPr>
            <a:grpSpLocks/>
          </p:cNvGrpSpPr>
          <p:nvPr/>
        </p:nvGrpSpPr>
        <p:grpSpPr bwMode="auto">
          <a:xfrm>
            <a:off x="3951940" y="2455862"/>
            <a:ext cx="1501775" cy="481013"/>
            <a:chOff x="240" y="1442"/>
            <a:chExt cx="946" cy="303"/>
          </a:xfrm>
        </p:grpSpPr>
        <p:sp>
          <p:nvSpPr>
            <p:cNvPr id="24" name="Text Box 21">
              <a:extLst>
                <a:ext uri="{FF2B5EF4-FFF2-40B4-BE49-F238E27FC236}">
                  <a16:creationId xmlns:a16="http://schemas.microsoft.com/office/drawing/2014/main" id="{09C2AA1E-420C-4BBA-B4A4-D0CD5794D831}"/>
                </a:ext>
              </a:extLst>
            </p:cNvPr>
            <p:cNvSpPr txBox="1">
              <a:spLocks noChangeArrowheads="1"/>
            </p:cNvSpPr>
            <p:nvPr/>
          </p:nvSpPr>
          <p:spPr bwMode="auto">
            <a:xfrm>
              <a:off x="974" y="1460"/>
              <a:ext cx="212"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2</a:t>
              </a:r>
            </a:p>
          </p:txBody>
        </p:sp>
        <p:sp>
          <p:nvSpPr>
            <p:cNvPr id="25" name="Text Box 53">
              <a:extLst>
                <a:ext uri="{FF2B5EF4-FFF2-40B4-BE49-F238E27FC236}">
                  <a16:creationId xmlns:a16="http://schemas.microsoft.com/office/drawing/2014/main" id="{096BC051-BE52-41F2-9901-87B0FFD8B332}"/>
                </a:ext>
              </a:extLst>
            </p:cNvPr>
            <p:cNvSpPr txBox="1">
              <a:spLocks noChangeArrowheads="1"/>
            </p:cNvSpPr>
            <p:nvPr/>
          </p:nvSpPr>
          <p:spPr bwMode="auto">
            <a:xfrm>
              <a:off x="240" y="1442"/>
              <a:ext cx="567"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{1, 2}</a:t>
              </a:r>
            </a:p>
          </p:txBody>
        </p:sp>
      </p:grpSp>
      <p:grpSp>
        <p:nvGrpSpPr>
          <p:cNvPr id="26" name="Group 68">
            <a:extLst>
              <a:ext uri="{FF2B5EF4-FFF2-40B4-BE49-F238E27FC236}">
                <a16:creationId xmlns:a16="http://schemas.microsoft.com/office/drawing/2014/main" id="{B6E5FACD-C853-48B7-B850-840D26F076E3}"/>
              </a:ext>
            </a:extLst>
          </p:cNvPr>
          <p:cNvGrpSpPr>
            <a:grpSpLocks/>
          </p:cNvGrpSpPr>
          <p:nvPr/>
        </p:nvGrpSpPr>
        <p:grpSpPr bwMode="auto">
          <a:xfrm>
            <a:off x="3723340" y="2836862"/>
            <a:ext cx="1730375" cy="461963"/>
            <a:chOff x="96" y="1682"/>
            <a:chExt cx="1090" cy="291"/>
          </a:xfrm>
        </p:grpSpPr>
        <p:sp>
          <p:nvSpPr>
            <p:cNvPr id="27" name="Text Box 22">
              <a:extLst>
                <a:ext uri="{FF2B5EF4-FFF2-40B4-BE49-F238E27FC236}">
                  <a16:creationId xmlns:a16="http://schemas.microsoft.com/office/drawing/2014/main" id="{7F823EDC-B246-44FF-9093-DEFF05A96556}"/>
                </a:ext>
              </a:extLst>
            </p:cNvPr>
            <p:cNvSpPr txBox="1">
              <a:spLocks noChangeArrowheads="1"/>
            </p:cNvSpPr>
            <p:nvPr/>
          </p:nvSpPr>
          <p:spPr bwMode="auto">
            <a:xfrm>
              <a:off x="974" y="1688"/>
              <a:ext cx="212"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3</a:t>
              </a:r>
            </a:p>
          </p:txBody>
        </p:sp>
        <p:sp>
          <p:nvSpPr>
            <p:cNvPr id="28" name="Text Box 54">
              <a:extLst>
                <a:ext uri="{FF2B5EF4-FFF2-40B4-BE49-F238E27FC236}">
                  <a16:creationId xmlns:a16="http://schemas.microsoft.com/office/drawing/2014/main" id="{969775C6-03AC-4743-8D3F-018FCBC6E7D7}"/>
                </a:ext>
              </a:extLst>
            </p:cNvPr>
            <p:cNvSpPr txBox="1">
              <a:spLocks noChangeArrowheads="1"/>
            </p:cNvSpPr>
            <p:nvPr/>
          </p:nvSpPr>
          <p:spPr bwMode="auto">
            <a:xfrm>
              <a:off x="96" y="1682"/>
              <a:ext cx="783"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{1, 2, 3}</a:t>
              </a:r>
            </a:p>
          </p:txBody>
        </p:sp>
      </p:grpSp>
      <p:grpSp>
        <p:nvGrpSpPr>
          <p:cNvPr id="29" name="Group 70">
            <a:extLst>
              <a:ext uri="{FF2B5EF4-FFF2-40B4-BE49-F238E27FC236}">
                <a16:creationId xmlns:a16="http://schemas.microsoft.com/office/drawing/2014/main" id="{947A3C37-5989-4382-AC2B-AF2EFBCFB5FB}"/>
              </a:ext>
            </a:extLst>
          </p:cNvPr>
          <p:cNvGrpSpPr>
            <a:grpSpLocks/>
          </p:cNvGrpSpPr>
          <p:nvPr/>
        </p:nvGrpSpPr>
        <p:grpSpPr bwMode="auto">
          <a:xfrm>
            <a:off x="3723340" y="3290887"/>
            <a:ext cx="1730375" cy="519113"/>
            <a:chOff x="96" y="1968"/>
            <a:chExt cx="1090" cy="327"/>
          </a:xfrm>
        </p:grpSpPr>
        <p:sp>
          <p:nvSpPr>
            <p:cNvPr id="30" name="Text Box 23">
              <a:extLst>
                <a:ext uri="{FF2B5EF4-FFF2-40B4-BE49-F238E27FC236}">
                  <a16:creationId xmlns:a16="http://schemas.microsoft.com/office/drawing/2014/main" id="{28358D7D-7FF8-4C86-B4FC-363422F3797B}"/>
                </a:ext>
              </a:extLst>
            </p:cNvPr>
            <p:cNvSpPr txBox="1">
              <a:spLocks noChangeArrowheads="1"/>
            </p:cNvSpPr>
            <p:nvPr/>
          </p:nvSpPr>
          <p:spPr bwMode="auto">
            <a:xfrm>
              <a:off x="974" y="2010"/>
              <a:ext cx="212"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4</a:t>
              </a:r>
            </a:p>
          </p:txBody>
        </p:sp>
        <p:sp>
          <p:nvSpPr>
            <p:cNvPr id="31" name="Text Box 55">
              <a:extLst>
                <a:ext uri="{FF2B5EF4-FFF2-40B4-BE49-F238E27FC236}">
                  <a16:creationId xmlns:a16="http://schemas.microsoft.com/office/drawing/2014/main" id="{73E72FF7-34B9-4081-B1DF-10EFE0D5AF0A}"/>
                </a:ext>
              </a:extLst>
            </p:cNvPr>
            <p:cNvSpPr txBox="1">
              <a:spLocks noChangeArrowheads="1"/>
            </p:cNvSpPr>
            <p:nvPr/>
          </p:nvSpPr>
          <p:spPr bwMode="auto">
            <a:xfrm>
              <a:off x="96" y="1968"/>
              <a:ext cx="783"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{2, 3, 4}</a:t>
              </a:r>
            </a:p>
          </p:txBody>
        </p:sp>
      </p:grpSp>
      <p:grpSp>
        <p:nvGrpSpPr>
          <p:cNvPr id="32" name="Group 71">
            <a:extLst>
              <a:ext uri="{FF2B5EF4-FFF2-40B4-BE49-F238E27FC236}">
                <a16:creationId xmlns:a16="http://schemas.microsoft.com/office/drawing/2014/main" id="{56C60108-78B8-4284-937F-343A0D22B4D7}"/>
              </a:ext>
            </a:extLst>
          </p:cNvPr>
          <p:cNvGrpSpPr>
            <a:grpSpLocks/>
          </p:cNvGrpSpPr>
          <p:nvPr/>
        </p:nvGrpSpPr>
        <p:grpSpPr bwMode="auto">
          <a:xfrm>
            <a:off x="3723340" y="3671887"/>
            <a:ext cx="1730375" cy="474663"/>
            <a:chOff x="96" y="2208"/>
            <a:chExt cx="1090" cy="299"/>
          </a:xfrm>
        </p:grpSpPr>
        <p:sp>
          <p:nvSpPr>
            <p:cNvPr id="33" name="Text Box 24">
              <a:extLst>
                <a:ext uri="{FF2B5EF4-FFF2-40B4-BE49-F238E27FC236}">
                  <a16:creationId xmlns:a16="http://schemas.microsoft.com/office/drawing/2014/main" id="{FBFD29BA-D385-4CEB-B8BB-3C8FB2BC3799}"/>
                </a:ext>
              </a:extLst>
            </p:cNvPr>
            <p:cNvSpPr txBox="1">
              <a:spLocks noChangeArrowheads="1"/>
            </p:cNvSpPr>
            <p:nvPr/>
          </p:nvSpPr>
          <p:spPr bwMode="auto">
            <a:xfrm>
              <a:off x="974" y="2222"/>
              <a:ext cx="212"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5</a:t>
              </a:r>
            </a:p>
          </p:txBody>
        </p:sp>
        <p:sp>
          <p:nvSpPr>
            <p:cNvPr id="34" name="Text Box 56">
              <a:extLst>
                <a:ext uri="{FF2B5EF4-FFF2-40B4-BE49-F238E27FC236}">
                  <a16:creationId xmlns:a16="http://schemas.microsoft.com/office/drawing/2014/main" id="{B03CB82A-BBD4-47B5-93E3-337C3F1686D2}"/>
                </a:ext>
              </a:extLst>
            </p:cNvPr>
            <p:cNvSpPr txBox="1">
              <a:spLocks noChangeArrowheads="1"/>
            </p:cNvSpPr>
            <p:nvPr/>
          </p:nvSpPr>
          <p:spPr bwMode="auto">
            <a:xfrm>
              <a:off x="96" y="2208"/>
              <a:ext cx="783"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{3, 4, 5}</a:t>
              </a:r>
            </a:p>
          </p:txBody>
        </p:sp>
      </p:grpSp>
      <p:sp>
        <p:nvSpPr>
          <p:cNvPr id="35" name="Text Box 59">
            <a:extLst>
              <a:ext uri="{FF2B5EF4-FFF2-40B4-BE49-F238E27FC236}">
                <a16:creationId xmlns:a16="http://schemas.microsoft.com/office/drawing/2014/main" id="{50D4646E-14B8-4275-A5B3-4E19453C069D}"/>
              </a:ext>
            </a:extLst>
          </p:cNvPr>
          <p:cNvSpPr txBox="1">
            <a:spLocks noChangeArrowheads="1"/>
          </p:cNvSpPr>
          <p:nvPr/>
        </p:nvSpPr>
        <p:spPr bwMode="auto">
          <a:xfrm>
            <a:off x="3570940" y="1143000"/>
            <a:ext cx="2083559" cy="10130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err="1">
                <a:latin typeface="Gill Sans Light"/>
                <a:cs typeface="Helvetica" charset="0"/>
              </a:rPr>
              <a:t>Unacked</a:t>
            </a:r>
            <a:r>
              <a:rPr lang="en-US" sz="2000" b="0" dirty="0">
                <a:latin typeface="Gill Sans Light"/>
                <a:cs typeface="Helvetica" charset="0"/>
              </a:rPr>
              <a:t> packets that sender sent</a:t>
            </a:r>
          </a:p>
        </p:txBody>
      </p:sp>
      <p:sp>
        <p:nvSpPr>
          <p:cNvPr id="36" name="Text Box 60">
            <a:extLst>
              <a:ext uri="{FF2B5EF4-FFF2-40B4-BE49-F238E27FC236}">
                <a16:creationId xmlns:a16="http://schemas.microsoft.com/office/drawing/2014/main" id="{476BB788-65C1-45D3-8DB8-91857BA2CDAD}"/>
              </a:ext>
            </a:extLst>
          </p:cNvPr>
          <p:cNvSpPr txBox="1">
            <a:spLocks noChangeArrowheads="1"/>
          </p:cNvSpPr>
          <p:nvPr/>
        </p:nvSpPr>
        <p:spPr bwMode="auto">
          <a:xfrm>
            <a:off x="9707280" y="1304218"/>
            <a:ext cx="2484720" cy="7053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a:cs typeface="Helvetica" charset="0"/>
              </a:rPr>
              <a:t>Out-of-</a:t>
            </a:r>
            <a:r>
              <a:rPr lang="en-US" sz="2000" b="0" dirty="0" err="1">
                <a:latin typeface="Gill Sans Light"/>
                <a:cs typeface="Helvetica" charset="0"/>
              </a:rPr>
              <a:t>seq</a:t>
            </a:r>
            <a:r>
              <a:rPr lang="en-US" sz="2000" b="0" dirty="0">
                <a:latin typeface="Gill Sans Light"/>
                <a:cs typeface="Helvetica" charset="0"/>
              </a:rPr>
              <a:t> packets</a:t>
            </a:r>
          </a:p>
          <a:p>
            <a:pPr eaLnBrk="1" hangingPunct="1"/>
            <a:r>
              <a:rPr lang="en-US" sz="2000" b="0" dirty="0">
                <a:latin typeface="Gill Sans Light"/>
                <a:cs typeface="Helvetica" charset="0"/>
              </a:rPr>
              <a:t>in receiver’s window</a:t>
            </a:r>
          </a:p>
        </p:txBody>
      </p:sp>
      <p:sp>
        <p:nvSpPr>
          <p:cNvPr id="37" name="Text Box 61">
            <a:extLst>
              <a:ext uri="{FF2B5EF4-FFF2-40B4-BE49-F238E27FC236}">
                <a16:creationId xmlns:a16="http://schemas.microsoft.com/office/drawing/2014/main" id="{927CCAC0-4899-4BE5-8495-5E8BE4F46229}"/>
              </a:ext>
            </a:extLst>
          </p:cNvPr>
          <p:cNvSpPr txBox="1">
            <a:spLocks noChangeArrowheads="1"/>
          </p:cNvSpPr>
          <p:nvPr/>
        </p:nvSpPr>
        <p:spPr bwMode="auto">
          <a:xfrm>
            <a:off x="11176653" y="2646362"/>
            <a:ext cx="387928"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a:t>
            </a:r>
          </a:p>
        </p:txBody>
      </p:sp>
      <p:sp>
        <p:nvSpPr>
          <p:cNvPr id="38" name="Line 44">
            <a:extLst>
              <a:ext uri="{FF2B5EF4-FFF2-40B4-BE49-F238E27FC236}">
                <a16:creationId xmlns:a16="http://schemas.microsoft.com/office/drawing/2014/main" id="{F1F73DE2-E84F-4F24-AEA1-70A974E5DEFA}"/>
              </a:ext>
            </a:extLst>
          </p:cNvPr>
          <p:cNvSpPr>
            <a:spLocks noChangeShapeType="1"/>
          </p:cNvSpPr>
          <p:nvPr/>
        </p:nvSpPr>
        <p:spPr bwMode="auto">
          <a:xfrm flipH="1">
            <a:off x="5568015" y="4281487"/>
            <a:ext cx="5367338" cy="533400"/>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39" name="Line 45">
            <a:extLst>
              <a:ext uri="{FF2B5EF4-FFF2-40B4-BE49-F238E27FC236}">
                <a16:creationId xmlns:a16="http://schemas.microsoft.com/office/drawing/2014/main" id="{15D2B58D-46CB-4D44-8B28-5B12FE3F016F}"/>
              </a:ext>
            </a:extLst>
          </p:cNvPr>
          <p:cNvSpPr>
            <a:spLocks noChangeShapeType="1"/>
          </p:cNvSpPr>
          <p:nvPr/>
        </p:nvSpPr>
        <p:spPr bwMode="auto">
          <a:xfrm>
            <a:off x="5568015" y="3976687"/>
            <a:ext cx="5367338" cy="53340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40" name="Line 46">
            <a:extLst>
              <a:ext uri="{FF2B5EF4-FFF2-40B4-BE49-F238E27FC236}">
                <a16:creationId xmlns:a16="http://schemas.microsoft.com/office/drawing/2014/main" id="{E9B63247-664E-446B-AC5D-CDB3AEA8DDEF}"/>
              </a:ext>
            </a:extLst>
          </p:cNvPr>
          <p:cNvSpPr>
            <a:spLocks noChangeShapeType="1"/>
          </p:cNvSpPr>
          <p:nvPr/>
        </p:nvSpPr>
        <p:spPr bwMode="auto">
          <a:xfrm>
            <a:off x="5568015" y="4281487"/>
            <a:ext cx="5367338"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grpSp>
        <p:nvGrpSpPr>
          <p:cNvPr id="41" name="Group 73">
            <a:extLst>
              <a:ext uri="{FF2B5EF4-FFF2-40B4-BE49-F238E27FC236}">
                <a16:creationId xmlns:a16="http://schemas.microsoft.com/office/drawing/2014/main" id="{A6E51F96-3ADB-48B0-B2E0-A5C2B60E1B8C}"/>
              </a:ext>
            </a:extLst>
          </p:cNvPr>
          <p:cNvGrpSpPr>
            <a:grpSpLocks/>
          </p:cNvGrpSpPr>
          <p:nvPr/>
        </p:nvGrpSpPr>
        <p:grpSpPr bwMode="auto">
          <a:xfrm>
            <a:off x="5568015" y="4586287"/>
            <a:ext cx="5367338" cy="1143000"/>
            <a:chOff x="1258" y="2784"/>
            <a:chExt cx="3381" cy="720"/>
          </a:xfrm>
        </p:grpSpPr>
        <p:sp>
          <p:nvSpPr>
            <p:cNvPr id="42" name="Line 48">
              <a:extLst>
                <a:ext uri="{FF2B5EF4-FFF2-40B4-BE49-F238E27FC236}">
                  <a16:creationId xmlns:a16="http://schemas.microsoft.com/office/drawing/2014/main" id="{DC328554-9A8C-4D84-A678-AD6B5EE3B65A}"/>
                </a:ext>
              </a:extLst>
            </p:cNvPr>
            <p:cNvSpPr>
              <a:spLocks noChangeShapeType="1"/>
            </p:cNvSpPr>
            <p:nvPr/>
          </p:nvSpPr>
          <p:spPr bwMode="auto">
            <a:xfrm flipH="1">
              <a:off x="1258" y="2784"/>
              <a:ext cx="3381" cy="336"/>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43" name="Line 49">
              <a:extLst>
                <a:ext uri="{FF2B5EF4-FFF2-40B4-BE49-F238E27FC236}">
                  <a16:creationId xmlns:a16="http://schemas.microsoft.com/office/drawing/2014/main" id="{D1506E4F-7F84-4296-91ED-9F150B1AC671}"/>
                </a:ext>
              </a:extLst>
            </p:cNvPr>
            <p:cNvSpPr>
              <a:spLocks noChangeShapeType="1"/>
            </p:cNvSpPr>
            <p:nvPr/>
          </p:nvSpPr>
          <p:spPr bwMode="auto">
            <a:xfrm flipH="1">
              <a:off x="1258" y="2976"/>
              <a:ext cx="3381" cy="336"/>
            </a:xfrm>
            <a:prstGeom prst="line">
              <a:avLst/>
            </a:prstGeom>
            <a:noFill/>
            <a:ln w="38100">
              <a:solidFill>
                <a:srgbClr val="3366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44" name="Line 50">
              <a:extLst>
                <a:ext uri="{FF2B5EF4-FFF2-40B4-BE49-F238E27FC236}">
                  <a16:creationId xmlns:a16="http://schemas.microsoft.com/office/drawing/2014/main" id="{2CF4A948-0964-48C4-BF46-26EB9D9718C1}"/>
                </a:ext>
              </a:extLst>
            </p:cNvPr>
            <p:cNvSpPr>
              <a:spLocks noChangeShapeType="1"/>
            </p:cNvSpPr>
            <p:nvPr/>
          </p:nvSpPr>
          <p:spPr bwMode="auto">
            <a:xfrm>
              <a:off x="1258" y="2976"/>
              <a:ext cx="3381" cy="336"/>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sp>
          <p:nvSpPr>
            <p:cNvPr id="45" name="Line 51">
              <a:extLst>
                <a:ext uri="{FF2B5EF4-FFF2-40B4-BE49-F238E27FC236}">
                  <a16:creationId xmlns:a16="http://schemas.microsoft.com/office/drawing/2014/main" id="{B60C4621-B323-477F-B23A-5755B7E6D525}"/>
                </a:ext>
              </a:extLst>
            </p:cNvPr>
            <p:cNvSpPr>
              <a:spLocks noChangeShapeType="1"/>
            </p:cNvSpPr>
            <p:nvPr/>
          </p:nvSpPr>
          <p:spPr bwMode="auto">
            <a:xfrm>
              <a:off x="1258" y="3168"/>
              <a:ext cx="3381" cy="336"/>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endParaRPr>
            </a:p>
          </p:txBody>
        </p:sp>
      </p:grpSp>
      <p:grpSp>
        <p:nvGrpSpPr>
          <p:cNvPr id="46" name="Group 72">
            <a:extLst>
              <a:ext uri="{FF2B5EF4-FFF2-40B4-BE49-F238E27FC236}">
                <a16:creationId xmlns:a16="http://schemas.microsoft.com/office/drawing/2014/main" id="{8E5B4660-43DE-4155-84A5-EF73D3A2F68C}"/>
              </a:ext>
            </a:extLst>
          </p:cNvPr>
          <p:cNvGrpSpPr>
            <a:grpSpLocks/>
          </p:cNvGrpSpPr>
          <p:nvPr/>
        </p:nvGrpSpPr>
        <p:grpSpPr bwMode="auto">
          <a:xfrm>
            <a:off x="3723340" y="4056062"/>
            <a:ext cx="1724025" cy="458788"/>
            <a:chOff x="96" y="2450"/>
            <a:chExt cx="1086" cy="289"/>
          </a:xfrm>
        </p:grpSpPr>
        <p:sp>
          <p:nvSpPr>
            <p:cNvPr id="47" name="Text Box 47">
              <a:extLst>
                <a:ext uri="{FF2B5EF4-FFF2-40B4-BE49-F238E27FC236}">
                  <a16:creationId xmlns:a16="http://schemas.microsoft.com/office/drawing/2014/main" id="{6D610169-6EF4-4CF6-B442-FFE7FC62CE6E}"/>
                </a:ext>
              </a:extLst>
            </p:cNvPr>
            <p:cNvSpPr txBox="1">
              <a:spLocks noChangeArrowheads="1"/>
            </p:cNvSpPr>
            <p:nvPr/>
          </p:nvSpPr>
          <p:spPr bwMode="auto">
            <a:xfrm>
              <a:off x="970" y="2454"/>
              <a:ext cx="212"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6</a:t>
              </a:r>
            </a:p>
          </p:txBody>
        </p:sp>
        <p:sp>
          <p:nvSpPr>
            <p:cNvPr id="48" name="Text Box 57">
              <a:extLst>
                <a:ext uri="{FF2B5EF4-FFF2-40B4-BE49-F238E27FC236}">
                  <a16:creationId xmlns:a16="http://schemas.microsoft.com/office/drawing/2014/main" id="{326C524F-3FC0-45E9-834A-5A404BAD3FBF}"/>
                </a:ext>
              </a:extLst>
            </p:cNvPr>
            <p:cNvSpPr txBox="1">
              <a:spLocks noChangeArrowheads="1"/>
            </p:cNvSpPr>
            <p:nvPr/>
          </p:nvSpPr>
          <p:spPr bwMode="auto">
            <a:xfrm>
              <a:off x="96" y="2450"/>
              <a:ext cx="783" cy="2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{4, 5, 6}</a:t>
              </a:r>
            </a:p>
          </p:txBody>
        </p:sp>
      </p:grpSp>
      <p:sp>
        <p:nvSpPr>
          <p:cNvPr id="49" name="Text Box 58">
            <a:extLst>
              <a:ext uri="{FF2B5EF4-FFF2-40B4-BE49-F238E27FC236}">
                <a16:creationId xmlns:a16="http://schemas.microsoft.com/office/drawing/2014/main" id="{9B526F95-1587-40C7-BB15-093BF069AE09}"/>
              </a:ext>
            </a:extLst>
          </p:cNvPr>
          <p:cNvSpPr txBox="1">
            <a:spLocks noChangeArrowheads="1"/>
          </p:cNvSpPr>
          <p:nvPr/>
        </p:nvSpPr>
        <p:spPr bwMode="auto">
          <a:xfrm>
            <a:off x="4296428" y="4357687"/>
            <a:ext cx="268287" cy="119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a:t>
            </a:r>
          </a:p>
          <a:p>
            <a:pPr eaLnBrk="1" hangingPunct="1"/>
            <a:r>
              <a:rPr lang="en-US" b="0">
                <a:latin typeface="Gill Sans Light"/>
                <a:cs typeface="Helvetica" charset="0"/>
              </a:rPr>
              <a:t>.</a:t>
            </a:r>
          </a:p>
          <a:p>
            <a:pPr eaLnBrk="1" hangingPunct="1"/>
            <a:r>
              <a:rPr lang="en-US" b="0">
                <a:latin typeface="Gill Sans Light"/>
                <a:cs typeface="Helvetica" charset="0"/>
              </a:rPr>
              <a:t>.</a:t>
            </a:r>
          </a:p>
        </p:txBody>
      </p:sp>
      <p:sp>
        <p:nvSpPr>
          <p:cNvPr id="50" name="Text Box 62">
            <a:extLst>
              <a:ext uri="{FF2B5EF4-FFF2-40B4-BE49-F238E27FC236}">
                <a16:creationId xmlns:a16="http://schemas.microsoft.com/office/drawing/2014/main" id="{4C15EF51-4E97-47A7-8781-03B3F97C374C}"/>
              </a:ext>
            </a:extLst>
          </p:cNvPr>
          <p:cNvSpPr txBox="1">
            <a:spLocks noChangeArrowheads="1"/>
          </p:cNvSpPr>
          <p:nvPr/>
        </p:nvSpPr>
        <p:spPr bwMode="auto">
          <a:xfrm>
            <a:off x="11267140" y="3824287"/>
            <a:ext cx="268288" cy="1196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a:t>
            </a:r>
          </a:p>
          <a:p>
            <a:pPr eaLnBrk="1" hangingPunct="1"/>
            <a:r>
              <a:rPr lang="en-US" b="0">
                <a:latin typeface="Gill Sans Light"/>
                <a:cs typeface="Helvetica" charset="0"/>
              </a:rPr>
              <a:t>.</a:t>
            </a:r>
          </a:p>
          <a:p>
            <a:pPr eaLnBrk="1" hangingPunct="1"/>
            <a:r>
              <a:rPr lang="en-US" b="0">
                <a:latin typeface="Gill Sans Light"/>
                <a:cs typeface="Helvetica" charset="0"/>
              </a:rPr>
              <a:t>.</a:t>
            </a:r>
          </a:p>
        </p:txBody>
      </p:sp>
      <p:sp>
        <p:nvSpPr>
          <p:cNvPr id="51" name="Text Box 66">
            <a:extLst>
              <a:ext uri="{FF2B5EF4-FFF2-40B4-BE49-F238E27FC236}">
                <a16:creationId xmlns:a16="http://schemas.microsoft.com/office/drawing/2014/main" id="{4538615B-D602-491C-A841-2F0F28FC74F3}"/>
              </a:ext>
            </a:extLst>
          </p:cNvPr>
          <p:cNvSpPr txBox="1">
            <a:spLocks noChangeArrowheads="1"/>
          </p:cNvSpPr>
          <p:nvPr/>
        </p:nvSpPr>
        <p:spPr bwMode="auto">
          <a:xfrm>
            <a:off x="11190940" y="2989262"/>
            <a:ext cx="387928"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a:t>
            </a:r>
          </a:p>
        </p:txBody>
      </p:sp>
      <p:sp>
        <p:nvSpPr>
          <p:cNvPr id="52" name="Text Box 67">
            <a:extLst>
              <a:ext uri="{FF2B5EF4-FFF2-40B4-BE49-F238E27FC236}">
                <a16:creationId xmlns:a16="http://schemas.microsoft.com/office/drawing/2014/main" id="{2BE864FE-B329-4E9D-A027-E92557DF01C6}"/>
              </a:ext>
            </a:extLst>
          </p:cNvPr>
          <p:cNvSpPr txBox="1">
            <a:spLocks noChangeArrowheads="1"/>
          </p:cNvSpPr>
          <p:nvPr/>
        </p:nvSpPr>
        <p:spPr bwMode="auto">
          <a:xfrm>
            <a:off x="11190940" y="3370262"/>
            <a:ext cx="387928"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Gill Sans Light"/>
                <a:cs typeface="Helvetica" charset="0"/>
              </a:rPr>
              <a:t>{}</a:t>
            </a:r>
          </a:p>
        </p:txBody>
      </p:sp>
    </p:spTree>
    <p:extLst>
      <p:ext uri="{BB962C8B-B14F-4D97-AF65-F5344CB8AC3E}">
        <p14:creationId xmlns:p14="http://schemas.microsoft.com/office/powerpoint/2010/main" val="1313462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wipe(left)">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22" presetClass="entr" presetSubtype="8"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left)">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22" presetClass="entr" presetSubtype="8"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22" presetClass="entr" presetSubtype="2"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righ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childTnLst>
                                </p:cTn>
                              </p:par>
                              <p:par>
                                <p:cTn id="42" presetID="22" presetClass="entr" presetSubtype="2"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righ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22" presetClass="entr" presetSubtype="8"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wipe(left)">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par>
                                <p:cTn id="56" presetID="22" presetClass="entr" presetSubtype="2"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wipe(right)">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22" presetClass="entr" presetSubtype="8"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left)">
                                      <p:cBhvr>
                                        <p:cTn id="65" dur="5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0"/>
                                        </p:tgtEl>
                                        <p:attrNameLst>
                                          <p:attrName>style.visibility</p:attrName>
                                        </p:attrNameLst>
                                      </p:cBhvr>
                                      <p:to>
                                        <p:strVal val="visible"/>
                                      </p:to>
                                    </p:set>
                                  </p:childTnLst>
                                </p:cTn>
                              </p:par>
                              <p:par>
                                <p:cTn id="70" presetID="22" presetClass="entr" presetSubtype="2"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right)">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17" grpId="0" animBg="1"/>
      <p:bldP spid="18" grpId="0" animBg="1"/>
      <p:bldP spid="19" grpId="0" animBg="1"/>
      <p:bldP spid="37" grpId="0"/>
      <p:bldP spid="38" grpId="0" animBg="1"/>
      <p:bldP spid="39" grpId="0" animBg="1"/>
      <p:bldP spid="40" grpId="0" animBg="1"/>
      <p:bldP spid="49" grpId="0"/>
      <p:bldP spid="50" grpId="0"/>
      <p:bldP spid="51" grpId="0"/>
      <p:bldP spid="52"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914400" y="152400"/>
            <a:ext cx="10363200" cy="533400"/>
          </a:xfrm>
        </p:spPr>
        <p:txBody>
          <a:bodyPr/>
          <a:lstStyle/>
          <a:p>
            <a:r>
              <a:rPr lang="en-US" altLang="ko-KR" dirty="0">
                <a:ea typeface="굴림" panose="020B0600000101010101" pitchFamily="34" charset="-127"/>
              </a:rPr>
              <a:t>TCP Windows and Sequence Numbers: PER BYTE!</a:t>
            </a:r>
          </a:p>
        </p:txBody>
      </p:sp>
      <p:sp>
        <p:nvSpPr>
          <p:cNvPr id="1089539" name="Rectangle 3"/>
          <p:cNvSpPr>
            <a:spLocks noGrp="1" noChangeArrowheads="1"/>
          </p:cNvSpPr>
          <p:nvPr>
            <p:ph type="body" idx="1"/>
          </p:nvPr>
        </p:nvSpPr>
        <p:spPr>
          <a:xfrm>
            <a:off x="914400" y="3091106"/>
            <a:ext cx="11137900" cy="3197225"/>
          </a:xfrm>
        </p:spPr>
        <p:txBody>
          <a:bodyPr>
            <a:noAutofit/>
          </a:bodyPr>
          <a:lstStyle/>
          <a:p>
            <a:pPr>
              <a:lnSpc>
                <a:spcPct val="80000"/>
              </a:lnSpc>
              <a:spcBef>
                <a:spcPct val="5000"/>
              </a:spcBef>
            </a:pPr>
            <a:r>
              <a:rPr lang="en-US" altLang="ko-KR" sz="2800" dirty="0">
                <a:ea typeface="굴림" panose="020B0600000101010101" pitchFamily="34" charset="-127"/>
              </a:rPr>
              <a:t>Sender has three regions: </a:t>
            </a:r>
          </a:p>
          <a:p>
            <a:pPr lvl="1">
              <a:lnSpc>
                <a:spcPct val="80000"/>
              </a:lnSpc>
              <a:spcBef>
                <a:spcPct val="5000"/>
              </a:spcBef>
            </a:pPr>
            <a:r>
              <a:rPr lang="en-US" altLang="ko-KR" sz="2400" dirty="0">
                <a:ea typeface="굴림" panose="020B0600000101010101" pitchFamily="34" charset="-127"/>
              </a:rPr>
              <a:t>Sequence regions</a:t>
            </a:r>
          </a:p>
          <a:p>
            <a:pPr lvl="2">
              <a:lnSpc>
                <a:spcPct val="80000"/>
              </a:lnSpc>
              <a:spcBef>
                <a:spcPct val="5000"/>
              </a:spcBef>
            </a:pPr>
            <a:r>
              <a:rPr lang="en-US" altLang="ko-KR" sz="2400" dirty="0">
                <a:ea typeface="굴림" panose="020B0600000101010101" pitchFamily="34" charset="-127"/>
              </a:rPr>
              <a:t>sent and </a:t>
            </a:r>
            <a:r>
              <a:rPr lang="en-US" altLang="ko-KR" sz="2400" dirty="0" err="1">
                <a:ea typeface="굴림" panose="020B0600000101010101" pitchFamily="34" charset="-127"/>
              </a:rPr>
              <a:t>ACK’d</a:t>
            </a:r>
            <a:endParaRPr lang="en-US" altLang="ko-KR" sz="2400" dirty="0">
              <a:ea typeface="굴림" panose="020B0600000101010101" pitchFamily="34" charset="-127"/>
            </a:endParaRPr>
          </a:p>
          <a:p>
            <a:pPr lvl="2">
              <a:lnSpc>
                <a:spcPct val="80000"/>
              </a:lnSpc>
              <a:spcBef>
                <a:spcPct val="5000"/>
              </a:spcBef>
            </a:pPr>
            <a:r>
              <a:rPr lang="en-US" altLang="ko-KR" sz="2400" dirty="0">
                <a:ea typeface="굴림" panose="020B0600000101010101" pitchFamily="34" charset="-127"/>
              </a:rPr>
              <a:t>sent and not ACK’d</a:t>
            </a:r>
          </a:p>
          <a:p>
            <a:pPr lvl="2">
              <a:lnSpc>
                <a:spcPct val="80000"/>
              </a:lnSpc>
              <a:spcBef>
                <a:spcPct val="5000"/>
              </a:spcBef>
            </a:pPr>
            <a:r>
              <a:rPr lang="en-US" altLang="ko-KR" sz="2400" dirty="0">
                <a:ea typeface="굴림" panose="020B0600000101010101" pitchFamily="34" charset="-127"/>
              </a:rPr>
              <a:t>not yet sent</a:t>
            </a:r>
          </a:p>
          <a:p>
            <a:pPr lvl="1">
              <a:lnSpc>
                <a:spcPct val="80000"/>
              </a:lnSpc>
              <a:spcBef>
                <a:spcPct val="5000"/>
              </a:spcBef>
            </a:pPr>
            <a:r>
              <a:rPr lang="en-US" altLang="ko-KR" sz="2400" dirty="0">
                <a:ea typeface="굴림" panose="020B0600000101010101" pitchFamily="34" charset="-127"/>
              </a:rPr>
              <a:t>Window (colored region) adjusted by sender</a:t>
            </a:r>
          </a:p>
          <a:p>
            <a:pPr>
              <a:lnSpc>
                <a:spcPct val="80000"/>
              </a:lnSpc>
              <a:spcBef>
                <a:spcPct val="5000"/>
              </a:spcBef>
            </a:pPr>
            <a:r>
              <a:rPr lang="en-US" altLang="ko-KR" sz="2800" dirty="0">
                <a:ea typeface="굴림" panose="020B0600000101010101" pitchFamily="34" charset="-127"/>
              </a:rPr>
              <a:t>Receiver has three regions: </a:t>
            </a:r>
          </a:p>
          <a:p>
            <a:pPr lvl="1">
              <a:lnSpc>
                <a:spcPct val="80000"/>
              </a:lnSpc>
              <a:spcBef>
                <a:spcPct val="5000"/>
              </a:spcBef>
            </a:pPr>
            <a:r>
              <a:rPr lang="en-US" altLang="ko-KR" sz="2400" dirty="0">
                <a:ea typeface="굴림" panose="020B0600000101010101" pitchFamily="34" charset="-127"/>
              </a:rPr>
              <a:t>Sequence regions</a:t>
            </a:r>
          </a:p>
          <a:p>
            <a:pPr lvl="2">
              <a:lnSpc>
                <a:spcPct val="80000"/>
              </a:lnSpc>
              <a:spcBef>
                <a:spcPct val="5000"/>
              </a:spcBef>
            </a:pPr>
            <a:r>
              <a:rPr lang="en-US" altLang="ko-KR" sz="2400" dirty="0">
                <a:ea typeface="굴림" panose="020B0600000101010101" pitchFamily="34" charset="-127"/>
              </a:rPr>
              <a:t>received and </a:t>
            </a:r>
            <a:r>
              <a:rPr lang="en-US" altLang="ko-KR" sz="2400" dirty="0" err="1">
                <a:ea typeface="굴림" panose="020B0600000101010101" pitchFamily="34" charset="-127"/>
              </a:rPr>
              <a:t>ACK’d</a:t>
            </a:r>
            <a:r>
              <a:rPr lang="en-US" altLang="ko-KR" sz="2400" dirty="0">
                <a:ea typeface="굴림" panose="020B0600000101010101" pitchFamily="34" charset="-127"/>
              </a:rPr>
              <a:t> (given to application)</a:t>
            </a:r>
          </a:p>
          <a:p>
            <a:pPr lvl="2">
              <a:lnSpc>
                <a:spcPct val="80000"/>
              </a:lnSpc>
              <a:spcBef>
                <a:spcPct val="5000"/>
              </a:spcBef>
            </a:pPr>
            <a:r>
              <a:rPr lang="en-US" altLang="ko-KR" sz="2400" dirty="0">
                <a:ea typeface="굴림" panose="020B0600000101010101" pitchFamily="34" charset="-127"/>
              </a:rPr>
              <a:t>received and buffered</a:t>
            </a:r>
          </a:p>
          <a:p>
            <a:pPr lvl="2">
              <a:lnSpc>
                <a:spcPct val="80000"/>
              </a:lnSpc>
              <a:spcBef>
                <a:spcPct val="5000"/>
              </a:spcBef>
            </a:pPr>
            <a:r>
              <a:rPr lang="en-US" altLang="ko-KR" sz="2400" dirty="0">
                <a:ea typeface="굴림" panose="020B0600000101010101" pitchFamily="34" charset="-127"/>
              </a:rPr>
              <a:t>not yet received (or discarded because out of order)</a:t>
            </a:r>
          </a:p>
        </p:txBody>
      </p:sp>
      <p:grpSp>
        <p:nvGrpSpPr>
          <p:cNvPr id="1089540" name="Group 4"/>
          <p:cNvGrpSpPr>
            <a:grpSpLocks/>
          </p:cNvGrpSpPr>
          <p:nvPr/>
        </p:nvGrpSpPr>
        <p:grpSpPr bwMode="auto">
          <a:xfrm>
            <a:off x="3078162" y="746126"/>
            <a:ext cx="6402388" cy="1235075"/>
            <a:chOff x="979" y="518"/>
            <a:chExt cx="4033" cy="778"/>
          </a:xfrm>
        </p:grpSpPr>
        <p:grpSp>
          <p:nvGrpSpPr>
            <p:cNvPr id="10256" name="Group 5"/>
            <p:cNvGrpSpPr>
              <a:grpSpLocks/>
            </p:cNvGrpSpPr>
            <p:nvPr/>
          </p:nvGrpSpPr>
          <p:grpSpPr bwMode="auto">
            <a:xfrm>
              <a:off x="1008" y="518"/>
              <a:ext cx="3120" cy="250"/>
              <a:chOff x="1008" y="518"/>
              <a:chExt cx="3120" cy="250"/>
            </a:xfrm>
          </p:grpSpPr>
          <p:sp>
            <p:nvSpPr>
              <p:cNvPr id="10268" name="Text Box 6"/>
              <p:cNvSpPr txBox="1">
                <a:spLocks noChangeArrowheads="1"/>
              </p:cNvSpPr>
              <p:nvPr/>
            </p:nvSpPr>
            <p:spPr bwMode="auto">
              <a:xfrm>
                <a:off x="1680" y="518"/>
                <a:ext cx="1543"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Sequence Numbers</a:t>
                </a:r>
              </a:p>
            </p:txBody>
          </p:sp>
          <p:sp>
            <p:nvSpPr>
              <p:cNvPr id="10269" name="Line 7"/>
              <p:cNvSpPr>
                <a:spLocks noChangeShapeType="1"/>
              </p:cNvSpPr>
              <p:nvPr/>
            </p:nvSpPr>
            <p:spPr bwMode="auto">
              <a:xfrm>
                <a:off x="3408" y="662"/>
                <a:ext cx="7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70" name="Line 8"/>
              <p:cNvSpPr>
                <a:spLocks noChangeShapeType="1"/>
              </p:cNvSpPr>
              <p:nvPr/>
            </p:nvSpPr>
            <p:spPr bwMode="auto">
              <a:xfrm>
                <a:off x="1008" y="662"/>
                <a:ext cx="7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10257" name="Group 9"/>
            <p:cNvGrpSpPr>
              <a:grpSpLocks/>
            </p:cNvGrpSpPr>
            <p:nvPr/>
          </p:nvGrpSpPr>
          <p:grpSpPr bwMode="auto">
            <a:xfrm>
              <a:off x="979" y="816"/>
              <a:ext cx="4033" cy="480"/>
              <a:chOff x="960" y="864"/>
              <a:chExt cx="4033" cy="480"/>
            </a:xfrm>
          </p:grpSpPr>
          <p:grpSp>
            <p:nvGrpSpPr>
              <p:cNvPr id="10258" name="Group 10"/>
              <p:cNvGrpSpPr>
                <a:grpSpLocks/>
              </p:cNvGrpSpPr>
              <p:nvPr/>
            </p:nvGrpSpPr>
            <p:grpSpPr bwMode="auto">
              <a:xfrm>
                <a:off x="960" y="864"/>
                <a:ext cx="3120" cy="480"/>
                <a:chOff x="960" y="912"/>
                <a:chExt cx="3120" cy="480"/>
              </a:xfrm>
            </p:grpSpPr>
            <p:sp>
              <p:nvSpPr>
                <p:cNvPr id="10261" name="Rectangle 11"/>
                <p:cNvSpPr>
                  <a:spLocks noChangeArrowheads="1"/>
                </p:cNvSpPr>
                <p:nvPr/>
              </p:nvSpPr>
              <p:spPr bwMode="auto">
                <a:xfrm>
                  <a:off x="1728" y="942"/>
                  <a:ext cx="1536" cy="384"/>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62" name="Line 12"/>
                <p:cNvSpPr>
                  <a:spLocks noChangeShapeType="1"/>
                </p:cNvSpPr>
                <p:nvPr/>
              </p:nvSpPr>
              <p:spPr bwMode="auto">
                <a:xfrm>
                  <a:off x="960" y="1152"/>
                  <a:ext cx="31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63" name="Line 13"/>
                <p:cNvSpPr>
                  <a:spLocks noChangeShapeType="1"/>
                </p:cNvSpPr>
                <p:nvPr/>
              </p:nvSpPr>
              <p:spPr bwMode="auto">
                <a:xfrm>
                  <a:off x="3264" y="912"/>
                  <a:ext cx="0" cy="48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64" name="Line 14"/>
                <p:cNvSpPr>
                  <a:spLocks noChangeShapeType="1"/>
                </p:cNvSpPr>
                <p:nvPr/>
              </p:nvSpPr>
              <p:spPr bwMode="auto">
                <a:xfrm>
                  <a:off x="1728" y="912"/>
                  <a:ext cx="0" cy="48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65" name="Text Box 15"/>
                <p:cNvSpPr txBox="1">
                  <a:spLocks noChangeArrowheads="1"/>
                </p:cNvSpPr>
                <p:nvPr/>
              </p:nvSpPr>
              <p:spPr bwMode="auto">
                <a:xfrm>
                  <a:off x="2064" y="931"/>
                  <a:ext cx="834" cy="40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80000"/>
                    </a:lnSpc>
                  </a:pPr>
                  <a:r>
                    <a:rPr lang="en-US" altLang="ko-KR" sz="2000" b="0" dirty="0">
                      <a:latin typeface="Gill Sans" charset="0"/>
                      <a:ea typeface="Gill Sans" charset="0"/>
                      <a:cs typeface="Gill Sans" charset="0"/>
                    </a:rPr>
                    <a:t>Sent</a:t>
                  </a:r>
                </a:p>
                <a:p>
                  <a:r>
                    <a:rPr lang="en-US" altLang="ko-KR" sz="2000" b="0" dirty="0">
                      <a:latin typeface="Gill Sans" charset="0"/>
                      <a:ea typeface="Gill Sans" charset="0"/>
                      <a:cs typeface="Gill Sans" charset="0"/>
                    </a:rPr>
                    <a:t>not </a:t>
                  </a:r>
                  <a:r>
                    <a:rPr lang="en-US" altLang="ko-KR" sz="2000" b="0" dirty="0" err="1">
                      <a:latin typeface="Gill Sans" charset="0"/>
                      <a:ea typeface="Gill Sans" charset="0"/>
                      <a:cs typeface="Gill Sans" charset="0"/>
                    </a:rPr>
                    <a:t>ACK’d</a:t>
                  </a:r>
                  <a:endParaRPr lang="en-US" altLang="ko-KR" sz="2000" b="0" dirty="0">
                    <a:latin typeface="Gill Sans" charset="0"/>
                    <a:ea typeface="Gill Sans" charset="0"/>
                    <a:cs typeface="Gill Sans" charset="0"/>
                  </a:endParaRPr>
                </a:p>
              </p:txBody>
            </p:sp>
            <p:sp>
              <p:nvSpPr>
                <p:cNvPr id="10266" name="Text Box 16"/>
                <p:cNvSpPr txBox="1">
                  <a:spLocks noChangeArrowheads="1"/>
                </p:cNvSpPr>
                <p:nvPr/>
              </p:nvSpPr>
              <p:spPr bwMode="auto">
                <a:xfrm>
                  <a:off x="1074" y="912"/>
                  <a:ext cx="575"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Sent</a:t>
                  </a:r>
                </a:p>
                <a:p>
                  <a:r>
                    <a:rPr lang="en-US" altLang="ko-KR" sz="2000" b="0" dirty="0" err="1">
                      <a:latin typeface="Gill Sans" charset="0"/>
                      <a:ea typeface="Gill Sans" charset="0"/>
                      <a:cs typeface="Gill Sans" charset="0"/>
                    </a:rPr>
                    <a:t>ACK’d</a:t>
                  </a:r>
                  <a:endParaRPr lang="en-US" altLang="ko-KR" sz="2000" b="0" dirty="0">
                    <a:latin typeface="Gill Sans" charset="0"/>
                    <a:ea typeface="Gill Sans" charset="0"/>
                    <a:cs typeface="Gill Sans" charset="0"/>
                  </a:endParaRPr>
                </a:p>
              </p:txBody>
            </p:sp>
            <p:sp>
              <p:nvSpPr>
                <p:cNvPr id="10267" name="Text Box 17"/>
                <p:cNvSpPr txBox="1">
                  <a:spLocks noChangeArrowheads="1"/>
                </p:cNvSpPr>
                <p:nvPr/>
              </p:nvSpPr>
              <p:spPr bwMode="auto">
                <a:xfrm>
                  <a:off x="3269" y="912"/>
                  <a:ext cx="626"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Not yet</a:t>
                  </a:r>
                </a:p>
                <a:p>
                  <a:r>
                    <a:rPr lang="en-US" altLang="ko-KR" sz="2000" b="0" dirty="0">
                      <a:latin typeface="Gill Sans" charset="0"/>
                      <a:ea typeface="Gill Sans" charset="0"/>
                      <a:cs typeface="Gill Sans" charset="0"/>
                    </a:rPr>
                    <a:t>sent</a:t>
                  </a:r>
                </a:p>
              </p:txBody>
            </p:sp>
          </p:grpSp>
          <p:sp>
            <p:nvSpPr>
              <p:cNvPr id="10259" name="AutoShape 18"/>
              <p:cNvSpPr>
                <a:spLocks/>
              </p:cNvSpPr>
              <p:nvPr/>
            </p:nvSpPr>
            <p:spPr bwMode="auto">
              <a:xfrm>
                <a:off x="4176" y="864"/>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60" name="Text Box 19"/>
              <p:cNvSpPr txBox="1">
                <a:spLocks noChangeArrowheads="1"/>
              </p:cNvSpPr>
              <p:nvPr/>
            </p:nvSpPr>
            <p:spPr bwMode="auto">
              <a:xfrm>
                <a:off x="4357" y="955"/>
                <a:ext cx="63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Sender</a:t>
                </a:r>
              </a:p>
            </p:txBody>
          </p:sp>
        </p:grpSp>
      </p:grpSp>
      <p:grpSp>
        <p:nvGrpSpPr>
          <p:cNvPr id="1089556" name="Group 20"/>
          <p:cNvGrpSpPr>
            <a:grpSpLocks/>
          </p:cNvGrpSpPr>
          <p:nvPr/>
        </p:nvGrpSpPr>
        <p:grpSpPr bwMode="auto">
          <a:xfrm>
            <a:off x="2971801" y="2209800"/>
            <a:ext cx="6664325" cy="838200"/>
            <a:chOff x="912" y="1584"/>
            <a:chExt cx="4198" cy="528"/>
          </a:xfrm>
        </p:grpSpPr>
        <p:grpSp>
          <p:nvGrpSpPr>
            <p:cNvPr id="10246" name="Group 21"/>
            <p:cNvGrpSpPr>
              <a:grpSpLocks/>
            </p:cNvGrpSpPr>
            <p:nvPr/>
          </p:nvGrpSpPr>
          <p:grpSpPr bwMode="auto">
            <a:xfrm>
              <a:off x="912" y="1584"/>
              <a:ext cx="3189" cy="480"/>
              <a:chOff x="891" y="1536"/>
              <a:chExt cx="3189" cy="480"/>
            </a:xfrm>
          </p:grpSpPr>
          <p:sp>
            <p:nvSpPr>
              <p:cNvPr id="10249" name="Text Box 22"/>
              <p:cNvSpPr txBox="1">
                <a:spLocks noChangeArrowheads="1"/>
              </p:cNvSpPr>
              <p:nvPr/>
            </p:nvSpPr>
            <p:spPr bwMode="auto">
              <a:xfrm>
                <a:off x="3152" y="1536"/>
                <a:ext cx="726"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Not yet</a:t>
                </a:r>
              </a:p>
              <a:p>
                <a:r>
                  <a:rPr lang="en-US" altLang="ko-KR" sz="2000" b="0" dirty="0">
                    <a:latin typeface="Gill Sans" charset="0"/>
                    <a:ea typeface="Gill Sans" charset="0"/>
                    <a:cs typeface="Gill Sans" charset="0"/>
                  </a:rPr>
                  <a:t>received</a:t>
                </a:r>
              </a:p>
            </p:txBody>
          </p:sp>
          <p:sp>
            <p:nvSpPr>
              <p:cNvPr id="10250" name="Text Box 23"/>
              <p:cNvSpPr txBox="1">
                <a:spLocks noChangeArrowheads="1"/>
              </p:cNvSpPr>
              <p:nvPr/>
            </p:nvSpPr>
            <p:spPr bwMode="auto">
              <a:xfrm>
                <a:off x="891" y="1536"/>
                <a:ext cx="1030"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Received</a:t>
                </a:r>
              </a:p>
              <a:p>
                <a:r>
                  <a:rPr lang="en-US" altLang="ko-KR" sz="2000" b="0" dirty="0">
                    <a:latin typeface="Gill Sans" charset="0"/>
                    <a:ea typeface="Gill Sans" charset="0"/>
                    <a:cs typeface="Gill Sans" charset="0"/>
                  </a:rPr>
                  <a:t>Given to app</a:t>
                </a:r>
              </a:p>
            </p:txBody>
          </p:sp>
          <p:sp>
            <p:nvSpPr>
              <p:cNvPr id="10251" name="Rectangle 24"/>
              <p:cNvSpPr>
                <a:spLocks noChangeArrowheads="1"/>
              </p:cNvSpPr>
              <p:nvPr/>
            </p:nvSpPr>
            <p:spPr bwMode="auto">
              <a:xfrm>
                <a:off x="1968" y="1584"/>
                <a:ext cx="1056" cy="384"/>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52" name="Line 25"/>
              <p:cNvSpPr>
                <a:spLocks noChangeShapeType="1"/>
              </p:cNvSpPr>
              <p:nvPr/>
            </p:nvSpPr>
            <p:spPr bwMode="auto">
              <a:xfrm>
                <a:off x="960" y="1776"/>
                <a:ext cx="312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53" name="Line 26"/>
              <p:cNvSpPr>
                <a:spLocks noChangeShapeType="1"/>
              </p:cNvSpPr>
              <p:nvPr/>
            </p:nvSpPr>
            <p:spPr bwMode="auto">
              <a:xfrm>
                <a:off x="3024" y="1536"/>
                <a:ext cx="0" cy="48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54" name="Line 27"/>
              <p:cNvSpPr>
                <a:spLocks noChangeShapeType="1"/>
              </p:cNvSpPr>
              <p:nvPr/>
            </p:nvSpPr>
            <p:spPr bwMode="auto">
              <a:xfrm>
                <a:off x="1968" y="1536"/>
                <a:ext cx="0" cy="48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255" name="Text Box 28"/>
              <p:cNvSpPr txBox="1">
                <a:spLocks noChangeArrowheads="1"/>
              </p:cNvSpPr>
              <p:nvPr/>
            </p:nvSpPr>
            <p:spPr bwMode="auto">
              <a:xfrm>
                <a:off x="2112" y="1555"/>
                <a:ext cx="790" cy="40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90000"/>
                  </a:lnSpc>
                </a:pPr>
                <a:r>
                  <a:rPr lang="en-US" altLang="ko-KR" sz="2000" b="0" dirty="0">
                    <a:latin typeface="Gill Sans" charset="0"/>
                    <a:ea typeface="Gill Sans" charset="0"/>
                    <a:cs typeface="Gill Sans" charset="0"/>
                  </a:rPr>
                  <a:t>Received</a:t>
                </a:r>
              </a:p>
              <a:p>
                <a:pPr>
                  <a:lnSpc>
                    <a:spcPct val="90000"/>
                  </a:lnSpc>
                </a:pPr>
                <a:r>
                  <a:rPr lang="en-US" altLang="ko-KR" sz="2000" b="0" dirty="0">
                    <a:latin typeface="Gill Sans" charset="0"/>
                    <a:ea typeface="Gill Sans" charset="0"/>
                    <a:cs typeface="Gill Sans" charset="0"/>
                  </a:rPr>
                  <a:t>Buffered</a:t>
                </a:r>
              </a:p>
            </p:txBody>
          </p:sp>
        </p:grpSp>
        <p:sp>
          <p:nvSpPr>
            <p:cNvPr id="10247" name="AutoShape 29"/>
            <p:cNvSpPr>
              <a:spLocks/>
            </p:cNvSpPr>
            <p:nvPr/>
          </p:nvSpPr>
          <p:spPr bwMode="auto">
            <a:xfrm>
              <a:off x="4176" y="1632"/>
              <a:ext cx="144" cy="480"/>
            </a:xfrm>
            <a:prstGeom prst="rightBrace">
              <a:avLst>
                <a:gd name="adj1" fmla="val 27778"/>
                <a:gd name="adj2" fmla="val 50000"/>
              </a:avLst>
            </a:prstGeom>
            <a:noFill/>
            <a:ln w="38100">
              <a:solidFill>
                <a:schemeClr val="tx1"/>
              </a:solidFill>
              <a:round/>
              <a:headEnd/>
              <a:tailEn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248" name="Text Box 30"/>
            <p:cNvSpPr txBox="1">
              <a:spLocks noChangeArrowheads="1"/>
            </p:cNvSpPr>
            <p:nvPr/>
          </p:nvSpPr>
          <p:spPr bwMode="auto">
            <a:xfrm>
              <a:off x="4357" y="1718"/>
              <a:ext cx="753"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Receiver</a:t>
              </a:r>
            </a:p>
          </p:txBody>
        </p:sp>
      </p:grpSp>
    </p:spTree>
    <p:extLst>
      <p:ext uri="{BB962C8B-B14F-4D97-AF65-F5344CB8AC3E}">
        <p14:creationId xmlns:p14="http://schemas.microsoft.com/office/powerpoint/2010/main" val="36350525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9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9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895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895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895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89539">
                                            <p:txEl>
                                              <p:pRg st="5" end="5"/>
                                            </p:txEl>
                                          </p:spTgt>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089540"/>
                                        </p:tgtEl>
                                        <p:attrNameLst>
                                          <p:attrName>style.visibility</p:attrName>
                                        </p:attrNameLst>
                                      </p:cBhvr>
                                      <p:to>
                                        <p:strVal val="visible"/>
                                      </p:to>
                                    </p:set>
                                    <p:animEffect transition="in" filter="wipe(left)">
                                      <p:cBhvr>
                                        <p:cTn id="19" dur="500"/>
                                        <p:tgtEl>
                                          <p:spTgt spid="108954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89539">
                                            <p:txEl>
                                              <p:pRg st="6" end="6"/>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89539">
                                            <p:txEl>
                                              <p:pRg st="7" end="7"/>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089539">
                                            <p:txEl>
                                              <p:pRg st="8" end="8"/>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89539">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89539">
                                            <p:txEl>
                                              <p:pRg st="10" end="10"/>
                                            </p:txEl>
                                          </p:spTgt>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1089556"/>
                                        </p:tgtEl>
                                        <p:attrNameLst>
                                          <p:attrName>style.visibility</p:attrName>
                                        </p:attrNameLst>
                                      </p:cBhvr>
                                      <p:to>
                                        <p:strVal val="visible"/>
                                      </p:to>
                                    </p:set>
                                    <p:animEffect transition="in" filter="wipe(left)">
                                      <p:cBhvr>
                                        <p:cTn id="34" dur="500"/>
                                        <p:tgtEl>
                                          <p:spTgt spid="108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95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2667000" y="1192213"/>
            <a:ext cx="6553200" cy="1066800"/>
          </a:xfrm>
          <a:prstGeom prst="rect">
            <a:avLst/>
          </a:prstGeom>
          <a:noFill/>
          <a:ln w="38100" algn="ctr">
            <a:solidFill>
              <a:schemeClr val="tx1"/>
            </a:solidFill>
            <a:miter lim="800000"/>
            <a:headEnd/>
            <a:tailEnd/>
          </a:ln>
          <a:effectLst/>
          <a:extLst>
            <a:ext uri="{909E8E84-426E-40dd-AFC4-6F175D3DCCD1}">
              <a14:hiddenFill xmlns="" xmlns:a14="http://schemas.microsoft.com/office/drawing/2010/main">
                <a:solidFill>
                  <a:srgbClr val="00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000" b="0">
              <a:latin typeface="Gill Sans" charset="0"/>
              <a:ea typeface="Gill Sans" charset="0"/>
              <a:cs typeface="Gill Sans" charset="0"/>
            </a:endParaRPr>
          </a:p>
        </p:txBody>
      </p:sp>
      <p:sp>
        <p:nvSpPr>
          <p:cNvPr id="1091587" name="Rectangle 3"/>
          <p:cNvSpPr>
            <a:spLocks noChangeArrowheads="1"/>
          </p:cNvSpPr>
          <p:nvPr/>
        </p:nvSpPr>
        <p:spPr bwMode="auto">
          <a:xfrm>
            <a:off x="4648200" y="1192213"/>
            <a:ext cx="838200" cy="1066800"/>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Seq:190</a:t>
            </a:r>
          </a:p>
          <a:p>
            <a:r>
              <a:rPr lang="en-US" altLang="ko-KR" sz="2000" b="0">
                <a:latin typeface="Gill Sans" charset="0"/>
                <a:ea typeface="Gill Sans" charset="0"/>
                <a:cs typeface="Gill Sans" charset="0"/>
              </a:rPr>
              <a:t>Size:40</a:t>
            </a:r>
          </a:p>
        </p:txBody>
      </p:sp>
      <p:sp>
        <p:nvSpPr>
          <p:cNvPr id="11268" name="Rectangle 4"/>
          <p:cNvSpPr>
            <a:spLocks noGrp="1" noChangeArrowheads="1"/>
          </p:cNvSpPr>
          <p:nvPr>
            <p:ph type="title"/>
          </p:nvPr>
        </p:nvSpPr>
        <p:spPr>
          <a:xfrm>
            <a:off x="2057400" y="152400"/>
            <a:ext cx="7848600" cy="533400"/>
          </a:xfrm>
        </p:spPr>
        <p:txBody>
          <a:bodyPr/>
          <a:lstStyle/>
          <a:p>
            <a:r>
              <a:rPr lang="en-US" altLang="ko-KR" dirty="0">
                <a:ea typeface="굴림" panose="020B0600000101010101" pitchFamily="34" charset="-127"/>
              </a:rPr>
              <a:t>Window-Based Acknowledgements (TCP)</a:t>
            </a:r>
          </a:p>
        </p:txBody>
      </p:sp>
      <p:sp>
        <p:nvSpPr>
          <p:cNvPr id="11269" name="Line 5"/>
          <p:cNvSpPr>
            <a:spLocks noChangeShapeType="1"/>
          </p:cNvSpPr>
          <p:nvPr/>
        </p:nvSpPr>
        <p:spPr bwMode="auto">
          <a:xfrm>
            <a:off x="1981200" y="1725613"/>
            <a:ext cx="6858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1270" name="Line 6"/>
          <p:cNvSpPr>
            <a:spLocks noChangeShapeType="1"/>
          </p:cNvSpPr>
          <p:nvPr/>
        </p:nvSpPr>
        <p:spPr bwMode="auto">
          <a:xfrm>
            <a:off x="9220200" y="1725613"/>
            <a:ext cx="6858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091591" name="AutoShape 7"/>
          <p:cNvSpPr>
            <a:spLocks noChangeArrowheads="1"/>
          </p:cNvSpPr>
          <p:nvPr/>
        </p:nvSpPr>
        <p:spPr bwMode="auto">
          <a:xfrm>
            <a:off x="16764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Seq:230</a:t>
            </a:r>
          </a:p>
        </p:txBody>
      </p:sp>
      <p:sp>
        <p:nvSpPr>
          <p:cNvPr id="1091592" name="AutoShape 8"/>
          <p:cNvSpPr>
            <a:spLocks noChangeArrowheads="1"/>
          </p:cNvSpPr>
          <p:nvPr/>
        </p:nvSpPr>
        <p:spPr bwMode="auto">
          <a:xfrm>
            <a:off x="9372600" y="3833813"/>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3" name="AutoShape 9"/>
          <p:cNvSpPr>
            <a:spLocks noChangeArrowheads="1"/>
          </p:cNvSpPr>
          <p:nvPr/>
        </p:nvSpPr>
        <p:spPr bwMode="auto">
          <a:xfrm>
            <a:off x="1676400" y="4308476"/>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Seq:260</a:t>
            </a:r>
          </a:p>
        </p:txBody>
      </p:sp>
      <p:sp>
        <p:nvSpPr>
          <p:cNvPr id="1091594" name="AutoShape 10"/>
          <p:cNvSpPr>
            <a:spLocks noChangeArrowheads="1"/>
          </p:cNvSpPr>
          <p:nvPr/>
        </p:nvSpPr>
        <p:spPr bwMode="auto">
          <a:xfrm>
            <a:off x="9372600" y="4308476"/>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5" name="AutoShape 11"/>
          <p:cNvSpPr>
            <a:spLocks noChangeArrowheads="1"/>
          </p:cNvSpPr>
          <p:nvPr/>
        </p:nvSpPr>
        <p:spPr bwMode="auto">
          <a:xfrm>
            <a:off x="1676400" y="4806951"/>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Seq:300</a:t>
            </a:r>
          </a:p>
        </p:txBody>
      </p:sp>
      <p:sp>
        <p:nvSpPr>
          <p:cNvPr id="1091596" name="AutoShape 12"/>
          <p:cNvSpPr>
            <a:spLocks noChangeArrowheads="1"/>
          </p:cNvSpPr>
          <p:nvPr/>
        </p:nvSpPr>
        <p:spPr bwMode="auto">
          <a:xfrm>
            <a:off x="9372600" y="4808539"/>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597" name="AutoShape 13"/>
          <p:cNvSpPr>
            <a:spLocks noChangeArrowheads="1"/>
          </p:cNvSpPr>
          <p:nvPr/>
        </p:nvSpPr>
        <p:spPr bwMode="auto">
          <a:xfrm>
            <a:off x="1676400" y="5283201"/>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Seq:190</a:t>
            </a:r>
          </a:p>
        </p:txBody>
      </p:sp>
      <p:sp>
        <p:nvSpPr>
          <p:cNvPr id="1091598" name="AutoShape 14"/>
          <p:cNvSpPr>
            <a:spLocks noChangeArrowheads="1"/>
          </p:cNvSpPr>
          <p:nvPr/>
        </p:nvSpPr>
        <p:spPr bwMode="auto">
          <a:xfrm>
            <a:off x="9372600" y="5283201"/>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A:340/60 </a:t>
            </a:r>
          </a:p>
        </p:txBody>
      </p:sp>
      <p:sp>
        <p:nvSpPr>
          <p:cNvPr id="1091599" name="AutoShape 15"/>
          <p:cNvSpPr>
            <a:spLocks noChangeArrowheads="1"/>
          </p:cNvSpPr>
          <p:nvPr/>
        </p:nvSpPr>
        <p:spPr bwMode="auto">
          <a:xfrm>
            <a:off x="1676400" y="5756276"/>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Seq:340</a:t>
            </a:r>
          </a:p>
        </p:txBody>
      </p:sp>
      <p:sp>
        <p:nvSpPr>
          <p:cNvPr id="1091600" name="AutoShape 16"/>
          <p:cNvSpPr>
            <a:spLocks noChangeArrowheads="1"/>
          </p:cNvSpPr>
          <p:nvPr/>
        </p:nvSpPr>
        <p:spPr bwMode="auto">
          <a:xfrm>
            <a:off x="9372600" y="5756276"/>
            <a:ext cx="990600" cy="474663"/>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A:380/20 </a:t>
            </a:r>
          </a:p>
        </p:txBody>
      </p:sp>
      <p:sp>
        <p:nvSpPr>
          <p:cNvPr id="1091601" name="AutoShape 17"/>
          <p:cNvSpPr>
            <a:spLocks noChangeArrowheads="1"/>
          </p:cNvSpPr>
          <p:nvPr/>
        </p:nvSpPr>
        <p:spPr bwMode="auto">
          <a:xfrm>
            <a:off x="16764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Seq:380</a:t>
            </a:r>
          </a:p>
        </p:txBody>
      </p:sp>
      <p:sp>
        <p:nvSpPr>
          <p:cNvPr id="1091602" name="AutoShape 18"/>
          <p:cNvSpPr>
            <a:spLocks noChangeArrowheads="1"/>
          </p:cNvSpPr>
          <p:nvPr/>
        </p:nvSpPr>
        <p:spPr bwMode="auto">
          <a:xfrm>
            <a:off x="9372600" y="62309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A:400/0  </a:t>
            </a:r>
          </a:p>
        </p:txBody>
      </p:sp>
      <p:sp>
        <p:nvSpPr>
          <p:cNvPr id="1091603" name="AutoShape 19"/>
          <p:cNvSpPr>
            <a:spLocks noChangeArrowheads="1"/>
          </p:cNvSpPr>
          <p:nvPr/>
        </p:nvSpPr>
        <p:spPr bwMode="auto">
          <a:xfrm>
            <a:off x="9372600" y="2362200"/>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A:100/300</a:t>
            </a:r>
          </a:p>
        </p:txBody>
      </p:sp>
      <p:sp>
        <p:nvSpPr>
          <p:cNvPr id="1091604" name="AutoShape 20"/>
          <p:cNvSpPr>
            <a:spLocks noChangeArrowheads="1"/>
          </p:cNvSpPr>
          <p:nvPr/>
        </p:nvSpPr>
        <p:spPr bwMode="auto">
          <a:xfrm>
            <a:off x="1676400" y="288448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Seq:100</a:t>
            </a:r>
          </a:p>
        </p:txBody>
      </p:sp>
      <p:sp>
        <p:nvSpPr>
          <p:cNvPr id="1091605" name="AutoShape 21"/>
          <p:cNvSpPr>
            <a:spLocks noChangeArrowheads="1"/>
          </p:cNvSpPr>
          <p:nvPr/>
        </p:nvSpPr>
        <p:spPr bwMode="auto">
          <a:xfrm>
            <a:off x="9372600" y="2886076"/>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A:140/260</a:t>
            </a:r>
          </a:p>
        </p:txBody>
      </p:sp>
      <p:sp>
        <p:nvSpPr>
          <p:cNvPr id="1091606" name="AutoShape 22"/>
          <p:cNvSpPr>
            <a:spLocks noChangeArrowheads="1"/>
          </p:cNvSpPr>
          <p:nvPr/>
        </p:nvSpPr>
        <p:spPr bwMode="auto">
          <a:xfrm>
            <a:off x="1676400" y="3360739"/>
            <a:ext cx="990600" cy="473075"/>
          </a:xfrm>
          <a:prstGeom prst="rightArrow">
            <a:avLst>
              <a:gd name="adj1" fmla="val 50000"/>
              <a:gd name="adj2" fmla="val 52349"/>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Seq:140</a:t>
            </a:r>
          </a:p>
        </p:txBody>
      </p:sp>
      <p:sp>
        <p:nvSpPr>
          <p:cNvPr id="1091607" name="AutoShape 23"/>
          <p:cNvSpPr>
            <a:spLocks noChangeArrowheads="1"/>
          </p:cNvSpPr>
          <p:nvPr/>
        </p:nvSpPr>
        <p:spPr bwMode="auto">
          <a:xfrm>
            <a:off x="9372600" y="3360738"/>
            <a:ext cx="990600" cy="474662"/>
          </a:xfrm>
          <a:prstGeom prst="rightArrow">
            <a:avLst>
              <a:gd name="adj1" fmla="val 50000"/>
              <a:gd name="adj2" fmla="val 52174"/>
            </a:avLst>
          </a:prstGeom>
          <a:solidFill>
            <a:srgbClr val="99FF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400" b="0">
                <a:latin typeface="Gill Sans" charset="0"/>
                <a:ea typeface="Gill Sans" charset="0"/>
                <a:cs typeface="Gill Sans" charset="0"/>
              </a:rPr>
              <a:t>A:190/210</a:t>
            </a:r>
          </a:p>
        </p:txBody>
      </p:sp>
      <p:sp>
        <p:nvSpPr>
          <p:cNvPr id="1091608" name="Freeform 24"/>
          <p:cNvSpPr>
            <a:spLocks/>
          </p:cNvSpPr>
          <p:nvPr/>
        </p:nvSpPr>
        <p:spPr bwMode="auto">
          <a:xfrm>
            <a:off x="2667000" y="2259013"/>
            <a:ext cx="457200" cy="863600"/>
          </a:xfrm>
          <a:custGeom>
            <a:avLst/>
            <a:gdLst>
              <a:gd name="T0" fmla="*/ 0 w 864"/>
              <a:gd name="T1" fmla="*/ 1412509394 h 528"/>
              <a:gd name="T2" fmla="*/ 241935000 w 864"/>
              <a:gd name="T3" fmla="*/ 1412509394 h 528"/>
              <a:gd name="T4" fmla="*/ 241935000 w 864"/>
              <a:gd name="T5" fmla="*/ 0 h 528"/>
              <a:gd name="T6" fmla="*/ 0 60000 65536"/>
              <a:gd name="T7" fmla="*/ 0 60000 65536"/>
              <a:gd name="T8" fmla="*/ 0 60000 65536"/>
            </a:gdLst>
            <a:ahLst/>
            <a:cxnLst>
              <a:cxn ang="T6">
                <a:pos x="T0" y="T1"/>
              </a:cxn>
              <a:cxn ang="T7">
                <a:pos x="T2" y="T3"/>
              </a:cxn>
              <a:cxn ang="T8">
                <a:pos x="T4" y="T5"/>
              </a:cxn>
            </a:cxnLst>
            <a:rect l="0" t="0" r="r" b="b"/>
            <a:pathLst>
              <a:path w="864" h="528">
                <a:moveTo>
                  <a:pt x="0" y="528"/>
                </a:moveTo>
                <a:lnTo>
                  <a:pt x="864" y="528"/>
                </a:lnTo>
                <a:lnTo>
                  <a:pt x="86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09" name="Line 25"/>
          <p:cNvSpPr>
            <a:spLocks noChangeShapeType="1"/>
          </p:cNvSpPr>
          <p:nvPr/>
        </p:nvSpPr>
        <p:spPr bwMode="auto">
          <a:xfrm>
            <a:off x="3124200" y="3122613"/>
            <a:ext cx="62484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0" name="Freeform 26"/>
          <p:cNvSpPr>
            <a:spLocks/>
          </p:cNvSpPr>
          <p:nvPr/>
        </p:nvSpPr>
        <p:spPr bwMode="auto">
          <a:xfrm>
            <a:off x="2667000" y="2232026"/>
            <a:ext cx="1411288" cy="1374775"/>
          </a:xfrm>
          <a:custGeom>
            <a:avLst/>
            <a:gdLst>
              <a:gd name="T0" fmla="*/ 0 w 912"/>
              <a:gd name="T1" fmla="*/ 2147483647 h 864"/>
              <a:gd name="T2" fmla="*/ 2147483647 w 912"/>
              <a:gd name="T3" fmla="*/ 2147483647 h 864"/>
              <a:gd name="T4" fmla="*/ 2147483647 w 912"/>
              <a:gd name="T5" fmla="*/ 0 h 864"/>
              <a:gd name="T6" fmla="*/ 0 60000 65536"/>
              <a:gd name="T7" fmla="*/ 0 60000 65536"/>
              <a:gd name="T8" fmla="*/ 0 60000 65536"/>
            </a:gdLst>
            <a:ahLst/>
            <a:cxnLst>
              <a:cxn ang="T6">
                <a:pos x="T0" y="T1"/>
              </a:cxn>
              <a:cxn ang="T7">
                <a:pos x="T2" y="T3"/>
              </a:cxn>
              <a:cxn ang="T8">
                <a:pos x="T4" y="T5"/>
              </a:cxn>
            </a:cxnLst>
            <a:rect l="0" t="0" r="r" b="b"/>
            <a:pathLst>
              <a:path w="912" h="864">
                <a:moveTo>
                  <a:pt x="0" y="864"/>
                </a:moveTo>
                <a:lnTo>
                  <a:pt x="912" y="864"/>
                </a:lnTo>
                <a:lnTo>
                  <a:pt x="91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1" name="Line 27"/>
          <p:cNvSpPr>
            <a:spLocks noChangeShapeType="1"/>
          </p:cNvSpPr>
          <p:nvPr/>
        </p:nvSpPr>
        <p:spPr bwMode="auto">
          <a:xfrm>
            <a:off x="4038600" y="3603625"/>
            <a:ext cx="5334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2" name="Freeform 28"/>
          <p:cNvSpPr>
            <a:spLocks/>
          </p:cNvSpPr>
          <p:nvPr/>
        </p:nvSpPr>
        <p:spPr bwMode="auto">
          <a:xfrm>
            <a:off x="2667000" y="2259013"/>
            <a:ext cx="3200400" cy="1828800"/>
          </a:xfrm>
          <a:custGeom>
            <a:avLst/>
            <a:gdLst>
              <a:gd name="T0" fmla="*/ 0 w 2016"/>
              <a:gd name="T1" fmla="*/ 2147483647 h 1152"/>
              <a:gd name="T2" fmla="*/ 2147483647 w 2016"/>
              <a:gd name="T3" fmla="*/ 2147483647 h 1152"/>
              <a:gd name="T4" fmla="*/ 2147483647 w 2016"/>
              <a:gd name="T5" fmla="*/ 0 h 1152"/>
              <a:gd name="T6" fmla="*/ 0 60000 65536"/>
              <a:gd name="T7" fmla="*/ 0 60000 65536"/>
              <a:gd name="T8" fmla="*/ 0 60000 65536"/>
            </a:gdLst>
            <a:ahLst/>
            <a:cxnLst>
              <a:cxn ang="T6">
                <a:pos x="T0" y="T1"/>
              </a:cxn>
              <a:cxn ang="T7">
                <a:pos x="T2" y="T3"/>
              </a:cxn>
              <a:cxn ang="T8">
                <a:pos x="T4" y="T5"/>
              </a:cxn>
            </a:cxnLst>
            <a:rect l="0" t="0" r="r" b="b"/>
            <a:pathLst>
              <a:path w="2016" h="1152">
                <a:moveTo>
                  <a:pt x="0" y="1152"/>
                </a:moveTo>
                <a:lnTo>
                  <a:pt x="2016" y="1152"/>
                </a:lnTo>
                <a:lnTo>
                  <a:pt x="2016"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3" name="Line 29"/>
          <p:cNvSpPr>
            <a:spLocks noChangeShapeType="1"/>
          </p:cNvSpPr>
          <p:nvPr/>
        </p:nvSpPr>
        <p:spPr bwMode="auto">
          <a:xfrm>
            <a:off x="5867400" y="4087813"/>
            <a:ext cx="3505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4" name="Freeform 30"/>
          <p:cNvSpPr>
            <a:spLocks/>
          </p:cNvSpPr>
          <p:nvPr/>
        </p:nvSpPr>
        <p:spPr bwMode="auto">
          <a:xfrm>
            <a:off x="2667000" y="2235201"/>
            <a:ext cx="3962400" cy="2309813"/>
          </a:xfrm>
          <a:custGeom>
            <a:avLst/>
            <a:gdLst>
              <a:gd name="T0" fmla="*/ 0 w 2544"/>
              <a:gd name="T1" fmla="*/ 2147483647 h 1392"/>
              <a:gd name="T2" fmla="*/ 2147483647 w 2544"/>
              <a:gd name="T3" fmla="*/ 2147483647 h 1392"/>
              <a:gd name="T4" fmla="*/ 2147483647 w 2544"/>
              <a:gd name="T5" fmla="*/ 0 h 1392"/>
              <a:gd name="T6" fmla="*/ 0 60000 65536"/>
              <a:gd name="T7" fmla="*/ 0 60000 65536"/>
              <a:gd name="T8" fmla="*/ 0 60000 65536"/>
            </a:gdLst>
            <a:ahLst/>
            <a:cxnLst>
              <a:cxn ang="T6">
                <a:pos x="T0" y="T1"/>
              </a:cxn>
              <a:cxn ang="T7">
                <a:pos x="T2" y="T3"/>
              </a:cxn>
              <a:cxn ang="T8">
                <a:pos x="T4" y="T5"/>
              </a:cxn>
            </a:cxnLst>
            <a:rect l="0" t="0" r="r" b="b"/>
            <a:pathLst>
              <a:path w="2544" h="1392">
                <a:moveTo>
                  <a:pt x="0" y="1392"/>
                </a:moveTo>
                <a:lnTo>
                  <a:pt x="2544" y="1392"/>
                </a:lnTo>
                <a:lnTo>
                  <a:pt x="254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5" name="Line 31"/>
          <p:cNvSpPr>
            <a:spLocks noChangeShapeType="1"/>
          </p:cNvSpPr>
          <p:nvPr/>
        </p:nvSpPr>
        <p:spPr bwMode="auto">
          <a:xfrm>
            <a:off x="6629400" y="4545013"/>
            <a:ext cx="2743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6" name="Freeform 32"/>
          <p:cNvSpPr>
            <a:spLocks/>
          </p:cNvSpPr>
          <p:nvPr/>
        </p:nvSpPr>
        <p:spPr bwMode="auto">
          <a:xfrm>
            <a:off x="2667000" y="2259013"/>
            <a:ext cx="4827588" cy="2768600"/>
          </a:xfrm>
          <a:custGeom>
            <a:avLst/>
            <a:gdLst>
              <a:gd name="T0" fmla="*/ 0 w 3120"/>
              <a:gd name="T1" fmla="*/ 2147483647 h 1776"/>
              <a:gd name="T2" fmla="*/ 2147483647 w 3120"/>
              <a:gd name="T3" fmla="*/ 2147483647 h 1776"/>
              <a:gd name="T4" fmla="*/ 2147483647 w 3120"/>
              <a:gd name="T5" fmla="*/ 0 h 1776"/>
              <a:gd name="T6" fmla="*/ 0 60000 65536"/>
              <a:gd name="T7" fmla="*/ 0 60000 65536"/>
              <a:gd name="T8" fmla="*/ 0 60000 65536"/>
            </a:gdLst>
            <a:ahLst/>
            <a:cxnLst>
              <a:cxn ang="T6">
                <a:pos x="T0" y="T1"/>
              </a:cxn>
              <a:cxn ang="T7">
                <a:pos x="T2" y="T3"/>
              </a:cxn>
              <a:cxn ang="T8">
                <a:pos x="T4" y="T5"/>
              </a:cxn>
            </a:cxnLst>
            <a:rect l="0" t="0" r="r" b="b"/>
            <a:pathLst>
              <a:path w="3120" h="1776">
                <a:moveTo>
                  <a:pt x="0" y="1776"/>
                </a:moveTo>
                <a:lnTo>
                  <a:pt x="3120" y="1776"/>
                </a:lnTo>
                <a:lnTo>
                  <a:pt x="31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7" name="Line 33"/>
          <p:cNvSpPr>
            <a:spLocks noChangeShapeType="1"/>
          </p:cNvSpPr>
          <p:nvPr/>
        </p:nvSpPr>
        <p:spPr bwMode="auto">
          <a:xfrm>
            <a:off x="7505700" y="5027613"/>
            <a:ext cx="1905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8" name="Freeform 34"/>
          <p:cNvSpPr>
            <a:spLocks/>
          </p:cNvSpPr>
          <p:nvPr/>
        </p:nvSpPr>
        <p:spPr bwMode="auto">
          <a:xfrm>
            <a:off x="2665414" y="2259013"/>
            <a:ext cx="2441575" cy="3251200"/>
          </a:xfrm>
          <a:custGeom>
            <a:avLst/>
            <a:gdLst>
              <a:gd name="T0" fmla="*/ 0 w 1632"/>
              <a:gd name="T1" fmla="*/ 2147483647 h 2064"/>
              <a:gd name="T2" fmla="*/ 2147483647 w 1632"/>
              <a:gd name="T3" fmla="*/ 2147483647 h 2064"/>
              <a:gd name="T4" fmla="*/ 2147483647 w 1632"/>
              <a:gd name="T5" fmla="*/ 0 h 2064"/>
              <a:gd name="T6" fmla="*/ 0 60000 65536"/>
              <a:gd name="T7" fmla="*/ 0 60000 65536"/>
              <a:gd name="T8" fmla="*/ 0 60000 65536"/>
            </a:gdLst>
            <a:ahLst/>
            <a:cxnLst>
              <a:cxn ang="T6">
                <a:pos x="T0" y="T1"/>
              </a:cxn>
              <a:cxn ang="T7">
                <a:pos x="T2" y="T3"/>
              </a:cxn>
              <a:cxn ang="T8">
                <a:pos x="T4" y="T5"/>
              </a:cxn>
            </a:cxnLst>
            <a:rect l="0" t="0" r="r" b="b"/>
            <a:pathLst>
              <a:path w="1632" h="2064">
                <a:moveTo>
                  <a:pt x="0" y="2064"/>
                </a:moveTo>
                <a:lnTo>
                  <a:pt x="1632" y="2064"/>
                </a:lnTo>
                <a:lnTo>
                  <a:pt x="1632"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19" name="Line 35"/>
          <p:cNvSpPr>
            <a:spLocks noChangeShapeType="1"/>
          </p:cNvSpPr>
          <p:nvPr/>
        </p:nvSpPr>
        <p:spPr bwMode="auto">
          <a:xfrm>
            <a:off x="5118100" y="5511800"/>
            <a:ext cx="4267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0" name="Freeform 36"/>
          <p:cNvSpPr>
            <a:spLocks/>
          </p:cNvSpPr>
          <p:nvPr/>
        </p:nvSpPr>
        <p:spPr bwMode="auto">
          <a:xfrm>
            <a:off x="2667000" y="2259013"/>
            <a:ext cx="5638800" cy="3733800"/>
          </a:xfrm>
          <a:custGeom>
            <a:avLst/>
            <a:gdLst>
              <a:gd name="T0" fmla="*/ 0 w 3600"/>
              <a:gd name="T1" fmla="*/ 2147483647 h 2352"/>
              <a:gd name="T2" fmla="*/ 2147483647 w 3600"/>
              <a:gd name="T3" fmla="*/ 2147483647 h 2352"/>
              <a:gd name="T4" fmla="*/ 2147483647 w 3600"/>
              <a:gd name="T5" fmla="*/ 0 h 2352"/>
              <a:gd name="T6" fmla="*/ 0 60000 65536"/>
              <a:gd name="T7" fmla="*/ 0 60000 65536"/>
              <a:gd name="T8" fmla="*/ 0 60000 65536"/>
            </a:gdLst>
            <a:ahLst/>
            <a:cxnLst>
              <a:cxn ang="T6">
                <a:pos x="T0" y="T1"/>
              </a:cxn>
              <a:cxn ang="T7">
                <a:pos x="T2" y="T3"/>
              </a:cxn>
              <a:cxn ang="T8">
                <a:pos x="T4" y="T5"/>
              </a:cxn>
            </a:cxnLst>
            <a:rect l="0" t="0" r="r" b="b"/>
            <a:pathLst>
              <a:path w="3600" h="2352">
                <a:moveTo>
                  <a:pt x="0" y="2352"/>
                </a:moveTo>
                <a:lnTo>
                  <a:pt x="3600" y="2352"/>
                </a:lnTo>
                <a:lnTo>
                  <a:pt x="360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1" name="Line 37"/>
          <p:cNvSpPr>
            <a:spLocks noChangeShapeType="1"/>
          </p:cNvSpPr>
          <p:nvPr/>
        </p:nvSpPr>
        <p:spPr bwMode="auto">
          <a:xfrm>
            <a:off x="8305800" y="5992813"/>
            <a:ext cx="10668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2" name="Freeform 38"/>
          <p:cNvSpPr>
            <a:spLocks/>
          </p:cNvSpPr>
          <p:nvPr/>
        </p:nvSpPr>
        <p:spPr bwMode="auto">
          <a:xfrm>
            <a:off x="2667000" y="2259013"/>
            <a:ext cx="6324600" cy="4191000"/>
          </a:xfrm>
          <a:custGeom>
            <a:avLst/>
            <a:gdLst>
              <a:gd name="T0" fmla="*/ 0 w 3984"/>
              <a:gd name="T1" fmla="*/ 2147483647 h 2640"/>
              <a:gd name="T2" fmla="*/ 2147483647 w 3984"/>
              <a:gd name="T3" fmla="*/ 2147483647 h 2640"/>
              <a:gd name="T4" fmla="*/ 2147483647 w 3984"/>
              <a:gd name="T5" fmla="*/ 0 h 2640"/>
              <a:gd name="T6" fmla="*/ 0 60000 65536"/>
              <a:gd name="T7" fmla="*/ 0 60000 65536"/>
              <a:gd name="T8" fmla="*/ 0 60000 65536"/>
            </a:gdLst>
            <a:ahLst/>
            <a:cxnLst>
              <a:cxn ang="T6">
                <a:pos x="T0" y="T1"/>
              </a:cxn>
              <a:cxn ang="T7">
                <a:pos x="T2" y="T3"/>
              </a:cxn>
              <a:cxn ang="T8">
                <a:pos x="T4" y="T5"/>
              </a:cxn>
            </a:cxnLst>
            <a:rect l="0" t="0" r="r" b="b"/>
            <a:pathLst>
              <a:path w="3984" h="2640">
                <a:moveTo>
                  <a:pt x="0" y="2640"/>
                </a:moveTo>
                <a:lnTo>
                  <a:pt x="3984" y="2640"/>
                </a:lnTo>
                <a:lnTo>
                  <a:pt x="3984"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091623" name="Line 39"/>
          <p:cNvSpPr>
            <a:spLocks noChangeShapeType="1"/>
          </p:cNvSpPr>
          <p:nvPr/>
        </p:nvSpPr>
        <p:spPr bwMode="auto">
          <a:xfrm>
            <a:off x="8991600" y="6450013"/>
            <a:ext cx="3810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1304" name="Text Box 40"/>
          <p:cNvSpPr txBox="1">
            <a:spLocks noChangeArrowheads="1"/>
          </p:cNvSpPr>
          <p:nvPr/>
        </p:nvSpPr>
        <p:spPr bwMode="auto">
          <a:xfrm>
            <a:off x="2371726" y="838201"/>
            <a:ext cx="610725" cy="39753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100</a:t>
            </a:r>
          </a:p>
        </p:txBody>
      </p:sp>
      <p:grpSp>
        <p:nvGrpSpPr>
          <p:cNvPr id="1091625" name="Group 41"/>
          <p:cNvGrpSpPr>
            <a:grpSpLocks/>
          </p:cNvGrpSpPr>
          <p:nvPr/>
        </p:nvGrpSpPr>
        <p:grpSpPr bwMode="auto">
          <a:xfrm>
            <a:off x="2667001" y="838201"/>
            <a:ext cx="1150938" cy="1420813"/>
            <a:chOff x="720" y="528"/>
            <a:chExt cx="725" cy="895"/>
          </a:xfrm>
        </p:grpSpPr>
        <p:sp>
          <p:nvSpPr>
            <p:cNvPr id="11327" name="Rectangle 42"/>
            <p:cNvSpPr>
              <a:spLocks noChangeArrowheads="1"/>
            </p:cNvSpPr>
            <p:nvPr/>
          </p:nvSpPr>
          <p:spPr bwMode="auto">
            <a:xfrm>
              <a:off x="720"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dirty="0">
                  <a:latin typeface="Gill Sans" charset="0"/>
                  <a:ea typeface="Gill Sans" charset="0"/>
                  <a:cs typeface="Gill Sans" charset="0"/>
                </a:rPr>
                <a:t>Seq:100</a:t>
              </a:r>
            </a:p>
            <a:p>
              <a:r>
                <a:rPr lang="en-US" altLang="ko-KR" sz="2000" b="0" dirty="0">
                  <a:latin typeface="Gill Sans" charset="0"/>
                  <a:ea typeface="Gill Sans" charset="0"/>
                  <a:cs typeface="Gill Sans" charset="0"/>
                </a:rPr>
                <a:t>Size:40</a:t>
              </a:r>
            </a:p>
          </p:txBody>
        </p:sp>
        <p:sp>
          <p:nvSpPr>
            <p:cNvPr id="11328" name="Text Box 43"/>
            <p:cNvSpPr txBox="1">
              <a:spLocks noChangeArrowheads="1"/>
            </p:cNvSpPr>
            <p:nvPr/>
          </p:nvSpPr>
          <p:spPr bwMode="auto">
            <a:xfrm>
              <a:off x="1060" y="528"/>
              <a:ext cx="385"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140</a:t>
              </a:r>
            </a:p>
          </p:txBody>
        </p:sp>
      </p:grpSp>
      <p:grpSp>
        <p:nvGrpSpPr>
          <p:cNvPr id="1091628" name="Group 44"/>
          <p:cNvGrpSpPr>
            <a:grpSpLocks/>
          </p:cNvGrpSpPr>
          <p:nvPr/>
        </p:nvGrpSpPr>
        <p:grpSpPr bwMode="auto">
          <a:xfrm>
            <a:off x="3505202" y="838201"/>
            <a:ext cx="1458913" cy="1420813"/>
            <a:chOff x="1248" y="528"/>
            <a:chExt cx="919" cy="895"/>
          </a:xfrm>
        </p:grpSpPr>
        <p:sp>
          <p:nvSpPr>
            <p:cNvPr id="11325" name="Rectangle 45"/>
            <p:cNvSpPr>
              <a:spLocks noChangeArrowheads="1"/>
            </p:cNvSpPr>
            <p:nvPr/>
          </p:nvSpPr>
          <p:spPr bwMode="auto">
            <a:xfrm>
              <a:off x="1248" y="751"/>
              <a:ext cx="720"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Seq:140</a:t>
              </a:r>
            </a:p>
            <a:p>
              <a:r>
                <a:rPr lang="en-US" altLang="ko-KR" sz="2000" b="0">
                  <a:latin typeface="Gill Sans" charset="0"/>
                  <a:ea typeface="Gill Sans" charset="0"/>
                  <a:cs typeface="Gill Sans" charset="0"/>
                </a:rPr>
                <a:t>Size:50</a:t>
              </a:r>
            </a:p>
          </p:txBody>
        </p:sp>
        <p:sp>
          <p:nvSpPr>
            <p:cNvPr id="11326" name="Text Box 46"/>
            <p:cNvSpPr txBox="1">
              <a:spLocks noChangeArrowheads="1"/>
            </p:cNvSpPr>
            <p:nvPr/>
          </p:nvSpPr>
          <p:spPr bwMode="auto">
            <a:xfrm>
              <a:off x="1782" y="528"/>
              <a:ext cx="385"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190</a:t>
              </a:r>
            </a:p>
          </p:txBody>
        </p:sp>
      </p:grpSp>
      <p:grpSp>
        <p:nvGrpSpPr>
          <p:cNvPr id="1091631" name="Group 47"/>
          <p:cNvGrpSpPr>
            <a:grpSpLocks/>
          </p:cNvGrpSpPr>
          <p:nvPr/>
        </p:nvGrpSpPr>
        <p:grpSpPr bwMode="auto">
          <a:xfrm>
            <a:off x="5187952" y="838201"/>
            <a:ext cx="1300163" cy="1420813"/>
            <a:chOff x="2308" y="528"/>
            <a:chExt cx="819" cy="895"/>
          </a:xfrm>
        </p:grpSpPr>
        <p:sp>
          <p:nvSpPr>
            <p:cNvPr id="11322" name="Rectangle 48"/>
            <p:cNvSpPr>
              <a:spLocks noChangeArrowheads="1"/>
            </p:cNvSpPr>
            <p:nvPr/>
          </p:nvSpPr>
          <p:spPr bwMode="auto">
            <a:xfrm>
              <a:off x="2496" y="751"/>
              <a:ext cx="432"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Seq:230</a:t>
              </a:r>
            </a:p>
            <a:p>
              <a:r>
                <a:rPr lang="en-US" altLang="ko-KR" sz="2000" b="0">
                  <a:latin typeface="Gill Sans" charset="0"/>
                  <a:ea typeface="Gill Sans" charset="0"/>
                  <a:cs typeface="Gill Sans" charset="0"/>
                </a:rPr>
                <a:t>Size:30</a:t>
              </a:r>
            </a:p>
          </p:txBody>
        </p:sp>
        <p:sp>
          <p:nvSpPr>
            <p:cNvPr id="11323" name="Text Box 49"/>
            <p:cNvSpPr txBox="1">
              <a:spLocks noChangeArrowheads="1"/>
            </p:cNvSpPr>
            <p:nvPr/>
          </p:nvSpPr>
          <p:spPr bwMode="auto">
            <a:xfrm>
              <a:off x="2308" y="528"/>
              <a:ext cx="385"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230</a:t>
              </a:r>
            </a:p>
          </p:txBody>
        </p:sp>
        <p:sp>
          <p:nvSpPr>
            <p:cNvPr id="11324" name="Text Box 50"/>
            <p:cNvSpPr txBox="1">
              <a:spLocks noChangeArrowheads="1"/>
            </p:cNvSpPr>
            <p:nvPr/>
          </p:nvSpPr>
          <p:spPr bwMode="auto">
            <a:xfrm>
              <a:off x="2742" y="528"/>
              <a:ext cx="385"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260</a:t>
              </a:r>
            </a:p>
          </p:txBody>
        </p:sp>
      </p:grpSp>
      <p:grpSp>
        <p:nvGrpSpPr>
          <p:cNvPr id="1091635" name="Group 51"/>
          <p:cNvGrpSpPr>
            <a:grpSpLocks/>
          </p:cNvGrpSpPr>
          <p:nvPr/>
        </p:nvGrpSpPr>
        <p:grpSpPr bwMode="auto">
          <a:xfrm>
            <a:off x="6172203" y="838201"/>
            <a:ext cx="1154113" cy="1420813"/>
            <a:chOff x="2928" y="528"/>
            <a:chExt cx="727" cy="895"/>
          </a:xfrm>
        </p:grpSpPr>
        <p:sp>
          <p:nvSpPr>
            <p:cNvPr id="11320" name="Rectangle 52"/>
            <p:cNvSpPr>
              <a:spLocks noChangeArrowheads="1"/>
            </p:cNvSpPr>
            <p:nvPr/>
          </p:nvSpPr>
          <p:spPr bwMode="auto">
            <a:xfrm>
              <a:off x="2928"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Seq:260</a:t>
              </a:r>
            </a:p>
            <a:p>
              <a:r>
                <a:rPr lang="en-US" altLang="ko-KR" sz="2000" b="0">
                  <a:latin typeface="Gill Sans" charset="0"/>
                  <a:ea typeface="Gill Sans" charset="0"/>
                  <a:cs typeface="Gill Sans" charset="0"/>
                </a:rPr>
                <a:t>Size:40</a:t>
              </a:r>
            </a:p>
          </p:txBody>
        </p:sp>
        <p:sp>
          <p:nvSpPr>
            <p:cNvPr id="11321" name="Text Box 53"/>
            <p:cNvSpPr txBox="1">
              <a:spLocks noChangeArrowheads="1"/>
            </p:cNvSpPr>
            <p:nvPr/>
          </p:nvSpPr>
          <p:spPr bwMode="auto">
            <a:xfrm>
              <a:off x="3270" y="528"/>
              <a:ext cx="385"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300</a:t>
              </a:r>
            </a:p>
          </p:txBody>
        </p:sp>
      </p:grpSp>
      <p:grpSp>
        <p:nvGrpSpPr>
          <p:cNvPr id="1091638" name="Group 54"/>
          <p:cNvGrpSpPr>
            <a:grpSpLocks/>
          </p:cNvGrpSpPr>
          <p:nvPr/>
        </p:nvGrpSpPr>
        <p:grpSpPr bwMode="auto">
          <a:xfrm>
            <a:off x="7010403" y="838201"/>
            <a:ext cx="1154113" cy="1420813"/>
            <a:chOff x="3456" y="528"/>
            <a:chExt cx="727" cy="895"/>
          </a:xfrm>
        </p:grpSpPr>
        <p:sp>
          <p:nvSpPr>
            <p:cNvPr id="11318" name="Rectangle 55"/>
            <p:cNvSpPr>
              <a:spLocks noChangeArrowheads="1"/>
            </p:cNvSpPr>
            <p:nvPr/>
          </p:nvSpPr>
          <p:spPr bwMode="auto">
            <a:xfrm>
              <a:off x="3456"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Seq:300</a:t>
              </a:r>
            </a:p>
            <a:p>
              <a:r>
                <a:rPr lang="en-US" altLang="ko-KR" sz="2000" b="0">
                  <a:latin typeface="Gill Sans" charset="0"/>
                  <a:ea typeface="Gill Sans" charset="0"/>
                  <a:cs typeface="Gill Sans" charset="0"/>
                </a:rPr>
                <a:t>Size:40</a:t>
              </a:r>
            </a:p>
          </p:txBody>
        </p:sp>
        <p:sp>
          <p:nvSpPr>
            <p:cNvPr id="11319" name="Text Box 56"/>
            <p:cNvSpPr txBox="1">
              <a:spLocks noChangeArrowheads="1"/>
            </p:cNvSpPr>
            <p:nvPr/>
          </p:nvSpPr>
          <p:spPr bwMode="auto">
            <a:xfrm>
              <a:off x="3798" y="528"/>
              <a:ext cx="385"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340</a:t>
              </a:r>
            </a:p>
          </p:txBody>
        </p:sp>
      </p:grpSp>
      <p:grpSp>
        <p:nvGrpSpPr>
          <p:cNvPr id="1091641" name="Group 57"/>
          <p:cNvGrpSpPr>
            <a:grpSpLocks/>
          </p:cNvGrpSpPr>
          <p:nvPr/>
        </p:nvGrpSpPr>
        <p:grpSpPr bwMode="auto">
          <a:xfrm>
            <a:off x="7848603" y="838201"/>
            <a:ext cx="1150938" cy="1420813"/>
            <a:chOff x="3984" y="528"/>
            <a:chExt cx="725" cy="895"/>
          </a:xfrm>
        </p:grpSpPr>
        <p:sp>
          <p:nvSpPr>
            <p:cNvPr id="11316" name="Rectangle 58"/>
            <p:cNvSpPr>
              <a:spLocks noChangeArrowheads="1"/>
            </p:cNvSpPr>
            <p:nvPr/>
          </p:nvSpPr>
          <p:spPr bwMode="auto">
            <a:xfrm>
              <a:off x="3984" y="751"/>
              <a:ext cx="528"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Seq:340</a:t>
              </a:r>
            </a:p>
            <a:p>
              <a:r>
                <a:rPr lang="en-US" altLang="ko-KR" sz="2000" b="0">
                  <a:latin typeface="Gill Sans" charset="0"/>
                  <a:ea typeface="Gill Sans" charset="0"/>
                  <a:cs typeface="Gill Sans" charset="0"/>
                </a:rPr>
                <a:t>Size:40</a:t>
              </a:r>
            </a:p>
          </p:txBody>
        </p:sp>
        <p:sp>
          <p:nvSpPr>
            <p:cNvPr id="11317" name="Text Box 59"/>
            <p:cNvSpPr txBox="1">
              <a:spLocks noChangeArrowheads="1"/>
            </p:cNvSpPr>
            <p:nvPr/>
          </p:nvSpPr>
          <p:spPr bwMode="auto">
            <a:xfrm>
              <a:off x="4324" y="528"/>
              <a:ext cx="385"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380</a:t>
              </a:r>
            </a:p>
          </p:txBody>
        </p:sp>
      </p:grpSp>
      <p:grpSp>
        <p:nvGrpSpPr>
          <p:cNvPr id="1091644" name="Group 60"/>
          <p:cNvGrpSpPr>
            <a:grpSpLocks/>
          </p:cNvGrpSpPr>
          <p:nvPr/>
        </p:nvGrpSpPr>
        <p:grpSpPr bwMode="auto">
          <a:xfrm>
            <a:off x="8686804" y="838201"/>
            <a:ext cx="846138" cy="1420813"/>
            <a:chOff x="4512" y="528"/>
            <a:chExt cx="533" cy="895"/>
          </a:xfrm>
        </p:grpSpPr>
        <p:sp>
          <p:nvSpPr>
            <p:cNvPr id="11314" name="Rectangle 61"/>
            <p:cNvSpPr>
              <a:spLocks noChangeArrowheads="1"/>
            </p:cNvSpPr>
            <p:nvPr/>
          </p:nvSpPr>
          <p:spPr bwMode="auto">
            <a:xfrm>
              <a:off x="4512" y="751"/>
              <a:ext cx="336" cy="672"/>
            </a:xfrm>
            <a:prstGeom prst="rect">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Seq:380</a:t>
              </a:r>
            </a:p>
            <a:p>
              <a:r>
                <a:rPr lang="en-US" altLang="ko-KR" sz="2000" b="0">
                  <a:latin typeface="Gill Sans" charset="0"/>
                  <a:ea typeface="Gill Sans" charset="0"/>
                  <a:cs typeface="Gill Sans" charset="0"/>
                </a:rPr>
                <a:t>Size:20</a:t>
              </a:r>
            </a:p>
          </p:txBody>
        </p:sp>
        <p:sp>
          <p:nvSpPr>
            <p:cNvPr id="11315" name="Text Box 62"/>
            <p:cNvSpPr txBox="1">
              <a:spLocks noChangeArrowheads="1"/>
            </p:cNvSpPr>
            <p:nvPr/>
          </p:nvSpPr>
          <p:spPr bwMode="auto">
            <a:xfrm>
              <a:off x="4660" y="528"/>
              <a:ext cx="385"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000" b="0">
                  <a:latin typeface="Gill Sans" charset="0"/>
                  <a:ea typeface="Gill Sans" charset="0"/>
                  <a:cs typeface="Gill Sans" charset="0"/>
                </a:rPr>
                <a:t>400</a:t>
              </a:r>
            </a:p>
          </p:txBody>
        </p:sp>
      </p:grpSp>
      <p:sp>
        <p:nvSpPr>
          <p:cNvPr id="1091647" name="Line 63"/>
          <p:cNvSpPr>
            <a:spLocks noChangeShapeType="1"/>
          </p:cNvSpPr>
          <p:nvPr/>
        </p:nvSpPr>
        <p:spPr bwMode="auto">
          <a:xfrm>
            <a:off x="2057400" y="2641600"/>
            <a:ext cx="73152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1600" b="0">
              <a:latin typeface="Gill Sans" charset="0"/>
              <a:ea typeface="Gill Sans" charset="0"/>
              <a:cs typeface="Gill Sans" charset="0"/>
            </a:endParaRPr>
          </a:p>
        </p:txBody>
      </p:sp>
      <p:sp>
        <p:nvSpPr>
          <p:cNvPr id="1091648" name="AutoShape 64"/>
          <p:cNvSpPr>
            <a:spLocks noChangeArrowheads="1"/>
          </p:cNvSpPr>
          <p:nvPr/>
        </p:nvSpPr>
        <p:spPr bwMode="auto">
          <a:xfrm>
            <a:off x="2514600" y="5105400"/>
            <a:ext cx="1524000" cy="914400"/>
          </a:xfrm>
          <a:prstGeom prst="irregularSeal1">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sz="1600" b="0">
                <a:latin typeface="Gill Sans" charset="0"/>
                <a:ea typeface="Gill Sans" charset="0"/>
                <a:cs typeface="Gill Sans" charset="0"/>
              </a:rPr>
              <a:t>Retransmit!</a:t>
            </a:r>
          </a:p>
        </p:txBody>
      </p:sp>
    </p:spTree>
    <p:extLst>
      <p:ext uri="{BB962C8B-B14F-4D97-AF65-F5344CB8AC3E}">
        <p14:creationId xmlns:p14="http://schemas.microsoft.com/office/powerpoint/2010/main" val="33802687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91647"/>
                                        </p:tgtEl>
                                        <p:attrNameLst>
                                          <p:attrName>style.visibility</p:attrName>
                                        </p:attrNameLst>
                                      </p:cBhvr>
                                      <p:to>
                                        <p:strVal val="visible"/>
                                      </p:to>
                                    </p:set>
                                    <p:animEffect transition="in" filter="wipe(down)">
                                      <p:cBhvr>
                                        <p:cTn id="7" dur="500"/>
                                        <p:tgtEl>
                                          <p:spTgt spid="1091647"/>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09160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1604"/>
                                        </p:tgtEl>
                                        <p:attrNameLst>
                                          <p:attrName>style.visibility</p:attrName>
                                        </p:attrNameLst>
                                      </p:cBhvr>
                                      <p:to>
                                        <p:strVal val="visible"/>
                                      </p:to>
                                    </p:set>
                                  </p:childTnLst>
                                </p:cTn>
                              </p:par>
                            </p:childTnLst>
                          </p:cTn>
                        </p:par>
                        <p:par>
                          <p:cTn id="15" fill="hold" nodeType="afterGroup">
                            <p:stCondLst>
                              <p:cond delay="0"/>
                            </p:stCondLst>
                            <p:childTnLst>
                              <p:par>
                                <p:cTn id="16" presetID="22" presetClass="entr" presetSubtype="8" fill="hold" grpId="0" nodeType="afterEffect">
                                  <p:stCondLst>
                                    <p:cond delay="0"/>
                                  </p:stCondLst>
                                  <p:childTnLst>
                                    <p:set>
                                      <p:cBhvr>
                                        <p:cTn id="17" dur="1" fill="hold">
                                          <p:stCondLst>
                                            <p:cond delay="0"/>
                                          </p:stCondLst>
                                        </p:cTn>
                                        <p:tgtEl>
                                          <p:spTgt spid="1091608"/>
                                        </p:tgtEl>
                                        <p:attrNameLst>
                                          <p:attrName>style.visibility</p:attrName>
                                        </p:attrNameLst>
                                      </p:cBhvr>
                                      <p:to>
                                        <p:strVal val="visible"/>
                                      </p:to>
                                    </p:set>
                                    <p:animEffect transition="in" filter="wipe(left)">
                                      <p:cBhvr>
                                        <p:cTn id="18" dur="500"/>
                                        <p:tgtEl>
                                          <p:spTgt spid="1091608"/>
                                        </p:tgtEl>
                                      </p:cBhvr>
                                    </p:animEffec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0"/>
                                          </p:stCondLst>
                                        </p:cTn>
                                        <p:tgtEl>
                                          <p:spTgt spid="1091625"/>
                                        </p:tgtEl>
                                        <p:attrNameLst>
                                          <p:attrName>style.visibility</p:attrName>
                                        </p:attrNameLst>
                                      </p:cBhvr>
                                      <p:to>
                                        <p:strVal val="visible"/>
                                      </p:to>
                                    </p:se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91609"/>
                                        </p:tgtEl>
                                        <p:attrNameLst>
                                          <p:attrName>style.visibility</p:attrName>
                                        </p:attrNameLst>
                                      </p:cBhvr>
                                      <p:to>
                                        <p:strVal val="visible"/>
                                      </p:to>
                                    </p:set>
                                    <p:animEffect transition="in" filter="wipe(left)">
                                      <p:cBhvr>
                                        <p:cTn id="25" dur="500"/>
                                        <p:tgtEl>
                                          <p:spTgt spid="1091609"/>
                                        </p:tgtEl>
                                      </p:cBhvr>
                                    </p:animEffect>
                                  </p:childTnLst>
                                </p:cTn>
                              </p:par>
                            </p:childTnLst>
                          </p:cTn>
                        </p:par>
                        <p:par>
                          <p:cTn id="26" fill="hold" nodeType="afterGroup">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109160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1606"/>
                                        </p:tgtEl>
                                        <p:attrNameLst>
                                          <p:attrName>style.visibility</p:attrName>
                                        </p:attrNameLst>
                                      </p:cBhvr>
                                      <p:to>
                                        <p:strVal val="visible"/>
                                      </p:to>
                                    </p:set>
                                  </p:childTnLst>
                                </p:cTn>
                              </p:par>
                            </p:childTnLst>
                          </p:cTn>
                        </p:par>
                        <p:par>
                          <p:cTn id="33" fill="hold" nodeType="afterGroup">
                            <p:stCondLst>
                              <p:cond delay="0"/>
                            </p:stCondLst>
                            <p:childTnLst>
                              <p:par>
                                <p:cTn id="34" presetID="22" presetClass="entr" presetSubtype="8" fill="hold" grpId="0" nodeType="afterEffect">
                                  <p:stCondLst>
                                    <p:cond delay="0"/>
                                  </p:stCondLst>
                                  <p:childTnLst>
                                    <p:set>
                                      <p:cBhvr>
                                        <p:cTn id="35" dur="1" fill="hold">
                                          <p:stCondLst>
                                            <p:cond delay="0"/>
                                          </p:stCondLst>
                                        </p:cTn>
                                        <p:tgtEl>
                                          <p:spTgt spid="1091610"/>
                                        </p:tgtEl>
                                        <p:attrNameLst>
                                          <p:attrName>style.visibility</p:attrName>
                                        </p:attrNameLst>
                                      </p:cBhvr>
                                      <p:to>
                                        <p:strVal val="visible"/>
                                      </p:to>
                                    </p:set>
                                    <p:animEffect transition="in" filter="wipe(left)">
                                      <p:cBhvr>
                                        <p:cTn id="36" dur="500"/>
                                        <p:tgtEl>
                                          <p:spTgt spid="1091610"/>
                                        </p:tgtEl>
                                      </p:cBhvr>
                                    </p:animEffec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0"/>
                                          </p:stCondLst>
                                        </p:cTn>
                                        <p:tgtEl>
                                          <p:spTgt spid="1091628"/>
                                        </p:tgtEl>
                                        <p:attrNameLst>
                                          <p:attrName>style.visibility</p:attrName>
                                        </p:attrNameLst>
                                      </p:cBhvr>
                                      <p:to>
                                        <p:strVal val="visible"/>
                                      </p:to>
                                    </p:set>
                                  </p:child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091611"/>
                                        </p:tgtEl>
                                        <p:attrNameLst>
                                          <p:attrName>style.visibility</p:attrName>
                                        </p:attrNameLst>
                                      </p:cBhvr>
                                      <p:to>
                                        <p:strVal val="visible"/>
                                      </p:to>
                                    </p:set>
                                    <p:animEffect transition="in" filter="wipe(left)">
                                      <p:cBhvr>
                                        <p:cTn id="43" dur="500"/>
                                        <p:tgtEl>
                                          <p:spTgt spid="1091611"/>
                                        </p:tgtEl>
                                      </p:cBhvr>
                                    </p:animEffect>
                                  </p:childTnLst>
                                </p:cTn>
                              </p:par>
                            </p:childTnLst>
                          </p:cTn>
                        </p:par>
                        <p:par>
                          <p:cTn id="44" fill="hold" nodeType="afterGroup">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09160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91591"/>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8" fill="hold" grpId="0" nodeType="afterEffect">
                                  <p:stCondLst>
                                    <p:cond delay="0"/>
                                  </p:stCondLst>
                                  <p:childTnLst>
                                    <p:set>
                                      <p:cBhvr>
                                        <p:cTn id="53" dur="1" fill="hold">
                                          <p:stCondLst>
                                            <p:cond delay="0"/>
                                          </p:stCondLst>
                                        </p:cTn>
                                        <p:tgtEl>
                                          <p:spTgt spid="1091612"/>
                                        </p:tgtEl>
                                        <p:attrNameLst>
                                          <p:attrName>style.visibility</p:attrName>
                                        </p:attrNameLst>
                                      </p:cBhvr>
                                      <p:to>
                                        <p:strVal val="visible"/>
                                      </p:to>
                                    </p:set>
                                    <p:animEffect transition="in" filter="wipe(left)">
                                      <p:cBhvr>
                                        <p:cTn id="54" dur="500"/>
                                        <p:tgtEl>
                                          <p:spTgt spid="1091612"/>
                                        </p:tgtEl>
                                      </p:cBhvr>
                                    </p:animEffect>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0"/>
                                          </p:stCondLst>
                                        </p:cTn>
                                        <p:tgtEl>
                                          <p:spTgt spid="1091631"/>
                                        </p:tgtEl>
                                        <p:attrNameLst>
                                          <p:attrName>style.visibility</p:attrName>
                                        </p:attrNameLst>
                                      </p:cBhvr>
                                      <p:to>
                                        <p:strVal val="visible"/>
                                      </p:to>
                                    </p:set>
                                  </p:childTnLst>
                                </p:cTn>
                              </p:par>
                            </p:childTnLst>
                          </p:cTn>
                        </p:par>
                        <p:par>
                          <p:cTn id="58" fill="hold" nodeType="afterGroup">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091613"/>
                                        </p:tgtEl>
                                        <p:attrNameLst>
                                          <p:attrName>style.visibility</p:attrName>
                                        </p:attrNameLst>
                                      </p:cBhvr>
                                      <p:to>
                                        <p:strVal val="visible"/>
                                      </p:to>
                                    </p:set>
                                    <p:animEffect transition="in" filter="wipe(left)">
                                      <p:cBhvr>
                                        <p:cTn id="61" dur="500"/>
                                        <p:tgtEl>
                                          <p:spTgt spid="1091613"/>
                                        </p:tgtEl>
                                      </p:cBhvr>
                                    </p:animEffect>
                                  </p:childTnLst>
                                </p:cTn>
                              </p:par>
                            </p:childTnLst>
                          </p:cTn>
                        </p:par>
                        <p:par>
                          <p:cTn id="62" fill="hold" nodeType="afterGroup">
                            <p:stCondLst>
                              <p:cond delay="1000"/>
                            </p:stCondLst>
                            <p:childTnLst>
                              <p:par>
                                <p:cTn id="63" presetID="1" presetClass="entr" presetSubtype="0" fill="hold" grpId="0" nodeType="afterEffect">
                                  <p:stCondLst>
                                    <p:cond delay="0"/>
                                  </p:stCondLst>
                                  <p:childTnLst>
                                    <p:set>
                                      <p:cBhvr>
                                        <p:cTn id="64" dur="1" fill="hold">
                                          <p:stCondLst>
                                            <p:cond delay="0"/>
                                          </p:stCondLst>
                                        </p:cTn>
                                        <p:tgtEl>
                                          <p:spTgt spid="109159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91593"/>
                                        </p:tgtEl>
                                        <p:attrNameLst>
                                          <p:attrName>style.visibility</p:attrName>
                                        </p:attrNameLst>
                                      </p:cBhvr>
                                      <p:to>
                                        <p:strVal val="visible"/>
                                      </p:to>
                                    </p:set>
                                  </p:childTnLst>
                                </p:cTn>
                              </p:par>
                            </p:childTnLst>
                          </p:cTn>
                        </p:par>
                        <p:par>
                          <p:cTn id="69" fill="hold" nodeType="afterGroup">
                            <p:stCondLst>
                              <p:cond delay="0"/>
                            </p:stCondLst>
                            <p:childTnLst>
                              <p:par>
                                <p:cTn id="70" presetID="22" presetClass="entr" presetSubtype="8" fill="hold" grpId="0" nodeType="afterEffect">
                                  <p:stCondLst>
                                    <p:cond delay="0"/>
                                  </p:stCondLst>
                                  <p:childTnLst>
                                    <p:set>
                                      <p:cBhvr>
                                        <p:cTn id="71" dur="1" fill="hold">
                                          <p:stCondLst>
                                            <p:cond delay="0"/>
                                          </p:stCondLst>
                                        </p:cTn>
                                        <p:tgtEl>
                                          <p:spTgt spid="1091614"/>
                                        </p:tgtEl>
                                        <p:attrNameLst>
                                          <p:attrName>style.visibility</p:attrName>
                                        </p:attrNameLst>
                                      </p:cBhvr>
                                      <p:to>
                                        <p:strVal val="visible"/>
                                      </p:to>
                                    </p:set>
                                    <p:animEffect transition="in" filter="wipe(left)">
                                      <p:cBhvr>
                                        <p:cTn id="72" dur="500"/>
                                        <p:tgtEl>
                                          <p:spTgt spid="1091614"/>
                                        </p:tgtEl>
                                      </p:cBhvr>
                                    </p:animEffect>
                                  </p:childTnLst>
                                </p:cTn>
                              </p:par>
                            </p:childTnLst>
                          </p:cTn>
                        </p:par>
                        <p:par>
                          <p:cTn id="73" fill="hold" nodeType="afterGroup">
                            <p:stCondLst>
                              <p:cond delay="500"/>
                            </p:stCondLst>
                            <p:childTnLst>
                              <p:par>
                                <p:cTn id="74" presetID="1" presetClass="entr" presetSubtype="0" fill="hold" nodeType="afterEffect">
                                  <p:stCondLst>
                                    <p:cond delay="0"/>
                                  </p:stCondLst>
                                  <p:childTnLst>
                                    <p:set>
                                      <p:cBhvr>
                                        <p:cTn id="75" dur="1" fill="hold">
                                          <p:stCondLst>
                                            <p:cond delay="0"/>
                                          </p:stCondLst>
                                        </p:cTn>
                                        <p:tgtEl>
                                          <p:spTgt spid="1091635"/>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091615"/>
                                        </p:tgtEl>
                                        <p:attrNameLst>
                                          <p:attrName>style.visibility</p:attrName>
                                        </p:attrNameLst>
                                      </p:cBhvr>
                                      <p:to>
                                        <p:strVal val="visible"/>
                                      </p:to>
                                    </p:set>
                                    <p:animEffect transition="in" filter="wipe(left)">
                                      <p:cBhvr>
                                        <p:cTn id="79" dur="500"/>
                                        <p:tgtEl>
                                          <p:spTgt spid="1091615"/>
                                        </p:tgtEl>
                                      </p:cBhvr>
                                    </p:animEffect>
                                  </p:childTnLst>
                                </p:cTn>
                              </p:par>
                            </p:childTnLst>
                          </p:cTn>
                        </p:par>
                        <p:par>
                          <p:cTn id="80" fill="hold" nodeType="afterGroup">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09159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91595"/>
                                        </p:tgtEl>
                                        <p:attrNameLst>
                                          <p:attrName>style.visibility</p:attrName>
                                        </p:attrNameLst>
                                      </p:cBhvr>
                                      <p:to>
                                        <p:strVal val="visible"/>
                                      </p:to>
                                    </p:set>
                                  </p:childTnLst>
                                </p:cTn>
                              </p:par>
                            </p:childTnLst>
                          </p:cTn>
                        </p:par>
                        <p:par>
                          <p:cTn id="87" fill="hold" nodeType="afterGroup">
                            <p:stCondLst>
                              <p:cond delay="0"/>
                            </p:stCondLst>
                            <p:childTnLst>
                              <p:par>
                                <p:cTn id="88" presetID="22" presetClass="entr" presetSubtype="8" fill="hold" grpId="0" nodeType="afterEffect">
                                  <p:stCondLst>
                                    <p:cond delay="0"/>
                                  </p:stCondLst>
                                  <p:childTnLst>
                                    <p:set>
                                      <p:cBhvr>
                                        <p:cTn id="89" dur="1" fill="hold">
                                          <p:stCondLst>
                                            <p:cond delay="0"/>
                                          </p:stCondLst>
                                        </p:cTn>
                                        <p:tgtEl>
                                          <p:spTgt spid="1091616"/>
                                        </p:tgtEl>
                                        <p:attrNameLst>
                                          <p:attrName>style.visibility</p:attrName>
                                        </p:attrNameLst>
                                      </p:cBhvr>
                                      <p:to>
                                        <p:strVal val="visible"/>
                                      </p:to>
                                    </p:set>
                                    <p:animEffect transition="in" filter="wipe(left)">
                                      <p:cBhvr>
                                        <p:cTn id="90" dur="500"/>
                                        <p:tgtEl>
                                          <p:spTgt spid="1091616"/>
                                        </p:tgtEl>
                                      </p:cBhvr>
                                    </p:animEffect>
                                  </p:childTnLst>
                                </p:cTn>
                              </p:par>
                            </p:childTnLst>
                          </p:cTn>
                        </p:par>
                        <p:par>
                          <p:cTn id="91" fill="hold" nodeType="afterGroup">
                            <p:stCondLst>
                              <p:cond delay="500"/>
                            </p:stCondLst>
                            <p:childTnLst>
                              <p:par>
                                <p:cTn id="92" presetID="1" presetClass="entr" presetSubtype="0" fill="hold" nodeType="afterEffect">
                                  <p:stCondLst>
                                    <p:cond delay="0"/>
                                  </p:stCondLst>
                                  <p:childTnLst>
                                    <p:set>
                                      <p:cBhvr>
                                        <p:cTn id="93" dur="1" fill="hold">
                                          <p:stCondLst>
                                            <p:cond delay="0"/>
                                          </p:stCondLst>
                                        </p:cTn>
                                        <p:tgtEl>
                                          <p:spTgt spid="1091638"/>
                                        </p:tgtEl>
                                        <p:attrNameLst>
                                          <p:attrName>style.visibility</p:attrName>
                                        </p:attrNameLst>
                                      </p:cBhvr>
                                      <p:to>
                                        <p:strVal val="visible"/>
                                      </p:to>
                                    </p:set>
                                  </p:childTnLst>
                                </p:cTn>
                              </p:par>
                            </p:childTnLst>
                          </p:cTn>
                        </p:par>
                        <p:par>
                          <p:cTn id="94" fill="hold" nodeType="afterGroup">
                            <p:stCondLst>
                              <p:cond delay="500"/>
                            </p:stCondLst>
                            <p:childTnLst>
                              <p:par>
                                <p:cTn id="95" presetID="22" presetClass="entr" presetSubtype="8" fill="hold" grpId="0" nodeType="afterEffect">
                                  <p:stCondLst>
                                    <p:cond delay="0"/>
                                  </p:stCondLst>
                                  <p:childTnLst>
                                    <p:set>
                                      <p:cBhvr>
                                        <p:cTn id="96" dur="1" fill="hold">
                                          <p:stCondLst>
                                            <p:cond delay="0"/>
                                          </p:stCondLst>
                                        </p:cTn>
                                        <p:tgtEl>
                                          <p:spTgt spid="1091617"/>
                                        </p:tgtEl>
                                        <p:attrNameLst>
                                          <p:attrName>style.visibility</p:attrName>
                                        </p:attrNameLst>
                                      </p:cBhvr>
                                      <p:to>
                                        <p:strVal val="visible"/>
                                      </p:to>
                                    </p:set>
                                    <p:animEffect transition="in" filter="wipe(left)">
                                      <p:cBhvr>
                                        <p:cTn id="97" dur="500"/>
                                        <p:tgtEl>
                                          <p:spTgt spid="1091617"/>
                                        </p:tgtEl>
                                      </p:cBhvr>
                                    </p:animEffect>
                                  </p:childTnLst>
                                </p:cTn>
                              </p:par>
                            </p:childTnLst>
                          </p:cTn>
                        </p:par>
                        <p:par>
                          <p:cTn id="98" fill="hold" nodeType="afterGroup">
                            <p:stCondLst>
                              <p:cond delay="1000"/>
                            </p:stCondLst>
                            <p:childTnLst>
                              <p:par>
                                <p:cTn id="99" presetID="1" presetClass="entr" presetSubtype="0" fill="hold" grpId="0" nodeType="afterEffect">
                                  <p:stCondLst>
                                    <p:cond delay="0"/>
                                  </p:stCondLst>
                                  <p:childTnLst>
                                    <p:set>
                                      <p:cBhvr>
                                        <p:cTn id="100" dur="1" fill="hold">
                                          <p:stCondLst>
                                            <p:cond delay="0"/>
                                          </p:stCondLst>
                                        </p:cTn>
                                        <p:tgtEl>
                                          <p:spTgt spid="109159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91597"/>
                                        </p:tgtEl>
                                        <p:attrNameLst>
                                          <p:attrName>style.visibility</p:attrName>
                                        </p:attrNameLst>
                                      </p:cBhvr>
                                      <p:to>
                                        <p:strVal val="visible"/>
                                      </p:to>
                                    </p:set>
                                  </p:childTnLst>
                                </p:cTn>
                              </p:par>
                            </p:childTnLst>
                          </p:cTn>
                        </p:par>
                        <p:par>
                          <p:cTn id="105" fill="hold" nodeType="afterGroup">
                            <p:stCondLst>
                              <p:cond delay="0"/>
                            </p:stCondLst>
                            <p:childTnLst>
                              <p:par>
                                <p:cTn id="106" presetID="4" presetClass="entr" presetSubtype="32" fill="hold" grpId="0" nodeType="afterEffect">
                                  <p:stCondLst>
                                    <p:cond delay="0"/>
                                  </p:stCondLst>
                                  <p:childTnLst>
                                    <p:set>
                                      <p:cBhvr>
                                        <p:cTn id="107" dur="1" fill="hold">
                                          <p:stCondLst>
                                            <p:cond delay="0"/>
                                          </p:stCondLst>
                                        </p:cTn>
                                        <p:tgtEl>
                                          <p:spTgt spid="1091648"/>
                                        </p:tgtEl>
                                        <p:attrNameLst>
                                          <p:attrName>style.visibility</p:attrName>
                                        </p:attrNameLst>
                                      </p:cBhvr>
                                      <p:to>
                                        <p:strVal val="visible"/>
                                      </p:to>
                                    </p:set>
                                    <p:animEffect transition="in" filter="box(out)">
                                      <p:cBhvr>
                                        <p:cTn id="108" dur="500"/>
                                        <p:tgtEl>
                                          <p:spTgt spid="1091648"/>
                                        </p:tgtEl>
                                      </p:cBhvr>
                                    </p:animEffect>
                                  </p:childTnLst>
                                </p:cTn>
                              </p:par>
                            </p:childTnLst>
                          </p:cTn>
                        </p:par>
                        <p:par>
                          <p:cTn id="109" fill="hold" nodeType="afterGroup">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1091618"/>
                                        </p:tgtEl>
                                        <p:attrNameLst>
                                          <p:attrName>style.visibility</p:attrName>
                                        </p:attrNameLst>
                                      </p:cBhvr>
                                      <p:to>
                                        <p:strVal val="visible"/>
                                      </p:to>
                                    </p:set>
                                    <p:animEffect transition="in" filter="wipe(left)">
                                      <p:cBhvr>
                                        <p:cTn id="112" dur="500"/>
                                        <p:tgtEl>
                                          <p:spTgt spid="1091618"/>
                                        </p:tgtEl>
                                      </p:cBhvr>
                                    </p:animEffect>
                                  </p:childTnLst>
                                </p:cTn>
                              </p:par>
                            </p:childTnLst>
                          </p:cTn>
                        </p:par>
                        <p:par>
                          <p:cTn id="113" fill="hold" nodeType="afterGroup">
                            <p:stCondLst>
                              <p:cond delay="1000"/>
                            </p:stCondLst>
                            <p:childTnLst>
                              <p:par>
                                <p:cTn id="114" presetID="1" presetClass="entr" presetSubtype="0" fill="hold" grpId="0" nodeType="afterEffect">
                                  <p:stCondLst>
                                    <p:cond delay="0"/>
                                  </p:stCondLst>
                                  <p:childTnLst>
                                    <p:set>
                                      <p:cBhvr>
                                        <p:cTn id="115" dur="1" fill="hold">
                                          <p:stCondLst>
                                            <p:cond delay="0"/>
                                          </p:stCondLst>
                                        </p:cTn>
                                        <p:tgtEl>
                                          <p:spTgt spid="1091587"/>
                                        </p:tgtEl>
                                        <p:attrNameLst>
                                          <p:attrName>style.visibility</p:attrName>
                                        </p:attrNameLst>
                                      </p:cBhvr>
                                      <p:to>
                                        <p:strVal val="visible"/>
                                      </p:to>
                                    </p:set>
                                  </p:childTnLst>
                                </p:cTn>
                              </p:par>
                            </p:childTnLst>
                          </p:cTn>
                        </p:par>
                        <p:par>
                          <p:cTn id="116" fill="hold" nodeType="afterGroup">
                            <p:stCondLst>
                              <p:cond delay="1000"/>
                            </p:stCondLst>
                            <p:childTnLst>
                              <p:par>
                                <p:cTn id="117" presetID="22" presetClass="entr" presetSubtype="8" fill="hold" grpId="0" nodeType="afterEffect">
                                  <p:stCondLst>
                                    <p:cond delay="0"/>
                                  </p:stCondLst>
                                  <p:childTnLst>
                                    <p:set>
                                      <p:cBhvr>
                                        <p:cTn id="118" dur="1" fill="hold">
                                          <p:stCondLst>
                                            <p:cond delay="0"/>
                                          </p:stCondLst>
                                        </p:cTn>
                                        <p:tgtEl>
                                          <p:spTgt spid="1091619"/>
                                        </p:tgtEl>
                                        <p:attrNameLst>
                                          <p:attrName>style.visibility</p:attrName>
                                        </p:attrNameLst>
                                      </p:cBhvr>
                                      <p:to>
                                        <p:strVal val="visible"/>
                                      </p:to>
                                    </p:set>
                                    <p:animEffect transition="in" filter="wipe(left)">
                                      <p:cBhvr>
                                        <p:cTn id="119" dur="500"/>
                                        <p:tgtEl>
                                          <p:spTgt spid="1091619"/>
                                        </p:tgtEl>
                                      </p:cBhvr>
                                    </p:animEffect>
                                  </p:childTnLst>
                                </p:cTn>
                              </p:par>
                            </p:childTnLst>
                          </p:cTn>
                        </p:par>
                        <p:par>
                          <p:cTn id="120" fill="hold" nodeType="afterGroup">
                            <p:stCondLst>
                              <p:cond delay="1500"/>
                            </p:stCondLst>
                            <p:childTnLst>
                              <p:par>
                                <p:cTn id="121" presetID="1" presetClass="entr" presetSubtype="0" fill="hold" grpId="0" nodeType="afterEffect">
                                  <p:stCondLst>
                                    <p:cond delay="0"/>
                                  </p:stCondLst>
                                  <p:childTnLst>
                                    <p:set>
                                      <p:cBhvr>
                                        <p:cTn id="122" dur="1" fill="hold">
                                          <p:stCondLst>
                                            <p:cond delay="0"/>
                                          </p:stCondLst>
                                        </p:cTn>
                                        <p:tgtEl>
                                          <p:spTgt spid="1091598"/>
                                        </p:tgtEl>
                                        <p:attrNameLst>
                                          <p:attrName>style.visibility</p:attrName>
                                        </p:attrNameLst>
                                      </p:cBhvr>
                                      <p:to>
                                        <p:strVal val="visible"/>
                                      </p:to>
                                    </p:se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091599"/>
                                        </p:tgtEl>
                                        <p:attrNameLst>
                                          <p:attrName>style.visibility</p:attrName>
                                        </p:attrNameLst>
                                      </p:cBhvr>
                                      <p:to>
                                        <p:strVal val="visible"/>
                                      </p:to>
                                    </p:set>
                                  </p:childTnLst>
                                </p:cTn>
                              </p:par>
                            </p:childTnLst>
                          </p:cTn>
                        </p:par>
                        <p:par>
                          <p:cTn id="127" fill="hold" nodeType="afterGroup">
                            <p:stCondLst>
                              <p:cond delay="0"/>
                            </p:stCondLst>
                            <p:childTnLst>
                              <p:par>
                                <p:cTn id="128" presetID="22" presetClass="entr" presetSubtype="8" fill="hold" grpId="0" nodeType="afterEffect">
                                  <p:stCondLst>
                                    <p:cond delay="0"/>
                                  </p:stCondLst>
                                  <p:childTnLst>
                                    <p:set>
                                      <p:cBhvr>
                                        <p:cTn id="129" dur="1" fill="hold">
                                          <p:stCondLst>
                                            <p:cond delay="0"/>
                                          </p:stCondLst>
                                        </p:cTn>
                                        <p:tgtEl>
                                          <p:spTgt spid="1091620"/>
                                        </p:tgtEl>
                                        <p:attrNameLst>
                                          <p:attrName>style.visibility</p:attrName>
                                        </p:attrNameLst>
                                      </p:cBhvr>
                                      <p:to>
                                        <p:strVal val="visible"/>
                                      </p:to>
                                    </p:set>
                                    <p:animEffect transition="in" filter="wipe(left)">
                                      <p:cBhvr>
                                        <p:cTn id="130" dur="500"/>
                                        <p:tgtEl>
                                          <p:spTgt spid="1091620"/>
                                        </p:tgtEl>
                                      </p:cBhvr>
                                    </p:animEffect>
                                  </p:childTnLst>
                                </p:cTn>
                              </p:par>
                            </p:childTnLst>
                          </p:cTn>
                        </p:par>
                        <p:par>
                          <p:cTn id="131" fill="hold" nodeType="afterGroup">
                            <p:stCondLst>
                              <p:cond delay="500"/>
                            </p:stCondLst>
                            <p:childTnLst>
                              <p:par>
                                <p:cTn id="132" presetID="1" presetClass="entr" presetSubtype="0" fill="hold" nodeType="afterEffect">
                                  <p:stCondLst>
                                    <p:cond delay="0"/>
                                  </p:stCondLst>
                                  <p:childTnLst>
                                    <p:set>
                                      <p:cBhvr>
                                        <p:cTn id="133" dur="1" fill="hold">
                                          <p:stCondLst>
                                            <p:cond delay="0"/>
                                          </p:stCondLst>
                                        </p:cTn>
                                        <p:tgtEl>
                                          <p:spTgt spid="1091641"/>
                                        </p:tgtEl>
                                        <p:attrNameLst>
                                          <p:attrName>style.visibility</p:attrName>
                                        </p:attrNameLst>
                                      </p:cBhvr>
                                      <p:to>
                                        <p:strVal val="visible"/>
                                      </p:to>
                                    </p:set>
                                  </p:childTnLst>
                                </p:cTn>
                              </p:par>
                            </p:childTnLst>
                          </p:cTn>
                        </p:par>
                        <p:par>
                          <p:cTn id="134" fill="hold" nodeType="afterGroup">
                            <p:stCondLst>
                              <p:cond delay="500"/>
                            </p:stCondLst>
                            <p:childTnLst>
                              <p:par>
                                <p:cTn id="135" presetID="22" presetClass="entr" presetSubtype="8" fill="hold" grpId="0" nodeType="afterEffect">
                                  <p:stCondLst>
                                    <p:cond delay="0"/>
                                  </p:stCondLst>
                                  <p:childTnLst>
                                    <p:set>
                                      <p:cBhvr>
                                        <p:cTn id="136" dur="1" fill="hold">
                                          <p:stCondLst>
                                            <p:cond delay="0"/>
                                          </p:stCondLst>
                                        </p:cTn>
                                        <p:tgtEl>
                                          <p:spTgt spid="1091621"/>
                                        </p:tgtEl>
                                        <p:attrNameLst>
                                          <p:attrName>style.visibility</p:attrName>
                                        </p:attrNameLst>
                                      </p:cBhvr>
                                      <p:to>
                                        <p:strVal val="visible"/>
                                      </p:to>
                                    </p:set>
                                    <p:animEffect transition="in" filter="wipe(left)">
                                      <p:cBhvr>
                                        <p:cTn id="137" dur="500"/>
                                        <p:tgtEl>
                                          <p:spTgt spid="1091621"/>
                                        </p:tgtEl>
                                      </p:cBhvr>
                                    </p:animEffect>
                                  </p:childTnLst>
                                </p:cTn>
                              </p:par>
                            </p:childTnLst>
                          </p:cTn>
                        </p:par>
                        <p:par>
                          <p:cTn id="138" fill="hold" nodeType="afterGroup">
                            <p:stCondLst>
                              <p:cond delay="1000"/>
                            </p:stCondLst>
                            <p:childTnLst>
                              <p:par>
                                <p:cTn id="139" presetID="1" presetClass="entr" presetSubtype="0" fill="hold" grpId="0" nodeType="afterEffect">
                                  <p:stCondLst>
                                    <p:cond delay="0"/>
                                  </p:stCondLst>
                                  <p:childTnLst>
                                    <p:set>
                                      <p:cBhvr>
                                        <p:cTn id="140" dur="1" fill="hold">
                                          <p:stCondLst>
                                            <p:cond delay="0"/>
                                          </p:stCondLst>
                                        </p:cTn>
                                        <p:tgtEl>
                                          <p:spTgt spid="1091600"/>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091601"/>
                                        </p:tgtEl>
                                        <p:attrNameLst>
                                          <p:attrName>style.visibility</p:attrName>
                                        </p:attrNameLst>
                                      </p:cBhvr>
                                      <p:to>
                                        <p:strVal val="visible"/>
                                      </p:to>
                                    </p:set>
                                  </p:childTnLst>
                                </p:cTn>
                              </p:par>
                            </p:childTnLst>
                          </p:cTn>
                        </p:par>
                        <p:par>
                          <p:cTn id="145" fill="hold" nodeType="afterGroup">
                            <p:stCondLst>
                              <p:cond delay="0"/>
                            </p:stCondLst>
                            <p:childTnLst>
                              <p:par>
                                <p:cTn id="146" presetID="22" presetClass="entr" presetSubtype="8" fill="hold" grpId="0" nodeType="afterEffect">
                                  <p:stCondLst>
                                    <p:cond delay="0"/>
                                  </p:stCondLst>
                                  <p:childTnLst>
                                    <p:set>
                                      <p:cBhvr>
                                        <p:cTn id="147" dur="1" fill="hold">
                                          <p:stCondLst>
                                            <p:cond delay="0"/>
                                          </p:stCondLst>
                                        </p:cTn>
                                        <p:tgtEl>
                                          <p:spTgt spid="1091622"/>
                                        </p:tgtEl>
                                        <p:attrNameLst>
                                          <p:attrName>style.visibility</p:attrName>
                                        </p:attrNameLst>
                                      </p:cBhvr>
                                      <p:to>
                                        <p:strVal val="visible"/>
                                      </p:to>
                                    </p:set>
                                    <p:animEffect transition="in" filter="wipe(left)">
                                      <p:cBhvr>
                                        <p:cTn id="148" dur="500"/>
                                        <p:tgtEl>
                                          <p:spTgt spid="1091622"/>
                                        </p:tgtEl>
                                      </p:cBhvr>
                                    </p:animEffect>
                                  </p:childTnLst>
                                </p:cTn>
                              </p:par>
                            </p:childTnLst>
                          </p:cTn>
                        </p:par>
                        <p:par>
                          <p:cTn id="149" fill="hold" nodeType="afterGroup">
                            <p:stCondLst>
                              <p:cond delay="500"/>
                            </p:stCondLst>
                            <p:childTnLst>
                              <p:par>
                                <p:cTn id="150" presetID="1" presetClass="entr" presetSubtype="0" fill="hold" nodeType="afterEffect">
                                  <p:stCondLst>
                                    <p:cond delay="0"/>
                                  </p:stCondLst>
                                  <p:childTnLst>
                                    <p:set>
                                      <p:cBhvr>
                                        <p:cTn id="151" dur="1" fill="hold">
                                          <p:stCondLst>
                                            <p:cond delay="0"/>
                                          </p:stCondLst>
                                        </p:cTn>
                                        <p:tgtEl>
                                          <p:spTgt spid="1091644"/>
                                        </p:tgtEl>
                                        <p:attrNameLst>
                                          <p:attrName>style.visibility</p:attrName>
                                        </p:attrNameLst>
                                      </p:cBhvr>
                                      <p:to>
                                        <p:strVal val="visible"/>
                                      </p:to>
                                    </p:set>
                                  </p:childTnLst>
                                </p:cTn>
                              </p:par>
                            </p:childTnLst>
                          </p:cTn>
                        </p:par>
                        <p:par>
                          <p:cTn id="152" fill="hold" nodeType="afterGroup">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1091623"/>
                                        </p:tgtEl>
                                        <p:attrNameLst>
                                          <p:attrName>style.visibility</p:attrName>
                                        </p:attrNameLst>
                                      </p:cBhvr>
                                      <p:to>
                                        <p:strVal val="visible"/>
                                      </p:to>
                                    </p:set>
                                    <p:animEffect transition="in" filter="wipe(left)">
                                      <p:cBhvr>
                                        <p:cTn id="155" dur="500"/>
                                        <p:tgtEl>
                                          <p:spTgt spid="1091623"/>
                                        </p:tgtEl>
                                      </p:cBhvr>
                                    </p:animEffect>
                                  </p:childTnLst>
                                </p:cTn>
                              </p:par>
                            </p:childTnLst>
                          </p:cTn>
                        </p:par>
                        <p:par>
                          <p:cTn id="156" fill="hold" nodeType="afterGroup">
                            <p:stCondLst>
                              <p:cond delay="1000"/>
                            </p:stCondLst>
                            <p:childTnLst>
                              <p:par>
                                <p:cTn id="157" presetID="1" presetClass="entr" presetSubtype="0" fill="hold" grpId="0" nodeType="afterEffect">
                                  <p:stCondLst>
                                    <p:cond delay="0"/>
                                  </p:stCondLst>
                                  <p:childTnLst>
                                    <p:set>
                                      <p:cBhvr>
                                        <p:cTn id="158" dur="1" fill="hold">
                                          <p:stCondLst>
                                            <p:cond delay="0"/>
                                          </p:stCondLst>
                                        </p:cTn>
                                        <p:tgtEl>
                                          <p:spTgt spid="1091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animBg="1"/>
      <p:bldP spid="1091591" grpId="0" animBg="1"/>
      <p:bldP spid="1091592" grpId="0" animBg="1"/>
      <p:bldP spid="1091593" grpId="0" animBg="1"/>
      <p:bldP spid="1091594" grpId="0" animBg="1"/>
      <p:bldP spid="1091595" grpId="0" animBg="1"/>
      <p:bldP spid="1091596" grpId="0" animBg="1"/>
      <p:bldP spid="1091597" grpId="0" animBg="1"/>
      <p:bldP spid="1091598" grpId="0" animBg="1"/>
      <p:bldP spid="1091599" grpId="0" animBg="1"/>
      <p:bldP spid="1091600" grpId="0" animBg="1"/>
      <p:bldP spid="1091601" grpId="0" animBg="1"/>
      <p:bldP spid="1091602" grpId="0" animBg="1"/>
      <p:bldP spid="1091603" grpId="0" animBg="1"/>
      <p:bldP spid="1091604" grpId="0" animBg="1"/>
      <p:bldP spid="1091605" grpId="0" animBg="1"/>
      <p:bldP spid="1091606" grpId="0" animBg="1"/>
      <p:bldP spid="1091607" grpId="0" animBg="1"/>
      <p:bldP spid="1091608" grpId="0" animBg="1"/>
      <p:bldP spid="1091609" grpId="0" animBg="1"/>
      <p:bldP spid="1091610" grpId="0" animBg="1"/>
      <p:bldP spid="1091611" grpId="0" animBg="1"/>
      <p:bldP spid="1091612" grpId="0" animBg="1"/>
      <p:bldP spid="1091613" grpId="0" animBg="1"/>
      <p:bldP spid="1091614" grpId="0" animBg="1"/>
      <p:bldP spid="1091615" grpId="0" animBg="1"/>
      <p:bldP spid="1091616" grpId="0" animBg="1"/>
      <p:bldP spid="1091617" grpId="0" animBg="1"/>
      <p:bldP spid="1091618" grpId="0" animBg="1"/>
      <p:bldP spid="1091619" grpId="0" animBg="1"/>
      <p:bldP spid="1091620" grpId="0" animBg="1"/>
      <p:bldP spid="1091621" grpId="0" animBg="1"/>
      <p:bldP spid="1091622" grpId="0" animBg="1"/>
      <p:bldP spid="1091623" grpId="0" animBg="1"/>
      <p:bldP spid="1091647" grpId="0" animBg="1"/>
      <p:bldP spid="109164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A2788-6C14-4720-A1FB-FA45D43BA299}"/>
              </a:ext>
            </a:extLst>
          </p:cNvPr>
          <p:cNvSpPr>
            <a:spLocks noGrp="1"/>
          </p:cNvSpPr>
          <p:nvPr>
            <p:ph idx="1"/>
          </p:nvPr>
        </p:nvSpPr>
        <p:spPr/>
        <p:txBody>
          <a:bodyPr>
            <a:normAutofit/>
          </a:bodyPr>
          <a:lstStyle/>
          <a:p>
            <a:r>
              <a:rPr lang="en-US" dirty="0"/>
              <a:t>Too much data trying to flow through some part of the network</a:t>
            </a:r>
          </a:p>
          <a:p>
            <a:endParaRPr lang="en-US" dirty="0"/>
          </a:p>
          <a:p>
            <a:endParaRPr lang="en-US" dirty="0"/>
          </a:p>
          <a:p>
            <a:endParaRPr lang="en-US" dirty="0"/>
          </a:p>
          <a:p>
            <a:endParaRPr lang="en-US" dirty="0"/>
          </a:p>
          <a:p>
            <a:endParaRPr lang="en-US" dirty="0"/>
          </a:p>
          <a:p>
            <a:r>
              <a:rPr lang="en-US" dirty="0"/>
              <a:t>IP’s solution: Drop packets</a:t>
            </a:r>
          </a:p>
          <a:p>
            <a:r>
              <a:rPr lang="en-US" dirty="0"/>
              <a:t>What happens to TCP connection?</a:t>
            </a:r>
          </a:p>
          <a:p>
            <a:pPr lvl="1"/>
            <a:r>
              <a:rPr lang="en-US" dirty="0"/>
              <a:t>Lots of retransmission – wasted work and wasted bandwidth (when bandwidth is scarce)</a:t>
            </a:r>
          </a:p>
        </p:txBody>
      </p:sp>
      <p:sp>
        <p:nvSpPr>
          <p:cNvPr id="2" name="Title 1">
            <a:extLst>
              <a:ext uri="{FF2B5EF4-FFF2-40B4-BE49-F238E27FC236}">
                <a16:creationId xmlns:a16="http://schemas.microsoft.com/office/drawing/2014/main" id="{55BFA1CB-CAE2-4FC6-A3C1-ED9421816D9F}"/>
              </a:ext>
            </a:extLst>
          </p:cNvPr>
          <p:cNvSpPr>
            <a:spLocks noGrp="1"/>
          </p:cNvSpPr>
          <p:nvPr>
            <p:ph type="title"/>
          </p:nvPr>
        </p:nvSpPr>
        <p:spPr/>
        <p:txBody>
          <a:bodyPr/>
          <a:lstStyle/>
          <a:p>
            <a:r>
              <a:rPr lang="en-US" dirty="0"/>
              <a:t>Congestion</a:t>
            </a:r>
          </a:p>
        </p:txBody>
      </p:sp>
      <p:sp>
        <p:nvSpPr>
          <p:cNvPr id="7" name="Cloud 6">
            <a:extLst>
              <a:ext uri="{FF2B5EF4-FFF2-40B4-BE49-F238E27FC236}">
                <a16:creationId xmlns:a16="http://schemas.microsoft.com/office/drawing/2014/main" id="{0AC0279C-2C73-4571-8149-5715B0625897}"/>
              </a:ext>
            </a:extLst>
          </p:cNvPr>
          <p:cNvSpPr/>
          <p:nvPr/>
        </p:nvSpPr>
        <p:spPr bwMode="auto">
          <a:xfrm>
            <a:off x="3477128" y="1595021"/>
            <a:ext cx="4343400" cy="1600200"/>
          </a:xfrm>
          <a:prstGeom prst="cloud">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8" name="Straight Arrow Connector 7">
            <a:extLst>
              <a:ext uri="{FF2B5EF4-FFF2-40B4-BE49-F238E27FC236}">
                <a16:creationId xmlns:a16="http://schemas.microsoft.com/office/drawing/2014/main" id="{83E104C3-4261-45CB-B0B3-4D3D385344C3}"/>
              </a:ext>
            </a:extLst>
          </p:cNvPr>
          <p:cNvCxnSpPr/>
          <p:nvPr/>
        </p:nvCxnSpPr>
        <p:spPr bwMode="auto">
          <a:xfrm flipV="1">
            <a:off x="2895600" y="2395121"/>
            <a:ext cx="1524000" cy="533400"/>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9" name="Straight Arrow Connector 8">
            <a:extLst>
              <a:ext uri="{FF2B5EF4-FFF2-40B4-BE49-F238E27FC236}">
                <a16:creationId xmlns:a16="http://schemas.microsoft.com/office/drawing/2014/main" id="{958271A7-DCC2-4D55-94B0-CAA31EA3AFE7}"/>
              </a:ext>
            </a:extLst>
          </p:cNvPr>
          <p:cNvCxnSpPr/>
          <p:nvPr/>
        </p:nvCxnSpPr>
        <p:spPr bwMode="auto">
          <a:xfrm flipV="1">
            <a:off x="6944230" y="1695284"/>
            <a:ext cx="1524000" cy="533400"/>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0" name="Straight Arrow Connector 9">
            <a:extLst>
              <a:ext uri="{FF2B5EF4-FFF2-40B4-BE49-F238E27FC236}">
                <a16:creationId xmlns:a16="http://schemas.microsoft.com/office/drawing/2014/main" id="{966B275D-F830-44F4-A85B-711A69507227}"/>
              </a:ext>
            </a:extLst>
          </p:cNvPr>
          <p:cNvCxnSpPr>
            <a:cxnSpLocks/>
          </p:cNvCxnSpPr>
          <p:nvPr/>
        </p:nvCxnSpPr>
        <p:spPr bwMode="auto">
          <a:xfrm>
            <a:off x="4452690" y="2395121"/>
            <a:ext cx="1158038" cy="342900"/>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53834317-6B83-487B-A0B3-0FD49E52D8F1}"/>
              </a:ext>
            </a:extLst>
          </p:cNvPr>
          <p:cNvCxnSpPr>
            <a:cxnSpLocks/>
          </p:cNvCxnSpPr>
          <p:nvPr/>
        </p:nvCxnSpPr>
        <p:spPr bwMode="auto">
          <a:xfrm flipV="1">
            <a:off x="5720020" y="1961984"/>
            <a:ext cx="843208" cy="795087"/>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2" name="Straight Arrow Connector 11">
            <a:extLst>
              <a:ext uri="{FF2B5EF4-FFF2-40B4-BE49-F238E27FC236}">
                <a16:creationId xmlns:a16="http://schemas.microsoft.com/office/drawing/2014/main" id="{4375FDCC-69DA-4F24-935C-BD9C448AA901}"/>
              </a:ext>
            </a:extLst>
          </p:cNvPr>
          <p:cNvCxnSpPr>
            <a:cxnSpLocks/>
          </p:cNvCxnSpPr>
          <p:nvPr/>
        </p:nvCxnSpPr>
        <p:spPr bwMode="auto">
          <a:xfrm>
            <a:off x="6563228" y="1941766"/>
            <a:ext cx="381002" cy="286918"/>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3" name="Straight Arrow Connector 12">
            <a:extLst>
              <a:ext uri="{FF2B5EF4-FFF2-40B4-BE49-F238E27FC236}">
                <a16:creationId xmlns:a16="http://schemas.microsoft.com/office/drawing/2014/main" id="{D76D0F5A-2CC0-4D71-90C9-BD3DA911E2A3}"/>
              </a:ext>
            </a:extLst>
          </p:cNvPr>
          <p:cNvCxnSpPr>
            <a:cxnSpLocks/>
          </p:cNvCxnSpPr>
          <p:nvPr/>
        </p:nvCxnSpPr>
        <p:spPr bwMode="auto">
          <a:xfrm>
            <a:off x="3261562" y="1885784"/>
            <a:ext cx="1091865" cy="34290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B2201441-2F97-43DA-9F55-C777CF0CFEE7}"/>
              </a:ext>
            </a:extLst>
          </p:cNvPr>
          <p:cNvCxnSpPr>
            <a:cxnSpLocks/>
          </p:cNvCxnSpPr>
          <p:nvPr/>
        </p:nvCxnSpPr>
        <p:spPr bwMode="auto">
          <a:xfrm flipH="1">
            <a:off x="6565991" y="1371600"/>
            <a:ext cx="872789" cy="471154"/>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5" name="Straight Arrow Connector 14">
            <a:extLst>
              <a:ext uri="{FF2B5EF4-FFF2-40B4-BE49-F238E27FC236}">
                <a16:creationId xmlns:a16="http://schemas.microsoft.com/office/drawing/2014/main" id="{73A733A6-7DEB-4269-9351-86D962BF0859}"/>
              </a:ext>
            </a:extLst>
          </p:cNvPr>
          <p:cNvCxnSpPr>
            <a:cxnSpLocks/>
          </p:cNvCxnSpPr>
          <p:nvPr/>
        </p:nvCxnSpPr>
        <p:spPr bwMode="auto">
          <a:xfrm flipV="1">
            <a:off x="4462719" y="1867989"/>
            <a:ext cx="876299" cy="360695"/>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18DE5A95-6E3D-405B-9773-816FD62EB969}"/>
              </a:ext>
            </a:extLst>
          </p:cNvPr>
          <p:cNvCxnSpPr>
            <a:cxnSpLocks/>
          </p:cNvCxnSpPr>
          <p:nvPr/>
        </p:nvCxnSpPr>
        <p:spPr bwMode="auto">
          <a:xfrm flipV="1">
            <a:off x="4762500" y="2870079"/>
            <a:ext cx="876299" cy="360695"/>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7" name="Straight Arrow Connector 16">
            <a:extLst>
              <a:ext uri="{FF2B5EF4-FFF2-40B4-BE49-F238E27FC236}">
                <a16:creationId xmlns:a16="http://schemas.microsoft.com/office/drawing/2014/main" id="{087399D6-83AC-4476-BC43-FFA8FC5123DF}"/>
              </a:ext>
            </a:extLst>
          </p:cNvPr>
          <p:cNvCxnSpPr>
            <a:cxnSpLocks/>
          </p:cNvCxnSpPr>
          <p:nvPr/>
        </p:nvCxnSpPr>
        <p:spPr bwMode="auto">
          <a:xfrm>
            <a:off x="5465856" y="1843276"/>
            <a:ext cx="990597" cy="9849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8" name="Straight Arrow Connector 17">
            <a:extLst>
              <a:ext uri="{FF2B5EF4-FFF2-40B4-BE49-F238E27FC236}">
                <a16:creationId xmlns:a16="http://schemas.microsoft.com/office/drawing/2014/main" id="{5D39C907-1175-4373-8267-4635091BD551}"/>
              </a:ext>
            </a:extLst>
          </p:cNvPr>
          <p:cNvCxnSpPr>
            <a:cxnSpLocks/>
          </p:cNvCxnSpPr>
          <p:nvPr/>
        </p:nvCxnSpPr>
        <p:spPr bwMode="auto">
          <a:xfrm>
            <a:off x="7020432" y="2327696"/>
            <a:ext cx="909388" cy="542383"/>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9" name="Straight Arrow Connector 18">
            <a:extLst>
              <a:ext uri="{FF2B5EF4-FFF2-40B4-BE49-F238E27FC236}">
                <a16:creationId xmlns:a16="http://schemas.microsoft.com/office/drawing/2014/main" id="{56E7191A-E441-4DFF-879C-C836034A8791}"/>
              </a:ext>
            </a:extLst>
          </p:cNvPr>
          <p:cNvCxnSpPr>
            <a:cxnSpLocks/>
          </p:cNvCxnSpPr>
          <p:nvPr/>
        </p:nvCxnSpPr>
        <p:spPr bwMode="auto">
          <a:xfrm>
            <a:off x="5765641" y="2845803"/>
            <a:ext cx="909388" cy="542383"/>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79945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4"/>
          <p:cNvSpPr>
            <a:spLocks noGrp="1" noChangeArrowheads="1"/>
          </p:cNvSpPr>
          <p:nvPr>
            <p:ph type="title"/>
          </p:nvPr>
        </p:nvSpPr>
        <p:spPr/>
        <p:txBody>
          <a:bodyPr/>
          <a:lstStyle/>
          <a:p>
            <a:pPr eaLnBrk="1" hangingPunct="1"/>
            <a:r>
              <a:rPr lang="en-US" dirty="0" smtClean="0">
                <a:latin typeface="Helvetica" charset="0"/>
                <a:ea typeface="ＭＳ Ｐゴシック" charset="0"/>
                <a:cs typeface="ＭＳ Ｐゴシック" charset="0"/>
              </a:rPr>
              <a:t>Recall: Routers</a:t>
            </a:r>
            <a:endParaRPr lang="en-US" dirty="0">
              <a:latin typeface="Helvetica" charset="0"/>
              <a:ea typeface="ＭＳ Ｐゴシック" charset="0"/>
              <a:cs typeface="ＭＳ Ｐゴシック" charset="0"/>
            </a:endParaRPr>
          </a:p>
        </p:txBody>
      </p:sp>
      <p:sp>
        <p:nvSpPr>
          <p:cNvPr id="41986" name="Rectangle 15"/>
          <p:cNvSpPr>
            <a:spLocks noGrp="1" noChangeArrowheads="1"/>
          </p:cNvSpPr>
          <p:nvPr>
            <p:ph type="body" idx="1"/>
          </p:nvPr>
        </p:nvSpPr>
        <p:spPr>
          <a:xfrm>
            <a:off x="1066800" y="762000"/>
            <a:ext cx="10058400" cy="1835150"/>
          </a:xfrm>
        </p:spPr>
        <p:txBody>
          <a:bodyPr>
            <a:normAutofit lnSpcReduction="10000"/>
          </a:bodyPr>
          <a:lstStyle/>
          <a:p>
            <a:pPr eaLnBrk="1" hangingPunct="1"/>
            <a:r>
              <a:rPr lang="en-US" b="1" dirty="0">
                <a:latin typeface="Gill Sans Light"/>
                <a:ea typeface="ＭＳ Ｐゴシック" charset="0"/>
                <a:cs typeface="Gill Sans Light"/>
              </a:rPr>
              <a:t>Forward</a:t>
            </a:r>
            <a:r>
              <a:rPr lang="en-US" dirty="0">
                <a:latin typeface="Gill Sans Light"/>
                <a:ea typeface="ＭＳ Ｐゴシック" charset="0"/>
                <a:cs typeface="Gill Sans Light"/>
              </a:rPr>
              <a:t> each packet received on an </a:t>
            </a:r>
            <a:r>
              <a:rPr lang="en-US" b="1" dirty="0">
                <a:latin typeface="Gill Sans Light"/>
                <a:ea typeface="ＭＳ Ｐゴシック" charset="0"/>
                <a:cs typeface="Gill Sans Light"/>
              </a:rPr>
              <a:t>incoming link </a:t>
            </a:r>
            <a:r>
              <a:rPr lang="en-US" dirty="0">
                <a:latin typeface="Gill Sans Light"/>
                <a:ea typeface="ＭＳ Ｐゴシック" charset="0"/>
                <a:cs typeface="Gill Sans Light"/>
              </a:rPr>
              <a:t>to an </a:t>
            </a:r>
            <a:br>
              <a:rPr lang="en-US" dirty="0">
                <a:latin typeface="Gill Sans Light"/>
                <a:ea typeface="ＭＳ Ｐゴシック" charset="0"/>
                <a:cs typeface="Gill Sans Light"/>
              </a:rPr>
            </a:br>
            <a:r>
              <a:rPr lang="en-US" b="1" dirty="0">
                <a:latin typeface="Gill Sans Light"/>
                <a:ea typeface="ＭＳ Ｐゴシック" charset="0"/>
                <a:cs typeface="Gill Sans Light"/>
              </a:rPr>
              <a:t>outgoing link </a:t>
            </a:r>
            <a:r>
              <a:rPr lang="en-US" dirty="0">
                <a:latin typeface="Gill Sans Light"/>
                <a:ea typeface="ＭＳ Ｐゴシック" charset="0"/>
                <a:cs typeface="Gill Sans Light"/>
              </a:rPr>
              <a:t>based on packet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s destination IP address </a:t>
            </a:r>
            <a:br>
              <a:rPr lang="en-US" altLang="ja-JP" dirty="0">
                <a:latin typeface="Gill Sans Light"/>
                <a:ea typeface="ＭＳ Ｐゴシック" charset="0"/>
                <a:cs typeface="Gill Sans Light"/>
              </a:rPr>
            </a:br>
            <a:r>
              <a:rPr lang="en-US" altLang="ja-JP" dirty="0">
                <a:latin typeface="Gill Sans Light"/>
                <a:ea typeface="ＭＳ Ｐゴシック" charset="0"/>
                <a:cs typeface="Gill Sans Light"/>
              </a:rPr>
              <a:t>(towards its destination)</a:t>
            </a:r>
          </a:p>
          <a:p>
            <a:pPr eaLnBrk="1" hangingPunct="1"/>
            <a:r>
              <a:rPr lang="en-US" b="1" dirty="0">
                <a:latin typeface="Gill Sans Light"/>
                <a:ea typeface="ＭＳ Ｐゴシック" charset="0"/>
                <a:cs typeface="Gill Sans Light"/>
              </a:rPr>
              <a:t>Store &amp; forward</a:t>
            </a:r>
            <a:r>
              <a:rPr lang="en-US" dirty="0">
                <a:latin typeface="Gill Sans Light"/>
                <a:ea typeface="ＭＳ Ｐゴシック" charset="0"/>
                <a:cs typeface="Gill Sans Light"/>
              </a:rPr>
              <a:t>: packets are buffered before being forwarded</a:t>
            </a:r>
          </a:p>
          <a:p>
            <a:pPr eaLnBrk="1" hangingPunct="1"/>
            <a:r>
              <a:rPr lang="en-US" b="1" dirty="0">
                <a:latin typeface="Gill Sans Light"/>
                <a:ea typeface="ＭＳ Ｐゴシック" charset="0"/>
                <a:cs typeface="Gill Sans Light"/>
              </a:rPr>
              <a:t>Forwarding table</a:t>
            </a:r>
            <a:r>
              <a:rPr lang="en-US" dirty="0">
                <a:latin typeface="Gill Sans Light"/>
                <a:ea typeface="ＭＳ Ｐゴシック" charset="0"/>
                <a:cs typeface="Gill Sans Light"/>
              </a:rPr>
              <a:t>: mapping between IP address and the output link</a:t>
            </a:r>
          </a:p>
        </p:txBody>
      </p:sp>
      <p:grpSp>
        <p:nvGrpSpPr>
          <p:cNvPr id="2" name="Group 92"/>
          <p:cNvGrpSpPr>
            <a:grpSpLocks/>
          </p:cNvGrpSpPr>
          <p:nvPr/>
        </p:nvGrpSpPr>
        <p:grpSpPr bwMode="auto">
          <a:xfrm>
            <a:off x="4343400" y="2819400"/>
            <a:ext cx="6324600" cy="3505200"/>
            <a:chOff x="2819400" y="2819400"/>
            <a:chExt cx="6324600" cy="3505200"/>
          </a:xfrm>
        </p:grpSpPr>
        <p:sp>
          <p:nvSpPr>
            <p:cNvPr id="42023" name="Rounded Rectangle 111"/>
            <p:cNvSpPr>
              <a:spLocks noChangeArrowheads="1"/>
            </p:cNvSpPr>
            <p:nvPr/>
          </p:nvSpPr>
          <p:spPr bwMode="auto">
            <a:xfrm>
              <a:off x="2819400" y="2819400"/>
              <a:ext cx="6324600" cy="3505200"/>
            </a:xfrm>
            <a:prstGeom prst="roundRect">
              <a:avLst>
                <a:gd name="adj" fmla="val 16667"/>
              </a:avLst>
            </a:prstGeom>
            <a:solidFill>
              <a:srgbClr val="FFFFAA">
                <a:alpha val="32156"/>
              </a:srgbClr>
            </a:solidFill>
            <a:ln w="12700">
              <a:solidFill>
                <a:srgbClr val="BFBFBF"/>
              </a:solidFill>
              <a:round/>
              <a:headEnd type="triangle" w="med" len="med"/>
              <a:tailEnd/>
            </a:ln>
          </p:spPr>
          <p:txBody>
            <a:bodyPr anchor="ctr"/>
            <a:lstStyle/>
            <a:p>
              <a:pPr algn="ctr"/>
              <a:endParaRPr lang="en-US" b="0">
                <a:latin typeface="Helvetica" charset="0"/>
                <a:cs typeface="Helvetica" charset="0"/>
              </a:endParaRPr>
            </a:p>
          </p:txBody>
        </p:sp>
        <p:grpSp>
          <p:nvGrpSpPr>
            <p:cNvPr id="42024" name="Group 2"/>
            <p:cNvGrpSpPr>
              <a:grpSpLocks/>
            </p:cNvGrpSpPr>
            <p:nvPr/>
          </p:nvGrpSpPr>
          <p:grpSpPr bwMode="auto">
            <a:xfrm>
              <a:off x="6937375" y="5481638"/>
              <a:ext cx="1751013" cy="304800"/>
              <a:chOff x="1056" y="1872"/>
              <a:chExt cx="1104" cy="192"/>
            </a:xfrm>
          </p:grpSpPr>
          <p:sp>
            <p:nvSpPr>
              <p:cNvPr id="1069059" name="Oval 3"/>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75" name="Rectangle 4"/>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76" name="Oval 5"/>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25" name="Group 6"/>
            <p:cNvGrpSpPr>
              <a:grpSpLocks/>
            </p:cNvGrpSpPr>
            <p:nvPr/>
          </p:nvGrpSpPr>
          <p:grpSpPr bwMode="auto">
            <a:xfrm>
              <a:off x="6937375" y="4568825"/>
              <a:ext cx="1751013" cy="304800"/>
              <a:chOff x="1056" y="1872"/>
              <a:chExt cx="1104" cy="192"/>
            </a:xfrm>
          </p:grpSpPr>
          <p:sp>
            <p:nvSpPr>
              <p:cNvPr id="1069063" name="Oval 7"/>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72" name="Rectangle 8"/>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73" name="Oval 9"/>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26" name="Group 10"/>
            <p:cNvGrpSpPr>
              <a:grpSpLocks/>
            </p:cNvGrpSpPr>
            <p:nvPr/>
          </p:nvGrpSpPr>
          <p:grpSpPr bwMode="auto">
            <a:xfrm>
              <a:off x="6937375" y="3581400"/>
              <a:ext cx="1751013" cy="303213"/>
              <a:chOff x="1056" y="1872"/>
              <a:chExt cx="1104" cy="192"/>
            </a:xfrm>
          </p:grpSpPr>
          <p:sp>
            <p:nvSpPr>
              <p:cNvPr id="1069067" name="Oval 11"/>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9" name="Rectangle 12"/>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70" name="Oval 13"/>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sp>
          <p:nvSpPr>
            <p:cNvPr id="42027" name="Rectangle 16"/>
            <p:cNvSpPr>
              <a:spLocks noChangeArrowheads="1"/>
            </p:cNvSpPr>
            <p:nvPr/>
          </p:nvSpPr>
          <p:spPr bwMode="auto">
            <a:xfrm>
              <a:off x="4962525" y="3503613"/>
              <a:ext cx="2127250" cy="2663825"/>
            </a:xfrm>
            <a:prstGeom prst="rect">
              <a:avLst/>
            </a:prstGeom>
            <a:solidFill>
              <a:schemeClr val="bg1"/>
            </a:solidFill>
            <a:ln w="9525">
              <a:miter lim="800000"/>
              <a:headEnd/>
              <a:tailEnd/>
            </a:ln>
            <a:scene3d>
              <a:camera prst="legacyObliqueTopLeft"/>
              <a:lightRig rig="legacyFlat3" dir="t"/>
            </a:scene3d>
            <a:sp3d extrusionH="430200" prstMaterial="legacyMatte">
              <a:bevelT w="13500" h="13500" prst="angle"/>
              <a:bevelB w="13500" h="13500" prst="angle"/>
              <a:extrusionClr>
                <a:schemeClr val="bg1"/>
              </a:extrusionClr>
            </a:sp3d>
          </p:spPr>
          <p:txBody>
            <a:bodyPr wrap="none" lIns="90343" tIns="44379" rIns="90343" bIns="44379" anchor="ctr">
              <a:flatTx/>
            </a:bodyPr>
            <a:lstStyle/>
            <a:p>
              <a:pPr algn="ctr" defTabSz="912813"/>
              <a:endParaRPr lang="en-US" sz="1600" b="0">
                <a:latin typeface="Arial" charset="0"/>
              </a:endParaRPr>
            </a:p>
          </p:txBody>
        </p:sp>
        <p:grpSp>
          <p:nvGrpSpPr>
            <p:cNvPr id="42028" name="Group 17"/>
            <p:cNvGrpSpPr>
              <a:grpSpLocks/>
            </p:cNvGrpSpPr>
            <p:nvPr/>
          </p:nvGrpSpPr>
          <p:grpSpPr bwMode="auto">
            <a:xfrm>
              <a:off x="3208338" y="3581400"/>
              <a:ext cx="1751012" cy="303213"/>
              <a:chOff x="1056" y="1872"/>
              <a:chExt cx="1104" cy="192"/>
            </a:xfrm>
          </p:grpSpPr>
          <p:sp>
            <p:nvSpPr>
              <p:cNvPr id="1069074" name="Oval 18"/>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6" name="Rectangle 19"/>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67" name="Oval 20"/>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29" name="Group 21"/>
            <p:cNvGrpSpPr>
              <a:grpSpLocks/>
            </p:cNvGrpSpPr>
            <p:nvPr/>
          </p:nvGrpSpPr>
          <p:grpSpPr bwMode="auto">
            <a:xfrm>
              <a:off x="3208338" y="4568825"/>
              <a:ext cx="1751012" cy="304800"/>
              <a:chOff x="1056" y="1872"/>
              <a:chExt cx="1104" cy="192"/>
            </a:xfrm>
          </p:grpSpPr>
          <p:sp>
            <p:nvSpPr>
              <p:cNvPr id="1069078" name="Oval 22"/>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3" name="Rectangle 23"/>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64" name="Oval 24"/>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grpSp>
          <p:nvGrpSpPr>
            <p:cNvPr id="42030" name="Group 25"/>
            <p:cNvGrpSpPr>
              <a:grpSpLocks/>
            </p:cNvGrpSpPr>
            <p:nvPr/>
          </p:nvGrpSpPr>
          <p:grpSpPr bwMode="auto">
            <a:xfrm>
              <a:off x="3208338" y="5481638"/>
              <a:ext cx="1751012" cy="304800"/>
              <a:chOff x="1056" y="1872"/>
              <a:chExt cx="1104" cy="192"/>
            </a:xfrm>
          </p:grpSpPr>
          <p:sp>
            <p:nvSpPr>
              <p:cNvPr id="1069082" name="Oval 26"/>
              <p:cNvSpPr>
                <a:spLocks noChangeArrowheads="1"/>
              </p:cNvSpPr>
              <p:nvPr/>
            </p:nvSpPr>
            <p:spPr bwMode="auto">
              <a:xfrm>
                <a:off x="2064" y="1872"/>
                <a:ext cx="96" cy="192"/>
              </a:xfrm>
              <a:prstGeom prst="ellipse">
                <a:avLst/>
              </a:prstGeom>
              <a:gradFill rotWithShape="0">
                <a:gsLst>
                  <a:gs pos="0">
                    <a:schemeClr val="bg2">
                      <a:gamma/>
                      <a:shade val="45882"/>
                      <a:invGamma/>
                    </a:schemeClr>
                  </a:gs>
                  <a:gs pos="50000">
                    <a:schemeClr val="bg2"/>
                  </a:gs>
                  <a:gs pos="100000">
                    <a:schemeClr val="bg2">
                      <a:gamma/>
                      <a:shade val="45882"/>
                      <a:invGamma/>
                    </a:schemeClr>
                  </a:gs>
                </a:gsLst>
                <a:lin ang="5400000" scaled="1"/>
              </a:gradFill>
              <a:ln w="12700">
                <a:noFill/>
                <a:round/>
                <a:headEnd/>
                <a:tailEnd/>
              </a:ln>
              <a:effectLst/>
            </p:spPr>
            <p:txBody>
              <a:bodyPr wrap="none" lIns="90488" tIns="44450" rIns="90488" bIns="44450" anchor="ctr"/>
              <a:lstStyle/>
              <a:p>
                <a:pPr>
                  <a:defRPr/>
                </a:pPr>
                <a:endParaRPr lang="en-US">
                  <a:latin typeface="Courier New" pitchFamily="-107" charset="0"/>
                  <a:ea typeface="ＭＳ Ｐゴシック" charset="-128"/>
                  <a:cs typeface="ＭＳ Ｐゴシック" charset="-128"/>
                </a:endParaRPr>
              </a:p>
            </p:txBody>
          </p:sp>
          <p:sp>
            <p:nvSpPr>
              <p:cNvPr id="42060" name="Rectangle 27"/>
              <p:cNvSpPr>
                <a:spLocks noChangeArrowheads="1"/>
              </p:cNvSpPr>
              <p:nvPr/>
            </p:nvSpPr>
            <p:spPr bwMode="auto">
              <a:xfrm>
                <a:off x="1104" y="1872"/>
                <a:ext cx="1008" cy="192"/>
              </a:xfrm>
              <a:prstGeom prst="rect">
                <a:avLst/>
              </a:prstGeom>
              <a:gradFill rotWithShape="0">
                <a:gsLst>
                  <a:gs pos="0">
                    <a:srgbClr val="7A7A7A"/>
                  </a:gs>
                  <a:gs pos="50000">
                    <a:srgbClr val="C0C0C0"/>
                  </a:gs>
                  <a:gs pos="100000">
                    <a:srgbClr val="7A7A7A"/>
                  </a:gs>
                </a:gsLst>
                <a:lin ang="540000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nchor="ctr"/>
              <a:lstStyle/>
              <a:p>
                <a:endParaRPr lang="en-US"/>
              </a:p>
            </p:txBody>
          </p:sp>
          <p:sp>
            <p:nvSpPr>
              <p:cNvPr id="42061" name="Oval 28"/>
              <p:cNvSpPr>
                <a:spLocks noChangeArrowheads="1"/>
              </p:cNvSpPr>
              <p:nvPr/>
            </p:nvSpPr>
            <p:spPr bwMode="auto">
              <a:xfrm>
                <a:off x="1056" y="1872"/>
                <a:ext cx="96" cy="192"/>
              </a:xfrm>
              <a:prstGeom prst="ellipse">
                <a:avLst/>
              </a:prstGeom>
              <a:solidFill>
                <a:srgbClr val="C0C0C0"/>
              </a:solidFill>
              <a:ln>
                <a:noFill/>
              </a:ln>
              <a:extLst>
                <a:ext uri="{91240B29-F687-4f45-9708-019B960494DF}">
                  <a14:hiddenLine xmlns="" xmlns:a14="http://schemas.microsoft.com/office/drawing/2010/main" w="12700">
                    <a:solidFill>
                      <a:srgbClr val="000000"/>
                    </a:solidFill>
                    <a:round/>
                    <a:headEnd/>
                    <a:tailEnd/>
                  </a14:hiddenLine>
                </a:ext>
              </a:extLst>
            </p:spPr>
            <p:txBody>
              <a:bodyPr wrap="none" lIns="90488" tIns="44450" rIns="90488" bIns="44450" anchor="ctr"/>
              <a:lstStyle/>
              <a:p>
                <a:endParaRPr lang="en-US"/>
              </a:p>
            </p:txBody>
          </p:sp>
        </p:grpSp>
        <p:sp>
          <p:nvSpPr>
            <p:cNvPr id="42031" name="Rectangle 29"/>
            <p:cNvSpPr>
              <a:spLocks noChangeArrowheads="1"/>
            </p:cNvSpPr>
            <p:nvPr/>
          </p:nvSpPr>
          <p:spPr bwMode="auto">
            <a:xfrm>
              <a:off x="3197225" y="3001963"/>
              <a:ext cx="16097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defTabSz="912813"/>
              <a:r>
                <a:rPr lang="en-US" sz="2000" b="0">
                  <a:solidFill>
                    <a:srgbClr val="000000"/>
                  </a:solidFill>
                  <a:latin typeface="Arial" charset="0"/>
                </a:rPr>
                <a:t>incoming links</a:t>
              </a:r>
              <a:endParaRPr lang="en-US" sz="2000" b="0">
                <a:latin typeface="Arial" charset="0"/>
              </a:endParaRPr>
            </a:p>
          </p:txBody>
        </p:sp>
        <p:sp>
          <p:nvSpPr>
            <p:cNvPr id="42032" name="Rectangle 30"/>
            <p:cNvSpPr>
              <a:spLocks noChangeArrowheads="1"/>
            </p:cNvSpPr>
            <p:nvPr/>
          </p:nvSpPr>
          <p:spPr bwMode="auto">
            <a:xfrm>
              <a:off x="6959600" y="3001963"/>
              <a:ext cx="1566863"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defTabSz="912813"/>
              <a:r>
                <a:rPr lang="en-US" sz="2000" b="0">
                  <a:solidFill>
                    <a:srgbClr val="000000"/>
                  </a:solidFill>
                  <a:latin typeface="Arial" charset="0"/>
                </a:rPr>
                <a:t>outgoing links</a:t>
              </a:r>
              <a:endParaRPr lang="en-US" sz="2000" b="0">
                <a:latin typeface="Arial" charset="0"/>
              </a:endParaRPr>
            </a:p>
          </p:txBody>
        </p:sp>
        <p:sp>
          <p:nvSpPr>
            <p:cNvPr id="42033" name="Line 31"/>
            <p:cNvSpPr>
              <a:spLocks noChangeShapeType="1"/>
            </p:cNvSpPr>
            <p:nvPr/>
          </p:nvSpPr>
          <p:spPr bwMode="auto">
            <a:xfrm flipV="1">
              <a:off x="3132138" y="5697538"/>
              <a:ext cx="5783262" cy="12700"/>
            </a:xfrm>
            <a:prstGeom prst="line">
              <a:avLst/>
            </a:prstGeom>
            <a:noFill/>
            <a:ln w="12700">
              <a:solidFill>
                <a:srgbClr val="FF0000"/>
              </a:solidFill>
              <a:prstDash val="dash"/>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p>
          </p:txBody>
        </p:sp>
        <p:sp>
          <p:nvSpPr>
            <p:cNvPr id="42034" name="Freeform 32"/>
            <p:cNvSpPr>
              <a:spLocks/>
            </p:cNvSpPr>
            <p:nvPr/>
          </p:nvSpPr>
          <p:spPr bwMode="auto">
            <a:xfrm flipV="1">
              <a:off x="3132138" y="3732213"/>
              <a:ext cx="5783262" cy="1825625"/>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96" y="0"/>
                  </a:lnTo>
                  <a:lnTo>
                    <a:pt x="2400" y="528"/>
                  </a:lnTo>
                  <a:lnTo>
                    <a:pt x="3648" y="528"/>
                  </a:lnTo>
                </a:path>
              </a:pathLst>
            </a:custGeom>
            <a:noFill/>
            <a:ln w="12700">
              <a:solidFill>
                <a:srgbClr val="00CC66"/>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a:p>
          </p:txBody>
        </p:sp>
        <p:sp>
          <p:nvSpPr>
            <p:cNvPr id="42035" name="Freeform 33"/>
            <p:cNvSpPr>
              <a:spLocks/>
            </p:cNvSpPr>
            <p:nvPr/>
          </p:nvSpPr>
          <p:spPr bwMode="auto">
            <a:xfrm>
              <a:off x="3132138" y="3732213"/>
              <a:ext cx="5783262" cy="989012"/>
            </a:xfrm>
            <a:custGeom>
              <a:avLst/>
              <a:gdLst>
                <a:gd name="T0" fmla="*/ 0 w 3600"/>
                <a:gd name="T1" fmla="*/ 0 h 576"/>
                <a:gd name="T2" fmla="*/ 2147483647 w 3600"/>
                <a:gd name="T3" fmla="*/ 0 h 576"/>
                <a:gd name="T4" fmla="*/ 2147483647 w 3600"/>
                <a:gd name="T5" fmla="*/ 2147483647 h 576"/>
                <a:gd name="T6" fmla="*/ 2147483647 w 3600"/>
                <a:gd name="T7" fmla="*/ 2147483647 h 576"/>
                <a:gd name="T8" fmla="*/ 0 60000 65536"/>
                <a:gd name="T9" fmla="*/ 0 60000 65536"/>
                <a:gd name="T10" fmla="*/ 0 60000 65536"/>
                <a:gd name="T11" fmla="*/ 0 60000 65536"/>
                <a:gd name="T12" fmla="*/ 0 w 3600"/>
                <a:gd name="T13" fmla="*/ 0 h 576"/>
                <a:gd name="T14" fmla="*/ 3600 w 3600"/>
                <a:gd name="T15" fmla="*/ 576 h 576"/>
              </a:gdLst>
              <a:ahLst/>
              <a:cxnLst>
                <a:cxn ang="T8">
                  <a:pos x="T0" y="T1"/>
                </a:cxn>
                <a:cxn ang="T9">
                  <a:pos x="T2" y="T3"/>
                </a:cxn>
                <a:cxn ang="T10">
                  <a:pos x="T4" y="T5"/>
                </a:cxn>
                <a:cxn ang="T11">
                  <a:pos x="T6" y="T7"/>
                </a:cxn>
              </a:cxnLst>
              <a:rect l="T12" t="T13" r="T14" b="T15"/>
              <a:pathLst>
                <a:path w="3600" h="576">
                  <a:moveTo>
                    <a:pt x="0" y="0"/>
                  </a:moveTo>
                  <a:lnTo>
                    <a:pt x="1248" y="0"/>
                  </a:lnTo>
                  <a:lnTo>
                    <a:pt x="2400" y="576"/>
                  </a:lnTo>
                  <a:lnTo>
                    <a:pt x="3600" y="576"/>
                  </a:lnTo>
                </a:path>
              </a:pathLst>
            </a:custGeom>
            <a:noFill/>
            <a:ln w="12700">
              <a:solidFill>
                <a:srgbClr val="0000FF"/>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a:p>
          </p:txBody>
        </p:sp>
        <p:sp>
          <p:nvSpPr>
            <p:cNvPr id="42036" name="Freeform 34"/>
            <p:cNvSpPr>
              <a:spLocks/>
            </p:cNvSpPr>
            <p:nvPr/>
          </p:nvSpPr>
          <p:spPr bwMode="auto">
            <a:xfrm>
              <a:off x="3132138" y="4721225"/>
              <a:ext cx="5783262" cy="836613"/>
            </a:xfrm>
            <a:custGeom>
              <a:avLst/>
              <a:gdLst>
                <a:gd name="T0" fmla="*/ 0 w 3648"/>
                <a:gd name="T1" fmla="*/ 0 h 528"/>
                <a:gd name="T2" fmla="*/ 2147483647 w 3648"/>
                <a:gd name="T3" fmla="*/ 0 h 528"/>
                <a:gd name="T4" fmla="*/ 2147483647 w 3648"/>
                <a:gd name="T5" fmla="*/ 2147483647 h 528"/>
                <a:gd name="T6" fmla="*/ 2147483647 w 3648"/>
                <a:gd name="T7" fmla="*/ 2147483647 h 528"/>
                <a:gd name="T8" fmla="*/ 0 60000 65536"/>
                <a:gd name="T9" fmla="*/ 0 60000 65536"/>
                <a:gd name="T10" fmla="*/ 0 60000 65536"/>
                <a:gd name="T11" fmla="*/ 0 60000 65536"/>
                <a:gd name="T12" fmla="*/ 0 w 3648"/>
                <a:gd name="T13" fmla="*/ 0 h 528"/>
                <a:gd name="T14" fmla="*/ 3648 w 3648"/>
                <a:gd name="T15" fmla="*/ 528 h 528"/>
              </a:gdLst>
              <a:ahLst/>
              <a:cxnLst>
                <a:cxn ang="T8">
                  <a:pos x="T0" y="T1"/>
                </a:cxn>
                <a:cxn ang="T9">
                  <a:pos x="T2" y="T3"/>
                </a:cxn>
                <a:cxn ang="T10">
                  <a:pos x="T4" y="T5"/>
                </a:cxn>
                <a:cxn ang="T11">
                  <a:pos x="T6" y="T7"/>
                </a:cxn>
              </a:cxnLst>
              <a:rect l="T12" t="T13" r="T14" b="T15"/>
              <a:pathLst>
                <a:path w="3648" h="528">
                  <a:moveTo>
                    <a:pt x="0" y="0"/>
                  </a:moveTo>
                  <a:lnTo>
                    <a:pt x="1248" y="0"/>
                  </a:lnTo>
                  <a:lnTo>
                    <a:pt x="2448" y="528"/>
                  </a:lnTo>
                  <a:lnTo>
                    <a:pt x="3648" y="528"/>
                  </a:lnTo>
                </a:path>
              </a:pathLst>
            </a:custGeom>
            <a:noFill/>
            <a:ln w="12700">
              <a:solidFill>
                <a:schemeClr val="tx1"/>
              </a:solidFill>
              <a:prstDash val="dash"/>
              <a:round/>
              <a:headEnd/>
              <a:tailEnd type="triangle" w="med" len="med"/>
            </a:ln>
            <a:extLst>
              <a:ext uri="{909E8E84-426E-40dd-AFC4-6F175D3DCCD1}">
                <a14:hiddenFill xmlns="" xmlns:a14="http://schemas.microsoft.com/office/drawing/2010/main">
                  <a:solidFill>
                    <a:srgbClr val="FFFFFF"/>
                  </a:solidFill>
                </a14:hiddenFill>
              </a:ext>
            </a:extLst>
          </p:spPr>
          <p:txBody>
            <a:bodyPr lIns="90488" tIns="44450" rIns="90488" bIns="44450"/>
            <a:lstStyle/>
            <a:p>
              <a:endParaRPr lang="en-US"/>
            </a:p>
          </p:txBody>
        </p:sp>
        <p:sp>
          <p:nvSpPr>
            <p:cNvPr id="42037" name="Rectangle 35"/>
            <p:cNvSpPr>
              <a:spLocks noChangeArrowheads="1"/>
            </p:cNvSpPr>
            <p:nvPr/>
          </p:nvSpPr>
          <p:spPr bwMode="auto">
            <a:xfrm>
              <a:off x="5380038" y="2971800"/>
              <a:ext cx="768350"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defTabSz="912813"/>
              <a:r>
                <a:rPr lang="en-US" sz="2000" b="0">
                  <a:solidFill>
                    <a:srgbClr val="000000"/>
                  </a:solidFill>
                  <a:latin typeface="Arial" charset="0"/>
                </a:rPr>
                <a:t>Router</a:t>
              </a:r>
              <a:endParaRPr lang="en-US" sz="2000" b="0">
                <a:latin typeface="Arial" charset="0"/>
              </a:endParaRPr>
            </a:p>
          </p:txBody>
        </p:sp>
        <p:sp>
          <p:nvSpPr>
            <p:cNvPr id="42038" name="Rectangle 36"/>
            <p:cNvSpPr>
              <a:spLocks noChangeArrowheads="1"/>
            </p:cNvSpPr>
            <p:nvPr/>
          </p:nvSpPr>
          <p:spPr bwMode="auto">
            <a:xfrm>
              <a:off x="3436938" y="36560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1069093" name="Rectangle 37"/>
            <p:cNvSpPr>
              <a:spLocks noChangeArrowheads="1"/>
            </p:cNvSpPr>
            <p:nvPr/>
          </p:nvSpPr>
          <p:spPr bwMode="auto">
            <a:xfrm>
              <a:off x="5491163" y="3808413"/>
              <a:ext cx="1141412" cy="2054225"/>
            </a:xfrm>
            <a:prstGeom prst="rect">
              <a:avLst/>
            </a:prstGeom>
            <a:solidFill>
              <a:schemeClr val="bg1"/>
            </a:solidFill>
            <a:ln w="12700">
              <a:noFill/>
              <a:miter lim="800000"/>
              <a:headEnd/>
              <a:tailEnd/>
            </a:ln>
            <a:effectLst>
              <a:prstShdw prst="shdw18" dist="17961" dir="13500000">
                <a:schemeClr val="bg1">
                  <a:gamma/>
                  <a:shade val="60000"/>
                  <a:invGamma/>
                  <a:alpha val="74998"/>
                </a:schemeClr>
              </a:prstShdw>
            </a:effectLst>
          </p:spPr>
          <p:txBody>
            <a:bodyPr wrap="none" lIns="90343" tIns="44379" rIns="90343" bIns="44379" anchor="ctr"/>
            <a:lstStyle/>
            <a:p>
              <a:pPr algn="ctr" defTabSz="912813">
                <a:defRPr/>
              </a:pPr>
              <a:endParaRPr lang="en-US" sz="1600" b="0">
                <a:latin typeface="Arial" pitchFamily="-107" charset="0"/>
                <a:ea typeface="ＭＳ Ｐゴシック" charset="-128"/>
                <a:cs typeface="ＭＳ Ｐゴシック" charset="-128"/>
              </a:endParaRPr>
            </a:p>
          </p:txBody>
        </p:sp>
        <p:sp>
          <p:nvSpPr>
            <p:cNvPr id="42040" name="Rectangle 38"/>
            <p:cNvSpPr>
              <a:spLocks noChangeArrowheads="1"/>
            </p:cNvSpPr>
            <p:nvPr/>
          </p:nvSpPr>
          <p:spPr bwMode="auto">
            <a:xfrm>
              <a:off x="4273550" y="36560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1" name="Rectangle 39"/>
            <p:cNvSpPr>
              <a:spLocks noChangeArrowheads="1"/>
            </p:cNvSpPr>
            <p:nvPr/>
          </p:nvSpPr>
          <p:spPr bwMode="auto">
            <a:xfrm>
              <a:off x="5643563" y="38846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2" name="Rectangle 40"/>
            <p:cNvSpPr>
              <a:spLocks noChangeArrowheads="1"/>
            </p:cNvSpPr>
            <p:nvPr/>
          </p:nvSpPr>
          <p:spPr bwMode="auto">
            <a:xfrm>
              <a:off x="5643563" y="4189413"/>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3" name="Rectangle 41"/>
            <p:cNvSpPr>
              <a:spLocks noChangeArrowheads="1"/>
            </p:cNvSpPr>
            <p:nvPr/>
          </p:nvSpPr>
          <p:spPr bwMode="auto">
            <a:xfrm>
              <a:off x="6784975" y="4645025"/>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4" name="Rectangle 42"/>
            <p:cNvSpPr>
              <a:spLocks noChangeArrowheads="1"/>
            </p:cNvSpPr>
            <p:nvPr/>
          </p:nvSpPr>
          <p:spPr bwMode="auto">
            <a:xfrm>
              <a:off x="7697788" y="4645025"/>
              <a:ext cx="304800" cy="152400"/>
            </a:xfrm>
            <a:prstGeom prst="rect">
              <a:avLst/>
            </a:prstGeom>
            <a:solidFill>
              <a:srgbClr val="0000FF"/>
            </a:solidFill>
            <a:ln w="12700">
              <a:solidFill>
                <a:schemeClr val="tx2"/>
              </a:solidFill>
              <a:miter lim="800000"/>
              <a:headEnd/>
              <a:tailEnd/>
            </a:ln>
          </p:spPr>
          <p:txBody>
            <a:bodyPr wrap="none" lIns="90488" tIns="44450" rIns="90488" bIns="44450" anchor="ctr"/>
            <a:lstStyle/>
            <a:p>
              <a:endParaRPr lang="en-US"/>
            </a:p>
          </p:txBody>
        </p:sp>
        <p:sp>
          <p:nvSpPr>
            <p:cNvPr id="42045" name="Rectangle 43"/>
            <p:cNvSpPr>
              <a:spLocks noChangeArrowheads="1"/>
            </p:cNvSpPr>
            <p:nvPr/>
          </p:nvSpPr>
          <p:spPr bwMode="auto">
            <a:xfrm>
              <a:off x="3817938" y="4645025"/>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6" name="Rectangle 44"/>
            <p:cNvSpPr>
              <a:spLocks noChangeArrowheads="1"/>
            </p:cNvSpPr>
            <p:nvPr/>
          </p:nvSpPr>
          <p:spPr bwMode="auto">
            <a:xfrm>
              <a:off x="5643563" y="4568825"/>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7" name="Rectangle 45"/>
            <p:cNvSpPr>
              <a:spLocks noChangeArrowheads="1"/>
            </p:cNvSpPr>
            <p:nvPr/>
          </p:nvSpPr>
          <p:spPr bwMode="auto">
            <a:xfrm>
              <a:off x="7013575" y="5481638"/>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8" name="Rectangle 46"/>
            <p:cNvSpPr>
              <a:spLocks noChangeArrowheads="1"/>
            </p:cNvSpPr>
            <p:nvPr/>
          </p:nvSpPr>
          <p:spPr bwMode="auto">
            <a:xfrm>
              <a:off x="8231188" y="5481638"/>
              <a:ext cx="304800" cy="152400"/>
            </a:xfrm>
            <a:prstGeom prst="rect">
              <a:avLst/>
            </a:prstGeom>
            <a:solidFill>
              <a:schemeClr val="tx1"/>
            </a:solidFill>
            <a:ln w="12700">
              <a:solidFill>
                <a:schemeClr val="tx1"/>
              </a:solidFill>
              <a:miter lim="800000"/>
              <a:headEnd/>
              <a:tailEnd/>
            </a:ln>
          </p:spPr>
          <p:txBody>
            <a:bodyPr wrap="none" lIns="90488" tIns="44450" rIns="90488" bIns="44450" anchor="ctr"/>
            <a:lstStyle/>
            <a:p>
              <a:endParaRPr lang="en-US"/>
            </a:p>
          </p:txBody>
        </p:sp>
        <p:sp>
          <p:nvSpPr>
            <p:cNvPr id="42049" name="Rectangle 47"/>
            <p:cNvSpPr>
              <a:spLocks noChangeArrowheads="1"/>
            </p:cNvSpPr>
            <p:nvPr/>
          </p:nvSpPr>
          <p:spPr bwMode="auto">
            <a:xfrm>
              <a:off x="3436938" y="5481638"/>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0" name="Rectangle 48"/>
            <p:cNvSpPr>
              <a:spLocks noChangeArrowheads="1"/>
            </p:cNvSpPr>
            <p:nvPr/>
          </p:nvSpPr>
          <p:spPr bwMode="auto">
            <a:xfrm>
              <a:off x="4502150" y="5481638"/>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1" name="Rectangle 49"/>
            <p:cNvSpPr>
              <a:spLocks noChangeArrowheads="1"/>
            </p:cNvSpPr>
            <p:nvPr/>
          </p:nvSpPr>
          <p:spPr bwMode="auto">
            <a:xfrm>
              <a:off x="5643563" y="4873625"/>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2" name="Rectangle 50"/>
            <p:cNvSpPr>
              <a:spLocks noChangeArrowheads="1"/>
            </p:cNvSpPr>
            <p:nvPr/>
          </p:nvSpPr>
          <p:spPr bwMode="auto">
            <a:xfrm>
              <a:off x="6784975" y="3656013"/>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3" name="Rectangle 51"/>
            <p:cNvSpPr>
              <a:spLocks noChangeArrowheads="1"/>
            </p:cNvSpPr>
            <p:nvPr/>
          </p:nvSpPr>
          <p:spPr bwMode="auto">
            <a:xfrm>
              <a:off x="8154988" y="3656013"/>
              <a:ext cx="304800" cy="152400"/>
            </a:xfrm>
            <a:prstGeom prst="rect">
              <a:avLst/>
            </a:prstGeom>
            <a:solidFill>
              <a:srgbClr val="00FF00"/>
            </a:solidFill>
            <a:ln w="12700">
              <a:solidFill>
                <a:srgbClr val="00FF00"/>
              </a:solidFill>
              <a:miter lim="800000"/>
              <a:headEnd/>
              <a:tailEnd/>
            </a:ln>
          </p:spPr>
          <p:txBody>
            <a:bodyPr wrap="none" lIns="90488" tIns="44450" rIns="90488" bIns="44450" anchor="ctr"/>
            <a:lstStyle/>
            <a:p>
              <a:endParaRPr lang="en-US"/>
            </a:p>
          </p:txBody>
        </p:sp>
        <p:sp>
          <p:nvSpPr>
            <p:cNvPr id="42054" name="Rectangle 52"/>
            <p:cNvSpPr>
              <a:spLocks noChangeArrowheads="1"/>
            </p:cNvSpPr>
            <p:nvPr/>
          </p:nvSpPr>
          <p:spPr bwMode="auto">
            <a:xfrm>
              <a:off x="3894138" y="56340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5" name="Rectangle 53"/>
            <p:cNvSpPr>
              <a:spLocks noChangeArrowheads="1"/>
            </p:cNvSpPr>
            <p:nvPr/>
          </p:nvSpPr>
          <p:spPr bwMode="auto">
            <a:xfrm>
              <a:off x="5643563" y="56340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6" name="Rectangle 54"/>
            <p:cNvSpPr>
              <a:spLocks noChangeArrowheads="1"/>
            </p:cNvSpPr>
            <p:nvPr/>
          </p:nvSpPr>
          <p:spPr bwMode="auto">
            <a:xfrm>
              <a:off x="5643563" y="53292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7" name="Rectangle 55"/>
            <p:cNvSpPr>
              <a:spLocks noChangeArrowheads="1"/>
            </p:cNvSpPr>
            <p:nvPr/>
          </p:nvSpPr>
          <p:spPr bwMode="auto">
            <a:xfrm>
              <a:off x="7697788" y="5634038"/>
              <a:ext cx="304800" cy="152400"/>
            </a:xfrm>
            <a:prstGeom prst="rect">
              <a:avLst/>
            </a:prstGeom>
            <a:solidFill>
              <a:srgbClr val="FF0000"/>
            </a:solidFill>
            <a:ln w="12700">
              <a:solidFill>
                <a:schemeClr val="tx1"/>
              </a:solidFill>
              <a:miter lim="800000"/>
              <a:headEnd/>
              <a:tailEnd/>
            </a:ln>
          </p:spPr>
          <p:txBody>
            <a:bodyPr wrap="none" lIns="90488" tIns="44450" rIns="90488" bIns="44450" anchor="ctr"/>
            <a:lstStyle/>
            <a:p>
              <a:endParaRPr lang="en-US"/>
            </a:p>
          </p:txBody>
        </p:sp>
        <p:sp>
          <p:nvSpPr>
            <p:cNvPr id="42058" name="Text Box 56"/>
            <p:cNvSpPr txBox="1">
              <a:spLocks noChangeArrowheads="1"/>
            </p:cNvSpPr>
            <p:nvPr/>
          </p:nvSpPr>
          <p:spPr bwMode="auto">
            <a:xfrm>
              <a:off x="5409843" y="3505200"/>
              <a:ext cx="924641" cy="3358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343" tIns="44379" rIns="90343" bIns="44379">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600" b="0">
                  <a:latin typeface="Arial" charset="0"/>
                </a:rPr>
                <a:t>Memory</a:t>
              </a:r>
            </a:p>
          </p:txBody>
        </p:sp>
      </p:grpSp>
      <p:grpSp>
        <p:nvGrpSpPr>
          <p:cNvPr id="41988" name="Group 2"/>
          <p:cNvGrpSpPr>
            <a:grpSpLocks/>
          </p:cNvGrpSpPr>
          <p:nvPr/>
        </p:nvGrpSpPr>
        <p:grpSpPr bwMode="auto">
          <a:xfrm>
            <a:off x="1524000" y="3505200"/>
            <a:ext cx="1447800" cy="2057400"/>
            <a:chOff x="832" y="1344"/>
            <a:chExt cx="1136" cy="1024"/>
          </a:xfrm>
        </p:grpSpPr>
        <p:sp>
          <p:nvSpPr>
            <p:cNvPr id="42014" name="Oval 3"/>
            <p:cNvSpPr>
              <a:spLocks noChangeArrowheads="1"/>
            </p:cNvSpPr>
            <p:nvPr/>
          </p:nvSpPr>
          <p:spPr bwMode="auto">
            <a:xfrm>
              <a:off x="1220" y="1344"/>
              <a:ext cx="495"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5" name="Oval 4"/>
            <p:cNvSpPr>
              <a:spLocks noChangeArrowheads="1"/>
            </p:cNvSpPr>
            <p:nvPr/>
          </p:nvSpPr>
          <p:spPr bwMode="auto">
            <a:xfrm>
              <a:off x="948" y="1455"/>
              <a:ext cx="379"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6" name="Oval 5"/>
            <p:cNvSpPr>
              <a:spLocks noChangeArrowheads="1"/>
            </p:cNvSpPr>
            <p:nvPr/>
          </p:nvSpPr>
          <p:spPr bwMode="auto">
            <a:xfrm>
              <a:off x="832" y="1710"/>
              <a:ext cx="256" cy="306"/>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7" name="Oval 6"/>
            <p:cNvSpPr>
              <a:spLocks noChangeArrowheads="1"/>
            </p:cNvSpPr>
            <p:nvPr/>
          </p:nvSpPr>
          <p:spPr bwMode="auto">
            <a:xfrm>
              <a:off x="909" y="1862"/>
              <a:ext cx="435" cy="44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8" name="Oval 7"/>
            <p:cNvSpPr>
              <a:spLocks noChangeArrowheads="1"/>
            </p:cNvSpPr>
            <p:nvPr/>
          </p:nvSpPr>
          <p:spPr bwMode="auto">
            <a:xfrm>
              <a:off x="1086" y="1924"/>
              <a:ext cx="671" cy="44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19" name="Oval 8"/>
            <p:cNvSpPr>
              <a:spLocks noChangeArrowheads="1"/>
            </p:cNvSpPr>
            <p:nvPr/>
          </p:nvSpPr>
          <p:spPr bwMode="auto">
            <a:xfrm>
              <a:off x="1605" y="1488"/>
              <a:ext cx="311" cy="31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20" name="Oval 9"/>
            <p:cNvSpPr>
              <a:spLocks noChangeArrowheads="1"/>
            </p:cNvSpPr>
            <p:nvPr/>
          </p:nvSpPr>
          <p:spPr bwMode="auto">
            <a:xfrm>
              <a:off x="1602" y="1681"/>
              <a:ext cx="366" cy="333"/>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21" name="Oval 10"/>
            <p:cNvSpPr>
              <a:spLocks noChangeArrowheads="1"/>
            </p:cNvSpPr>
            <p:nvPr/>
          </p:nvSpPr>
          <p:spPr bwMode="auto">
            <a:xfrm>
              <a:off x="1569" y="1751"/>
              <a:ext cx="364" cy="547"/>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2022" name="Oval 11"/>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grpSp>
      <p:sp>
        <p:nvSpPr>
          <p:cNvPr id="41989" name="Oval 42"/>
          <p:cNvSpPr>
            <a:spLocks noChangeArrowheads="1"/>
          </p:cNvSpPr>
          <p:nvPr/>
        </p:nvSpPr>
        <p:spPr bwMode="auto">
          <a:xfrm>
            <a:off x="3313114" y="3733800"/>
            <a:ext cx="631825" cy="757238"/>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0" name="Oval 43"/>
          <p:cNvSpPr>
            <a:spLocks noChangeArrowheads="1"/>
          </p:cNvSpPr>
          <p:nvPr/>
        </p:nvSpPr>
        <p:spPr bwMode="auto">
          <a:xfrm>
            <a:off x="2967038" y="3932239"/>
            <a:ext cx="482600" cy="75723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1" name="Oval 44"/>
          <p:cNvSpPr>
            <a:spLocks noChangeArrowheads="1"/>
          </p:cNvSpPr>
          <p:nvPr/>
        </p:nvSpPr>
        <p:spPr bwMode="auto">
          <a:xfrm>
            <a:off x="2819401" y="4387850"/>
            <a:ext cx="327025" cy="546100"/>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2" name="Oval 45"/>
          <p:cNvSpPr>
            <a:spLocks noChangeArrowheads="1"/>
          </p:cNvSpPr>
          <p:nvPr/>
        </p:nvSpPr>
        <p:spPr bwMode="auto">
          <a:xfrm>
            <a:off x="2917825" y="4659314"/>
            <a:ext cx="554038" cy="78898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3" name="Oval 46"/>
          <p:cNvSpPr>
            <a:spLocks noChangeArrowheads="1"/>
          </p:cNvSpPr>
          <p:nvPr/>
        </p:nvSpPr>
        <p:spPr bwMode="auto">
          <a:xfrm>
            <a:off x="3143251" y="4770438"/>
            <a:ext cx="855663" cy="79216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4" name="Oval 47"/>
          <p:cNvSpPr>
            <a:spLocks noChangeArrowheads="1"/>
          </p:cNvSpPr>
          <p:nvPr/>
        </p:nvSpPr>
        <p:spPr bwMode="auto">
          <a:xfrm>
            <a:off x="3805239" y="3990976"/>
            <a:ext cx="395287" cy="55721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5" name="Oval 48"/>
          <p:cNvSpPr>
            <a:spLocks noChangeArrowheads="1"/>
          </p:cNvSpPr>
          <p:nvPr/>
        </p:nvSpPr>
        <p:spPr bwMode="auto">
          <a:xfrm>
            <a:off x="3800476" y="4335463"/>
            <a:ext cx="466725" cy="59531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6" name="Oval 49"/>
          <p:cNvSpPr>
            <a:spLocks noChangeArrowheads="1"/>
          </p:cNvSpPr>
          <p:nvPr/>
        </p:nvSpPr>
        <p:spPr bwMode="auto">
          <a:xfrm>
            <a:off x="3759200" y="4460876"/>
            <a:ext cx="463550" cy="97631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7" name="Oval 50"/>
          <p:cNvSpPr>
            <a:spLocks noChangeArrowheads="1"/>
          </p:cNvSpPr>
          <p:nvPr/>
        </p:nvSpPr>
        <p:spPr bwMode="auto">
          <a:xfrm>
            <a:off x="2921000" y="3894139"/>
            <a:ext cx="1284288" cy="163988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1998" name="Rectangle 51"/>
          <p:cNvSpPr>
            <a:spLocks noChangeArrowheads="1"/>
          </p:cNvSpPr>
          <p:nvPr/>
        </p:nvSpPr>
        <p:spPr bwMode="auto">
          <a:xfrm>
            <a:off x="3733800" y="4114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1999" name="Rectangle 67"/>
          <p:cNvSpPr>
            <a:spLocks noChangeArrowheads="1"/>
          </p:cNvSpPr>
          <p:nvPr/>
        </p:nvSpPr>
        <p:spPr bwMode="auto">
          <a:xfrm>
            <a:off x="3321050" y="5391150"/>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2000" name="AutoShape 68"/>
          <p:cNvCxnSpPr>
            <a:cxnSpLocks noChangeShapeType="1"/>
            <a:stCxn id="41991" idx="2"/>
            <a:endCxn id="41999" idx="0"/>
          </p:cNvCxnSpPr>
          <p:nvPr/>
        </p:nvCxnSpPr>
        <p:spPr bwMode="auto">
          <a:xfrm rot="10800000" flipH="1" flipV="1">
            <a:off x="2819401" y="4660900"/>
            <a:ext cx="593725" cy="7302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2001" name="Rectangle 83"/>
          <p:cNvSpPr>
            <a:spLocks noChangeArrowheads="1"/>
          </p:cNvSpPr>
          <p:nvPr/>
        </p:nvSpPr>
        <p:spPr bwMode="auto">
          <a:xfrm>
            <a:off x="2432050" y="39385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2002" name="AutoShape 85"/>
          <p:cNvCxnSpPr>
            <a:cxnSpLocks noChangeShapeType="1"/>
            <a:stCxn id="42012" idx="0"/>
            <a:endCxn id="42001" idx="1"/>
          </p:cNvCxnSpPr>
          <p:nvPr/>
        </p:nvCxnSpPr>
        <p:spPr bwMode="auto">
          <a:xfrm rot="16200000" flipV="1">
            <a:off x="2322514" y="4135439"/>
            <a:ext cx="547687" cy="325437"/>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3" name="AutoShape 68"/>
          <p:cNvCxnSpPr>
            <a:cxnSpLocks noChangeShapeType="1"/>
            <a:stCxn id="41991" idx="2"/>
            <a:endCxn id="41998" idx="1"/>
          </p:cNvCxnSpPr>
          <p:nvPr/>
        </p:nvCxnSpPr>
        <p:spPr bwMode="auto">
          <a:xfrm rot="10800000" flipH="1">
            <a:off x="2819400" y="4200526"/>
            <a:ext cx="914400" cy="4603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2004" name="Rectangle 25"/>
          <p:cNvSpPr>
            <a:spLocks noChangeArrowheads="1"/>
          </p:cNvSpPr>
          <p:nvPr/>
        </p:nvSpPr>
        <p:spPr bwMode="auto">
          <a:xfrm>
            <a:off x="1600200" y="48577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2005" name="Rectangle 25"/>
          <p:cNvSpPr>
            <a:spLocks noChangeArrowheads="1"/>
          </p:cNvSpPr>
          <p:nvPr/>
        </p:nvSpPr>
        <p:spPr bwMode="auto">
          <a:xfrm>
            <a:off x="2406650" y="53911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2006" name="AutoShape 68"/>
          <p:cNvCxnSpPr>
            <a:cxnSpLocks noChangeShapeType="1"/>
            <a:endCxn id="42001" idx="1"/>
          </p:cNvCxnSpPr>
          <p:nvPr/>
        </p:nvCxnSpPr>
        <p:spPr bwMode="auto">
          <a:xfrm rot="5400000" flipH="1" flipV="1">
            <a:off x="1666082" y="4110832"/>
            <a:ext cx="852487" cy="679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7" name="AutoShape 68"/>
          <p:cNvCxnSpPr>
            <a:cxnSpLocks noChangeShapeType="1"/>
            <a:stCxn id="42004" idx="2"/>
            <a:endCxn id="42005" idx="0"/>
          </p:cNvCxnSpPr>
          <p:nvPr/>
        </p:nvCxnSpPr>
        <p:spPr bwMode="auto">
          <a:xfrm rot="16200000" flipH="1">
            <a:off x="1914525" y="4806950"/>
            <a:ext cx="361950" cy="806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8" name="AutoShape 68"/>
          <p:cNvCxnSpPr>
            <a:cxnSpLocks noChangeShapeType="1"/>
            <a:stCxn id="42004" idx="3"/>
            <a:endCxn id="42012" idx="1"/>
          </p:cNvCxnSpPr>
          <p:nvPr/>
        </p:nvCxnSpPr>
        <p:spPr bwMode="auto">
          <a:xfrm flipV="1">
            <a:off x="1784350" y="4657725"/>
            <a:ext cx="882650" cy="2857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09" name="AutoShape 68"/>
          <p:cNvCxnSpPr>
            <a:cxnSpLocks noChangeShapeType="1"/>
            <a:endCxn id="41999" idx="1"/>
          </p:cNvCxnSpPr>
          <p:nvPr/>
        </p:nvCxnSpPr>
        <p:spPr bwMode="auto">
          <a:xfrm>
            <a:off x="2590800" y="5391151"/>
            <a:ext cx="730250" cy="8572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2010" name="AutoShape 68"/>
          <p:cNvCxnSpPr>
            <a:cxnSpLocks noChangeShapeType="1"/>
            <a:endCxn id="41998" idx="2"/>
          </p:cNvCxnSpPr>
          <p:nvPr/>
        </p:nvCxnSpPr>
        <p:spPr bwMode="auto">
          <a:xfrm rot="5400000" flipH="1" flipV="1">
            <a:off x="3103563" y="4611688"/>
            <a:ext cx="1047750" cy="3968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111" name="Oval 110"/>
          <p:cNvSpPr/>
          <p:nvPr/>
        </p:nvSpPr>
        <p:spPr bwMode="auto">
          <a:xfrm>
            <a:off x="2438400" y="4343400"/>
            <a:ext cx="685800" cy="533400"/>
          </a:xfrm>
          <a:prstGeom prst="ellipse">
            <a:avLst/>
          </a:prstGeom>
          <a:solidFill>
            <a:srgbClr val="FFFFAA">
              <a:alpha val="49000"/>
            </a:srgbClr>
          </a:solidFill>
          <a:ln w="12700" cap="flat" cmpd="sng" algn="ctr">
            <a:solidFill>
              <a:schemeClr val="bg1">
                <a:lumMod val="75000"/>
              </a:schemeClr>
            </a:solidFill>
            <a:prstDash val="solid"/>
            <a:round/>
            <a:headEnd type="triangle" w="med" len="med"/>
            <a:tailEnd type="none" w="med" len="med"/>
          </a:ln>
          <a:effectLst/>
        </p:spPr>
        <p:txBody>
          <a:bodyPr anchor="ctr"/>
          <a:lstStyle/>
          <a:p>
            <a:pPr algn="ctr">
              <a:defRPr/>
            </a:pPr>
            <a:endParaRPr lang="en-US" b="0" dirty="0">
              <a:latin typeface="Helvetica"/>
              <a:ea typeface="ＭＳ Ｐゴシック" pitchFamily="1" charset="-128"/>
              <a:cs typeface="Helvetica"/>
            </a:endParaRPr>
          </a:p>
        </p:txBody>
      </p:sp>
      <p:sp>
        <p:nvSpPr>
          <p:cNvPr id="42012" name="Rectangle 25"/>
          <p:cNvSpPr>
            <a:spLocks noChangeArrowheads="1"/>
          </p:cNvSpPr>
          <p:nvPr/>
        </p:nvSpPr>
        <p:spPr bwMode="auto">
          <a:xfrm>
            <a:off x="2667000" y="45720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3073" name="Curved Connector 115"/>
          <p:cNvCxnSpPr>
            <a:cxnSpLocks noChangeShapeType="1"/>
            <a:stCxn id="111" idx="0"/>
          </p:cNvCxnSpPr>
          <p:nvPr/>
        </p:nvCxnSpPr>
        <p:spPr bwMode="auto">
          <a:xfrm rot="5400000" flipH="1" flipV="1">
            <a:off x="3181350" y="3181350"/>
            <a:ext cx="762000" cy="1562100"/>
          </a:xfrm>
          <a:prstGeom prst="curvedConnector2">
            <a:avLst/>
          </a:prstGeom>
          <a:noFill/>
          <a:ln w="76200">
            <a:solidFill>
              <a:srgbClr val="BFBFBF"/>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330701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073"/>
                                        </p:tgtEl>
                                        <p:attrNameLst>
                                          <p:attrName>style.visibility</p:attrName>
                                        </p:attrNameLst>
                                      </p:cBhvr>
                                      <p:to>
                                        <p:strVal val="visible"/>
                                      </p:to>
                                    </p:set>
                                    <p:animEffect transition="in" filter="wipe(left)">
                                      <p:cBhvr>
                                        <p:cTn id="7" dur="500"/>
                                        <p:tgtEl>
                                          <p:spTgt spid="4307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ea typeface="굴림" panose="020B0600000101010101" pitchFamily="34" charset="-127"/>
              </a:rPr>
              <a:t>Congestion Avoidance</a:t>
            </a:r>
          </a:p>
        </p:txBody>
      </p:sp>
      <p:sp>
        <p:nvSpPr>
          <p:cNvPr id="1095683" name="Rectangle 3"/>
          <p:cNvSpPr>
            <a:spLocks noGrp="1" noChangeArrowheads="1"/>
          </p:cNvSpPr>
          <p:nvPr>
            <p:ph type="body" idx="1"/>
          </p:nvPr>
        </p:nvSpPr>
        <p:spPr>
          <a:xfrm>
            <a:off x="514350" y="685800"/>
            <a:ext cx="11220450" cy="6172200"/>
          </a:xfrm>
        </p:spPr>
        <p:txBody>
          <a:bodyPr/>
          <a:lstStyle/>
          <a:p>
            <a:pPr>
              <a:lnSpc>
                <a:spcPct val="80000"/>
              </a:lnSpc>
              <a:spcBef>
                <a:spcPct val="5000"/>
              </a:spcBef>
            </a:pPr>
            <a:r>
              <a:rPr lang="en-US" altLang="ko-KR" dirty="0">
                <a:ea typeface="굴림" panose="020B0600000101010101" pitchFamily="34" charset="-127"/>
              </a:rPr>
              <a:t>Congestion</a:t>
            </a:r>
          </a:p>
          <a:p>
            <a:pPr lvl="1">
              <a:lnSpc>
                <a:spcPct val="80000"/>
              </a:lnSpc>
              <a:spcBef>
                <a:spcPct val="5000"/>
              </a:spcBef>
            </a:pPr>
            <a:r>
              <a:rPr lang="en-US" altLang="ko-KR" dirty="0">
                <a:ea typeface="굴림" panose="020B0600000101010101" pitchFamily="34" charset="-127"/>
              </a:rPr>
              <a:t>How long should timeout be for re-sending messages?</a:t>
            </a:r>
          </a:p>
          <a:p>
            <a:pPr lvl="2">
              <a:lnSpc>
                <a:spcPct val="80000"/>
              </a:lnSpc>
              <a:spcBef>
                <a:spcPct val="5000"/>
              </a:spcBef>
            </a:pPr>
            <a:r>
              <a:rPr lang="en-US" altLang="ko-KR" dirty="0">
                <a:ea typeface="굴림" panose="020B0600000101010101" pitchFamily="34" charset="-127"/>
              </a:rPr>
              <a:t>Too long </a:t>
            </a:r>
            <a:r>
              <a:rPr lang="en-US" altLang="ko-KR" dirty="0">
                <a:ea typeface="굴림" panose="020B0600000101010101" pitchFamily="34" charset="-127"/>
                <a:sym typeface="Symbol" panose="05050102010706020507" pitchFamily="18" charset="2"/>
              </a:rPr>
              <a:t> wastes time if message lost</a:t>
            </a:r>
          </a:p>
          <a:p>
            <a:pPr lvl="2">
              <a:lnSpc>
                <a:spcPct val="80000"/>
              </a:lnSpc>
              <a:spcBef>
                <a:spcPct val="5000"/>
              </a:spcBef>
            </a:pPr>
            <a:r>
              <a:rPr lang="en-US" altLang="ko-KR" dirty="0">
                <a:ea typeface="굴림" panose="020B0600000101010101" pitchFamily="34" charset="-127"/>
                <a:sym typeface="Symbol" panose="05050102010706020507" pitchFamily="18" charset="2"/>
              </a:rPr>
              <a:t>Too short  retransmit even though ACK will arrive shortly</a:t>
            </a:r>
          </a:p>
          <a:p>
            <a:pPr lvl="1">
              <a:lnSpc>
                <a:spcPct val="80000"/>
              </a:lnSpc>
              <a:spcBef>
                <a:spcPct val="5000"/>
              </a:spcBef>
            </a:pPr>
            <a:r>
              <a:rPr lang="en-US" altLang="ko-KR" dirty="0">
                <a:ea typeface="굴림" panose="020B0600000101010101" pitchFamily="34" charset="-127"/>
                <a:sym typeface="Symbol" panose="05050102010706020507" pitchFamily="18" charset="2"/>
              </a:rPr>
              <a:t>Stability problem: more congestion  ACK is delayed  unnecessary timeout  more traffic  more congestion</a:t>
            </a:r>
          </a:p>
          <a:p>
            <a:pPr lvl="2">
              <a:lnSpc>
                <a:spcPct val="80000"/>
              </a:lnSpc>
              <a:spcBef>
                <a:spcPct val="5000"/>
              </a:spcBef>
            </a:pPr>
            <a:r>
              <a:rPr lang="en-US" altLang="ko-KR" dirty="0">
                <a:ea typeface="굴림" panose="020B0600000101010101" pitchFamily="34" charset="-127"/>
              </a:rPr>
              <a:t>Closely related to window size at sender: too big means putting too much data into network</a:t>
            </a:r>
          </a:p>
          <a:p>
            <a:pPr>
              <a:lnSpc>
                <a:spcPct val="80000"/>
              </a:lnSpc>
              <a:spcBef>
                <a:spcPct val="5000"/>
              </a:spcBef>
            </a:pPr>
            <a:r>
              <a:rPr lang="en-US" altLang="ko-KR" dirty="0">
                <a:ea typeface="굴림" panose="020B0600000101010101" pitchFamily="34" charset="-127"/>
              </a:rPr>
              <a:t>How does the sender’s window size get chosen?</a:t>
            </a:r>
          </a:p>
          <a:p>
            <a:pPr lvl="1">
              <a:lnSpc>
                <a:spcPct val="80000"/>
              </a:lnSpc>
              <a:spcBef>
                <a:spcPct val="5000"/>
              </a:spcBef>
            </a:pPr>
            <a:r>
              <a:rPr lang="en-US" altLang="ko-KR" dirty="0">
                <a:ea typeface="굴림" panose="020B0600000101010101" pitchFamily="34" charset="-127"/>
              </a:rPr>
              <a:t>Must be less than receiver’s advertised buffer size</a:t>
            </a:r>
          </a:p>
          <a:p>
            <a:pPr lvl="1">
              <a:lnSpc>
                <a:spcPct val="80000"/>
              </a:lnSpc>
              <a:spcBef>
                <a:spcPct val="5000"/>
              </a:spcBef>
            </a:pPr>
            <a:r>
              <a:rPr lang="en-US" altLang="ko-KR" dirty="0">
                <a:ea typeface="굴림" panose="020B0600000101010101" pitchFamily="34" charset="-127"/>
              </a:rPr>
              <a:t>Try to match the rate of sending packets with the rate that the slowest link can accommodate</a:t>
            </a:r>
          </a:p>
          <a:p>
            <a:pPr lvl="1">
              <a:lnSpc>
                <a:spcPct val="80000"/>
              </a:lnSpc>
              <a:spcBef>
                <a:spcPct val="5000"/>
              </a:spcBef>
            </a:pPr>
            <a:r>
              <a:rPr lang="en-US" altLang="ko-KR" dirty="0">
                <a:ea typeface="굴림" panose="020B0600000101010101" pitchFamily="34" charset="-127"/>
              </a:rPr>
              <a:t>Sender uses an adaptive algorithm to decide size of N</a:t>
            </a:r>
          </a:p>
          <a:p>
            <a:pPr lvl="2">
              <a:lnSpc>
                <a:spcPct val="80000"/>
              </a:lnSpc>
              <a:spcBef>
                <a:spcPct val="5000"/>
              </a:spcBef>
            </a:pPr>
            <a:r>
              <a:rPr lang="en-US" altLang="ko-KR" dirty="0">
                <a:ea typeface="굴림" panose="020B0600000101010101" pitchFamily="34" charset="-127"/>
              </a:rPr>
              <a:t>Goal: fill network between sender and receiver</a:t>
            </a:r>
          </a:p>
          <a:p>
            <a:pPr lvl="2">
              <a:lnSpc>
                <a:spcPct val="80000"/>
              </a:lnSpc>
              <a:spcBef>
                <a:spcPct val="5000"/>
              </a:spcBef>
            </a:pPr>
            <a:r>
              <a:rPr lang="en-US" altLang="ko-KR" dirty="0">
                <a:ea typeface="굴림" panose="020B0600000101010101" pitchFamily="34" charset="-127"/>
              </a:rPr>
              <a:t>Basic technique: slowly increase size of window until acknowledgements start being delayed/lost</a:t>
            </a:r>
            <a:endParaRPr lang="en-US" altLang="ko-KR" dirty="0">
              <a:ea typeface="굴림" panose="020B0600000101010101" pitchFamily="34" charset="-127"/>
              <a:sym typeface="Symbol" panose="05050102010706020507" pitchFamily="18" charset="2"/>
            </a:endParaRPr>
          </a:p>
          <a:p>
            <a:pPr>
              <a:lnSpc>
                <a:spcPct val="80000"/>
              </a:lnSpc>
              <a:spcBef>
                <a:spcPct val="5000"/>
              </a:spcBef>
            </a:pPr>
            <a:r>
              <a:rPr lang="en-US" altLang="ko-KR" dirty="0">
                <a:ea typeface="굴림" panose="020B0600000101010101" pitchFamily="34" charset="-127"/>
                <a:sym typeface="Symbol" panose="05050102010706020507" pitchFamily="18" charset="2"/>
              </a:rPr>
              <a:t>TCP solution: “slow start” (start sending slowly)</a:t>
            </a:r>
          </a:p>
          <a:p>
            <a:pPr lvl="1">
              <a:lnSpc>
                <a:spcPct val="80000"/>
              </a:lnSpc>
              <a:spcBef>
                <a:spcPct val="5000"/>
              </a:spcBef>
            </a:pPr>
            <a:r>
              <a:rPr lang="en-US" altLang="ko-KR" dirty="0">
                <a:ea typeface="굴림" panose="020B0600000101010101" pitchFamily="34" charset="-127"/>
                <a:sym typeface="Symbol" panose="05050102010706020507" pitchFamily="18" charset="2"/>
              </a:rPr>
              <a:t>If no timeout, slowly increase window size (throughput) by 1 for each ACK received </a:t>
            </a:r>
          </a:p>
          <a:p>
            <a:pPr lvl="1">
              <a:lnSpc>
                <a:spcPct val="80000"/>
              </a:lnSpc>
              <a:spcBef>
                <a:spcPct val="5000"/>
              </a:spcBef>
            </a:pPr>
            <a:r>
              <a:rPr lang="en-US" altLang="ko-KR" dirty="0">
                <a:ea typeface="굴림" panose="020B0600000101010101" pitchFamily="34" charset="-127"/>
                <a:sym typeface="Symbol" panose="05050102010706020507" pitchFamily="18" charset="2"/>
              </a:rPr>
              <a:t>Timeout  congestion, so cut window size in half</a:t>
            </a:r>
          </a:p>
          <a:p>
            <a:pPr lvl="1">
              <a:lnSpc>
                <a:spcPct val="80000"/>
              </a:lnSpc>
              <a:spcBef>
                <a:spcPct val="5000"/>
              </a:spcBef>
            </a:pPr>
            <a:r>
              <a:rPr lang="en-US" altLang="ko-KR" dirty="0">
                <a:ea typeface="굴림" panose="020B0600000101010101" pitchFamily="34" charset="-127"/>
              </a:rPr>
              <a:t>“</a:t>
            </a:r>
            <a:r>
              <a:rPr lang="en-US" altLang="ko-KR" i="1" dirty="0">
                <a:ea typeface="굴림" panose="020B0600000101010101" pitchFamily="34" charset="-127"/>
              </a:rPr>
              <a:t>Additive Increase, Multiplicative Decrease</a:t>
            </a:r>
            <a:r>
              <a:rPr lang="en-US" altLang="ko-KR" dirty="0">
                <a:ea typeface="굴림" panose="020B0600000101010101" pitchFamily="34" charset="-127"/>
              </a:rPr>
              <a:t>”</a:t>
            </a:r>
          </a:p>
        </p:txBody>
      </p:sp>
    </p:spTree>
    <p:extLst>
      <p:ext uri="{BB962C8B-B14F-4D97-AF65-F5344CB8AC3E}">
        <p14:creationId xmlns:p14="http://schemas.microsoft.com/office/powerpoint/2010/main" val="29999086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568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568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568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9568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568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5683">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568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5683">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95683">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95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D473-035C-4267-9948-4732F992B210}"/>
              </a:ext>
            </a:extLst>
          </p:cNvPr>
          <p:cNvSpPr>
            <a:spLocks noGrp="1"/>
          </p:cNvSpPr>
          <p:nvPr>
            <p:ph type="title"/>
          </p:nvPr>
        </p:nvSpPr>
        <p:spPr/>
        <p:txBody>
          <a:bodyPr/>
          <a:lstStyle/>
          <a:p>
            <a:r>
              <a:rPr lang="en-US" dirty="0"/>
              <a:t>Congestion Management</a:t>
            </a:r>
          </a:p>
        </p:txBody>
      </p:sp>
      <p:pic>
        <p:nvPicPr>
          <p:cNvPr id="7" name="Picture 6">
            <a:extLst>
              <a:ext uri="{FF2B5EF4-FFF2-40B4-BE49-F238E27FC236}">
                <a16:creationId xmlns:a16="http://schemas.microsoft.com/office/drawing/2014/main" id="{47108A5E-CD1D-45D7-B60C-0972CC53C1CE}"/>
              </a:ext>
            </a:extLst>
          </p:cNvPr>
          <p:cNvPicPr>
            <a:picLocks noChangeAspect="1"/>
          </p:cNvPicPr>
          <p:nvPr/>
        </p:nvPicPr>
        <p:blipFill>
          <a:blip r:embed="rId2"/>
          <a:stretch>
            <a:fillRect/>
          </a:stretch>
        </p:blipFill>
        <p:spPr>
          <a:xfrm>
            <a:off x="152400" y="990600"/>
            <a:ext cx="8258175" cy="4783104"/>
          </a:xfrm>
          <a:prstGeom prst="rect">
            <a:avLst/>
          </a:prstGeom>
        </p:spPr>
      </p:pic>
      <p:sp>
        <p:nvSpPr>
          <p:cNvPr id="3" name="Content Placeholder 2">
            <a:extLst>
              <a:ext uri="{FF2B5EF4-FFF2-40B4-BE49-F238E27FC236}">
                <a16:creationId xmlns:a16="http://schemas.microsoft.com/office/drawing/2014/main" id="{F7F48229-98CF-45C8-BFDE-755736C2491F}"/>
              </a:ext>
            </a:extLst>
          </p:cNvPr>
          <p:cNvSpPr>
            <a:spLocks noGrp="1"/>
          </p:cNvSpPr>
          <p:nvPr>
            <p:ph idx="1"/>
          </p:nvPr>
        </p:nvSpPr>
        <p:spPr>
          <a:xfrm>
            <a:off x="6467475" y="1863759"/>
            <a:ext cx="5600700" cy="4432300"/>
          </a:xfrm>
        </p:spPr>
        <p:txBody>
          <a:bodyPr>
            <a:normAutofit/>
          </a:bodyPr>
          <a:lstStyle/>
          <a:p>
            <a:r>
              <a:rPr lang="en-US" dirty="0"/>
              <a:t>TCP artificially restricts the window size if it sees packet loss</a:t>
            </a:r>
          </a:p>
          <a:p>
            <a:r>
              <a:rPr lang="en-US" dirty="0"/>
              <a:t>Careful control loop to make sure:</a:t>
            </a:r>
          </a:p>
          <a:p>
            <a:pPr marL="914400" lvl="1" indent="-457200">
              <a:buFont typeface="+mj-lt"/>
              <a:buAutoNum type="arabicPeriod"/>
            </a:pPr>
            <a:r>
              <a:rPr lang="en-US" dirty="0"/>
              <a:t>We don’t send too fast and overwhelm the network</a:t>
            </a:r>
          </a:p>
          <a:p>
            <a:pPr marL="914400" lvl="1" indent="-457200">
              <a:buFont typeface="+mj-lt"/>
              <a:buAutoNum type="arabicPeriod"/>
            </a:pPr>
            <a:r>
              <a:rPr lang="en-US" dirty="0"/>
              <a:t>We utilize most of the bandwidth the network has available</a:t>
            </a:r>
          </a:p>
          <a:p>
            <a:pPr lvl="1"/>
            <a:r>
              <a:rPr lang="en-US" dirty="0"/>
              <a:t>In general, these are conflicting goals!</a:t>
            </a:r>
          </a:p>
        </p:txBody>
      </p:sp>
    </p:spTree>
    <p:extLst>
      <p:ext uri="{BB962C8B-B14F-4D97-AF65-F5344CB8AC3E}">
        <p14:creationId xmlns:p14="http://schemas.microsoft.com/office/powerpoint/2010/main" val="20904253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2A4E-17A5-40A0-B22B-32047C3D8F20}"/>
              </a:ext>
            </a:extLst>
          </p:cNvPr>
          <p:cNvSpPr>
            <a:spLocks noGrp="1"/>
          </p:cNvSpPr>
          <p:nvPr>
            <p:ph type="title"/>
          </p:nvPr>
        </p:nvSpPr>
        <p:spPr/>
        <p:txBody>
          <a:bodyPr/>
          <a:lstStyle/>
          <a:p>
            <a:r>
              <a:rPr lang="en-US" dirty="0">
                <a:latin typeface="Gill Sans Light"/>
              </a:rPr>
              <a:t>Recall: Connection Setup over TCP/IP</a:t>
            </a:r>
          </a:p>
        </p:txBody>
      </p:sp>
      <p:sp>
        <p:nvSpPr>
          <p:cNvPr id="3" name="Content Placeholder 2">
            <a:extLst>
              <a:ext uri="{FF2B5EF4-FFF2-40B4-BE49-F238E27FC236}">
                <a16:creationId xmlns:a16="http://schemas.microsoft.com/office/drawing/2014/main" id="{4866D386-0965-4368-A7E5-B19FAC222B1F}"/>
              </a:ext>
            </a:extLst>
          </p:cNvPr>
          <p:cNvSpPr>
            <a:spLocks noGrp="1"/>
          </p:cNvSpPr>
          <p:nvPr>
            <p:ph sz="half" idx="1"/>
          </p:nvPr>
        </p:nvSpPr>
        <p:spPr>
          <a:xfrm>
            <a:off x="838200" y="4038601"/>
            <a:ext cx="5181600" cy="2471010"/>
          </a:xfrm>
        </p:spPr>
        <p:txBody>
          <a:bodyPr>
            <a:normAutofit fontScale="92500" lnSpcReduction="20000"/>
          </a:bodyPr>
          <a:lstStyle/>
          <a:p>
            <a:pPr>
              <a:lnSpc>
                <a:spcPct val="85000"/>
              </a:lnSpc>
              <a:spcBef>
                <a:spcPct val="25000"/>
              </a:spcBef>
            </a:pPr>
            <a:r>
              <a:rPr lang="en-US" altLang="ko-KR" dirty="0">
                <a:latin typeface="Gill Sans Light"/>
                <a:ea typeface="굴림" panose="020B0600000101010101" pitchFamily="34" charset="-127"/>
              </a:rPr>
              <a:t>5-Tuple identifies each connection:</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Source IP Address</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Destination IP Address</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Source Port Number</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Destination Port Number</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Protocol (always TCP here)</a:t>
            </a:r>
          </a:p>
        </p:txBody>
      </p:sp>
      <p:sp>
        <p:nvSpPr>
          <p:cNvPr id="7" name="Oval 4">
            <a:extLst>
              <a:ext uri="{FF2B5EF4-FFF2-40B4-BE49-F238E27FC236}">
                <a16:creationId xmlns:a16="http://schemas.microsoft.com/office/drawing/2014/main" id="{41B0C82D-AE6F-408D-8226-8034C4D0D8CC}"/>
              </a:ext>
            </a:extLst>
          </p:cNvPr>
          <p:cNvSpPr>
            <a:spLocks noChangeArrowheads="1"/>
          </p:cNvSpPr>
          <p:nvPr/>
        </p:nvSpPr>
        <p:spPr bwMode="auto">
          <a:xfrm>
            <a:off x="2344247" y="2803270"/>
            <a:ext cx="1052970" cy="879904"/>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socket</a:t>
            </a:r>
          </a:p>
        </p:txBody>
      </p:sp>
      <p:sp>
        <p:nvSpPr>
          <p:cNvPr id="8" name="Cloud">
            <a:extLst>
              <a:ext uri="{FF2B5EF4-FFF2-40B4-BE49-F238E27FC236}">
                <a16:creationId xmlns:a16="http://schemas.microsoft.com/office/drawing/2014/main" id="{E890EE24-4757-4066-A224-5769B8D0BBB2}"/>
              </a:ext>
            </a:extLst>
          </p:cNvPr>
          <p:cNvSpPr>
            <a:spLocks noChangeAspect="1" noEditPoints="1" noChangeArrowheads="1"/>
          </p:cNvSpPr>
          <p:nvPr/>
        </p:nvSpPr>
        <p:spPr bwMode="auto">
          <a:xfrm>
            <a:off x="3326001" y="1272685"/>
            <a:ext cx="3708284" cy="2493333"/>
          </a:xfrm>
          <a:custGeom>
            <a:avLst/>
            <a:gdLst>
              <a:gd name="T0" fmla="*/ 7 w 21600"/>
              <a:gd name="T1" fmla="*/ 767 h 21600"/>
              <a:gd name="T2" fmla="*/ 1094 w 21600"/>
              <a:gd name="T3" fmla="*/ 1531 h 21600"/>
              <a:gd name="T4" fmla="*/ 2185 w 21600"/>
              <a:gd name="T5" fmla="*/ 767 h 21600"/>
              <a:gd name="T6" fmla="*/ 1094 w 21600"/>
              <a:gd name="T7" fmla="*/ 88 h 21600"/>
              <a:gd name="T8" fmla="*/ 0 60000 65536"/>
              <a:gd name="T9" fmla="*/ 0 60000 65536"/>
              <a:gd name="T10" fmla="*/ 0 60000 65536"/>
              <a:gd name="T11" fmla="*/ 0 60000 65536"/>
              <a:gd name="T12" fmla="*/ 2973 w 21600"/>
              <a:gd name="T13" fmla="*/ 3269 h 21600"/>
              <a:gd name="T14" fmla="*/ 17086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chemeClr val="accent1">
                <a:lumMod val="75000"/>
              </a:schemeClr>
            </a:solidFill>
            <a:miter lim="800000"/>
            <a:headEnd/>
            <a:tailEnd/>
          </a:ln>
          <a:effectLst/>
        </p:spPr>
        <p:txBody>
          <a:bodyPr anchor="ctr"/>
          <a:lstStyle/>
          <a:p>
            <a:pPr algn="ctr"/>
            <a:endParaRPr lang="en-US">
              <a:latin typeface="Gill Sans Light"/>
            </a:endParaRPr>
          </a:p>
        </p:txBody>
      </p:sp>
      <p:grpSp>
        <p:nvGrpSpPr>
          <p:cNvPr id="9" name="Group 8">
            <a:extLst>
              <a:ext uri="{FF2B5EF4-FFF2-40B4-BE49-F238E27FC236}">
                <a16:creationId xmlns:a16="http://schemas.microsoft.com/office/drawing/2014/main" id="{707001ED-A10A-4823-B743-A253E9C5EAA9}"/>
              </a:ext>
            </a:extLst>
          </p:cNvPr>
          <p:cNvGrpSpPr/>
          <p:nvPr/>
        </p:nvGrpSpPr>
        <p:grpSpPr>
          <a:xfrm>
            <a:off x="3259873" y="1806715"/>
            <a:ext cx="3447710" cy="1164077"/>
            <a:chOff x="2200954" y="1787932"/>
            <a:chExt cx="3699806" cy="1062066"/>
          </a:xfrm>
        </p:grpSpPr>
        <p:sp>
          <p:nvSpPr>
            <p:cNvPr id="10" name="Text Box 10">
              <a:extLst>
                <a:ext uri="{FF2B5EF4-FFF2-40B4-BE49-F238E27FC236}">
                  <a16:creationId xmlns:a16="http://schemas.microsoft.com/office/drawing/2014/main" id="{BB715A6C-6959-4B60-9919-FAD0E75016CC}"/>
                </a:ext>
              </a:extLst>
            </p:cNvPr>
            <p:cNvSpPr txBox="1">
              <a:spLocks noChangeArrowheads="1"/>
            </p:cNvSpPr>
            <p:nvPr/>
          </p:nvSpPr>
          <p:spPr bwMode="auto">
            <a:xfrm rot="20547700">
              <a:off x="2598369" y="1973776"/>
              <a:ext cx="2874458" cy="30653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000" dirty="0">
                  <a:latin typeface="Gill Sans Light"/>
                  <a:ea typeface="굴림" panose="020B0600000101010101" pitchFamily="34" charset="-127"/>
                </a:rPr>
                <a:t>Request Connection</a:t>
              </a:r>
            </a:p>
          </p:txBody>
        </p:sp>
        <p:sp>
          <p:nvSpPr>
            <p:cNvPr id="11" name="Line 7">
              <a:extLst>
                <a:ext uri="{FF2B5EF4-FFF2-40B4-BE49-F238E27FC236}">
                  <a16:creationId xmlns:a16="http://schemas.microsoft.com/office/drawing/2014/main" id="{1B216C94-8C51-4A5A-BB45-EE19A4A0A43A}"/>
                </a:ext>
              </a:extLst>
            </p:cNvPr>
            <p:cNvSpPr>
              <a:spLocks noChangeShapeType="1"/>
            </p:cNvSpPr>
            <p:nvPr/>
          </p:nvSpPr>
          <p:spPr bwMode="auto">
            <a:xfrm flipV="1">
              <a:off x="2200954" y="1787932"/>
              <a:ext cx="3699806" cy="1062066"/>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dirty="0">
                <a:latin typeface="Gill Sans Light"/>
              </a:endParaRPr>
            </a:p>
          </p:txBody>
        </p:sp>
      </p:grpSp>
      <p:sp>
        <p:nvSpPr>
          <p:cNvPr id="12" name="Text Box 12">
            <a:extLst>
              <a:ext uri="{FF2B5EF4-FFF2-40B4-BE49-F238E27FC236}">
                <a16:creationId xmlns:a16="http://schemas.microsoft.com/office/drawing/2014/main" id="{FEB49989-D7E9-4223-91C6-5045607CCE6C}"/>
              </a:ext>
            </a:extLst>
          </p:cNvPr>
          <p:cNvSpPr txBox="1">
            <a:spLocks noChangeArrowheads="1"/>
          </p:cNvSpPr>
          <p:nvPr/>
        </p:nvSpPr>
        <p:spPr bwMode="auto">
          <a:xfrm>
            <a:off x="8941839" y="3393646"/>
            <a:ext cx="1063143" cy="3610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Server</a:t>
            </a:r>
          </a:p>
        </p:txBody>
      </p:sp>
      <p:sp>
        <p:nvSpPr>
          <p:cNvPr id="13" name="Text Box 13">
            <a:extLst>
              <a:ext uri="{FF2B5EF4-FFF2-40B4-BE49-F238E27FC236}">
                <a16:creationId xmlns:a16="http://schemas.microsoft.com/office/drawing/2014/main" id="{B34BB008-7549-49DF-8D35-78CE68B37512}"/>
              </a:ext>
            </a:extLst>
          </p:cNvPr>
          <p:cNvSpPr txBox="1">
            <a:spLocks noChangeArrowheads="1"/>
          </p:cNvSpPr>
          <p:nvPr/>
        </p:nvSpPr>
        <p:spPr bwMode="auto">
          <a:xfrm>
            <a:off x="1325190" y="3318809"/>
            <a:ext cx="988537" cy="3610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Client</a:t>
            </a:r>
          </a:p>
        </p:txBody>
      </p:sp>
      <p:pic>
        <p:nvPicPr>
          <p:cNvPr id="14" name="Picture 13">
            <a:extLst>
              <a:ext uri="{FF2B5EF4-FFF2-40B4-BE49-F238E27FC236}">
                <a16:creationId xmlns:a16="http://schemas.microsoft.com/office/drawing/2014/main" id="{872BA669-6A5A-4603-A87D-2D9DCCBF7CFD}"/>
              </a:ext>
            </a:extLst>
          </p:cNvPr>
          <p:cNvPicPr>
            <a:picLocks noChangeAspect="1"/>
          </p:cNvPicPr>
          <p:nvPr/>
        </p:nvPicPr>
        <p:blipFill>
          <a:blip r:embed="rId2"/>
          <a:stretch>
            <a:fillRect/>
          </a:stretch>
        </p:blipFill>
        <p:spPr>
          <a:xfrm flipH="1">
            <a:off x="6707582" y="1136251"/>
            <a:ext cx="565150" cy="950628"/>
          </a:xfrm>
          <a:prstGeom prst="rect">
            <a:avLst/>
          </a:prstGeom>
        </p:spPr>
      </p:pic>
      <p:sp>
        <p:nvSpPr>
          <p:cNvPr id="15" name="Oval 3">
            <a:extLst>
              <a:ext uri="{FF2B5EF4-FFF2-40B4-BE49-F238E27FC236}">
                <a16:creationId xmlns:a16="http://schemas.microsoft.com/office/drawing/2014/main" id="{AEFFE092-7AC5-4261-87DD-7F5BCD2062F0}"/>
              </a:ext>
            </a:extLst>
          </p:cNvPr>
          <p:cNvSpPr>
            <a:spLocks noChangeArrowheads="1"/>
          </p:cNvSpPr>
          <p:nvPr/>
        </p:nvSpPr>
        <p:spPr bwMode="auto">
          <a:xfrm>
            <a:off x="7236910" y="1027906"/>
            <a:ext cx="1512478" cy="1083209"/>
          </a:xfrm>
          <a:prstGeom prst="ellipse">
            <a:avLst/>
          </a:prstGeom>
          <a:solidFill>
            <a:schemeClr val="accent5"/>
          </a:solidFill>
          <a:ln w="38100" algn="ctr">
            <a:solidFill>
              <a:schemeClr val="tx1"/>
            </a:solidFill>
            <a:round/>
            <a:headEnd/>
            <a:tailEnd/>
          </a:ln>
          <a:effec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Server</a:t>
            </a:r>
          </a:p>
          <a:p>
            <a:pPr algn="ctr">
              <a:lnSpc>
                <a:spcPct val="80000"/>
              </a:lnSpc>
              <a:spcBef>
                <a:spcPct val="20000"/>
              </a:spcBef>
              <a:buSzPct val="100000"/>
            </a:pPr>
            <a:r>
              <a:rPr lang="en-US" altLang="ko-KR" sz="2200" dirty="0">
                <a:latin typeface="Gill Sans Light"/>
                <a:ea typeface="굴림" panose="020B0600000101010101" pitchFamily="34" charset="-127"/>
              </a:rPr>
              <a:t>Socket</a:t>
            </a:r>
          </a:p>
        </p:txBody>
      </p:sp>
      <p:pic>
        <p:nvPicPr>
          <p:cNvPr id="16" name="Picture 15">
            <a:extLst>
              <a:ext uri="{FF2B5EF4-FFF2-40B4-BE49-F238E27FC236}">
                <a16:creationId xmlns:a16="http://schemas.microsoft.com/office/drawing/2014/main" id="{711E2783-12CD-46DD-BD05-CC593D9E2ABF}"/>
              </a:ext>
            </a:extLst>
          </p:cNvPr>
          <p:cNvPicPr>
            <a:picLocks noChangeAspect="1"/>
          </p:cNvPicPr>
          <p:nvPr/>
        </p:nvPicPr>
        <p:blipFill rotWithShape="1">
          <a:blip r:embed="rId3"/>
          <a:srcRect l="8279" t="11674" r="7255" b="21873"/>
          <a:stretch/>
        </p:blipFill>
        <p:spPr>
          <a:xfrm>
            <a:off x="8221208" y="1868160"/>
            <a:ext cx="1056361" cy="310239"/>
          </a:xfrm>
          <a:prstGeom prst="rect">
            <a:avLst/>
          </a:prstGeom>
        </p:spPr>
      </p:pic>
      <p:grpSp>
        <p:nvGrpSpPr>
          <p:cNvPr id="18" name="Group 17">
            <a:extLst>
              <a:ext uri="{FF2B5EF4-FFF2-40B4-BE49-F238E27FC236}">
                <a16:creationId xmlns:a16="http://schemas.microsoft.com/office/drawing/2014/main" id="{204566D4-D9E3-4F5F-899B-697A1BD45A89}"/>
              </a:ext>
            </a:extLst>
          </p:cNvPr>
          <p:cNvGrpSpPr/>
          <p:nvPr/>
        </p:nvGrpSpPr>
        <p:grpSpPr>
          <a:xfrm>
            <a:off x="7176716" y="2111116"/>
            <a:ext cx="1991758" cy="1572058"/>
            <a:chOff x="6096663" y="1860237"/>
            <a:chExt cx="1991758" cy="1572058"/>
          </a:xfrm>
        </p:grpSpPr>
        <p:sp>
          <p:nvSpPr>
            <p:cNvPr id="19" name="Line 8">
              <a:extLst>
                <a:ext uri="{FF2B5EF4-FFF2-40B4-BE49-F238E27FC236}">
                  <a16:creationId xmlns:a16="http://schemas.microsoft.com/office/drawing/2014/main" id="{BB631720-C179-421B-8030-711C54372572}"/>
                </a:ext>
              </a:extLst>
            </p:cNvPr>
            <p:cNvSpPr>
              <a:spLocks noChangeShapeType="1"/>
            </p:cNvSpPr>
            <p:nvPr/>
          </p:nvSpPr>
          <p:spPr bwMode="auto">
            <a:xfrm flipH="1">
              <a:off x="6889868" y="1860237"/>
              <a:ext cx="8184" cy="66531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endParaRPr>
            </a:p>
          </p:txBody>
        </p:sp>
        <p:sp>
          <p:nvSpPr>
            <p:cNvPr id="20" name="Text Box 11">
              <a:extLst>
                <a:ext uri="{FF2B5EF4-FFF2-40B4-BE49-F238E27FC236}">
                  <a16:creationId xmlns:a16="http://schemas.microsoft.com/office/drawing/2014/main" id="{7363DFF4-0589-4053-A052-ED413B36F9CC}"/>
                </a:ext>
              </a:extLst>
            </p:cNvPr>
            <p:cNvSpPr txBox="1">
              <a:spLocks noChangeArrowheads="1"/>
            </p:cNvSpPr>
            <p:nvPr/>
          </p:nvSpPr>
          <p:spPr bwMode="auto">
            <a:xfrm>
              <a:off x="7009619" y="2019146"/>
              <a:ext cx="1078802" cy="63144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buSzPct val="100000"/>
              </a:pPr>
              <a:r>
                <a:rPr lang="en-US" altLang="ko-KR" sz="2200" dirty="0">
                  <a:latin typeface="Gill Sans Light"/>
                  <a:ea typeface="굴림" panose="020B0600000101010101" pitchFamily="34" charset="-127"/>
                </a:rPr>
                <a:t>new</a:t>
              </a:r>
            </a:p>
            <a:p>
              <a:pPr algn="ctr">
                <a:lnSpc>
                  <a:spcPct val="80000"/>
                </a:lnSpc>
                <a:buSzPct val="100000"/>
              </a:pPr>
              <a:r>
                <a:rPr lang="en-US" altLang="ko-KR" sz="2200" dirty="0">
                  <a:latin typeface="Gill Sans Light"/>
                  <a:ea typeface="굴림" panose="020B0600000101010101" pitchFamily="34" charset="-127"/>
                </a:rPr>
                <a:t>socket</a:t>
              </a:r>
            </a:p>
          </p:txBody>
        </p:sp>
        <p:sp>
          <p:nvSpPr>
            <p:cNvPr id="21" name="Oval 5">
              <a:extLst>
                <a:ext uri="{FF2B5EF4-FFF2-40B4-BE49-F238E27FC236}">
                  <a16:creationId xmlns:a16="http://schemas.microsoft.com/office/drawing/2014/main" id="{A2DD5C9F-F034-460A-9B8F-E06F448BBC06}"/>
                </a:ext>
              </a:extLst>
            </p:cNvPr>
            <p:cNvSpPr>
              <a:spLocks noChangeArrowheads="1"/>
            </p:cNvSpPr>
            <p:nvPr/>
          </p:nvSpPr>
          <p:spPr bwMode="auto">
            <a:xfrm>
              <a:off x="6096663" y="2552391"/>
              <a:ext cx="1765123" cy="879904"/>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Connection</a:t>
              </a:r>
            </a:p>
            <a:p>
              <a:pPr algn="ctr">
                <a:lnSpc>
                  <a:spcPct val="80000"/>
                </a:lnSpc>
                <a:spcBef>
                  <a:spcPct val="20000"/>
                </a:spcBef>
                <a:buSzPct val="100000"/>
              </a:pPr>
              <a:r>
                <a:rPr lang="en-US" altLang="ko-KR" sz="2200" dirty="0">
                  <a:latin typeface="Gill Sans Light"/>
                  <a:ea typeface="굴림" panose="020B0600000101010101" pitchFamily="34" charset="-127"/>
                </a:rPr>
                <a:t>socket</a:t>
              </a:r>
            </a:p>
          </p:txBody>
        </p:sp>
      </p:grpSp>
      <p:sp>
        <p:nvSpPr>
          <p:cNvPr id="22" name="AutoShape 9">
            <a:extLst>
              <a:ext uri="{FF2B5EF4-FFF2-40B4-BE49-F238E27FC236}">
                <a16:creationId xmlns:a16="http://schemas.microsoft.com/office/drawing/2014/main" id="{B2D1C844-ABDD-4910-BBBD-2D17E341D05D}"/>
              </a:ext>
            </a:extLst>
          </p:cNvPr>
          <p:cNvSpPr>
            <a:spLocks noChangeArrowheads="1"/>
          </p:cNvSpPr>
          <p:nvPr/>
        </p:nvSpPr>
        <p:spPr bwMode="auto">
          <a:xfrm>
            <a:off x="3407390" y="2970793"/>
            <a:ext cx="3769326" cy="491185"/>
          </a:xfrm>
          <a:prstGeom prst="leftRightArrow">
            <a:avLst>
              <a:gd name="adj1" fmla="val 49630"/>
              <a:gd name="adj2" fmla="val 102636"/>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connection</a:t>
            </a:r>
          </a:p>
        </p:txBody>
      </p:sp>
      <p:sp>
        <p:nvSpPr>
          <p:cNvPr id="25" name="Content Placeholder 24">
            <a:extLst>
              <a:ext uri="{FF2B5EF4-FFF2-40B4-BE49-F238E27FC236}">
                <a16:creationId xmlns:a16="http://schemas.microsoft.com/office/drawing/2014/main" id="{8738E480-1BAA-4EBC-A7FE-AFD9073C24CB}"/>
              </a:ext>
            </a:extLst>
          </p:cNvPr>
          <p:cNvSpPr>
            <a:spLocks noGrp="1"/>
          </p:cNvSpPr>
          <p:nvPr>
            <p:ph sz="half" idx="2"/>
          </p:nvPr>
        </p:nvSpPr>
        <p:spPr>
          <a:xfrm>
            <a:off x="6172199" y="4038600"/>
            <a:ext cx="5685739" cy="2471011"/>
          </a:xfrm>
        </p:spPr>
        <p:txBody>
          <a:bodyPr>
            <a:normAutofit fontScale="92500" lnSpcReduction="20000"/>
          </a:bodyPr>
          <a:lstStyle/>
          <a:p>
            <a:r>
              <a:rPr lang="en-US" dirty="0">
                <a:latin typeface="Gill Sans Light"/>
              </a:rPr>
              <a:t>Often, Client Port “randomly” assigned</a:t>
            </a:r>
          </a:p>
          <a:p>
            <a:pPr lvl="1"/>
            <a:r>
              <a:rPr lang="en-US" dirty="0">
                <a:latin typeface="Gill Sans Light"/>
              </a:rPr>
              <a:t>Done by OS during client socket setup</a:t>
            </a:r>
          </a:p>
          <a:p>
            <a:r>
              <a:rPr lang="en-US" dirty="0">
                <a:latin typeface="Gill Sans Light"/>
              </a:rPr>
              <a:t>Server Port often “well known”</a:t>
            </a:r>
          </a:p>
          <a:p>
            <a:pPr lvl="1"/>
            <a:r>
              <a:rPr lang="en-US" dirty="0">
                <a:latin typeface="Gill Sans Light"/>
              </a:rPr>
              <a:t>80 (web), 443 (secure web), 25 (</a:t>
            </a:r>
            <a:r>
              <a:rPr lang="en-US" dirty="0" err="1">
                <a:latin typeface="Gill Sans Light"/>
              </a:rPr>
              <a:t>sendmail</a:t>
            </a:r>
            <a:r>
              <a:rPr lang="en-US" dirty="0">
                <a:latin typeface="Gill Sans Light"/>
              </a:rPr>
              <a:t>), </a:t>
            </a:r>
            <a:r>
              <a:rPr lang="en-US" dirty="0" err="1">
                <a:latin typeface="Gill Sans Light"/>
              </a:rPr>
              <a:t>etc</a:t>
            </a:r>
            <a:endParaRPr lang="en-US" dirty="0">
              <a:latin typeface="Gill Sans Light"/>
            </a:endParaRPr>
          </a:p>
          <a:p>
            <a:pPr lvl="1"/>
            <a:r>
              <a:rPr lang="en-US" dirty="0">
                <a:latin typeface="Gill Sans Light"/>
              </a:rPr>
              <a:t>Well-known ports from 0—1023 </a:t>
            </a:r>
          </a:p>
        </p:txBody>
      </p:sp>
    </p:spTree>
    <p:extLst>
      <p:ext uri="{BB962C8B-B14F-4D97-AF65-F5344CB8AC3E}">
        <p14:creationId xmlns:p14="http://schemas.microsoft.com/office/powerpoint/2010/main" val="37372044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2410-3F20-45B4-B289-61229E865D89}"/>
              </a:ext>
            </a:extLst>
          </p:cNvPr>
          <p:cNvSpPr>
            <a:spLocks noGrp="1"/>
          </p:cNvSpPr>
          <p:nvPr>
            <p:ph type="title"/>
          </p:nvPr>
        </p:nvSpPr>
        <p:spPr/>
        <p:txBody>
          <a:bodyPr/>
          <a:lstStyle/>
          <a:p>
            <a:r>
              <a:rPr lang="en-US" smtClean="0"/>
              <a:t>Establishing TCP Service</a:t>
            </a:r>
            <a:endParaRPr lang="en-US" dirty="0"/>
          </a:p>
        </p:txBody>
      </p:sp>
      <p:sp>
        <p:nvSpPr>
          <p:cNvPr id="3" name="Content Placeholder 2">
            <a:extLst>
              <a:ext uri="{FF2B5EF4-FFF2-40B4-BE49-F238E27FC236}">
                <a16:creationId xmlns:a16="http://schemas.microsoft.com/office/drawing/2014/main" id="{92876944-086A-48A9-9279-FE5F268A63A7}"/>
              </a:ext>
            </a:extLst>
          </p:cNvPr>
          <p:cNvSpPr>
            <a:spLocks noGrp="1"/>
          </p:cNvSpPr>
          <p:nvPr>
            <p:ph idx="1"/>
          </p:nvPr>
        </p:nvSpPr>
        <p:spPr/>
        <p:txBody>
          <a:bodyPr/>
          <a:lstStyle/>
          <a:p>
            <a:r>
              <a:rPr lang="en-US" dirty="0" smtClean="0"/>
              <a:t>Open connection: 3-way handshaking</a:t>
            </a:r>
          </a:p>
          <a:p>
            <a:pPr lvl="1"/>
            <a:r>
              <a:rPr lang="en-US" dirty="0"/>
              <a:t>N</a:t>
            </a:r>
            <a:r>
              <a:rPr lang="en-US" dirty="0" smtClean="0"/>
              <a:t>eed to establish bidirectional communication, including sequence numbers </a:t>
            </a:r>
          </a:p>
          <a:p>
            <a:endParaRPr lang="en-US" dirty="0" smtClean="0"/>
          </a:p>
          <a:p>
            <a:r>
              <a:rPr lang="en-US" dirty="0" smtClean="0"/>
              <a:t>Reliable byte stream transfer from (</a:t>
            </a:r>
            <a:r>
              <a:rPr lang="en-US" dirty="0" err="1" smtClean="0"/>
              <a:t>IPa</a:t>
            </a:r>
            <a:r>
              <a:rPr lang="en-US" dirty="0" smtClean="0"/>
              <a:t>, TCP_Port1) to (</a:t>
            </a:r>
            <a:r>
              <a:rPr lang="en-US" dirty="0" err="1" smtClean="0"/>
              <a:t>IPb</a:t>
            </a:r>
            <a:r>
              <a:rPr lang="en-US" dirty="0" smtClean="0"/>
              <a:t>, TCP_Port2)</a:t>
            </a:r>
          </a:p>
          <a:p>
            <a:pPr lvl="1"/>
            <a:r>
              <a:rPr lang="en-US" dirty="0" smtClean="0"/>
              <a:t>Indication if connection fails: Reset</a:t>
            </a:r>
          </a:p>
          <a:p>
            <a:endParaRPr lang="en-US" dirty="0" smtClean="0"/>
          </a:p>
          <a:p>
            <a:r>
              <a:rPr lang="en-US" dirty="0" smtClean="0"/>
              <a:t>Close (tear-down) connection</a:t>
            </a:r>
            <a:endParaRPr lang="en-US" dirty="0"/>
          </a:p>
        </p:txBody>
      </p:sp>
    </p:spTree>
    <p:extLst>
      <p:ext uri="{BB962C8B-B14F-4D97-AF65-F5344CB8AC3E}">
        <p14:creationId xmlns:p14="http://schemas.microsoft.com/office/powerpoint/2010/main" val="309631418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Light"/>
              </a:rPr>
              <a:t>Sockets in concept</a:t>
            </a:r>
          </a:p>
        </p:txBody>
      </p:sp>
      <p:sp>
        <p:nvSpPr>
          <p:cNvPr id="7" name="TextBox 6"/>
          <p:cNvSpPr txBox="1"/>
          <p:nvPr/>
        </p:nvSpPr>
        <p:spPr>
          <a:xfrm>
            <a:off x="2969232" y="680377"/>
            <a:ext cx="1039067" cy="461665"/>
          </a:xfrm>
          <a:prstGeom prst="rect">
            <a:avLst/>
          </a:prstGeom>
          <a:noFill/>
        </p:spPr>
        <p:txBody>
          <a:bodyPr wrap="none" rtlCol="0">
            <a:spAutoFit/>
          </a:bodyPr>
          <a:lstStyle/>
          <a:p>
            <a:r>
              <a:rPr lang="en-US" sz="2400" dirty="0">
                <a:solidFill>
                  <a:srgbClr val="FF0000"/>
                </a:solidFill>
                <a:latin typeface="Gill Sans Light"/>
              </a:rPr>
              <a:t>Client</a:t>
            </a:r>
          </a:p>
        </p:txBody>
      </p:sp>
      <p:sp>
        <p:nvSpPr>
          <p:cNvPr id="8" name="TextBox 7"/>
          <p:cNvSpPr txBox="1"/>
          <p:nvPr/>
        </p:nvSpPr>
        <p:spPr>
          <a:xfrm>
            <a:off x="7863527" y="662413"/>
            <a:ext cx="1184940" cy="461665"/>
          </a:xfrm>
          <a:prstGeom prst="rect">
            <a:avLst/>
          </a:prstGeom>
          <a:noFill/>
        </p:spPr>
        <p:txBody>
          <a:bodyPr wrap="none" rtlCol="0">
            <a:spAutoFit/>
          </a:bodyPr>
          <a:lstStyle/>
          <a:p>
            <a:r>
              <a:rPr lang="en-US" sz="2400" dirty="0">
                <a:solidFill>
                  <a:srgbClr val="FF0000"/>
                </a:solidFill>
                <a:latin typeface="Gill Sans Light"/>
              </a:rPr>
              <a:t>Server</a:t>
            </a:r>
          </a:p>
        </p:txBody>
      </p:sp>
      <p:sp>
        <p:nvSpPr>
          <p:cNvPr id="12" name="TextBox 11"/>
          <p:cNvSpPr txBox="1"/>
          <p:nvPr/>
        </p:nvSpPr>
        <p:spPr>
          <a:xfrm>
            <a:off x="2800380" y="4469352"/>
            <a:ext cx="1749197" cy="369332"/>
          </a:xfrm>
          <a:prstGeom prst="rect">
            <a:avLst/>
          </a:prstGeom>
          <a:noFill/>
        </p:spPr>
        <p:txBody>
          <a:bodyPr wrap="none" rtlCol="0">
            <a:spAutoFit/>
          </a:bodyPr>
          <a:lstStyle/>
          <a:p>
            <a:r>
              <a:rPr lang="en-US" dirty="0">
                <a:latin typeface="Gill Sans Light"/>
              </a:rPr>
              <a:t>read response</a:t>
            </a:r>
          </a:p>
        </p:txBody>
      </p:sp>
      <p:sp>
        <p:nvSpPr>
          <p:cNvPr id="13" name="TextBox 12"/>
          <p:cNvSpPr txBox="1"/>
          <p:nvPr/>
        </p:nvSpPr>
        <p:spPr>
          <a:xfrm>
            <a:off x="2262923" y="5206271"/>
            <a:ext cx="2345514" cy="369332"/>
          </a:xfrm>
          <a:prstGeom prst="rect">
            <a:avLst/>
          </a:prstGeom>
          <a:noFill/>
        </p:spPr>
        <p:txBody>
          <a:bodyPr wrap="none" rtlCol="0">
            <a:spAutoFit/>
          </a:bodyPr>
          <a:lstStyle/>
          <a:p>
            <a:r>
              <a:rPr lang="en-US" dirty="0">
                <a:latin typeface="Gill Sans Light"/>
              </a:rPr>
              <a:t>Close Client Socket</a:t>
            </a:r>
          </a:p>
        </p:txBody>
      </p:sp>
      <p:grpSp>
        <p:nvGrpSpPr>
          <p:cNvPr id="35" name="Group 34"/>
          <p:cNvGrpSpPr/>
          <p:nvPr/>
        </p:nvGrpSpPr>
        <p:grpSpPr>
          <a:xfrm>
            <a:off x="2244263" y="1747220"/>
            <a:ext cx="3583032" cy="1154157"/>
            <a:chOff x="720262" y="1747219"/>
            <a:chExt cx="3583032" cy="1154157"/>
          </a:xfrm>
        </p:grpSpPr>
        <p:sp>
          <p:nvSpPr>
            <p:cNvPr id="9" name="TextBox 8"/>
            <p:cNvSpPr txBox="1"/>
            <p:nvPr/>
          </p:nvSpPr>
          <p:spPr>
            <a:xfrm>
              <a:off x="720262" y="1747219"/>
              <a:ext cx="2428870" cy="369332"/>
            </a:xfrm>
            <a:prstGeom prst="rect">
              <a:avLst/>
            </a:prstGeom>
            <a:noFill/>
          </p:spPr>
          <p:txBody>
            <a:bodyPr wrap="none" rtlCol="0">
              <a:spAutoFit/>
            </a:bodyPr>
            <a:lstStyle/>
            <a:p>
              <a:r>
                <a:rPr lang="en-US" dirty="0">
                  <a:latin typeface="Gill Sans Light"/>
                </a:rPr>
                <a:t>Create Client Socket</a:t>
              </a:r>
            </a:p>
          </p:txBody>
        </p:sp>
        <p:sp>
          <p:nvSpPr>
            <p:cNvPr id="10" name="TextBox 9"/>
            <p:cNvSpPr txBox="1"/>
            <p:nvPr/>
          </p:nvSpPr>
          <p:spPr>
            <a:xfrm>
              <a:off x="720262" y="2532044"/>
              <a:ext cx="3583032" cy="369332"/>
            </a:xfrm>
            <a:prstGeom prst="rect">
              <a:avLst/>
            </a:prstGeom>
            <a:noFill/>
          </p:spPr>
          <p:txBody>
            <a:bodyPr wrap="none" rtlCol="0">
              <a:spAutoFit/>
            </a:bodyPr>
            <a:lstStyle/>
            <a:p>
              <a:r>
                <a:rPr lang="en-US" dirty="0">
                  <a:latin typeface="Gill Sans Light"/>
                </a:rPr>
                <a:t>Connect it to server (</a:t>
              </a:r>
              <a:r>
                <a:rPr lang="en-US" dirty="0" err="1">
                  <a:latin typeface="Gill Sans Light"/>
                </a:rPr>
                <a:t>host:port</a:t>
              </a:r>
              <a:r>
                <a:rPr lang="en-US" dirty="0">
                  <a:latin typeface="Gill Sans Light"/>
                </a:rPr>
                <a:t>)</a:t>
              </a:r>
            </a:p>
          </p:txBody>
        </p:sp>
        <p:cxnSp>
          <p:nvCxnSpPr>
            <p:cNvPr id="15" name="Straight Arrow Connector 14"/>
            <p:cNvCxnSpPr/>
            <p:nvPr/>
          </p:nvCxnSpPr>
          <p:spPr>
            <a:xfrm>
              <a:off x="1470685" y="2057400"/>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2994685" y="4846778"/>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7340395" y="1066800"/>
            <a:ext cx="2585208" cy="1905000"/>
            <a:chOff x="5816394" y="1141845"/>
            <a:chExt cx="2585208" cy="1905000"/>
          </a:xfrm>
        </p:grpSpPr>
        <p:sp>
          <p:nvSpPr>
            <p:cNvPr id="18" name="TextBox 17"/>
            <p:cNvSpPr txBox="1"/>
            <p:nvPr/>
          </p:nvSpPr>
          <p:spPr>
            <a:xfrm>
              <a:off x="5816394" y="1141845"/>
              <a:ext cx="2505814" cy="369332"/>
            </a:xfrm>
            <a:prstGeom prst="rect">
              <a:avLst/>
            </a:prstGeom>
            <a:noFill/>
          </p:spPr>
          <p:txBody>
            <a:bodyPr wrap="none" rtlCol="0">
              <a:spAutoFit/>
            </a:bodyPr>
            <a:lstStyle/>
            <a:p>
              <a:r>
                <a:rPr lang="en-US" dirty="0">
                  <a:latin typeface="Gill Sans Light"/>
                </a:rPr>
                <a:t>Create Server Socket</a:t>
              </a:r>
            </a:p>
          </p:txBody>
        </p:sp>
        <p:cxnSp>
          <p:nvCxnSpPr>
            <p:cNvPr id="19" name="Straight Arrow Connector 18"/>
            <p:cNvCxnSpPr/>
            <p:nvPr/>
          </p:nvCxnSpPr>
          <p:spPr>
            <a:xfrm>
              <a:off x="6547748" y="1446645"/>
              <a:ext cx="408" cy="295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32103" y="1730488"/>
              <a:ext cx="2561342" cy="646331"/>
            </a:xfrm>
            <a:prstGeom prst="rect">
              <a:avLst/>
            </a:prstGeom>
            <a:noFill/>
          </p:spPr>
          <p:txBody>
            <a:bodyPr wrap="none" rtlCol="0">
              <a:spAutoFit/>
            </a:bodyPr>
            <a:lstStyle/>
            <a:p>
              <a:r>
                <a:rPr lang="en-US" dirty="0">
                  <a:latin typeface="Gill Sans Light"/>
                </a:rPr>
                <a:t>Bind it to an Address </a:t>
              </a:r>
            </a:p>
            <a:p>
              <a:r>
                <a:rPr lang="en-US" dirty="0">
                  <a:latin typeface="Gill Sans Light"/>
                </a:rPr>
                <a:t>(</a:t>
              </a:r>
              <a:r>
                <a:rPr lang="en-US" dirty="0" err="1">
                  <a:latin typeface="Gill Sans Light"/>
                </a:rPr>
                <a:t>host:port</a:t>
              </a:r>
              <a:r>
                <a:rPr lang="en-US" dirty="0">
                  <a:latin typeface="Gill Sans Light"/>
                </a:rPr>
                <a:t>)</a:t>
              </a:r>
            </a:p>
          </p:txBody>
        </p:sp>
        <p:cxnSp>
          <p:nvCxnSpPr>
            <p:cNvPr id="21" name="Straight Arrow Connector 20"/>
            <p:cNvCxnSpPr/>
            <p:nvPr/>
          </p:nvCxnSpPr>
          <p:spPr>
            <a:xfrm>
              <a:off x="6554133" y="2321879"/>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677513"/>
              <a:ext cx="2563522" cy="369332"/>
            </a:xfrm>
            <a:prstGeom prst="rect">
              <a:avLst/>
            </a:prstGeom>
            <a:noFill/>
          </p:spPr>
          <p:txBody>
            <a:bodyPr wrap="none" rtlCol="0">
              <a:spAutoFit/>
            </a:bodyPr>
            <a:lstStyle/>
            <a:p>
              <a:r>
                <a:rPr lang="en-US" dirty="0">
                  <a:latin typeface="Gill Sans Light"/>
                </a:rPr>
                <a:t>Listen for Connection</a:t>
              </a:r>
            </a:p>
          </p:txBody>
        </p:sp>
      </p:grpSp>
      <p:sp>
        <p:nvSpPr>
          <p:cNvPr id="30" name="TextBox 29"/>
          <p:cNvSpPr txBox="1"/>
          <p:nvPr/>
        </p:nvSpPr>
        <p:spPr>
          <a:xfrm>
            <a:off x="7081455" y="5263373"/>
            <a:ext cx="2967479" cy="369332"/>
          </a:xfrm>
          <a:prstGeom prst="rect">
            <a:avLst/>
          </a:prstGeom>
          <a:noFill/>
        </p:spPr>
        <p:txBody>
          <a:bodyPr wrap="none" rtlCol="0">
            <a:spAutoFit/>
          </a:bodyPr>
          <a:lstStyle/>
          <a:p>
            <a:r>
              <a:rPr lang="en-US" dirty="0">
                <a:latin typeface="Gill Sans Light"/>
              </a:rPr>
              <a:t>Close Connection Socket</a:t>
            </a:r>
          </a:p>
        </p:txBody>
      </p:sp>
      <p:cxnSp>
        <p:nvCxnSpPr>
          <p:cNvPr id="31" name="Straight Arrow Connector 30"/>
          <p:cNvCxnSpPr/>
          <p:nvPr/>
        </p:nvCxnSpPr>
        <p:spPr>
          <a:xfrm>
            <a:off x="7644030" y="4866681"/>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634780" y="6062608"/>
            <a:ext cx="2470548" cy="369332"/>
          </a:xfrm>
          <a:prstGeom prst="rect">
            <a:avLst/>
          </a:prstGeom>
          <a:noFill/>
        </p:spPr>
        <p:txBody>
          <a:bodyPr wrap="none" rtlCol="0">
            <a:spAutoFit/>
          </a:bodyPr>
          <a:lstStyle/>
          <a:p>
            <a:r>
              <a:rPr lang="en-US" dirty="0">
                <a:latin typeface="Gill Sans Light"/>
              </a:rPr>
              <a:t>Close Server Socket</a:t>
            </a:r>
          </a:p>
        </p:txBody>
      </p:sp>
      <p:cxnSp>
        <p:nvCxnSpPr>
          <p:cNvPr id="33" name="Straight Arrow Connector 32"/>
          <p:cNvCxnSpPr/>
          <p:nvPr/>
        </p:nvCxnSpPr>
        <p:spPr>
          <a:xfrm flipH="1">
            <a:off x="7407619" y="5654047"/>
            <a:ext cx="140269" cy="42990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2770498" y="4040859"/>
            <a:ext cx="4316103" cy="369332"/>
            <a:chOff x="1246497" y="4040859"/>
            <a:chExt cx="4316103" cy="369332"/>
          </a:xfrm>
        </p:grpSpPr>
        <p:sp>
          <p:nvSpPr>
            <p:cNvPr id="11" name="TextBox 10"/>
            <p:cNvSpPr txBox="1"/>
            <p:nvPr/>
          </p:nvSpPr>
          <p:spPr>
            <a:xfrm>
              <a:off x="1246497" y="4040859"/>
              <a:ext cx="1620957" cy="369332"/>
            </a:xfrm>
            <a:prstGeom prst="rect">
              <a:avLst/>
            </a:prstGeom>
            <a:noFill/>
          </p:spPr>
          <p:txBody>
            <a:bodyPr wrap="none" rtlCol="0">
              <a:spAutoFit/>
            </a:bodyPr>
            <a:lstStyle/>
            <a:p>
              <a:r>
                <a:rPr lang="en-US" dirty="0">
                  <a:latin typeface="Gill Sans Light"/>
                </a:rPr>
                <a:t>write request</a:t>
              </a:r>
            </a:p>
          </p:txBody>
        </p:sp>
        <p:cxnSp>
          <p:nvCxnSpPr>
            <p:cNvPr id="39" name="Straight Arrow Connector 38"/>
            <p:cNvCxnSpPr/>
            <p:nvPr/>
          </p:nvCxnSpPr>
          <p:spPr>
            <a:xfrm>
              <a:off x="3002834" y="4253260"/>
              <a:ext cx="2559766" cy="153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4526834" y="4497349"/>
            <a:ext cx="4404436" cy="369332"/>
            <a:chOff x="3002834" y="4497349"/>
            <a:chExt cx="4404436" cy="369332"/>
          </a:xfrm>
        </p:grpSpPr>
        <p:sp>
          <p:nvSpPr>
            <p:cNvPr id="29" name="TextBox 28"/>
            <p:cNvSpPr txBox="1"/>
            <p:nvPr/>
          </p:nvSpPr>
          <p:spPr>
            <a:xfrm>
              <a:off x="5590747" y="4497349"/>
              <a:ext cx="1816523" cy="369332"/>
            </a:xfrm>
            <a:prstGeom prst="rect">
              <a:avLst/>
            </a:prstGeom>
            <a:noFill/>
          </p:spPr>
          <p:txBody>
            <a:bodyPr wrap="none" rtlCol="0">
              <a:spAutoFit/>
            </a:bodyPr>
            <a:lstStyle/>
            <a:p>
              <a:r>
                <a:rPr lang="en-US" dirty="0">
                  <a:latin typeface="Gill Sans Light"/>
                </a:rPr>
                <a:t>write response</a:t>
              </a:r>
            </a:p>
          </p:txBody>
        </p:sp>
        <p:cxnSp>
          <p:nvCxnSpPr>
            <p:cNvPr id="41" name="Straight Arrow Connector 40"/>
            <p:cNvCxnSpPr/>
            <p:nvPr/>
          </p:nvCxnSpPr>
          <p:spPr>
            <a:xfrm flipH="1">
              <a:off x="3002834" y="4696946"/>
              <a:ext cx="255976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42" name="Freeform 41"/>
          <p:cNvSpPr/>
          <p:nvPr/>
        </p:nvSpPr>
        <p:spPr>
          <a:xfrm>
            <a:off x="8880006" y="4191000"/>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Gill Sans Light"/>
            </a:endParaRPr>
          </a:p>
        </p:txBody>
      </p:sp>
      <p:sp>
        <p:nvSpPr>
          <p:cNvPr id="43" name="Freeform 42"/>
          <p:cNvSpPr/>
          <p:nvPr/>
        </p:nvSpPr>
        <p:spPr>
          <a:xfrm flipH="1">
            <a:off x="2322433" y="4162964"/>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sp>
        <p:nvSpPr>
          <p:cNvPr id="27" name="Freeform 26"/>
          <p:cNvSpPr/>
          <p:nvPr/>
        </p:nvSpPr>
        <p:spPr>
          <a:xfrm>
            <a:off x="8470456" y="3013875"/>
            <a:ext cx="1838714" cy="3070074"/>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nvGrpSpPr>
          <p:cNvPr id="3" name="Group 2"/>
          <p:cNvGrpSpPr/>
          <p:nvPr/>
        </p:nvGrpSpPr>
        <p:grpSpPr>
          <a:xfrm>
            <a:off x="7356104" y="2944682"/>
            <a:ext cx="2317651" cy="862846"/>
            <a:chOff x="5832103" y="2944682"/>
            <a:chExt cx="2317651" cy="862846"/>
          </a:xfrm>
        </p:grpSpPr>
        <p:grpSp>
          <p:nvGrpSpPr>
            <p:cNvPr id="46" name="Group 45"/>
            <p:cNvGrpSpPr/>
            <p:nvPr/>
          </p:nvGrpSpPr>
          <p:grpSpPr>
            <a:xfrm>
              <a:off x="5832103" y="2944682"/>
              <a:ext cx="1946367" cy="729734"/>
              <a:chOff x="5831695" y="2954752"/>
              <a:chExt cx="1946367" cy="729734"/>
            </a:xfrm>
          </p:grpSpPr>
          <p:cxnSp>
            <p:nvCxnSpPr>
              <p:cNvPr id="47" name="Straight Arrow Connector 46"/>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31695" y="3315154"/>
                <a:ext cx="1946367" cy="369332"/>
              </a:xfrm>
              <a:prstGeom prst="rect">
                <a:avLst/>
              </a:prstGeom>
              <a:noFill/>
            </p:spPr>
            <p:txBody>
              <a:bodyPr wrap="none" rtlCol="0">
                <a:spAutoFit/>
              </a:bodyPr>
              <a:lstStyle/>
              <a:p>
                <a:r>
                  <a:rPr lang="en-US" dirty="0">
                    <a:latin typeface="Gill Sans Light"/>
                  </a:rPr>
                  <a:t>Accept </a:t>
                </a:r>
                <a:r>
                  <a:rPr lang="en-US" dirty="0" err="1">
                    <a:latin typeface="Gill Sans Light"/>
                  </a:rPr>
                  <a:t>syscall</a:t>
                </a:r>
                <a:r>
                  <a:rPr lang="en-US" dirty="0">
                    <a:latin typeface="Gill Sans Light"/>
                  </a:rPr>
                  <a:t>()</a:t>
                </a:r>
              </a:p>
            </p:txBody>
          </p:sp>
        </p:grpSp>
        <p:sp>
          <p:nvSpPr>
            <p:cNvPr id="52" name="Freeform 51"/>
            <p:cNvSpPr/>
            <p:nvPr/>
          </p:nvSpPr>
          <p:spPr>
            <a:xfrm>
              <a:off x="7657159" y="3154765"/>
              <a:ext cx="492595" cy="652763"/>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grpSp>
        <p:nvGrpSpPr>
          <p:cNvPr id="4" name="Group 3"/>
          <p:cNvGrpSpPr/>
          <p:nvPr/>
        </p:nvGrpSpPr>
        <p:grpSpPr>
          <a:xfrm>
            <a:off x="2981734" y="3013876"/>
            <a:ext cx="5090015" cy="1090777"/>
            <a:chOff x="1457733" y="3013875"/>
            <a:chExt cx="5090015" cy="1090777"/>
          </a:xfrm>
        </p:grpSpPr>
        <p:grpSp>
          <p:nvGrpSpPr>
            <p:cNvPr id="37" name="Group 36"/>
            <p:cNvGrpSpPr/>
            <p:nvPr/>
          </p:nvGrpSpPr>
          <p:grpSpPr>
            <a:xfrm>
              <a:off x="3997254" y="3636570"/>
              <a:ext cx="2550494" cy="468082"/>
              <a:chOff x="3997254" y="3636570"/>
              <a:chExt cx="2550494" cy="468082"/>
            </a:xfrm>
          </p:grpSpPr>
          <p:cxnSp>
            <p:nvCxnSpPr>
              <p:cNvPr id="26" name="Straight Arrow Connector 25"/>
              <p:cNvCxnSpPr/>
              <p:nvPr/>
            </p:nvCxnSpPr>
            <p:spPr>
              <a:xfrm flipH="1">
                <a:off x="6080497" y="3684486"/>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97254" y="3636570"/>
                <a:ext cx="2274982" cy="369332"/>
              </a:xfrm>
              <a:prstGeom prst="rect">
                <a:avLst/>
              </a:prstGeom>
              <a:noFill/>
            </p:spPr>
            <p:txBody>
              <a:bodyPr wrap="none" rtlCol="0">
                <a:spAutoFit/>
              </a:bodyPr>
              <a:lstStyle/>
              <a:p>
                <a:r>
                  <a:rPr lang="en-US" i="1" dirty="0">
                    <a:latin typeface="Gill Sans Light"/>
                  </a:rPr>
                  <a:t>Connection Socket</a:t>
                </a:r>
              </a:p>
            </p:txBody>
          </p:sp>
        </p:grpSp>
        <p:sp>
          <p:nvSpPr>
            <p:cNvPr id="45" name="TextBox 44"/>
            <p:cNvSpPr txBox="1"/>
            <p:nvPr/>
          </p:nvSpPr>
          <p:spPr>
            <a:xfrm>
              <a:off x="1457733" y="3622862"/>
              <a:ext cx="2274982" cy="369332"/>
            </a:xfrm>
            <a:prstGeom prst="rect">
              <a:avLst/>
            </a:prstGeom>
            <a:noFill/>
          </p:spPr>
          <p:txBody>
            <a:bodyPr wrap="none" rtlCol="0">
              <a:spAutoFit/>
            </a:bodyPr>
            <a:lstStyle/>
            <a:p>
              <a:r>
                <a:rPr lang="en-US" i="1" dirty="0">
                  <a:latin typeface="Gill Sans Light"/>
                </a:rPr>
                <a:t>Connection Socket</a:t>
              </a:r>
            </a:p>
          </p:txBody>
        </p:sp>
        <p:cxnSp>
          <p:nvCxnSpPr>
            <p:cNvPr id="53" name="Straight Arrow Connector 52"/>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4" name="Straight Arrow Connector 53"/>
          <p:cNvCxnSpPr>
            <a:endCxn id="22" idx="1"/>
          </p:cNvCxnSpPr>
          <p:nvPr/>
        </p:nvCxnSpPr>
        <p:spPr>
          <a:xfrm>
            <a:off x="5929280" y="2770928"/>
            <a:ext cx="1432800" cy="162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Left-Right Arrow 5"/>
          <p:cNvSpPr/>
          <p:nvPr/>
        </p:nvSpPr>
        <p:spPr bwMode="auto">
          <a:xfrm>
            <a:off x="5153245" y="3728903"/>
            <a:ext cx="415854" cy="184666"/>
          </a:xfrm>
          <a:prstGeom prst="leftRightArrow">
            <a:avLst/>
          </a:prstGeom>
          <a:solidFill>
            <a:schemeClr val="bg1"/>
          </a:solidFill>
          <a:ln w="57150" cap="flat" cmpd="sng" algn="ctr">
            <a:solidFill>
              <a:srgbClr val="618FF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56" name="Straight Arrow Connector 55"/>
          <p:cNvCxnSpPr>
            <a:stCxn id="48" idx="1"/>
          </p:cNvCxnSpPr>
          <p:nvPr/>
        </p:nvCxnSpPr>
        <p:spPr>
          <a:xfrm flipH="1" flipV="1">
            <a:off x="5856695" y="2864140"/>
            <a:ext cx="1499409" cy="625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114747" y="4104652"/>
            <a:ext cx="1620957" cy="369332"/>
          </a:xfrm>
          <a:prstGeom prst="rect">
            <a:avLst/>
          </a:prstGeom>
          <a:noFill/>
        </p:spPr>
        <p:txBody>
          <a:bodyPr wrap="none" rtlCol="0">
            <a:spAutoFit/>
          </a:bodyPr>
          <a:lstStyle/>
          <a:p>
            <a:r>
              <a:rPr lang="en-US" dirty="0">
                <a:latin typeface="Gill Sans Light"/>
              </a:rPr>
              <a:t>read request</a:t>
            </a:r>
          </a:p>
        </p:txBody>
      </p:sp>
      <p:sp>
        <p:nvSpPr>
          <p:cNvPr id="49" name="Rounded Rectangle 4">
            <a:extLst>
              <a:ext uri="{FF2B5EF4-FFF2-40B4-BE49-F238E27FC236}">
                <a16:creationId xmlns:a16="http://schemas.microsoft.com/office/drawing/2014/main" id="{CC072540-3456-4E8E-970C-422FC8CF5618}"/>
              </a:ext>
            </a:extLst>
          </p:cNvPr>
          <p:cNvSpPr/>
          <p:nvPr/>
        </p:nvSpPr>
        <p:spPr bwMode="auto">
          <a:xfrm>
            <a:off x="1981200" y="2514600"/>
            <a:ext cx="8229600" cy="1152142"/>
          </a:xfrm>
          <a:prstGeom prst="roundRect">
            <a:avLst/>
          </a:prstGeom>
          <a:solidFill>
            <a:srgbClr val="FFFF00">
              <a:alpha val="14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190790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4241-5DED-4CBF-BDBE-FCFFDF493518}"/>
              </a:ext>
            </a:extLst>
          </p:cNvPr>
          <p:cNvSpPr>
            <a:spLocks noGrp="1"/>
          </p:cNvSpPr>
          <p:nvPr>
            <p:ph type="title"/>
          </p:nvPr>
        </p:nvSpPr>
        <p:spPr/>
        <p:txBody>
          <a:bodyPr/>
          <a:lstStyle/>
          <a:p>
            <a:r>
              <a:rPr lang="en-US" dirty="0">
                <a:latin typeface="Gill Sans Light"/>
              </a:rPr>
              <a:t>Open Connection: 3-Way Handshake</a:t>
            </a:r>
          </a:p>
        </p:txBody>
      </p:sp>
      <p:sp>
        <p:nvSpPr>
          <p:cNvPr id="3" name="Content Placeholder 2">
            <a:extLst>
              <a:ext uri="{FF2B5EF4-FFF2-40B4-BE49-F238E27FC236}">
                <a16:creationId xmlns:a16="http://schemas.microsoft.com/office/drawing/2014/main" id="{49F0E5FE-345E-432D-B779-34848A8A975F}"/>
              </a:ext>
            </a:extLst>
          </p:cNvPr>
          <p:cNvSpPr>
            <a:spLocks noGrp="1"/>
          </p:cNvSpPr>
          <p:nvPr>
            <p:ph idx="1"/>
          </p:nvPr>
        </p:nvSpPr>
        <p:spPr>
          <a:xfrm>
            <a:off x="309416" y="1825625"/>
            <a:ext cx="3859272" cy="4351338"/>
          </a:xfrm>
        </p:spPr>
        <p:txBody>
          <a:bodyPr>
            <a:normAutofit/>
          </a:bodyPr>
          <a:lstStyle/>
          <a:p>
            <a:r>
              <a:rPr lang="en-US" dirty="0">
                <a:latin typeface="Gill Sans Light"/>
                <a:ea typeface="ＭＳ Ｐゴシック" charset="0"/>
                <a:cs typeface="ＭＳ Ｐゴシック" charset="0"/>
              </a:rPr>
              <a:t>Server calls </a:t>
            </a:r>
            <a:r>
              <a:rPr lang="en-US" dirty="0">
                <a:solidFill>
                  <a:srgbClr val="FF0000"/>
                </a:solidFill>
                <a:latin typeface="Gill Sans Light"/>
                <a:ea typeface="ＭＳ Ｐゴシック" charset="0"/>
                <a:cs typeface="ＭＳ Ｐゴシック" charset="0"/>
              </a:rPr>
              <a:t>listen() </a:t>
            </a:r>
            <a:r>
              <a:rPr lang="en-US" dirty="0">
                <a:latin typeface="Gill Sans Light"/>
                <a:ea typeface="ＭＳ Ｐゴシック" charset="0"/>
                <a:cs typeface="ＭＳ Ｐゴシック" charset="0"/>
              </a:rPr>
              <a:t>to wait for a new connection</a:t>
            </a:r>
          </a:p>
          <a:p>
            <a:r>
              <a:rPr lang="en-US" dirty="0">
                <a:latin typeface="Gill Sans Light"/>
                <a:ea typeface="ＭＳ Ｐゴシック" charset="0"/>
                <a:cs typeface="ＭＳ Ｐゴシック" charset="0"/>
              </a:rPr>
              <a:t>Client calls </a:t>
            </a:r>
            <a:r>
              <a:rPr lang="en-US" dirty="0">
                <a:solidFill>
                  <a:srgbClr val="0000FF"/>
                </a:solidFill>
                <a:latin typeface="Gill Sans Light"/>
                <a:ea typeface="ＭＳ Ｐゴシック" charset="0"/>
                <a:cs typeface="ＭＳ Ｐゴシック" charset="0"/>
              </a:rPr>
              <a:t>connect() </a:t>
            </a:r>
            <a:r>
              <a:rPr lang="en-US" dirty="0">
                <a:latin typeface="Gill Sans Light"/>
                <a:ea typeface="ＭＳ Ｐゴシック" charset="0"/>
                <a:cs typeface="ＭＳ Ｐゴシック" charset="0"/>
              </a:rPr>
              <a:t>providing server’s IP address and port number </a:t>
            </a:r>
          </a:p>
          <a:p>
            <a:r>
              <a:rPr lang="en-US" dirty="0">
                <a:latin typeface="Gill Sans Light"/>
                <a:ea typeface="ＭＳ Ｐゴシック" charset="0"/>
                <a:cs typeface="ＭＳ Ｐゴシック" charset="0"/>
              </a:rPr>
              <a:t>Each side sends SYN packet proposing an initial sequence number (one for each sender) and ACKs the other</a:t>
            </a:r>
          </a:p>
          <a:p>
            <a:pPr marL="0" indent="0">
              <a:buNone/>
            </a:pPr>
            <a:endParaRPr lang="en-US" dirty="0">
              <a:latin typeface="Gill Sans Light"/>
            </a:endParaRPr>
          </a:p>
        </p:txBody>
      </p:sp>
      <p:sp>
        <p:nvSpPr>
          <p:cNvPr id="47" name="Line 4">
            <a:extLst>
              <a:ext uri="{FF2B5EF4-FFF2-40B4-BE49-F238E27FC236}">
                <a16:creationId xmlns:a16="http://schemas.microsoft.com/office/drawing/2014/main" id="{A8D3D404-B1BB-4813-8F59-CB6AD4F9AFE0}"/>
              </a:ext>
            </a:extLst>
          </p:cNvPr>
          <p:cNvSpPr>
            <a:spLocks noChangeShapeType="1"/>
          </p:cNvSpPr>
          <p:nvPr/>
        </p:nvSpPr>
        <p:spPr bwMode="auto">
          <a:xfrm>
            <a:off x="5568350" y="2105472"/>
            <a:ext cx="0" cy="3971235"/>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sp>
        <p:nvSpPr>
          <p:cNvPr id="48" name="Text Box 5">
            <a:extLst>
              <a:ext uri="{FF2B5EF4-FFF2-40B4-BE49-F238E27FC236}">
                <a16:creationId xmlns:a16="http://schemas.microsoft.com/office/drawing/2014/main" id="{64B0A6F3-F93F-457D-9C2B-148F3E548150}"/>
              </a:ext>
            </a:extLst>
          </p:cNvPr>
          <p:cNvSpPr txBox="1">
            <a:spLocks noChangeArrowheads="1"/>
          </p:cNvSpPr>
          <p:nvPr/>
        </p:nvSpPr>
        <p:spPr bwMode="auto">
          <a:xfrm>
            <a:off x="4336497" y="1598441"/>
            <a:ext cx="2454179" cy="459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dirty="0">
                <a:latin typeface="Gill Sans Light"/>
                <a:cs typeface="Helvetica" charset="0"/>
              </a:rPr>
              <a:t>Client (initiator)</a:t>
            </a:r>
          </a:p>
        </p:txBody>
      </p:sp>
      <p:sp>
        <p:nvSpPr>
          <p:cNvPr id="49" name="Line 7">
            <a:extLst>
              <a:ext uri="{FF2B5EF4-FFF2-40B4-BE49-F238E27FC236}">
                <a16:creationId xmlns:a16="http://schemas.microsoft.com/office/drawing/2014/main" id="{05BE9DF8-EFDB-461E-A463-90A8EF3D3335}"/>
              </a:ext>
            </a:extLst>
          </p:cNvPr>
          <p:cNvSpPr>
            <a:spLocks noChangeShapeType="1"/>
          </p:cNvSpPr>
          <p:nvPr/>
        </p:nvSpPr>
        <p:spPr bwMode="auto">
          <a:xfrm>
            <a:off x="10440387" y="2105473"/>
            <a:ext cx="0" cy="385389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grpSp>
        <p:nvGrpSpPr>
          <p:cNvPr id="50" name="Group 8">
            <a:extLst>
              <a:ext uri="{FF2B5EF4-FFF2-40B4-BE49-F238E27FC236}">
                <a16:creationId xmlns:a16="http://schemas.microsoft.com/office/drawing/2014/main" id="{DE4DBE42-2691-4763-8826-5799D11F229C}"/>
              </a:ext>
            </a:extLst>
          </p:cNvPr>
          <p:cNvGrpSpPr>
            <a:grpSpLocks/>
          </p:cNvGrpSpPr>
          <p:nvPr/>
        </p:nvGrpSpPr>
        <p:grpSpPr bwMode="auto">
          <a:xfrm>
            <a:off x="5563587" y="2357886"/>
            <a:ext cx="4876800" cy="738187"/>
            <a:chOff x="1248" y="2175"/>
            <a:chExt cx="3072" cy="465"/>
          </a:xfrm>
        </p:grpSpPr>
        <p:sp>
          <p:nvSpPr>
            <p:cNvPr id="51" name="Line 9">
              <a:extLst>
                <a:ext uri="{FF2B5EF4-FFF2-40B4-BE49-F238E27FC236}">
                  <a16:creationId xmlns:a16="http://schemas.microsoft.com/office/drawing/2014/main" id="{57D77075-D057-40EA-BCBB-72DB6CAC0A5A}"/>
                </a:ext>
              </a:extLst>
            </p:cNvPr>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sp>
          <p:nvSpPr>
            <p:cNvPr id="52" name="Text Box 10">
              <a:extLst>
                <a:ext uri="{FF2B5EF4-FFF2-40B4-BE49-F238E27FC236}">
                  <a16:creationId xmlns:a16="http://schemas.microsoft.com/office/drawing/2014/main" id="{3FF540C4-396F-4DC8-9346-733FB1708BD8}"/>
                </a:ext>
              </a:extLst>
            </p:cNvPr>
            <p:cNvSpPr txBox="1">
              <a:spLocks noChangeArrowheads="1"/>
            </p:cNvSpPr>
            <p:nvPr/>
          </p:nvSpPr>
          <p:spPr bwMode="auto">
            <a:xfrm rot="429064">
              <a:off x="1925" y="2175"/>
              <a:ext cx="1331"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Gill Sans Light"/>
                  <a:cs typeface="Helvetica" charset="0"/>
                </a:rPr>
                <a:t>SYN, SeqNum = x</a:t>
              </a:r>
            </a:p>
          </p:txBody>
        </p:sp>
      </p:grpSp>
      <p:grpSp>
        <p:nvGrpSpPr>
          <p:cNvPr id="53" name="Group 11">
            <a:extLst>
              <a:ext uri="{FF2B5EF4-FFF2-40B4-BE49-F238E27FC236}">
                <a16:creationId xmlns:a16="http://schemas.microsoft.com/office/drawing/2014/main" id="{4C908CBE-85EB-4F9D-8083-7937DC792E05}"/>
              </a:ext>
            </a:extLst>
          </p:cNvPr>
          <p:cNvGrpSpPr>
            <a:grpSpLocks/>
          </p:cNvGrpSpPr>
          <p:nvPr/>
        </p:nvGrpSpPr>
        <p:grpSpPr bwMode="auto">
          <a:xfrm>
            <a:off x="5515968" y="3224664"/>
            <a:ext cx="4924420" cy="633413"/>
            <a:chOff x="1217" y="2721"/>
            <a:chExt cx="3103" cy="399"/>
          </a:xfrm>
        </p:grpSpPr>
        <p:sp>
          <p:nvSpPr>
            <p:cNvPr id="54" name="Line 12">
              <a:extLst>
                <a:ext uri="{FF2B5EF4-FFF2-40B4-BE49-F238E27FC236}">
                  <a16:creationId xmlns:a16="http://schemas.microsoft.com/office/drawing/2014/main" id="{286CFB68-DCB2-4D69-8D60-23E7ED6B998B}"/>
                </a:ext>
              </a:extLst>
            </p:cNvPr>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sp>
          <p:nvSpPr>
            <p:cNvPr id="55" name="Text Box 13">
              <a:extLst>
                <a:ext uri="{FF2B5EF4-FFF2-40B4-BE49-F238E27FC236}">
                  <a16:creationId xmlns:a16="http://schemas.microsoft.com/office/drawing/2014/main" id="{F36A9ABD-1A02-4424-93C5-4344CCC2BA57}"/>
                </a:ext>
              </a:extLst>
            </p:cNvPr>
            <p:cNvSpPr txBox="1">
              <a:spLocks noChangeArrowheads="1"/>
            </p:cNvSpPr>
            <p:nvPr/>
          </p:nvSpPr>
          <p:spPr bwMode="auto">
            <a:xfrm rot="21224390">
              <a:off x="1217" y="2721"/>
              <a:ext cx="3074"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Gill Sans Light"/>
                  <a:cs typeface="Helvetica" charset="0"/>
                </a:rPr>
                <a:t>SYN and ACK, SeqNum = y and Ack = x + 1</a:t>
              </a:r>
            </a:p>
          </p:txBody>
        </p:sp>
      </p:grpSp>
      <p:grpSp>
        <p:nvGrpSpPr>
          <p:cNvPr id="56" name="Group 14">
            <a:extLst>
              <a:ext uri="{FF2B5EF4-FFF2-40B4-BE49-F238E27FC236}">
                <a16:creationId xmlns:a16="http://schemas.microsoft.com/office/drawing/2014/main" id="{4B270908-1478-4A24-BA50-08985443D314}"/>
              </a:ext>
            </a:extLst>
          </p:cNvPr>
          <p:cNvGrpSpPr>
            <a:grpSpLocks/>
          </p:cNvGrpSpPr>
          <p:nvPr/>
        </p:nvGrpSpPr>
        <p:grpSpPr bwMode="auto">
          <a:xfrm>
            <a:off x="5563587" y="4034289"/>
            <a:ext cx="4876800" cy="738188"/>
            <a:chOff x="1248" y="3231"/>
            <a:chExt cx="3072" cy="465"/>
          </a:xfrm>
        </p:grpSpPr>
        <p:sp>
          <p:nvSpPr>
            <p:cNvPr id="57" name="Line 15">
              <a:extLst>
                <a:ext uri="{FF2B5EF4-FFF2-40B4-BE49-F238E27FC236}">
                  <a16:creationId xmlns:a16="http://schemas.microsoft.com/office/drawing/2014/main" id="{92889179-E5BB-440C-8FA6-AEB74BEB320C}"/>
                </a:ext>
              </a:extLst>
            </p:cNvPr>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txBody>
            <a:bodyPr lIns="90488" tIns="44450" rIns="90488" bIns="44450"/>
            <a:lstStyle/>
            <a:p>
              <a:endParaRPr lang="en-US">
                <a:latin typeface="Gill Sans Light"/>
              </a:endParaRPr>
            </a:p>
          </p:txBody>
        </p:sp>
        <p:sp>
          <p:nvSpPr>
            <p:cNvPr id="58" name="Text Box 16">
              <a:extLst>
                <a:ext uri="{FF2B5EF4-FFF2-40B4-BE49-F238E27FC236}">
                  <a16:creationId xmlns:a16="http://schemas.microsoft.com/office/drawing/2014/main" id="{B2908F5F-83F9-4B2B-BB83-5A3AFB55E983}"/>
                </a:ext>
              </a:extLst>
            </p:cNvPr>
            <p:cNvSpPr txBox="1">
              <a:spLocks noChangeArrowheads="1"/>
            </p:cNvSpPr>
            <p:nvPr/>
          </p:nvSpPr>
          <p:spPr bwMode="auto">
            <a:xfrm rot="429064">
              <a:off x="1961" y="3231"/>
              <a:ext cx="1265"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Gill Sans Light"/>
                  <a:cs typeface="Helvetica" charset="0"/>
                </a:rPr>
                <a:t>ACK, Ack = y + 1</a:t>
              </a:r>
            </a:p>
          </p:txBody>
        </p:sp>
      </p:grpSp>
      <p:sp>
        <p:nvSpPr>
          <p:cNvPr id="61" name="Text Box 19">
            <a:extLst>
              <a:ext uri="{FF2B5EF4-FFF2-40B4-BE49-F238E27FC236}">
                <a16:creationId xmlns:a16="http://schemas.microsoft.com/office/drawing/2014/main" id="{28E0E0A6-62E7-4F20-8A6F-7920FDE8357E}"/>
              </a:ext>
            </a:extLst>
          </p:cNvPr>
          <p:cNvSpPr txBox="1">
            <a:spLocks noChangeArrowheads="1"/>
          </p:cNvSpPr>
          <p:nvPr/>
        </p:nvSpPr>
        <p:spPr bwMode="auto">
          <a:xfrm>
            <a:off x="4154016" y="2254698"/>
            <a:ext cx="1336885" cy="397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2000" dirty="0">
                <a:solidFill>
                  <a:srgbClr val="0000FF"/>
                </a:solidFill>
                <a:latin typeface="Gill Sans Light"/>
                <a:cs typeface="Helvetica" charset="0"/>
              </a:rPr>
              <a:t>connect()</a:t>
            </a:r>
          </a:p>
        </p:txBody>
      </p:sp>
      <p:sp>
        <p:nvSpPr>
          <p:cNvPr id="62" name="Text Box 20">
            <a:extLst>
              <a:ext uri="{FF2B5EF4-FFF2-40B4-BE49-F238E27FC236}">
                <a16:creationId xmlns:a16="http://schemas.microsoft.com/office/drawing/2014/main" id="{0BB055CA-2264-41DB-A6A0-2F00D45FDCE3}"/>
              </a:ext>
            </a:extLst>
          </p:cNvPr>
          <p:cNvSpPr txBox="1">
            <a:spLocks noChangeArrowheads="1"/>
          </p:cNvSpPr>
          <p:nvPr/>
        </p:nvSpPr>
        <p:spPr bwMode="auto">
          <a:xfrm>
            <a:off x="10483250" y="1945929"/>
            <a:ext cx="1021094" cy="3975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Gill Sans Light"/>
                <a:cs typeface="Helvetica" charset="0"/>
              </a:rPr>
              <a:t>listen()</a:t>
            </a:r>
          </a:p>
        </p:txBody>
      </p:sp>
      <p:sp>
        <p:nvSpPr>
          <p:cNvPr id="63" name="Text Box 21">
            <a:extLst>
              <a:ext uri="{FF2B5EF4-FFF2-40B4-BE49-F238E27FC236}">
                <a16:creationId xmlns:a16="http://schemas.microsoft.com/office/drawing/2014/main" id="{B11ED3C3-07EC-495F-8DD8-B46EE3613D8A}"/>
              </a:ext>
            </a:extLst>
          </p:cNvPr>
          <p:cNvSpPr txBox="1">
            <a:spLocks noChangeArrowheads="1"/>
          </p:cNvSpPr>
          <p:nvPr/>
        </p:nvSpPr>
        <p:spPr bwMode="auto">
          <a:xfrm>
            <a:off x="10516588" y="5499097"/>
            <a:ext cx="1588840" cy="101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Gill Sans Light"/>
                <a:cs typeface="Helvetica" charset="0"/>
              </a:rPr>
              <a:t>accept() dequeues connection</a:t>
            </a:r>
          </a:p>
        </p:txBody>
      </p:sp>
      <p:sp>
        <p:nvSpPr>
          <p:cNvPr id="64" name="Text Box 22">
            <a:extLst>
              <a:ext uri="{FF2B5EF4-FFF2-40B4-BE49-F238E27FC236}">
                <a16:creationId xmlns:a16="http://schemas.microsoft.com/office/drawing/2014/main" id="{2C328625-BBA9-4F7E-A868-1D61EA438FF6}"/>
              </a:ext>
            </a:extLst>
          </p:cNvPr>
          <p:cNvSpPr txBox="1">
            <a:spLocks noChangeArrowheads="1"/>
          </p:cNvSpPr>
          <p:nvPr/>
        </p:nvSpPr>
        <p:spPr bwMode="auto">
          <a:xfrm>
            <a:off x="10516587" y="4032422"/>
            <a:ext cx="1777712" cy="13208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Gill Sans Light"/>
                <a:cs typeface="Helvetica" charset="0"/>
              </a:rPr>
              <a:t>allocate</a:t>
            </a:r>
            <a:br>
              <a:rPr lang="en-US" sz="2000" dirty="0">
                <a:solidFill>
                  <a:srgbClr val="FF0000"/>
                </a:solidFill>
                <a:latin typeface="Gill Sans Light"/>
                <a:cs typeface="Helvetica" charset="0"/>
              </a:rPr>
            </a:br>
            <a:r>
              <a:rPr lang="en-US" sz="2000" dirty="0">
                <a:solidFill>
                  <a:srgbClr val="FF0000"/>
                </a:solidFill>
                <a:latin typeface="Gill Sans Light"/>
                <a:cs typeface="Helvetica" charset="0"/>
              </a:rPr>
              <a:t>buffer space,</a:t>
            </a:r>
          </a:p>
          <a:p>
            <a:pPr eaLnBrk="1" hangingPunct="1"/>
            <a:r>
              <a:rPr lang="en-US" sz="2000" dirty="0">
                <a:solidFill>
                  <a:srgbClr val="FF0000"/>
                </a:solidFill>
                <a:latin typeface="Gill Sans Light"/>
                <a:cs typeface="Helvetica" charset="0"/>
              </a:rPr>
              <a:t>connection</a:t>
            </a:r>
            <a:br>
              <a:rPr lang="en-US" sz="2000" dirty="0">
                <a:solidFill>
                  <a:srgbClr val="FF0000"/>
                </a:solidFill>
                <a:latin typeface="Gill Sans Light"/>
                <a:cs typeface="Helvetica" charset="0"/>
              </a:rPr>
            </a:br>
            <a:r>
              <a:rPr lang="en-US" sz="2000" dirty="0">
                <a:solidFill>
                  <a:srgbClr val="FF0000"/>
                </a:solidFill>
                <a:latin typeface="Gill Sans Light"/>
                <a:cs typeface="Helvetica" charset="0"/>
              </a:rPr>
              <a:t>enqueued</a:t>
            </a:r>
          </a:p>
        </p:txBody>
      </p:sp>
      <p:sp>
        <p:nvSpPr>
          <p:cNvPr id="65" name="TextBox 22">
            <a:extLst>
              <a:ext uri="{FF2B5EF4-FFF2-40B4-BE49-F238E27FC236}">
                <a16:creationId xmlns:a16="http://schemas.microsoft.com/office/drawing/2014/main" id="{7DB2B6E5-C383-4F03-8BCE-DFC2E2B4BFBC}"/>
              </a:ext>
            </a:extLst>
          </p:cNvPr>
          <p:cNvSpPr txBox="1">
            <a:spLocks noChangeArrowheads="1"/>
          </p:cNvSpPr>
          <p:nvPr/>
        </p:nvSpPr>
        <p:spPr bwMode="auto">
          <a:xfrm rot="-5400000">
            <a:off x="4723006" y="3944592"/>
            <a:ext cx="6715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time</a:t>
            </a:r>
          </a:p>
        </p:txBody>
      </p:sp>
      <p:cxnSp>
        <p:nvCxnSpPr>
          <p:cNvPr id="66" name="Straight Arrow Connector 23">
            <a:extLst>
              <a:ext uri="{FF2B5EF4-FFF2-40B4-BE49-F238E27FC236}">
                <a16:creationId xmlns:a16="http://schemas.microsoft.com/office/drawing/2014/main" id="{5CC18615-FB03-4B07-9B41-3090788A24EF}"/>
              </a:ext>
            </a:extLst>
          </p:cNvPr>
          <p:cNvCxnSpPr>
            <a:cxnSpLocks noChangeShapeType="1"/>
          </p:cNvCxnSpPr>
          <p:nvPr/>
        </p:nvCxnSpPr>
        <p:spPr bwMode="auto">
          <a:xfrm>
            <a:off x="5258787" y="3718373"/>
            <a:ext cx="0" cy="1066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7" name="Text Box 6">
            <a:extLst>
              <a:ext uri="{FF2B5EF4-FFF2-40B4-BE49-F238E27FC236}">
                <a16:creationId xmlns:a16="http://schemas.microsoft.com/office/drawing/2014/main" id="{5BD3DA4B-652A-48FB-ABBB-40AF82A39EC7}"/>
              </a:ext>
            </a:extLst>
          </p:cNvPr>
          <p:cNvSpPr txBox="1">
            <a:spLocks noChangeArrowheads="1"/>
          </p:cNvSpPr>
          <p:nvPr/>
        </p:nvSpPr>
        <p:spPr bwMode="auto">
          <a:xfrm>
            <a:off x="9868927" y="1541942"/>
            <a:ext cx="1142922" cy="4590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dirty="0">
                <a:latin typeface="Gill Sans Light"/>
                <a:cs typeface="Helvetica" charset="0"/>
              </a:rPr>
              <a:t>Server</a:t>
            </a:r>
          </a:p>
        </p:txBody>
      </p:sp>
    </p:spTree>
    <p:extLst>
      <p:ext uri="{BB962C8B-B14F-4D97-AF65-F5344CB8AC3E}">
        <p14:creationId xmlns:p14="http://schemas.microsoft.com/office/powerpoint/2010/main" val="4025874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right)">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1" grpId="0"/>
      <p:bldP spid="62" grpId="0"/>
      <p:bldP spid="63" grpId="0"/>
      <p:bldP spid="64"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Light"/>
              </a:rPr>
              <a:t>Sockets in concept</a:t>
            </a:r>
          </a:p>
        </p:txBody>
      </p:sp>
      <p:sp>
        <p:nvSpPr>
          <p:cNvPr id="7" name="TextBox 6"/>
          <p:cNvSpPr txBox="1"/>
          <p:nvPr/>
        </p:nvSpPr>
        <p:spPr>
          <a:xfrm>
            <a:off x="2969232" y="680377"/>
            <a:ext cx="1039067" cy="461665"/>
          </a:xfrm>
          <a:prstGeom prst="rect">
            <a:avLst/>
          </a:prstGeom>
          <a:noFill/>
        </p:spPr>
        <p:txBody>
          <a:bodyPr wrap="none" rtlCol="0">
            <a:spAutoFit/>
          </a:bodyPr>
          <a:lstStyle/>
          <a:p>
            <a:r>
              <a:rPr lang="en-US" sz="2400" dirty="0">
                <a:solidFill>
                  <a:srgbClr val="FF0000"/>
                </a:solidFill>
                <a:latin typeface="Gill Sans Light"/>
              </a:rPr>
              <a:t>Client</a:t>
            </a:r>
          </a:p>
        </p:txBody>
      </p:sp>
      <p:sp>
        <p:nvSpPr>
          <p:cNvPr id="8" name="TextBox 7"/>
          <p:cNvSpPr txBox="1"/>
          <p:nvPr/>
        </p:nvSpPr>
        <p:spPr>
          <a:xfrm>
            <a:off x="7863527" y="662413"/>
            <a:ext cx="1184940" cy="461665"/>
          </a:xfrm>
          <a:prstGeom prst="rect">
            <a:avLst/>
          </a:prstGeom>
          <a:noFill/>
        </p:spPr>
        <p:txBody>
          <a:bodyPr wrap="none" rtlCol="0">
            <a:spAutoFit/>
          </a:bodyPr>
          <a:lstStyle/>
          <a:p>
            <a:r>
              <a:rPr lang="en-US" sz="2400" dirty="0">
                <a:solidFill>
                  <a:srgbClr val="FF0000"/>
                </a:solidFill>
                <a:latin typeface="Gill Sans Light"/>
              </a:rPr>
              <a:t>Server</a:t>
            </a:r>
          </a:p>
        </p:txBody>
      </p:sp>
      <p:sp>
        <p:nvSpPr>
          <p:cNvPr id="12" name="TextBox 11"/>
          <p:cNvSpPr txBox="1"/>
          <p:nvPr/>
        </p:nvSpPr>
        <p:spPr>
          <a:xfrm>
            <a:off x="2800380" y="4469352"/>
            <a:ext cx="1749197" cy="369332"/>
          </a:xfrm>
          <a:prstGeom prst="rect">
            <a:avLst/>
          </a:prstGeom>
          <a:noFill/>
        </p:spPr>
        <p:txBody>
          <a:bodyPr wrap="none" rtlCol="0">
            <a:spAutoFit/>
          </a:bodyPr>
          <a:lstStyle/>
          <a:p>
            <a:r>
              <a:rPr lang="en-US" dirty="0">
                <a:latin typeface="Gill Sans Light"/>
              </a:rPr>
              <a:t>read response</a:t>
            </a:r>
          </a:p>
        </p:txBody>
      </p:sp>
      <p:sp>
        <p:nvSpPr>
          <p:cNvPr id="13" name="TextBox 12"/>
          <p:cNvSpPr txBox="1"/>
          <p:nvPr/>
        </p:nvSpPr>
        <p:spPr>
          <a:xfrm>
            <a:off x="2262923" y="5206271"/>
            <a:ext cx="2345514" cy="369332"/>
          </a:xfrm>
          <a:prstGeom prst="rect">
            <a:avLst/>
          </a:prstGeom>
          <a:noFill/>
        </p:spPr>
        <p:txBody>
          <a:bodyPr wrap="none" rtlCol="0">
            <a:spAutoFit/>
          </a:bodyPr>
          <a:lstStyle/>
          <a:p>
            <a:r>
              <a:rPr lang="en-US" dirty="0">
                <a:latin typeface="Gill Sans Light"/>
              </a:rPr>
              <a:t>Close Client Socket</a:t>
            </a:r>
          </a:p>
        </p:txBody>
      </p:sp>
      <p:grpSp>
        <p:nvGrpSpPr>
          <p:cNvPr id="35" name="Group 34"/>
          <p:cNvGrpSpPr/>
          <p:nvPr/>
        </p:nvGrpSpPr>
        <p:grpSpPr>
          <a:xfrm>
            <a:off x="2244263" y="1747220"/>
            <a:ext cx="3583032" cy="1154157"/>
            <a:chOff x="720262" y="1747219"/>
            <a:chExt cx="3583032" cy="1154157"/>
          </a:xfrm>
        </p:grpSpPr>
        <p:sp>
          <p:nvSpPr>
            <p:cNvPr id="9" name="TextBox 8"/>
            <p:cNvSpPr txBox="1"/>
            <p:nvPr/>
          </p:nvSpPr>
          <p:spPr>
            <a:xfrm>
              <a:off x="720262" y="1747219"/>
              <a:ext cx="2428870" cy="369332"/>
            </a:xfrm>
            <a:prstGeom prst="rect">
              <a:avLst/>
            </a:prstGeom>
            <a:noFill/>
          </p:spPr>
          <p:txBody>
            <a:bodyPr wrap="none" rtlCol="0">
              <a:spAutoFit/>
            </a:bodyPr>
            <a:lstStyle/>
            <a:p>
              <a:r>
                <a:rPr lang="en-US" dirty="0">
                  <a:latin typeface="Gill Sans Light"/>
                </a:rPr>
                <a:t>Create Client Socket</a:t>
              </a:r>
            </a:p>
          </p:txBody>
        </p:sp>
        <p:sp>
          <p:nvSpPr>
            <p:cNvPr id="10" name="TextBox 9"/>
            <p:cNvSpPr txBox="1"/>
            <p:nvPr/>
          </p:nvSpPr>
          <p:spPr>
            <a:xfrm>
              <a:off x="720262" y="2532044"/>
              <a:ext cx="3583032" cy="369332"/>
            </a:xfrm>
            <a:prstGeom prst="rect">
              <a:avLst/>
            </a:prstGeom>
            <a:noFill/>
          </p:spPr>
          <p:txBody>
            <a:bodyPr wrap="none" rtlCol="0">
              <a:spAutoFit/>
            </a:bodyPr>
            <a:lstStyle/>
            <a:p>
              <a:r>
                <a:rPr lang="en-US" dirty="0">
                  <a:latin typeface="Gill Sans Light"/>
                </a:rPr>
                <a:t>Connect it to server (</a:t>
              </a:r>
              <a:r>
                <a:rPr lang="en-US" dirty="0" err="1">
                  <a:latin typeface="Gill Sans Light"/>
                </a:rPr>
                <a:t>host:port</a:t>
              </a:r>
              <a:r>
                <a:rPr lang="en-US" dirty="0">
                  <a:latin typeface="Gill Sans Light"/>
                </a:rPr>
                <a:t>)</a:t>
              </a:r>
            </a:p>
          </p:txBody>
        </p:sp>
        <p:cxnSp>
          <p:nvCxnSpPr>
            <p:cNvPr id="15" name="Straight Arrow Connector 14"/>
            <p:cNvCxnSpPr/>
            <p:nvPr/>
          </p:nvCxnSpPr>
          <p:spPr>
            <a:xfrm>
              <a:off x="1470685" y="2057400"/>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2994685" y="4846778"/>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7340395" y="1066800"/>
            <a:ext cx="2585208" cy="1905000"/>
            <a:chOff x="5816394" y="1141845"/>
            <a:chExt cx="2585208" cy="1905000"/>
          </a:xfrm>
        </p:grpSpPr>
        <p:sp>
          <p:nvSpPr>
            <p:cNvPr id="18" name="TextBox 17"/>
            <p:cNvSpPr txBox="1"/>
            <p:nvPr/>
          </p:nvSpPr>
          <p:spPr>
            <a:xfrm>
              <a:off x="5816394" y="1141845"/>
              <a:ext cx="2505814" cy="369332"/>
            </a:xfrm>
            <a:prstGeom prst="rect">
              <a:avLst/>
            </a:prstGeom>
            <a:noFill/>
          </p:spPr>
          <p:txBody>
            <a:bodyPr wrap="none" rtlCol="0">
              <a:spAutoFit/>
            </a:bodyPr>
            <a:lstStyle/>
            <a:p>
              <a:r>
                <a:rPr lang="en-US" dirty="0">
                  <a:latin typeface="Gill Sans Light"/>
                </a:rPr>
                <a:t>Create Server Socket</a:t>
              </a:r>
            </a:p>
          </p:txBody>
        </p:sp>
        <p:cxnSp>
          <p:nvCxnSpPr>
            <p:cNvPr id="19" name="Straight Arrow Connector 18"/>
            <p:cNvCxnSpPr/>
            <p:nvPr/>
          </p:nvCxnSpPr>
          <p:spPr>
            <a:xfrm>
              <a:off x="6547748" y="1446645"/>
              <a:ext cx="408" cy="295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32103" y="1730488"/>
              <a:ext cx="2561342" cy="646331"/>
            </a:xfrm>
            <a:prstGeom prst="rect">
              <a:avLst/>
            </a:prstGeom>
            <a:noFill/>
          </p:spPr>
          <p:txBody>
            <a:bodyPr wrap="none" rtlCol="0">
              <a:spAutoFit/>
            </a:bodyPr>
            <a:lstStyle/>
            <a:p>
              <a:r>
                <a:rPr lang="en-US" dirty="0">
                  <a:latin typeface="Gill Sans Light"/>
                </a:rPr>
                <a:t>Bind it to an Address </a:t>
              </a:r>
            </a:p>
            <a:p>
              <a:r>
                <a:rPr lang="en-US" dirty="0">
                  <a:latin typeface="Gill Sans Light"/>
                </a:rPr>
                <a:t>(</a:t>
              </a:r>
              <a:r>
                <a:rPr lang="en-US" dirty="0" err="1">
                  <a:latin typeface="Gill Sans Light"/>
                </a:rPr>
                <a:t>host:port</a:t>
              </a:r>
              <a:r>
                <a:rPr lang="en-US" dirty="0">
                  <a:latin typeface="Gill Sans Light"/>
                </a:rPr>
                <a:t>)</a:t>
              </a:r>
            </a:p>
          </p:txBody>
        </p:sp>
        <p:cxnSp>
          <p:nvCxnSpPr>
            <p:cNvPr id="21" name="Straight Arrow Connector 20"/>
            <p:cNvCxnSpPr/>
            <p:nvPr/>
          </p:nvCxnSpPr>
          <p:spPr>
            <a:xfrm>
              <a:off x="6554133" y="2321879"/>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677513"/>
              <a:ext cx="2563522" cy="369332"/>
            </a:xfrm>
            <a:prstGeom prst="rect">
              <a:avLst/>
            </a:prstGeom>
            <a:noFill/>
          </p:spPr>
          <p:txBody>
            <a:bodyPr wrap="none" rtlCol="0">
              <a:spAutoFit/>
            </a:bodyPr>
            <a:lstStyle/>
            <a:p>
              <a:r>
                <a:rPr lang="en-US" dirty="0">
                  <a:latin typeface="Gill Sans Light"/>
                </a:rPr>
                <a:t>Listen for Connection</a:t>
              </a:r>
            </a:p>
          </p:txBody>
        </p:sp>
      </p:grpSp>
      <p:sp>
        <p:nvSpPr>
          <p:cNvPr id="30" name="TextBox 29"/>
          <p:cNvSpPr txBox="1"/>
          <p:nvPr/>
        </p:nvSpPr>
        <p:spPr>
          <a:xfrm>
            <a:off x="7081455" y="5263373"/>
            <a:ext cx="2967479" cy="369332"/>
          </a:xfrm>
          <a:prstGeom prst="rect">
            <a:avLst/>
          </a:prstGeom>
          <a:noFill/>
        </p:spPr>
        <p:txBody>
          <a:bodyPr wrap="none" rtlCol="0">
            <a:spAutoFit/>
          </a:bodyPr>
          <a:lstStyle/>
          <a:p>
            <a:r>
              <a:rPr lang="en-US" dirty="0">
                <a:latin typeface="Gill Sans Light"/>
              </a:rPr>
              <a:t>Close Connection Socket</a:t>
            </a:r>
          </a:p>
        </p:txBody>
      </p:sp>
      <p:cxnSp>
        <p:nvCxnSpPr>
          <p:cNvPr id="31" name="Straight Arrow Connector 30"/>
          <p:cNvCxnSpPr/>
          <p:nvPr/>
        </p:nvCxnSpPr>
        <p:spPr>
          <a:xfrm>
            <a:off x="7644030" y="4866681"/>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634780" y="6062608"/>
            <a:ext cx="2470548" cy="369332"/>
          </a:xfrm>
          <a:prstGeom prst="rect">
            <a:avLst/>
          </a:prstGeom>
          <a:noFill/>
        </p:spPr>
        <p:txBody>
          <a:bodyPr wrap="none" rtlCol="0">
            <a:spAutoFit/>
          </a:bodyPr>
          <a:lstStyle/>
          <a:p>
            <a:r>
              <a:rPr lang="en-US" dirty="0">
                <a:latin typeface="Gill Sans Light"/>
              </a:rPr>
              <a:t>Close Server Socket</a:t>
            </a:r>
          </a:p>
        </p:txBody>
      </p:sp>
      <p:cxnSp>
        <p:nvCxnSpPr>
          <p:cNvPr id="33" name="Straight Arrow Connector 32"/>
          <p:cNvCxnSpPr/>
          <p:nvPr/>
        </p:nvCxnSpPr>
        <p:spPr>
          <a:xfrm flipH="1">
            <a:off x="7407619" y="5654047"/>
            <a:ext cx="140269" cy="42990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2770498" y="4040859"/>
            <a:ext cx="4316103" cy="369332"/>
            <a:chOff x="1246497" y="4040859"/>
            <a:chExt cx="4316103" cy="369332"/>
          </a:xfrm>
        </p:grpSpPr>
        <p:sp>
          <p:nvSpPr>
            <p:cNvPr id="11" name="TextBox 10"/>
            <p:cNvSpPr txBox="1"/>
            <p:nvPr/>
          </p:nvSpPr>
          <p:spPr>
            <a:xfrm>
              <a:off x="1246497" y="4040859"/>
              <a:ext cx="1620957" cy="369332"/>
            </a:xfrm>
            <a:prstGeom prst="rect">
              <a:avLst/>
            </a:prstGeom>
            <a:noFill/>
          </p:spPr>
          <p:txBody>
            <a:bodyPr wrap="none" rtlCol="0">
              <a:spAutoFit/>
            </a:bodyPr>
            <a:lstStyle/>
            <a:p>
              <a:r>
                <a:rPr lang="en-US" dirty="0">
                  <a:latin typeface="Gill Sans Light"/>
                </a:rPr>
                <a:t>write request</a:t>
              </a:r>
            </a:p>
          </p:txBody>
        </p:sp>
        <p:cxnSp>
          <p:nvCxnSpPr>
            <p:cNvPr id="39" name="Straight Arrow Connector 38"/>
            <p:cNvCxnSpPr/>
            <p:nvPr/>
          </p:nvCxnSpPr>
          <p:spPr>
            <a:xfrm>
              <a:off x="3002834" y="4253260"/>
              <a:ext cx="2559766" cy="153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4526834" y="4497349"/>
            <a:ext cx="4404436" cy="369332"/>
            <a:chOff x="3002834" y="4497349"/>
            <a:chExt cx="4404436" cy="369332"/>
          </a:xfrm>
        </p:grpSpPr>
        <p:sp>
          <p:nvSpPr>
            <p:cNvPr id="29" name="TextBox 28"/>
            <p:cNvSpPr txBox="1"/>
            <p:nvPr/>
          </p:nvSpPr>
          <p:spPr>
            <a:xfrm>
              <a:off x="5590747" y="4497349"/>
              <a:ext cx="1816523" cy="369332"/>
            </a:xfrm>
            <a:prstGeom prst="rect">
              <a:avLst/>
            </a:prstGeom>
            <a:noFill/>
          </p:spPr>
          <p:txBody>
            <a:bodyPr wrap="none" rtlCol="0">
              <a:spAutoFit/>
            </a:bodyPr>
            <a:lstStyle/>
            <a:p>
              <a:r>
                <a:rPr lang="en-US" dirty="0">
                  <a:latin typeface="Gill Sans Light"/>
                </a:rPr>
                <a:t>write response</a:t>
              </a:r>
            </a:p>
          </p:txBody>
        </p:sp>
        <p:cxnSp>
          <p:nvCxnSpPr>
            <p:cNvPr id="41" name="Straight Arrow Connector 40"/>
            <p:cNvCxnSpPr/>
            <p:nvPr/>
          </p:nvCxnSpPr>
          <p:spPr>
            <a:xfrm flipH="1">
              <a:off x="3002834" y="4696946"/>
              <a:ext cx="255976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42" name="Freeform 41"/>
          <p:cNvSpPr/>
          <p:nvPr/>
        </p:nvSpPr>
        <p:spPr>
          <a:xfrm>
            <a:off x="8880006" y="4191000"/>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Gill Sans Light"/>
            </a:endParaRPr>
          </a:p>
        </p:txBody>
      </p:sp>
      <p:sp>
        <p:nvSpPr>
          <p:cNvPr id="43" name="Freeform 42"/>
          <p:cNvSpPr/>
          <p:nvPr/>
        </p:nvSpPr>
        <p:spPr>
          <a:xfrm flipH="1">
            <a:off x="2322433" y="4162964"/>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sp>
        <p:nvSpPr>
          <p:cNvPr id="27" name="Freeform 26"/>
          <p:cNvSpPr/>
          <p:nvPr/>
        </p:nvSpPr>
        <p:spPr>
          <a:xfrm>
            <a:off x="8470456" y="3013875"/>
            <a:ext cx="1838714" cy="3070074"/>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nvGrpSpPr>
          <p:cNvPr id="3" name="Group 2"/>
          <p:cNvGrpSpPr/>
          <p:nvPr/>
        </p:nvGrpSpPr>
        <p:grpSpPr>
          <a:xfrm>
            <a:off x="7356104" y="2944682"/>
            <a:ext cx="2317651" cy="862846"/>
            <a:chOff x="5832103" y="2944682"/>
            <a:chExt cx="2317651" cy="862846"/>
          </a:xfrm>
        </p:grpSpPr>
        <p:grpSp>
          <p:nvGrpSpPr>
            <p:cNvPr id="46" name="Group 45"/>
            <p:cNvGrpSpPr/>
            <p:nvPr/>
          </p:nvGrpSpPr>
          <p:grpSpPr>
            <a:xfrm>
              <a:off x="5832103" y="2944682"/>
              <a:ext cx="1946367" cy="729734"/>
              <a:chOff x="5831695" y="2954752"/>
              <a:chExt cx="1946367" cy="729734"/>
            </a:xfrm>
          </p:grpSpPr>
          <p:cxnSp>
            <p:nvCxnSpPr>
              <p:cNvPr id="47" name="Straight Arrow Connector 46"/>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31695" y="3315154"/>
                <a:ext cx="1946367" cy="369332"/>
              </a:xfrm>
              <a:prstGeom prst="rect">
                <a:avLst/>
              </a:prstGeom>
              <a:noFill/>
            </p:spPr>
            <p:txBody>
              <a:bodyPr wrap="none" rtlCol="0">
                <a:spAutoFit/>
              </a:bodyPr>
              <a:lstStyle/>
              <a:p>
                <a:r>
                  <a:rPr lang="en-US" dirty="0">
                    <a:latin typeface="Gill Sans Light"/>
                  </a:rPr>
                  <a:t>Accept </a:t>
                </a:r>
                <a:r>
                  <a:rPr lang="en-US" dirty="0" err="1">
                    <a:latin typeface="Gill Sans Light"/>
                  </a:rPr>
                  <a:t>syscall</a:t>
                </a:r>
                <a:r>
                  <a:rPr lang="en-US" dirty="0">
                    <a:latin typeface="Gill Sans Light"/>
                  </a:rPr>
                  <a:t>()</a:t>
                </a:r>
              </a:p>
            </p:txBody>
          </p:sp>
        </p:grpSp>
        <p:sp>
          <p:nvSpPr>
            <p:cNvPr id="52" name="Freeform 51"/>
            <p:cNvSpPr/>
            <p:nvPr/>
          </p:nvSpPr>
          <p:spPr>
            <a:xfrm>
              <a:off x="7657159" y="3154765"/>
              <a:ext cx="492595" cy="652763"/>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grpSp>
        <p:nvGrpSpPr>
          <p:cNvPr id="4" name="Group 3"/>
          <p:cNvGrpSpPr/>
          <p:nvPr/>
        </p:nvGrpSpPr>
        <p:grpSpPr>
          <a:xfrm>
            <a:off x="2981734" y="3013876"/>
            <a:ext cx="5090015" cy="1090777"/>
            <a:chOff x="1457733" y="3013875"/>
            <a:chExt cx="5090015" cy="1090777"/>
          </a:xfrm>
        </p:grpSpPr>
        <p:grpSp>
          <p:nvGrpSpPr>
            <p:cNvPr id="37" name="Group 36"/>
            <p:cNvGrpSpPr/>
            <p:nvPr/>
          </p:nvGrpSpPr>
          <p:grpSpPr>
            <a:xfrm>
              <a:off x="3997254" y="3636570"/>
              <a:ext cx="2550494" cy="468082"/>
              <a:chOff x="3997254" y="3636570"/>
              <a:chExt cx="2550494" cy="468082"/>
            </a:xfrm>
          </p:grpSpPr>
          <p:cxnSp>
            <p:nvCxnSpPr>
              <p:cNvPr id="26" name="Straight Arrow Connector 25"/>
              <p:cNvCxnSpPr/>
              <p:nvPr/>
            </p:nvCxnSpPr>
            <p:spPr>
              <a:xfrm flipH="1">
                <a:off x="6080497" y="3684486"/>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97254" y="3636570"/>
                <a:ext cx="2274982" cy="369332"/>
              </a:xfrm>
              <a:prstGeom prst="rect">
                <a:avLst/>
              </a:prstGeom>
              <a:noFill/>
            </p:spPr>
            <p:txBody>
              <a:bodyPr wrap="none" rtlCol="0">
                <a:spAutoFit/>
              </a:bodyPr>
              <a:lstStyle/>
              <a:p>
                <a:r>
                  <a:rPr lang="en-US" i="1" dirty="0">
                    <a:latin typeface="Gill Sans Light"/>
                  </a:rPr>
                  <a:t>Connection Socket</a:t>
                </a:r>
              </a:p>
            </p:txBody>
          </p:sp>
        </p:grpSp>
        <p:sp>
          <p:nvSpPr>
            <p:cNvPr id="45" name="TextBox 44"/>
            <p:cNvSpPr txBox="1"/>
            <p:nvPr/>
          </p:nvSpPr>
          <p:spPr>
            <a:xfrm>
              <a:off x="1457733" y="3622862"/>
              <a:ext cx="2274982" cy="369332"/>
            </a:xfrm>
            <a:prstGeom prst="rect">
              <a:avLst/>
            </a:prstGeom>
            <a:noFill/>
          </p:spPr>
          <p:txBody>
            <a:bodyPr wrap="none" rtlCol="0">
              <a:spAutoFit/>
            </a:bodyPr>
            <a:lstStyle/>
            <a:p>
              <a:r>
                <a:rPr lang="en-US" i="1" dirty="0">
                  <a:latin typeface="Gill Sans Light"/>
                </a:rPr>
                <a:t>Connection Socket</a:t>
              </a:r>
            </a:p>
          </p:txBody>
        </p:sp>
        <p:cxnSp>
          <p:nvCxnSpPr>
            <p:cNvPr id="53" name="Straight Arrow Connector 52"/>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4" name="Straight Arrow Connector 53"/>
          <p:cNvCxnSpPr>
            <a:endCxn id="22" idx="1"/>
          </p:cNvCxnSpPr>
          <p:nvPr/>
        </p:nvCxnSpPr>
        <p:spPr>
          <a:xfrm>
            <a:off x="5929280" y="2770928"/>
            <a:ext cx="1432800" cy="162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Left-Right Arrow 5"/>
          <p:cNvSpPr/>
          <p:nvPr/>
        </p:nvSpPr>
        <p:spPr bwMode="auto">
          <a:xfrm>
            <a:off x="5153245" y="3728903"/>
            <a:ext cx="415854" cy="184666"/>
          </a:xfrm>
          <a:prstGeom prst="leftRightArrow">
            <a:avLst/>
          </a:prstGeom>
          <a:solidFill>
            <a:schemeClr val="bg1"/>
          </a:solidFill>
          <a:ln w="57150" cap="flat" cmpd="sng" algn="ctr">
            <a:solidFill>
              <a:srgbClr val="618FFD"/>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56" name="Straight Arrow Connector 55"/>
          <p:cNvCxnSpPr>
            <a:stCxn id="48" idx="1"/>
          </p:cNvCxnSpPr>
          <p:nvPr/>
        </p:nvCxnSpPr>
        <p:spPr>
          <a:xfrm flipH="1" flipV="1">
            <a:off x="5856695" y="2864140"/>
            <a:ext cx="1499409" cy="625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114747" y="4104652"/>
            <a:ext cx="1620957" cy="369332"/>
          </a:xfrm>
          <a:prstGeom prst="rect">
            <a:avLst/>
          </a:prstGeom>
          <a:noFill/>
        </p:spPr>
        <p:txBody>
          <a:bodyPr wrap="none" rtlCol="0">
            <a:spAutoFit/>
          </a:bodyPr>
          <a:lstStyle/>
          <a:p>
            <a:r>
              <a:rPr lang="en-US" dirty="0">
                <a:latin typeface="Gill Sans Light"/>
              </a:rPr>
              <a:t>read request</a:t>
            </a:r>
          </a:p>
        </p:txBody>
      </p:sp>
      <p:sp>
        <p:nvSpPr>
          <p:cNvPr id="49" name="Rounded Rectangle 4">
            <a:extLst>
              <a:ext uri="{FF2B5EF4-FFF2-40B4-BE49-F238E27FC236}">
                <a16:creationId xmlns:a16="http://schemas.microsoft.com/office/drawing/2014/main" id="{CC072540-3456-4E8E-970C-422FC8CF5618}"/>
              </a:ext>
            </a:extLst>
          </p:cNvPr>
          <p:cNvSpPr/>
          <p:nvPr/>
        </p:nvSpPr>
        <p:spPr bwMode="auto">
          <a:xfrm>
            <a:off x="1981200" y="5105400"/>
            <a:ext cx="8229600" cy="618999"/>
          </a:xfrm>
          <a:prstGeom prst="roundRect">
            <a:avLst/>
          </a:prstGeom>
          <a:solidFill>
            <a:srgbClr val="FFFF00">
              <a:alpha val="14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6927031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D80F-5E5E-4DF7-B788-4726512CC3B3}"/>
              </a:ext>
            </a:extLst>
          </p:cNvPr>
          <p:cNvSpPr>
            <a:spLocks noGrp="1"/>
          </p:cNvSpPr>
          <p:nvPr>
            <p:ph type="title"/>
          </p:nvPr>
        </p:nvSpPr>
        <p:spPr/>
        <p:txBody>
          <a:bodyPr/>
          <a:lstStyle/>
          <a:p>
            <a:r>
              <a:rPr lang="en-US" dirty="0">
                <a:latin typeface="Gill Sans Light"/>
              </a:rPr>
              <a:t>Close Connection: 4-Way Teardown</a:t>
            </a:r>
          </a:p>
        </p:txBody>
      </p:sp>
      <p:sp>
        <p:nvSpPr>
          <p:cNvPr id="3" name="Content Placeholder 2">
            <a:extLst>
              <a:ext uri="{FF2B5EF4-FFF2-40B4-BE49-F238E27FC236}">
                <a16:creationId xmlns:a16="http://schemas.microsoft.com/office/drawing/2014/main" id="{05173510-2A99-452E-A66D-0E92652494E1}"/>
              </a:ext>
            </a:extLst>
          </p:cNvPr>
          <p:cNvSpPr>
            <a:spLocks noGrp="1"/>
          </p:cNvSpPr>
          <p:nvPr>
            <p:ph idx="1"/>
          </p:nvPr>
        </p:nvSpPr>
        <p:spPr>
          <a:xfrm>
            <a:off x="838200" y="1825625"/>
            <a:ext cx="2849380" cy="4351338"/>
          </a:xfrm>
        </p:spPr>
        <p:txBody>
          <a:bodyPr/>
          <a:lstStyle/>
          <a:p>
            <a:r>
              <a:rPr lang="en-US" dirty="0">
                <a:latin typeface="Gill Sans Light"/>
              </a:rPr>
              <a:t>Connection is not closed until both sides agree</a:t>
            </a:r>
          </a:p>
        </p:txBody>
      </p:sp>
      <p:grpSp>
        <p:nvGrpSpPr>
          <p:cNvPr id="7" name="Group 6">
            <a:extLst>
              <a:ext uri="{FF2B5EF4-FFF2-40B4-BE49-F238E27FC236}">
                <a16:creationId xmlns:a16="http://schemas.microsoft.com/office/drawing/2014/main" id="{E875BF09-1816-48C8-878A-56C951208A2D}"/>
              </a:ext>
            </a:extLst>
          </p:cNvPr>
          <p:cNvGrpSpPr>
            <a:grpSpLocks/>
          </p:cNvGrpSpPr>
          <p:nvPr/>
        </p:nvGrpSpPr>
        <p:grpSpPr bwMode="auto">
          <a:xfrm>
            <a:off x="5978865" y="2260600"/>
            <a:ext cx="4346575" cy="533400"/>
            <a:chOff x="3340100" y="2462213"/>
            <a:chExt cx="4346575" cy="533400"/>
          </a:xfrm>
        </p:grpSpPr>
        <p:sp>
          <p:nvSpPr>
            <p:cNvPr id="8" name="Line 4">
              <a:extLst>
                <a:ext uri="{FF2B5EF4-FFF2-40B4-BE49-F238E27FC236}">
                  <a16:creationId xmlns:a16="http://schemas.microsoft.com/office/drawing/2014/main" id="{9D86CC20-6B0E-4BDE-A5F0-379C651121F9}"/>
                </a:ext>
              </a:extLst>
            </p:cNvPr>
            <p:cNvSpPr>
              <a:spLocks noChangeShapeType="1"/>
            </p:cNvSpPr>
            <p:nvPr/>
          </p:nvSpPr>
          <p:spPr bwMode="auto">
            <a:xfrm>
              <a:off x="3340100" y="2732088"/>
              <a:ext cx="4346575" cy="263525"/>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9" name="Text Box 6">
              <a:extLst>
                <a:ext uri="{FF2B5EF4-FFF2-40B4-BE49-F238E27FC236}">
                  <a16:creationId xmlns:a16="http://schemas.microsoft.com/office/drawing/2014/main" id="{F2316D7F-E974-48D4-AD14-74A0A721679E}"/>
                </a:ext>
              </a:extLst>
            </p:cNvPr>
            <p:cNvSpPr txBox="1">
              <a:spLocks noChangeArrowheads="1"/>
            </p:cNvSpPr>
            <p:nvPr/>
          </p:nvSpPr>
          <p:spPr bwMode="auto">
            <a:xfrm>
              <a:off x="5243513" y="2462213"/>
              <a:ext cx="620972" cy="42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dirty="0">
                  <a:latin typeface="Gill Sans Light"/>
                  <a:cs typeface="Helvetica" charset="0"/>
                </a:rPr>
                <a:t>FIN</a:t>
              </a:r>
            </a:p>
          </p:txBody>
        </p:sp>
      </p:grpSp>
      <p:grpSp>
        <p:nvGrpSpPr>
          <p:cNvPr id="10" name="Group 9">
            <a:extLst>
              <a:ext uri="{FF2B5EF4-FFF2-40B4-BE49-F238E27FC236}">
                <a16:creationId xmlns:a16="http://schemas.microsoft.com/office/drawing/2014/main" id="{0687500A-EDB5-469C-9F21-C56A726012E8}"/>
              </a:ext>
            </a:extLst>
          </p:cNvPr>
          <p:cNvGrpSpPr>
            <a:grpSpLocks/>
          </p:cNvGrpSpPr>
          <p:nvPr/>
        </p:nvGrpSpPr>
        <p:grpSpPr bwMode="auto">
          <a:xfrm>
            <a:off x="5978865" y="2732087"/>
            <a:ext cx="4346575" cy="538163"/>
            <a:chOff x="3340100" y="2933700"/>
            <a:chExt cx="4346575" cy="538163"/>
          </a:xfrm>
        </p:grpSpPr>
        <p:sp>
          <p:nvSpPr>
            <p:cNvPr id="11" name="Line 5">
              <a:extLst>
                <a:ext uri="{FF2B5EF4-FFF2-40B4-BE49-F238E27FC236}">
                  <a16:creationId xmlns:a16="http://schemas.microsoft.com/office/drawing/2014/main" id="{2FBF0A9F-A259-4168-BDC5-926A705A7AE5}"/>
                </a:ext>
              </a:extLst>
            </p:cNvPr>
            <p:cNvSpPr>
              <a:spLocks noChangeShapeType="1"/>
            </p:cNvSpPr>
            <p:nvPr/>
          </p:nvSpPr>
          <p:spPr bwMode="auto">
            <a:xfrm flipH="1">
              <a:off x="3340100" y="3071813"/>
              <a:ext cx="4346575" cy="40005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2" name="Text Box 7">
              <a:extLst>
                <a:ext uri="{FF2B5EF4-FFF2-40B4-BE49-F238E27FC236}">
                  <a16:creationId xmlns:a16="http://schemas.microsoft.com/office/drawing/2014/main" id="{171D50A9-D748-474C-8AB3-F2FC5DC7351D}"/>
                </a:ext>
              </a:extLst>
            </p:cNvPr>
            <p:cNvSpPr txBox="1">
              <a:spLocks noChangeArrowheads="1"/>
            </p:cNvSpPr>
            <p:nvPr/>
          </p:nvSpPr>
          <p:spPr bwMode="auto">
            <a:xfrm>
              <a:off x="3671888" y="2933700"/>
              <a:ext cx="1299812" cy="42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FIN ACK</a:t>
              </a:r>
            </a:p>
          </p:txBody>
        </p:sp>
      </p:grpSp>
      <p:grpSp>
        <p:nvGrpSpPr>
          <p:cNvPr id="13" name="Group 12">
            <a:extLst>
              <a:ext uri="{FF2B5EF4-FFF2-40B4-BE49-F238E27FC236}">
                <a16:creationId xmlns:a16="http://schemas.microsoft.com/office/drawing/2014/main" id="{DDD1AE7A-8FC4-418C-B6F0-4A3880546346}"/>
              </a:ext>
            </a:extLst>
          </p:cNvPr>
          <p:cNvGrpSpPr>
            <a:grpSpLocks/>
          </p:cNvGrpSpPr>
          <p:nvPr/>
        </p:nvGrpSpPr>
        <p:grpSpPr bwMode="auto">
          <a:xfrm>
            <a:off x="5978865" y="3810340"/>
            <a:ext cx="4346575" cy="585787"/>
            <a:chOff x="3340100" y="3735388"/>
            <a:chExt cx="4346575" cy="585787"/>
          </a:xfrm>
        </p:grpSpPr>
        <p:sp>
          <p:nvSpPr>
            <p:cNvPr id="14" name="Line 8">
              <a:extLst>
                <a:ext uri="{FF2B5EF4-FFF2-40B4-BE49-F238E27FC236}">
                  <a16:creationId xmlns:a16="http://schemas.microsoft.com/office/drawing/2014/main" id="{8E4F6849-E588-48C5-B49F-8E8D9AF508D9}"/>
                </a:ext>
              </a:extLst>
            </p:cNvPr>
            <p:cNvSpPr>
              <a:spLocks noChangeShapeType="1"/>
            </p:cNvSpPr>
            <p:nvPr/>
          </p:nvSpPr>
          <p:spPr bwMode="auto">
            <a:xfrm flipH="1">
              <a:off x="3340100" y="3887788"/>
              <a:ext cx="4346575" cy="433387"/>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5" name="Text Box 10">
              <a:extLst>
                <a:ext uri="{FF2B5EF4-FFF2-40B4-BE49-F238E27FC236}">
                  <a16:creationId xmlns:a16="http://schemas.microsoft.com/office/drawing/2014/main" id="{434B2B78-C4DF-467D-A213-6F609F5071FA}"/>
                </a:ext>
              </a:extLst>
            </p:cNvPr>
            <p:cNvSpPr txBox="1">
              <a:spLocks noChangeArrowheads="1"/>
            </p:cNvSpPr>
            <p:nvPr/>
          </p:nvSpPr>
          <p:spPr bwMode="auto">
            <a:xfrm>
              <a:off x="5243513" y="3735388"/>
              <a:ext cx="620972" cy="42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FIN</a:t>
              </a:r>
            </a:p>
          </p:txBody>
        </p:sp>
      </p:grpSp>
      <p:grpSp>
        <p:nvGrpSpPr>
          <p:cNvPr id="16" name="Group 15">
            <a:extLst>
              <a:ext uri="{FF2B5EF4-FFF2-40B4-BE49-F238E27FC236}">
                <a16:creationId xmlns:a16="http://schemas.microsoft.com/office/drawing/2014/main" id="{0E8853B6-62F0-4073-A64B-2D283C5E701F}"/>
              </a:ext>
            </a:extLst>
          </p:cNvPr>
          <p:cNvGrpSpPr>
            <a:grpSpLocks/>
          </p:cNvGrpSpPr>
          <p:nvPr/>
        </p:nvGrpSpPr>
        <p:grpSpPr bwMode="auto">
          <a:xfrm>
            <a:off x="5978865" y="4231027"/>
            <a:ext cx="4349750" cy="546100"/>
            <a:chOff x="3340100" y="4156075"/>
            <a:chExt cx="4349750" cy="546100"/>
          </a:xfrm>
        </p:grpSpPr>
        <p:sp>
          <p:nvSpPr>
            <p:cNvPr id="17" name="Line 9">
              <a:extLst>
                <a:ext uri="{FF2B5EF4-FFF2-40B4-BE49-F238E27FC236}">
                  <a16:creationId xmlns:a16="http://schemas.microsoft.com/office/drawing/2014/main" id="{6E4DCE41-A3BB-4359-8DCB-B5AB99F1D223}"/>
                </a:ext>
              </a:extLst>
            </p:cNvPr>
            <p:cNvSpPr>
              <a:spLocks noChangeShapeType="1"/>
            </p:cNvSpPr>
            <p:nvPr/>
          </p:nvSpPr>
          <p:spPr bwMode="auto">
            <a:xfrm>
              <a:off x="3340100" y="4425950"/>
              <a:ext cx="4349750" cy="276225"/>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18" name="Text Box 11">
              <a:extLst>
                <a:ext uri="{FF2B5EF4-FFF2-40B4-BE49-F238E27FC236}">
                  <a16:creationId xmlns:a16="http://schemas.microsoft.com/office/drawing/2014/main" id="{97EDA7EB-2224-4189-8B30-CDF65A9A992B}"/>
                </a:ext>
              </a:extLst>
            </p:cNvPr>
            <p:cNvSpPr txBox="1">
              <a:spLocks noChangeArrowheads="1"/>
            </p:cNvSpPr>
            <p:nvPr/>
          </p:nvSpPr>
          <p:spPr bwMode="auto">
            <a:xfrm>
              <a:off x="5327650" y="4156075"/>
              <a:ext cx="1299812" cy="4214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FIN ACK</a:t>
              </a:r>
            </a:p>
          </p:txBody>
        </p:sp>
      </p:grpSp>
      <p:sp>
        <p:nvSpPr>
          <p:cNvPr id="19" name="Line 12">
            <a:extLst>
              <a:ext uri="{FF2B5EF4-FFF2-40B4-BE49-F238E27FC236}">
                <a16:creationId xmlns:a16="http://schemas.microsoft.com/office/drawing/2014/main" id="{2C958696-8D84-4193-B808-CD633672D584}"/>
              </a:ext>
            </a:extLst>
          </p:cNvPr>
          <p:cNvSpPr>
            <a:spLocks noChangeShapeType="1"/>
          </p:cNvSpPr>
          <p:nvPr/>
        </p:nvSpPr>
        <p:spPr bwMode="auto">
          <a:xfrm>
            <a:off x="5978865" y="2236787"/>
            <a:ext cx="0" cy="3581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latin typeface="Gill Sans Light"/>
            </a:endParaRPr>
          </a:p>
        </p:txBody>
      </p:sp>
      <p:sp>
        <p:nvSpPr>
          <p:cNvPr id="20" name="Line 13">
            <a:extLst>
              <a:ext uri="{FF2B5EF4-FFF2-40B4-BE49-F238E27FC236}">
                <a16:creationId xmlns:a16="http://schemas.microsoft.com/office/drawing/2014/main" id="{1697C6B8-E291-48A8-89AC-6014059EE812}"/>
              </a:ext>
            </a:extLst>
          </p:cNvPr>
          <p:cNvSpPr>
            <a:spLocks noChangeShapeType="1"/>
          </p:cNvSpPr>
          <p:nvPr/>
        </p:nvSpPr>
        <p:spPr bwMode="auto">
          <a:xfrm>
            <a:off x="10322265" y="2236787"/>
            <a:ext cx="0" cy="358140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a:spAutoFit/>
          </a:bodyPr>
          <a:lstStyle/>
          <a:p>
            <a:endParaRPr lang="en-US">
              <a:latin typeface="Gill Sans Light"/>
            </a:endParaRPr>
          </a:p>
        </p:txBody>
      </p:sp>
      <p:sp>
        <p:nvSpPr>
          <p:cNvPr id="21" name="Text Box 14">
            <a:extLst>
              <a:ext uri="{FF2B5EF4-FFF2-40B4-BE49-F238E27FC236}">
                <a16:creationId xmlns:a16="http://schemas.microsoft.com/office/drawing/2014/main" id="{7E588FA8-A3AC-433E-8344-4346BBB190C3}"/>
              </a:ext>
            </a:extLst>
          </p:cNvPr>
          <p:cNvSpPr txBox="1">
            <a:spLocks noChangeArrowheads="1"/>
          </p:cNvSpPr>
          <p:nvPr/>
        </p:nvSpPr>
        <p:spPr bwMode="auto">
          <a:xfrm>
            <a:off x="5421949" y="1870075"/>
            <a:ext cx="112562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dirty="0">
                <a:latin typeface="Gill Sans Light"/>
                <a:cs typeface="Helvetica" charset="0"/>
              </a:rPr>
              <a:t>Host 1</a:t>
            </a:r>
          </a:p>
        </p:txBody>
      </p:sp>
      <p:sp>
        <p:nvSpPr>
          <p:cNvPr id="22" name="Text Box 15">
            <a:extLst>
              <a:ext uri="{FF2B5EF4-FFF2-40B4-BE49-F238E27FC236}">
                <a16:creationId xmlns:a16="http://schemas.microsoft.com/office/drawing/2014/main" id="{EE29DC00-21F4-4C6C-A197-BDC19D462AA2}"/>
              </a:ext>
            </a:extLst>
          </p:cNvPr>
          <p:cNvSpPr txBox="1">
            <a:spLocks noChangeArrowheads="1"/>
          </p:cNvSpPr>
          <p:nvPr/>
        </p:nvSpPr>
        <p:spPr bwMode="auto">
          <a:xfrm>
            <a:off x="9705024" y="1870075"/>
            <a:ext cx="112562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a:latin typeface="Gill Sans Light"/>
                <a:cs typeface="Helvetica" charset="0"/>
              </a:rPr>
              <a:t>Host 2</a:t>
            </a:r>
          </a:p>
        </p:txBody>
      </p:sp>
      <p:sp>
        <p:nvSpPr>
          <p:cNvPr id="23" name="Text Box 20">
            <a:extLst>
              <a:ext uri="{FF2B5EF4-FFF2-40B4-BE49-F238E27FC236}">
                <a16:creationId xmlns:a16="http://schemas.microsoft.com/office/drawing/2014/main" id="{38DBE0B9-B075-4BD4-BE0C-AC605FAC7056}"/>
              </a:ext>
            </a:extLst>
          </p:cNvPr>
          <p:cNvSpPr txBox="1">
            <a:spLocks noChangeArrowheads="1"/>
          </p:cNvSpPr>
          <p:nvPr/>
        </p:nvSpPr>
        <p:spPr bwMode="auto">
          <a:xfrm>
            <a:off x="3226121" y="4765735"/>
            <a:ext cx="231345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latin typeface="Gill Sans Light"/>
                <a:cs typeface="Helvetica" charset="0"/>
              </a:rPr>
              <a:t>Can retransmit FIN </a:t>
            </a:r>
            <a:br>
              <a:rPr lang="en-US" sz="1800" dirty="0">
                <a:latin typeface="Gill Sans Light"/>
                <a:cs typeface="Helvetica" charset="0"/>
              </a:rPr>
            </a:br>
            <a:r>
              <a:rPr lang="en-US" sz="1800" dirty="0">
                <a:latin typeface="Gill Sans Light"/>
                <a:cs typeface="Helvetica" charset="0"/>
              </a:rPr>
              <a:t>ACK if it is lost</a:t>
            </a:r>
          </a:p>
        </p:txBody>
      </p:sp>
      <p:grpSp>
        <p:nvGrpSpPr>
          <p:cNvPr id="24" name="Group 23">
            <a:extLst>
              <a:ext uri="{FF2B5EF4-FFF2-40B4-BE49-F238E27FC236}">
                <a16:creationId xmlns:a16="http://schemas.microsoft.com/office/drawing/2014/main" id="{428A568F-AD82-4376-8531-4C1350DEC56E}"/>
              </a:ext>
            </a:extLst>
          </p:cNvPr>
          <p:cNvGrpSpPr>
            <a:grpSpLocks/>
          </p:cNvGrpSpPr>
          <p:nvPr/>
        </p:nvGrpSpPr>
        <p:grpSpPr bwMode="auto">
          <a:xfrm>
            <a:off x="3552675" y="4501375"/>
            <a:ext cx="2356341" cy="1677733"/>
            <a:chOff x="913910" y="4426424"/>
            <a:chExt cx="2356341" cy="1677732"/>
          </a:xfrm>
        </p:grpSpPr>
        <p:sp>
          <p:nvSpPr>
            <p:cNvPr id="25" name="Line 16">
              <a:extLst>
                <a:ext uri="{FF2B5EF4-FFF2-40B4-BE49-F238E27FC236}">
                  <a16:creationId xmlns:a16="http://schemas.microsoft.com/office/drawing/2014/main" id="{B2BED31B-4269-4471-B055-BFE50752F765}"/>
                </a:ext>
              </a:extLst>
            </p:cNvPr>
            <p:cNvSpPr>
              <a:spLocks noChangeShapeType="1"/>
            </p:cNvSpPr>
            <p:nvPr/>
          </p:nvSpPr>
          <p:spPr bwMode="auto">
            <a:xfrm>
              <a:off x="3041650" y="4430712"/>
              <a:ext cx="2286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latin typeface="Gill Sans Light"/>
              </a:endParaRPr>
            </a:p>
          </p:txBody>
        </p:sp>
        <p:sp>
          <p:nvSpPr>
            <p:cNvPr id="26" name="Line 17">
              <a:extLst>
                <a:ext uri="{FF2B5EF4-FFF2-40B4-BE49-F238E27FC236}">
                  <a16:creationId xmlns:a16="http://schemas.microsoft.com/office/drawing/2014/main" id="{EE59BF62-9BDD-4D4A-A5AE-A63504AD0468}"/>
                </a:ext>
              </a:extLst>
            </p:cNvPr>
            <p:cNvSpPr>
              <a:spLocks noChangeShapeType="1"/>
            </p:cNvSpPr>
            <p:nvPr/>
          </p:nvSpPr>
          <p:spPr bwMode="auto">
            <a:xfrm>
              <a:off x="3041650" y="5421312"/>
              <a:ext cx="2286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a:spAutoFit/>
            </a:bodyPr>
            <a:lstStyle/>
            <a:p>
              <a:endParaRPr lang="en-US">
                <a:latin typeface="Gill Sans Light"/>
              </a:endParaRPr>
            </a:p>
          </p:txBody>
        </p:sp>
        <p:sp>
          <p:nvSpPr>
            <p:cNvPr id="27" name="Line 18">
              <a:extLst>
                <a:ext uri="{FF2B5EF4-FFF2-40B4-BE49-F238E27FC236}">
                  <a16:creationId xmlns:a16="http://schemas.microsoft.com/office/drawing/2014/main" id="{062A32CC-21EB-4826-BDC5-4150D8553B2A}"/>
                </a:ext>
              </a:extLst>
            </p:cNvPr>
            <p:cNvSpPr>
              <a:spLocks noChangeShapeType="1"/>
            </p:cNvSpPr>
            <p:nvPr/>
          </p:nvSpPr>
          <p:spPr bwMode="auto">
            <a:xfrm flipH="1" flipV="1">
              <a:off x="3200400" y="4430712"/>
              <a:ext cx="0" cy="99060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spAutoFit/>
            </a:bodyPr>
            <a:lstStyle/>
            <a:p>
              <a:endParaRPr lang="en-US">
                <a:latin typeface="Gill Sans Light"/>
              </a:endParaRPr>
            </a:p>
          </p:txBody>
        </p:sp>
        <p:sp>
          <p:nvSpPr>
            <p:cNvPr id="28" name="Text Box 19">
              <a:extLst>
                <a:ext uri="{FF2B5EF4-FFF2-40B4-BE49-F238E27FC236}">
                  <a16:creationId xmlns:a16="http://schemas.microsoft.com/office/drawing/2014/main" id="{3F873E2A-6903-4DDB-820A-28DCC5B1330A}"/>
                </a:ext>
              </a:extLst>
            </p:cNvPr>
            <p:cNvSpPr txBox="1">
              <a:spLocks noChangeArrowheads="1"/>
            </p:cNvSpPr>
            <p:nvPr/>
          </p:nvSpPr>
          <p:spPr bwMode="auto">
            <a:xfrm rot="16200000">
              <a:off x="2493643" y="4750871"/>
              <a:ext cx="1018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3366FF"/>
                  </a:solidFill>
                  <a:latin typeface="Gill Sans Light"/>
                  <a:cs typeface="Helvetica" charset="0"/>
                </a:rPr>
                <a:t>timeout</a:t>
              </a:r>
            </a:p>
          </p:txBody>
        </p:sp>
        <p:sp>
          <p:nvSpPr>
            <p:cNvPr id="29" name="Text Box 21">
              <a:extLst>
                <a:ext uri="{FF2B5EF4-FFF2-40B4-BE49-F238E27FC236}">
                  <a16:creationId xmlns:a16="http://schemas.microsoft.com/office/drawing/2014/main" id="{7989CD63-CE84-4504-AE33-FBFD7C3D6A50}"/>
                </a:ext>
              </a:extLst>
            </p:cNvPr>
            <p:cNvSpPr txBox="1">
              <a:spLocks noChangeArrowheads="1"/>
            </p:cNvSpPr>
            <p:nvPr/>
          </p:nvSpPr>
          <p:spPr bwMode="auto">
            <a:xfrm>
              <a:off x="913910" y="5457825"/>
              <a:ext cx="235634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solidFill>
                    <a:srgbClr val="3366FF"/>
                  </a:solidFill>
                  <a:latin typeface="Gill Sans Light"/>
                  <a:cs typeface="Helvetica" charset="0"/>
                </a:rPr>
                <a:t>OS deallocates connection state</a:t>
              </a:r>
            </a:p>
          </p:txBody>
        </p:sp>
      </p:grpSp>
      <p:sp>
        <p:nvSpPr>
          <p:cNvPr id="30" name="Text Box 22">
            <a:extLst>
              <a:ext uri="{FF2B5EF4-FFF2-40B4-BE49-F238E27FC236}">
                <a16:creationId xmlns:a16="http://schemas.microsoft.com/office/drawing/2014/main" id="{81CA55E5-3FE3-4AE1-B0C6-647752E24FCB}"/>
              </a:ext>
            </a:extLst>
          </p:cNvPr>
          <p:cNvSpPr txBox="1">
            <a:spLocks noChangeArrowheads="1"/>
          </p:cNvSpPr>
          <p:nvPr/>
        </p:nvSpPr>
        <p:spPr bwMode="auto">
          <a:xfrm>
            <a:off x="4900091" y="2312987"/>
            <a:ext cx="107112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solidFill>
                  <a:srgbClr val="3366FF"/>
                </a:solidFill>
                <a:latin typeface="Gill Sans Light"/>
                <a:cs typeface="Helvetica" charset="0"/>
              </a:rPr>
              <a:t>close()</a:t>
            </a:r>
          </a:p>
        </p:txBody>
      </p:sp>
      <p:sp>
        <p:nvSpPr>
          <p:cNvPr id="31" name="Text Box 23">
            <a:extLst>
              <a:ext uri="{FF2B5EF4-FFF2-40B4-BE49-F238E27FC236}">
                <a16:creationId xmlns:a16="http://schemas.microsoft.com/office/drawing/2014/main" id="{87D73652-F747-48F2-BD97-1D782A44D38F}"/>
              </a:ext>
            </a:extLst>
          </p:cNvPr>
          <p:cNvSpPr txBox="1">
            <a:spLocks noChangeArrowheads="1"/>
          </p:cNvSpPr>
          <p:nvPr/>
        </p:nvSpPr>
        <p:spPr bwMode="auto">
          <a:xfrm>
            <a:off x="10303215" y="3743665"/>
            <a:ext cx="928459"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dirty="0">
                <a:solidFill>
                  <a:srgbClr val="FF0000"/>
                </a:solidFill>
                <a:latin typeface="Gill Sans Light"/>
                <a:cs typeface="Helvetica" charset="0"/>
              </a:rPr>
              <a:t>close()</a:t>
            </a:r>
          </a:p>
        </p:txBody>
      </p:sp>
      <p:sp>
        <p:nvSpPr>
          <p:cNvPr id="32" name="Text Box 23">
            <a:extLst>
              <a:ext uri="{FF2B5EF4-FFF2-40B4-BE49-F238E27FC236}">
                <a16:creationId xmlns:a16="http://schemas.microsoft.com/office/drawing/2014/main" id="{FF731B35-A1C2-40B3-97F7-428E3768CC37}"/>
              </a:ext>
            </a:extLst>
          </p:cNvPr>
          <p:cNvSpPr txBox="1">
            <a:spLocks noChangeArrowheads="1"/>
          </p:cNvSpPr>
          <p:nvPr/>
        </p:nvSpPr>
        <p:spPr bwMode="auto">
          <a:xfrm>
            <a:off x="10322265" y="4581865"/>
            <a:ext cx="1812271"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dirty="0">
                <a:solidFill>
                  <a:srgbClr val="FF0000"/>
                </a:solidFill>
                <a:latin typeface="Gill Sans Light"/>
                <a:cs typeface="Helvetica" charset="0"/>
              </a:rPr>
              <a:t>OS deallocates connection state</a:t>
            </a:r>
          </a:p>
        </p:txBody>
      </p:sp>
      <p:grpSp>
        <p:nvGrpSpPr>
          <p:cNvPr id="33" name="Group 32">
            <a:extLst>
              <a:ext uri="{FF2B5EF4-FFF2-40B4-BE49-F238E27FC236}">
                <a16:creationId xmlns:a16="http://schemas.microsoft.com/office/drawing/2014/main" id="{10D9F9CA-559D-43EA-968B-FF0413DE8487}"/>
              </a:ext>
            </a:extLst>
          </p:cNvPr>
          <p:cNvGrpSpPr>
            <a:grpSpLocks/>
          </p:cNvGrpSpPr>
          <p:nvPr/>
        </p:nvGrpSpPr>
        <p:grpSpPr bwMode="auto">
          <a:xfrm>
            <a:off x="5991565" y="3086500"/>
            <a:ext cx="4346575" cy="625475"/>
            <a:chOff x="3352800" y="3236186"/>
            <a:chExt cx="4346575" cy="626201"/>
          </a:xfrm>
        </p:grpSpPr>
        <p:sp>
          <p:nvSpPr>
            <p:cNvPr id="34" name="Line 8">
              <a:extLst>
                <a:ext uri="{FF2B5EF4-FFF2-40B4-BE49-F238E27FC236}">
                  <a16:creationId xmlns:a16="http://schemas.microsoft.com/office/drawing/2014/main" id="{A5397B8C-6D6A-4E5D-A9EB-4B7D1F2FE2D7}"/>
                </a:ext>
              </a:extLst>
            </p:cNvPr>
            <p:cNvSpPr>
              <a:spLocks noChangeShapeType="1"/>
            </p:cNvSpPr>
            <p:nvPr/>
          </p:nvSpPr>
          <p:spPr bwMode="auto">
            <a:xfrm flipH="1">
              <a:off x="3352800" y="3429000"/>
              <a:ext cx="4346575" cy="433387"/>
            </a:xfrm>
            <a:prstGeom prst="line">
              <a:avLst/>
            </a:prstGeom>
            <a:noFill/>
            <a:ln w="28575">
              <a:solidFill>
                <a:schemeClr val="tx1"/>
              </a:solidFill>
              <a:miter lim="800000"/>
              <a:headEnd/>
              <a:tailEnd type="arrow" w="med" len="med"/>
            </a:ln>
            <a:extLst>
              <a:ext uri="{909E8E84-426E-40dd-AFC4-6F175D3DCCD1}">
                <a14:hiddenFill xmlns:a14="http://schemas.microsoft.com/office/drawing/2010/main" xmlns="">
                  <a:noFill/>
                </a14:hiddenFill>
              </a:ext>
            </a:extLst>
          </p:spPr>
          <p:txBody>
            <a:bodyPr wrap="none"/>
            <a:lstStyle/>
            <a:p>
              <a:endParaRPr lang="en-US">
                <a:latin typeface="Gill Sans Light"/>
              </a:endParaRPr>
            </a:p>
          </p:txBody>
        </p:sp>
        <p:sp>
          <p:nvSpPr>
            <p:cNvPr id="35" name="Text Box 6">
              <a:extLst>
                <a:ext uri="{FF2B5EF4-FFF2-40B4-BE49-F238E27FC236}">
                  <a16:creationId xmlns:a16="http://schemas.microsoft.com/office/drawing/2014/main" id="{E58D250E-606E-4043-8384-8FF75815234D}"/>
                </a:ext>
              </a:extLst>
            </p:cNvPr>
            <p:cNvSpPr txBox="1">
              <a:spLocks noChangeArrowheads="1"/>
            </p:cNvSpPr>
            <p:nvPr/>
          </p:nvSpPr>
          <p:spPr bwMode="auto">
            <a:xfrm>
              <a:off x="5257800" y="3236186"/>
              <a:ext cx="747609" cy="421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data</a:t>
              </a:r>
            </a:p>
          </p:txBody>
        </p:sp>
      </p:grpSp>
      <p:sp>
        <p:nvSpPr>
          <p:cNvPr id="36" name="Text Box 21">
            <a:extLst>
              <a:ext uri="{FF2B5EF4-FFF2-40B4-BE49-F238E27FC236}">
                <a16:creationId xmlns:a16="http://schemas.microsoft.com/office/drawing/2014/main" id="{33FE22DF-AD20-467D-BFF0-C35513CAEE8A}"/>
              </a:ext>
            </a:extLst>
          </p:cNvPr>
          <p:cNvSpPr txBox="1">
            <a:spLocks noChangeArrowheads="1"/>
          </p:cNvSpPr>
          <p:nvPr/>
        </p:nvSpPr>
        <p:spPr bwMode="auto">
          <a:xfrm>
            <a:off x="3446453" y="3415547"/>
            <a:ext cx="2484472"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solidFill>
                  <a:srgbClr val="3366FF"/>
                </a:solidFill>
                <a:latin typeface="Gill Sans Light"/>
                <a:cs typeface="Helvetica" charset="0"/>
              </a:rPr>
              <a:t>OS discards data (no socket to give it to)</a:t>
            </a:r>
          </a:p>
        </p:txBody>
      </p:sp>
      <p:sp>
        <p:nvSpPr>
          <p:cNvPr id="37" name="Text Box 21">
            <a:extLst>
              <a:ext uri="{FF2B5EF4-FFF2-40B4-BE49-F238E27FC236}">
                <a16:creationId xmlns:a16="http://schemas.microsoft.com/office/drawing/2014/main" id="{ECC5887D-B27C-46C4-A605-58297DC443EE}"/>
              </a:ext>
            </a:extLst>
          </p:cNvPr>
          <p:cNvSpPr txBox="1">
            <a:spLocks noChangeArrowheads="1"/>
          </p:cNvSpPr>
          <p:nvPr/>
        </p:nvSpPr>
        <p:spPr bwMode="auto">
          <a:xfrm>
            <a:off x="10267838" y="2919255"/>
            <a:ext cx="1868709"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dirty="0">
                <a:solidFill>
                  <a:srgbClr val="FF0000"/>
                </a:solidFill>
                <a:latin typeface="Gill Sans Light"/>
                <a:cs typeface="Helvetica" charset="0"/>
              </a:rPr>
              <a:t>Any calls to read() return 0</a:t>
            </a:r>
          </a:p>
        </p:txBody>
      </p:sp>
      <p:sp>
        <p:nvSpPr>
          <p:cNvPr id="38" name="Speech Bubble: Rectangle with Corners Rounded 37">
            <a:extLst>
              <a:ext uri="{FF2B5EF4-FFF2-40B4-BE49-F238E27FC236}">
                <a16:creationId xmlns:a16="http://schemas.microsoft.com/office/drawing/2014/main" id="{6CA67DCE-2C9C-4207-AE46-A2BBB5F8F49B}"/>
              </a:ext>
            </a:extLst>
          </p:cNvPr>
          <p:cNvSpPr/>
          <p:nvPr/>
        </p:nvSpPr>
        <p:spPr>
          <a:xfrm>
            <a:off x="202336" y="3048000"/>
            <a:ext cx="2608253" cy="2125989"/>
          </a:xfrm>
          <a:prstGeom prst="wedgeRoundRectCallout">
            <a:avLst>
              <a:gd name="adj1" fmla="val 135423"/>
              <a:gd name="adj2" fmla="val -722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Gill Sans Light"/>
              </a:rPr>
              <a:t>If multiple FDs on Host 1 refer to this connection, </a:t>
            </a:r>
            <a:r>
              <a:rPr lang="en-US" i="1" dirty="0">
                <a:latin typeface="Gill Sans Light"/>
              </a:rPr>
              <a:t>all</a:t>
            </a:r>
            <a:r>
              <a:rPr lang="en-US" dirty="0">
                <a:latin typeface="Gill Sans Light"/>
              </a:rPr>
              <a:t> of them must be closed</a:t>
            </a:r>
          </a:p>
          <a:p>
            <a:pPr marL="285750" indent="-285750">
              <a:buFont typeface="Arial" panose="020B0604020202020204" pitchFamily="34" charset="0"/>
              <a:buChar char="•"/>
            </a:pPr>
            <a:r>
              <a:rPr lang="en-US" dirty="0">
                <a:latin typeface="Gill Sans Light"/>
              </a:rPr>
              <a:t>Same for close() call on Host 2</a:t>
            </a:r>
          </a:p>
        </p:txBody>
      </p:sp>
    </p:spTree>
    <p:extLst>
      <p:ext uri="{BB962C8B-B14F-4D97-AF65-F5344CB8AC3E}">
        <p14:creationId xmlns:p14="http://schemas.microsoft.com/office/powerpoint/2010/main" val="1114095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right)">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righ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1" grpId="0"/>
      <p:bldP spid="32" grpId="0"/>
      <p:bldP spid="36" grpId="0"/>
      <p:bldP spid="37" grpId="0"/>
      <p:bldP spid="38"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152400"/>
            <a:ext cx="9906000" cy="533400"/>
          </a:xfrm>
        </p:spPr>
        <p:txBody>
          <a:bodyPr/>
          <a:lstStyle/>
          <a:p>
            <a:r>
              <a:rPr lang="en-US" altLang="ko-KR" dirty="0">
                <a:latin typeface="Gill Sans Light"/>
                <a:ea typeface="굴림" panose="020B0600000101010101" pitchFamily="34" charset="-127"/>
              </a:rPr>
              <a:t>Recall: Distributed Applications Build With Messages</a:t>
            </a:r>
          </a:p>
        </p:txBody>
      </p:sp>
      <p:sp>
        <p:nvSpPr>
          <p:cNvPr id="1016835" name="Rectangle 3"/>
          <p:cNvSpPr>
            <a:spLocks noGrp="1" noChangeArrowheads="1"/>
          </p:cNvSpPr>
          <p:nvPr>
            <p:ph type="body" idx="1"/>
          </p:nvPr>
        </p:nvSpPr>
        <p:spPr>
          <a:xfrm>
            <a:off x="914400" y="685800"/>
            <a:ext cx="10363200" cy="5943600"/>
          </a:xfrm>
        </p:spPr>
        <p:txBody>
          <a:bodyPr/>
          <a:lstStyle/>
          <a:p>
            <a:pPr>
              <a:lnSpc>
                <a:spcPct val="80000"/>
              </a:lnSpc>
              <a:spcBef>
                <a:spcPct val="10000"/>
              </a:spcBef>
            </a:pPr>
            <a:r>
              <a:rPr lang="en-US" altLang="ko-KR" dirty="0">
                <a:latin typeface="Gill Sans Light"/>
                <a:ea typeface="굴림" panose="020B0600000101010101" pitchFamily="34" charset="-127"/>
              </a:rPr>
              <a:t>How do you actually program a distributed application?</a:t>
            </a:r>
          </a:p>
          <a:p>
            <a:pPr lvl="1">
              <a:lnSpc>
                <a:spcPct val="80000"/>
              </a:lnSpc>
              <a:spcBef>
                <a:spcPct val="10000"/>
              </a:spcBef>
            </a:pPr>
            <a:r>
              <a:rPr lang="en-US" altLang="ko-KR" dirty="0">
                <a:latin typeface="Gill Sans Light"/>
                <a:ea typeface="굴림" panose="020B0600000101010101" pitchFamily="34" charset="-127"/>
              </a:rPr>
              <a:t>Need to synchronize multiple threads, running on different machines </a:t>
            </a:r>
          </a:p>
          <a:p>
            <a:pPr lvl="2">
              <a:lnSpc>
                <a:spcPct val="80000"/>
              </a:lnSpc>
              <a:spcBef>
                <a:spcPct val="10000"/>
              </a:spcBef>
            </a:pPr>
            <a:r>
              <a:rPr lang="en-US" altLang="ko-KR" dirty="0">
                <a:latin typeface="Gill Sans Light"/>
                <a:ea typeface="굴림" panose="020B0600000101010101" pitchFamily="34" charset="-127"/>
              </a:rPr>
              <a:t>No shared memory, so cannot use </a:t>
            </a:r>
            <a:r>
              <a:rPr lang="en-US" altLang="ko-KR" dirty="0" err="1">
                <a:latin typeface="Gill Sans Light"/>
                <a:ea typeface="굴림" panose="020B0600000101010101" pitchFamily="34" charset="-127"/>
              </a:rPr>
              <a:t>test&amp;set</a:t>
            </a: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One Abstraction: send/receive messages</a:t>
            </a:r>
          </a:p>
          <a:p>
            <a:pPr lvl="2">
              <a:lnSpc>
                <a:spcPct val="80000"/>
              </a:lnSpc>
              <a:spcBef>
                <a:spcPct val="10000"/>
              </a:spcBef>
            </a:pPr>
            <a:r>
              <a:rPr lang="en-US" altLang="ko-KR" dirty="0">
                <a:latin typeface="Gill Sans Light"/>
                <a:ea typeface="굴림" panose="020B0600000101010101" pitchFamily="34" charset="-127"/>
              </a:rPr>
              <a:t>Already atomic: no receiver gets portion of a message and two receivers cannot get same message</a:t>
            </a:r>
          </a:p>
          <a:p>
            <a:pPr>
              <a:lnSpc>
                <a:spcPct val="80000"/>
              </a:lnSpc>
              <a:spcBef>
                <a:spcPct val="10000"/>
              </a:spcBef>
            </a:pPr>
            <a:r>
              <a:rPr lang="en-US" altLang="ko-KR" dirty="0">
                <a:latin typeface="Gill Sans Light"/>
                <a:ea typeface="굴림" panose="020B0600000101010101" pitchFamily="34" charset="-127"/>
              </a:rPr>
              <a:t>Interface:</a:t>
            </a:r>
          </a:p>
          <a:p>
            <a:pPr lvl="1">
              <a:lnSpc>
                <a:spcPct val="80000"/>
              </a:lnSpc>
              <a:spcBef>
                <a:spcPct val="10000"/>
              </a:spcBef>
            </a:pPr>
            <a:r>
              <a:rPr lang="en-US" altLang="ko-KR" dirty="0">
                <a:latin typeface="Gill Sans Light"/>
                <a:ea typeface="굴림" panose="020B0600000101010101" pitchFamily="34" charset="-127"/>
              </a:rPr>
              <a:t>Mailbox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temporary holding area for messages</a:t>
            </a:r>
          </a:p>
          <a:p>
            <a:pPr lvl="2">
              <a:lnSpc>
                <a:spcPct val="80000"/>
              </a:lnSpc>
              <a:spcBef>
                <a:spcPct val="10000"/>
              </a:spcBef>
            </a:pPr>
            <a:r>
              <a:rPr lang="en-US" altLang="ko-KR" dirty="0">
                <a:latin typeface="Gill Sans Light"/>
                <a:ea typeface="굴림" panose="020B0600000101010101" pitchFamily="34" charset="-127"/>
              </a:rPr>
              <a:t>Includes both destination location and queue</a:t>
            </a:r>
          </a:p>
          <a:p>
            <a:pPr lvl="1">
              <a:lnSpc>
                <a:spcPct val="80000"/>
              </a:lnSpc>
              <a:spcBef>
                <a:spcPct val="10000"/>
              </a:spcBef>
            </a:pPr>
            <a:r>
              <a:rPr lang="en-US" altLang="ko-KR" dirty="0">
                <a:latin typeface="Gill Sans Light"/>
                <a:ea typeface="굴림" panose="020B0600000101010101" pitchFamily="34" charset="-127"/>
              </a:rPr>
              <a:t>Send(</a:t>
            </a:r>
            <a:r>
              <a:rPr lang="en-US" altLang="ko-KR" dirty="0" err="1">
                <a:latin typeface="Gill Sans Light"/>
                <a:ea typeface="굴림" panose="020B0600000101010101" pitchFamily="34" charset="-127"/>
              </a:rPr>
              <a:t>message,mbox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Send message to remote mailbox identified by </a:t>
            </a:r>
            <a:r>
              <a:rPr lang="en-US" altLang="ko-KR" dirty="0" err="1">
                <a:latin typeface="Gill Sans Light"/>
                <a:ea typeface="굴림" panose="020B0600000101010101" pitchFamily="34" charset="-127"/>
              </a:rPr>
              <a:t>mbox</a:t>
            </a: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Receive(</a:t>
            </a:r>
            <a:r>
              <a:rPr lang="en-US" altLang="ko-KR" dirty="0" err="1">
                <a:latin typeface="Gill Sans Light"/>
                <a:ea typeface="굴림" panose="020B0600000101010101" pitchFamily="34" charset="-127"/>
              </a:rPr>
              <a:t>buffer,mbox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Wait until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has message, copy into buffer, and return</a:t>
            </a:r>
          </a:p>
          <a:p>
            <a:pPr lvl="2">
              <a:lnSpc>
                <a:spcPct val="80000"/>
              </a:lnSpc>
              <a:spcBef>
                <a:spcPct val="10000"/>
              </a:spcBef>
            </a:pPr>
            <a:r>
              <a:rPr lang="en-US" altLang="ko-KR" dirty="0">
                <a:latin typeface="Gill Sans Light"/>
                <a:ea typeface="굴림" panose="020B0600000101010101" pitchFamily="34" charset="-127"/>
              </a:rPr>
              <a:t>If threads sleeping on this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wake up one of them</a:t>
            </a:r>
          </a:p>
        </p:txBody>
      </p:sp>
      <p:grpSp>
        <p:nvGrpSpPr>
          <p:cNvPr id="1016836" name="Group 4"/>
          <p:cNvGrpSpPr>
            <a:grpSpLocks/>
          </p:cNvGrpSpPr>
          <p:nvPr/>
        </p:nvGrpSpPr>
        <p:grpSpPr bwMode="auto">
          <a:xfrm>
            <a:off x="2971801" y="1676400"/>
            <a:ext cx="6556375" cy="1304925"/>
            <a:chOff x="576" y="1626"/>
            <a:chExt cx="4130" cy="822"/>
          </a:xfrm>
        </p:grpSpPr>
        <p:sp>
          <p:nvSpPr>
            <p:cNvPr id="19462" name="AutoShape 5"/>
            <p:cNvSpPr>
              <a:spLocks noChangeArrowheads="1"/>
            </p:cNvSpPr>
            <p:nvPr/>
          </p:nvSpPr>
          <p:spPr bwMode="auto">
            <a:xfrm>
              <a:off x="1538"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3" name="AutoShape 6"/>
            <p:cNvSpPr>
              <a:spLocks noChangeArrowheads="1"/>
            </p:cNvSpPr>
            <p:nvPr/>
          </p:nvSpPr>
          <p:spPr bwMode="auto">
            <a:xfrm>
              <a:off x="3382"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4" name="Cloud"/>
            <p:cNvSpPr>
              <a:spLocks noChangeAspect="1" noEditPoints="1" noChangeArrowheads="1"/>
            </p:cNvSpPr>
            <p:nvPr/>
          </p:nvSpPr>
          <p:spPr bwMode="auto">
            <a:xfrm>
              <a:off x="1898" y="1626"/>
              <a:ext cx="1444" cy="822"/>
            </a:xfrm>
            <a:custGeom>
              <a:avLst/>
              <a:gdLst>
                <a:gd name="T0" fmla="*/ 4 w 21600"/>
                <a:gd name="T1" fmla="*/ 411 h 21600"/>
                <a:gd name="T2" fmla="*/ 722 w 21600"/>
                <a:gd name="T3" fmla="*/ 821 h 21600"/>
                <a:gd name="T4" fmla="*/ 1443 w 21600"/>
                <a:gd name="T5" fmla="*/ 411 h 21600"/>
                <a:gd name="T6" fmla="*/ 722 w 21600"/>
                <a:gd name="T7" fmla="*/ 47 h 21600"/>
                <a:gd name="T8" fmla="*/ 0 60000 65536"/>
                <a:gd name="T9" fmla="*/ 0 60000 65536"/>
                <a:gd name="T10" fmla="*/ 0 60000 65536"/>
                <a:gd name="T11" fmla="*/ 0 60000 65536"/>
                <a:gd name="T12" fmla="*/ 2977 w 21600"/>
                <a:gd name="T13" fmla="*/ 3258 h 21600"/>
                <a:gd name="T14" fmla="*/ 17083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Light"/>
              </a:endParaRPr>
            </a:p>
          </p:txBody>
        </p:sp>
        <p:pic>
          <p:nvPicPr>
            <p:cNvPr id="19465"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 y="1776"/>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6"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84" y="1782"/>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 Box 10"/>
            <p:cNvSpPr txBox="1">
              <a:spLocks noChangeArrowheads="1"/>
            </p:cNvSpPr>
            <p:nvPr/>
          </p:nvSpPr>
          <p:spPr bwMode="auto">
            <a:xfrm>
              <a:off x="2191" y="1937"/>
              <a:ext cx="83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Network</a:t>
              </a:r>
            </a:p>
          </p:txBody>
        </p:sp>
        <p:sp>
          <p:nvSpPr>
            <p:cNvPr id="19468" name="Text Box 11"/>
            <p:cNvSpPr txBox="1">
              <a:spLocks noChangeArrowheads="1"/>
            </p:cNvSpPr>
            <p:nvPr/>
          </p:nvSpPr>
          <p:spPr bwMode="auto">
            <a:xfrm rot="5400000">
              <a:off x="1148" y="1906"/>
              <a:ext cx="55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p:txBody>
        </p:sp>
        <p:sp>
          <p:nvSpPr>
            <p:cNvPr id="19469" name="Text Box 12"/>
            <p:cNvSpPr txBox="1">
              <a:spLocks noChangeArrowheads="1"/>
            </p:cNvSpPr>
            <p:nvPr/>
          </p:nvSpPr>
          <p:spPr bwMode="auto">
            <a:xfrm rot="5400000">
              <a:off x="3478" y="18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p:txBody>
        </p:sp>
      </p:grpSp>
      <p:sp>
        <p:nvSpPr>
          <p:cNvPr id="1016845" name="Document"/>
          <p:cNvSpPr>
            <a:spLocks noEditPoints="1" noChangeArrowheads="1"/>
          </p:cNvSpPr>
          <p:nvPr/>
        </p:nvSpPr>
        <p:spPr bwMode="auto">
          <a:xfrm>
            <a:off x="-533400" y="2514600"/>
            <a:ext cx="457200" cy="685800"/>
          </a:xfrm>
          <a:custGeom>
            <a:avLst/>
            <a:gdLst>
              <a:gd name="T0" fmla="*/ 227690 w 21600"/>
              <a:gd name="T1" fmla="*/ 686816 h 21600"/>
              <a:gd name="T2" fmla="*/ 1799 w 21600"/>
              <a:gd name="T3" fmla="*/ 344456 h 21600"/>
              <a:gd name="T4" fmla="*/ 227690 w 21600"/>
              <a:gd name="T5" fmla="*/ 2572 h 21600"/>
              <a:gd name="T6" fmla="*/ 459444 w 21600"/>
              <a:gd name="T7" fmla="*/ 338201 h 21600"/>
              <a:gd name="T8" fmla="*/ 227690 w 21600"/>
              <a:gd name="T9" fmla="*/ 686816 h 21600"/>
              <a:gd name="T10" fmla="*/ 0 w 21600"/>
              <a:gd name="T11" fmla="*/ 0 h 21600"/>
              <a:gd name="T12" fmla="*/ 457200 w 21600"/>
              <a:gd name="T13" fmla="*/ 0 h 21600"/>
              <a:gd name="T14" fmla="*/ 457200 w 21600"/>
              <a:gd name="T15" fmla="*/ 685800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latin typeface="Gill Sans Light"/>
            </a:endParaRPr>
          </a:p>
        </p:txBody>
      </p:sp>
    </p:spTree>
    <p:extLst>
      <p:ext uri="{BB962C8B-B14F-4D97-AF65-F5344CB8AC3E}">
        <p14:creationId xmlns:p14="http://schemas.microsoft.com/office/powerpoint/2010/main" val="195594046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C6D9-6CDC-4C77-AC5D-FA27B0ECA7FF}"/>
              </a:ext>
            </a:extLst>
          </p:cNvPr>
          <p:cNvSpPr>
            <a:spLocks noGrp="1"/>
          </p:cNvSpPr>
          <p:nvPr>
            <p:ph type="title"/>
          </p:nvPr>
        </p:nvSpPr>
        <p:spPr/>
        <p:txBody>
          <a:bodyPr/>
          <a:lstStyle/>
          <a:p>
            <a:r>
              <a:rPr lang="en-US" dirty="0"/>
              <a:t>Question: Data Representation</a:t>
            </a:r>
          </a:p>
        </p:txBody>
      </p:sp>
      <p:sp>
        <p:nvSpPr>
          <p:cNvPr id="3" name="Content Placeholder 2">
            <a:extLst>
              <a:ext uri="{FF2B5EF4-FFF2-40B4-BE49-F238E27FC236}">
                <a16:creationId xmlns:a16="http://schemas.microsoft.com/office/drawing/2014/main" id="{54187F02-3F6B-4BE9-82D8-C33089C02F46}"/>
              </a:ext>
            </a:extLst>
          </p:cNvPr>
          <p:cNvSpPr>
            <a:spLocks noGrp="1"/>
          </p:cNvSpPr>
          <p:nvPr>
            <p:ph idx="1"/>
          </p:nvPr>
        </p:nvSpPr>
        <p:spPr>
          <a:xfrm>
            <a:off x="812800" y="914400"/>
            <a:ext cx="10769600" cy="5105400"/>
          </a:xfrm>
        </p:spPr>
        <p:txBody>
          <a:bodyPr/>
          <a:lstStyle/>
          <a:p>
            <a:r>
              <a:rPr lang="en-US" dirty="0"/>
              <a:t>An object in memory has a machine-specific binary representation</a:t>
            </a:r>
          </a:p>
          <a:p>
            <a:pPr lvl="1"/>
            <a:r>
              <a:rPr lang="en-US" dirty="0"/>
              <a:t>Threads within a single process have the same view of what’s in memory</a:t>
            </a:r>
          </a:p>
          <a:p>
            <a:pPr lvl="1"/>
            <a:r>
              <a:rPr lang="en-US" dirty="0"/>
              <a:t>Easy to compute offsets into fields, follow pointers, etc.</a:t>
            </a:r>
          </a:p>
          <a:p>
            <a:pPr lvl="1"/>
            <a:endParaRPr lang="en-US" dirty="0"/>
          </a:p>
          <a:p>
            <a:r>
              <a:rPr lang="en-US" dirty="0"/>
              <a:t>In the absence of shared memory, externalizing an object requires us to turn it into a sequential sequence of bytes</a:t>
            </a:r>
          </a:p>
          <a:p>
            <a:pPr lvl="1"/>
            <a:r>
              <a:rPr lang="en-US" b="1" dirty="0"/>
              <a:t>Serialization/Marshalling</a:t>
            </a:r>
            <a:r>
              <a:rPr lang="en-US" dirty="0"/>
              <a:t>: Express an object as a sequence of bytes</a:t>
            </a:r>
          </a:p>
          <a:p>
            <a:pPr lvl="1"/>
            <a:r>
              <a:rPr lang="en-US" b="1" dirty="0"/>
              <a:t>Deserialization/Unmarshalling</a:t>
            </a:r>
            <a:r>
              <a:rPr lang="en-US" dirty="0"/>
              <a:t>: Reconstructing the original object from its marshalled form at destination</a:t>
            </a:r>
          </a:p>
        </p:txBody>
      </p:sp>
    </p:spTree>
    <p:extLst>
      <p:ext uri="{BB962C8B-B14F-4D97-AF65-F5344CB8AC3E}">
        <p14:creationId xmlns:p14="http://schemas.microsoft.com/office/powerpoint/2010/main" val="1297532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2"/>
          <p:cNvGrpSpPr>
            <a:grpSpLocks/>
          </p:cNvGrpSpPr>
          <p:nvPr/>
        </p:nvGrpSpPr>
        <p:grpSpPr bwMode="auto">
          <a:xfrm>
            <a:off x="4735514" y="4191000"/>
            <a:ext cx="2122487" cy="2057400"/>
            <a:chOff x="832" y="1344"/>
            <a:chExt cx="1136" cy="1024"/>
          </a:xfrm>
        </p:grpSpPr>
        <p:sp>
          <p:nvSpPr>
            <p:cNvPr id="44114" name="Oval 3"/>
            <p:cNvSpPr>
              <a:spLocks noChangeArrowheads="1"/>
            </p:cNvSpPr>
            <p:nvPr/>
          </p:nvSpPr>
          <p:spPr bwMode="auto">
            <a:xfrm>
              <a:off x="1220" y="1344"/>
              <a:ext cx="495"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5" name="Oval 4"/>
            <p:cNvSpPr>
              <a:spLocks noChangeArrowheads="1"/>
            </p:cNvSpPr>
            <p:nvPr/>
          </p:nvSpPr>
          <p:spPr bwMode="auto">
            <a:xfrm>
              <a:off x="948" y="1455"/>
              <a:ext cx="379" cy="42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6" name="Oval 5"/>
            <p:cNvSpPr>
              <a:spLocks noChangeArrowheads="1"/>
            </p:cNvSpPr>
            <p:nvPr/>
          </p:nvSpPr>
          <p:spPr bwMode="auto">
            <a:xfrm>
              <a:off x="832" y="1710"/>
              <a:ext cx="256" cy="306"/>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7" name="Oval 6"/>
            <p:cNvSpPr>
              <a:spLocks noChangeArrowheads="1"/>
            </p:cNvSpPr>
            <p:nvPr/>
          </p:nvSpPr>
          <p:spPr bwMode="auto">
            <a:xfrm>
              <a:off x="909" y="1862"/>
              <a:ext cx="435" cy="44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8" name="Oval 7"/>
            <p:cNvSpPr>
              <a:spLocks noChangeArrowheads="1"/>
            </p:cNvSpPr>
            <p:nvPr/>
          </p:nvSpPr>
          <p:spPr bwMode="auto">
            <a:xfrm>
              <a:off x="1086" y="1924"/>
              <a:ext cx="671" cy="444"/>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19" name="Oval 8"/>
            <p:cNvSpPr>
              <a:spLocks noChangeArrowheads="1"/>
            </p:cNvSpPr>
            <p:nvPr/>
          </p:nvSpPr>
          <p:spPr bwMode="auto">
            <a:xfrm>
              <a:off x="1605" y="1488"/>
              <a:ext cx="311" cy="312"/>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20" name="Oval 9"/>
            <p:cNvSpPr>
              <a:spLocks noChangeArrowheads="1"/>
            </p:cNvSpPr>
            <p:nvPr/>
          </p:nvSpPr>
          <p:spPr bwMode="auto">
            <a:xfrm>
              <a:off x="1602" y="1681"/>
              <a:ext cx="366" cy="333"/>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21" name="Oval 10"/>
            <p:cNvSpPr>
              <a:spLocks noChangeArrowheads="1"/>
            </p:cNvSpPr>
            <p:nvPr/>
          </p:nvSpPr>
          <p:spPr bwMode="auto">
            <a:xfrm>
              <a:off x="1569" y="1751"/>
              <a:ext cx="364" cy="547"/>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sp>
          <p:nvSpPr>
            <p:cNvPr id="44122" name="Oval 11"/>
            <p:cNvSpPr>
              <a:spLocks noChangeArrowheads="1"/>
            </p:cNvSpPr>
            <p:nvPr/>
          </p:nvSpPr>
          <p:spPr bwMode="auto">
            <a:xfrm>
              <a:off x="912" y="1434"/>
              <a:ext cx="1008" cy="918"/>
            </a:xfrm>
            <a:prstGeom prst="ellipse">
              <a:avLst/>
            </a:prstGeom>
            <a:solidFill>
              <a:srgbClr val="CC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p>
          </p:txBody>
        </p:sp>
      </p:grpSp>
      <p:sp>
        <p:nvSpPr>
          <p:cNvPr id="44034" name="Title 1"/>
          <p:cNvSpPr>
            <a:spLocks noGrp="1"/>
          </p:cNvSpPr>
          <p:nvPr>
            <p:ph type="title"/>
          </p:nvPr>
        </p:nvSpPr>
        <p:spPr/>
        <p:txBody>
          <a:bodyPr/>
          <a:lstStyle/>
          <a:p>
            <a:r>
              <a:rPr lang="en-US" dirty="0" smtClean="0">
                <a:latin typeface="Helvetica" charset="0"/>
                <a:ea typeface="ＭＳ Ｐゴシック" charset="0"/>
                <a:cs typeface="ＭＳ Ｐゴシック" charset="0"/>
              </a:rPr>
              <a:t>Recall: Packet </a:t>
            </a:r>
            <a:r>
              <a:rPr lang="en-US" dirty="0">
                <a:latin typeface="Helvetica" charset="0"/>
                <a:ea typeface="ＭＳ Ｐゴシック" charset="0"/>
                <a:cs typeface="ＭＳ Ｐゴシック" charset="0"/>
              </a:rPr>
              <a:t>Forwarding </a:t>
            </a:r>
          </a:p>
        </p:txBody>
      </p:sp>
      <p:sp>
        <p:nvSpPr>
          <p:cNvPr id="44035" name="Content Placeholder 2"/>
          <p:cNvSpPr>
            <a:spLocks noGrp="1"/>
          </p:cNvSpPr>
          <p:nvPr>
            <p:ph idx="1"/>
          </p:nvPr>
        </p:nvSpPr>
        <p:spPr>
          <a:xfrm>
            <a:off x="785456" y="680642"/>
            <a:ext cx="9475300" cy="2955526"/>
          </a:xfrm>
        </p:spPr>
        <p:txBody>
          <a:bodyPr>
            <a:normAutofit/>
          </a:bodyPr>
          <a:lstStyle/>
          <a:p>
            <a:r>
              <a:rPr lang="en-US" dirty="0">
                <a:latin typeface="Gill Sans Light"/>
                <a:ea typeface="ＭＳ Ｐゴシック" charset="0"/>
                <a:cs typeface="Gill Sans Light"/>
              </a:rPr>
              <a:t>Upon receiving a packet, a router </a:t>
            </a:r>
          </a:p>
          <a:p>
            <a:pPr lvl="1"/>
            <a:r>
              <a:rPr lang="en-US" sz="2400" dirty="0">
                <a:latin typeface="Gill Sans Light"/>
                <a:ea typeface="ＭＳ Ｐゴシック" charset="0"/>
                <a:cs typeface="Gill Sans Light"/>
              </a:rPr>
              <a:t>read the IP</a:t>
            </a:r>
            <a:r>
              <a:rPr lang="en-US" altLang="ja-JP" sz="2400" dirty="0">
                <a:latin typeface="Gill Sans Light"/>
                <a:ea typeface="ＭＳ Ｐゴシック" charset="0"/>
                <a:cs typeface="Gill Sans Light"/>
              </a:rPr>
              <a:t> destination address of the packet</a:t>
            </a:r>
          </a:p>
          <a:p>
            <a:pPr lvl="1"/>
            <a:r>
              <a:rPr lang="en-US" altLang="ja-JP" sz="2400" dirty="0">
                <a:latin typeface="Gill Sans Light"/>
                <a:ea typeface="ＭＳ Ｐゴシック" charset="0"/>
                <a:cs typeface="Gill Sans Light"/>
              </a:rPr>
              <a:t>consults its forwarding table </a:t>
            </a:r>
            <a:r>
              <a:rPr lang="en-US" altLang="ja-JP" sz="2400" dirty="0">
                <a:latin typeface="Gill Sans Light"/>
                <a:ea typeface="ＭＳ Ｐゴシック" charset="0"/>
                <a:cs typeface="Gill Sans Light"/>
                <a:sym typeface="Wingdings" charset="0"/>
              </a:rPr>
              <a:t> output port</a:t>
            </a:r>
          </a:p>
          <a:p>
            <a:pPr lvl="1"/>
            <a:r>
              <a:rPr lang="en-US" altLang="ja-JP" sz="2400" dirty="0">
                <a:latin typeface="Gill Sans Light"/>
                <a:ea typeface="ＭＳ Ｐゴシック" charset="0"/>
                <a:cs typeface="Gill Sans Light"/>
                <a:sym typeface="Wingdings" charset="0"/>
              </a:rPr>
              <a:t>forwards packet to corresponding output port</a:t>
            </a:r>
          </a:p>
          <a:p>
            <a:r>
              <a:rPr lang="en-US" altLang="ja-JP" sz="2600" dirty="0">
                <a:latin typeface="Gill Sans Light"/>
                <a:ea typeface="ＭＳ Ｐゴシック" charset="0"/>
                <a:cs typeface="Gill Sans Light"/>
                <a:sym typeface="Wingdings" charset="0"/>
              </a:rPr>
              <a:t>Default route (for subnets without explicit entries)</a:t>
            </a:r>
          </a:p>
          <a:p>
            <a:pPr lvl="1"/>
            <a:r>
              <a:rPr lang="en-US" altLang="ja-JP" sz="2400" dirty="0">
                <a:latin typeface="Gill Sans Light"/>
                <a:ea typeface="ＭＳ Ｐゴシック" charset="0"/>
                <a:cs typeface="Gill Sans Light"/>
                <a:sym typeface="Wingdings" charset="0"/>
              </a:rPr>
              <a:t>Forward to more authoritative router</a:t>
            </a:r>
            <a:endParaRPr lang="en-US" altLang="ja-JP" sz="2400" dirty="0">
              <a:latin typeface="Gill Sans Light"/>
              <a:ea typeface="ＭＳ Ｐゴシック" charset="0"/>
              <a:cs typeface="Gill Sans Light"/>
            </a:endParaRPr>
          </a:p>
        </p:txBody>
      </p:sp>
      <p:grpSp>
        <p:nvGrpSpPr>
          <p:cNvPr id="44043" name="Group 14"/>
          <p:cNvGrpSpPr>
            <a:grpSpLocks/>
          </p:cNvGrpSpPr>
          <p:nvPr/>
        </p:nvGrpSpPr>
        <p:grpSpPr bwMode="auto">
          <a:xfrm>
            <a:off x="2611438" y="4191000"/>
            <a:ext cx="2417762" cy="1828800"/>
            <a:chOff x="832" y="1344"/>
            <a:chExt cx="1136" cy="1024"/>
          </a:xfrm>
        </p:grpSpPr>
        <p:sp>
          <p:nvSpPr>
            <p:cNvPr id="44105" name="Oval 15"/>
            <p:cNvSpPr>
              <a:spLocks noChangeArrowheads="1"/>
            </p:cNvSpPr>
            <p:nvPr/>
          </p:nvSpPr>
          <p:spPr bwMode="auto">
            <a:xfrm>
              <a:off x="1220" y="1344"/>
              <a:ext cx="495"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6" name="Oval 16"/>
            <p:cNvSpPr>
              <a:spLocks noChangeArrowheads="1"/>
            </p:cNvSpPr>
            <p:nvPr/>
          </p:nvSpPr>
          <p:spPr bwMode="auto">
            <a:xfrm>
              <a:off x="948" y="1455"/>
              <a:ext cx="379" cy="42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7" name="Oval 17"/>
            <p:cNvSpPr>
              <a:spLocks noChangeArrowheads="1"/>
            </p:cNvSpPr>
            <p:nvPr/>
          </p:nvSpPr>
          <p:spPr bwMode="auto">
            <a:xfrm>
              <a:off x="832" y="1710"/>
              <a:ext cx="256" cy="306"/>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8" name="Oval 18"/>
            <p:cNvSpPr>
              <a:spLocks noChangeArrowheads="1"/>
            </p:cNvSpPr>
            <p:nvPr/>
          </p:nvSpPr>
          <p:spPr bwMode="auto">
            <a:xfrm>
              <a:off x="909" y="1862"/>
              <a:ext cx="435" cy="44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09" name="Oval 19"/>
            <p:cNvSpPr>
              <a:spLocks noChangeArrowheads="1"/>
            </p:cNvSpPr>
            <p:nvPr/>
          </p:nvSpPr>
          <p:spPr bwMode="auto">
            <a:xfrm>
              <a:off x="1086" y="1924"/>
              <a:ext cx="671" cy="444"/>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0" name="Oval 20"/>
            <p:cNvSpPr>
              <a:spLocks noChangeArrowheads="1"/>
            </p:cNvSpPr>
            <p:nvPr/>
          </p:nvSpPr>
          <p:spPr bwMode="auto">
            <a:xfrm>
              <a:off x="1605" y="1488"/>
              <a:ext cx="311" cy="312"/>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1" name="Oval 21"/>
            <p:cNvSpPr>
              <a:spLocks noChangeArrowheads="1"/>
            </p:cNvSpPr>
            <p:nvPr/>
          </p:nvSpPr>
          <p:spPr bwMode="auto">
            <a:xfrm>
              <a:off x="1602" y="1681"/>
              <a:ext cx="366" cy="333"/>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2" name="Oval 22"/>
            <p:cNvSpPr>
              <a:spLocks noChangeArrowheads="1"/>
            </p:cNvSpPr>
            <p:nvPr/>
          </p:nvSpPr>
          <p:spPr bwMode="auto">
            <a:xfrm>
              <a:off x="1569" y="1751"/>
              <a:ext cx="364" cy="547"/>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113" name="Oval 23"/>
            <p:cNvSpPr>
              <a:spLocks noChangeArrowheads="1"/>
            </p:cNvSpPr>
            <p:nvPr/>
          </p:nvSpPr>
          <p:spPr bwMode="auto">
            <a:xfrm>
              <a:off x="912" y="1434"/>
              <a:ext cx="1008" cy="918"/>
            </a:xfrm>
            <a:prstGeom prst="ellipse">
              <a:avLst/>
            </a:prstGeom>
            <a:solidFill>
              <a:srgbClr val="EAEAEA"/>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4044" name="Rectangle 24"/>
          <p:cNvSpPr>
            <a:spLocks noChangeArrowheads="1"/>
          </p:cNvSpPr>
          <p:nvPr/>
        </p:nvSpPr>
        <p:spPr bwMode="auto">
          <a:xfrm>
            <a:off x="2581275" y="51244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4045" name="Rectangle 25"/>
          <p:cNvSpPr>
            <a:spLocks noChangeArrowheads="1"/>
          </p:cNvSpPr>
          <p:nvPr/>
        </p:nvSpPr>
        <p:spPr bwMode="auto">
          <a:xfrm>
            <a:off x="4876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cxnSp>
        <p:nvCxnSpPr>
          <p:cNvPr id="44046" name="AutoShape 26"/>
          <p:cNvCxnSpPr>
            <a:cxnSpLocks noChangeShapeType="1"/>
            <a:endCxn id="44045" idx="1"/>
          </p:cNvCxnSpPr>
          <p:nvPr/>
        </p:nvCxnSpPr>
        <p:spPr bwMode="auto">
          <a:xfrm>
            <a:off x="2781300" y="5172075"/>
            <a:ext cx="2095500" cy="17145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4047" name="Group 27"/>
          <p:cNvGrpSpPr>
            <a:grpSpLocks/>
          </p:cNvGrpSpPr>
          <p:nvPr/>
        </p:nvGrpSpPr>
        <p:grpSpPr bwMode="auto">
          <a:xfrm>
            <a:off x="1752601" y="4876800"/>
            <a:ext cx="523875" cy="488950"/>
            <a:chOff x="1014" y="912"/>
            <a:chExt cx="574" cy="596"/>
          </a:xfrm>
        </p:grpSpPr>
        <p:sp>
          <p:nvSpPr>
            <p:cNvPr id="44093" name="Freeform 2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4094" name="Line 2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5" name="Line 3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6" name="Freeform 3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4097" name="Line 3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8" name="Line 3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99" name="Line 3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0" name="Rectangle 3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4101" name="Freeform 3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4102" name="Line 3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3" name="Line 3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104" name="Line 3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4048" name="AutoShape 40"/>
          <p:cNvCxnSpPr>
            <a:cxnSpLocks noChangeShapeType="1"/>
            <a:endCxn id="44044" idx="1"/>
          </p:cNvCxnSpPr>
          <p:nvPr/>
        </p:nvCxnSpPr>
        <p:spPr bwMode="auto">
          <a:xfrm>
            <a:off x="2284413" y="5197475"/>
            <a:ext cx="296862" cy="127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grpSp>
        <p:nvGrpSpPr>
          <p:cNvPr id="44049" name="Group 41"/>
          <p:cNvGrpSpPr>
            <a:grpSpLocks/>
          </p:cNvGrpSpPr>
          <p:nvPr/>
        </p:nvGrpSpPr>
        <p:grpSpPr bwMode="auto">
          <a:xfrm>
            <a:off x="6650038" y="4114800"/>
            <a:ext cx="2265362" cy="1828800"/>
            <a:chOff x="832" y="1344"/>
            <a:chExt cx="1136" cy="1024"/>
          </a:xfrm>
        </p:grpSpPr>
        <p:sp>
          <p:nvSpPr>
            <p:cNvPr id="44084" name="Oval 42"/>
            <p:cNvSpPr>
              <a:spLocks noChangeArrowheads="1"/>
            </p:cNvSpPr>
            <p:nvPr/>
          </p:nvSpPr>
          <p:spPr bwMode="auto">
            <a:xfrm>
              <a:off x="1220" y="1344"/>
              <a:ext cx="495"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5" name="Oval 43"/>
            <p:cNvSpPr>
              <a:spLocks noChangeArrowheads="1"/>
            </p:cNvSpPr>
            <p:nvPr/>
          </p:nvSpPr>
          <p:spPr bwMode="auto">
            <a:xfrm>
              <a:off x="948" y="1455"/>
              <a:ext cx="379" cy="42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6" name="Oval 44"/>
            <p:cNvSpPr>
              <a:spLocks noChangeArrowheads="1"/>
            </p:cNvSpPr>
            <p:nvPr/>
          </p:nvSpPr>
          <p:spPr bwMode="auto">
            <a:xfrm>
              <a:off x="832" y="1710"/>
              <a:ext cx="256" cy="306"/>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7" name="Oval 45"/>
            <p:cNvSpPr>
              <a:spLocks noChangeArrowheads="1"/>
            </p:cNvSpPr>
            <p:nvPr/>
          </p:nvSpPr>
          <p:spPr bwMode="auto">
            <a:xfrm>
              <a:off x="909" y="1862"/>
              <a:ext cx="435" cy="44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8" name="Oval 46"/>
            <p:cNvSpPr>
              <a:spLocks noChangeArrowheads="1"/>
            </p:cNvSpPr>
            <p:nvPr/>
          </p:nvSpPr>
          <p:spPr bwMode="auto">
            <a:xfrm>
              <a:off x="1086" y="1924"/>
              <a:ext cx="671" cy="444"/>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89" name="Oval 47"/>
            <p:cNvSpPr>
              <a:spLocks noChangeArrowheads="1"/>
            </p:cNvSpPr>
            <p:nvPr/>
          </p:nvSpPr>
          <p:spPr bwMode="auto">
            <a:xfrm>
              <a:off x="1605" y="1488"/>
              <a:ext cx="311" cy="312"/>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90" name="Oval 48"/>
            <p:cNvSpPr>
              <a:spLocks noChangeArrowheads="1"/>
            </p:cNvSpPr>
            <p:nvPr/>
          </p:nvSpPr>
          <p:spPr bwMode="auto">
            <a:xfrm>
              <a:off x="1602" y="1681"/>
              <a:ext cx="366" cy="333"/>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91" name="Oval 49"/>
            <p:cNvSpPr>
              <a:spLocks noChangeArrowheads="1"/>
            </p:cNvSpPr>
            <p:nvPr/>
          </p:nvSpPr>
          <p:spPr bwMode="auto">
            <a:xfrm>
              <a:off x="1569" y="1751"/>
              <a:ext cx="364" cy="547"/>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sp>
          <p:nvSpPr>
            <p:cNvPr id="44092" name="Oval 50"/>
            <p:cNvSpPr>
              <a:spLocks noChangeArrowheads="1"/>
            </p:cNvSpPr>
            <p:nvPr/>
          </p:nvSpPr>
          <p:spPr bwMode="auto">
            <a:xfrm>
              <a:off x="912" y="1434"/>
              <a:ext cx="1008" cy="918"/>
            </a:xfrm>
            <a:prstGeom prst="ellipse">
              <a:avLst/>
            </a:prstGeom>
            <a:solidFill>
              <a:srgbClr val="CCFFCC"/>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b="0">
                <a:latin typeface="Helvetica" charset="0"/>
                <a:cs typeface="Helvetica" charset="0"/>
              </a:endParaRPr>
            </a:p>
          </p:txBody>
        </p:sp>
      </p:grpSp>
      <p:sp>
        <p:nvSpPr>
          <p:cNvPr id="44050" name="Rectangle 51"/>
          <p:cNvSpPr>
            <a:spLocks noChangeArrowheads="1"/>
          </p:cNvSpPr>
          <p:nvPr/>
        </p:nvSpPr>
        <p:spPr bwMode="auto">
          <a:xfrm>
            <a:off x="8686800" y="525780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grpSp>
        <p:nvGrpSpPr>
          <p:cNvPr id="44051" name="Group 52"/>
          <p:cNvGrpSpPr>
            <a:grpSpLocks/>
          </p:cNvGrpSpPr>
          <p:nvPr/>
        </p:nvGrpSpPr>
        <p:grpSpPr bwMode="auto">
          <a:xfrm>
            <a:off x="9305926" y="4978400"/>
            <a:ext cx="523875" cy="488950"/>
            <a:chOff x="1014" y="912"/>
            <a:chExt cx="574" cy="596"/>
          </a:xfrm>
        </p:grpSpPr>
        <p:sp>
          <p:nvSpPr>
            <p:cNvPr id="44072" name="Freeform 53"/>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4"/>
                <a:gd name="T40" fmla="*/ 0 h 596"/>
                <a:gd name="T41" fmla="*/ 574 w 574"/>
                <a:gd name="T42" fmla="*/ 596 h 5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round/>
              <a:headEnd/>
              <a:tailEnd/>
            </a:ln>
          </p:spPr>
          <p:txBody>
            <a:bodyPr/>
            <a:lstStyle/>
            <a:p>
              <a:endParaRPr lang="en-US"/>
            </a:p>
          </p:txBody>
        </p:sp>
        <p:sp>
          <p:nvSpPr>
            <p:cNvPr id="44073" name="Line 54"/>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4" name="Line 55"/>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5" name="Freeform 56"/>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3"/>
                <a:gd name="T31" fmla="*/ 0 h 168"/>
                <a:gd name="T32" fmla="*/ 233 w 233"/>
                <a:gd name="T33" fmla="*/ 168 h 1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round/>
              <a:headEnd/>
              <a:tailEnd/>
            </a:ln>
          </p:spPr>
          <p:txBody>
            <a:bodyPr/>
            <a:lstStyle/>
            <a:p>
              <a:endParaRPr lang="en-US"/>
            </a:p>
          </p:txBody>
        </p:sp>
        <p:sp>
          <p:nvSpPr>
            <p:cNvPr id="44076" name="Line 57"/>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7" name="Line 58"/>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8" name="Line 59"/>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79" name="Rectangle 60"/>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Helvetica" charset="0"/>
                <a:cs typeface="Helvetica" charset="0"/>
              </a:endParaRPr>
            </a:p>
          </p:txBody>
        </p:sp>
        <p:sp>
          <p:nvSpPr>
            <p:cNvPr id="44080" name="Freeform 61"/>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538"/>
                <a:gd name="T118" fmla="*/ 0 h 401"/>
                <a:gd name="T119" fmla="*/ 538 w 538"/>
                <a:gd name="T120" fmla="*/ 401 h 40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round/>
              <a:headEnd/>
              <a:tailEnd/>
            </a:ln>
          </p:spPr>
          <p:txBody>
            <a:bodyPr/>
            <a:lstStyle/>
            <a:p>
              <a:endParaRPr lang="en-US"/>
            </a:p>
          </p:txBody>
        </p:sp>
        <p:sp>
          <p:nvSpPr>
            <p:cNvPr id="44081" name="Line 62"/>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2" name="Line 63"/>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4083" name="Line 64"/>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cxnSp>
        <p:nvCxnSpPr>
          <p:cNvPr id="44052" name="AutoShape 65"/>
          <p:cNvCxnSpPr>
            <a:cxnSpLocks noChangeShapeType="1"/>
            <a:stCxn id="44050" idx="3"/>
          </p:cNvCxnSpPr>
          <p:nvPr/>
        </p:nvCxnSpPr>
        <p:spPr bwMode="auto">
          <a:xfrm flipV="1">
            <a:off x="8870951" y="5314951"/>
            <a:ext cx="449263" cy="2857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4053" name="AutoShape 66"/>
          <p:cNvCxnSpPr>
            <a:cxnSpLocks noChangeShapeType="1"/>
            <a:stCxn id="44054" idx="3"/>
            <a:endCxn id="44050" idx="1"/>
          </p:cNvCxnSpPr>
          <p:nvPr/>
        </p:nvCxnSpPr>
        <p:spPr bwMode="auto">
          <a:xfrm flipV="1">
            <a:off x="6934200" y="5343525"/>
            <a:ext cx="17526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54" name="Rectangle 67"/>
          <p:cNvSpPr>
            <a:spLocks noChangeArrowheads="1"/>
          </p:cNvSpPr>
          <p:nvPr/>
        </p:nvSpPr>
        <p:spPr bwMode="auto">
          <a:xfrm>
            <a:off x="6750050" y="56149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4055" name="AutoShape 68"/>
          <p:cNvCxnSpPr>
            <a:cxnSpLocks noChangeShapeType="1"/>
            <a:stCxn id="44045" idx="3"/>
            <a:endCxn id="44054" idx="1"/>
          </p:cNvCxnSpPr>
          <p:nvPr/>
        </p:nvCxnSpPr>
        <p:spPr bwMode="auto">
          <a:xfrm>
            <a:off x="5060950" y="5343525"/>
            <a:ext cx="1689100" cy="357188"/>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56" name="Text Box 76"/>
          <p:cNvSpPr txBox="1">
            <a:spLocks noChangeArrowheads="1"/>
          </p:cNvSpPr>
          <p:nvPr/>
        </p:nvSpPr>
        <p:spPr bwMode="auto">
          <a:xfrm>
            <a:off x="1676401" y="3962401"/>
            <a:ext cx="1095375"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A</a:t>
            </a:r>
          </a:p>
          <a:p>
            <a:pPr eaLnBrk="1" hangingPunct="1"/>
            <a:r>
              <a:rPr lang="en-US" b="0">
                <a:latin typeface="Helvetica" charset="0"/>
                <a:cs typeface="Helvetica" charset="0"/>
              </a:rPr>
              <a:t>(IP A)</a:t>
            </a:r>
          </a:p>
        </p:txBody>
      </p:sp>
      <p:sp>
        <p:nvSpPr>
          <p:cNvPr id="44057" name="Text Box 77"/>
          <p:cNvSpPr txBox="1">
            <a:spLocks noChangeArrowheads="1"/>
          </p:cNvSpPr>
          <p:nvPr/>
        </p:nvSpPr>
        <p:spPr bwMode="auto">
          <a:xfrm>
            <a:off x="9067801" y="4114801"/>
            <a:ext cx="119295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Host B </a:t>
            </a:r>
          </a:p>
          <a:p>
            <a:pPr eaLnBrk="1" hangingPunct="1"/>
            <a:r>
              <a:rPr lang="en-US" b="0">
                <a:latin typeface="Helvetica" charset="0"/>
                <a:cs typeface="Helvetica" charset="0"/>
              </a:rPr>
              <a:t>(IP B)</a:t>
            </a:r>
          </a:p>
        </p:txBody>
      </p:sp>
      <p:sp>
        <p:nvSpPr>
          <p:cNvPr id="44058" name="Text Box 78"/>
          <p:cNvSpPr txBox="1">
            <a:spLocks noChangeArrowheads="1"/>
          </p:cNvSpPr>
          <p:nvPr/>
        </p:nvSpPr>
        <p:spPr bwMode="auto">
          <a:xfrm>
            <a:off x="4705350" y="47244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R2</a:t>
            </a:r>
          </a:p>
        </p:txBody>
      </p:sp>
      <p:sp>
        <p:nvSpPr>
          <p:cNvPr id="44059" name="Text Box 79"/>
          <p:cNvSpPr txBox="1">
            <a:spLocks noChangeArrowheads="1"/>
          </p:cNvSpPr>
          <p:nvPr/>
        </p:nvSpPr>
        <p:spPr bwMode="auto">
          <a:xfrm>
            <a:off x="6610350" y="51054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R3</a:t>
            </a:r>
          </a:p>
        </p:txBody>
      </p:sp>
      <p:sp>
        <p:nvSpPr>
          <p:cNvPr id="44060" name="Rectangle 83"/>
          <p:cNvSpPr>
            <a:spLocks noChangeArrowheads="1"/>
          </p:cNvSpPr>
          <p:nvPr/>
        </p:nvSpPr>
        <p:spPr bwMode="auto">
          <a:xfrm>
            <a:off x="6705600" y="4700588"/>
            <a:ext cx="184150" cy="171450"/>
          </a:xfrm>
          <a:prstGeom prst="rect">
            <a:avLst/>
          </a:prstGeom>
          <a:solidFill>
            <a:schemeClr val="folHlink"/>
          </a:solidFill>
          <a:ln w="9525">
            <a:miter lim="800000"/>
            <a:headEnd/>
            <a:tailEnd/>
          </a:ln>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flatTx/>
          </a:bodyPr>
          <a:lstStyle/>
          <a:p>
            <a:endParaRPr lang="en-US" b="0">
              <a:latin typeface="Helvetica" charset="0"/>
              <a:cs typeface="Helvetica" charset="0"/>
            </a:endParaRPr>
          </a:p>
        </p:txBody>
      </p:sp>
      <p:cxnSp>
        <p:nvCxnSpPr>
          <p:cNvPr id="44061" name="AutoShape 85"/>
          <p:cNvCxnSpPr>
            <a:cxnSpLocks noChangeShapeType="1"/>
            <a:stCxn id="44045" idx="3"/>
            <a:endCxn id="44060" idx="1"/>
          </p:cNvCxnSpPr>
          <p:nvPr/>
        </p:nvCxnSpPr>
        <p:spPr bwMode="auto">
          <a:xfrm flipV="1">
            <a:off x="5060950" y="4786313"/>
            <a:ext cx="16446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62" name="Text Box 86"/>
          <p:cNvSpPr txBox="1">
            <a:spLocks noChangeArrowheads="1"/>
          </p:cNvSpPr>
          <p:nvPr/>
        </p:nvSpPr>
        <p:spPr bwMode="auto">
          <a:xfrm>
            <a:off x="6553200" y="4191001"/>
            <a:ext cx="5778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R4</a:t>
            </a:r>
          </a:p>
        </p:txBody>
      </p:sp>
      <p:cxnSp>
        <p:nvCxnSpPr>
          <p:cNvPr id="44063" name="AutoShape 87"/>
          <p:cNvCxnSpPr>
            <a:cxnSpLocks noChangeShapeType="1"/>
            <a:stCxn id="44060" idx="3"/>
            <a:endCxn id="44050" idx="1"/>
          </p:cNvCxnSpPr>
          <p:nvPr/>
        </p:nvCxnSpPr>
        <p:spPr bwMode="auto">
          <a:xfrm>
            <a:off x="6889750" y="4786313"/>
            <a:ext cx="1797050" cy="557212"/>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4064" name="AutoShape 26"/>
          <p:cNvCxnSpPr>
            <a:cxnSpLocks noChangeShapeType="1"/>
            <a:stCxn id="44113" idx="2"/>
            <a:endCxn id="44066" idx="1"/>
          </p:cNvCxnSpPr>
          <p:nvPr/>
        </p:nvCxnSpPr>
        <p:spPr bwMode="auto">
          <a:xfrm rot="10800000" flipH="1" flipV="1">
            <a:off x="2781300" y="5172075"/>
            <a:ext cx="996950" cy="838200"/>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cxnSp>
        <p:nvCxnSpPr>
          <p:cNvPr id="44065" name="AutoShape 26"/>
          <p:cNvCxnSpPr>
            <a:cxnSpLocks noChangeShapeType="1"/>
            <a:stCxn id="44109" idx="4"/>
            <a:endCxn id="44112" idx="6"/>
          </p:cNvCxnSpPr>
          <p:nvPr/>
        </p:nvCxnSpPr>
        <p:spPr bwMode="auto">
          <a:xfrm rot="5400000" flipH="1" flipV="1">
            <a:off x="4103689" y="5168901"/>
            <a:ext cx="612775" cy="1089025"/>
          </a:xfrm>
          <a:prstGeom prst="straightConnector1">
            <a:avLst/>
          </a:prstGeom>
          <a:noFill/>
          <a:ln w="25400">
            <a:solidFill>
              <a:schemeClr val="tx1"/>
            </a:solidFill>
            <a:round/>
            <a:headEnd/>
            <a:tailEnd/>
          </a:ln>
          <a:extLst>
            <a:ext uri="{909E8E84-426E-40dd-AFC4-6F175D3DCCD1}">
              <a14:hiddenFill xmlns="" xmlns:a14="http://schemas.microsoft.com/office/drawing/2010/main">
                <a:noFill/>
              </a14:hiddenFill>
            </a:ext>
          </a:extLst>
        </p:spPr>
      </p:cxnSp>
      <p:sp>
        <p:nvSpPr>
          <p:cNvPr id="44066" name="Rectangle 24"/>
          <p:cNvSpPr>
            <a:spLocks noChangeArrowheads="1"/>
          </p:cNvSpPr>
          <p:nvPr/>
        </p:nvSpPr>
        <p:spPr bwMode="auto">
          <a:xfrm>
            <a:off x="3778250" y="5924550"/>
            <a:ext cx="184150" cy="17145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flatTx/>
          </a:bodyPr>
          <a:lstStyle/>
          <a:p>
            <a:endParaRPr lang="en-US" b="0">
              <a:latin typeface="Helvetica" charset="0"/>
              <a:cs typeface="Helvetica" charset="0"/>
            </a:endParaRPr>
          </a:p>
        </p:txBody>
      </p:sp>
      <p:sp>
        <p:nvSpPr>
          <p:cNvPr id="44067" name="Text Box 78"/>
          <p:cNvSpPr txBox="1">
            <a:spLocks noChangeArrowheads="1"/>
          </p:cNvSpPr>
          <p:nvPr/>
        </p:nvSpPr>
        <p:spPr bwMode="auto">
          <a:xfrm>
            <a:off x="3657600" y="6015038"/>
            <a:ext cx="577850"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b="0">
                <a:latin typeface="Helvetica" charset="0"/>
                <a:cs typeface="Helvetica" charset="0"/>
              </a:rPr>
              <a:t>R1</a:t>
            </a:r>
          </a:p>
        </p:txBody>
      </p:sp>
      <p:sp>
        <p:nvSpPr>
          <p:cNvPr id="44068" name="Freeform 132"/>
          <p:cNvSpPr>
            <a:spLocks noChangeArrowheads="1"/>
          </p:cNvSpPr>
          <p:nvPr/>
        </p:nvSpPr>
        <p:spPr bwMode="auto">
          <a:xfrm>
            <a:off x="2370138" y="4506913"/>
            <a:ext cx="6926262" cy="722312"/>
          </a:xfrm>
          <a:custGeom>
            <a:avLst/>
            <a:gdLst>
              <a:gd name="T0" fmla="*/ 0 w 6925733"/>
              <a:gd name="T1" fmla="*/ 436481 h 722489"/>
              <a:gd name="T2" fmla="*/ 694743 w 6925733"/>
              <a:gd name="T3" fmla="*/ 453379 h 722489"/>
              <a:gd name="T4" fmla="*/ 2304517 w 6925733"/>
              <a:gd name="T5" fmla="*/ 622334 h 722489"/>
              <a:gd name="T6" fmla="*/ 2711196 w 6925733"/>
              <a:gd name="T7" fmla="*/ 605441 h 722489"/>
              <a:gd name="T8" fmla="*/ 4202355 w 6925733"/>
              <a:gd name="T9" fmla="*/ 98562 h 722489"/>
              <a:gd name="T10" fmla="*/ 4473476 w 6925733"/>
              <a:gd name="T11" fmla="*/ 14084 h 722489"/>
              <a:gd name="T12" fmla="*/ 4693755 w 6925733"/>
              <a:gd name="T13" fmla="*/ 98562 h 722489"/>
              <a:gd name="T14" fmla="*/ 6167972 w 6925733"/>
              <a:gd name="T15" fmla="*/ 622334 h 722489"/>
              <a:gd name="T16" fmla="*/ 6930494 w 6925733"/>
              <a:gd name="T17" fmla="*/ 689923 h 7224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25733"/>
              <a:gd name="T28" fmla="*/ 0 h 722489"/>
              <a:gd name="T29" fmla="*/ 6925733 w 6925733"/>
              <a:gd name="T30" fmla="*/ 722489 h 7224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25733" h="722489">
                <a:moveTo>
                  <a:pt x="0" y="437444"/>
                </a:moveTo>
                <a:cubicBezTo>
                  <a:pt x="155222" y="430389"/>
                  <a:pt x="310444" y="423334"/>
                  <a:pt x="694266" y="454378"/>
                </a:cubicBezTo>
                <a:cubicBezTo>
                  <a:pt x="1078088" y="485423"/>
                  <a:pt x="1967089" y="598311"/>
                  <a:pt x="2302933" y="623711"/>
                </a:cubicBezTo>
                <a:cubicBezTo>
                  <a:pt x="2638777" y="649111"/>
                  <a:pt x="2393244" y="694267"/>
                  <a:pt x="2709333" y="606778"/>
                </a:cubicBezTo>
                <a:cubicBezTo>
                  <a:pt x="3025422" y="519289"/>
                  <a:pt x="3905955" y="197556"/>
                  <a:pt x="4199466" y="98778"/>
                </a:cubicBezTo>
                <a:cubicBezTo>
                  <a:pt x="4492977" y="0"/>
                  <a:pt x="4388556" y="14111"/>
                  <a:pt x="4470400" y="14111"/>
                </a:cubicBezTo>
                <a:cubicBezTo>
                  <a:pt x="4552244" y="14111"/>
                  <a:pt x="4690533" y="98778"/>
                  <a:pt x="4690533" y="98778"/>
                </a:cubicBezTo>
                <a:cubicBezTo>
                  <a:pt x="4972755" y="200378"/>
                  <a:pt x="5791200" y="524933"/>
                  <a:pt x="6163733" y="623711"/>
                </a:cubicBezTo>
                <a:cubicBezTo>
                  <a:pt x="6536266" y="722489"/>
                  <a:pt x="6925733" y="691444"/>
                  <a:pt x="6925733" y="691444"/>
                </a:cubicBezTo>
              </a:path>
            </a:pathLst>
          </a:custGeom>
          <a:noFill/>
          <a:ln w="50800">
            <a:solidFill>
              <a:srgbClr val="008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nchor="ctr"/>
          <a:lstStyle/>
          <a:p>
            <a:endParaRPr lang="en-US"/>
          </a:p>
        </p:txBody>
      </p:sp>
      <p:grpSp>
        <p:nvGrpSpPr>
          <p:cNvPr id="7" name="Group 90"/>
          <p:cNvGrpSpPr>
            <a:grpSpLocks/>
          </p:cNvGrpSpPr>
          <p:nvPr/>
        </p:nvGrpSpPr>
        <p:grpSpPr bwMode="auto">
          <a:xfrm>
            <a:off x="2743200" y="4648200"/>
            <a:ext cx="1752600" cy="228600"/>
            <a:chOff x="1219200" y="4648200"/>
            <a:chExt cx="1752600" cy="228600"/>
          </a:xfrm>
        </p:grpSpPr>
        <p:sp>
          <p:nvSpPr>
            <p:cNvPr id="44070" name="Rectangle 133"/>
            <p:cNvSpPr>
              <a:spLocks noChangeArrowheads="1"/>
            </p:cNvSpPr>
            <p:nvPr/>
          </p:nvSpPr>
          <p:spPr bwMode="auto">
            <a:xfrm>
              <a:off x="1219200" y="4648200"/>
              <a:ext cx="990600" cy="228600"/>
            </a:xfrm>
            <a:prstGeom prst="rect">
              <a:avLst/>
            </a:prstGeom>
            <a:solidFill>
              <a:schemeClr val="bg1"/>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44071" name="Rectangle 134"/>
            <p:cNvSpPr>
              <a:spLocks noChangeArrowheads="1"/>
            </p:cNvSpPr>
            <p:nvPr/>
          </p:nvSpPr>
          <p:spPr bwMode="auto">
            <a:xfrm>
              <a:off x="2209800" y="4648200"/>
              <a:ext cx="762000" cy="228600"/>
            </a:xfrm>
            <a:prstGeom prst="rect">
              <a:avLst/>
            </a:prstGeom>
            <a:solidFill>
              <a:srgbClr val="CCFFCC"/>
            </a:solidFill>
            <a:ln w="25400">
              <a:solidFill>
                <a:schemeClr val="tx1"/>
              </a:solidFill>
              <a:round/>
              <a:headEnd type="triangle" w="med" len="med"/>
              <a:tailEnd/>
            </a:ln>
          </p:spPr>
          <p:txBody>
            <a:bodyPr anchor="ctr"/>
            <a:lstStyle/>
            <a:p>
              <a:pPr algn="ctr"/>
              <a:r>
                <a:rPr lang="en-US" sz="1600" b="0">
                  <a:latin typeface="Helvetica" charset="0"/>
                  <a:cs typeface="Helvetica" charset="0"/>
                </a:rPr>
                <a:t>IP B</a:t>
              </a:r>
            </a:p>
          </p:txBody>
        </p:sp>
      </p:grpSp>
      <p:sp>
        <p:nvSpPr>
          <p:cNvPr id="88" name="TextBox 87"/>
          <p:cNvSpPr txBox="1"/>
          <p:nvPr/>
        </p:nvSpPr>
        <p:spPr>
          <a:xfrm>
            <a:off x="3451131" y="5387489"/>
            <a:ext cx="776175" cy="430887"/>
          </a:xfrm>
          <a:prstGeom prst="rect">
            <a:avLst/>
          </a:prstGeom>
          <a:noFill/>
        </p:spPr>
        <p:txBody>
          <a:bodyPr wrap="none" rtlCol="0">
            <a:spAutoFit/>
          </a:bodyPr>
          <a:lstStyle/>
          <a:p>
            <a:r>
              <a:rPr lang="en-US" sz="2200" dirty="0"/>
              <a:t>LAN</a:t>
            </a:r>
          </a:p>
        </p:txBody>
      </p:sp>
      <p:sp>
        <p:nvSpPr>
          <p:cNvPr id="89" name="TextBox 88"/>
          <p:cNvSpPr txBox="1"/>
          <p:nvPr/>
        </p:nvSpPr>
        <p:spPr>
          <a:xfrm>
            <a:off x="5366077" y="5695890"/>
            <a:ext cx="776175" cy="430887"/>
          </a:xfrm>
          <a:prstGeom prst="rect">
            <a:avLst/>
          </a:prstGeom>
          <a:noFill/>
        </p:spPr>
        <p:txBody>
          <a:bodyPr wrap="none" rtlCol="0">
            <a:spAutoFit/>
          </a:bodyPr>
          <a:lstStyle/>
          <a:p>
            <a:r>
              <a:rPr lang="en-US" sz="2200" dirty="0"/>
              <a:t>LAN</a:t>
            </a:r>
          </a:p>
        </p:txBody>
      </p:sp>
      <p:sp>
        <p:nvSpPr>
          <p:cNvPr id="90" name="TextBox 89"/>
          <p:cNvSpPr txBox="1"/>
          <p:nvPr/>
        </p:nvSpPr>
        <p:spPr>
          <a:xfrm>
            <a:off x="7772400" y="5498426"/>
            <a:ext cx="776175" cy="430887"/>
          </a:xfrm>
          <a:prstGeom prst="rect">
            <a:avLst/>
          </a:prstGeom>
          <a:noFill/>
        </p:spPr>
        <p:txBody>
          <a:bodyPr wrap="none" rtlCol="0">
            <a:spAutoFit/>
          </a:bodyPr>
          <a:lstStyle/>
          <a:p>
            <a:r>
              <a:rPr lang="en-US" sz="2200" dirty="0"/>
              <a:t>LAN</a:t>
            </a:r>
          </a:p>
        </p:txBody>
      </p:sp>
    </p:spTree>
    <p:extLst>
      <p:ext uri="{BB962C8B-B14F-4D97-AF65-F5344CB8AC3E}">
        <p14:creationId xmlns:p14="http://schemas.microsoft.com/office/powerpoint/2010/main" val="30178813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childTnLst>
                                </p:cTn>
                              </p:par>
                            </p:childTnLst>
                          </p:cTn>
                        </p:par>
                        <p:par>
                          <p:cTn id="13" fill="hold">
                            <p:stCondLst>
                              <p:cond delay="0"/>
                            </p:stCondLst>
                            <p:childTnLst>
                              <p:par>
                                <p:cTn id="14" presetID="0" presetClass="path" presetSubtype="0" accel="50000" decel="50000" fill="hold" nodeType="afterEffect">
                                  <p:stCondLst>
                                    <p:cond delay="0"/>
                                  </p:stCondLst>
                                  <p:childTnLst>
                                    <p:animMotion origin="layout" path="M -3.05556E-6 4.44444E-6 L 0.1684 0.04213 L 0.37222 -0.05671 L 0.57031 0.03472 L 0.61476 0.03958 " pathEditMode="relative" ptsTypes="AAAAA">
                                      <p:cBhvr>
                                        <p:cTn id="15" dur="2000" fill="hold"/>
                                        <p:tgtEl>
                                          <p:spTgt spid="7"/>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035">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D25F-D4AC-4A1F-83C5-AF4852AE9D05}"/>
              </a:ext>
            </a:extLst>
          </p:cNvPr>
          <p:cNvSpPr>
            <a:spLocks noGrp="1"/>
          </p:cNvSpPr>
          <p:nvPr>
            <p:ph type="title"/>
          </p:nvPr>
        </p:nvSpPr>
        <p:spPr/>
        <p:txBody>
          <a:bodyPr/>
          <a:lstStyle/>
          <a:p>
            <a:r>
              <a:rPr lang="en-US" dirty="0"/>
              <a:t>Simple Data Types</a:t>
            </a:r>
          </a:p>
        </p:txBody>
      </p:sp>
      <p:sp>
        <p:nvSpPr>
          <p:cNvPr id="3" name="Content Placeholder 2">
            <a:extLst>
              <a:ext uri="{FF2B5EF4-FFF2-40B4-BE49-F238E27FC236}">
                <a16:creationId xmlns:a16="http://schemas.microsoft.com/office/drawing/2014/main" id="{2FCD6FDE-FC0D-4DCE-8CB1-EFD4D6E13784}"/>
              </a:ext>
            </a:extLst>
          </p:cNvPr>
          <p:cNvSpPr>
            <a:spLocks noGrp="1"/>
          </p:cNvSpPr>
          <p:nvPr>
            <p:ph idx="1"/>
          </p:nvPr>
        </p:nvSpPr>
        <p:spPr>
          <a:xfrm>
            <a:off x="533400" y="914400"/>
            <a:ext cx="11353800" cy="5105400"/>
          </a:xfrm>
        </p:spPr>
        <p:txBody>
          <a:bodyPr>
            <a:normAutofit/>
          </a:bodyPr>
          <a:lstStyle/>
          <a:p>
            <a:pPr marL="0" indent="0">
              <a:buNone/>
            </a:pPr>
            <a:r>
              <a:rPr lang="en-US" dirty="0">
                <a:latin typeface="Consolas" panose="020B0609020204030204" pitchFamily="49" charset="0"/>
              </a:rPr>
              <a:t>uint32_t x;</a:t>
            </a:r>
          </a:p>
          <a:p>
            <a:r>
              <a:rPr lang="en-US" dirty="0"/>
              <a:t>Suppose I want to write a </a:t>
            </a:r>
            <a:r>
              <a:rPr lang="en-US" dirty="0">
                <a:latin typeface="Consolas" panose="020B0609020204030204" pitchFamily="49" charset="0"/>
              </a:rPr>
              <a:t>x</a:t>
            </a:r>
            <a:r>
              <a:rPr lang="en-US" dirty="0"/>
              <a:t> to a file</a:t>
            </a:r>
          </a:p>
          <a:p>
            <a:pPr marL="0" indent="0">
              <a:buNone/>
            </a:pPr>
            <a:endParaRPr lang="en-US" dirty="0"/>
          </a:p>
          <a:p>
            <a:r>
              <a:rPr lang="en-US" dirty="0"/>
              <a:t>First, open the file: </a:t>
            </a:r>
            <a:r>
              <a:rPr lang="en-US" dirty="0">
                <a:latin typeface="Consolas" panose="020B0609020204030204" pitchFamily="49" charset="0"/>
              </a:rPr>
              <a:t>FILE* f = </a:t>
            </a:r>
            <a:r>
              <a:rPr lang="en-US" dirty="0" err="1">
                <a:latin typeface="Consolas" panose="020B0609020204030204" pitchFamily="49" charset="0"/>
              </a:rPr>
              <a:t>fopen</a:t>
            </a:r>
            <a:r>
              <a:rPr lang="en-US" dirty="0">
                <a:latin typeface="Consolas" panose="020B0609020204030204" pitchFamily="49" charset="0"/>
              </a:rPr>
              <a:t>(“foo.txt”, “w”);</a:t>
            </a:r>
          </a:p>
          <a:p>
            <a:r>
              <a:rPr lang="en-US" dirty="0"/>
              <a:t>Then, I have two choices:</a:t>
            </a:r>
          </a:p>
          <a:p>
            <a:pPr marL="914400" lvl="1" indent="-457200">
              <a:buFont typeface="+mj-lt"/>
              <a:buAutoNum type="arabicPeriod"/>
            </a:pPr>
            <a:r>
              <a:rPr lang="en-US" dirty="0" err="1">
                <a:latin typeface="Consolas" panose="020B0609020204030204" pitchFamily="49" charset="0"/>
              </a:rPr>
              <a:t>fprintf</a:t>
            </a:r>
            <a:r>
              <a:rPr lang="en-US" dirty="0">
                <a:latin typeface="Consolas" panose="020B0609020204030204" pitchFamily="49" charset="0"/>
              </a:rPr>
              <a:t>(f, “%</a:t>
            </a:r>
            <a:r>
              <a:rPr lang="en-US" dirty="0" err="1">
                <a:latin typeface="Consolas" panose="020B0609020204030204" pitchFamily="49" charset="0"/>
              </a:rPr>
              <a:t>lu</a:t>
            </a:r>
            <a:r>
              <a:rPr lang="en-US" dirty="0">
                <a:latin typeface="Consolas" panose="020B0609020204030204" pitchFamily="49" charset="0"/>
              </a:rPr>
              <a:t>”, x);</a:t>
            </a:r>
          </a:p>
          <a:p>
            <a:pPr marL="914400" lvl="1" indent="-457200">
              <a:buFont typeface="+mj-lt"/>
              <a:buAutoNum type="arabicPeriod"/>
            </a:pPr>
            <a:r>
              <a:rPr lang="en-US" dirty="0" err="1">
                <a:latin typeface="Consolas" panose="020B0609020204030204" pitchFamily="49" charset="0"/>
              </a:rPr>
              <a:t>fwrite</a:t>
            </a:r>
            <a:r>
              <a:rPr lang="en-US" dirty="0">
                <a:latin typeface="Consolas" panose="020B0609020204030204" pitchFamily="49" charset="0"/>
              </a:rPr>
              <a:t>(&amp;x, </a:t>
            </a:r>
            <a:r>
              <a:rPr lang="en-US" dirty="0" err="1">
                <a:latin typeface="Consolas" panose="020B0609020204030204" pitchFamily="49" charset="0"/>
              </a:rPr>
              <a:t>sizeof</a:t>
            </a:r>
            <a:r>
              <a:rPr lang="en-US" dirty="0">
                <a:latin typeface="Consolas" panose="020B0609020204030204" pitchFamily="49" charset="0"/>
              </a:rPr>
              <a:t>(uint32_t), 1, f);</a:t>
            </a:r>
          </a:p>
          <a:p>
            <a:pPr lvl="2"/>
            <a:r>
              <a:rPr lang="en-US" dirty="0"/>
              <a:t>Or equivalently, </a:t>
            </a:r>
            <a:r>
              <a:rPr lang="en-US" dirty="0">
                <a:latin typeface="Consolas" panose="020B0609020204030204" pitchFamily="49" charset="0"/>
              </a:rPr>
              <a:t>write(</a:t>
            </a:r>
            <a:r>
              <a:rPr lang="en-US" dirty="0" err="1">
                <a:latin typeface="Consolas" panose="020B0609020204030204" pitchFamily="49" charset="0"/>
              </a:rPr>
              <a:t>fd</a:t>
            </a:r>
            <a:r>
              <a:rPr lang="en-US" dirty="0">
                <a:latin typeface="Consolas" panose="020B0609020204030204" pitchFamily="49" charset="0"/>
              </a:rPr>
              <a:t>, &amp;x, </a:t>
            </a:r>
            <a:r>
              <a:rPr lang="en-US" dirty="0" err="1">
                <a:latin typeface="Consolas" panose="020B0609020204030204" pitchFamily="49" charset="0"/>
              </a:rPr>
              <a:t>sizeof</a:t>
            </a:r>
            <a:r>
              <a:rPr lang="en-US" dirty="0">
                <a:latin typeface="Consolas" panose="020B0609020204030204" pitchFamily="49" charset="0"/>
              </a:rPr>
              <a:t>(uint32_t));</a:t>
            </a:r>
            <a:r>
              <a:rPr lang="en-US" dirty="0"/>
              <a:t> (perhaps with a loop to be safe)</a:t>
            </a:r>
          </a:p>
          <a:p>
            <a:pPr lvl="2"/>
            <a:endParaRPr lang="en-US" dirty="0"/>
          </a:p>
          <a:p>
            <a:r>
              <a:rPr lang="en-US" dirty="0"/>
              <a:t>Neither one is “wrong” but sender and receiver should be consistent!</a:t>
            </a:r>
          </a:p>
        </p:txBody>
      </p:sp>
    </p:spTree>
    <p:extLst>
      <p:ext uri="{BB962C8B-B14F-4D97-AF65-F5344CB8AC3E}">
        <p14:creationId xmlns:p14="http://schemas.microsoft.com/office/powerpoint/2010/main" val="1879900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6EA8-FA74-4BC4-8E25-59BD1956F56C}"/>
              </a:ext>
            </a:extLst>
          </p:cNvPr>
          <p:cNvSpPr>
            <a:spLocks noGrp="1"/>
          </p:cNvSpPr>
          <p:nvPr>
            <p:ph type="title"/>
          </p:nvPr>
        </p:nvSpPr>
        <p:spPr/>
        <p:txBody>
          <a:bodyPr/>
          <a:lstStyle/>
          <a:p>
            <a:r>
              <a:rPr lang="en-US" dirty="0"/>
              <a:t>Machine Representation</a:t>
            </a:r>
          </a:p>
        </p:txBody>
      </p:sp>
      <p:sp>
        <p:nvSpPr>
          <p:cNvPr id="3" name="Content Placeholder 2">
            <a:extLst>
              <a:ext uri="{FF2B5EF4-FFF2-40B4-BE49-F238E27FC236}">
                <a16:creationId xmlns:a16="http://schemas.microsoft.com/office/drawing/2014/main" id="{94BF57C6-FE51-4D89-BA1B-D01E2FB5C7DD}"/>
              </a:ext>
            </a:extLst>
          </p:cNvPr>
          <p:cNvSpPr>
            <a:spLocks noGrp="1"/>
          </p:cNvSpPr>
          <p:nvPr>
            <p:ph idx="1"/>
          </p:nvPr>
        </p:nvSpPr>
        <p:spPr/>
        <p:txBody>
          <a:bodyPr/>
          <a:lstStyle/>
          <a:p>
            <a:r>
              <a:rPr lang="en-US" dirty="0"/>
              <a:t>Consider using the machine representation:</a:t>
            </a:r>
          </a:p>
          <a:p>
            <a:pPr lvl="1"/>
            <a:r>
              <a:rPr lang="en-US" dirty="0" err="1">
                <a:latin typeface="Consolas" panose="020B0609020204030204" pitchFamily="49" charset="0"/>
              </a:rPr>
              <a:t>fwrite</a:t>
            </a:r>
            <a:r>
              <a:rPr lang="en-US" dirty="0">
                <a:latin typeface="Consolas" panose="020B0609020204030204" pitchFamily="49" charset="0"/>
              </a:rPr>
              <a:t>(&amp;x, </a:t>
            </a:r>
            <a:r>
              <a:rPr lang="en-US" dirty="0" err="1">
                <a:latin typeface="Consolas" panose="020B0609020204030204" pitchFamily="49" charset="0"/>
              </a:rPr>
              <a:t>sizeof</a:t>
            </a:r>
            <a:r>
              <a:rPr lang="en-US" dirty="0">
                <a:latin typeface="Consolas" panose="020B0609020204030204" pitchFamily="49" charset="0"/>
              </a:rPr>
              <a:t>(uint32_t), 1, f);</a:t>
            </a:r>
          </a:p>
          <a:p>
            <a:endParaRPr lang="en-US" dirty="0"/>
          </a:p>
          <a:p>
            <a:r>
              <a:rPr lang="en-US" dirty="0"/>
              <a:t>How do we know if the recipient represents </a:t>
            </a:r>
            <a:r>
              <a:rPr lang="en-US" dirty="0">
                <a:latin typeface="Consolas" panose="020B0609020204030204" pitchFamily="49" charset="0"/>
              </a:rPr>
              <a:t>x</a:t>
            </a:r>
            <a:r>
              <a:rPr lang="en-US" dirty="0"/>
              <a:t> in the same way?</a:t>
            </a:r>
          </a:p>
          <a:p>
            <a:pPr lvl="1"/>
            <a:r>
              <a:rPr lang="en-US" dirty="0"/>
              <a:t>For pipes, is this a problem?</a:t>
            </a:r>
          </a:p>
          <a:p>
            <a:pPr lvl="1"/>
            <a:r>
              <a:rPr lang="en-US" dirty="0"/>
              <a:t>What about for sockets?</a:t>
            </a:r>
          </a:p>
        </p:txBody>
      </p:sp>
    </p:spTree>
    <p:extLst>
      <p:ext uri="{BB962C8B-B14F-4D97-AF65-F5344CB8AC3E}">
        <p14:creationId xmlns:p14="http://schemas.microsoft.com/office/powerpoint/2010/main" val="274338667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D81E-CFA9-42B0-955D-3B6EEB03B2B2}"/>
              </a:ext>
            </a:extLst>
          </p:cNvPr>
          <p:cNvSpPr>
            <a:spLocks noGrp="1"/>
          </p:cNvSpPr>
          <p:nvPr>
            <p:ph type="title"/>
          </p:nvPr>
        </p:nvSpPr>
        <p:spPr/>
        <p:txBody>
          <a:bodyPr/>
          <a:lstStyle/>
          <a:p>
            <a:r>
              <a:rPr lang="en-US" dirty="0"/>
              <a:t>Endianness</a:t>
            </a:r>
          </a:p>
        </p:txBody>
      </p:sp>
      <p:sp>
        <p:nvSpPr>
          <p:cNvPr id="3" name="Content Placeholder 2">
            <a:extLst>
              <a:ext uri="{FF2B5EF4-FFF2-40B4-BE49-F238E27FC236}">
                <a16:creationId xmlns:a16="http://schemas.microsoft.com/office/drawing/2014/main" id="{48472C91-9888-4844-AF68-268E1FC8BEF6}"/>
              </a:ext>
            </a:extLst>
          </p:cNvPr>
          <p:cNvSpPr>
            <a:spLocks noGrp="1"/>
          </p:cNvSpPr>
          <p:nvPr>
            <p:ph idx="1"/>
          </p:nvPr>
        </p:nvSpPr>
        <p:spPr>
          <a:xfrm>
            <a:off x="838200" y="1825625"/>
            <a:ext cx="7398488" cy="2647138"/>
          </a:xfrm>
        </p:spPr>
        <p:txBody>
          <a:bodyPr/>
          <a:lstStyle/>
          <a:p>
            <a:r>
              <a:rPr lang="en-US" dirty="0"/>
              <a:t>For a byte-address machine, which end of a machine-recognized object (e.g., int) does its byte-address refer to?</a:t>
            </a:r>
          </a:p>
          <a:p>
            <a:r>
              <a:rPr lang="en-US" dirty="0"/>
              <a:t>Big Endian: address is the most-significant bits</a:t>
            </a:r>
          </a:p>
          <a:p>
            <a:r>
              <a:rPr lang="en-US" dirty="0"/>
              <a:t>Little Endian: address is the least-significant bits</a:t>
            </a:r>
          </a:p>
        </p:txBody>
      </p:sp>
      <p:pic>
        <p:nvPicPr>
          <p:cNvPr id="7" name="Picture 6">
            <a:extLst>
              <a:ext uri="{FF2B5EF4-FFF2-40B4-BE49-F238E27FC236}">
                <a16:creationId xmlns:a16="http://schemas.microsoft.com/office/drawing/2014/main" id="{4FE6458A-9098-46FC-801B-125FB1FFB6D4}"/>
              </a:ext>
            </a:extLst>
          </p:cNvPr>
          <p:cNvPicPr>
            <a:picLocks noChangeAspect="1"/>
          </p:cNvPicPr>
          <p:nvPr/>
        </p:nvPicPr>
        <p:blipFill>
          <a:blip r:embed="rId2"/>
          <a:stretch>
            <a:fillRect/>
          </a:stretch>
        </p:blipFill>
        <p:spPr>
          <a:xfrm>
            <a:off x="9099189" y="1278265"/>
            <a:ext cx="2460574" cy="2801552"/>
          </a:xfrm>
          <a:prstGeom prst="rect">
            <a:avLst/>
          </a:prstGeom>
        </p:spPr>
      </p:pic>
      <p:pic>
        <p:nvPicPr>
          <p:cNvPr id="8" name="Picture 7">
            <a:extLst>
              <a:ext uri="{FF2B5EF4-FFF2-40B4-BE49-F238E27FC236}">
                <a16:creationId xmlns:a16="http://schemas.microsoft.com/office/drawing/2014/main" id="{985B7784-68A5-44D3-86C2-83D1FFBE49CE}"/>
              </a:ext>
            </a:extLst>
          </p:cNvPr>
          <p:cNvPicPr>
            <a:picLocks noChangeAspect="1"/>
          </p:cNvPicPr>
          <p:nvPr/>
        </p:nvPicPr>
        <p:blipFill>
          <a:blip r:embed="rId3"/>
          <a:stretch>
            <a:fillRect/>
          </a:stretch>
        </p:blipFill>
        <p:spPr>
          <a:xfrm>
            <a:off x="1141051" y="4336263"/>
            <a:ext cx="6109854" cy="2057400"/>
          </a:xfrm>
          <a:prstGeom prst="rect">
            <a:avLst/>
          </a:prstGeom>
          <a:ln>
            <a:solidFill>
              <a:srgbClr val="FF0000"/>
            </a:solidFill>
          </a:ln>
        </p:spPr>
      </p:pic>
      <p:pic>
        <p:nvPicPr>
          <p:cNvPr id="9" name="Picture 8">
            <a:extLst>
              <a:ext uri="{FF2B5EF4-FFF2-40B4-BE49-F238E27FC236}">
                <a16:creationId xmlns:a16="http://schemas.microsoft.com/office/drawing/2014/main" id="{55E321A9-6CAA-4E0B-AFA7-E5525774248F}"/>
              </a:ext>
            </a:extLst>
          </p:cNvPr>
          <p:cNvPicPr>
            <a:picLocks noChangeAspect="1"/>
          </p:cNvPicPr>
          <p:nvPr/>
        </p:nvPicPr>
        <p:blipFill>
          <a:blip r:embed="rId4"/>
          <a:stretch>
            <a:fillRect/>
          </a:stretch>
        </p:blipFill>
        <p:spPr>
          <a:xfrm>
            <a:off x="5977323" y="4336263"/>
            <a:ext cx="4352153" cy="1243472"/>
          </a:xfrm>
          <a:prstGeom prst="rect">
            <a:avLst/>
          </a:prstGeom>
          <a:ln>
            <a:solidFill>
              <a:srgbClr val="FF0000"/>
            </a:solidFill>
          </a:ln>
        </p:spPr>
      </p:pic>
    </p:spTree>
    <p:extLst>
      <p:ext uri="{BB962C8B-B14F-4D97-AF65-F5344CB8AC3E}">
        <p14:creationId xmlns:p14="http://schemas.microsoft.com/office/powerpoint/2010/main" val="20173536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649E-5677-4E51-8BF5-D0F2C14AC740}"/>
              </a:ext>
            </a:extLst>
          </p:cNvPr>
          <p:cNvSpPr>
            <a:spLocks noGrp="1"/>
          </p:cNvSpPr>
          <p:nvPr>
            <p:ph type="title"/>
          </p:nvPr>
        </p:nvSpPr>
        <p:spPr/>
        <p:txBody>
          <a:bodyPr/>
          <a:lstStyle/>
          <a:p>
            <a:r>
              <a:rPr lang="en-US" dirty="0">
                <a:latin typeface="Gill Sans"/>
              </a:rPr>
              <a:t>What Endian is the Internet?</a:t>
            </a:r>
          </a:p>
        </p:txBody>
      </p:sp>
      <p:pic>
        <p:nvPicPr>
          <p:cNvPr id="6" name="Picture 5">
            <a:extLst>
              <a:ext uri="{FF2B5EF4-FFF2-40B4-BE49-F238E27FC236}">
                <a16:creationId xmlns:a16="http://schemas.microsoft.com/office/drawing/2014/main" id="{63CA09F6-66B1-4B2D-9C05-68C2D5ED78A4}"/>
              </a:ext>
            </a:extLst>
          </p:cNvPr>
          <p:cNvPicPr>
            <a:picLocks noChangeAspect="1"/>
          </p:cNvPicPr>
          <p:nvPr/>
        </p:nvPicPr>
        <p:blipFill>
          <a:blip r:embed="rId2"/>
          <a:stretch>
            <a:fillRect/>
          </a:stretch>
        </p:blipFill>
        <p:spPr>
          <a:xfrm>
            <a:off x="937691" y="1459660"/>
            <a:ext cx="6079797" cy="4821366"/>
          </a:xfrm>
          <a:prstGeom prst="rect">
            <a:avLst/>
          </a:prstGeom>
          <a:ln>
            <a:solidFill>
              <a:schemeClr val="accent1"/>
            </a:solidFill>
          </a:ln>
        </p:spPr>
      </p:pic>
      <p:sp>
        <p:nvSpPr>
          <p:cNvPr id="7" name="Content Placeholder 2">
            <a:extLst>
              <a:ext uri="{FF2B5EF4-FFF2-40B4-BE49-F238E27FC236}">
                <a16:creationId xmlns:a16="http://schemas.microsoft.com/office/drawing/2014/main" id="{4F4A6823-DC67-405C-8184-F9AFBD59477E}"/>
              </a:ext>
            </a:extLst>
          </p:cNvPr>
          <p:cNvSpPr txBox="1">
            <a:spLocks/>
          </p:cNvSpPr>
          <p:nvPr/>
        </p:nvSpPr>
        <p:spPr>
          <a:xfrm>
            <a:off x="7239000" y="1459660"/>
            <a:ext cx="3766456" cy="1870869"/>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GILL SANS SEMIBOLD" panose="020B0502020104020203" pitchFamily="34" charset="-79"/>
                <a:cs typeface="GILL SANS SEMIBOLD" panose="020B0502020104020203" pitchFamily="34" charset="-79"/>
              </a:rPr>
              <a:t>Big Endian</a:t>
            </a:r>
          </a:p>
          <a:p>
            <a:pPr lvl="1"/>
            <a:r>
              <a:rPr lang="en-US" sz="2000" dirty="0">
                <a:latin typeface="GILL SANS SEMIBOLD" panose="020B0502020104020203" pitchFamily="34" charset="-79"/>
                <a:cs typeface="GILL SANS SEMIBOLD" panose="020B0502020104020203" pitchFamily="34" charset="-79"/>
              </a:rPr>
              <a:t>Network byte order</a:t>
            </a:r>
          </a:p>
          <a:p>
            <a:pPr lvl="1"/>
            <a:r>
              <a:rPr lang="en-US" sz="2000" dirty="0">
                <a:latin typeface="GILL SANS SEMIBOLD" panose="020B0502020104020203" pitchFamily="34" charset="-79"/>
                <a:cs typeface="GILL SANS SEMIBOLD" panose="020B0502020104020203" pitchFamily="34" charset="-79"/>
              </a:rPr>
              <a:t>Vs. “host byte order”</a:t>
            </a:r>
          </a:p>
        </p:txBody>
      </p:sp>
    </p:spTree>
    <p:extLst>
      <p:ext uri="{BB962C8B-B14F-4D97-AF65-F5344CB8AC3E}">
        <p14:creationId xmlns:p14="http://schemas.microsoft.com/office/powerpoint/2010/main" val="2167791438"/>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A1D8-2D8D-43D3-A82F-BBCD9847C5C2}"/>
              </a:ext>
            </a:extLst>
          </p:cNvPr>
          <p:cNvSpPr>
            <a:spLocks noGrp="1"/>
          </p:cNvSpPr>
          <p:nvPr>
            <p:ph type="title"/>
          </p:nvPr>
        </p:nvSpPr>
        <p:spPr/>
        <p:txBody>
          <a:bodyPr/>
          <a:lstStyle/>
          <a:p>
            <a:r>
              <a:rPr lang="en-US" dirty="0"/>
              <a:t>Dealing with Endianness</a:t>
            </a:r>
          </a:p>
        </p:txBody>
      </p:sp>
      <p:sp>
        <p:nvSpPr>
          <p:cNvPr id="3" name="Content Placeholder 2">
            <a:extLst>
              <a:ext uri="{FF2B5EF4-FFF2-40B4-BE49-F238E27FC236}">
                <a16:creationId xmlns:a16="http://schemas.microsoft.com/office/drawing/2014/main" id="{1ABD980B-7C4D-471B-AC61-229EC0B92E2A}"/>
              </a:ext>
            </a:extLst>
          </p:cNvPr>
          <p:cNvSpPr>
            <a:spLocks noGrp="1"/>
          </p:cNvSpPr>
          <p:nvPr>
            <p:ph idx="1"/>
          </p:nvPr>
        </p:nvSpPr>
        <p:spPr/>
        <p:txBody>
          <a:bodyPr/>
          <a:lstStyle/>
          <a:p>
            <a:r>
              <a:rPr lang="en-US" dirty="0"/>
              <a:t>Decide on an “on-wire” endianness</a:t>
            </a:r>
          </a:p>
          <a:p>
            <a:r>
              <a:rPr lang="en-US" dirty="0"/>
              <a:t>Convert from native endianness to “on-wire” endianness before sending out data </a:t>
            </a:r>
            <a:r>
              <a:rPr lang="en-US" b="1" dirty="0"/>
              <a:t>(serialization/marshalling)</a:t>
            </a:r>
          </a:p>
          <a:p>
            <a:pPr lvl="1"/>
            <a:r>
              <a:rPr lang="en-US" dirty="0">
                <a:latin typeface="Consolas" panose="020B0609020204030204" pitchFamily="49" charset="0"/>
              </a:rPr>
              <a:t>uint32_t </a:t>
            </a:r>
            <a:r>
              <a:rPr lang="en-US" dirty="0" err="1">
                <a:latin typeface="Consolas" panose="020B0609020204030204" pitchFamily="49" charset="0"/>
              </a:rPr>
              <a:t>htonl</a:t>
            </a:r>
            <a:r>
              <a:rPr lang="en-US" dirty="0">
                <a:latin typeface="Consolas" panose="020B0609020204030204" pitchFamily="49" charset="0"/>
              </a:rPr>
              <a:t>(uint32_t)</a:t>
            </a:r>
            <a:r>
              <a:rPr lang="en-US" dirty="0"/>
              <a:t> and </a:t>
            </a:r>
            <a:r>
              <a:rPr lang="en-US" dirty="0">
                <a:latin typeface="Consolas" panose="020B0609020204030204" pitchFamily="49" charset="0"/>
              </a:rPr>
              <a:t>uint16_t </a:t>
            </a:r>
            <a:r>
              <a:rPr lang="en-US" dirty="0" err="1">
                <a:latin typeface="Consolas" panose="020B0609020204030204" pitchFamily="49" charset="0"/>
              </a:rPr>
              <a:t>htons</a:t>
            </a:r>
            <a:r>
              <a:rPr lang="en-US" dirty="0">
                <a:latin typeface="Consolas" panose="020B0609020204030204" pitchFamily="49" charset="0"/>
              </a:rPr>
              <a:t>(uint16_t) </a:t>
            </a:r>
            <a:r>
              <a:rPr lang="en-US" dirty="0"/>
              <a:t>convert from native endianness to network endianness (big endian)</a:t>
            </a:r>
          </a:p>
          <a:p>
            <a:endParaRPr lang="en-US" dirty="0"/>
          </a:p>
          <a:p>
            <a:r>
              <a:rPr lang="en-US" dirty="0"/>
              <a:t>Convert from “on-wire” endianness to native endianness when receiving data </a:t>
            </a:r>
            <a:r>
              <a:rPr lang="en-US" b="1" dirty="0"/>
              <a:t>(deserialization/unmarshalling)</a:t>
            </a:r>
          </a:p>
          <a:p>
            <a:pPr lvl="1"/>
            <a:r>
              <a:rPr lang="en-US" dirty="0">
                <a:latin typeface="Consolas" panose="020B0609020204030204" pitchFamily="49" charset="0"/>
              </a:rPr>
              <a:t>uint32_t </a:t>
            </a:r>
            <a:r>
              <a:rPr lang="en-US" dirty="0" err="1">
                <a:latin typeface="Consolas" panose="020B0609020204030204" pitchFamily="49" charset="0"/>
              </a:rPr>
              <a:t>ntohl</a:t>
            </a:r>
            <a:r>
              <a:rPr lang="en-US" dirty="0">
                <a:latin typeface="Consolas" panose="020B0609020204030204" pitchFamily="49" charset="0"/>
              </a:rPr>
              <a:t>(uint32_t)</a:t>
            </a:r>
            <a:r>
              <a:rPr lang="en-US" dirty="0"/>
              <a:t> and </a:t>
            </a:r>
            <a:r>
              <a:rPr lang="en-US" dirty="0">
                <a:latin typeface="Consolas" panose="020B0609020204030204" pitchFamily="49" charset="0"/>
              </a:rPr>
              <a:t>uint16_t </a:t>
            </a:r>
            <a:r>
              <a:rPr lang="en-US" dirty="0" err="1">
                <a:latin typeface="Consolas" panose="020B0609020204030204" pitchFamily="49" charset="0"/>
              </a:rPr>
              <a:t>ntohs</a:t>
            </a:r>
            <a:r>
              <a:rPr lang="en-US" dirty="0">
                <a:latin typeface="Consolas" panose="020B0609020204030204" pitchFamily="49" charset="0"/>
              </a:rPr>
              <a:t>(uint16_t) </a:t>
            </a:r>
            <a:r>
              <a:rPr lang="en-US" dirty="0"/>
              <a:t>convert from network endianness to native endianness (big endian)</a:t>
            </a:r>
          </a:p>
        </p:txBody>
      </p:sp>
    </p:spTree>
    <p:extLst>
      <p:ext uri="{BB962C8B-B14F-4D97-AF65-F5344CB8AC3E}">
        <p14:creationId xmlns:p14="http://schemas.microsoft.com/office/powerpoint/2010/main" val="648732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85EB-4F1E-4F21-95DC-4C97A29B6741}"/>
              </a:ext>
            </a:extLst>
          </p:cNvPr>
          <p:cNvSpPr>
            <a:spLocks noGrp="1"/>
          </p:cNvSpPr>
          <p:nvPr>
            <p:ph type="title"/>
          </p:nvPr>
        </p:nvSpPr>
        <p:spPr/>
        <p:txBody>
          <a:bodyPr/>
          <a:lstStyle/>
          <a:p>
            <a:r>
              <a:rPr lang="en-US" dirty="0"/>
              <a:t>What About Richer Objects?</a:t>
            </a:r>
          </a:p>
        </p:txBody>
      </p:sp>
      <p:sp>
        <p:nvSpPr>
          <p:cNvPr id="3" name="Content Placeholder 2">
            <a:extLst>
              <a:ext uri="{FF2B5EF4-FFF2-40B4-BE49-F238E27FC236}">
                <a16:creationId xmlns:a16="http://schemas.microsoft.com/office/drawing/2014/main" id="{6915432D-BF40-42EC-A406-CABF0332CD6F}"/>
              </a:ext>
            </a:extLst>
          </p:cNvPr>
          <p:cNvSpPr>
            <a:spLocks noGrp="1"/>
          </p:cNvSpPr>
          <p:nvPr>
            <p:ph idx="1"/>
          </p:nvPr>
        </p:nvSpPr>
        <p:spPr>
          <a:xfrm>
            <a:off x="457200" y="838200"/>
            <a:ext cx="11201400" cy="5181600"/>
          </a:xfrm>
        </p:spPr>
        <p:txBody>
          <a:bodyPr>
            <a:normAutofit/>
          </a:bodyPr>
          <a:lstStyle/>
          <a:p>
            <a:r>
              <a:rPr lang="en-US" dirty="0"/>
              <a:t>Consider </a:t>
            </a:r>
            <a:r>
              <a:rPr lang="en-US" dirty="0" err="1">
                <a:latin typeface="Consolas" panose="020B0609020204030204" pitchFamily="49" charset="0"/>
              </a:rPr>
              <a:t>word_count_t</a:t>
            </a:r>
            <a:r>
              <a:rPr lang="en-US" dirty="0">
                <a:latin typeface="Calibri" panose="020F0502020204030204" pitchFamily="34" charset="0"/>
                <a:cs typeface="Calibri" panose="020F0502020204030204" pitchFamily="34" charset="0"/>
              </a:rPr>
              <a:t> </a:t>
            </a:r>
            <a:r>
              <a:rPr lang="en-US" dirty="0"/>
              <a:t>of Homework 0 and 1 …</a:t>
            </a:r>
          </a:p>
          <a:p>
            <a:r>
              <a:rPr lang="en-US" dirty="0"/>
              <a:t>Each element contains:</a:t>
            </a:r>
          </a:p>
          <a:p>
            <a:pPr lvl="1"/>
            <a:r>
              <a:rPr lang="en-US" dirty="0"/>
              <a:t>An </a:t>
            </a:r>
            <a:r>
              <a:rPr lang="en-US" dirty="0">
                <a:latin typeface="Consolas" panose="020B0609020204030204" pitchFamily="49" charset="0"/>
              </a:rPr>
              <a:t>int</a:t>
            </a:r>
          </a:p>
          <a:p>
            <a:pPr lvl="1"/>
            <a:r>
              <a:rPr lang="en-US" dirty="0"/>
              <a:t>A </a:t>
            </a:r>
            <a:r>
              <a:rPr lang="en-US" i="1" dirty="0"/>
              <a:t>pointer</a:t>
            </a:r>
            <a:r>
              <a:rPr lang="en-US" dirty="0"/>
              <a:t> to a string (of some length)</a:t>
            </a:r>
          </a:p>
          <a:p>
            <a:pPr lvl="1"/>
            <a:r>
              <a:rPr lang="en-US" dirty="0"/>
              <a:t>A </a:t>
            </a:r>
            <a:r>
              <a:rPr lang="en-US" i="1" dirty="0"/>
              <a:t>pointer</a:t>
            </a:r>
            <a:r>
              <a:rPr lang="en-US" dirty="0"/>
              <a:t> to the next element</a:t>
            </a:r>
          </a:p>
          <a:p>
            <a:r>
              <a:rPr lang="en-US" dirty="0" err="1">
                <a:latin typeface="Consolas" panose="020B0609020204030204" pitchFamily="49" charset="0"/>
              </a:rPr>
              <a:t>fprintf_words</a:t>
            </a:r>
            <a:r>
              <a:rPr lang="en-US" dirty="0">
                <a:latin typeface="Calibri" panose="020F0502020204030204" pitchFamily="34" charset="0"/>
                <a:cs typeface="Calibri" panose="020F0502020204030204" pitchFamily="34" charset="0"/>
              </a:rPr>
              <a:t> </a:t>
            </a:r>
            <a:r>
              <a:rPr lang="en-US" dirty="0"/>
              <a:t>writes these as a sequence of lines (character strings with </a:t>
            </a:r>
            <a:r>
              <a:rPr lang="en-US" dirty="0">
                <a:latin typeface="Consolas" panose="020B0609020204030204" pitchFamily="49" charset="0"/>
              </a:rPr>
              <a:t>\n</a:t>
            </a:r>
            <a:r>
              <a:rPr lang="en-US" dirty="0"/>
              <a:t>) to a file stream</a:t>
            </a:r>
          </a:p>
          <a:p>
            <a:r>
              <a:rPr lang="en-US" dirty="0"/>
              <a:t>What if you wanted to write the whole list as a binary object (and read it back as one)?</a:t>
            </a:r>
          </a:p>
          <a:p>
            <a:pPr lvl="1"/>
            <a:r>
              <a:rPr lang="en-US" dirty="0"/>
              <a:t>How do you represent the string?</a:t>
            </a:r>
          </a:p>
          <a:p>
            <a:pPr lvl="1"/>
            <a:r>
              <a:rPr lang="en-US" dirty="0"/>
              <a:t>Does it make any sense to write the pointer?</a:t>
            </a:r>
          </a:p>
        </p:txBody>
      </p:sp>
      <p:pic>
        <p:nvPicPr>
          <p:cNvPr id="7" name="Picture 6">
            <a:extLst>
              <a:ext uri="{FF2B5EF4-FFF2-40B4-BE49-F238E27FC236}">
                <a16:creationId xmlns:a16="http://schemas.microsoft.com/office/drawing/2014/main" id="{41A878B8-84CA-4E19-B0FA-8E3BB254CF3B}"/>
              </a:ext>
            </a:extLst>
          </p:cNvPr>
          <p:cNvPicPr>
            <a:picLocks noChangeAspect="1"/>
          </p:cNvPicPr>
          <p:nvPr/>
        </p:nvPicPr>
        <p:blipFill>
          <a:blip r:embed="rId2"/>
          <a:stretch>
            <a:fillRect/>
          </a:stretch>
        </p:blipFill>
        <p:spPr>
          <a:xfrm>
            <a:off x="8233602" y="856376"/>
            <a:ext cx="3390743" cy="1782762"/>
          </a:xfrm>
          <a:prstGeom prst="rect">
            <a:avLst/>
          </a:prstGeom>
          <a:ln>
            <a:solidFill>
              <a:schemeClr val="accent1"/>
            </a:solidFill>
          </a:ln>
        </p:spPr>
      </p:pic>
    </p:spTree>
    <p:extLst>
      <p:ext uri="{BB962C8B-B14F-4D97-AF65-F5344CB8AC3E}">
        <p14:creationId xmlns:p14="http://schemas.microsoft.com/office/powerpoint/2010/main" val="61462284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9EAA-6A6E-4B9B-AFD7-048FBEFA8CA7}"/>
              </a:ext>
            </a:extLst>
          </p:cNvPr>
          <p:cNvSpPr>
            <a:spLocks noGrp="1"/>
          </p:cNvSpPr>
          <p:nvPr>
            <p:ph type="title"/>
          </p:nvPr>
        </p:nvSpPr>
        <p:spPr/>
        <p:txBody>
          <a:bodyPr/>
          <a:lstStyle/>
          <a:p>
            <a:r>
              <a:rPr lang="en-US" dirty="0"/>
              <a:t>Data Serialization Formats</a:t>
            </a:r>
          </a:p>
        </p:txBody>
      </p:sp>
      <p:sp>
        <p:nvSpPr>
          <p:cNvPr id="6" name="Content Placeholder 5">
            <a:extLst>
              <a:ext uri="{FF2B5EF4-FFF2-40B4-BE49-F238E27FC236}">
                <a16:creationId xmlns:a16="http://schemas.microsoft.com/office/drawing/2014/main" id="{4F1418DA-486F-4263-9842-B35F7A560EE4}"/>
              </a:ext>
            </a:extLst>
          </p:cNvPr>
          <p:cNvSpPr>
            <a:spLocks noGrp="1"/>
          </p:cNvSpPr>
          <p:nvPr>
            <p:ph idx="1"/>
          </p:nvPr>
        </p:nvSpPr>
        <p:spPr>
          <a:xfrm>
            <a:off x="838200" y="1143000"/>
            <a:ext cx="10515600" cy="1030989"/>
          </a:xfrm>
        </p:spPr>
        <p:txBody>
          <a:bodyPr/>
          <a:lstStyle/>
          <a:p>
            <a:r>
              <a:rPr lang="en-US" dirty="0"/>
              <a:t>JSON and XML are commonly used in web applications</a:t>
            </a:r>
          </a:p>
          <a:p>
            <a:r>
              <a:rPr lang="en-US" dirty="0"/>
              <a:t>Lots of ad-hoc formats</a:t>
            </a:r>
          </a:p>
        </p:txBody>
      </p:sp>
      <p:pic>
        <p:nvPicPr>
          <p:cNvPr id="7" name="Picture 6" descr="Screenshot 2014-11-04 16.31.57.png">
            <a:extLst>
              <a:ext uri="{FF2B5EF4-FFF2-40B4-BE49-F238E27FC236}">
                <a16:creationId xmlns:a16="http://schemas.microsoft.com/office/drawing/2014/main" id="{1ECCE9B2-473C-4DC8-8992-7F22F12C9D2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1873" y="2308926"/>
            <a:ext cx="6121453" cy="2501937"/>
          </a:xfrm>
          <a:prstGeom prst="rect">
            <a:avLst/>
          </a:prstGeom>
          <a:ln>
            <a:solidFill>
              <a:schemeClr val="accent1"/>
            </a:solidFill>
          </a:ln>
        </p:spPr>
      </p:pic>
      <p:pic>
        <p:nvPicPr>
          <p:cNvPr id="8" name="Picture 7" descr="Screenshot 2014-11-04 16.32.02.png">
            <a:extLst>
              <a:ext uri="{FF2B5EF4-FFF2-40B4-BE49-F238E27FC236}">
                <a16:creationId xmlns:a16="http://schemas.microsoft.com/office/drawing/2014/main" id="{9DA846F2-2EFA-408C-A34F-46C3EB9B59F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49382" y="2120729"/>
            <a:ext cx="4927838" cy="2823818"/>
          </a:xfrm>
          <a:prstGeom prst="rect">
            <a:avLst/>
          </a:prstGeom>
          <a:ln>
            <a:solidFill>
              <a:schemeClr val="accent1"/>
            </a:solidFill>
          </a:ln>
        </p:spPr>
      </p:pic>
    </p:spTree>
    <p:extLst>
      <p:ext uri="{BB962C8B-B14F-4D97-AF65-F5344CB8AC3E}">
        <p14:creationId xmlns:p14="http://schemas.microsoft.com/office/powerpoint/2010/main" val="3718001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FB6E28D-6A70-40D3-82A6-5F1F54DD0E66}"/>
              </a:ext>
            </a:extLst>
          </p:cNvPr>
          <p:cNvSpPr>
            <a:spLocks noGrp="1"/>
          </p:cNvSpPr>
          <p:nvPr>
            <p:ph type="title"/>
          </p:nvPr>
        </p:nvSpPr>
        <p:spPr/>
        <p:txBody>
          <a:bodyPr/>
          <a:lstStyle/>
          <a:p>
            <a:r>
              <a:rPr lang="en-US" dirty="0"/>
              <a:t>Data Serialization Formats</a:t>
            </a:r>
          </a:p>
        </p:txBody>
      </p:sp>
      <p:pic>
        <p:nvPicPr>
          <p:cNvPr id="8" name="Picture 7">
            <a:hlinkClick r:id="rId2"/>
            <a:extLst>
              <a:ext uri="{FF2B5EF4-FFF2-40B4-BE49-F238E27FC236}">
                <a16:creationId xmlns:a16="http://schemas.microsoft.com/office/drawing/2014/main" id="{7419228B-7A5E-4CD6-9F9E-E1FE77517218}"/>
              </a:ext>
            </a:extLst>
          </p:cNvPr>
          <p:cNvPicPr>
            <a:picLocks noChangeAspect="1"/>
          </p:cNvPicPr>
          <p:nvPr/>
        </p:nvPicPr>
        <p:blipFill>
          <a:blip r:embed="rId3"/>
          <a:stretch>
            <a:fillRect/>
          </a:stretch>
        </p:blipFill>
        <p:spPr>
          <a:xfrm>
            <a:off x="1447800" y="838200"/>
            <a:ext cx="8674443" cy="5209923"/>
          </a:xfrm>
          <a:prstGeom prst="rect">
            <a:avLst/>
          </a:prstGeom>
        </p:spPr>
      </p:pic>
    </p:spTree>
    <p:extLst>
      <p:ext uri="{BB962C8B-B14F-4D97-AF65-F5344CB8AC3E}">
        <p14:creationId xmlns:p14="http://schemas.microsoft.com/office/powerpoint/2010/main" val="158067811"/>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Remote Procedure Call (RPC)</a:t>
            </a:r>
            <a:endParaRPr lang="en-US" altLang="ko-KR" dirty="0"/>
          </a:p>
        </p:txBody>
      </p:sp>
      <p:sp>
        <p:nvSpPr>
          <p:cNvPr id="994307" name="Rectangle 3"/>
          <p:cNvSpPr>
            <a:spLocks noGrp="1" noChangeArrowheads="1"/>
          </p:cNvSpPr>
          <p:nvPr>
            <p:ph type="body" idx="1"/>
          </p:nvPr>
        </p:nvSpPr>
        <p:spPr>
          <a:xfrm>
            <a:off x="685800" y="838200"/>
            <a:ext cx="10515600" cy="5486400"/>
          </a:xfrm>
        </p:spPr>
        <p:txBody>
          <a:bodyPr>
            <a:normAutofit/>
          </a:bodyPr>
          <a:lstStyle/>
          <a:p>
            <a:r>
              <a:rPr lang="en-US" altLang="ko-KR" dirty="0"/>
              <a:t>Raw messaging is a bit too low-level for programming</a:t>
            </a:r>
          </a:p>
          <a:p>
            <a:pPr lvl="1"/>
            <a:r>
              <a:rPr lang="en-US" altLang="ko-KR" dirty="0"/>
              <a:t>Must wrap up information into message at source</a:t>
            </a:r>
          </a:p>
          <a:p>
            <a:pPr lvl="1"/>
            <a:r>
              <a:rPr lang="en-US" altLang="ko-KR" dirty="0"/>
              <a:t>Must decide what to do with message at destination</a:t>
            </a:r>
          </a:p>
          <a:p>
            <a:pPr lvl="1"/>
            <a:r>
              <a:rPr lang="en-US" altLang="ko-KR" dirty="0"/>
              <a:t>May need to sit and wait for multiple messages to arrive</a:t>
            </a:r>
          </a:p>
          <a:p>
            <a:pPr lvl="1"/>
            <a:r>
              <a:rPr lang="en-US" altLang="ko-KR" dirty="0">
                <a:solidFill>
                  <a:srgbClr val="FF0000"/>
                </a:solidFill>
              </a:rPr>
              <a:t>And must deal with machine representation by hand</a:t>
            </a:r>
          </a:p>
          <a:p>
            <a:pPr lvl="1"/>
            <a:endParaRPr lang="en-US" altLang="ko-KR" dirty="0"/>
          </a:p>
          <a:p>
            <a:r>
              <a:rPr lang="en-US" altLang="ko-KR" dirty="0"/>
              <a:t>Another option: Remote Procedure Call (RPC)</a:t>
            </a:r>
          </a:p>
          <a:p>
            <a:pPr lvl="1"/>
            <a:r>
              <a:rPr lang="en-US" altLang="ko-KR" dirty="0"/>
              <a:t>Calls a procedure on a remote machine</a:t>
            </a:r>
          </a:p>
          <a:p>
            <a:pPr lvl="1"/>
            <a:r>
              <a:rPr lang="en-US" dirty="0"/>
              <a:t>Idea: Make communication look like an ordinary function call</a:t>
            </a:r>
          </a:p>
          <a:p>
            <a:pPr lvl="1"/>
            <a:r>
              <a:rPr lang="en-US" altLang="ko-KR" dirty="0"/>
              <a:t>Automate all of the complexity of translating between representations</a:t>
            </a:r>
          </a:p>
          <a:p>
            <a:pPr lvl="1"/>
            <a:r>
              <a:rPr lang="en-US" altLang="ko-KR" dirty="0"/>
              <a:t>Client calls: </a:t>
            </a:r>
            <a:br>
              <a:rPr lang="en-US" altLang="ko-KR" dirty="0"/>
            </a:br>
            <a:r>
              <a:rPr lang="en-US" altLang="ko-KR" dirty="0"/>
              <a:t>	</a:t>
            </a:r>
            <a:r>
              <a:rPr lang="en-US" altLang="ko-KR" b="1" dirty="0" err="1">
                <a:latin typeface="Courier New" panose="02070309020205020404" pitchFamily="49" charset="0"/>
                <a:cs typeface="Courier New" panose="02070309020205020404" pitchFamily="49" charset="0"/>
              </a:rPr>
              <a:t>remoteFileSystem</a:t>
            </a:r>
            <a:r>
              <a:rPr lang="en-US" altLang="ko-KR"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rutabaga</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p>
          <a:p>
            <a:pPr lvl="1"/>
            <a:r>
              <a:rPr lang="en-US" altLang="ko-KR" dirty="0"/>
              <a:t>Translated automatically into call on server:</a:t>
            </a:r>
            <a:br>
              <a:rPr lang="en-US" altLang="ko-KR" dirty="0"/>
            </a:br>
            <a:r>
              <a:rPr lang="en-US" altLang="ko-KR" dirty="0"/>
              <a:t>	</a:t>
            </a:r>
            <a:r>
              <a:rPr lang="en-US" altLang="ko-KR" b="1" dirty="0" err="1">
                <a:latin typeface="Courier New" panose="02070309020205020404" pitchFamily="49" charset="0"/>
                <a:cs typeface="Courier New" panose="02070309020205020404" pitchFamily="49" charset="0"/>
              </a:rPr>
              <a:t>fileSys</a:t>
            </a:r>
            <a:r>
              <a:rPr lang="en-US" altLang="ko-KR"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rutabaga</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42769728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43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430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4307">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4307">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1850034" y="1346289"/>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p>
          <a:p>
            <a:r>
              <a:rPr lang="en-US" altLang="en-US" dirty="0">
                <a:latin typeface="Courier" pitchFamily="2" charset="0"/>
              </a:rPr>
              <a:t>r = f(v1, v2);</a:t>
            </a:r>
          </a:p>
        </p:txBody>
      </p:sp>
      <p:sp>
        <p:nvSpPr>
          <p:cNvPr id="996357" name="Rectangle 5"/>
          <p:cNvSpPr>
            <a:spLocks noChangeArrowheads="1"/>
          </p:cNvSpPr>
          <p:nvPr/>
        </p:nvSpPr>
        <p:spPr bwMode="auto">
          <a:xfrm>
            <a:off x="1850034" y="4263093"/>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4704448" y="1619256"/>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453"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4704447"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7129163" y="2341569"/>
            <a:ext cx="1251812" cy="428626"/>
            <a:chOff x="3024" y="1392"/>
            <a:chExt cx="128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115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4704448" y="4719645"/>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80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4704447"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393" name="Group 41"/>
          <p:cNvGrpSpPr>
            <a:grpSpLocks/>
          </p:cNvGrpSpPr>
          <p:nvPr/>
        </p:nvGrpSpPr>
        <p:grpSpPr bwMode="auto">
          <a:xfrm>
            <a:off x="6146198" y="919167"/>
            <a:ext cx="1076324" cy="1727200"/>
            <a:chOff x="2395" y="496"/>
            <a:chExt cx="678" cy="1088"/>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95" y="496"/>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996389" name="Text Box 37"/>
          <p:cNvSpPr txBox="1">
            <a:spLocks noChangeArrowheads="1"/>
          </p:cNvSpPr>
          <p:nvPr/>
        </p:nvSpPr>
        <p:spPr bwMode="auto">
          <a:xfrm>
            <a:off x="6040747" y="4079779"/>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5941767" y="2633668"/>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7129162" y="4779972"/>
            <a:ext cx="1076324"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80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7129163" y="5465773"/>
            <a:ext cx="1251812" cy="428626"/>
            <a:chOff x="3024" y="1392"/>
            <a:chExt cx="128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115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14" name="Group 13">
            <a:extLst>
              <a:ext uri="{FF2B5EF4-FFF2-40B4-BE49-F238E27FC236}">
                <a16:creationId xmlns:a16="http://schemas.microsoft.com/office/drawing/2014/main" id="{59A9A392-4367-F741-AB0F-96771D96DD22}"/>
              </a:ext>
            </a:extLst>
          </p:cNvPr>
          <p:cNvGrpSpPr/>
          <p:nvPr/>
        </p:nvGrpSpPr>
        <p:grpSpPr>
          <a:xfrm>
            <a:off x="5941410" y="1655768"/>
            <a:ext cx="3278790" cy="4891091"/>
            <a:chOff x="4338511" y="1655767"/>
            <a:chExt cx="3278790" cy="4891091"/>
          </a:xfrm>
        </p:grpSpPr>
        <p:grpSp>
          <p:nvGrpSpPr>
            <p:cNvPr id="996394" name="Group 42"/>
            <p:cNvGrpSpPr>
              <a:grpSpLocks/>
            </p:cNvGrpSpPr>
            <p:nvPr/>
          </p:nvGrpSpPr>
          <p:grpSpPr bwMode="auto">
            <a:xfrm>
              <a:off x="5526263" y="1655767"/>
              <a:ext cx="1076324" cy="428625"/>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8" name="Text Box 18"/>
              <p:cNvSpPr txBox="1">
                <a:spLocks noChangeArrowheads="1"/>
              </p:cNvSpPr>
              <p:nvPr/>
            </p:nvSpPr>
            <p:spPr bwMode="auto">
              <a:xfrm>
                <a:off x="3265" y="960"/>
                <a:ext cx="80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996398" name="Group 46"/>
            <p:cNvGrpSpPr>
              <a:grpSpLocks/>
            </p:cNvGrpSpPr>
            <p:nvPr/>
          </p:nvGrpSpPr>
          <p:grpSpPr bwMode="auto">
            <a:xfrm>
              <a:off x="4338511" y="4856170"/>
              <a:ext cx="1406526" cy="1690688"/>
              <a:chOff x="2339" y="2448"/>
              <a:chExt cx="886" cy="1065"/>
            </a:xfrm>
          </p:grpSpPr>
          <p:sp>
            <p:nvSpPr>
              <p:cNvPr id="30749" name="Rectangle 7"/>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30750" name="Text Box 39"/>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grpSp>
          <p:nvGrpSpPr>
            <p:cNvPr id="13" name="Group 12">
              <a:extLst>
                <a:ext uri="{FF2B5EF4-FFF2-40B4-BE49-F238E27FC236}">
                  <a16:creationId xmlns:a16="http://schemas.microsoft.com/office/drawing/2014/main" id="{A9725089-7EED-3F41-BDED-EA8D88BC7605}"/>
                </a:ext>
              </a:extLst>
            </p:cNvPr>
            <p:cNvGrpSpPr/>
            <p:nvPr/>
          </p:nvGrpSpPr>
          <p:grpSpPr>
            <a:xfrm>
              <a:off x="5619274" y="2032005"/>
              <a:ext cx="1998027" cy="3429005"/>
              <a:chOff x="6145387" y="2036767"/>
              <a:chExt cx="922338" cy="3429005"/>
            </a:xfrm>
          </p:grpSpPr>
          <p:sp>
            <p:nvSpPr>
              <p:cNvPr id="9" name="Arc 8">
                <a:extLst>
                  <a:ext uri="{FF2B5EF4-FFF2-40B4-BE49-F238E27FC236}">
                    <a16:creationId xmlns:a16="http://schemas.microsoft.com/office/drawing/2014/main" id="{97A46BE8-4480-E446-942D-0531131E86DF}"/>
                  </a:ext>
                </a:extLst>
              </p:cNvPr>
              <p:cNvSpPr/>
              <p:nvPr/>
            </p:nvSpPr>
            <p:spPr>
              <a:xfrm>
                <a:off x="6153325" y="2036767"/>
                <a:ext cx="914400" cy="914400"/>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a:extLst>
                  <a:ext uri="{FF2B5EF4-FFF2-40B4-BE49-F238E27FC236}">
                    <a16:creationId xmlns:a16="http://schemas.microsoft.com/office/drawing/2014/main" id="{AE445430-9F76-4543-9E71-820330F37D5A}"/>
                  </a:ext>
                </a:extLst>
              </p:cNvPr>
              <p:cNvSpPr/>
              <p:nvPr/>
            </p:nvSpPr>
            <p:spPr>
              <a:xfrm flipV="1">
                <a:off x="6145387" y="4551372"/>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318CC6F-F657-D44D-A4BF-ABB3D41897A1}"/>
                  </a:ext>
                </a:extLst>
              </p:cNvPr>
              <p:cNvCxnSpPr>
                <a:cxnSpLocks/>
              </p:cNvCxnSpPr>
              <p:nvPr/>
            </p:nvCxnSpPr>
            <p:spPr>
              <a:xfrm flipH="1">
                <a:off x="7056869" y="2493967"/>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6F831CF8-2330-C54B-80BC-A10BDFDA9DBC}"/>
              </a:ext>
            </a:extLst>
          </p:cNvPr>
          <p:cNvGrpSpPr/>
          <p:nvPr/>
        </p:nvGrpSpPr>
        <p:grpSpPr>
          <a:xfrm flipV="1">
            <a:off x="7571326" y="2357080"/>
            <a:ext cx="1211014" cy="2820285"/>
            <a:chOff x="6147330" y="2110907"/>
            <a:chExt cx="922407" cy="3384340"/>
          </a:xfrm>
        </p:grpSpPr>
        <p:sp>
          <p:nvSpPr>
            <p:cNvPr id="72" name="Arc 71">
              <a:extLst>
                <a:ext uri="{FF2B5EF4-FFF2-40B4-BE49-F238E27FC236}">
                  <a16:creationId xmlns:a16="http://schemas.microsoft.com/office/drawing/2014/main" id="{E5A77661-B1E6-EA4B-BAA5-9A3A36CFB824}"/>
                </a:ext>
              </a:extLst>
            </p:cNvPr>
            <p:cNvSpPr/>
            <p:nvPr/>
          </p:nvSpPr>
          <p:spPr>
            <a:xfrm>
              <a:off x="6153325" y="2110907"/>
              <a:ext cx="914400" cy="914401"/>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924A51D0-8723-564C-9EFF-5A2187EAABB9}"/>
                </a:ext>
              </a:extLst>
            </p:cNvPr>
            <p:cNvSpPr/>
            <p:nvPr/>
          </p:nvSpPr>
          <p:spPr>
            <a:xfrm flipV="1">
              <a:off x="6147330" y="4580847"/>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D31F54E-99B6-8345-91CE-2C6FCD38D459}"/>
                </a:ext>
              </a:extLst>
            </p:cNvPr>
            <p:cNvCxnSpPr>
              <a:cxnSpLocks/>
            </p:cNvCxnSpPr>
            <p:nvPr/>
          </p:nvCxnSpPr>
          <p:spPr>
            <a:xfrm flipH="1">
              <a:off x="7066819" y="2568108"/>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Title 4"/>
          <p:cNvSpPr>
            <a:spLocks noGrp="1"/>
          </p:cNvSpPr>
          <p:nvPr>
            <p:ph type="title"/>
          </p:nvPr>
        </p:nvSpPr>
        <p:spPr/>
        <p:txBody>
          <a:bodyPr/>
          <a:lstStyle/>
          <a:p>
            <a:r>
              <a:rPr lang="en-US" altLang="ko-KR" dirty="0">
                <a:ea typeface="굴림" panose="020B0600000101010101" pitchFamily="34" charset="-127"/>
              </a:rPr>
              <a:t>RPC Concept</a:t>
            </a:r>
            <a:endParaRPr lang="en-US" dirty="0"/>
          </a:p>
        </p:txBody>
      </p:sp>
    </p:spTree>
    <p:extLst>
      <p:ext uri="{BB962C8B-B14F-4D97-AF65-F5344CB8AC3E}">
        <p14:creationId xmlns:p14="http://schemas.microsoft.com/office/powerpoint/2010/main" val="36622198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6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6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9639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9640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963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9640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9639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96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89" grpId="0"/>
      <p:bldP spid="9963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a:ea typeface="굴림" panose="020B0600000101010101" pitchFamily="34" charset="-127"/>
              </a:rPr>
              <a:t>Setting up Routing Tables</a:t>
            </a:r>
          </a:p>
        </p:txBody>
      </p:sp>
      <p:sp>
        <p:nvSpPr>
          <p:cNvPr id="32771" name="Rectangle 3"/>
          <p:cNvSpPr>
            <a:spLocks noGrp="1" noChangeArrowheads="1"/>
          </p:cNvSpPr>
          <p:nvPr>
            <p:ph type="body" idx="1"/>
          </p:nvPr>
        </p:nvSpPr>
        <p:spPr>
          <a:xfrm>
            <a:off x="685800" y="762000"/>
            <a:ext cx="10820400" cy="5867400"/>
          </a:xfrm>
        </p:spPr>
        <p:txBody>
          <a:bodyPr/>
          <a:lstStyle/>
          <a:p>
            <a:pPr>
              <a:lnSpc>
                <a:spcPct val="80000"/>
              </a:lnSpc>
              <a:spcBef>
                <a:spcPct val="20000"/>
              </a:spcBef>
            </a:pPr>
            <a:r>
              <a:rPr lang="en-US" altLang="ko-KR" dirty="0">
                <a:ea typeface="굴림" panose="020B0600000101010101" pitchFamily="34" charset="-127"/>
              </a:rPr>
              <a:t>How do you set up routing tables?</a:t>
            </a:r>
          </a:p>
          <a:p>
            <a:pPr lvl="1">
              <a:lnSpc>
                <a:spcPct val="80000"/>
              </a:lnSpc>
              <a:spcBef>
                <a:spcPct val="20000"/>
              </a:spcBef>
            </a:pPr>
            <a:r>
              <a:rPr lang="en-US" altLang="ko-KR" dirty="0">
                <a:ea typeface="굴림" panose="020B0600000101010101" pitchFamily="34" charset="-127"/>
              </a:rPr>
              <a:t>Internet has no centralized state!</a:t>
            </a:r>
          </a:p>
          <a:p>
            <a:pPr lvl="2">
              <a:lnSpc>
                <a:spcPct val="80000"/>
              </a:lnSpc>
              <a:spcBef>
                <a:spcPct val="20000"/>
              </a:spcBef>
            </a:pPr>
            <a:r>
              <a:rPr lang="en-US" altLang="ko-KR" dirty="0">
                <a:ea typeface="굴림" panose="020B0600000101010101" pitchFamily="34" charset="-127"/>
              </a:rPr>
              <a:t>No single machine knows entire topology</a:t>
            </a:r>
          </a:p>
          <a:p>
            <a:pPr lvl="2">
              <a:lnSpc>
                <a:spcPct val="80000"/>
              </a:lnSpc>
              <a:spcBef>
                <a:spcPct val="20000"/>
              </a:spcBef>
            </a:pPr>
            <a:r>
              <a:rPr lang="en-US" altLang="ko-KR" dirty="0">
                <a:ea typeface="굴림" panose="020B0600000101010101" pitchFamily="34" charset="-127"/>
              </a:rPr>
              <a:t>Topology constantly changing (faults, reconfiguration, etc.)</a:t>
            </a:r>
          </a:p>
          <a:p>
            <a:pPr lvl="1">
              <a:lnSpc>
                <a:spcPct val="80000"/>
              </a:lnSpc>
              <a:spcBef>
                <a:spcPct val="20000"/>
              </a:spcBef>
            </a:pPr>
            <a:r>
              <a:rPr lang="en-US" altLang="ko-KR" dirty="0">
                <a:ea typeface="굴림" panose="020B0600000101010101" pitchFamily="34" charset="-127"/>
              </a:rPr>
              <a:t>Need dynamic algorithm that acquires routing tables</a:t>
            </a:r>
          </a:p>
          <a:p>
            <a:pPr lvl="2">
              <a:lnSpc>
                <a:spcPct val="80000"/>
              </a:lnSpc>
              <a:spcBef>
                <a:spcPct val="20000"/>
              </a:spcBef>
            </a:pPr>
            <a:r>
              <a:rPr lang="en-US" altLang="ko-KR" dirty="0">
                <a:ea typeface="굴림" panose="020B0600000101010101" pitchFamily="34" charset="-127"/>
              </a:rPr>
              <a:t>Ideally, have one entry per subnet or portion of address</a:t>
            </a:r>
          </a:p>
          <a:p>
            <a:pPr lvl="2">
              <a:lnSpc>
                <a:spcPct val="80000"/>
              </a:lnSpc>
              <a:spcBef>
                <a:spcPct val="20000"/>
              </a:spcBef>
            </a:pPr>
            <a:r>
              <a:rPr lang="en-US" altLang="ko-KR" dirty="0">
                <a:ea typeface="굴림" panose="020B0600000101010101" pitchFamily="34" charset="-127"/>
              </a:rPr>
              <a:t>Could have “default” routes that send packets for unknown subnets to a different router that has more information</a:t>
            </a:r>
          </a:p>
          <a:p>
            <a:pPr>
              <a:lnSpc>
                <a:spcPct val="80000"/>
              </a:lnSpc>
              <a:spcBef>
                <a:spcPct val="20000"/>
              </a:spcBef>
            </a:pPr>
            <a:r>
              <a:rPr lang="en-US" altLang="ko-KR" dirty="0">
                <a:ea typeface="굴림" panose="020B0600000101010101" pitchFamily="34" charset="-127"/>
              </a:rPr>
              <a:t>Possible algorithm for acquiring routing table</a:t>
            </a:r>
          </a:p>
          <a:p>
            <a:pPr lvl="1">
              <a:lnSpc>
                <a:spcPct val="80000"/>
              </a:lnSpc>
              <a:spcBef>
                <a:spcPct val="20000"/>
              </a:spcBef>
            </a:pPr>
            <a:r>
              <a:rPr lang="en-US" altLang="ko-KR" dirty="0">
                <a:ea typeface="굴림" panose="020B0600000101010101" pitchFamily="34" charset="-127"/>
              </a:rPr>
              <a:t>Routing table has “cost” for each entry</a:t>
            </a:r>
          </a:p>
          <a:p>
            <a:pPr lvl="2">
              <a:lnSpc>
                <a:spcPct val="80000"/>
              </a:lnSpc>
              <a:spcBef>
                <a:spcPct val="20000"/>
              </a:spcBef>
            </a:pPr>
            <a:r>
              <a:rPr lang="en-US" altLang="ko-KR" dirty="0">
                <a:ea typeface="굴림" panose="020B0600000101010101" pitchFamily="34" charset="-127"/>
              </a:rPr>
              <a:t>Includes number of hops to destination, congestion, etc.</a:t>
            </a:r>
          </a:p>
          <a:p>
            <a:pPr lvl="2">
              <a:lnSpc>
                <a:spcPct val="80000"/>
              </a:lnSpc>
              <a:spcBef>
                <a:spcPct val="20000"/>
              </a:spcBef>
            </a:pPr>
            <a:r>
              <a:rPr lang="en-US" altLang="ko-KR" dirty="0">
                <a:ea typeface="굴림" panose="020B0600000101010101" pitchFamily="34" charset="-127"/>
              </a:rPr>
              <a:t>Entries for unknown subnets have infinite cost</a:t>
            </a:r>
          </a:p>
          <a:p>
            <a:pPr lvl="1">
              <a:lnSpc>
                <a:spcPct val="80000"/>
              </a:lnSpc>
              <a:spcBef>
                <a:spcPct val="20000"/>
              </a:spcBef>
            </a:pPr>
            <a:r>
              <a:rPr lang="en-US" altLang="ko-KR" dirty="0">
                <a:ea typeface="굴림" panose="020B0600000101010101" pitchFamily="34" charset="-127"/>
              </a:rPr>
              <a:t>Neighbors periodically exchange routing tables</a:t>
            </a:r>
          </a:p>
          <a:p>
            <a:pPr lvl="2">
              <a:lnSpc>
                <a:spcPct val="80000"/>
              </a:lnSpc>
              <a:spcBef>
                <a:spcPct val="20000"/>
              </a:spcBef>
            </a:pPr>
            <a:r>
              <a:rPr lang="en-US" altLang="ko-KR" dirty="0">
                <a:ea typeface="굴림" panose="020B0600000101010101" pitchFamily="34" charset="-127"/>
              </a:rPr>
              <a:t>If neighbor knows cheaper route to a subnet, replace your entry with neighbors entry (+1 for hop to neighbor)</a:t>
            </a:r>
          </a:p>
          <a:p>
            <a:pPr>
              <a:lnSpc>
                <a:spcPct val="80000"/>
              </a:lnSpc>
              <a:spcBef>
                <a:spcPct val="20000"/>
              </a:spcBef>
            </a:pPr>
            <a:r>
              <a:rPr lang="en-US" altLang="ko-KR" dirty="0">
                <a:ea typeface="굴림" panose="020B0600000101010101" pitchFamily="34" charset="-127"/>
              </a:rPr>
              <a:t>In reality:</a:t>
            </a:r>
          </a:p>
          <a:p>
            <a:pPr lvl="1">
              <a:lnSpc>
                <a:spcPct val="80000"/>
              </a:lnSpc>
              <a:spcBef>
                <a:spcPct val="20000"/>
              </a:spcBef>
            </a:pPr>
            <a:r>
              <a:rPr lang="en-US" altLang="ko-KR" dirty="0">
                <a:ea typeface="굴림" panose="020B0600000101010101" pitchFamily="34" charset="-127"/>
              </a:rPr>
              <a:t>Internet has networks of many different scales</a:t>
            </a:r>
          </a:p>
          <a:p>
            <a:pPr lvl="1">
              <a:lnSpc>
                <a:spcPct val="80000"/>
              </a:lnSpc>
              <a:spcBef>
                <a:spcPct val="20000"/>
              </a:spcBef>
            </a:pPr>
            <a:r>
              <a:rPr lang="en-US" altLang="ko-KR" dirty="0">
                <a:ea typeface="굴림" panose="020B0600000101010101" pitchFamily="34" charset="-127"/>
              </a:rPr>
              <a:t>Different algorithms run at different </a:t>
            </a:r>
            <a:r>
              <a:rPr lang="en-US" altLang="ko-KR" dirty="0" smtClean="0">
                <a:ea typeface="굴림" panose="020B0600000101010101" pitchFamily="34" charset="-127"/>
              </a:rPr>
              <a:t>scales (e.g. BGP globally, OSPF locally,…)</a:t>
            </a:r>
            <a:endParaRPr lang="en-US" altLang="ko-KR" dirty="0">
              <a:ea typeface="굴림" panose="020B0600000101010101" pitchFamily="34" charset="-127"/>
            </a:endParaRPr>
          </a:p>
        </p:txBody>
      </p:sp>
    </p:spTree>
    <p:extLst>
      <p:ext uri="{BB962C8B-B14F-4D97-AF65-F5344CB8AC3E}">
        <p14:creationId xmlns:p14="http://schemas.microsoft.com/office/powerpoint/2010/main" val="23703508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77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7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771">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77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71">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77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1882348" y="1346289"/>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p>
          <a:p>
            <a:r>
              <a:rPr lang="en-US" altLang="en-US" dirty="0">
                <a:latin typeface="Courier" pitchFamily="2" charset="0"/>
              </a:rPr>
              <a:t>r = f(v1, v2);</a:t>
            </a:r>
          </a:p>
          <a:p>
            <a:endParaRPr lang="en-US" altLang="en-US" dirty="0">
              <a:latin typeface="Gill Sans MT" panose="020B0502020104020203" pitchFamily="34" charset="77"/>
            </a:endParaRPr>
          </a:p>
        </p:txBody>
      </p:sp>
      <p:sp>
        <p:nvSpPr>
          <p:cNvPr id="996357" name="Rectangle 5"/>
          <p:cNvSpPr>
            <a:spLocks noChangeArrowheads="1"/>
          </p:cNvSpPr>
          <p:nvPr/>
        </p:nvSpPr>
        <p:spPr bwMode="auto">
          <a:xfrm>
            <a:off x="1882348" y="4263093"/>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4736762" y="1619256"/>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453"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4736761"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7161476" y="2341569"/>
            <a:ext cx="1541462"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80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4736762" y="4719645"/>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80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4736761"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sp>
        <p:nvSpPr>
          <p:cNvPr id="996389" name="Text Box 37"/>
          <p:cNvSpPr txBox="1">
            <a:spLocks noChangeArrowheads="1"/>
          </p:cNvSpPr>
          <p:nvPr/>
        </p:nvSpPr>
        <p:spPr bwMode="auto">
          <a:xfrm>
            <a:off x="6073061" y="4079779"/>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5974081" y="2633668"/>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7161476" y="4779972"/>
            <a:ext cx="1579562"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7161476" y="5465773"/>
            <a:ext cx="1579562" cy="428626"/>
            <a:chOff x="3024" y="1392"/>
            <a:chExt cx="110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sp>
        <p:nvSpPr>
          <p:cNvPr id="46" name="Line 63">
            <a:extLst>
              <a:ext uri="{FF2B5EF4-FFF2-40B4-BE49-F238E27FC236}">
                <a16:creationId xmlns:a16="http://schemas.microsoft.com/office/drawing/2014/main" id="{E9091C48-727B-FF4C-9338-13F7DE6A442E}"/>
              </a:ext>
            </a:extLst>
          </p:cNvPr>
          <p:cNvSpPr>
            <a:spLocks noChangeShapeType="1"/>
          </p:cNvSpPr>
          <p:nvPr/>
        </p:nvSpPr>
        <p:spPr bwMode="auto">
          <a:xfrm>
            <a:off x="1905000" y="3747580"/>
            <a:ext cx="8534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pic>
        <p:nvPicPr>
          <p:cNvPr id="47" name="Picture 58">
            <a:extLst>
              <a:ext uri="{FF2B5EF4-FFF2-40B4-BE49-F238E27FC236}">
                <a16:creationId xmlns:a16="http://schemas.microsoft.com/office/drawing/2014/main" id="{105857A9-5C3D-6649-B72F-8F7F302A119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11005" y="5641984"/>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 Box 64">
            <a:extLst>
              <a:ext uri="{FF2B5EF4-FFF2-40B4-BE49-F238E27FC236}">
                <a16:creationId xmlns:a16="http://schemas.microsoft.com/office/drawing/2014/main" id="{E8B75330-E9AE-5941-879E-6D70185DF432}"/>
              </a:ext>
            </a:extLst>
          </p:cNvPr>
          <p:cNvSpPr txBox="1">
            <a:spLocks noChangeArrowheads="1"/>
          </p:cNvSpPr>
          <p:nvPr/>
        </p:nvSpPr>
        <p:spPr bwMode="auto">
          <a:xfrm>
            <a:off x="1947952" y="3290380"/>
            <a:ext cx="155553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Machine A</a:t>
            </a:r>
          </a:p>
        </p:txBody>
      </p:sp>
      <p:sp>
        <p:nvSpPr>
          <p:cNvPr id="49" name="Text Box 65">
            <a:extLst>
              <a:ext uri="{FF2B5EF4-FFF2-40B4-BE49-F238E27FC236}">
                <a16:creationId xmlns:a16="http://schemas.microsoft.com/office/drawing/2014/main" id="{C2C55C82-93D6-8C43-85AF-ABB9574C6845}"/>
              </a:ext>
            </a:extLst>
          </p:cNvPr>
          <p:cNvSpPr txBox="1">
            <a:spLocks noChangeArrowheads="1"/>
          </p:cNvSpPr>
          <p:nvPr/>
        </p:nvSpPr>
        <p:spPr bwMode="auto">
          <a:xfrm>
            <a:off x="1976526" y="3823780"/>
            <a:ext cx="156130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Machine B</a:t>
            </a:r>
          </a:p>
        </p:txBody>
      </p:sp>
      <p:pic>
        <p:nvPicPr>
          <p:cNvPr id="50" name="Picture 58">
            <a:extLst>
              <a:ext uri="{FF2B5EF4-FFF2-40B4-BE49-F238E27FC236}">
                <a16:creationId xmlns:a16="http://schemas.microsoft.com/office/drawing/2014/main" id="{96EB117C-320E-9144-BA7D-AC86F41B908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10304" y="2452743"/>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a:extLst>
              <a:ext uri="{FF2B5EF4-FFF2-40B4-BE49-F238E27FC236}">
                <a16:creationId xmlns:a16="http://schemas.microsoft.com/office/drawing/2014/main" id="{68E95F41-6943-9942-AE67-EFBBF8A77E0B}"/>
              </a:ext>
            </a:extLst>
          </p:cNvPr>
          <p:cNvGrpSpPr/>
          <p:nvPr/>
        </p:nvGrpSpPr>
        <p:grpSpPr>
          <a:xfrm>
            <a:off x="8388183" y="1884373"/>
            <a:ext cx="1905000" cy="3814084"/>
            <a:chOff x="6864183" y="1884373"/>
            <a:chExt cx="1905000" cy="3814084"/>
          </a:xfrm>
        </p:grpSpPr>
        <p:sp>
          <p:nvSpPr>
            <p:cNvPr id="57" name="Cloud">
              <a:extLst>
                <a:ext uri="{FF2B5EF4-FFF2-40B4-BE49-F238E27FC236}">
                  <a16:creationId xmlns:a16="http://schemas.microsoft.com/office/drawing/2014/main" id="{BC5C2870-3BD3-164F-B9E0-B88CB3E8A344}"/>
                </a:ext>
              </a:extLst>
            </p:cNvPr>
            <p:cNvSpPr>
              <a:spLocks noChangeAspect="1" noEditPoints="1" noChangeArrowheads="1"/>
            </p:cNvSpPr>
            <p:nvPr/>
          </p:nvSpPr>
          <p:spPr bwMode="auto">
            <a:xfrm>
              <a:off x="6864183" y="2814647"/>
              <a:ext cx="1905000" cy="1904983"/>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MT" panose="020B0502020104020203" pitchFamily="34" charset="77"/>
              </a:endParaRPr>
            </a:p>
          </p:txBody>
        </p:sp>
        <p:sp>
          <p:nvSpPr>
            <p:cNvPr id="58" name="Rectangle 8">
              <a:extLst>
                <a:ext uri="{FF2B5EF4-FFF2-40B4-BE49-F238E27FC236}">
                  <a16:creationId xmlns:a16="http://schemas.microsoft.com/office/drawing/2014/main" id="{89C9F35A-EFD0-D140-BE97-1728EC6F139C}"/>
                </a:ext>
              </a:extLst>
            </p:cNvPr>
            <p:cNvSpPr>
              <a:spLocks noChangeArrowheads="1"/>
            </p:cNvSpPr>
            <p:nvPr/>
          </p:nvSpPr>
          <p:spPr bwMode="auto">
            <a:xfrm>
              <a:off x="7245183" y="1884373"/>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MT" panose="020B0502020104020203" pitchFamily="34" charset="77"/>
                </a:rPr>
                <a:t>Packet</a:t>
              </a:r>
            </a:p>
            <a:p>
              <a:r>
                <a:rPr lang="en-US" altLang="en-US" sz="2000" dirty="0">
                  <a:latin typeface="Gill Sans MT" panose="020B0502020104020203" pitchFamily="34" charset="77"/>
                </a:rPr>
                <a:t>Handler</a:t>
              </a:r>
            </a:p>
          </p:txBody>
        </p:sp>
        <p:sp>
          <p:nvSpPr>
            <p:cNvPr id="59" name="Rectangle 10">
              <a:extLst>
                <a:ext uri="{FF2B5EF4-FFF2-40B4-BE49-F238E27FC236}">
                  <a16:creationId xmlns:a16="http://schemas.microsoft.com/office/drawing/2014/main" id="{DCF1CBD8-125E-3F4F-B680-71EBD600B1C4}"/>
                </a:ext>
              </a:extLst>
            </p:cNvPr>
            <p:cNvSpPr>
              <a:spLocks noChangeArrowheads="1"/>
            </p:cNvSpPr>
            <p:nvPr/>
          </p:nvSpPr>
          <p:spPr bwMode="auto">
            <a:xfrm>
              <a:off x="7245183" y="4784057"/>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MT" panose="020B0502020104020203" pitchFamily="34" charset="77"/>
                </a:rPr>
                <a:t>Packet</a:t>
              </a:r>
            </a:p>
            <a:p>
              <a:r>
                <a:rPr lang="en-US" altLang="en-US" sz="2000">
                  <a:latin typeface="Gill Sans MT" panose="020B0502020104020203" pitchFamily="34" charset="77"/>
                </a:rPr>
                <a:t>Handler</a:t>
              </a:r>
            </a:p>
          </p:txBody>
        </p:sp>
        <p:grpSp>
          <p:nvGrpSpPr>
            <p:cNvPr id="60" name="Group 43">
              <a:extLst>
                <a:ext uri="{FF2B5EF4-FFF2-40B4-BE49-F238E27FC236}">
                  <a16:creationId xmlns:a16="http://schemas.microsoft.com/office/drawing/2014/main" id="{4220BAD3-6CCF-EB4E-B52D-C85956A117D0}"/>
                </a:ext>
              </a:extLst>
            </p:cNvPr>
            <p:cNvGrpSpPr>
              <a:grpSpLocks/>
            </p:cNvGrpSpPr>
            <p:nvPr/>
          </p:nvGrpSpPr>
          <p:grpSpPr bwMode="auto">
            <a:xfrm>
              <a:off x="7894477" y="2798773"/>
              <a:ext cx="428626" cy="2057397"/>
              <a:chOff x="4537" y="1584"/>
              <a:chExt cx="270" cy="864"/>
            </a:xfrm>
          </p:grpSpPr>
          <p:sp>
            <p:nvSpPr>
              <p:cNvPr id="61" name="Text Box 34">
                <a:extLst>
                  <a:ext uri="{FF2B5EF4-FFF2-40B4-BE49-F238E27FC236}">
                    <a16:creationId xmlns:a16="http://schemas.microsoft.com/office/drawing/2014/main" id="{41A45217-74F9-E945-BCCC-8385BDCC6CCA}"/>
                  </a:ext>
                </a:extLst>
              </p:cNvPr>
              <p:cNvSpPr txBox="1">
                <a:spLocks noChangeArrowheads="1"/>
              </p:cNvSpPr>
              <p:nvPr/>
            </p:nvSpPr>
            <p:spPr bwMode="auto">
              <a:xfrm rot="5400000">
                <a:off x="4387" y="1899"/>
                <a:ext cx="56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2" name="Line 32">
                <a:extLst>
                  <a:ext uri="{FF2B5EF4-FFF2-40B4-BE49-F238E27FC236}">
                    <a16:creationId xmlns:a16="http://schemas.microsoft.com/office/drawing/2014/main" id="{A401B393-1DBF-8D48-B5AE-74525F4966B4}"/>
                  </a:ext>
                </a:extLst>
              </p:cNvPr>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nvGrpSpPr>
            <p:cNvPr id="63" name="Group 44">
              <a:extLst>
                <a:ext uri="{FF2B5EF4-FFF2-40B4-BE49-F238E27FC236}">
                  <a16:creationId xmlns:a16="http://schemas.microsoft.com/office/drawing/2014/main" id="{B8733D72-0C26-4D4C-81B3-8FACCBFC5838}"/>
                </a:ext>
              </a:extLst>
            </p:cNvPr>
            <p:cNvGrpSpPr>
              <a:grpSpLocks/>
            </p:cNvGrpSpPr>
            <p:nvPr/>
          </p:nvGrpSpPr>
          <p:grpSpPr bwMode="auto">
            <a:xfrm>
              <a:off x="7235664" y="2798773"/>
              <a:ext cx="428626" cy="1981198"/>
              <a:chOff x="4122" y="1584"/>
              <a:chExt cx="270" cy="864"/>
            </a:xfrm>
          </p:grpSpPr>
          <p:sp>
            <p:nvSpPr>
              <p:cNvPr id="64" name="Text Box 35">
                <a:extLst>
                  <a:ext uri="{FF2B5EF4-FFF2-40B4-BE49-F238E27FC236}">
                    <a16:creationId xmlns:a16="http://schemas.microsoft.com/office/drawing/2014/main" id="{439A18F6-A006-9343-99FE-66103056479E}"/>
                  </a:ext>
                </a:extLst>
              </p:cNvPr>
              <p:cNvSpPr txBox="1">
                <a:spLocks noChangeArrowheads="1"/>
              </p:cNvSpPr>
              <p:nvPr/>
            </p:nvSpPr>
            <p:spPr bwMode="auto">
              <a:xfrm rot="16200000">
                <a:off x="3961" y="1897"/>
                <a:ext cx="59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5" name="Line 33">
                <a:extLst>
                  <a:ext uri="{FF2B5EF4-FFF2-40B4-BE49-F238E27FC236}">
                    <a16:creationId xmlns:a16="http://schemas.microsoft.com/office/drawing/2014/main" id="{873DBE94-6BB0-C640-B272-678B85E77CEE}"/>
                  </a:ext>
                </a:extLst>
              </p:cNvPr>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sp>
        <p:nvSpPr>
          <p:cNvPr id="67" name="Rectangle 7">
            <a:extLst>
              <a:ext uri="{FF2B5EF4-FFF2-40B4-BE49-F238E27FC236}">
                <a16:creationId xmlns:a16="http://schemas.microsoft.com/office/drawing/2014/main" id="{97000CFA-28E7-0C4B-A6EC-E03066E83B74}"/>
              </a:ext>
            </a:extLst>
          </p:cNvPr>
          <p:cNvSpPr>
            <a:spLocks noChangeArrowheads="1"/>
          </p:cNvSpPr>
          <p:nvPr/>
        </p:nvSpPr>
        <p:spPr bwMode="auto">
          <a:xfrm>
            <a:off x="6146762" y="4856170"/>
            <a:ext cx="1030288" cy="914400"/>
          </a:xfrm>
          <a:prstGeom prst="rect">
            <a:avLst/>
          </a:prstGeom>
          <a:solidFill>
            <a:schemeClr val="accent4">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68" name="Text Box 39">
            <a:extLst>
              <a:ext uri="{FF2B5EF4-FFF2-40B4-BE49-F238E27FC236}">
                <a16:creationId xmlns:a16="http://schemas.microsoft.com/office/drawing/2014/main" id="{56139D46-43A8-A248-8EB7-2261F7ED5740}"/>
              </a:ext>
            </a:extLst>
          </p:cNvPr>
          <p:cNvSpPr txBox="1">
            <a:spLocks noChangeArrowheads="1"/>
          </p:cNvSpPr>
          <p:nvPr/>
        </p:nvSpPr>
        <p:spPr bwMode="auto">
          <a:xfrm>
            <a:off x="5973724" y="5780096"/>
            <a:ext cx="1406526" cy="7667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nvGrpSpPr>
          <p:cNvPr id="70" name="Group 42">
            <a:extLst>
              <a:ext uri="{FF2B5EF4-FFF2-40B4-BE49-F238E27FC236}">
                <a16:creationId xmlns:a16="http://schemas.microsoft.com/office/drawing/2014/main" id="{BF56F71D-D971-9142-86D1-6DEA8703AA9A}"/>
              </a:ext>
            </a:extLst>
          </p:cNvPr>
          <p:cNvGrpSpPr>
            <a:grpSpLocks/>
          </p:cNvGrpSpPr>
          <p:nvPr/>
        </p:nvGrpSpPr>
        <p:grpSpPr bwMode="auto">
          <a:xfrm>
            <a:off x="7161476" y="1655768"/>
            <a:ext cx="1579562" cy="428625"/>
            <a:chOff x="3024" y="960"/>
            <a:chExt cx="1104" cy="270"/>
          </a:xfrm>
        </p:grpSpPr>
        <p:sp>
          <p:nvSpPr>
            <p:cNvPr id="82" name="Line 13">
              <a:extLst>
                <a:ext uri="{FF2B5EF4-FFF2-40B4-BE49-F238E27FC236}">
                  <a16:creationId xmlns:a16="http://schemas.microsoft.com/office/drawing/2014/main" id="{27AACBEF-0749-9A46-9DD9-604A71810B18}"/>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3" name="Text Box 18">
              <a:extLst>
                <a:ext uri="{FF2B5EF4-FFF2-40B4-BE49-F238E27FC236}">
                  <a16:creationId xmlns:a16="http://schemas.microsoft.com/office/drawing/2014/main" id="{379EFD7D-25C6-DD4D-97A7-5AFCF0EC3613}"/>
                </a:ext>
              </a:extLst>
            </p:cNvPr>
            <p:cNvSpPr txBox="1">
              <a:spLocks noChangeArrowheads="1"/>
            </p:cNvSpPr>
            <p:nvPr/>
          </p:nvSpPr>
          <p:spPr bwMode="auto">
            <a:xfrm>
              <a:off x="3265" y="960"/>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75" name="Group 46">
            <a:extLst>
              <a:ext uri="{FF2B5EF4-FFF2-40B4-BE49-F238E27FC236}">
                <a16:creationId xmlns:a16="http://schemas.microsoft.com/office/drawing/2014/main" id="{169696BD-6426-1E4B-A1AF-3F899BFB307E}"/>
              </a:ext>
            </a:extLst>
          </p:cNvPr>
          <p:cNvGrpSpPr>
            <a:grpSpLocks/>
          </p:cNvGrpSpPr>
          <p:nvPr/>
        </p:nvGrpSpPr>
        <p:grpSpPr bwMode="auto">
          <a:xfrm>
            <a:off x="5984874" y="4856170"/>
            <a:ext cx="1406526" cy="1690688"/>
            <a:chOff x="2339" y="2448"/>
            <a:chExt cx="886" cy="1065"/>
          </a:xfrm>
        </p:grpSpPr>
        <p:sp>
          <p:nvSpPr>
            <p:cNvPr id="80" name="Rectangle 7">
              <a:extLst>
                <a:ext uri="{FF2B5EF4-FFF2-40B4-BE49-F238E27FC236}">
                  <a16:creationId xmlns:a16="http://schemas.microsoft.com/office/drawing/2014/main" id="{8FCF7A81-77AE-B647-9533-CD5357DC530A}"/>
                </a:ext>
              </a:extLst>
            </p:cNvPr>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81" name="Text Box 39">
              <a:extLst>
                <a:ext uri="{FF2B5EF4-FFF2-40B4-BE49-F238E27FC236}">
                  <a16:creationId xmlns:a16="http://schemas.microsoft.com/office/drawing/2014/main" id="{5EAFB67C-7D90-7F46-B5F0-C89169273970}"/>
                </a:ext>
              </a:extLst>
            </p:cNvPr>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6" name="Title 5"/>
          <p:cNvSpPr>
            <a:spLocks noGrp="1"/>
          </p:cNvSpPr>
          <p:nvPr>
            <p:ph type="title"/>
          </p:nvPr>
        </p:nvSpPr>
        <p:spPr/>
        <p:txBody>
          <a:bodyPr/>
          <a:lstStyle/>
          <a:p>
            <a:r>
              <a:rPr lang="en-US" altLang="ko-KR" dirty="0">
                <a:ea typeface="굴림" panose="020B0600000101010101" pitchFamily="34" charset="-127"/>
              </a:rPr>
              <a:t>RPC Information Flow</a:t>
            </a:r>
            <a:endParaRPr lang="en-US" dirty="0"/>
          </a:p>
        </p:txBody>
      </p:sp>
      <p:grpSp>
        <p:nvGrpSpPr>
          <p:cNvPr id="996393" name="Group 41"/>
          <p:cNvGrpSpPr>
            <a:grpSpLocks/>
          </p:cNvGrpSpPr>
          <p:nvPr/>
        </p:nvGrpSpPr>
        <p:grpSpPr bwMode="auto">
          <a:xfrm>
            <a:off x="6162676" y="977906"/>
            <a:ext cx="1076324" cy="1668463"/>
            <a:chOff x="2370" y="533"/>
            <a:chExt cx="678" cy="1051"/>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70" y="533"/>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Tree>
    <p:extLst>
      <p:ext uri="{BB962C8B-B14F-4D97-AF65-F5344CB8AC3E}">
        <p14:creationId xmlns:p14="http://schemas.microsoft.com/office/powerpoint/2010/main" val="39466787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RPC Implementation</a:t>
            </a:r>
            <a:endParaRPr lang="en-US" altLang="ko-KR" dirty="0"/>
          </a:p>
        </p:txBody>
      </p:sp>
      <p:sp>
        <p:nvSpPr>
          <p:cNvPr id="994307" name="Rectangle 3"/>
          <p:cNvSpPr>
            <a:spLocks noGrp="1" noChangeArrowheads="1"/>
          </p:cNvSpPr>
          <p:nvPr>
            <p:ph type="body" idx="1"/>
          </p:nvPr>
        </p:nvSpPr>
        <p:spPr>
          <a:xfrm>
            <a:off x="609600" y="838200"/>
            <a:ext cx="10820400" cy="5486400"/>
          </a:xfrm>
        </p:spPr>
        <p:txBody>
          <a:bodyPr/>
          <a:lstStyle/>
          <a:p>
            <a:r>
              <a:rPr lang="en-US" altLang="ko-KR" dirty="0">
                <a:sym typeface="Symbol" panose="05050102010706020507" pitchFamily="18" charset="2"/>
              </a:rPr>
              <a:t>Request-response message passing (under covers!)</a:t>
            </a:r>
          </a:p>
          <a:p>
            <a:r>
              <a:rPr lang="en-US" altLang="ko-KR" dirty="0">
                <a:sym typeface="Symbol" panose="05050102010706020507" pitchFamily="18" charset="2"/>
              </a:rPr>
              <a:t>“Stub” provides glue on client/server</a:t>
            </a:r>
          </a:p>
          <a:p>
            <a:pPr lvl="1"/>
            <a:r>
              <a:rPr lang="en-US" altLang="ko-KR" dirty="0">
                <a:sym typeface="Symbol" panose="05050102010706020507" pitchFamily="18" charset="2"/>
              </a:rPr>
              <a:t>Client stub is responsible for “marshalling” arguments and “</a:t>
            </a:r>
            <a:r>
              <a:rPr lang="en-US" altLang="ko-KR" dirty="0" err="1">
                <a:sym typeface="Symbol" panose="05050102010706020507" pitchFamily="18" charset="2"/>
              </a:rPr>
              <a:t>unmarshalling</a:t>
            </a:r>
            <a:r>
              <a:rPr lang="en-US" altLang="ko-KR" dirty="0">
                <a:sym typeface="Symbol" panose="05050102010706020507" pitchFamily="18" charset="2"/>
              </a:rPr>
              <a:t>” the return values</a:t>
            </a:r>
          </a:p>
          <a:p>
            <a:pPr lvl="1"/>
            <a:r>
              <a:rPr lang="en-US" altLang="ko-KR" dirty="0">
                <a:sym typeface="Symbol" panose="05050102010706020507" pitchFamily="18" charset="2"/>
              </a:rPr>
              <a:t>Server-side stub is responsible for “</a:t>
            </a:r>
            <a:r>
              <a:rPr lang="en-US" altLang="ko-KR" dirty="0" err="1">
                <a:sym typeface="Symbol" panose="05050102010706020507" pitchFamily="18" charset="2"/>
              </a:rPr>
              <a:t>unmarshalling</a:t>
            </a:r>
            <a:r>
              <a:rPr lang="en-US" altLang="ko-KR" dirty="0">
                <a:sym typeface="Symbol" panose="05050102010706020507" pitchFamily="18" charset="2"/>
              </a:rPr>
              <a:t>” arguments and “marshalling” the return values.</a:t>
            </a:r>
          </a:p>
          <a:p>
            <a:pPr lvl="2"/>
            <a:endParaRPr lang="en-US" altLang="ko-KR" dirty="0">
              <a:sym typeface="Symbol" panose="05050102010706020507" pitchFamily="18" charset="2"/>
            </a:endParaRPr>
          </a:p>
          <a:p>
            <a:r>
              <a:rPr lang="en-US" altLang="ko-KR" dirty="0">
                <a:solidFill>
                  <a:srgbClr val="FF0000"/>
                </a:solidFill>
                <a:sym typeface="Symbol" panose="05050102010706020507" pitchFamily="18" charset="2"/>
              </a:rPr>
              <a:t>Marshalling</a:t>
            </a:r>
            <a:r>
              <a:rPr lang="en-US" altLang="ko-KR" dirty="0">
                <a:sym typeface="Symbol" panose="05050102010706020507" pitchFamily="18" charset="2"/>
              </a:rPr>
              <a:t> involves (depending on system)</a:t>
            </a:r>
          </a:p>
          <a:p>
            <a:pPr lvl="1"/>
            <a:r>
              <a:rPr lang="en-US" altLang="ko-KR" dirty="0">
                <a:sym typeface="Symbol" panose="05050102010706020507" pitchFamily="18" charset="2"/>
              </a:rPr>
              <a:t>Converting values to a canonical form, serializing objects, copying arguments passed by reference, etc. </a:t>
            </a:r>
          </a:p>
        </p:txBody>
      </p:sp>
    </p:spTree>
    <p:extLst>
      <p:ext uri="{BB962C8B-B14F-4D97-AF65-F5344CB8AC3E}">
        <p14:creationId xmlns:p14="http://schemas.microsoft.com/office/powerpoint/2010/main" val="1202093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43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t>RPC Details (1/3)</a:t>
            </a:r>
            <a:endParaRPr lang="en-US" altLang="ko-KR" dirty="0"/>
          </a:p>
        </p:txBody>
      </p:sp>
      <p:sp>
        <p:nvSpPr>
          <p:cNvPr id="997379" name="Rectangle 3"/>
          <p:cNvSpPr>
            <a:spLocks noGrp="1" noChangeArrowheads="1"/>
          </p:cNvSpPr>
          <p:nvPr>
            <p:ph type="body" idx="1"/>
          </p:nvPr>
        </p:nvSpPr>
        <p:spPr>
          <a:xfrm>
            <a:off x="609600" y="685800"/>
            <a:ext cx="11049000" cy="5562600"/>
          </a:xfrm>
        </p:spPr>
        <p:txBody>
          <a:bodyPr>
            <a:normAutofit/>
          </a:bodyPr>
          <a:lstStyle/>
          <a:p>
            <a:r>
              <a:rPr lang="en-US" altLang="ko-KR" dirty="0"/>
              <a:t>Equivalence with regular procedure call</a:t>
            </a:r>
          </a:p>
          <a:p>
            <a:pPr lvl="1"/>
            <a:r>
              <a:rPr lang="en-US" altLang="ko-KR" dirty="0"/>
              <a:t>Parameters</a:t>
            </a:r>
            <a:r>
              <a:rPr lang="en-US" altLang="ko-KR" dirty="0">
                <a:sym typeface="Symbol" panose="05050102010706020507" pitchFamily="18" charset="2"/>
              </a:rPr>
              <a:t> Request Message</a:t>
            </a:r>
          </a:p>
          <a:p>
            <a:pPr lvl="1"/>
            <a:r>
              <a:rPr lang="en-US" altLang="ko-KR" dirty="0">
                <a:sym typeface="Symbol" panose="05050102010706020507" pitchFamily="18" charset="2"/>
              </a:rPr>
              <a:t>Result  Reply message</a:t>
            </a:r>
          </a:p>
          <a:p>
            <a:pPr lvl="1"/>
            <a:r>
              <a:rPr lang="en-US" altLang="ko-KR" dirty="0">
                <a:sym typeface="Symbol" panose="05050102010706020507" pitchFamily="18" charset="2"/>
              </a:rPr>
              <a:t>Name of Procedure: Passed in request message</a:t>
            </a:r>
          </a:p>
          <a:p>
            <a:pPr lvl="1"/>
            <a:r>
              <a:rPr lang="en-US" altLang="ko-KR" dirty="0">
                <a:sym typeface="Symbol" panose="05050102010706020507" pitchFamily="18" charset="2"/>
              </a:rPr>
              <a:t>Return Address: mbox2 (client return mail box) </a:t>
            </a:r>
          </a:p>
          <a:p>
            <a:pPr lvl="1"/>
            <a:endParaRPr lang="en-US" altLang="ko-KR" dirty="0">
              <a:sym typeface="Symbol" panose="05050102010706020507" pitchFamily="18" charset="2"/>
            </a:endParaRPr>
          </a:p>
          <a:p>
            <a:r>
              <a:rPr lang="en-US" altLang="ko-KR" dirty="0">
                <a:sym typeface="Symbol" panose="05050102010706020507" pitchFamily="18" charset="2"/>
              </a:rPr>
              <a:t>Stub generator: Compiler that generates stubs</a:t>
            </a:r>
          </a:p>
          <a:p>
            <a:pPr lvl="1"/>
            <a:r>
              <a:rPr lang="en-US" altLang="ko-KR" dirty="0">
                <a:sym typeface="Symbol" panose="05050102010706020507" pitchFamily="18" charset="2"/>
              </a:rPr>
              <a:t>Input: interface definitions in an “interface definition language (IDL)”</a:t>
            </a:r>
          </a:p>
          <a:p>
            <a:pPr lvl="2"/>
            <a:r>
              <a:rPr lang="en-US" altLang="ko-KR" dirty="0">
                <a:sym typeface="Symbol" panose="05050102010706020507" pitchFamily="18" charset="2"/>
              </a:rPr>
              <a:t>Contains, among other things, types of arguments/return</a:t>
            </a:r>
          </a:p>
          <a:p>
            <a:pPr lvl="1"/>
            <a:r>
              <a:rPr lang="en-US" altLang="ko-KR" dirty="0">
                <a:sym typeface="Symbol" panose="05050102010706020507" pitchFamily="18" charset="2"/>
              </a:rPr>
              <a:t>Output: stub code in the appropriate source language</a:t>
            </a:r>
          </a:p>
          <a:p>
            <a:pPr lvl="2"/>
            <a:r>
              <a:rPr lang="en-US" altLang="ko-KR" dirty="0">
                <a:sym typeface="Symbol" panose="05050102010706020507" pitchFamily="18" charset="2"/>
              </a:rPr>
              <a:t>Code for client to pack message, send it off, wait for result, unpack result and return to caller</a:t>
            </a:r>
          </a:p>
          <a:p>
            <a:pPr lvl="2"/>
            <a:r>
              <a:rPr lang="en-US" altLang="ko-KR" dirty="0">
                <a:sym typeface="Symbol" panose="05050102010706020507" pitchFamily="18" charset="2"/>
              </a:rPr>
              <a:t>Code for server to unpack message, call procedure, pack results, send them off</a:t>
            </a:r>
          </a:p>
        </p:txBody>
      </p:sp>
    </p:spTree>
    <p:extLst>
      <p:ext uri="{BB962C8B-B14F-4D97-AF65-F5344CB8AC3E}">
        <p14:creationId xmlns:p14="http://schemas.microsoft.com/office/powerpoint/2010/main" val="36163064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7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73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737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7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t>RPC Details (2/3)</a:t>
            </a:r>
            <a:endParaRPr lang="en-US" altLang="ko-KR" dirty="0"/>
          </a:p>
        </p:txBody>
      </p:sp>
      <p:sp>
        <p:nvSpPr>
          <p:cNvPr id="997379" name="Rectangle 3"/>
          <p:cNvSpPr>
            <a:spLocks noGrp="1" noChangeArrowheads="1"/>
          </p:cNvSpPr>
          <p:nvPr>
            <p:ph type="body" idx="1"/>
          </p:nvPr>
        </p:nvSpPr>
        <p:spPr>
          <a:xfrm>
            <a:off x="609600" y="762000"/>
            <a:ext cx="10972800" cy="5638800"/>
          </a:xfrm>
        </p:spPr>
        <p:txBody>
          <a:bodyPr>
            <a:normAutofit/>
          </a:bodyPr>
          <a:lstStyle/>
          <a:p>
            <a:r>
              <a:rPr lang="en-US" altLang="ko-KR" dirty="0">
                <a:sym typeface="Symbol" panose="05050102010706020507" pitchFamily="18" charset="2"/>
              </a:rPr>
              <a:t>Cross-platform issues:</a:t>
            </a:r>
          </a:p>
          <a:p>
            <a:pPr lvl="1"/>
            <a:r>
              <a:rPr lang="en-US" altLang="ko-KR" dirty="0">
                <a:sym typeface="Symbol" panose="05050102010706020507" pitchFamily="18" charset="2"/>
              </a:rPr>
              <a:t>What if client/server machines are different architectures/ languages?</a:t>
            </a:r>
          </a:p>
          <a:p>
            <a:pPr lvl="2"/>
            <a:r>
              <a:rPr lang="en-US" altLang="ko-KR" dirty="0">
                <a:sym typeface="Symbol" panose="05050102010706020507" pitchFamily="18" charset="2"/>
              </a:rPr>
              <a:t>Convert everything to/from some canonical form</a:t>
            </a:r>
          </a:p>
          <a:p>
            <a:pPr lvl="2"/>
            <a:r>
              <a:rPr lang="en-US" altLang="ko-KR" dirty="0">
                <a:sym typeface="Symbol" panose="05050102010706020507" pitchFamily="18" charset="2"/>
              </a:rPr>
              <a:t>Tag every item with an indication of how it is encoded (avoids unnecessary conversions)</a:t>
            </a:r>
          </a:p>
          <a:p>
            <a:endParaRPr lang="en-US" altLang="ko-KR" dirty="0"/>
          </a:p>
          <a:p>
            <a:r>
              <a:rPr lang="en-US" altLang="ko-KR" dirty="0"/>
              <a:t>How does client know which </a:t>
            </a:r>
            <a:r>
              <a:rPr lang="en-US" altLang="ko-KR" dirty="0" err="1"/>
              <a:t>mbox</a:t>
            </a:r>
            <a:r>
              <a:rPr lang="en-US" altLang="ko-KR" dirty="0"/>
              <a:t> (destination queue) to send to?</a:t>
            </a:r>
          </a:p>
          <a:p>
            <a:pPr lvl="1"/>
            <a:r>
              <a:rPr lang="en-US" altLang="ko-KR" dirty="0"/>
              <a:t>Need to translate name of remote service into network endpoint (Remote machine, port, possibly other info)</a:t>
            </a:r>
          </a:p>
          <a:p>
            <a:pPr lvl="1"/>
            <a:r>
              <a:rPr lang="en-US" altLang="ko-KR" dirty="0">
                <a:solidFill>
                  <a:srgbClr val="FF0000"/>
                </a:solidFill>
              </a:rPr>
              <a:t>Binding: </a:t>
            </a:r>
            <a:r>
              <a:rPr lang="en-US" altLang="ko-KR" dirty="0"/>
              <a:t>the process of converting a user-visible name into a network endpoint</a:t>
            </a:r>
          </a:p>
          <a:p>
            <a:pPr lvl="2"/>
            <a:r>
              <a:rPr lang="en-US" altLang="ko-KR" dirty="0"/>
              <a:t>This is another word for “naming” at network level</a:t>
            </a:r>
          </a:p>
          <a:p>
            <a:pPr lvl="2"/>
            <a:r>
              <a:rPr lang="en-US" altLang="ko-KR" dirty="0"/>
              <a:t>Static: fixed at compile time</a:t>
            </a:r>
          </a:p>
          <a:p>
            <a:pPr lvl="2"/>
            <a:r>
              <a:rPr lang="en-US" altLang="ko-KR" dirty="0"/>
              <a:t>Dynamic: performed at runtime</a:t>
            </a:r>
          </a:p>
          <a:p>
            <a:endParaRPr lang="en-US" altLang="ko-KR" dirty="0">
              <a:sym typeface="Symbol" panose="05050102010706020507" pitchFamily="18" charset="2"/>
            </a:endParaRPr>
          </a:p>
          <a:p>
            <a:pPr lvl="2"/>
            <a:endParaRPr lang="en-US" altLang="ko-KR" dirty="0">
              <a:sym typeface="Symbol" panose="05050102010706020507" pitchFamily="18" charset="2"/>
            </a:endParaRPr>
          </a:p>
          <a:p>
            <a:pPr lvl="1"/>
            <a:endParaRPr lang="en-US" altLang="ko-KR" dirty="0">
              <a:sym typeface="Symbol" panose="05050102010706020507" pitchFamily="18" charset="2"/>
            </a:endParaRPr>
          </a:p>
        </p:txBody>
      </p:sp>
    </p:spTree>
    <p:extLst>
      <p:ext uri="{BB962C8B-B14F-4D97-AF65-F5344CB8AC3E}">
        <p14:creationId xmlns:p14="http://schemas.microsoft.com/office/powerpoint/2010/main" val="10362534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73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73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a:t>RPC Details (3/3)</a:t>
            </a:r>
            <a:endParaRPr lang="en-US" altLang="ko-KR" dirty="0"/>
          </a:p>
        </p:txBody>
      </p:sp>
      <p:sp>
        <p:nvSpPr>
          <p:cNvPr id="999427" name="Rectangle 3"/>
          <p:cNvSpPr>
            <a:spLocks noGrp="1" noChangeArrowheads="1"/>
          </p:cNvSpPr>
          <p:nvPr>
            <p:ph type="body" idx="1"/>
          </p:nvPr>
        </p:nvSpPr>
        <p:spPr>
          <a:xfrm>
            <a:off x="457200" y="762000"/>
            <a:ext cx="11353800" cy="5638800"/>
          </a:xfrm>
        </p:spPr>
        <p:txBody>
          <a:bodyPr>
            <a:normAutofit fontScale="92500" lnSpcReduction="10000"/>
          </a:bodyPr>
          <a:lstStyle/>
          <a:p>
            <a:r>
              <a:rPr lang="en-US" altLang="ko-KR" dirty="0"/>
              <a:t>Dynamic Binding</a:t>
            </a:r>
          </a:p>
          <a:p>
            <a:pPr lvl="1"/>
            <a:r>
              <a:rPr lang="en-US" altLang="ko-KR" dirty="0"/>
              <a:t>Most RPC systems use dynamic binding via name service</a:t>
            </a:r>
          </a:p>
          <a:p>
            <a:pPr lvl="2"/>
            <a:r>
              <a:rPr lang="en-US" altLang="ko-KR" dirty="0"/>
              <a:t>Name service provides dynamic translation of service </a:t>
            </a:r>
            <a:r>
              <a:rPr lang="en-US" altLang="ko-KR" dirty="0">
                <a:sym typeface="Symbol" panose="05050102010706020507" pitchFamily="18" charset="2"/>
              </a:rPr>
              <a:t> </a:t>
            </a:r>
            <a:r>
              <a:rPr lang="en-US" altLang="ko-KR" dirty="0" err="1">
                <a:sym typeface="Symbol" panose="05050102010706020507" pitchFamily="18" charset="2"/>
              </a:rPr>
              <a:t>mbox</a:t>
            </a:r>
            <a:endParaRPr lang="en-US" altLang="ko-KR" dirty="0">
              <a:sym typeface="Symbol" panose="05050102010706020507" pitchFamily="18" charset="2"/>
            </a:endParaRPr>
          </a:p>
          <a:p>
            <a:pPr lvl="1"/>
            <a:r>
              <a:rPr lang="en-US" altLang="ko-KR" dirty="0">
                <a:sym typeface="Symbol" panose="05050102010706020507" pitchFamily="18" charset="2"/>
              </a:rPr>
              <a:t>Why dynamic binding?</a:t>
            </a:r>
          </a:p>
          <a:p>
            <a:pPr lvl="2"/>
            <a:r>
              <a:rPr lang="en-US" altLang="ko-KR" dirty="0">
                <a:sym typeface="Symbol" panose="05050102010706020507" pitchFamily="18" charset="2"/>
              </a:rPr>
              <a:t>Access control: check who is permitted to access service</a:t>
            </a:r>
          </a:p>
          <a:p>
            <a:pPr lvl="2"/>
            <a:r>
              <a:rPr lang="en-US" altLang="ko-KR" dirty="0">
                <a:sym typeface="Symbol" panose="05050102010706020507" pitchFamily="18" charset="2"/>
              </a:rPr>
              <a:t>Fail-over: If server fails, use a different one</a:t>
            </a:r>
          </a:p>
          <a:p>
            <a:pPr lvl="2"/>
            <a:endParaRPr lang="en-US" altLang="ko-KR" dirty="0">
              <a:sym typeface="Symbol" panose="05050102010706020507" pitchFamily="18" charset="2"/>
            </a:endParaRPr>
          </a:p>
          <a:p>
            <a:r>
              <a:rPr lang="en-US" altLang="ko-KR" dirty="0">
                <a:sym typeface="Symbol" panose="05050102010706020507" pitchFamily="18" charset="2"/>
              </a:rPr>
              <a:t>What if there are multiple servers?</a:t>
            </a:r>
          </a:p>
          <a:p>
            <a:pPr lvl="1"/>
            <a:r>
              <a:rPr lang="en-US" altLang="ko-KR" dirty="0">
                <a:sym typeface="Symbol" panose="05050102010706020507" pitchFamily="18" charset="2"/>
              </a:rPr>
              <a:t>Could give flexibility at binding time</a:t>
            </a:r>
          </a:p>
          <a:p>
            <a:pPr lvl="2"/>
            <a:r>
              <a:rPr lang="en-US" altLang="ko-KR" dirty="0">
                <a:sym typeface="Symbol" panose="05050102010706020507" pitchFamily="18" charset="2"/>
              </a:rPr>
              <a:t>Choose unloaded server for each new client</a:t>
            </a:r>
          </a:p>
          <a:p>
            <a:pPr lvl="1"/>
            <a:r>
              <a:rPr lang="en-US" altLang="ko-KR" dirty="0">
                <a:sym typeface="Symbol" panose="05050102010706020507" pitchFamily="18" charset="2"/>
              </a:rPr>
              <a:t>Could provide same </a:t>
            </a:r>
            <a:r>
              <a:rPr lang="en-US" altLang="ko-KR" dirty="0" err="1">
                <a:sym typeface="Symbol" panose="05050102010706020507" pitchFamily="18" charset="2"/>
              </a:rPr>
              <a:t>mbox</a:t>
            </a:r>
            <a:r>
              <a:rPr lang="en-US" altLang="ko-KR" dirty="0">
                <a:sym typeface="Symbol" panose="05050102010706020507" pitchFamily="18" charset="2"/>
              </a:rPr>
              <a:t> (router level redirect)</a:t>
            </a:r>
          </a:p>
          <a:p>
            <a:pPr lvl="2"/>
            <a:r>
              <a:rPr lang="en-US" altLang="ko-KR" dirty="0">
                <a:sym typeface="Symbol" panose="05050102010706020507" pitchFamily="18" charset="2"/>
              </a:rPr>
              <a:t>Choose unloaded server for each new request</a:t>
            </a:r>
          </a:p>
          <a:p>
            <a:pPr lvl="2"/>
            <a:r>
              <a:rPr lang="en-US" altLang="ko-KR" dirty="0">
                <a:sym typeface="Symbol" panose="05050102010706020507" pitchFamily="18" charset="2"/>
              </a:rPr>
              <a:t>Only works if no state carried from one call to next</a:t>
            </a:r>
          </a:p>
          <a:p>
            <a:pPr lvl="2"/>
            <a:endParaRPr lang="en-US" altLang="ko-KR" dirty="0">
              <a:sym typeface="Symbol" panose="05050102010706020507" pitchFamily="18" charset="2"/>
            </a:endParaRPr>
          </a:p>
          <a:p>
            <a:r>
              <a:rPr lang="en-US" altLang="ko-KR" dirty="0">
                <a:sym typeface="Symbol" panose="05050102010706020507" pitchFamily="18" charset="2"/>
              </a:rPr>
              <a:t>What if multiple clients?</a:t>
            </a:r>
          </a:p>
          <a:p>
            <a:pPr lvl="1"/>
            <a:r>
              <a:rPr lang="en-US" altLang="ko-KR" dirty="0">
                <a:sym typeface="Symbol" panose="05050102010706020507" pitchFamily="18" charset="2"/>
              </a:rPr>
              <a:t>Pass pointer to client-specific return </a:t>
            </a:r>
            <a:r>
              <a:rPr lang="en-US" altLang="ko-KR" dirty="0" err="1">
                <a:sym typeface="Symbol" panose="05050102010706020507" pitchFamily="18" charset="2"/>
              </a:rPr>
              <a:t>mbox</a:t>
            </a:r>
            <a:r>
              <a:rPr lang="en-US" altLang="ko-KR" dirty="0">
                <a:sym typeface="Symbol" panose="05050102010706020507" pitchFamily="18" charset="2"/>
              </a:rPr>
              <a:t> in request</a:t>
            </a:r>
            <a:endParaRPr lang="en-US" altLang="ko-KR" dirty="0"/>
          </a:p>
        </p:txBody>
      </p:sp>
    </p:spTree>
    <p:extLst>
      <p:ext uri="{BB962C8B-B14F-4D97-AF65-F5344CB8AC3E}">
        <p14:creationId xmlns:p14="http://schemas.microsoft.com/office/powerpoint/2010/main" val="8819522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9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9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94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9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94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94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94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94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942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942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94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9427">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94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152400"/>
            <a:ext cx="8229600" cy="533400"/>
          </a:xfrm>
        </p:spPr>
        <p:txBody>
          <a:bodyPr/>
          <a:lstStyle/>
          <a:p>
            <a:r>
              <a:rPr lang="en-US" altLang="ko-KR" dirty="0">
                <a:ea typeface="굴림" panose="020B0600000101010101" pitchFamily="34" charset="-127"/>
              </a:rPr>
              <a:t>Problems with RPC: Non-Atomic Failures</a:t>
            </a:r>
          </a:p>
        </p:txBody>
      </p:sp>
      <p:sp>
        <p:nvSpPr>
          <p:cNvPr id="1000451" name="Rectangle 3"/>
          <p:cNvSpPr>
            <a:spLocks noGrp="1" noChangeArrowheads="1"/>
          </p:cNvSpPr>
          <p:nvPr>
            <p:ph type="body" idx="1"/>
          </p:nvPr>
        </p:nvSpPr>
        <p:spPr>
          <a:xfrm>
            <a:off x="793750" y="838200"/>
            <a:ext cx="10560050" cy="5715000"/>
          </a:xfrm>
        </p:spPr>
        <p:txBody>
          <a:bodyPr>
            <a:normAutofit/>
          </a:bodyPr>
          <a:lstStyle/>
          <a:p>
            <a:pPr>
              <a:lnSpc>
                <a:spcPct val="100000"/>
              </a:lnSpc>
              <a:spcBef>
                <a:spcPct val="10000"/>
              </a:spcBef>
            </a:pPr>
            <a:r>
              <a:rPr lang="en-US" altLang="ko-KR" sz="2600" dirty="0">
                <a:ea typeface="굴림" panose="020B0600000101010101" pitchFamily="34" charset="-127"/>
              </a:rPr>
              <a:t>Different failure modes in dist. system than on a single machine</a:t>
            </a:r>
          </a:p>
          <a:p>
            <a:pPr>
              <a:lnSpc>
                <a:spcPct val="100000"/>
              </a:lnSpc>
              <a:spcBef>
                <a:spcPct val="10000"/>
              </a:spcBef>
            </a:pPr>
            <a:r>
              <a:rPr lang="en-US" altLang="ko-KR" sz="2600" dirty="0">
                <a:ea typeface="굴림" panose="020B0600000101010101" pitchFamily="34" charset="-127"/>
              </a:rPr>
              <a:t>Consider many different types of failures</a:t>
            </a:r>
          </a:p>
          <a:p>
            <a:pPr lvl="1">
              <a:lnSpc>
                <a:spcPct val="100000"/>
              </a:lnSpc>
              <a:spcBef>
                <a:spcPct val="10000"/>
              </a:spcBef>
            </a:pPr>
            <a:r>
              <a:rPr lang="en-US" altLang="ko-KR" sz="2600" dirty="0">
                <a:ea typeface="굴림" panose="020B0600000101010101" pitchFamily="34" charset="-127"/>
              </a:rPr>
              <a:t>User-level bug causes address space to crash</a:t>
            </a:r>
          </a:p>
          <a:p>
            <a:pPr lvl="1">
              <a:lnSpc>
                <a:spcPct val="100000"/>
              </a:lnSpc>
              <a:spcBef>
                <a:spcPct val="10000"/>
              </a:spcBef>
            </a:pPr>
            <a:r>
              <a:rPr lang="en-US" altLang="ko-KR" sz="2600" dirty="0">
                <a:ea typeface="굴림" panose="020B0600000101010101" pitchFamily="34" charset="-127"/>
              </a:rPr>
              <a:t>Machine failure, kernel bug causes all processes on same machine to fail</a:t>
            </a:r>
          </a:p>
          <a:p>
            <a:pPr lvl="1">
              <a:lnSpc>
                <a:spcPct val="100000"/>
              </a:lnSpc>
              <a:spcBef>
                <a:spcPct val="10000"/>
              </a:spcBef>
            </a:pPr>
            <a:r>
              <a:rPr lang="en-US" altLang="ko-KR" sz="2600" dirty="0">
                <a:ea typeface="굴림" panose="020B0600000101010101" pitchFamily="34" charset="-127"/>
              </a:rPr>
              <a:t>Some machine is compromised by malicious party</a:t>
            </a:r>
          </a:p>
          <a:p>
            <a:pPr>
              <a:lnSpc>
                <a:spcPct val="100000"/>
              </a:lnSpc>
              <a:spcBef>
                <a:spcPct val="10000"/>
              </a:spcBef>
            </a:pPr>
            <a:r>
              <a:rPr lang="en-US" altLang="ko-KR" sz="2600" dirty="0">
                <a:ea typeface="굴림" panose="020B0600000101010101" pitchFamily="34" charset="-127"/>
              </a:rPr>
              <a:t>Before RPC: whole system would crash/die</a:t>
            </a:r>
          </a:p>
          <a:p>
            <a:pPr>
              <a:lnSpc>
                <a:spcPct val="100000"/>
              </a:lnSpc>
              <a:spcBef>
                <a:spcPct val="10000"/>
              </a:spcBef>
            </a:pPr>
            <a:r>
              <a:rPr lang="en-US" altLang="ko-KR" sz="2600" dirty="0">
                <a:ea typeface="굴림" panose="020B0600000101010101" pitchFamily="34" charset="-127"/>
              </a:rPr>
              <a:t>After RPC: One machine crashes/compromised while others keep working</a:t>
            </a:r>
          </a:p>
          <a:p>
            <a:pPr>
              <a:lnSpc>
                <a:spcPct val="100000"/>
              </a:lnSpc>
              <a:spcBef>
                <a:spcPct val="10000"/>
              </a:spcBef>
            </a:pPr>
            <a:r>
              <a:rPr lang="en-US" altLang="ko-KR" sz="2600" dirty="0">
                <a:ea typeface="굴림" panose="020B0600000101010101" pitchFamily="34" charset="-127"/>
              </a:rPr>
              <a:t>Can easily result in inconsistent view of the world</a:t>
            </a:r>
          </a:p>
          <a:p>
            <a:pPr lvl="1">
              <a:lnSpc>
                <a:spcPct val="100000"/>
              </a:lnSpc>
              <a:spcBef>
                <a:spcPct val="10000"/>
              </a:spcBef>
            </a:pPr>
            <a:r>
              <a:rPr lang="en-US" altLang="ko-KR" sz="2600" dirty="0">
                <a:ea typeface="굴림" panose="020B0600000101010101" pitchFamily="34" charset="-127"/>
              </a:rPr>
              <a:t>Did my cached data get written back or not?</a:t>
            </a:r>
          </a:p>
          <a:p>
            <a:pPr lvl="1">
              <a:lnSpc>
                <a:spcPct val="100000"/>
              </a:lnSpc>
              <a:spcBef>
                <a:spcPct val="10000"/>
              </a:spcBef>
            </a:pPr>
            <a:r>
              <a:rPr lang="en-US" altLang="ko-KR" sz="2600" dirty="0">
                <a:ea typeface="굴림" panose="020B0600000101010101" pitchFamily="34" charset="-127"/>
              </a:rPr>
              <a:t>Did server do what I requested or not?</a:t>
            </a:r>
          </a:p>
          <a:p>
            <a:pPr>
              <a:lnSpc>
                <a:spcPct val="100000"/>
              </a:lnSpc>
              <a:spcBef>
                <a:spcPct val="10000"/>
              </a:spcBef>
            </a:pPr>
            <a:r>
              <a:rPr lang="en-US" altLang="ko-KR" sz="2600" dirty="0">
                <a:ea typeface="굴림" panose="020B0600000101010101" pitchFamily="34" charset="-127"/>
              </a:rPr>
              <a:t>Answer? Distributed transactions/Byzantine Commit</a:t>
            </a:r>
          </a:p>
          <a:p>
            <a:pPr marL="457200" lvl="1" indent="0">
              <a:lnSpc>
                <a:spcPct val="100000"/>
              </a:lnSpc>
              <a:spcBef>
                <a:spcPct val="10000"/>
              </a:spcBef>
              <a:buNone/>
            </a:pPr>
            <a:endParaRPr lang="en-US" altLang="ko-KR" sz="2400" dirty="0">
              <a:ea typeface="굴림" panose="020B0600000101010101" pitchFamily="34" charset="-127"/>
            </a:endParaRPr>
          </a:p>
        </p:txBody>
      </p:sp>
    </p:spTree>
    <p:extLst>
      <p:ext uri="{BB962C8B-B14F-4D97-AF65-F5344CB8AC3E}">
        <p14:creationId xmlns:p14="http://schemas.microsoft.com/office/powerpoint/2010/main" val="16693746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04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0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045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045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045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045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Problems with RPC: Performance</a:t>
            </a:r>
          </a:p>
        </p:txBody>
      </p:sp>
      <p:sp>
        <p:nvSpPr>
          <p:cNvPr id="1000451" name="Rectangle 3"/>
          <p:cNvSpPr>
            <a:spLocks noGrp="1" noChangeArrowheads="1"/>
          </p:cNvSpPr>
          <p:nvPr>
            <p:ph type="body" idx="1"/>
          </p:nvPr>
        </p:nvSpPr>
        <p:spPr>
          <a:xfrm>
            <a:off x="808908" y="762000"/>
            <a:ext cx="10697292" cy="5638800"/>
          </a:xfrm>
        </p:spPr>
        <p:txBody>
          <a:bodyPr>
            <a:normAutofit/>
          </a:bodyPr>
          <a:lstStyle/>
          <a:p>
            <a:pPr>
              <a:lnSpc>
                <a:spcPct val="100000"/>
              </a:lnSpc>
              <a:spcBef>
                <a:spcPct val="10000"/>
              </a:spcBef>
            </a:pPr>
            <a:r>
              <a:rPr lang="en-US" altLang="ko-KR" dirty="0">
                <a:ea typeface="굴림" panose="020B0600000101010101" pitchFamily="34" charset="-127"/>
              </a:rPr>
              <a:t>RPC is </a:t>
            </a:r>
            <a:r>
              <a:rPr lang="en-US" altLang="ko-KR" i="1" dirty="0">
                <a:ea typeface="굴림" panose="020B0600000101010101" pitchFamily="34" charset="-127"/>
              </a:rPr>
              <a:t>not </a:t>
            </a:r>
            <a:r>
              <a:rPr lang="en-US" altLang="ko-KR" dirty="0">
                <a:ea typeface="굴림" panose="020B0600000101010101" pitchFamily="34" charset="-127"/>
              </a:rPr>
              <a:t>performance transparent:</a:t>
            </a:r>
          </a:p>
          <a:p>
            <a:pPr lvl="1">
              <a:lnSpc>
                <a:spcPct val="100000"/>
              </a:lnSpc>
              <a:spcBef>
                <a:spcPct val="10000"/>
              </a:spcBef>
            </a:pPr>
            <a:r>
              <a:rPr lang="en-US" altLang="ko-KR" dirty="0">
                <a:ea typeface="굴림" panose="020B0600000101010101" pitchFamily="34" charset="-127"/>
              </a:rPr>
              <a:t>Cost of Procedure call </a:t>
            </a:r>
            <a:r>
              <a:rPr lang="en-US" altLang="ko-KR" dirty="0">
                <a:ea typeface="굴림" panose="020B0600000101010101" pitchFamily="34" charset="-127"/>
                <a:sym typeface="Symbol" panose="05050102010706020507" pitchFamily="18" charset="2"/>
              </a:rPr>
              <a:t>« same-machine RPC « network RPC</a:t>
            </a:r>
          </a:p>
          <a:p>
            <a:pPr lvl="1">
              <a:lnSpc>
                <a:spcPct val="100000"/>
              </a:lnSpc>
              <a:spcBef>
                <a:spcPct val="10000"/>
              </a:spcBef>
            </a:pPr>
            <a:r>
              <a:rPr lang="en-US" altLang="ko-KR" sz="2000" dirty="0">
                <a:solidFill>
                  <a:srgbClr val="FF0000"/>
                </a:solidFill>
                <a:ea typeface="굴림" panose="020B0600000101010101" pitchFamily="34" charset="-127"/>
                <a:sym typeface="Symbol" panose="05050102010706020507" pitchFamily="18" charset="2"/>
              </a:rPr>
              <a:t>Overheads: Marshalling, Stubs, Kernel-Crossing, Communication</a:t>
            </a:r>
          </a:p>
          <a:p>
            <a:pPr>
              <a:lnSpc>
                <a:spcPct val="100000"/>
              </a:lnSpc>
              <a:spcBef>
                <a:spcPct val="10000"/>
              </a:spcBef>
            </a:pPr>
            <a:endParaRPr lang="en-US" altLang="ko-KR" dirty="0">
              <a:ea typeface="굴림" panose="020B0600000101010101" pitchFamily="34" charset="-127"/>
              <a:sym typeface="Symbol" panose="05050102010706020507" pitchFamily="18" charset="2"/>
            </a:endParaRPr>
          </a:p>
          <a:p>
            <a:pPr>
              <a:lnSpc>
                <a:spcPct val="100000"/>
              </a:lnSpc>
              <a:spcBef>
                <a:spcPct val="10000"/>
              </a:spcBef>
            </a:pPr>
            <a:r>
              <a:rPr lang="en-US" altLang="ko-KR" dirty="0">
                <a:ea typeface="굴림" panose="020B0600000101010101" pitchFamily="34" charset="-127"/>
                <a:sym typeface="Symbol" panose="05050102010706020507" pitchFamily="18" charset="2"/>
              </a:rPr>
              <a:t>Programmers must be aware that RPC is not free </a:t>
            </a:r>
          </a:p>
          <a:p>
            <a:pPr lvl="1">
              <a:lnSpc>
                <a:spcPct val="100000"/>
              </a:lnSpc>
              <a:spcBef>
                <a:spcPct val="10000"/>
              </a:spcBef>
            </a:pPr>
            <a:r>
              <a:rPr lang="en-US" altLang="ko-KR" sz="2400" dirty="0">
                <a:ea typeface="굴림" panose="020B0600000101010101" pitchFamily="34" charset="-127"/>
                <a:sym typeface="Symbol" panose="05050102010706020507" pitchFamily="18" charset="2"/>
              </a:rPr>
              <a:t>Caching can help, but may make failure handling complex</a:t>
            </a:r>
          </a:p>
        </p:txBody>
      </p:sp>
    </p:spTree>
    <p:extLst>
      <p:ext uri="{BB962C8B-B14F-4D97-AF65-F5344CB8AC3E}">
        <p14:creationId xmlns:p14="http://schemas.microsoft.com/office/powerpoint/2010/main" val="3574605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0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0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0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4547" name="Rectangle 3"/>
          <p:cNvSpPr>
            <a:spLocks noGrp="1" noChangeArrowheads="1"/>
          </p:cNvSpPr>
          <p:nvPr>
            <p:ph type="body" idx="1"/>
          </p:nvPr>
        </p:nvSpPr>
        <p:spPr>
          <a:xfrm>
            <a:off x="381000" y="762000"/>
            <a:ext cx="11430000" cy="5410200"/>
          </a:xfrm>
        </p:spPr>
        <p:txBody>
          <a:bodyPr/>
          <a:lstStyle/>
          <a:p>
            <a:pPr>
              <a:lnSpc>
                <a:spcPct val="80000"/>
              </a:lnSpc>
              <a:spcBef>
                <a:spcPct val="25000"/>
              </a:spcBef>
            </a:pPr>
            <a:r>
              <a:rPr lang="en-US" altLang="ko-KR" dirty="0">
                <a:ea typeface="굴림" panose="020B0600000101010101" pitchFamily="34" charset="-127"/>
              </a:rPr>
              <a:t>How do address spaces communicate with one another?</a:t>
            </a:r>
          </a:p>
          <a:p>
            <a:pPr lvl="1">
              <a:lnSpc>
                <a:spcPct val="80000"/>
              </a:lnSpc>
              <a:spcBef>
                <a:spcPct val="25000"/>
              </a:spcBef>
            </a:pPr>
            <a:r>
              <a:rPr lang="en-US" altLang="ko-KR" dirty="0">
                <a:ea typeface="굴림" panose="020B0600000101010101" pitchFamily="34" charset="-127"/>
              </a:rPr>
              <a:t>Shared Memory with Semaphores, monitors, etc…</a:t>
            </a:r>
          </a:p>
          <a:p>
            <a:pPr lvl="1">
              <a:lnSpc>
                <a:spcPct val="80000"/>
              </a:lnSpc>
              <a:spcBef>
                <a:spcPct val="25000"/>
              </a:spcBef>
            </a:pPr>
            <a:r>
              <a:rPr lang="en-US" altLang="ko-KR" dirty="0">
                <a:ea typeface="굴림" panose="020B0600000101010101" pitchFamily="34" charset="-127"/>
              </a:rPr>
              <a:t>File System</a:t>
            </a:r>
          </a:p>
          <a:p>
            <a:pPr lvl="1">
              <a:lnSpc>
                <a:spcPct val="80000"/>
              </a:lnSpc>
              <a:spcBef>
                <a:spcPct val="25000"/>
              </a:spcBef>
            </a:pPr>
            <a:r>
              <a:rPr lang="en-US" altLang="ko-KR" dirty="0">
                <a:ea typeface="굴림" panose="020B0600000101010101" pitchFamily="34" charset="-127"/>
              </a:rPr>
              <a:t>Pipes (1-way communication)</a:t>
            </a:r>
          </a:p>
          <a:p>
            <a:pPr lvl="1">
              <a:lnSpc>
                <a:spcPct val="80000"/>
              </a:lnSpc>
              <a:spcBef>
                <a:spcPct val="25000"/>
              </a:spcBef>
            </a:pPr>
            <a:r>
              <a:rPr lang="en-US" altLang="ko-KR" dirty="0">
                <a:ea typeface="굴림" panose="020B0600000101010101" pitchFamily="34" charset="-127"/>
              </a:rPr>
              <a:t>“Remote” procedure call (2-way communication)</a:t>
            </a:r>
          </a:p>
          <a:p>
            <a:pPr>
              <a:lnSpc>
                <a:spcPct val="80000"/>
              </a:lnSpc>
              <a:spcBef>
                <a:spcPct val="25000"/>
              </a:spcBef>
            </a:pPr>
            <a:r>
              <a:rPr lang="en-US" altLang="ko-KR" dirty="0">
                <a:ea typeface="굴림" panose="020B0600000101010101" pitchFamily="34" charset="-127"/>
              </a:rPr>
              <a:t>RPC’s can be used to communicate between address spaces on different machines or the same machine</a:t>
            </a:r>
          </a:p>
          <a:p>
            <a:pPr lvl="1">
              <a:lnSpc>
                <a:spcPct val="80000"/>
              </a:lnSpc>
              <a:spcBef>
                <a:spcPct val="25000"/>
              </a:spcBef>
            </a:pPr>
            <a:r>
              <a:rPr lang="en-US" altLang="ko-KR" dirty="0">
                <a:ea typeface="굴림" panose="020B0600000101010101" pitchFamily="34" charset="-127"/>
              </a:rPr>
              <a:t>Services can be run wherever it’s most appropriate</a:t>
            </a:r>
          </a:p>
          <a:p>
            <a:pPr lvl="1">
              <a:lnSpc>
                <a:spcPct val="80000"/>
              </a:lnSpc>
              <a:spcBef>
                <a:spcPct val="25000"/>
              </a:spcBef>
            </a:pPr>
            <a:r>
              <a:rPr lang="en-US" altLang="ko-KR" dirty="0">
                <a:ea typeface="굴림" panose="020B0600000101010101" pitchFamily="34" charset="-127"/>
              </a:rPr>
              <a:t>Access to local and remote services looks the same</a:t>
            </a:r>
          </a:p>
          <a:p>
            <a:pPr>
              <a:lnSpc>
                <a:spcPct val="80000"/>
              </a:lnSpc>
              <a:spcBef>
                <a:spcPct val="25000"/>
              </a:spcBef>
            </a:pPr>
            <a:r>
              <a:rPr lang="en-US" altLang="ko-KR" dirty="0">
                <a:ea typeface="굴림" panose="020B0600000101010101" pitchFamily="34" charset="-127"/>
              </a:rPr>
              <a:t>Examples of RPC systems:</a:t>
            </a:r>
          </a:p>
          <a:p>
            <a:pPr lvl="1">
              <a:lnSpc>
                <a:spcPct val="80000"/>
              </a:lnSpc>
              <a:spcBef>
                <a:spcPct val="25000"/>
              </a:spcBef>
            </a:pPr>
            <a:r>
              <a:rPr lang="en-US" altLang="ko-KR" dirty="0">
                <a:ea typeface="굴림" panose="020B0600000101010101" pitchFamily="34" charset="-127"/>
              </a:rPr>
              <a:t>CORBA (Common Object Request Broker Architecture)</a:t>
            </a:r>
          </a:p>
          <a:p>
            <a:pPr lvl="1">
              <a:lnSpc>
                <a:spcPct val="80000"/>
              </a:lnSpc>
              <a:spcBef>
                <a:spcPct val="25000"/>
              </a:spcBef>
            </a:pPr>
            <a:r>
              <a:rPr lang="en-US" altLang="ko-KR" dirty="0">
                <a:ea typeface="굴림" panose="020B0600000101010101" pitchFamily="34" charset="-127"/>
              </a:rPr>
              <a:t>DCOM (Distributed COM)</a:t>
            </a:r>
          </a:p>
          <a:p>
            <a:pPr lvl="1">
              <a:lnSpc>
                <a:spcPct val="80000"/>
              </a:lnSpc>
              <a:spcBef>
                <a:spcPct val="25000"/>
              </a:spcBef>
            </a:pPr>
            <a:r>
              <a:rPr lang="en-US" altLang="ko-KR" dirty="0">
                <a:ea typeface="굴림" panose="020B0600000101010101" pitchFamily="34" charset="-127"/>
              </a:rPr>
              <a:t>RMI (Java Remote Method Invocation)</a:t>
            </a:r>
          </a:p>
        </p:txBody>
      </p:sp>
      <p:sp>
        <p:nvSpPr>
          <p:cNvPr id="2" name="Title 1"/>
          <p:cNvSpPr>
            <a:spLocks noGrp="1"/>
          </p:cNvSpPr>
          <p:nvPr>
            <p:ph type="title"/>
          </p:nvPr>
        </p:nvSpPr>
        <p:spPr>
          <a:xfrm>
            <a:off x="152400" y="152400"/>
            <a:ext cx="11887200" cy="533400"/>
          </a:xfrm>
        </p:spPr>
        <p:txBody>
          <a:bodyPr/>
          <a:lstStyle/>
          <a:p>
            <a:r>
              <a:rPr lang="en-US" altLang="ko-KR" dirty="0">
                <a:ea typeface="굴림" panose="020B0600000101010101" pitchFamily="34" charset="-127"/>
              </a:rPr>
              <a:t>Cross-Domain Communication/Location Transparency</a:t>
            </a:r>
            <a:endParaRPr lang="en-US" dirty="0"/>
          </a:p>
        </p:txBody>
      </p:sp>
    </p:spTree>
    <p:extLst>
      <p:ext uri="{BB962C8B-B14F-4D97-AF65-F5344CB8AC3E}">
        <p14:creationId xmlns:p14="http://schemas.microsoft.com/office/powerpoint/2010/main" val="36145405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4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45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45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45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4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4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45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45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454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45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45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panose="020B0600000101010101" pitchFamily="34" charset="-127"/>
              </a:rPr>
              <a:t>Microkernel operating systems</a:t>
            </a:r>
          </a:p>
        </p:txBody>
      </p:sp>
      <p:sp>
        <p:nvSpPr>
          <p:cNvPr id="1005571" name="Rectangle 3"/>
          <p:cNvSpPr>
            <a:spLocks noGrp="1" noChangeArrowheads="1"/>
          </p:cNvSpPr>
          <p:nvPr>
            <p:ph type="body" idx="1"/>
          </p:nvPr>
        </p:nvSpPr>
        <p:spPr>
          <a:xfrm>
            <a:off x="533404" y="701676"/>
            <a:ext cx="11125196" cy="6156325"/>
          </a:xfrm>
        </p:spPr>
        <p:txBody>
          <a:bodyPr>
            <a:normAutofit/>
          </a:bodyPr>
          <a:lstStyle/>
          <a:p>
            <a:pPr>
              <a:lnSpc>
                <a:spcPct val="80000"/>
              </a:lnSpc>
              <a:spcBef>
                <a:spcPct val="15000"/>
              </a:spcBef>
            </a:pPr>
            <a:r>
              <a:rPr lang="en-US" altLang="ko-KR" dirty="0">
                <a:ea typeface="굴림" panose="020B0600000101010101" pitchFamily="34" charset="-127"/>
              </a:rPr>
              <a:t>Example: split kernel into application-level servers.</a:t>
            </a:r>
          </a:p>
          <a:p>
            <a:pPr lvl="1">
              <a:lnSpc>
                <a:spcPct val="80000"/>
              </a:lnSpc>
              <a:spcBef>
                <a:spcPct val="15000"/>
              </a:spcBef>
            </a:pPr>
            <a:r>
              <a:rPr lang="en-US" altLang="ko-KR" dirty="0">
                <a:ea typeface="굴림" panose="020B0600000101010101" pitchFamily="34" charset="-127"/>
              </a:rPr>
              <a:t>File system looks remote, even though on same machine</a:t>
            </a: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r>
              <a:rPr lang="en-US" altLang="ko-KR" dirty="0">
                <a:ea typeface="굴림" panose="020B0600000101010101" pitchFamily="34" charset="-127"/>
              </a:rPr>
              <a:t>Why split the OS into separate domains?</a:t>
            </a:r>
          </a:p>
          <a:p>
            <a:pPr lvl="1">
              <a:lnSpc>
                <a:spcPct val="80000"/>
              </a:lnSpc>
              <a:spcBef>
                <a:spcPct val="15000"/>
              </a:spcBef>
            </a:pPr>
            <a:r>
              <a:rPr lang="en-US" altLang="ko-KR" dirty="0">
                <a:ea typeface="굴림" panose="020B0600000101010101" pitchFamily="34" charset="-127"/>
              </a:rPr>
              <a:t>Fault isolation: bugs are more isolated (build a firewall)</a:t>
            </a:r>
          </a:p>
          <a:p>
            <a:pPr lvl="1">
              <a:lnSpc>
                <a:spcPct val="80000"/>
              </a:lnSpc>
              <a:spcBef>
                <a:spcPct val="15000"/>
              </a:spcBef>
            </a:pPr>
            <a:r>
              <a:rPr lang="en-US" altLang="ko-KR" dirty="0">
                <a:ea typeface="굴림" panose="020B0600000101010101" pitchFamily="34" charset="-127"/>
              </a:rPr>
              <a:t>Enforces modularity: allows incremental upgrades of pieces of software (client or server)</a:t>
            </a:r>
          </a:p>
          <a:p>
            <a:pPr lvl="1">
              <a:lnSpc>
                <a:spcPct val="80000"/>
              </a:lnSpc>
              <a:spcBef>
                <a:spcPct val="15000"/>
              </a:spcBef>
            </a:pPr>
            <a:r>
              <a:rPr lang="en-US" altLang="ko-KR" dirty="0">
                <a:ea typeface="굴림" panose="020B0600000101010101" pitchFamily="34" charset="-127"/>
              </a:rPr>
              <a:t>Location transparent: service can be local or remote</a:t>
            </a:r>
          </a:p>
          <a:p>
            <a:pPr lvl="2">
              <a:lnSpc>
                <a:spcPct val="80000"/>
              </a:lnSpc>
              <a:spcBef>
                <a:spcPct val="15000"/>
              </a:spcBef>
            </a:pPr>
            <a:r>
              <a:rPr lang="en-US" altLang="ko-KR" dirty="0">
                <a:ea typeface="굴림" panose="020B0600000101010101" pitchFamily="34" charset="-127"/>
              </a:rPr>
              <a:t>For example in the X windowing system: Each X client can be on a separate machine from X server; Neither has to run on the machine with the frame buffer.</a:t>
            </a:r>
          </a:p>
          <a:p>
            <a:pPr>
              <a:lnSpc>
                <a:spcPct val="80000"/>
              </a:lnSpc>
              <a:spcBef>
                <a:spcPct val="15000"/>
              </a:spcBef>
            </a:pPr>
            <a:endParaRPr lang="en-US" altLang="ko-KR" dirty="0">
              <a:ea typeface="굴림" panose="020B0600000101010101" pitchFamily="34" charset="-127"/>
            </a:endParaRPr>
          </a:p>
        </p:txBody>
      </p:sp>
      <p:grpSp>
        <p:nvGrpSpPr>
          <p:cNvPr id="1005572" name="Group 4"/>
          <p:cNvGrpSpPr>
            <a:grpSpLocks/>
          </p:cNvGrpSpPr>
          <p:nvPr/>
        </p:nvGrpSpPr>
        <p:grpSpPr bwMode="auto">
          <a:xfrm>
            <a:off x="2590801" y="1524001"/>
            <a:ext cx="6445250" cy="2409826"/>
            <a:chOff x="720" y="2592"/>
            <a:chExt cx="4060" cy="1518"/>
          </a:xfrm>
        </p:grpSpPr>
        <p:grpSp>
          <p:nvGrpSpPr>
            <p:cNvPr id="35845" name="Group 5"/>
            <p:cNvGrpSpPr>
              <a:grpSpLocks/>
            </p:cNvGrpSpPr>
            <p:nvPr/>
          </p:nvGrpSpPr>
          <p:grpSpPr bwMode="auto">
            <a:xfrm>
              <a:off x="720" y="2592"/>
              <a:ext cx="1832" cy="1518"/>
              <a:chOff x="766" y="2640"/>
              <a:chExt cx="1832" cy="1518"/>
            </a:xfrm>
          </p:grpSpPr>
          <p:grpSp>
            <p:nvGrpSpPr>
              <p:cNvPr id="35856" name="Group 6"/>
              <p:cNvGrpSpPr>
                <a:grpSpLocks/>
              </p:cNvGrpSpPr>
              <p:nvPr/>
            </p:nvGrpSpPr>
            <p:grpSpPr bwMode="auto">
              <a:xfrm>
                <a:off x="826" y="2640"/>
                <a:ext cx="1772" cy="1248"/>
                <a:chOff x="200" y="2784"/>
                <a:chExt cx="1772" cy="1248"/>
              </a:xfrm>
            </p:grpSpPr>
            <p:sp>
              <p:nvSpPr>
                <p:cNvPr id="35858" name="Rectangle 7"/>
                <p:cNvSpPr>
                  <a:spLocks noChangeArrowheads="1"/>
                </p:cNvSpPr>
                <p:nvPr/>
              </p:nvSpPr>
              <p:spPr bwMode="auto">
                <a:xfrm>
                  <a:off x="344"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SEMIBOLD" panose="020B0502020104020203" pitchFamily="34" charset="-79"/>
                      <a:cs typeface="GILL SANS SEMIBOLD" panose="020B0502020104020203" pitchFamily="34" charset="-79"/>
                    </a:rPr>
                    <a:t>App</a:t>
                  </a:r>
                </a:p>
              </p:txBody>
            </p:sp>
            <p:sp>
              <p:nvSpPr>
                <p:cNvPr id="35859" name="Rectangle 8"/>
                <p:cNvSpPr>
                  <a:spLocks noChangeArrowheads="1"/>
                </p:cNvSpPr>
                <p:nvPr/>
              </p:nvSpPr>
              <p:spPr bwMode="auto">
                <a:xfrm>
                  <a:off x="872"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grpSp>
              <p:nvGrpSpPr>
                <p:cNvPr id="35860" name="Group 9"/>
                <p:cNvGrpSpPr>
                  <a:grpSpLocks/>
                </p:cNvGrpSpPr>
                <p:nvPr/>
              </p:nvGrpSpPr>
              <p:grpSpPr bwMode="auto">
                <a:xfrm>
                  <a:off x="200" y="3264"/>
                  <a:ext cx="1772" cy="768"/>
                  <a:chOff x="200" y="3264"/>
                  <a:chExt cx="1772" cy="768"/>
                </a:xfrm>
              </p:grpSpPr>
              <p:sp>
                <p:nvSpPr>
                  <p:cNvPr id="35862" name="Rectangle 10"/>
                  <p:cNvSpPr>
                    <a:spLocks noChangeArrowheads="1"/>
                  </p:cNvSpPr>
                  <p:nvPr/>
                </p:nvSpPr>
                <p:spPr bwMode="auto">
                  <a:xfrm>
                    <a:off x="200" y="3264"/>
                    <a:ext cx="1728"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SEMIBOLD" panose="020B0502020104020203" pitchFamily="34" charset="-79"/>
                      <a:cs typeface="GILL SANS SEMIBOLD" panose="020B0502020104020203" pitchFamily="34" charset="-79"/>
                    </a:endParaRPr>
                  </a:p>
                </p:txBody>
              </p:sp>
              <p:sp>
                <p:nvSpPr>
                  <p:cNvPr id="35863" name="Text Box 11"/>
                  <p:cNvSpPr txBox="1">
                    <a:spLocks noChangeArrowheads="1"/>
                  </p:cNvSpPr>
                  <p:nvPr/>
                </p:nvSpPr>
                <p:spPr bwMode="auto">
                  <a:xfrm>
                    <a:off x="200" y="3312"/>
                    <a:ext cx="78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file system</a:t>
                    </a:r>
                  </a:p>
                </p:txBody>
              </p:sp>
              <p:sp>
                <p:nvSpPr>
                  <p:cNvPr id="35864" name="Text Box 12"/>
                  <p:cNvSpPr txBox="1">
                    <a:spLocks noChangeArrowheads="1"/>
                  </p:cNvSpPr>
                  <p:nvPr/>
                </p:nvSpPr>
                <p:spPr bwMode="auto">
                  <a:xfrm>
                    <a:off x="1123" y="3360"/>
                    <a:ext cx="84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Windowing</a:t>
                    </a:r>
                  </a:p>
                </p:txBody>
              </p:sp>
              <p:sp>
                <p:nvSpPr>
                  <p:cNvPr id="35865" name="Text Box 13"/>
                  <p:cNvSpPr txBox="1">
                    <a:spLocks noChangeArrowheads="1"/>
                  </p:cNvSpPr>
                  <p:nvPr/>
                </p:nvSpPr>
                <p:spPr bwMode="auto">
                  <a:xfrm>
                    <a:off x="1057" y="3600"/>
                    <a:ext cx="9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Networking</a:t>
                    </a:r>
                  </a:p>
                </p:txBody>
              </p:sp>
              <p:sp>
                <p:nvSpPr>
                  <p:cNvPr id="35866" name="Text Box 14"/>
                  <p:cNvSpPr txBox="1">
                    <a:spLocks noChangeArrowheads="1"/>
                  </p:cNvSpPr>
                  <p:nvPr/>
                </p:nvSpPr>
                <p:spPr bwMode="auto">
                  <a:xfrm>
                    <a:off x="421" y="3552"/>
                    <a:ext cx="33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VM</a:t>
                    </a:r>
                  </a:p>
                </p:txBody>
              </p:sp>
              <p:sp>
                <p:nvSpPr>
                  <p:cNvPr id="35867" name="Text Box 15"/>
                  <p:cNvSpPr txBox="1">
                    <a:spLocks noChangeArrowheads="1"/>
                  </p:cNvSpPr>
                  <p:nvPr/>
                </p:nvSpPr>
                <p:spPr bwMode="auto">
                  <a:xfrm>
                    <a:off x="672" y="3792"/>
                    <a:ext cx="632"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Threads</a:t>
                    </a:r>
                  </a:p>
                </p:txBody>
              </p:sp>
            </p:grpSp>
            <p:sp>
              <p:nvSpPr>
                <p:cNvPr id="35861" name="Rectangle 16"/>
                <p:cNvSpPr>
                  <a:spLocks noChangeArrowheads="1"/>
                </p:cNvSpPr>
                <p:nvPr/>
              </p:nvSpPr>
              <p:spPr bwMode="auto">
                <a:xfrm>
                  <a:off x="1400"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grpSp>
          <p:sp>
            <p:nvSpPr>
              <p:cNvPr id="35857" name="Text Box 17"/>
              <p:cNvSpPr txBox="1">
                <a:spLocks noChangeArrowheads="1"/>
              </p:cNvSpPr>
              <p:nvPr/>
            </p:nvSpPr>
            <p:spPr bwMode="auto">
              <a:xfrm>
                <a:off x="766" y="3888"/>
                <a:ext cx="172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Monolithic Structure</a:t>
                </a:r>
              </a:p>
            </p:txBody>
          </p:sp>
        </p:grpSp>
        <p:grpSp>
          <p:nvGrpSpPr>
            <p:cNvPr id="35846" name="Group 18"/>
            <p:cNvGrpSpPr>
              <a:grpSpLocks/>
            </p:cNvGrpSpPr>
            <p:nvPr/>
          </p:nvGrpSpPr>
          <p:grpSpPr bwMode="auto">
            <a:xfrm>
              <a:off x="2888" y="2655"/>
              <a:ext cx="1892" cy="1374"/>
              <a:chOff x="2863" y="2736"/>
              <a:chExt cx="1892" cy="1374"/>
            </a:xfrm>
          </p:grpSpPr>
          <p:grpSp>
            <p:nvGrpSpPr>
              <p:cNvPr id="35847" name="Group 19"/>
              <p:cNvGrpSpPr>
                <a:grpSpLocks/>
              </p:cNvGrpSpPr>
              <p:nvPr/>
            </p:nvGrpSpPr>
            <p:grpSpPr bwMode="auto">
              <a:xfrm>
                <a:off x="2979" y="2736"/>
                <a:ext cx="1776" cy="1104"/>
                <a:chOff x="2696" y="2784"/>
                <a:chExt cx="1776" cy="1104"/>
              </a:xfrm>
            </p:grpSpPr>
            <p:sp>
              <p:nvSpPr>
                <p:cNvPr id="35849" name="Rectangle 20"/>
                <p:cNvSpPr>
                  <a:spLocks noChangeArrowheads="1"/>
                </p:cNvSpPr>
                <p:nvPr/>
              </p:nvSpPr>
              <p:spPr bwMode="auto">
                <a:xfrm>
                  <a:off x="2696"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sp>
              <p:nvSpPr>
                <p:cNvPr id="35850" name="Rectangle 21"/>
                <p:cNvSpPr>
                  <a:spLocks noChangeArrowheads="1"/>
                </p:cNvSpPr>
                <p:nvPr/>
              </p:nvSpPr>
              <p:spPr bwMode="auto">
                <a:xfrm>
                  <a:off x="3224" y="2784"/>
                  <a:ext cx="432" cy="43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SEMIBOLD" panose="020B0502020104020203" pitchFamily="34" charset="-79"/>
                      <a:cs typeface="GILL SANS SEMIBOLD" panose="020B0502020104020203" pitchFamily="34" charset="-79"/>
                    </a:rPr>
                    <a:t>File</a:t>
                  </a:r>
                </a:p>
                <a:p>
                  <a:pPr>
                    <a:spcBef>
                      <a:spcPct val="0"/>
                    </a:spcBef>
                  </a:pPr>
                  <a:r>
                    <a:rPr lang="en-US" altLang="en-US">
                      <a:latin typeface="GILL SANS SEMIBOLD" panose="020B0502020104020203" pitchFamily="34" charset="-79"/>
                      <a:cs typeface="GILL SANS SEMIBOLD" panose="020B0502020104020203" pitchFamily="34" charset="-79"/>
                    </a:rPr>
                    <a:t>sys</a:t>
                  </a:r>
                </a:p>
              </p:txBody>
            </p:sp>
            <p:sp>
              <p:nvSpPr>
                <p:cNvPr id="35851" name="Rectangle 22"/>
                <p:cNvSpPr>
                  <a:spLocks noChangeArrowheads="1"/>
                </p:cNvSpPr>
                <p:nvPr/>
              </p:nvSpPr>
              <p:spPr bwMode="auto">
                <a:xfrm>
                  <a:off x="3752" y="2784"/>
                  <a:ext cx="720" cy="4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SEMIBOLD" panose="020B0502020104020203" pitchFamily="34" charset="-79"/>
                      <a:cs typeface="GILL SANS SEMIBOLD" panose="020B0502020104020203" pitchFamily="34" charset="-79"/>
                    </a:rPr>
                    <a:t>windows</a:t>
                  </a:r>
                </a:p>
              </p:txBody>
            </p:sp>
            <p:sp>
              <p:nvSpPr>
                <p:cNvPr id="35852" name="Rectangle 23"/>
                <p:cNvSpPr>
                  <a:spLocks noChangeArrowheads="1"/>
                </p:cNvSpPr>
                <p:nvPr/>
              </p:nvSpPr>
              <p:spPr bwMode="auto">
                <a:xfrm>
                  <a:off x="2840" y="3264"/>
                  <a:ext cx="1440" cy="62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SEMIBOLD" panose="020B0502020104020203" pitchFamily="34" charset="-79"/>
                    <a:cs typeface="GILL SANS SEMIBOLD" panose="020B0502020104020203" pitchFamily="34" charset="-79"/>
                  </a:endParaRPr>
                </a:p>
              </p:txBody>
            </p:sp>
            <p:sp>
              <p:nvSpPr>
                <p:cNvPr id="35853" name="Text Box 24"/>
                <p:cNvSpPr txBox="1">
                  <a:spLocks noChangeArrowheads="1"/>
                </p:cNvSpPr>
                <p:nvPr/>
              </p:nvSpPr>
              <p:spPr bwMode="auto">
                <a:xfrm>
                  <a:off x="2926" y="3360"/>
                  <a:ext cx="39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RPC</a:t>
                  </a:r>
                </a:p>
              </p:txBody>
            </p:sp>
            <p:sp>
              <p:nvSpPr>
                <p:cNvPr id="35854" name="Text Box 25"/>
                <p:cNvSpPr txBox="1">
                  <a:spLocks noChangeArrowheads="1"/>
                </p:cNvSpPr>
                <p:nvPr/>
              </p:nvSpPr>
              <p:spPr bwMode="auto">
                <a:xfrm>
                  <a:off x="3551" y="3297"/>
                  <a:ext cx="595"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sz="1800" dirty="0">
                      <a:latin typeface="GILL SANS SEMIBOLD" panose="020B0502020104020203" pitchFamily="34" charset="-79"/>
                      <a:cs typeface="GILL SANS SEMIBOLD" panose="020B0502020104020203" pitchFamily="34" charset="-79"/>
                    </a:rPr>
                    <a:t>address</a:t>
                  </a:r>
                </a:p>
                <a:p>
                  <a:pPr algn="ctr">
                    <a:spcBef>
                      <a:spcPct val="0"/>
                    </a:spcBef>
                  </a:pPr>
                  <a:r>
                    <a:rPr lang="en-US" altLang="en-US" sz="1800" dirty="0">
                      <a:latin typeface="GILL SANS SEMIBOLD" panose="020B0502020104020203" pitchFamily="34" charset="-79"/>
                      <a:cs typeface="GILL SANS SEMIBOLD" panose="020B0502020104020203" pitchFamily="34" charset="-79"/>
                    </a:rPr>
                    <a:t>spaces</a:t>
                  </a:r>
                </a:p>
              </p:txBody>
            </p:sp>
            <p:sp>
              <p:nvSpPr>
                <p:cNvPr id="35855" name="Text Box 26"/>
                <p:cNvSpPr txBox="1">
                  <a:spLocks noChangeArrowheads="1"/>
                </p:cNvSpPr>
                <p:nvPr/>
              </p:nvSpPr>
              <p:spPr bwMode="auto">
                <a:xfrm>
                  <a:off x="3224" y="3648"/>
                  <a:ext cx="58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threads</a:t>
                  </a:r>
                </a:p>
              </p:txBody>
            </p:sp>
          </p:grpSp>
          <p:sp>
            <p:nvSpPr>
              <p:cNvPr id="35848" name="Text Box 27"/>
              <p:cNvSpPr txBox="1">
                <a:spLocks noChangeArrowheads="1"/>
              </p:cNvSpPr>
              <p:nvPr/>
            </p:nvSpPr>
            <p:spPr bwMode="auto">
              <a:xfrm>
                <a:off x="2863" y="3840"/>
                <a:ext cx="184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Microkernel Structure</a:t>
                </a:r>
              </a:p>
            </p:txBody>
          </p:sp>
        </p:grpSp>
      </p:grpSp>
    </p:spTree>
    <p:extLst>
      <p:ext uri="{BB962C8B-B14F-4D97-AF65-F5344CB8AC3E}">
        <p14:creationId xmlns:p14="http://schemas.microsoft.com/office/powerpoint/2010/main" val="34641739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5571">
                                            <p:txEl>
                                              <p:pRg st="1" end="1"/>
                                            </p:txEl>
                                          </p:spTgt>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005572"/>
                                        </p:tgtEl>
                                        <p:attrNameLst>
                                          <p:attrName>style.visibility</p:attrName>
                                        </p:attrNameLst>
                                      </p:cBhvr>
                                      <p:to>
                                        <p:strVal val="visible"/>
                                      </p:to>
                                    </p:set>
                                    <p:anim calcmode="lin" valueType="num">
                                      <p:cBhvr additive="base">
                                        <p:cTn id="11" dur="500" fill="hold"/>
                                        <p:tgtEl>
                                          <p:spTgt spid="1005572"/>
                                        </p:tgtEl>
                                        <p:attrNameLst>
                                          <p:attrName>ppt_x</p:attrName>
                                        </p:attrNameLst>
                                      </p:cBhvr>
                                      <p:tavLst>
                                        <p:tav tm="0">
                                          <p:val>
                                            <p:strVal val="#ppt_x"/>
                                          </p:val>
                                        </p:tav>
                                        <p:tav tm="100000">
                                          <p:val>
                                            <p:strVal val="#ppt_x"/>
                                          </p:val>
                                        </p:tav>
                                      </p:tavLst>
                                    </p:anim>
                                    <p:anim calcmode="lin" valueType="num">
                                      <p:cBhvr additive="base">
                                        <p:cTn id="12" dur="500" fill="hold"/>
                                        <p:tgtEl>
                                          <p:spTgt spid="10055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5571">
                                            <p:txEl>
                                              <p:pRg st="11" end="11"/>
                                            </p:txEl>
                                          </p:spTgt>
                                        </p:tgtEl>
                                        <p:attrNameLst>
                                          <p:attrName>style.visibility</p:attrName>
                                        </p:attrNameLst>
                                      </p:cBhvr>
                                      <p:to>
                                        <p:strVal val="visible"/>
                                      </p:to>
                                    </p:set>
                                    <p:animEffect transition="in" filter="fade">
                                      <p:cBhvr>
                                        <p:cTn id="17" dur="500"/>
                                        <p:tgtEl>
                                          <p:spTgt spid="1005571">
                                            <p:txEl>
                                              <p:pRg st="11" end="1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5571">
                                            <p:txEl>
                                              <p:pRg st="12" end="12"/>
                                            </p:txEl>
                                          </p:spTgt>
                                        </p:tgtEl>
                                        <p:attrNameLst>
                                          <p:attrName>style.visibility</p:attrName>
                                        </p:attrNameLst>
                                      </p:cBhvr>
                                      <p:to>
                                        <p:strVal val="visible"/>
                                      </p:to>
                                    </p:set>
                                    <p:animEffect transition="in" filter="fade">
                                      <p:cBhvr>
                                        <p:cTn id="22" dur="500"/>
                                        <p:tgtEl>
                                          <p:spTgt spid="1005571">
                                            <p:txEl>
                                              <p:pRg st="12" end="1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05571">
                                            <p:txEl>
                                              <p:pRg st="13" end="13"/>
                                            </p:txEl>
                                          </p:spTgt>
                                        </p:tgtEl>
                                        <p:attrNameLst>
                                          <p:attrName>style.visibility</p:attrName>
                                        </p:attrNameLst>
                                      </p:cBhvr>
                                      <p:to>
                                        <p:strVal val="visible"/>
                                      </p:to>
                                    </p:set>
                                    <p:animEffect transition="in" filter="fade">
                                      <p:cBhvr>
                                        <p:cTn id="27" dur="500"/>
                                        <p:tgtEl>
                                          <p:spTgt spid="1005571">
                                            <p:txEl>
                                              <p:pRg st="13" end="1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05571">
                                            <p:txEl>
                                              <p:pRg st="14" end="14"/>
                                            </p:txEl>
                                          </p:spTgt>
                                        </p:tgtEl>
                                        <p:attrNameLst>
                                          <p:attrName>style.visibility</p:attrName>
                                        </p:attrNameLst>
                                      </p:cBhvr>
                                      <p:to>
                                        <p:strVal val="visible"/>
                                      </p:to>
                                    </p:set>
                                    <p:animEffect transition="in" filter="fade">
                                      <p:cBhvr>
                                        <p:cTn id="32" dur="500"/>
                                        <p:tgtEl>
                                          <p:spTgt spid="1005571">
                                            <p:txEl>
                                              <p:pRg st="14" end="1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05571">
                                            <p:txEl>
                                              <p:pRg st="15" end="15"/>
                                            </p:txEl>
                                          </p:spTgt>
                                        </p:tgtEl>
                                        <p:attrNameLst>
                                          <p:attrName>style.visibility</p:attrName>
                                        </p:attrNameLst>
                                      </p:cBhvr>
                                      <p:to>
                                        <p:strVal val="visible"/>
                                      </p:to>
                                    </p:set>
                                    <p:animEffect transition="in" filter="fade">
                                      <p:cBhvr>
                                        <p:cTn id="35" dur="500"/>
                                        <p:tgtEl>
                                          <p:spTgt spid="10055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9067800" cy="533400"/>
          </a:xfrm>
        </p:spPr>
        <p:txBody>
          <a:bodyPr/>
          <a:lstStyle/>
          <a:p>
            <a:r>
              <a:rPr lang="en-US" sz="2800" dirty="0"/>
              <a:t>Network-Attached Storage and the CAP Theorem</a:t>
            </a:r>
          </a:p>
        </p:txBody>
      </p:sp>
      <p:sp>
        <p:nvSpPr>
          <p:cNvPr id="3" name="Content Placeholder 2"/>
          <p:cNvSpPr>
            <a:spLocks noGrp="1"/>
          </p:cNvSpPr>
          <p:nvPr>
            <p:ph idx="1"/>
          </p:nvPr>
        </p:nvSpPr>
        <p:spPr>
          <a:xfrm>
            <a:off x="609600" y="3615998"/>
            <a:ext cx="10972800" cy="3165803"/>
          </a:xfrm>
        </p:spPr>
        <p:txBody>
          <a:bodyPr>
            <a:normAutofit fontScale="92500" lnSpcReduction="10000"/>
          </a:bodyPr>
          <a:lstStyle/>
          <a:p>
            <a:r>
              <a:rPr lang="en-US" dirty="0"/>
              <a:t>Consistency: </a:t>
            </a:r>
          </a:p>
          <a:p>
            <a:pPr lvl="1"/>
            <a:r>
              <a:rPr lang="en-US" dirty="0"/>
              <a:t>Changes appear to everyone in the same serial order</a:t>
            </a:r>
          </a:p>
          <a:p>
            <a:r>
              <a:rPr lang="en-US" dirty="0"/>
              <a:t>Availability:</a:t>
            </a:r>
          </a:p>
          <a:p>
            <a:pPr lvl="1"/>
            <a:r>
              <a:rPr lang="en-US" dirty="0"/>
              <a:t>Can get a result at any time</a:t>
            </a:r>
          </a:p>
          <a:p>
            <a:r>
              <a:rPr lang="en-US" dirty="0"/>
              <a:t>Partition-Tolerance</a:t>
            </a:r>
          </a:p>
          <a:p>
            <a:pPr lvl="1"/>
            <a:r>
              <a:rPr lang="en-US" dirty="0"/>
              <a:t>System continues to work even when network becomes partitioned</a:t>
            </a:r>
          </a:p>
          <a:p>
            <a:r>
              <a:rPr lang="en-US" dirty="0"/>
              <a:t>Consistency, Availability, Partition-Tolerance (CAP) Theorem: </a:t>
            </a:r>
            <a:r>
              <a:rPr lang="en-US" dirty="0">
                <a:solidFill>
                  <a:srgbClr val="FF0000"/>
                </a:solidFill>
              </a:rPr>
              <a:t>Cannot have all three at same time</a:t>
            </a:r>
          </a:p>
          <a:p>
            <a:pPr lvl="1"/>
            <a:r>
              <a:rPr lang="en-US" dirty="0"/>
              <a:t>Otherwise known as “Brewer’s Theorem”</a:t>
            </a:r>
          </a:p>
          <a:p>
            <a:pPr lvl="1"/>
            <a:endParaRPr lang="en-US" dirty="0"/>
          </a:p>
          <a:p>
            <a:pPr lvl="1"/>
            <a:endParaRPr lang="en-US" dirty="0"/>
          </a:p>
        </p:txBody>
      </p:sp>
      <p:sp>
        <p:nvSpPr>
          <p:cNvPr id="4" name="Cloud 3"/>
          <p:cNvSpPr/>
          <p:nvPr/>
        </p:nvSpPr>
        <p:spPr bwMode="auto">
          <a:xfrm>
            <a:off x="4114800" y="990600"/>
            <a:ext cx="3657600" cy="2362200"/>
          </a:xfrm>
          <a:prstGeom prst="cloud">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3200" dirty="0">
                <a:latin typeface="Gill Sans"/>
              </a:rPr>
              <a:t>Network</a:t>
            </a:r>
          </a:p>
        </p:txBody>
      </p:sp>
      <p:sp>
        <p:nvSpPr>
          <p:cNvPr id="11" name="Left-Right Arrow 10"/>
          <p:cNvSpPr/>
          <p:nvPr/>
        </p:nvSpPr>
        <p:spPr bwMode="auto">
          <a:xfrm rot="213622">
            <a:off x="2808280" y="2017663"/>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7" name="Left-Right Arrow 46"/>
          <p:cNvSpPr/>
          <p:nvPr/>
        </p:nvSpPr>
        <p:spPr bwMode="auto">
          <a:xfrm rot="20023723">
            <a:off x="3290668" y="2589176"/>
            <a:ext cx="1467402" cy="296566"/>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8" name="Left-Right Arrow 47"/>
          <p:cNvSpPr/>
          <p:nvPr/>
        </p:nvSpPr>
        <p:spPr bwMode="auto">
          <a:xfrm rot="1829678">
            <a:off x="3974831" y="1641636"/>
            <a:ext cx="839688" cy="27787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9" name="Left-Right Arrow 48"/>
          <p:cNvSpPr/>
          <p:nvPr/>
        </p:nvSpPr>
        <p:spPr bwMode="auto">
          <a:xfrm rot="20773327">
            <a:off x="7364444" y="1543721"/>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50" name="Left-Right Arrow 49"/>
          <p:cNvSpPr/>
          <p:nvPr/>
        </p:nvSpPr>
        <p:spPr bwMode="auto">
          <a:xfrm rot="738253">
            <a:off x="7418586" y="2161512"/>
            <a:ext cx="1409183" cy="259184"/>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grpSp>
        <p:nvGrpSpPr>
          <p:cNvPr id="131" name="Group 130"/>
          <p:cNvGrpSpPr/>
          <p:nvPr/>
        </p:nvGrpSpPr>
        <p:grpSpPr>
          <a:xfrm>
            <a:off x="4788948" y="812376"/>
            <a:ext cx="2125450" cy="1198086"/>
            <a:chOff x="3533402" y="573769"/>
            <a:chExt cx="2125450" cy="1198086"/>
          </a:xfrm>
        </p:grpSpPr>
        <p:grpSp>
          <p:nvGrpSpPr>
            <p:cNvPr id="10" name="Group 26"/>
            <p:cNvGrpSpPr>
              <a:grpSpLocks/>
            </p:cNvGrpSpPr>
            <p:nvPr/>
          </p:nvGrpSpPr>
          <p:grpSpPr bwMode="auto">
            <a:xfrm>
              <a:off x="4532479" y="636785"/>
              <a:ext cx="1126373" cy="973557"/>
              <a:chOff x="2969" y="720"/>
              <a:chExt cx="1159" cy="864"/>
            </a:xfrm>
          </p:grpSpPr>
          <p:grpSp>
            <p:nvGrpSpPr>
              <p:cNvPr id="12" name="Group 25"/>
              <p:cNvGrpSpPr>
                <a:grpSpLocks/>
              </p:cNvGrpSpPr>
              <p:nvPr/>
            </p:nvGrpSpPr>
            <p:grpSpPr bwMode="auto">
              <a:xfrm>
                <a:off x="3600" y="720"/>
                <a:ext cx="528" cy="864"/>
                <a:chOff x="3600" y="720"/>
                <a:chExt cx="528" cy="864"/>
              </a:xfrm>
            </p:grpSpPr>
            <p:sp>
              <p:nvSpPr>
                <p:cNvPr id="14"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3"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30" name="Picture 129"/>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pic>
        <p:nvPicPr>
          <p:cNvPr id="148" name="Picture 147"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48870" y="761098"/>
            <a:ext cx="1186091" cy="1186091"/>
          </a:xfrm>
          <a:prstGeom prst="rect">
            <a:avLst/>
          </a:prstGeom>
        </p:spPr>
      </p:pic>
      <p:pic>
        <p:nvPicPr>
          <p:cNvPr id="149" name="Picture 148"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38219" y="1637422"/>
            <a:ext cx="1186091" cy="1186091"/>
          </a:xfrm>
          <a:prstGeom prst="rect">
            <a:avLst/>
          </a:prstGeom>
        </p:spPr>
      </p:pic>
      <p:pic>
        <p:nvPicPr>
          <p:cNvPr id="150" name="Picture 149"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28826" y="2629175"/>
            <a:ext cx="1186091" cy="1186091"/>
          </a:xfrm>
          <a:prstGeom prst="rect">
            <a:avLst/>
          </a:prstGeom>
        </p:spPr>
      </p:pic>
      <p:pic>
        <p:nvPicPr>
          <p:cNvPr id="151" name="Picture 150"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74832" y="842057"/>
            <a:ext cx="1186091" cy="1186091"/>
          </a:xfrm>
          <a:prstGeom prst="rect">
            <a:avLst/>
          </a:prstGeom>
        </p:spPr>
      </p:pic>
      <p:pic>
        <p:nvPicPr>
          <p:cNvPr id="152" name="Picture 151"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787452" y="1933333"/>
            <a:ext cx="1186091" cy="1186091"/>
          </a:xfrm>
          <a:prstGeom prst="rect">
            <a:avLst/>
          </a:prstGeom>
        </p:spPr>
      </p:pic>
      <p:grpSp>
        <p:nvGrpSpPr>
          <p:cNvPr id="153" name="Group 152"/>
          <p:cNvGrpSpPr/>
          <p:nvPr/>
        </p:nvGrpSpPr>
        <p:grpSpPr>
          <a:xfrm>
            <a:off x="6470523" y="2473100"/>
            <a:ext cx="2125450" cy="1198086"/>
            <a:chOff x="3533402" y="573769"/>
            <a:chExt cx="2125450" cy="1198086"/>
          </a:xfrm>
        </p:grpSpPr>
        <p:grpSp>
          <p:nvGrpSpPr>
            <p:cNvPr id="154" name="Group 26"/>
            <p:cNvGrpSpPr>
              <a:grpSpLocks/>
            </p:cNvGrpSpPr>
            <p:nvPr/>
          </p:nvGrpSpPr>
          <p:grpSpPr bwMode="auto">
            <a:xfrm>
              <a:off x="4532479" y="636785"/>
              <a:ext cx="1126373" cy="973557"/>
              <a:chOff x="2969" y="720"/>
              <a:chExt cx="1159" cy="864"/>
            </a:xfrm>
          </p:grpSpPr>
          <p:grpSp>
            <p:nvGrpSpPr>
              <p:cNvPr id="156" name="Group 25"/>
              <p:cNvGrpSpPr>
                <a:grpSpLocks/>
              </p:cNvGrpSpPr>
              <p:nvPr/>
            </p:nvGrpSpPr>
            <p:grpSpPr bwMode="auto">
              <a:xfrm>
                <a:off x="3600" y="720"/>
                <a:ext cx="528" cy="864"/>
                <a:chOff x="3600" y="720"/>
                <a:chExt cx="528" cy="864"/>
              </a:xfrm>
            </p:grpSpPr>
            <p:sp>
              <p:nvSpPr>
                <p:cNvPr id="15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5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55" name="Picture 154"/>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161" name="Group 160"/>
          <p:cNvGrpSpPr/>
          <p:nvPr/>
        </p:nvGrpSpPr>
        <p:grpSpPr>
          <a:xfrm>
            <a:off x="4039360" y="2764314"/>
            <a:ext cx="2125450" cy="1198086"/>
            <a:chOff x="3533402" y="573769"/>
            <a:chExt cx="2125450" cy="1198086"/>
          </a:xfrm>
        </p:grpSpPr>
        <p:grpSp>
          <p:nvGrpSpPr>
            <p:cNvPr id="162" name="Group 26"/>
            <p:cNvGrpSpPr>
              <a:grpSpLocks/>
            </p:cNvGrpSpPr>
            <p:nvPr/>
          </p:nvGrpSpPr>
          <p:grpSpPr bwMode="auto">
            <a:xfrm>
              <a:off x="4532479" y="636785"/>
              <a:ext cx="1126373" cy="973557"/>
              <a:chOff x="2969" y="720"/>
              <a:chExt cx="1159" cy="864"/>
            </a:xfrm>
          </p:grpSpPr>
          <p:grpSp>
            <p:nvGrpSpPr>
              <p:cNvPr id="164" name="Group 25"/>
              <p:cNvGrpSpPr>
                <a:grpSpLocks/>
              </p:cNvGrpSpPr>
              <p:nvPr/>
            </p:nvGrpSpPr>
            <p:grpSpPr bwMode="auto">
              <a:xfrm>
                <a:off x="3600" y="720"/>
                <a:ext cx="528" cy="864"/>
                <a:chOff x="3600" y="720"/>
                <a:chExt cx="528" cy="864"/>
              </a:xfrm>
            </p:grpSpPr>
            <p:sp>
              <p:nvSpPr>
                <p:cNvPr id="1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63" name="Picture 162"/>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spTree>
    <p:extLst>
      <p:ext uri="{BB962C8B-B14F-4D97-AF65-F5344CB8AC3E}">
        <p14:creationId xmlns:p14="http://schemas.microsoft.com/office/powerpoint/2010/main" val="17348879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a:ea typeface="굴림" panose="020B0600000101010101" pitchFamily="34" charset="-127"/>
              </a:rPr>
              <a:t>Naming in the Internet</a:t>
            </a:r>
          </a:p>
        </p:txBody>
      </p:sp>
      <p:sp>
        <p:nvSpPr>
          <p:cNvPr id="33795" name="Rectangle 3"/>
          <p:cNvSpPr>
            <a:spLocks noGrp="1" noChangeArrowheads="1"/>
          </p:cNvSpPr>
          <p:nvPr>
            <p:ph type="body" idx="1"/>
          </p:nvPr>
        </p:nvSpPr>
        <p:spPr>
          <a:xfrm>
            <a:off x="602456" y="2205039"/>
            <a:ext cx="10682288" cy="4495800"/>
          </a:xfrm>
        </p:spPr>
        <p:txBody>
          <a:bodyPr/>
          <a:lstStyle/>
          <a:p>
            <a:r>
              <a:rPr lang="en-US" altLang="ko-KR" dirty="0">
                <a:ea typeface="굴림" panose="020B0600000101010101" pitchFamily="34" charset="-127"/>
              </a:rPr>
              <a:t>How to map human-readable names</a:t>
            </a:r>
            <a:r>
              <a:rPr lang="en-US" altLang="ko-KR" dirty="0">
                <a:ea typeface="굴림" panose="020B0600000101010101" pitchFamily="34" charset="-127"/>
                <a:sym typeface="Symbol" panose="05050102010706020507" pitchFamily="18" charset="2"/>
              </a:rPr>
              <a:t> to IP addresses?</a:t>
            </a:r>
          </a:p>
          <a:p>
            <a:pPr lvl="1"/>
            <a:r>
              <a:rPr lang="en-US" altLang="ko-KR" dirty="0">
                <a:ea typeface="굴림" panose="020B0600000101010101" pitchFamily="34" charset="-127"/>
                <a:sym typeface="Symbol" panose="05050102010706020507" pitchFamily="18" charset="2"/>
              </a:rPr>
              <a:t>E.g. www.berkeley.edu  128.32.139.48</a:t>
            </a:r>
          </a:p>
          <a:p>
            <a:pPr lvl="1"/>
            <a:r>
              <a:rPr lang="en-US" altLang="ko-KR" dirty="0">
                <a:ea typeface="굴림" panose="020B0600000101010101" pitchFamily="34" charset="-127"/>
                <a:sym typeface="Symbol" panose="05050102010706020507" pitchFamily="18" charset="2"/>
              </a:rPr>
              <a:t>E.g. www.google.com  different addresses depending on location, and load</a:t>
            </a:r>
          </a:p>
          <a:p>
            <a:r>
              <a:rPr lang="en-US" altLang="ko-KR" dirty="0">
                <a:ea typeface="굴림" panose="020B0600000101010101" pitchFamily="34" charset="-127"/>
                <a:sym typeface="Symbol" panose="05050102010706020507" pitchFamily="18" charset="2"/>
              </a:rPr>
              <a:t>Why is this necessary?</a:t>
            </a:r>
          </a:p>
          <a:p>
            <a:pPr lvl="1"/>
            <a:r>
              <a:rPr lang="en-US" altLang="ko-KR" dirty="0">
                <a:ea typeface="굴림" panose="020B0600000101010101" pitchFamily="34" charset="-127"/>
                <a:sym typeface="Symbol" panose="05050102010706020507" pitchFamily="18" charset="2"/>
              </a:rPr>
              <a:t>IP addresses are hard to remember</a:t>
            </a:r>
          </a:p>
          <a:p>
            <a:pPr lvl="1"/>
            <a:r>
              <a:rPr lang="en-US" altLang="ko-KR" dirty="0">
                <a:ea typeface="굴림" panose="020B0600000101010101" pitchFamily="34" charset="-127"/>
                <a:sym typeface="Symbol" panose="05050102010706020507" pitchFamily="18" charset="2"/>
              </a:rPr>
              <a:t>IP addresses change:</a:t>
            </a:r>
          </a:p>
          <a:p>
            <a:pPr lvl="2"/>
            <a:r>
              <a:rPr lang="en-US" altLang="ko-KR" dirty="0">
                <a:ea typeface="굴림" panose="020B0600000101010101" pitchFamily="34" charset="-127"/>
                <a:sym typeface="Symbol" panose="05050102010706020507" pitchFamily="18" charset="2"/>
              </a:rPr>
              <a:t>Say, Server 1 crashes gets replaced by Server 2</a:t>
            </a:r>
          </a:p>
          <a:p>
            <a:pPr lvl="2"/>
            <a:r>
              <a:rPr lang="en-US" altLang="ko-KR" dirty="0">
                <a:ea typeface="굴림" panose="020B0600000101010101" pitchFamily="34" charset="-127"/>
                <a:sym typeface="Symbol" panose="05050102010706020507" pitchFamily="18" charset="2"/>
              </a:rPr>
              <a:t>Or – google.com handled by different servers</a:t>
            </a:r>
          </a:p>
          <a:p>
            <a:r>
              <a:rPr lang="en-US" altLang="ko-KR" dirty="0">
                <a:ea typeface="굴림" panose="020B0600000101010101" pitchFamily="34" charset="-127"/>
                <a:sym typeface="Symbol" panose="05050102010706020507" pitchFamily="18" charset="2"/>
              </a:rPr>
              <a:t>Mechanism: Domain Naming System (DNS)</a:t>
            </a:r>
          </a:p>
          <a:p>
            <a:pPr lvl="1"/>
            <a:endParaRPr lang="ko-KR" altLang="en-US" dirty="0">
              <a:ea typeface="굴림" panose="020B0600000101010101" pitchFamily="34" charset="-127"/>
              <a:sym typeface="Symbol" panose="05050102010706020507" pitchFamily="18" charset="2"/>
            </a:endParaRPr>
          </a:p>
        </p:txBody>
      </p:sp>
      <p:grpSp>
        <p:nvGrpSpPr>
          <p:cNvPr id="33796" name="Group 4"/>
          <p:cNvGrpSpPr>
            <a:grpSpLocks/>
          </p:cNvGrpSpPr>
          <p:nvPr/>
        </p:nvGrpSpPr>
        <p:grpSpPr bwMode="auto">
          <a:xfrm>
            <a:off x="4191000" y="990600"/>
            <a:ext cx="3733800" cy="990600"/>
            <a:chOff x="1680" y="624"/>
            <a:chExt cx="2352" cy="624"/>
          </a:xfrm>
        </p:grpSpPr>
        <p:sp>
          <p:nvSpPr>
            <p:cNvPr id="34010" name="Rectangle 5"/>
            <p:cNvSpPr>
              <a:spLocks noChangeArrowheads="1"/>
            </p:cNvSpPr>
            <p:nvPr/>
          </p:nvSpPr>
          <p:spPr bwMode="auto">
            <a:xfrm>
              <a:off x="1680"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ea typeface="굴림" panose="020B0600000101010101" pitchFamily="34" charset="-127"/>
                </a:rPr>
                <a:t>Name</a:t>
              </a:r>
            </a:p>
          </p:txBody>
        </p:sp>
        <p:sp>
          <p:nvSpPr>
            <p:cNvPr id="34011" name="Rectangle 6"/>
            <p:cNvSpPr>
              <a:spLocks noChangeArrowheads="1"/>
            </p:cNvSpPr>
            <p:nvPr/>
          </p:nvSpPr>
          <p:spPr bwMode="auto">
            <a:xfrm>
              <a:off x="3168" y="624"/>
              <a:ext cx="864" cy="62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2400">
                  <a:ea typeface="굴림" panose="020B0600000101010101" pitchFamily="34" charset="-127"/>
                </a:rPr>
                <a:t>Address</a:t>
              </a:r>
            </a:p>
          </p:txBody>
        </p:sp>
        <p:sp>
          <p:nvSpPr>
            <p:cNvPr id="34012" name="Text Box 7"/>
            <p:cNvSpPr txBox="1">
              <a:spLocks noChangeArrowheads="1"/>
            </p:cNvSpPr>
            <p:nvPr/>
          </p:nvSpPr>
          <p:spPr bwMode="auto">
            <a:xfrm>
              <a:off x="2726" y="839"/>
              <a:ext cx="11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34013" name="Text Box 8"/>
            <p:cNvSpPr txBox="1">
              <a:spLocks noChangeArrowheads="1"/>
            </p:cNvSpPr>
            <p:nvPr/>
          </p:nvSpPr>
          <p:spPr bwMode="auto">
            <a:xfrm>
              <a:off x="2656" y="670"/>
              <a:ext cx="432" cy="44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ko-KR" altLang="en-US" sz="4000">
                  <a:ea typeface="굴림" panose="020B0600000101010101" pitchFamily="34" charset="-127"/>
                  <a:sym typeface="Symbol" panose="05050102010706020507" pitchFamily="18" charset="2"/>
                </a:rPr>
                <a:t></a:t>
              </a:r>
            </a:p>
          </p:txBody>
        </p:sp>
      </p:grpSp>
      <p:pic>
        <p:nvPicPr>
          <p:cNvPr id="33797" name="Picture 9"/>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86000" y="790575"/>
            <a:ext cx="1828800" cy="12890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3798" name="Group 10"/>
          <p:cNvGrpSpPr>
            <a:grpSpLocks/>
          </p:cNvGrpSpPr>
          <p:nvPr/>
        </p:nvGrpSpPr>
        <p:grpSpPr bwMode="auto">
          <a:xfrm>
            <a:off x="8229600" y="828676"/>
            <a:ext cx="1506538" cy="1228725"/>
            <a:chOff x="4237" y="549"/>
            <a:chExt cx="949" cy="774"/>
          </a:xfrm>
        </p:grpSpPr>
        <p:sp>
          <p:nvSpPr>
            <p:cNvPr id="33799" name="Freeform 11"/>
            <p:cNvSpPr>
              <a:spLocks/>
            </p:cNvSpPr>
            <p:nvPr/>
          </p:nvSpPr>
          <p:spPr bwMode="auto">
            <a:xfrm>
              <a:off x="4466" y="549"/>
              <a:ext cx="35" cy="102"/>
            </a:xfrm>
            <a:custGeom>
              <a:avLst/>
              <a:gdLst>
                <a:gd name="T0" fmla="*/ 35 w 174"/>
                <a:gd name="T1" fmla="*/ 4 h 510"/>
                <a:gd name="T2" fmla="*/ 25 w 174"/>
                <a:gd name="T3" fmla="*/ 0 h 510"/>
                <a:gd name="T4" fmla="*/ 0 w 174"/>
                <a:gd name="T5" fmla="*/ 97 h 510"/>
                <a:gd name="T6" fmla="*/ 12 w 174"/>
                <a:gd name="T7" fmla="*/ 102 h 510"/>
                <a:gd name="T8" fmla="*/ 35 w 174"/>
                <a:gd name="T9" fmla="*/ 4 h 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4" h="510">
                  <a:moveTo>
                    <a:pt x="174" y="22"/>
                  </a:moveTo>
                  <a:lnTo>
                    <a:pt x="125" y="0"/>
                  </a:lnTo>
                  <a:lnTo>
                    <a:pt x="0" y="486"/>
                  </a:lnTo>
                  <a:lnTo>
                    <a:pt x="58" y="510"/>
                  </a:lnTo>
                  <a:lnTo>
                    <a:pt x="1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0" name="Freeform 12"/>
            <p:cNvSpPr>
              <a:spLocks/>
            </p:cNvSpPr>
            <p:nvPr/>
          </p:nvSpPr>
          <p:spPr bwMode="auto">
            <a:xfrm>
              <a:off x="4237" y="556"/>
              <a:ext cx="949" cy="767"/>
            </a:xfrm>
            <a:custGeom>
              <a:avLst/>
              <a:gdLst>
                <a:gd name="T0" fmla="*/ 544 w 4746"/>
                <a:gd name="T1" fmla="*/ 584 h 3835"/>
                <a:gd name="T2" fmla="*/ 581 w 4746"/>
                <a:gd name="T3" fmla="*/ 573 h 3835"/>
                <a:gd name="T4" fmla="*/ 626 w 4746"/>
                <a:gd name="T5" fmla="*/ 558 h 3835"/>
                <a:gd name="T6" fmla="*/ 678 w 4746"/>
                <a:gd name="T7" fmla="*/ 543 h 3835"/>
                <a:gd name="T8" fmla="*/ 731 w 4746"/>
                <a:gd name="T9" fmla="*/ 526 h 3835"/>
                <a:gd name="T10" fmla="*/ 786 w 4746"/>
                <a:gd name="T11" fmla="*/ 510 h 3835"/>
                <a:gd name="T12" fmla="*/ 837 w 4746"/>
                <a:gd name="T13" fmla="*/ 495 h 3835"/>
                <a:gd name="T14" fmla="*/ 881 w 4746"/>
                <a:gd name="T15" fmla="*/ 482 h 3835"/>
                <a:gd name="T16" fmla="*/ 917 w 4746"/>
                <a:gd name="T17" fmla="*/ 472 h 3835"/>
                <a:gd name="T18" fmla="*/ 941 w 4746"/>
                <a:gd name="T19" fmla="*/ 465 h 3835"/>
                <a:gd name="T20" fmla="*/ 949 w 4746"/>
                <a:gd name="T21" fmla="*/ 462 h 3835"/>
                <a:gd name="T22" fmla="*/ 900 w 4746"/>
                <a:gd name="T23" fmla="*/ 0 h 3835"/>
                <a:gd name="T24" fmla="*/ 887 w 4746"/>
                <a:gd name="T25" fmla="*/ 1 h 3835"/>
                <a:gd name="T26" fmla="*/ 864 w 4746"/>
                <a:gd name="T27" fmla="*/ 3 h 3835"/>
                <a:gd name="T28" fmla="*/ 831 w 4746"/>
                <a:gd name="T29" fmla="*/ 6 h 3835"/>
                <a:gd name="T30" fmla="*/ 791 w 4746"/>
                <a:gd name="T31" fmla="*/ 10 h 3835"/>
                <a:gd name="T32" fmla="*/ 742 w 4746"/>
                <a:gd name="T33" fmla="*/ 15 h 3835"/>
                <a:gd name="T34" fmla="*/ 689 w 4746"/>
                <a:gd name="T35" fmla="*/ 22 h 3835"/>
                <a:gd name="T36" fmla="*/ 629 w 4746"/>
                <a:gd name="T37" fmla="*/ 31 h 3835"/>
                <a:gd name="T38" fmla="*/ 566 w 4746"/>
                <a:gd name="T39" fmla="*/ 41 h 3835"/>
                <a:gd name="T40" fmla="*/ 500 w 4746"/>
                <a:gd name="T41" fmla="*/ 53 h 3835"/>
                <a:gd name="T42" fmla="*/ 432 w 4746"/>
                <a:gd name="T43" fmla="*/ 67 h 3835"/>
                <a:gd name="T44" fmla="*/ 361 w 4746"/>
                <a:gd name="T45" fmla="*/ 84 h 3835"/>
                <a:gd name="T46" fmla="*/ 295 w 4746"/>
                <a:gd name="T47" fmla="*/ 100 h 3835"/>
                <a:gd name="T48" fmla="*/ 235 w 4746"/>
                <a:gd name="T49" fmla="*/ 117 h 3835"/>
                <a:gd name="T50" fmla="*/ 181 w 4746"/>
                <a:gd name="T51" fmla="*/ 133 h 3835"/>
                <a:gd name="T52" fmla="*/ 133 w 4746"/>
                <a:gd name="T53" fmla="*/ 149 h 3835"/>
                <a:gd name="T54" fmla="*/ 92 w 4746"/>
                <a:gd name="T55" fmla="*/ 163 h 3835"/>
                <a:gd name="T56" fmla="*/ 58 w 4746"/>
                <a:gd name="T57" fmla="*/ 176 h 3835"/>
                <a:gd name="T58" fmla="*/ 31 w 4746"/>
                <a:gd name="T59" fmla="*/ 186 h 3835"/>
                <a:gd name="T60" fmla="*/ 12 w 4746"/>
                <a:gd name="T61" fmla="*/ 193 h 3835"/>
                <a:gd name="T62" fmla="*/ 2 w 4746"/>
                <a:gd name="T63" fmla="*/ 197 h 3835"/>
                <a:gd name="T64" fmla="*/ 137 w 4746"/>
                <a:gd name="T65" fmla="*/ 767 h 3835"/>
                <a:gd name="T66" fmla="*/ 145 w 4746"/>
                <a:gd name="T67" fmla="*/ 763 h 3835"/>
                <a:gd name="T68" fmla="*/ 166 w 4746"/>
                <a:gd name="T69" fmla="*/ 753 h 3835"/>
                <a:gd name="T70" fmla="*/ 199 w 4746"/>
                <a:gd name="T71" fmla="*/ 738 h 3835"/>
                <a:gd name="T72" fmla="*/ 239 w 4746"/>
                <a:gd name="T73" fmla="*/ 719 h 3835"/>
                <a:gd name="T74" fmla="*/ 285 w 4746"/>
                <a:gd name="T75" fmla="*/ 697 h 3835"/>
                <a:gd name="T76" fmla="*/ 334 w 4746"/>
                <a:gd name="T77" fmla="*/ 675 h 3835"/>
                <a:gd name="T78" fmla="*/ 384 w 4746"/>
                <a:gd name="T79" fmla="*/ 652 h 3835"/>
                <a:gd name="T80" fmla="*/ 431 w 4746"/>
                <a:gd name="T81" fmla="*/ 630 h 3835"/>
                <a:gd name="T82" fmla="*/ 474 w 4746"/>
                <a:gd name="T83" fmla="*/ 612 h 3835"/>
                <a:gd name="T84" fmla="*/ 508 w 4746"/>
                <a:gd name="T85" fmla="*/ 598 h 38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4746" h="3835">
                  <a:moveTo>
                    <a:pt x="2631" y="2954"/>
                  </a:moveTo>
                  <a:lnTo>
                    <a:pt x="2672" y="2938"/>
                  </a:lnTo>
                  <a:lnTo>
                    <a:pt x="2720" y="2921"/>
                  </a:lnTo>
                  <a:lnTo>
                    <a:pt x="2775" y="2904"/>
                  </a:lnTo>
                  <a:lnTo>
                    <a:pt x="2837" y="2885"/>
                  </a:lnTo>
                  <a:lnTo>
                    <a:pt x="2905" y="2864"/>
                  </a:lnTo>
                  <a:lnTo>
                    <a:pt x="2976" y="2840"/>
                  </a:lnTo>
                  <a:lnTo>
                    <a:pt x="3053" y="2816"/>
                  </a:lnTo>
                  <a:lnTo>
                    <a:pt x="3132" y="2792"/>
                  </a:lnTo>
                  <a:lnTo>
                    <a:pt x="3214" y="2766"/>
                  </a:lnTo>
                  <a:lnTo>
                    <a:pt x="3302" y="2739"/>
                  </a:lnTo>
                  <a:lnTo>
                    <a:pt x="3389" y="2713"/>
                  </a:lnTo>
                  <a:lnTo>
                    <a:pt x="3478" y="2686"/>
                  </a:lnTo>
                  <a:lnTo>
                    <a:pt x="3568" y="2660"/>
                  </a:lnTo>
                  <a:lnTo>
                    <a:pt x="3658" y="2631"/>
                  </a:lnTo>
                  <a:lnTo>
                    <a:pt x="3751" y="2605"/>
                  </a:lnTo>
                  <a:lnTo>
                    <a:pt x="3840" y="2578"/>
                  </a:lnTo>
                  <a:lnTo>
                    <a:pt x="3930" y="2552"/>
                  </a:lnTo>
                  <a:lnTo>
                    <a:pt x="4017" y="2525"/>
                  </a:lnTo>
                  <a:lnTo>
                    <a:pt x="4101" y="2502"/>
                  </a:lnTo>
                  <a:lnTo>
                    <a:pt x="4184" y="2475"/>
                  </a:lnTo>
                  <a:lnTo>
                    <a:pt x="4263" y="2454"/>
                  </a:lnTo>
                  <a:lnTo>
                    <a:pt x="4336" y="2430"/>
                  </a:lnTo>
                  <a:lnTo>
                    <a:pt x="4408" y="2410"/>
                  </a:lnTo>
                  <a:lnTo>
                    <a:pt x="4472" y="2391"/>
                  </a:lnTo>
                  <a:lnTo>
                    <a:pt x="4532" y="2375"/>
                  </a:lnTo>
                  <a:lnTo>
                    <a:pt x="4585" y="2359"/>
                  </a:lnTo>
                  <a:lnTo>
                    <a:pt x="4633" y="2346"/>
                  </a:lnTo>
                  <a:lnTo>
                    <a:pt x="4672" y="2333"/>
                  </a:lnTo>
                  <a:lnTo>
                    <a:pt x="4704" y="2324"/>
                  </a:lnTo>
                  <a:lnTo>
                    <a:pt x="4727" y="2317"/>
                  </a:lnTo>
                  <a:lnTo>
                    <a:pt x="4741" y="2314"/>
                  </a:lnTo>
                  <a:lnTo>
                    <a:pt x="4746" y="2312"/>
                  </a:lnTo>
                  <a:lnTo>
                    <a:pt x="4516" y="0"/>
                  </a:lnTo>
                  <a:lnTo>
                    <a:pt x="4514" y="0"/>
                  </a:lnTo>
                  <a:lnTo>
                    <a:pt x="4503" y="0"/>
                  </a:lnTo>
                  <a:lnTo>
                    <a:pt x="4487" y="3"/>
                  </a:lnTo>
                  <a:lnTo>
                    <a:pt x="4466" y="3"/>
                  </a:lnTo>
                  <a:lnTo>
                    <a:pt x="4437" y="6"/>
                  </a:lnTo>
                  <a:lnTo>
                    <a:pt x="4403" y="8"/>
                  </a:lnTo>
                  <a:lnTo>
                    <a:pt x="4366" y="11"/>
                  </a:lnTo>
                  <a:lnTo>
                    <a:pt x="4321" y="14"/>
                  </a:lnTo>
                  <a:lnTo>
                    <a:pt x="4271" y="19"/>
                  </a:lnTo>
                  <a:lnTo>
                    <a:pt x="4218" y="24"/>
                  </a:lnTo>
                  <a:lnTo>
                    <a:pt x="4158" y="29"/>
                  </a:lnTo>
                  <a:lnTo>
                    <a:pt x="4094" y="34"/>
                  </a:lnTo>
                  <a:lnTo>
                    <a:pt x="4025" y="43"/>
                  </a:lnTo>
                  <a:lnTo>
                    <a:pt x="3954" y="51"/>
                  </a:lnTo>
                  <a:lnTo>
                    <a:pt x="3877" y="58"/>
                  </a:lnTo>
                  <a:lnTo>
                    <a:pt x="3798" y="67"/>
                  </a:lnTo>
                  <a:lnTo>
                    <a:pt x="3713" y="77"/>
                  </a:lnTo>
                  <a:lnTo>
                    <a:pt x="3626" y="87"/>
                  </a:lnTo>
                  <a:lnTo>
                    <a:pt x="3537" y="98"/>
                  </a:lnTo>
                  <a:lnTo>
                    <a:pt x="3444" y="111"/>
                  </a:lnTo>
                  <a:lnTo>
                    <a:pt x="3349" y="125"/>
                  </a:lnTo>
                  <a:lnTo>
                    <a:pt x="3249" y="137"/>
                  </a:lnTo>
                  <a:lnTo>
                    <a:pt x="3148" y="154"/>
                  </a:lnTo>
                  <a:lnTo>
                    <a:pt x="3045" y="170"/>
                  </a:lnTo>
                  <a:lnTo>
                    <a:pt x="2940" y="188"/>
                  </a:lnTo>
                  <a:lnTo>
                    <a:pt x="2832" y="204"/>
                  </a:lnTo>
                  <a:lnTo>
                    <a:pt x="2723" y="225"/>
                  </a:lnTo>
                  <a:lnTo>
                    <a:pt x="2612" y="243"/>
                  </a:lnTo>
                  <a:lnTo>
                    <a:pt x="2499" y="264"/>
                  </a:lnTo>
                  <a:lnTo>
                    <a:pt x="2387" y="288"/>
                  </a:lnTo>
                  <a:lnTo>
                    <a:pt x="2271" y="312"/>
                  </a:lnTo>
                  <a:lnTo>
                    <a:pt x="2158" y="336"/>
                  </a:lnTo>
                  <a:lnTo>
                    <a:pt x="2036" y="362"/>
                  </a:lnTo>
                  <a:lnTo>
                    <a:pt x="1919" y="389"/>
                  </a:lnTo>
                  <a:lnTo>
                    <a:pt x="1804" y="418"/>
                  </a:lnTo>
                  <a:lnTo>
                    <a:pt x="1693" y="444"/>
                  </a:lnTo>
                  <a:lnTo>
                    <a:pt x="1585" y="473"/>
                  </a:lnTo>
                  <a:lnTo>
                    <a:pt x="1476" y="502"/>
                  </a:lnTo>
                  <a:lnTo>
                    <a:pt x="1373" y="528"/>
                  </a:lnTo>
                  <a:lnTo>
                    <a:pt x="1273" y="557"/>
                  </a:lnTo>
                  <a:lnTo>
                    <a:pt x="1175" y="584"/>
                  </a:lnTo>
                  <a:lnTo>
                    <a:pt x="1082" y="614"/>
                  </a:lnTo>
                  <a:lnTo>
                    <a:pt x="993" y="640"/>
                  </a:lnTo>
                  <a:lnTo>
                    <a:pt x="906" y="666"/>
                  </a:lnTo>
                  <a:lnTo>
                    <a:pt x="821" y="695"/>
                  </a:lnTo>
                  <a:lnTo>
                    <a:pt x="742" y="719"/>
                  </a:lnTo>
                  <a:lnTo>
                    <a:pt x="665" y="746"/>
                  </a:lnTo>
                  <a:lnTo>
                    <a:pt x="591" y="769"/>
                  </a:lnTo>
                  <a:lnTo>
                    <a:pt x="523" y="792"/>
                  </a:lnTo>
                  <a:lnTo>
                    <a:pt x="459" y="816"/>
                  </a:lnTo>
                  <a:lnTo>
                    <a:pt x="399" y="838"/>
                  </a:lnTo>
                  <a:lnTo>
                    <a:pt x="341" y="859"/>
                  </a:lnTo>
                  <a:lnTo>
                    <a:pt x="288" y="878"/>
                  </a:lnTo>
                  <a:lnTo>
                    <a:pt x="240" y="895"/>
                  </a:lnTo>
                  <a:lnTo>
                    <a:pt x="195" y="912"/>
                  </a:lnTo>
                  <a:lnTo>
                    <a:pt x="156" y="928"/>
                  </a:lnTo>
                  <a:lnTo>
                    <a:pt x="118" y="943"/>
                  </a:lnTo>
                  <a:lnTo>
                    <a:pt x="87" y="954"/>
                  </a:lnTo>
                  <a:lnTo>
                    <a:pt x="60" y="964"/>
                  </a:lnTo>
                  <a:lnTo>
                    <a:pt x="39" y="975"/>
                  </a:lnTo>
                  <a:lnTo>
                    <a:pt x="20" y="981"/>
                  </a:lnTo>
                  <a:lnTo>
                    <a:pt x="10" y="986"/>
                  </a:lnTo>
                  <a:lnTo>
                    <a:pt x="3" y="991"/>
                  </a:lnTo>
                  <a:lnTo>
                    <a:pt x="0" y="991"/>
                  </a:lnTo>
                  <a:lnTo>
                    <a:pt x="686" y="3835"/>
                  </a:lnTo>
                  <a:lnTo>
                    <a:pt x="691" y="3833"/>
                  </a:lnTo>
                  <a:lnTo>
                    <a:pt x="705" y="3828"/>
                  </a:lnTo>
                  <a:lnTo>
                    <a:pt x="727" y="3817"/>
                  </a:lnTo>
                  <a:lnTo>
                    <a:pt x="753" y="3804"/>
                  </a:lnTo>
                  <a:lnTo>
                    <a:pt x="789" y="3786"/>
                  </a:lnTo>
                  <a:lnTo>
                    <a:pt x="832" y="3767"/>
                  </a:lnTo>
                  <a:lnTo>
                    <a:pt x="880" y="3743"/>
                  </a:lnTo>
                  <a:lnTo>
                    <a:pt x="933" y="3719"/>
                  </a:lnTo>
                  <a:lnTo>
                    <a:pt x="993" y="3690"/>
                  </a:lnTo>
                  <a:lnTo>
                    <a:pt x="1056" y="3662"/>
                  </a:lnTo>
                  <a:lnTo>
                    <a:pt x="1125" y="3630"/>
                  </a:lnTo>
                  <a:lnTo>
                    <a:pt x="1197" y="3595"/>
                  </a:lnTo>
                  <a:lnTo>
                    <a:pt x="1271" y="3561"/>
                  </a:lnTo>
                  <a:lnTo>
                    <a:pt x="1346" y="3523"/>
                  </a:lnTo>
                  <a:lnTo>
                    <a:pt x="1427" y="3487"/>
                  </a:lnTo>
                  <a:lnTo>
                    <a:pt x="1508" y="3450"/>
                  </a:lnTo>
                  <a:lnTo>
                    <a:pt x="1590" y="3410"/>
                  </a:lnTo>
                  <a:lnTo>
                    <a:pt x="1672" y="3374"/>
                  </a:lnTo>
                  <a:lnTo>
                    <a:pt x="1756" y="3334"/>
                  </a:lnTo>
                  <a:lnTo>
                    <a:pt x="1838" y="3297"/>
                  </a:lnTo>
                  <a:lnTo>
                    <a:pt x="1919" y="3260"/>
                  </a:lnTo>
                  <a:lnTo>
                    <a:pt x="2002" y="3223"/>
                  </a:lnTo>
                  <a:lnTo>
                    <a:pt x="2079" y="3185"/>
                  </a:lnTo>
                  <a:lnTo>
                    <a:pt x="2156" y="3151"/>
                  </a:lnTo>
                  <a:lnTo>
                    <a:pt x="2229" y="3120"/>
                  </a:lnTo>
                  <a:lnTo>
                    <a:pt x="2300" y="3088"/>
                  </a:lnTo>
                  <a:lnTo>
                    <a:pt x="2369" y="3059"/>
                  </a:lnTo>
                  <a:lnTo>
                    <a:pt x="2430" y="3033"/>
                  </a:lnTo>
                  <a:lnTo>
                    <a:pt x="2488" y="3009"/>
                  </a:lnTo>
                  <a:lnTo>
                    <a:pt x="2543" y="2988"/>
                  </a:lnTo>
                  <a:lnTo>
                    <a:pt x="2588" y="2969"/>
                  </a:lnTo>
                  <a:lnTo>
                    <a:pt x="2631" y="29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1" name="Freeform 13"/>
            <p:cNvSpPr>
              <a:spLocks/>
            </p:cNvSpPr>
            <p:nvPr/>
          </p:nvSpPr>
          <p:spPr bwMode="auto">
            <a:xfrm>
              <a:off x="4260" y="575"/>
              <a:ext cx="910" cy="722"/>
            </a:xfrm>
            <a:custGeom>
              <a:avLst/>
              <a:gdLst>
                <a:gd name="T0" fmla="*/ 812 w 4548"/>
                <a:gd name="T1" fmla="*/ 224 h 3610"/>
                <a:gd name="T2" fmla="*/ 809 w 4548"/>
                <a:gd name="T3" fmla="*/ 210 h 3610"/>
                <a:gd name="T4" fmla="*/ 877 w 4548"/>
                <a:gd name="T5" fmla="*/ 110 h 3610"/>
                <a:gd name="T6" fmla="*/ 800 w 4548"/>
                <a:gd name="T7" fmla="*/ 131 h 3610"/>
                <a:gd name="T8" fmla="*/ 870 w 4548"/>
                <a:gd name="T9" fmla="*/ 33 h 3610"/>
                <a:gd name="T10" fmla="*/ 752 w 4548"/>
                <a:gd name="T11" fmla="*/ 86 h 3610"/>
                <a:gd name="T12" fmla="*/ 709 w 4548"/>
                <a:gd name="T13" fmla="*/ 96 h 3610"/>
                <a:gd name="T14" fmla="*/ 556 w 4548"/>
                <a:gd name="T15" fmla="*/ 119 h 3610"/>
                <a:gd name="T16" fmla="*/ 514 w 4548"/>
                <a:gd name="T17" fmla="*/ 133 h 3610"/>
                <a:gd name="T18" fmla="*/ 467 w 4548"/>
                <a:gd name="T19" fmla="*/ 139 h 3610"/>
                <a:gd name="T20" fmla="*/ 494 w 4548"/>
                <a:gd name="T21" fmla="*/ 55 h 3610"/>
                <a:gd name="T22" fmla="*/ 449 w 4548"/>
                <a:gd name="T23" fmla="*/ 64 h 3610"/>
                <a:gd name="T24" fmla="*/ 424 w 4548"/>
                <a:gd name="T25" fmla="*/ 142 h 3610"/>
                <a:gd name="T26" fmla="*/ 408 w 4548"/>
                <a:gd name="T27" fmla="*/ 147 h 3610"/>
                <a:gd name="T28" fmla="*/ 301 w 4548"/>
                <a:gd name="T29" fmla="*/ 98 h 3610"/>
                <a:gd name="T30" fmla="*/ 323 w 4548"/>
                <a:gd name="T31" fmla="*/ 169 h 3610"/>
                <a:gd name="T32" fmla="*/ 216 w 4548"/>
                <a:gd name="T33" fmla="*/ 120 h 3610"/>
                <a:gd name="T34" fmla="*/ 144 w 4548"/>
                <a:gd name="T35" fmla="*/ 224 h 3610"/>
                <a:gd name="T36" fmla="*/ 36 w 4548"/>
                <a:gd name="T37" fmla="*/ 176 h 3610"/>
                <a:gd name="T38" fmla="*/ 98 w 4548"/>
                <a:gd name="T39" fmla="*/ 285 h 3610"/>
                <a:gd name="T40" fmla="*/ 114 w 4548"/>
                <a:gd name="T41" fmla="*/ 329 h 3610"/>
                <a:gd name="T42" fmla="*/ 121 w 4548"/>
                <a:gd name="T43" fmla="*/ 380 h 3610"/>
                <a:gd name="T44" fmla="*/ 41 w 4548"/>
                <a:gd name="T45" fmla="*/ 365 h 3610"/>
                <a:gd name="T46" fmla="*/ 52 w 4548"/>
                <a:gd name="T47" fmla="*/ 415 h 3610"/>
                <a:gd name="T48" fmla="*/ 125 w 4548"/>
                <a:gd name="T49" fmla="*/ 429 h 3610"/>
                <a:gd name="T50" fmla="*/ 129 w 4548"/>
                <a:gd name="T51" fmla="*/ 446 h 3610"/>
                <a:gd name="T52" fmla="*/ 92 w 4548"/>
                <a:gd name="T53" fmla="*/ 580 h 3610"/>
                <a:gd name="T54" fmla="*/ 152 w 4548"/>
                <a:gd name="T55" fmla="*/ 541 h 3610"/>
                <a:gd name="T56" fmla="*/ 116 w 4548"/>
                <a:gd name="T57" fmla="*/ 678 h 3610"/>
                <a:gd name="T58" fmla="*/ 203 w 4548"/>
                <a:gd name="T59" fmla="*/ 594 h 3610"/>
                <a:gd name="T60" fmla="*/ 238 w 4548"/>
                <a:gd name="T61" fmla="*/ 575 h 3610"/>
                <a:gd name="T62" fmla="*/ 370 w 4548"/>
                <a:gd name="T63" fmla="*/ 525 h 3610"/>
                <a:gd name="T64" fmla="*/ 407 w 4548"/>
                <a:gd name="T65" fmla="*/ 505 h 3610"/>
                <a:gd name="T66" fmla="*/ 450 w 4548"/>
                <a:gd name="T67" fmla="*/ 494 h 3610"/>
                <a:gd name="T68" fmla="*/ 433 w 4548"/>
                <a:gd name="T69" fmla="*/ 580 h 3610"/>
                <a:gd name="T70" fmla="*/ 475 w 4548"/>
                <a:gd name="T71" fmla="*/ 564 h 3610"/>
                <a:gd name="T72" fmla="*/ 489 w 4548"/>
                <a:gd name="T73" fmla="*/ 480 h 3610"/>
                <a:gd name="T74" fmla="*/ 504 w 4548"/>
                <a:gd name="T75" fmla="*/ 474 h 3610"/>
                <a:gd name="T76" fmla="*/ 606 w 4548"/>
                <a:gd name="T77" fmla="*/ 518 h 3610"/>
                <a:gd name="T78" fmla="*/ 583 w 4548"/>
                <a:gd name="T79" fmla="*/ 447 h 3610"/>
                <a:gd name="T80" fmla="*/ 688 w 4548"/>
                <a:gd name="T81" fmla="*/ 492 h 3610"/>
                <a:gd name="T82" fmla="*/ 766 w 4548"/>
                <a:gd name="T83" fmla="*/ 395 h 3610"/>
                <a:gd name="T84" fmla="*/ 873 w 4548"/>
                <a:gd name="T85" fmla="*/ 442 h 3610"/>
                <a:gd name="T86" fmla="*/ 827 w 4548"/>
                <a:gd name="T87" fmla="*/ 344 h 3610"/>
                <a:gd name="T88" fmla="*/ 818 w 4548"/>
                <a:gd name="T89" fmla="*/ 306 h 3610"/>
                <a:gd name="T90" fmla="*/ 817 w 4548"/>
                <a:gd name="T91" fmla="*/ 263 h 3610"/>
                <a:gd name="T92" fmla="*/ 894 w 4548"/>
                <a:gd name="T93" fmla="*/ 280 h 3610"/>
                <a:gd name="T94" fmla="*/ 889 w 4548"/>
                <a:gd name="T95" fmla="*/ 238 h 36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548" h="3610">
                  <a:moveTo>
                    <a:pt x="4282" y="1082"/>
                  </a:moveTo>
                  <a:lnTo>
                    <a:pt x="4419" y="931"/>
                  </a:lnTo>
                  <a:lnTo>
                    <a:pt x="4406" y="797"/>
                  </a:lnTo>
                  <a:lnTo>
                    <a:pt x="4057" y="1120"/>
                  </a:lnTo>
                  <a:lnTo>
                    <a:pt x="4049" y="1053"/>
                  </a:lnTo>
                  <a:lnTo>
                    <a:pt x="4400" y="729"/>
                  </a:lnTo>
                  <a:lnTo>
                    <a:pt x="4400" y="723"/>
                  </a:lnTo>
                  <a:lnTo>
                    <a:pt x="4044" y="1048"/>
                  </a:lnTo>
                  <a:lnTo>
                    <a:pt x="4033" y="945"/>
                  </a:lnTo>
                  <a:lnTo>
                    <a:pt x="4020" y="959"/>
                  </a:lnTo>
                  <a:lnTo>
                    <a:pt x="4012" y="887"/>
                  </a:lnTo>
                  <a:lnTo>
                    <a:pt x="4385" y="552"/>
                  </a:lnTo>
                  <a:lnTo>
                    <a:pt x="4369" y="403"/>
                  </a:lnTo>
                  <a:lnTo>
                    <a:pt x="3975" y="753"/>
                  </a:lnTo>
                  <a:lnTo>
                    <a:pt x="3970" y="681"/>
                  </a:lnTo>
                  <a:lnTo>
                    <a:pt x="3999" y="655"/>
                  </a:lnTo>
                  <a:lnTo>
                    <a:pt x="3985" y="549"/>
                  </a:lnTo>
                  <a:lnTo>
                    <a:pt x="3983" y="552"/>
                  </a:lnTo>
                  <a:lnTo>
                    <a:pt x="3975" y="483"/>
                  </a:lnTo>
                  <a:lnTo>
                    <a:pt x="4347" y="163"/>
                  </a:lnTo>
                  <a:lnTo>
                    <a:pt x="4335" y="0"/>
                  </a:lnTo>
                  <a:lnTo>
                    <a:pt x="4136" y="20"/>
                  </a:lnTo>
                  <a:lnTo>
                    <a:pt x="3838" y="417"/>
                  </a:lnTo>
                  <a:lnTo>
                    <a:pt x="3756" y="430"/>
                  </a:lnTo>
                  <a:lnTo>
                    <a:pt x="3759" y="425"/>
                  </a:lnTo>
                  <a:lnTo>
                    <a:pt x="3640" y="444"/>
                  </a:lnTo>
                  <a:lnTo>
                    <a:pt x="3623" y="465"/>
                  </a:lnTo>
                  <a:lnTo>
                    <a:pt x="3544" y="478"/>
                  </a:lnTo>
                  <a:lnTo>
                    <a:pt x="3846" y="55"/>
                  </a:lnTo>
                  <a:lnTo>
                    <a:pt x="3122" y="158"/>
                  </a:lnTo>
                  <a:lnTo>
                    <a:pt x="2858" y="581"/>
                  </a:lnTo>
                  <a:lnTo>
                    <a:pt x="2779" y="597"/>
                  </a:lnTo>
                  <a:lnTo>
                    <a:pt x="2781" y="591"/>
                  </a:lnTo>
                  <a:lnTo>
                    <a:pt x="2665" y="615"/>
                  </a:lnTo>
                  <a:lnTo>
                    <a:pt x="2644" y="650"/>
                  </a:lnTo>
                  <a:lnTo>
                    <a:pt x="2567" y="665"/>
                  </a:lnTo>
                  <a:lnTo>
                    <a:pt x="2842" y="206"/>
                  </a:lnTo>
                  <a:lnTo>
                    <a:pt x="2671" y="237"/>
                  </a:lnTo>
                  <a:lnTo>
                    <a:pt x="2412" y="681"/>
                  </a:lnTo>
                  <a:lnTo>
                    <a:pt x="2335" y="696"/>
                  </a:lnTo>
                  <a:lnTo>
                    <a:pt x="2343" y="681"/>
                  </a:lnTo>
                  <a:lnTo>
                    <a:pt x="2232" y="708"/>
                  </a:lnTo>
                  <a:lnTo>
                    <a:pt x="2475" y="274"/>
                  </a:lnTo>
                  <a:lnTo>
                    <a:pt x="2470" y="274"/>
                  </a:lnTo>
                  <a:lnTo>
                    <a:pt x="2227" y="705"/>
                  </a:lnTo>
                  <a:lnTo>
                    <a:pt x="2150" y="723"/>
                  </a:lnTo>
                  <a:lnTo>
                    <a:pt x="2390" y="290"/>
                  </a:lnTo>
                  <a:lnTo>
                    <a:pt x="2242" y="319"/>
                  </a:lnTo>
                  <a:lnTo>
                    <a:pt x="2110" y="506"/>
                  </a:lnTo>
                  <a:lnTo>
                    <a:pt x="1930" y="388"/>
                  </a:lnTo>
                  <a:lnTo>
                    <a:pt x="1777" y="422"/>
                  </a:lnTo>
                  <a:lnTo>
                    <a:pt x="2119" y="710"/>
                  </a:lnTo>
                  <a:lnTo>
                    <a:pt x="2042" y="729"/>
                  </a:lnTo>
                  <a:lnTo>
                    <a:pt x="1701" y="441"/>
                  </a:lnTo>
                  <a:lnTo>
                    <a:pt x="1693" y="444"/>
                  </a:lnTo>
                  <a:lnTo>
                    <a:pt x="2040" y="734"/>
                  </a:lnTo>
                  <a:lnTo>
                    <a:pt x="1925" y="760"/>
                  </a:lnTo>
                  <a:lnTo>
                    <a:pt x="1942" y="773"/>
                  </a:lnTo>
                  <a:lnTo>
                    <a:pt x="1865" y="792"/>
                  </a:lnTo>
                  <a:lnTo>
                    <a:pt x="1505" y="488"/>
                  </a:lnTo>
                  <a:lnTo>
                    <a:pt x="1342" y="530"/>
                  </a:lnTo>
                  <a:lnTo>
                    <a:pt x="1719" y="850"/>
                  </a:lnTo>
                  <a:lnTo>
                    <a:pt x="1645" y="868"/>
                  </a:lnTo>
                  <a:lnTo>
                    <a:pt x="1616" y="845"/>
                  </a:lnTo>
                  <a:lnTo>
                    <a:pt x="1503" y="876"/>
                  </a:lnTo>
                  <a:lnTo>
                    <a:pt x="1508" y="879"/>
                  </a:lnTo>
                  <a:lnTo>
                    <a:pt x="1434" y="900"/>
                  </a:lnTo>
                  <a:lnTo>
                    <a:pt x="1081" y="602"/>
                  </a:lnTo>
                  <a:lnTo>
                    <a:pt x="431" y="797"/>
                  </a:lnTo>
                  <a:lnTo>
                    <a:pt x="808" y="1115"/>
                  </a:lnTo>
                  <a:lnTo>
                    <a:pt x="736" y="1137"/>
                  </a:lnTo>
                  <a:lnTo>
                    <a:pt x="719" y="1122"/>
                  </a:lnTo>
                  <a:lnTo>
                    <a:pt x="613" y="1156"/>
                  </a:lnTo>
                  <a:lnTo>
                    <a:pt x="616" y="1161"/>
                  </a:lnTo>
                  <a:lnTo>
                    <a:pt x="544" y="1185"/>
                  </a:lnTo>
                  <a:lnTo>
                    <a:pt x="182" y="879"/>
                  </a:lnTo>
                  <a:lnTo>
                    <a:pt x="0" y="943"/>
                  </a:lnTo>
                  <a:lnTo>
                    <a:pt x="42" y="1130"/>
                  </a:lnTo>
                  <a:lnTo>
                    <a:pt x="472" y="1339"/>
                  </a:lnTo>
                  <a:lnTo>
                    <a:pt x="491" y="1423"/>
                  </a:lnTo>
                  <a:lnTo>
                    <a:pt x="486" y="1420"/>
                  </a:lnTo>
                  <a:lnTo>
                    <a:pt x="515" y="1547"/>
                  </a:lnTo>
                  <a:lnTo>
                    <a:pt x="549" y="1563"/>
                  </a:lnTo>
                  <a:lnTo>
                    <a:pt x="568" y="1645"/>
                  </a:lnTo>
                  <a:lnTo>
                    <a:pt x="110" y="1425"/>
                  </a:lnTo>
                  <a:lnTo>
                    <a:pt x="153" y="1611"/>
                  </a:lnTo>
                  <a:lnTo>
                    <a:pt x="587" y="1817"/>
                  </a:lnTo>
                  <a:lnTo>
                    <a:pt x="604" y="1901"/>
                  </a:lnTo>
                  <a:lnTo>
                    <a:pt x="589" y="1893"/>
                  </a:lnTo>
                  <a:lnTo>
                    <a:pt x="618" y="2017"/>
                  </a:lnTo>
                  <a:lnTo>
                    <a:pt x="203" y="1820"/>
                  </a:lnTo>
                  <a:lnTo>
                    <a:pt x="206" y="1827"/>
                  </a:lnTo>
                  <a:lnTo>
                    <a:pt x="616" y="2022"/>
                  </a:lnTo>
                  <a:lnTo>
                    <a:pt x="634" y="2108"/>
                  </a:lnTo>
                  <a:lnTo>
                    <a:pt x="225" y="1912"/>
                  </a:lnTo>
                  <a:lnTo>
                    <a:pt x="261" y="2073"/>
                  </a:lnTo>
                  <a:lnTo>
                    <a:pt x="444" y="2189"/>
                  </a:lnTo>
                  <a:lnTo>
                    <a:pt x="346" y="2427"/>
                  </a:lnTo>
                  <a:lnTo>
                    <a:pt x="386" y="2599"/>
                  </a:lnTo>
                  <a:lnTo>
                    <a:pt x="626" y="2144"/>
                  </a:lnTo>
                  <a:lnTo>
                    <a:pt x="645" y="2228"/>
                  </a:lnTo>
                  <a:lnTo>
                    <a:pt x="407" y="2683"/>
                  </a:lnTo>
                  <a:lnTo>
                    <a:pt x="409" y="2691"/>
                  </a:lnTo>
                  <a:lnTo>
                    <a:pt x="647" y="2231"/>
                  </a:lnTo>
                  <a:lnTo>
                    <a:pt x="676" y="2355"/>
                  </a:lnTo>
                  <a:lnTo>
                    <a:pt x="684" y="2340"/>
                  </a:lnTo>
                  <a:lnTo>
                    <a:pt x="705" y="2422"/>
                  </a:lnTo>
                  <a:lnTo>
                    <a:pt x="460" y="2902"/>
                  </a:lnTo>
                  <a:lnTo>
                    <a:pt x="505" y="3089"/>
                  </a:lnTo>
                  <a:lnTo>
                    <a:pt x="758" y="2580"/>
                  </a:lnTo>
                  <a:lnTo>
                    <a:pt x="779" y="2664"/>
                  </a:lnTo>
                  <a:lnTo>
                    <a:pt x="758" y="2705"/>
                  </a:lnTo>
                  <a:lnTo>
                    <a:pt x="787" y="2831"/>
                  </a:lnTo>
                  <a:lnTo>
                    <a:pt x="793" y="2825"/>
                  </a:lnTo>
                  <a:lnTo>
                    <a:pt x="811" y="2911"/>
                  </a:lnTo>
                  <a:lnTo>
                    <a:pt x="578" y="3391"/>
                  </a:lnTo>
                  <a:lnTo>
                    <a:pt x="631" y="3610"/>
                  </a:lnTo>
                  <a:lnTo>
                    <a:pt x="800" y="3520"/>
                  </a:lnTo>
                  <a:lnTo>
                    <a:pt x="951" y="3000"/>
                  </a:lnTo>
                  <a:lnTo>
                    <a:pt x="1017" y="2971"/>
                  </a:lnTo>
                  <a:lnTo>
                    <a:pt x="1014" y="2976"/>
                  </a:lnTo>
                  <a:lnTo>
                    <a:pt x="1115" y="2931"/>
                  </a:lnTo>
                  <a:lnTo>
                    <a:pt x="1122" y="2905"/>
                  </a:lnTo>
                  <a:lnTo>
                    <a:pt x="1189" y="2873"/>
                  </a:lnTo>
                  <a:lnTo>
                    <a:pt x="1025" y="3407"/>
                  </a:lnTo>
                  <a:lnTo>
                    <a:pt x="1606" y="3132"/>
                  </a:lnTo>
                  <a:lnTo>
                    <a:pt x="1781" y="2654"/>
                  </a:lnTo>
                  <a:lnTo>
                    <a:pt x="1849" y="2625"/>
                  </a:lnTo>
                  <a:lnTo>
                    <a:pt x="1846" y="2633"/>
                  </a:lnTo>
                  <a:lnTo>
                    <a:pt x="1952" y="2590"/>
                  </a:lnTo>
                  <a:lnTo>
                    <a:pt x="1965" y="2551"/>
                  </a:lnTo>
                  <a:lnTo>
                    <a:pt x="2036" y="2525"/>
                  </a:lnTo>
                  <a:lnTo>
                    <a:pt x="1844" y="3032"/>
                  </a:lnTo>
                  <a:lnTo>
                    <a:pt x="1992" y="2969"/>
                  </a:lnTo>
                  <a:lnTo>
                    <a:pt x="2177" y="2496"/>
                  </a:lnTo>
                  <a:lnTo>
                    <a:pt x="2248" y="2470"/>
                  </a:lnTo>
                  <a:lnTo>
                    <a:pt x="2240" y="2487"/>
                  </a:lnTo>
                  <a:lnTo>
                    <a:pt x="2343" y="2451"/>
                  </a:lnTo>
                  <a:lnTo>
                    <a:pt x="2160" y="2902"/>
                  </a:lnTo>
                  <a:lnTo>
                    <a:pt x="2165" y="2900"/>
                  </a:lnTo>
                  <a:lnTo>
                    <a:pt x="2348" y="2453"/>
                  </a:lnTo>
                  <a:lnTo>
                    <a:pt x="2419" y="2427"/>
                  </a:lnTo>
                  <a:lnTo>
                    <a:pt x="2234" y="2873"/>
                  </a:lnTo>
                  <a:lnTo>
                    <a:pt x="2374" y="2818"/>
                  </a:lnTo>
                  <a:lnTo>
                    <a:pt x="2481" y="2623"/>
                  </a:lnTo>
                  <a:lnTo>
                    <a:pt x="2639" y="2720"/>
                  </a:lnTo>
                  <a:lnTo>
                    <a:pt x="2776" y="2672"/>
                  </a:lnTo>
                  <a:lnTo>
                    <a:pt x="2443" y="2398"/>
                  </a:lnTo>
                  <a:lnTo>
                    <a:pt x="2515" y="2374"/>
                  </a:lnTo>
                  <a:lnTo>
                    <a:pt x="2845" y="2649"/>
                  </a:lnTo>
                  <a:lnTo>
                    <a:pt x="2853" y="2646"/>
                  </a:lnTo>
                  <a:lnTo>
                    <a:pt x="2517" y="2372"/>
                  </a:lnTo>
                  <a:lnTo>
                    <a:pt x="2623" y="2334"/>
                  </a:lnTo>
                  <a:lnTo>
                    <a:pt x="2609" y="2324"/>
                  </a:lnTo>
                  <a:lnTo>
                    <a:pt x="2681" y="2300"/>
                  </a:lnTo>
                  <a:lnTo>
                    <a:pt x="3027" y="2588"/>
                  </a:lnTo>
                  <a:lnTo>
                    <a:pt x="3183" y="2538"/>
                  </a:lnTo>
                  <a:lnTo>
                    <a:pt x="2819" y="2237"/>
                  </a:lnTo>
                  <a:lnTo>
                    <a:pt x="2889" y="2213"/>
                  </a:lnTo>
                  <a:lnTo>
                    <a:pt x="2916" y="2237"/>
                  </a:lnTo>
                  <a:lnTo>
                    <a:pt x="3027" y="2202"/>
                  </a:lnTo>
                  <a:lnTo>
                    <a:pt x="3024" y="2199"/>
                  </a:lnTo>
                  <a:lnTo>
                    <a:pt x="3095" y="2178"/>
                  </a:lnTo>
                  <a:lnTo>
                    <a:pt x="3439" y="2458"/>
                  </a:lnTo>
                  <a:lnTo>
                    <a:pt x="4097" y="2274"/>
                  </a:lnTo>
                  <a:lnTo>
                    <a:pt x="3738" y="1981"/>
                  </a:lnTo>
                  <a:lnTo>
                    <a:pt x="3812" y="1959"/>
                  </a:lnTo>
                  <a:lnTo>
                    <a:pt x="3829" y="1976"/>
                  </a:lnTo>
                  <a:lnTo>
                    <a:pt x="3944" y="1947"/>
                  </a:lnTo>
                  <a:lnTo>
                    <a:pt x="3939" y="1943"/>
                  </a:lnTo>
                  <a:lnTo>
                    <a:pt x="4014" y="1925"/>
                  </a:lnTo>
                  <a:lnTo>
                    <a:pt x="4361" y="2208"/>
                  </a:lnTo>
                  <a:lnTo>
                    <a:pt x="4548" y="2165"/>
                  </a:lnTo>
                  <a:lnTo>
                    <a:pt x="4527" y="1976"/>
                  </a:lnTo>
                  <a:lnTo>
                    <a:pt x="4141" y="1793"/>
                  </a:lnTo>
                  <a:lnTo>
                    <a:pt x="4134" y="1722"/>
                  </a:lnTo>
                  <a:lnTo>
                    <a:pt x="4139" y="1724"/>
                  </a:lnTo>
                  <a:lnTo>
                    <a:pt x="4126" y="1616"/>
                  </a:lnTo>
                  <a:lnTo>
                    <a:pt x="4094" y="1600"/>
                  </a:lnTo>
                  <a:lnTo>
                    <a:pt x="4086" y="1528"/>
                  </a:lnTo>
                  <a:lnTo>
                    <a:pt x="4501" y="1727"/>
                  </a:lnTo>
                  <a:lnTo>
                    <a:pt x="4485" y="1576"/>
                  </a:lnTo>
                  <a:lnTo>
                    <a:pt x="4088" y="1386"/>
                  </a:lnTo>
                  <a:lnTo>
                    <a:pt x="4081" y="1315"/>
                  </a:lnTo>
                  <a:lnTo>
                    <a:pt x="4097" y="1323"/>
                  </a:lnTo>
                  <a:lnTo>
                    <a:pt x="4083" y="1217"/>
                  </a:lnTo>
                  <a:lnTo>
                    <a:pt x="4467" y="1405"/>
                  </a:lnTo>
                  <a:lnTo>
                    <a:pt x="4467" y="1399"/>
                  </a:lnTo>
                  <a:lnTo>
                    <a:pt x="4086" y="1214"/>
                  </a:lnTo>
                  <a:lnTo>
                    <a:pt x="4078" y="1144"/>
                  </a:lnTo>
                  <a:lnTo>
                    <a:pt x="4459" y="1328"/>
                  </a:lnTo>
                  <a:lnTo>
                    <a:pt x="4445" y="1188"/>
                  </a:lnTo>
                  <a:lnTo>
                    <a:pt x="4282" y="108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2" name="Freeform 14"/>
            <p:cNvSpPr>
              <a:spLocks/>
            </p:cNvSpPr>
            <p:nvPr/>
          </p:nvSpPr>
          <p:spPr bwMode="auto">
            <a:xfrm>
              <a:off x="4296" y="746"/>
              <a:ext cx="87" cy="66"/>
            </a:xfrm>
            <a:custGeom>
              <a:avLst/>
              <a:gdLst>
                <a:gd name="T0" fmla="*/ 87 w 434"/>
                <a:gd name="T1" fmla="*/ 61 h 327"/>
                <a:gd name="T2" fmla="*/ 86 w 434"/>
                <a:gd name="T3" fmla="*/ 60 h 327"/>
                <a:gd name="T4" fmla="*/ 86 w 434"/>
                <a:gd name="T5" fmla="*/ 61 h 327"/>
                <a:gd name="T6" fmla="*/ 14 w 434"/>
                <a:gd name="T7" fmla="*/ 0 h 327"/>
                <a:gd name="T8" fmla="*/ 0 w 434"/>
                <a:gd name="T9" fmla="*/ 4 h 327"/>
                <a:gd name="T10" fmla="*/ 73 w 434"/>
                <a:gd name="T11" fmla="*/ 66 h 327"/>
                <a:gd name="T12" fmla="*/ 87 w 434"/>
                <a:gd name="T13" fmla="*/ 61 h 3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4" h="327">
                  <a:moveTo>
                    <a:pt x="434" y="303"/>
                  </a:moveTo>
                  <a:lnTo>
                    <a:pt x="431" y="298"/>
                  </a:lnTo>
                  <a:lnTo>
                    <a:pt x="429" y="301"/>
                  </a:lnTo>
                  <a:lnTo>
                    <a:pt x="69" y="0"/>
                  </a:lnTo>
                  <a:lnTo>
                    <a:pt x="0" y="21"/>
                  </a:lnTo>
                  <a:lnTo>
                    <a:pt x="362" y="327"/>
                  </a:lnTo>
                  <a:lnTo>
                    <a:pt x="434" y="3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3" name="Freeform 15"/>
            <p:cNvSpPr>
              <a:spLocks/>
            </p:cNvSpPr>
            <p:nvPr/>
          </p:nvSpPr>
          <p:spPr bwMode="auto">
            <a:xfrm>
              <a:off x="4311" y="739"/>
              <a:ext cx="93" cy="67"/>
            </a:xfrm>
            <a:custGeom>
              <a:avLst/>
              <a:gdLst>
                <a:gd name="T0" fmla="*/ 0 w 465"/>
                <a:gd name="T1" fmla="*/ 7 h 335"/>
                <a:gd name="T2" fmla="*/ 72 w 465"/>
                <a:gd name="T3" fmla="*/ 67 h 335"/>
                <a:gd name="T4" fmla="*/ 93 w 465"/>
                <a:gd name="T5" fmla="*/ 60 h 335"/>
                <a:gd name="T6" fmla="*/ 21 w 465"/>
                <a:gd name="T7" fmla="*/ 0 h 335"/>
                <a:gd name="T8" fmla="*/ 0 w 465"/>
                <a:gd name="T9" fmla="*/ 7 h 3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5" h="335">
                  <a:moveTo>
                    <a:pt x="0" y="35"/>
                  </a:moveTo>
                  <a:lnTo>
                    <a:pt x="359" y="335"/>
                  </a:lnTo>
                  <a:lnTo>
                    <a:pt x="465" y="301"/>
                  </a:lnTo>
                  <a:lnTo>
                    <a:pt x="105" y="0"/>
                  </a:lnTo>
                  <a:lnTo>
                    <a:pt x="0" y="3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4" name="Freeform 16"/>
            <p:cNvSpPr>
              <a:spLocks/>
            </p:cNvSpPr>
            <p:nvPr/>
          </p:nvSpPr>
          <p:spPr bwMode="auto">
            <a:xfrm>
              <a:off x="4310" y="746"/>
              <a:ext cx="73" cy="61"/>
            </a:xfrm>
            <a:custGeom>
              <a:avLst/>
              <a:gdLst>
                <a:gd name="T0" fmla="*/ 0 w 362"/>
                <a:gd name="T1" fmla="*/ 0 h 303"/>
                <a:gd name="T2" fmla="*/ 73 w 362"/>
                <a:gd name="T3" fmla="*/ 61 h 303"/>
                <a:gd name="T4" fmla="*/ 73 w 362"/>
                <a:gd name="T5" fmla="*/ 60 h 303"/>
                <a:gd name="T6" fmla="*/ 1 w 362"/>
                <a:gd name="T7" fmla="*/ 0 h 303"/>
                <a:gd name="T8" fmla="*/ 0 w 362"/>
                <a:gd name="T9" fmla="*/ 0 h 3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2" h="303">
                  <a:moveTo>
                    <a:pt x="0" y="2"/>
                  </a:moveTo>
                  <a:lnTo>
                    <a:pt x="360" y="303"/>
                  </a:lnTo>
                  <a:lnTo>
                    <a:pt x="362" y="300"/>
                  </a:lnTo>
                  <a:lnTo>
                    <a:pt x="3"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5" name="Freeform 17"/>
            <p:cNvSpPr>
              <a:spLocks/>
            </p:cNvSpPr>
            <p:nvPr/>
          </p:nvSpPr>
          <p:spPr bwMode="auto">
            <a:xfrm>
              <a:off x="4336" y="734"/>
              <a:ext cx="86" cy="68"/>
            </a:xfrm>
            <a:custGeom>
              <a:avLst/>
              <a:gdLst>
                <a:gd name="T0" fmla="*/ 72 w 430"/>
                <a:gd name="T1" fmla="*/ 64 h 340"/>
                <a:gd name="T2" fmla="*/ 68 w 430"/>
                <a:gd name="T3" fmla="*/ 65 h 340"/>
                <a:gd name="T4" fmla="*/ 72 w 430"/>
                <a:gd name="T5" fmla="*/ 68 h 340"/>
                <a:gd name="T6" fmla="*/ 86 w 430"/>
                <a:gd name="T7" fmla="*/ 64 h 340"/>
                <a:gd name="T8" fmla="*/ 11 w 430"/>
                <a:gd name="T9" fmla="*/ 0 h 340"/>
                <a:gd name="T10" fmla="*/ 0 w 430"/>
                <a:gd name="T11" fmla="*/ 4 h 340"/>
                <a:gd name="T12" fmla="*/ 72 w 430"/>
                <a:gd name="T13" fmla="*/ 64 h 3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0" h="340">
                  <a:moveTo>
                    <a:pt x="358" y="320"/>
                  </a:moveTo>
                  <a:lnTo>
                    <a:pt x="341" y="325"/>
                  </a:lnTo>
                  <a:lnTo>
                    <a:pt x="358" y="340"/>
                  </a:lnTo>
                  <a:lnTo>
                    <a:pt x="430" y="318"/>
                  </a:lnTo>
                  <a:lnTo>
                    <a:pt x="53" y="0"/>
                  </a:lnTo>
                  <a:lnTo>
                    <a:pt x="0" y="19"/>
                  </a:lnTo>
                  <a:lnTo>
                    <a:pt x="358" y="3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6" name="Freeform 18"/>
            <p:cNvSpPr>
              <a:spLocks/>
            </p:cNvSpPr>
            <p:nvPr/>
          </p:nvSpPr>
          <p:spPr bwMode="auto">
            <a:xfrm>
              <a:off x="4332" y="738"/>
              <a:ext cx="75" cy="61"/>
            </a:xfrm>
            <a:custGeom>
              <a:avLst/>
              <a:gdLst>
                <a:gd name="T0" fmla="*/ 4 w 377"/>
                <a:gd name="T1" fmla="*/ 0 h 306"/>
                <a:gd name="T2" fmla="*/ 0 w 377"/>
                <a:gd name="T3" fmla="*/ 1 h 306"/>
                <a:gd name="T4" fmla="*/ 72 w 377"/>
                <a:gd name="T5" fmla="*/ 61 h 306"/>
                <a:gd name="T6" fmla="*/ 75 w 377"/>
                <a:gd name="T7" fmla="*/ 60 h 306"/>
                <a:gd name="T8" fmla="*/ 4 w 377"/>
                <a:gd name="T9" fmla="*/ 0 h 3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7" h="306">
                  <a:moveTo>
                    <a:pt x="19" y="0"/>
                  </a:moveTo>
                  <a:lnTo>
                    <a:pt x="0" y="5"/>
                  </a:lnTo>
                  <a:lnTo>
                    <a:pt x="360" y="306"/>
                  </a:lnTo>
                  <a:lnTo>
                    <a:pt x="377" y="301"/>
                  </a:lnTo>
                  <a:lnTo>
                    <a:pt x="1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7" name="Freeform 19"/>
            <p:cNvSpPr>
              <a:spLocks/>
            </p:cNvSpPr>
            <p:nvPr/>
          </p:nvSpPr>
          <p:spPr bwMode="auto">
            <a:xfrm>
              <a:off x="4476" y="691"/>
              <a:ext cx="86" cy="64"/>
            </a:xfrm>
            <a:custGeom>
              <a:avLst/>
              <a:gdLst>
                <a:gd name="T0" fmla="*/ 86 w 427"/>
                <a:gd name="T1" fmla="*/ 60 h 317"/>
                <a:gd name="T2" fmla="*/ 85 w 427"/>
                <a:gd name="T3" fmla="*/ 59 h 317"/>
                <a:gd name="T4" fmla="*/ 83 w 427"/>
                <a:gd name="T5" fmla="*/ 60 h 317"/>
                <a:gd name="T6" fmla="*/ 13 w 427"/>
                <a:gd name="T7" fmla="*/ 0 h 317"/>
                <a:gd name="T8" fmla="*/ 0 w 427"/>
                <a:gd name="T9" fmla="*/ 4 h 317"/>
                <a:gd name="T10" fmla="*/ 71 w 427"/>
                <a:gd name="T11" fmla="*/ 64 h 317"/>
                <a:gd name="T12" fmla="*/ 86 w 427"/>
                <a:gd name="T13" fmla="*/ 60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17">
                  <a:moveTo>
                    <a:pt x="427" y="296"/>
                  </a:moveTo>
                  <a:lnTo>
                    <a:pt x="422" y="293"/>
                  </a:lnTo>
                  <a:lnTo>
                    <a:pt x="414" y="296"/>
                  </a:lnTo>
                  <a:lnTo>
                    <a:pt x="63" y="0"/>
                  </a:lnTo>
                  <a:lnTo>
                    <a:pt x="0" y="19"/>
                  </a:lnTo>
                  <a:lnTo>
                    <a:pt x="353" y="317"/>
                  </a:lnTo>
                  <a:lnTo>
                    <a:pt x="427" y="2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8" name="Freeform 20"/>
            <p:cNvSpPr>
              <a:spLocks/>
            </p:cNvSpPr>
            <p:nvPr/>
          </p:nvSpPr>
          <p:spPr bwMode="auto">
            <a:xfrm>
              <a:off x="4516" y="681"/>
              <a:ext cx="88" cy="67"/>
            </a:xfrm>
            <a:custGeom>
              <a:avLst/>
              <a:gdLst>
                <a:gd name="T0" fmla="*/ 70 w 441"/>
                <a:gd name="T1" fmla="*/ 62 h 338"/>
                <a:gd name="T2" fmla="*/ 67 w 441"/>
                <a:gd name="T3" fmla="*/ 62 h 338"/>
                <a:gd name="T4" fmla="*/ 73 w 441"/>
                <a:gd name="T5" fmla="*/ 67 h 338"/>
                <a:gd name="T6" fmla="*/ 88 w 441"/>
                <a:gd name="T7" fmla="*/ 63 h 338"/>
                <a:gd name="T8" fmla="*/ 13 w 441"/>
                <a:gd name="T9" fmla="*/ 0 h 338"/>
                <a:gd name="T10" fmla="*/ 0 w 441"/>
                <a:gd name="T11" fmla="*/ 4 h 338"/>
                <a:gd name="T12" fmla="*/ 70 w 441"/>
                <a:gd name="T13" fmla="*/ 62 h 33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1" h="338">
                  <a:moveTo>
                    <a:pt x="349" y="312"/>
                  </a:moveTo>
                  <a:lnTo>
                    <a:pt x="338" y="315"/>
                  </a:lnTo>
                  <a:lnTo>
                    <a:pt x="367" y="338"/>
                  </a:lnTo>
                  <a:lnTo>
                    <a:pt x="441" y="320"/>
                  </a:lnTo>
                  <a:lnTo>
                    <a:pt x="64" y="0"/>
                  </a:lnTo>
                  <a:lnTo>
                    <a:pt x="0" y="19"/>
                  </a:lnTo>
                  <a:lnTo>
                    <a:pt x="349" y="3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09" name="Freeform 21"/>
            <p:cNvSpPr>
              <a:spLocks/>
            </p:cNvSpPr>
            <p:nvPr/>
          </p:nvSpPr>
          <p:spPr bwMode="auto">
            <a:xfrm>
              <a:off x="4561" y="670"/>
              <a:ext cx="87" cy="63"/>
            </a:xfrm>
            <a:custGeom>
              <a:avLst/>
              <a:gdLst>
                <a:gd name="T0" fmla="*/ 87 w 437"/>
                <a:gd name="T1" fmla="*/ 59 h 317"/>
                <a:gd name="T2" fmla="*/ 84 w 437"/>
                <a:gd name="T3" fmla="*/ 57 h 317"/>
                <a:gd name="T4" fmla="*/ 79 w 437"/>
                <a:gd name="T5" fmla="*/ 58 h 317"/>
                <a:gd name="T6" fmla="*/ 11 w 437"/>
                <a:gd name="T7" fmla="*/ 0 h 317"/>
                <a:gd name="T8" fmla="*/ 0 w 437"/>
                <a:gd name="T9" fmla="*/ 3 h 317"/>
                <a:gd name="T10" fmla="*/ 72 w 437"/>
                <a:gd name="T11" fmla="*/ 63 h 317"/>
                <a:gd name="T12" fmla="*/ 87 w 437"/>
                <a:gd name="T13" fmla="*/ 59 h 3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37" h="317">
                  <a:moveTo>
                    <a:pt x="437" y="298"/>
                  </a:moveTo>
                  <a:lnTo>
                    <a:pt x="420" y="285"/>
                  </a:lnTo>
                  <a:lnTo>
                    <a:pt x="399" y="290"/>
                  </a:lnTo>
                  <a:lnTo>
                    <a:pt x="53" y="0"/>
                  </a:lnTo>
                  <a:lnTo>
                    <a:pt x="0" y="13"/>
                  </a:lnTo>
                  <a:lnTo>
                    <a:pt x="360" y="317"/>
                  </a:lnTo>
                  <a:lnTo>
                    <a:pt x="437" y="2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0" name="Freeform 22"/>
            <p:cNvSpPr>
              <a:spLocks/>
            </p:cNvSpPr>
            <p:nvPr/>
          </p:nvSpPr>
          <p:spPr bwMode="auto">
            <a:xfrm>
              <a:off x="4600" y="659"/>
              <a:ext cx="84" cy="62"/>
            </a:xfrm>
            <a:custGeom>
              <a:avLst/>
              <a:gdLst>
                <a:gd name="T0" fmla="*/ 84 w 418"/>
                <a:gd name="T1" fmla="*/ 58 h 307"/>
                <a:gd name="T2" fmla="*/ 15 w 418"/>
                <a:gd name="T3" fmla="*/ 0 h 307"/>
                <a:gd name="T4" fmla="*/ 0 w 418"/>
                <a:gd name="T5" fmla="*/ 4 h 307"/>
                <a:gd name="T6" fmla="*/ 69 w 418"/>
                <a:gd name="T7" fmla="*/ 62 h 307"/>
                <a:gd name="T8" fmla="*/ 84 w 418"/>
                <a:gd name="T9" fmla="*/ 58 h 3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8" h="307">
                  <a:moveTo>
                    <a:pt x="418" y="288"/>
                  </a:moveTo>
                  <a:lnTo>
                    <a:pt x="76" y="0"/>
                  </a:lnTo>
                  <a:lnTo>
                    <a:pt x="0" y="19"/>
                  </a:lnTo>
                  <a:lnTo>
                    <a:pt x="341" y="307"/>
                  </a:lnTo>
                  <a:lnTo>
                    <a:pt x="418"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1" name="Freeform 23"/>
            <p:cNvSpPr>
              <a:spLocks/>
            </p:cNvSpPr>
            <p:nvPr/>
          </p:nvSpPr>
          <p:spPr bwMode="auto">
            <a:xfrm>
              <a:off x="4491" y="685"/>
              <a:ext cx="92" cy="65"/>
            </a:xfrm>
            <a:custGeom>
              <a:avLst/>
              <a:gdLst>
                <a:gd name="T0" fmla="*/ 0 w 461"/>
                <a:gd name="T1" fmla="*/ 6 h 324"/>
                <a:gd name="T2" fmla="*/ 69 w 461"/>
                <a:gd name="T3" fmla="*/ 65 h 324"/>
                <a:gd name="T4" fmla="*/ 92 w 461"/>
                <a:gd name="T5" fmla="*/ 59 h 324"/>
                <a:gd name="T6" fmla="*/ 23 w 461"/>
                <a:gd name="T7" fmla="*/ 0 h 324"/>
                <a:gd name="T8" fmla="*/ 0 w 461"/>
                <a:gd name="T9" fmla="*/ 6 h 3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1" h="324">
                  <a:moveTo>
                    <a:pt x="0" y="29"/>
                  </a:moveTo>
                  <a:lnTo>
                    <a:pt x="348" y="324"/>
                  </a:lnTo>
                  <a:lnTo>
                    <a:pt x="461" y="293"/>
                  </a:lnTo>
                  <a:lnTo>
                    <a:pt x="113" y="0"/>
                  </a:lnTo>
                  <a:lnTo>
                    <a:pt x="0" y="2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2" name="Freeform 24"/>
            <p:cNvSpPr>
              <a:spLocks/>
            </p:cNvSpPr>
            <p:nvPr/>
          </p:nvSpPr>
          <p:spPr bwMode="auto">
            <a:xfrm>
              <a:off x="4489" y="691"/>
              <a:ext cx="72" cy="60"/>
            </a:xfrm>
            <a:custGeom>
              <a:avLst/>
              <a:gdLst>
                <a:gd name="T0" fmla="*/ 0 w 359"/>
                <a:gd name="T1" fmla="*/ 0 h 298"/>
                <a:gd name="T2" fmla="*/ 70 w 359"/>
                <a:gd name="T3" fmla="*/ 60 h 298"/>
                <a:gd name="T4" fmla="*/ 72 w 359"/>
                <a:gd name="T5" fmla="*/ 59 h 298"/>
                <a:gd name="T6" fmla="*/ 2 w 359"/>
                <a:gd name="T7" fmla="*/ 0 h 298"/>
                <a:gd name="T8" fmla="*/ 0 w 359"/>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8">
                  <a:moveTo>
                    <a:pt x="0" y="2"/>
                  </a:moveTo>
                  <a:lnTo>
                    <a:pt x="351" y="298"/>
                  </a:lnTo>
                  <a:lnTo>
                    <a:pt x="359" y="295"/>
                  </a:lnTo>
                  <a:lnTo>
                    <a:pt x="11" y="0"/>
                  </a:lnTo>
                  <a:lnTo>
                    <a:pt x="0" y="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3" name="Freeform 25"/>
            <p:cNvSpPr>
              <a:spLocks/>
            </p:cNvSpPr>
            <p:nvPr/>
          </p:nvSpPr>
          <p:spPr bwMode="auto">
            <a:xfrm>
              <a:off x="4514" y="685"/>
              <a:ext cx="71" cy="59"/>
            </a:xfrm>
            <a:custGeom>
              <a:avLst/>
              <a:gdLst>
                <a:gd name="T0" fmla="*/ 2 w 359"/>
                <a:gd name="T1" fmla="*/ 0 h 296"/>
                <a:gd name="T2" fmla="*/ 0 w 359"/>
                <a:gd name="T3" fmla="*/ 1 h 296"/>
                <a:gd name="T4" fmla="*/ 69 w 359"/>
                <a:gd name="T5" fmla="*/ 59 h 296"/>
                <a:gd name="T6" fmla="*/ 71 w 359"/>
                <a:gd name="T7" fmla="*/ 58 h 296"/>
                <a:gd name="T8" fmla="*/ 2 w 359"/>
                <a:gd name="T9" fmla="*/ 0 h 2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296">
                  <a:moveTo>
                    <a:pt x="10" y="0"/>
                  </a:moveTo>
                  <a:lnTo>
                    <a:pt x="0" y="3"/>
                  </a:lnTo>
                  <a:lnTo>
                    <a:pt x="348" y="296"/>
                  </a:lnTo>
                  <a:lnTo>
                    <a:pt x="359" y="293"/>
                  </a:lnTo>
                  <a:lnTo>
                    <a:pt x="1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4" name="Freeform 26"/>
            <p:cNvSpPr>
              <a:spLocks/>
            </p:cNvSpPr>
            <p:nvPr/>
          </p:nvSpPr>
          <p:spPr bwMode="auto">
            <a:xfrm>
              <a:off x="4576" y="664"/>
              <a:ext cx="92" cy="63"/>
            </a:xfrm>
            <a:custGeom>
              <a:avLst/>
              <a:gdLst>
                <a:gd name="T0" fmla="*/ 69 w 458"/>
                <a:gd name="T1" fmla="*/ 63 h 316"/>
                <a:gd name="T2" fmla="*/ 92 w 458"/>
                <a:gd name="T3" fmla="*/ 58 h 316"/>
                <a:gd name="T4" fmla="*/ 22 w 458"/>
                <a:gd name="T5" fmla="*/ 0 h 316"/>
                <a:gd name="T6" fmla="*/ 0 w 458"/>
                <a:gd name="T7" fmla="*/ 5 h 316"/>
                <a:gd name="T8" fmla="*/ 69 w 458"/>
                <a:gd name="T9" fmla="*/ 63 h 3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8" h="316">
                  <a:moveTo>
                    <a:pt x="343" y="316"/>
                  </a:moveTo>
                  <a:lnTo>
                    <a:pt x="458" y="290"/>
                  </a:lnTo>
                  <a:lnTo>
                    <a:pt x="111" y="0"/>
                  </a:lnTo>
                  <a:lnTo>
                    <a:pt x="0" y="26"/>
                  </a:lnTo>
                  <a:lnTo>
                    <a:pt x="343" y="31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5" name="Freeform 27"/>
            <p:cNvSpPr>
              <a:spLocks/>
            </p:cNvSpPr>
            <p:nvPr/>
          </p:nvSpPr>
          <p:spPr bwMode="auto">
            <a:xfrm>
              <a:off x="4572" y="669"/>
              <a:ext cx="73" cy="59"/>
            </a:xfrm>
            <a:custGeom>
              <a:avLst/>
              <a:gdLst>
                <a:gd name="T0" fmla="*/ 0 w 367"/>
                <a:gd name="T1" fmla="*/ 1 h 295"/>
                <a:gd name="T2" fmla="*/ 69 w 367"/>
                <a:gd name="T3" fmla="*/ 59 h 295"/>
                <a:gd name="T4" fmla="*/ 73 w 367"/>
                <a:gd name="T5" fmla="*/ 58 h 295"/>
                <a:gd name="T6" fmla="*/ 5 w 367"/>
                <a:gd name="T7" fmla="*/ 0 h 295"/>
                <a:gd name="T8" fmla="*/ 0 w 367"/>
                <a:gd name="T9" fmla="*/ 1 h 2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295">
                  <a:moveTo>
                    <a:pt x="0" y="5"/>
                  </a:moveTo>
                  <a:lnTo>
                    <a:pt x="346" y="295"/>
                  </a:lnTo>
                  <a:lnTo>
                    <a:pt x="367" y="290"/>
                  </a:lnTo>
                  <a:lnTo>
                    <a:pt x="24" y="0"/>
                  </a:lnTo>
                  <a:lnTo>
                    <a:pt x="0" y="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6" name="Freeform 28"/>
            <p:cNvSpPr>
              <a:spLocks/>
            </p:cNvSpPr>
            <p:nvPr/>
          </p:nvSpPr>
          <p:spPr bwMode="auto">
            <a:xfrm>
              <a:off x="5011" y="579"/>
              <a:ext cx="76" cy="82"/>
            </a:xfrm>
            <a:custGeom>
              <a:avLst/>
              <a:gdLst>
                <a:gd name="T0" fmla="*/ 2 w 380"/>
                <a:gd name="T1" fmla="*/ 81 h 410"/>
                <a:gd name="T2" fmla="*/ 1 w 380"/>
                <a:gd name="T3" fmla="*/ 81 h 410"/>
                <a:gd name="T4" fmla="*/ 0 w 380"/>
                <a:gd name="T5" fmla="*/ 82 h 410"/>
                <a:gd name="T6" fmla="*/ 16 w 380"/>
                <a:gd name="T7" fmla="*/ 79 h 410"/>
                <a:gd name="T8" fmla="*/ 76 w 380"/>
                <a:gd name="T9" fmla="*/ 0 h 410"/>
                <a:gd name="T10" fmla="*/ 60 w 380"/>
                <a:gd name="T11" fmla="*/ 2 h 410"/>
                <a:gd name="T12" fmla="*/ 2 w 380"/>
                <a:gd name="T13" fmla="*/ 81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0" h="410">
                  <a:moveTo>
                    <a:pt x="8" y="405"/>
                  </a:moveTo>
                  <a:lnTo>
                    <a:pt x="3" y="405"/>
                  </a:lnTo>
                  <a:lnTo>
                    <a:pt x="0" y="410"/>
                  </a:lnTo>
                  <a:lnTo>
                    <a:pt x="82" y="397"/>
                  </a:lnTo>
                  <a:lnTo>
                    <a:pt x="380" y="0"/>
                  </a:lnTo>
                  <a:lnTo>
                    <a:pt x="301" y="9"/>
                  </a:lnTo>
                  <a:lnTo>
                    <a:pt x="8" y="4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7" name="Freeform 29"/>
            <p:cNvSpPr>
              <a:spLocks/>
            </p:cNvSpPr>
            <p:nvPr/>
          </p:nvSpPr>
          <p:spPr bwMode="auto">
            <a:xfrm>
              <a:off x="4988" y="581"/>
              <a:ext cx="83" cy="83"/>
            </a:xfrm>
            <a:custGeom>
              <a:avLst/>
              <a:gdLst>
                <a:gd name="T0" fmla="*/ 58 w 414"/>
                <a:gd name="T1" fmla="*/ 3 h 415"/>
                <a:gd name="T2" fmla="*/ 0 w 414"/>
                <a:gd name="T3" fmla="*/ 83 h 415"/>
                <a:gd name="T4" fmla="*/ 24 w 414"/>
                <a:gd name="T5" fmla="*/ 79 h 415"/>
                <a:gd name="T6" fmla="*/ 83 w 414"/>
                <a:gd name="T7" fmla="*/ 0 h 415"/>
                <a:gd name="T8" fmla="*/ 58 w 414"/>
                <a:gd name="T9" fmla="*/ 3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415">
                  <a:moveTo>
                    <a:pt x="290" y="15"/>
                  </a:moveTo>
                  <a:lnTo>
                    <a:pt x="0" y="415"/>
                  </a:lnTo>
                  <a:lnTo>
                    <a:pt x="119" y="396"/>
                  </a:lnTo>
                  <a:lnTo>
                    <a:pt x="414" y="0"/>
                  </a:lnTo>
                  <a:lnTo>
                    <a:pt x="290" y="1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8" name="Freeform 30"/>
            <p:cNvSpPr>
              <a:spLocks/>
            </p:cNvSpPr>
            <p:nvPr/>
          </p:nvSpPr>
          <p:spPr bwMode="auto">
            <a:xfrm>
              <a:off x="5012" y="581"/>
              <a:ext cx="59" cy="79"/>
            </a:xfrm>
            <a:custGeom>
              <a:avLst/>
              <a:gdLst>
                <a:gd name="T0" fmla="*/ 59 w 298"/>
                <a:gd name="T1" fmla="*/ 0 h 396"/>
                <a:gd name="T2" fmla="*/ 58 w 298"/>
                <a:gd name="T3" fmla="*/ 0 h 396"/>
                <a:gd name="T4" fmla="*/ 0 w 298"/>
                <a:gd name="T5" fmla="*/ 79 h 396"/>
                <a:gd name="T6" fmla="*/ 1 w 298"/>
                <a:gd name="T7" fmla="*/ 79 h 396"/>
                <a:gd name="T8" fmla="*/ 59 w 298"/>
                <a:gd name="T9" fmla="*/ 0 h 3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 h="396">
                  <a:moveTo>
                    <a:pt x="298" y="0"/>
                  </a:moveTo>
                  <a:lnTo>
                    <a:pt x="295" y="0"/>
                  </a:lnTo>
                  <a:lnTo>
                    <a:pt x="0" y="396"/>
                  </a:lnTo>
                  <a:lnTo>
                    <a:pt x="5" y="396"/>
                  </a:lnTo>
                  <a:lnTo>
                    <a:pt x="298"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19" name="Freeform 31"/>
            <p:cNvSpPr>
              <a:spLocks/>
            </p:cNvSpPr>
            <p:nvPr/>
          </p:nvSpPr>
          <p:spPr bwMode="auto">
            <a:xfrm>
              <a:off x="4969" y="584"/>
              <a:ext cx="73" cy="86"/>
            </a:xfrm>
            <a:custGeom>
              <a:avLst/>
              <a:gdLst>
                <a:gd name="T0" fmla="*/ 16 w 365"/>
                <a:gd name="T1" fmla="*/ 83 h 430"/>
                <a:gd name="T2" fmla="*/ 19 w 365"/>
                <a:gd name="T3" fmla="*/ 79 h 430"/>
                <a:gd name="T4" fmla="*/ 15 w 365"/>
                <a:gd name="T5" fmla="*/ 80 h 430"/>
                <a:gd name="T6" fmla="*/ 73 w 365"/>
                <a:gd name="T7" fmla="*/ 0 h 430"/>
                <a:gd name="T8" fmla="*/ 60 w 365"/>
                <a:gd name="T9" fmla="*/ 1 h 430"/>
                <a:gd name="T10" fmla="*/ 0 w 365"/>
                <a:gd name="T11" fmla="*/ 86 h 430"/>
                <a:gd name="T12" fmla="*/ 16 w 365"/>
                <a:gd name="T13" fmla="*/ 83 h 4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5" h="430">
                  <a:moveTo>
                    <a:pt x="79" y="417"/>
                  </a:moveTo>
                  <a:lnTo>
                    <a:pt x="96" y="396"/>
                  </a:lnTo>
                  <a:lnTo>
                    <a:pt x="74" y="401"/>
                  </a:lnTo>
                  <a:lnTo>
                    <a:pt x="365" y="0"/>
                  </a:lnTo>
                  <a:lnTo>
                    <a:pt x="302" y="7"/>
                  </a:lnTo>
                  <a:lnTo>
                    <a:pt x="0" y="430"/>
                  </a:lnTo>
                  <a:lnTo>
                    <a:pt x="79" y="4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0" name="Freeform 32"/>
            <p:cNvSpPr>
              <a:spLocks/>
            </p:cNvSpPr>
            <p:nvPr/>
          </p:nvSpPr>
          <p:spPr bwMode="auto">
            <a:xfrm>
              <a:off x="4984" y="584"/>
              <a:ext cx="62" cy="81"/>
            </a:xfrm>
            <a:custGeom>
              <a:avLst/>
              <a:gdLst>
                <a:gd name="T0" fmla="*/ 58 w 312"/>
                <a:gd name="T1" fmla="*/ 1 h 405"/>
                <a:gd name="T2" fmla="*/ 0 w 312"/>
                <a:gd name="T3" fmla="*/ 81 h 405"/>
                <a:gd name="T4" fmla="*/ 4 w 312"/>
                <a:gd name="T5" fmla="*/ 80 h 405"/>
                <a:gd name="T6" fmla="*/ 62 w 312"/>
                <a:gd name="T7" fmla="*/ 0 h 405"/>
                <a:gd name="T8" fmla="*/ 58 w 312"/>
                <a:gd name="T9" fmla="*/ 1 h 4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405">
                  <a:moveTo>
                    <a:pt x="291" y="4"/>
                  </a:moveTo>
                  <a:lnTo>
                    <a:pt x="0" y="405"/>
                  </a:lnTo>
                  <a:lnTo>
                    <a:pt x="22" y="400"/>
                  </a:lnTo>
                  <a:lnTo>
                    <a:pt x="312" y="0"/>
                  </a:lnTo>
                  <a:lnTo>
                    <a:pt x="29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1" name="Freeform 33"/>
            <p:cNvSpPr>
              <a:spLocks/>
            </p:cNvSpPr>
            <p:nvPr/>
          </p:nvSpPr>
          <p:spPr bwMode="auto">
            <a:xfrm>
              <a:off x="4816" y="606"/>
              <a:ext cx="68" cy="88"/>
            </a:xfrm>
            <a:custGeom>
              <a:avLst/>
              <a:gdLst>
                <a:gd name="T0" fmla="*/ 2 w 343"/>
                <a:gd name="T1" fmla="*/ 86 h 439"/>
                <a:gd name="T2" fmla="*/ 0 w 343"/>
                <a:gd name="T3" fmla="*/ 87 h 439"/>
                <a:gd name="T4" fmla="*/ 0 w 343"/>
                <a:gd name="T5" fmla="*/ 88 h 439"/>
                <a:gd name="T6" fmla="*/ 16 w 343"/>
                <a:gd name="T7" fmla="*/ 85 h 439"/>
                <a:gd name="T8" fmla="*/ 68 w 343"/>
                <a:gd name="T9" fmla="*/ 0 h 439"/>
                <a:gd name="T10" fmla="*/ 55 w 343"/>
                <a:gd name="T11" fmla="*/ 2 h 439"/>
                <a:gd name="T12" fmla="*/ 2 w 343"/>
                <a:gd name="T13" fmla="*/ 86 h 4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3" h="439">
                  <a:moveTo>
                    <a:pt x="12" y="430"/>
                  </a:moveTo>
                  <a:lnTo>
                    <a:pt x="2" y="433"/>
                  </a:lnTo>
                  <a:lnTo>
                    <a:pt x="0" y="439"/>
                  </a:lnTo>
                  <a:lnTo>
                    <a:pt x="79" y="423"/>
                  </a:lnTo>
                  <a:lnTo>
                    <a:pt x="343" y="0"/>
                  </a:lnTo>
                  <a:lnTo>
                    <a:pt x="275" y="10"/>
                  </a:lnTo>
                  <a:lnTo>
                    <a:pt x="12" y="4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2" name="Freeform 34"/>
            <p:cNvSpPr>
              <a:spLocks/>
            </p:cNvSpPr>
            <p:nvPr/>
          </p:nvSpPr>
          <p:spPr bwMode="auto">
            <a:xfrm>
              <a:off x="4773" y="613"/>
              <a:ext cx="69" cy="95"/>
            </a:xfrm>
            <a:custGeom>
              <a:avLst/>
              <a:gdLst>
                <a:gd name="T0" fmla="*/ 15 w 344"/>
                <a:gd name="T1" fmla="*/ 92 h 473"/>
                <a:gd name="T2" fmla="*/ 20 w 344"/>
                <a:gd name="T3" fmla="*/ 85 h 473"/>
                <a:gd name="T4" fmla="*/ 17 w 344"/>
                <a:gd name="T5" fmla="*/ 85 h 473"/>
                <a:gd name="T6" fmla="*/ 69 w 344"/>
                <a:gd name="T7" fmla="*/ 0 h 473"/>
                <a:gd name="T8" fmla="*/ 55 w 344"/>
                <a:gd name="T9" fmla="*/ 3 h 473"/>
                <a:gd name="T10" fmla="*/ 0 w 344"/>
                <a:gd name="T11" fmla="*/ 95 h 473"/>
                <a:gd name="T12" fmla="*/ 15 w 344"/>
                <a:gd name="T13" fmla="*/ 92 h 47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4" h="473">
                  <a:moveTo>
                    <a:pt x="77" y="458"/>
                  </a:moveTo>
                  <a:lnTo>
                    <a:pt x="98" y="423"/>
                  </a:lnTo>
                  <a:lnTo>
                    <a:pt x="87" y="425"/>
                  </a:lnTo>
                  <a:lnTo>
                    <a:pt x="344" y="0"/>
                  </a:lnTo>
                  <a:lnTo>
                    <a:pt x="275" y="14"/>
                  </a:lnTo>
                  <a:lnTo>
                    <a:pt x="0" y="473"/>
                  </a:lnTo>
                  <a:lnTo>
                    <a:pt x="77" y="4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3" name="Freeform 35"/>
            <p:cNvSpPr>
              <a:spLocks/>
            </p:cNvSpPr>
            <p:nvPr/>
          </p:nvSpPr>
          <p:spPr bwMode="auto">
            <a:xfrm>
              <a:off x="4727" y="622"/>
              <a:ext cx="67" cy="92"/>
            </a:xfrm>
            <a:custGeom>
              <a:avLst/>
              <a:gdLst>
                <a:gd name="T0" fmla="*/ 6 w 336"/>
                <a:gd name="T1" fmla="*/ 88 h 459"/>
                <a:gd name="T2" fmla="*/ 2 w 336"/>
                <a:gd name="T3" fmla="*/ 89 h 459"/>
                <a:gd name="T4" fmla="*/ 0 w 336"/>
                <a:gd name="T5" fmla="*/ 92 h 459"/>
                <a:gd name="T6" fmla="*/ 15 w 336"/>
                <a:gd name="T7" fmla="*/ 89 h 459"/>
                <a:gd name="T8" fmla="*/ 67 w 336"/>
                <a:gd name="T9" fmla="*/ 0 h 459"/>
                <a:gd name="T10" fmla="*/ 56 w 336"/>
                <a:gd name="T11" fmla="*/ 2 h 459"/>
                <a:gd name="T12" fmla="*/ 6 w 336"/>
                <a:gd name="T13" fmla="*/ 88 h 4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6" h="459">
                  <a:moveTo>
                    <a:pt x="31" y="439"/>
                  </a:moveTo>
                  <a:lnTo>
                    <a:pt x="8" y="444"/>
                  </a:lnTo>
                  <a:lnTo>
                    <a:pt x="0" y="459"/>
                  </a:lnTo>
                  <a:lnTo>
                    <a:pt x="77" y="444"/>
                  </a:lnTo>
                  <a:lnTo>
                    <a:pt x="336" y="0"/>
                  </a:lnTo>
                  <a:lnTo>
                    <a:pt x="280" y="8"/>
                  </a:lnTo>
                  <a:lnTo>
                    <a:pt x="31" y="4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4" name="Freeform 36"/>
            <p:cNvSpPr>
              <a:spLocks/>
            </p:cNvSpPr>
            <p:nvPr/>
          </p:nvSpPr>
          <p:spPr bwMode="auto">
            <a:xfrm>
              <a:off x="4690" y="630"/>
              <a:ext cx="64" cy="89"/>
            </a:xfrm>
            <a:custGeom>
              <a:avLst/>
              <a:gdLst>
                <a:gd name="T0" fmla="*/ 15 w 320"/>
                <a:gd name="T1" fmla="*/ 85 h 449"/>
                <a:gd name="T2" fmla="*/ 64 w 320"/>
                <a:gd name="T3" fmla="*/ 0 h 449"/>
                <a:gd name="T4" fmla="*/ 48 w 320"/>
                <a:gd name="T5" fmla="*/ 3 h 449"/>
                <a:gd name="T6" fmla="*/ 0 w 320"/>
                <a:gd name="T7" fmla="*/ 89 h 449"/>
                <a:gd name="T8" fmla="*/ 15 w 320"/>
                <a:gd name="T9" fmla="*/ 85 h 44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 h="449">
                  <a:moveTo>
                    <a:pt x="77" y="431"/>
                  </a:moveTo>
                  <a:lnTo>
                    <a:pt x="320" y="0"/>
                  </a:lnTo>
                  <a:lnTo>
                    <a:pt x="240" y="16"/>
                  </a:lnTo>
                  <a:lnTo>
                    <a:pt x="0" y="449"/>
                  </a:lnTo>
                  <a:lnTo>
                    <a:pt x="77" y="4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5" name="Freeform 37"/>
            <p:cNvSpPr>
              <a:spLocks/>
            </p:cNvSpPr>
            <p:nvPr/>
          </p:nvSpPr>
          <p:spPr bwMode="auto">
            <a:xfrm>
              <a:off x="4793" y="609"/>
              <a:ext cx="76" cy="89"/>
            </a:xfrm>
            <a:custGeom>
              <a:avLst/>
              <a:gdLst>
                <a:gd name="T0" fmla="*/ 51 w 378"/>
                <a:gd name="T1" fmla="*/ 4 h 444"/>
                <a:gd name="T2" fmla="*/ 0 w 378"/>
                <a:gd name="T3" fmla="*/ 89 h 444"/>
                <a:gd name="T4" fmla="*/ 23 w 378"/>
                <a:gd name="T5" fmla="*/ 84 h 444"/>
                <a:gd name="T6" fmla="*/ 76 w 378"/>
                <a:gd name="T7" fmla="*/ 0 h 444"/>
                <a:gd name="T8" fmla="*/ 51 w 378"/>
                <a:gd name="T9" fmla="*/ 4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8" h="444">
                  <a:moveTo>
                    <a:pt x="253" y="21"/>
                  </a:moveTo>
                  <a:lnTo>
                    <a:pt x="0" y="444"/>
                  </a:lnTo>
                  <a:lnTo>
                    <a:pt x="116" y="420"/>
                  </a:lnTo>
                  <a:lnTo>
                    <a:pt x="378" y="0"/>
                  </a:lnTo>
                  <a:lnTo>
                    <a:pt x="253" y="2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6" name="Freeform 38"/>
            <p:cNvSpPr>
              <a:spLocks/>
            </p:cNvSpPr>
            <p:nvPr/>
          </p:nvSpPr>
          <p:spPr bwMode="auto">
            <a:xfrm>
              <a:off x="4816" y="608"/>
              <a:ext cx="55" cy="85"/>
            </a:xfrm>
            <a:custGeom>
              <a:avLst/>
              <a:gdLst>
                <a:gd name="T0" fmla="*/ 55 w 273"/>
                <a:gd name="T1" fmla="*/ 0 h 423"/>
                <a:gd name="T2" fmla="*/ 53 w 273"/>
                <a:gd name="T3" fmla="*/ 1 h 423"/>
                <a:gd name="T4" fmla="*/ 0 w 273"/>
                <a:gd name="T5" fmla="*/ 85 h 423"/>
                <a:gd name="T6" fmla="*/ 2 w 273"/>
                <a:gd name="T7" fmla="*/ 84 h 423"/>
                <a:gd name="T8" fmla="*/ 55 w 273"/>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3" h="423">
                  <a:moveTo>
                    <a:pt x="273" y="0"/>
                  </a:moveTo>
                  <a:lnTo>
                    <a:pt x="262" y="3"/>
                  </a:lnTo>
                  <a:lnTo>
                    <a:pt x="0" y="423"/>
                  </a:lnTo>
                  <a:lnTo>
                    <a:pt x="10" y="420"/>
                  </a:lnTo>
                  <a:lnTo>
                    <a:pt x="273"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7" name="Freeform 39"/>
            <p:cNvSpPr>
              <a:spLocks/>
            </p:cNvSpPr>
            <p:nvPr/>
          </p:nvSpPr>
          <p:spPr bwMode="auto">
            <a:xfrm>
              <a:off x="4791" y="613"/>
              <a:ext cx="53" cy="85"/>
            </a:xfrm>
            <a:custGeom>
              <a:avLst/>
              <a:gdLst>
                <a:gd name="T0" fmla="*/ 52 w 264"/>
                <a:gd name="T1" fmla="*/ 0 h 425"/>
                <a:gd name="T2" fmla="*/ 0 w 264"/>
                <a:gd name="T3" fmla="*/ 85 h 425"/>
                <a:gd name="T4" fmla="*/ 2 w 264"/>
                <a:gd name="T5" fmla="*/ 85 h 425"/>
                <a:gd name="T6" fmla="*/ 53 w 264"/>
                <a:gd name="T7" fmla="*/ 0 h 425"/>
                <a:gd name="T8" fmla="*/ 52 w 264"/>
                <a:gd name="T9" fmla="*/ 0 h 4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4" h="425">
                  <a:moveTo>
                    <a:pt x="257" y="0"/>
                  </a:moveTo>
                  <a:lnTo>
                    <a:pt x="0" y="425"/>
                  </a:lnTo>
                  <a:lnTo>
                    <a:pt x="11" y="423"/>
                  </a:lnTo>
                  <a:lnTo>
                    <a:pt x="264" y="0"/>
                  </a:lnTo>
                  <a:lnTo>
                    <a:pt x="25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8" name="Freeform 40"/>
            <p:cNvSpPr>
              <a:spLocks/>
            </p:cNvSpPr>
            <p:nvPr/>
          </p:nvSpPr>
          <p:spPr bwMode="auto">
            <a:xfrm>
              <a:off x="4706" y="625"/>
              <a:ext cx="72" cy="91"/>
            </a:xfrm>
            <a:custGeom>
              <a:avLst/>
              <a:gdLst>
                <a:gd name="T0" fmla="*/ 22 w 359"/>
                <a:gd name="T1" fmla="*/ 86 h 458"/>
                <a:gd name="T2" fmla="*/ 72 w 359"/>
                <a:gd name="T3" fmla="*/ 0 h 458"/>
                <a:gd name="T4" fmla="*/ 49 w 359"/>
                <a:gd name="T5" fmla="*/ 5 h 458"/>
                <a:gd name="T6" fmla="*/ 0 w 359"/>
                <a:gd name="T7" fmla="*/ 91 h 458"/>
                <a:gd name="T8" fmla="*/ 22 w 359"/>
                <a:gd name="T9" fmla="*/ 86 h 4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458">
                  <a:moveTo>
                    <a:pt x="111" y="431"/>
                  </a:moveTo>
                  <a:lnTo>
                    <a:pt x="359" y="0"/>
                  </a:lnTo>
                  <a:lnTo>
                    <a:pt x="243" y="24"/>
                  </a:lnTo>
                  <a:lnTo>
                    <a:pt x="0" y="458"/>
                  </a:lnTo>
                  <a:lnTo>
                    <a:pt x="111" y="43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29" name="Freeform 41"/>
            <p:cNvSpPr>
              <a:spLocks/>
            </p:cNvSpPr>
            <p:nvPr/>
          </p:nvSpPr>
          <p:spPr bwMode="auto">
            <a:xfrm>
              <a:off x="4729" y="624"/>
              <a:ext cx="54" cy="87"/>
            </a:xfrm>
            <a:custGeom>
              <a:avLst/>
              <a:gdLst>
                <a:gd name="T0" fmla="*/ 54 w 272"/>
                <a:gd name="T1" fmla="*/ 0 h 436"/>
                <a:gd name="T2" fmla="*/ 49 w 272"/>
                <a:gd name="T3" fmla="*/ 1 h 436"/>
                <a:gd name="T4" fmla="*/ 0 w 272"/>
                <a:gd name="T5" fmla="*/ 87 h 436"/>
                <a:gd name="T6" fmla="*/ 5 w 272"/>
                <a:gd name="T7" fmla="*/ 86 h 436"/>
                <a:gd name="T8" fmla="*/ 54 w 272"/>
                <a:gd name="T9" fmla="*/ 0 h 4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2" h="436">
                  <a:moveTo>
                    <a:pt x="272" y="0"/>
                  </a:moveTo>
                  <a:lnTo>
                    <a:pt x="248" y="5"/>
                  </a:lnTo>
                  <a:lnTo>
                    <a:pt x="0" y="436"/>
                  </a:lnTo>
                  <a:lnTo>
                    <a:pt x="23" y="431"/>
                  </a:lnTo>
                  <a:lnTo>
                    <a:pt x="272"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0" name="Freeform 42"/>
            <p:cNvSpPr>
              <a:spLocks/>
            </p:cNvSpPr>
            <p:nvPr/>
          </p:nvSpPr>
          <p:spPr bwMode="auto">
            <a:xfrm>
              <a:off x="4646" y="639"/>
              <a:ext cx="62" cy="37"/>
            </a:xfrm>
            <a:custGeom>
              <a:avLst/>
              <a:gdLst>
                <a:gd name="T0" fmla="*/ 62 w 312"/>
                <a:gd name="T1" fmla="*/ 0 h 187"/>
                <a:gd name="T2" fmla="*/ 50 w 312"/>
                <a:gd name="T3" fmla="*/ 3 h 187"/>
                <a:gd name="T4" fmla="*/ 35 w 312"/>
                <a:gd name="T5" fmla="*/ 23 h 187"/>
                <a:gd name="T6" fmla="*/ 15 w 312"/>
                <a:gd name="T7" fmla="*/ 10 h 187"/>
                <a:gd name="T8" fmla="*/ 0 w 312"/>
                <a:gd name="T9" fmla="*/ 14 h 187"/>
                <a:gd name="T10" fmla="*/ 36 w 312"/>
                <a:gd name="T11" fmla="*/ 37 h 187"/>
                <a:gd name="T12" fmla="*/ 62 w 312"/>
                <a:gd name="T13" fmla="*/ 0 h 1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187">
                  <a:moveTo>
                    <a:pt x="312" y="0"/>
                  </a:moveTo>
                  <a:lnTo>
                    <a:pt x="252" y="13"/>
                  </a:lnTo>
                  <a:lnTo>
                    <a:pt x="178" y="118"/>
                  </a:lnTo>
                  <a:lnTo>
                    <a:pt x="75" y="53"/>
                  </a:lnTo>
                  <a:lnTo>
                    <a:pt x="0" y="69"/>
                  </a:lnTo>
                  <a:lnTo>
                    <a:pt x="180" y="187"/>
                  </a:lnTo>
                  <a:lnTo>
                    <a:pt x="3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1" name="Freeform 43"/>
            <p:cNvSpPr>
              <a:spLocks/>
            </p:cNvSpPr>
            <p:nvPr/>
          </p:nvSpPr>
          <p:spPr bwMode="auto">
            <a:xfrm>
              <a:off x="4661" y="641"/>
              <a:ext cx="35" cy="21"/>
            </a:xfrm>
            <a:custGeom>
              <a:avLst/>
              <a:gdLst>
                <a:gd name="T0" fmla="*/ 20 w 177"/>
                <a:gd name="T1" fmla="*/ 21 h 105"/>
                <a:gd name="T2" fmla="*/ 35 w 177"/>
                <a:gd name="T3" fmla="*/ 0 h 105"/>
                <a:gd name="T4" fmla="*/ 0 w 177"/>
                <a:gd name="T5" fmla="*/ 8 h 105"/>
                <a:gd name="T6" fmla="*/ 20 w 177"/>
                <a:gd name="T7" fmla="*/ 21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7" h="105">
                  <a:moveTo>
                    <a:pt x="103" y="105"/>
                  </a:moveTo>
                  <a:lnTo>
                    <a:pt x="177" y="0"/>
                  </a:lnTo>
                  <a:lnTo>
                    <a:pt x="0" y="40"/>
                  </a:lnTo>
                  <a:lnTo>
                    <a:pt x="103" y="1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2" name="Freeform 44"/>
            <p:cNvSpPr>
              <a:spLocks/>
            </p:cNvSpPr>
            <p:nvPr/>
          </p:nvSpPr>
          <p:spPr bwMode="auto">
            <a:xfrm>
              <a:off x="4372" y="1140"/>
              <a:ext cx="50" cy="113"/>
            </a:xfrm>
            <a:custGeom>
              <a:avLst/>
              <a:gdLst>
                <a:gd name="T0" fmla="*/ 46 w 251"/>
                <a:gd name="T1" fmla="*/ 0 h 566"/>
                <a:gd name="T2" fmla="*/ 45 w 251"/>
                <a:gd name="T3" fmla="*/ 1 h 566"/>
                <a:gd name="T4" fmla="*/ 46 w 251"/>
                <a:gd name="T5" fmla="*/ 4 h 566"/>
                <a:gd name="T6" fmla="*/ 0 w 251"/>
                <a:gd name="T7" fmla="*/ 98 h 566"/>
                <a:gd name="T8" fmla="*/ 4 w 251"/>
                <a:gd name="T9" fmla="*/ 113 h 566"/>
                <a:gd name="T10" fmla="*/ 50 w 251"/>
                <a:gd name="T11" fmla="*/ 17 h 566"/>
                <a:gd name="T12" fmla="*/ 46 w 251"/>
                <a:gd name="T13" fmla="*/ 0 h 5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1" h="566">
                  <a:moveTo>
                    <a:pt x="233" y="0"/>
                  </a:moveTo>
                  <a:lnTo>
                    <a:pt x="227" y="6"/>
                  </a:lnTo>
                  <a:lnTo>
                    <a:pt x="230" y="19"/>
                  </a:lnTo>
                  <a:lnTo>
                    <a:pt x="0" y="492"/>
                  </a:lnTo>
                  <a:lnTo>
                    <a:pt x="18" y="566"/>
                  </a:lnTo>
                  <a:lnTo>
                    <a:pt x="251" y="86"/>
                  </a:lnTo>
                  <a:lnTo>
                    <a:pt x="2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3" name="Freeform 45"/>
            <p:cNvSpPr>
              <a:spLocks/>
            </p:cNvSpPr>
            <p:nvPr/>
          </p:nvSpPr>
          <p:spPr bwMode="auto">
            <a:xfrm>
              <a:off x="4361" y="1091"/>
              <a:ext cx="55" cy="117"/>
            </a:xfrm>
            <a:custGeom>
              <a:avLst/>
              <a:gdLst>
                <a:gd name="T0" fmla="*/ 50 w 274"/>
                <a:gd name="T1" fmla="*/ 23 h 584"/>
                <a:gd name="T2" fmla="*/ 51 w 274"/>
                <a:gd name="T3" fmla="*/ 25 h 584"/>
                <a:gd name="T4" fmla="*/ 55 w 274"/>
                <a:gd name="T5" fmla="*/ 17 h 584"/>
                <a:gd name="T6" fmla="*/ 51 w 274"/>
                <a:gd name="T7" fmla="*/ 0 h 584"/>
                <a:gd name="T8" fmla="*/ 0 w 274"/>
                <a:gd name="T9" fmla="*/ 102 h 584"/>
                <a:gd name="T10" fmla="*/ 4 w 274"/>
                <a:gd name="T11" fmla="*/ 117 h 584"/>
                <a:gd name="T12" fmla="*/ 50 w 274"/>
                <a:gd name="T13" fmla="*/ 23 h 5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4" h="584">
                  <a:moveTo>
                    <a:pt x="250" y="113"/>
                  </a:moveTo>
                  <a:lnTo>
                    <a:pt x="253" y="125"/>
                  </a:lnTo>
                  <a:lnTo>
                    <a:pt x="274" y="84"/>
                  </a:lnTo>
                  <a:lnTo>
                    <a:pt x="253" y="0"/>
                  </a:lnTo>
                  <a:lnTo>
                    <a:pt x="0" y="509"/>
                  </a:lnTo>
                  <a:lnTo>
                    <a:pt x="18" y="584"/>
                  </a:lnTo>
                  <a:lnTo>
                    <a:pt x="250"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4" name="Freeform 46"/>
            <p:cNvSpPr>
              <a:spLocks/>
            </p:cNvSpPr>
            <p:nvPr/>
          </p:nvSpPr>
          <p:spPr bwMode="auto">
            <a:xfrm>
              <a:off x="4349" y="1043"/>
              <a:ext cx="52" cy="112"/>
            </a:xfrm>
            <a:custGeom>
              <a:avLst/>
              <a:gdLst>
                <a:gd name="T0" fmla="*/ 48 w 259"/>
                <a:gd name="T1" fmla="*/ 0 h 562"/>
                <a:gd name="T2" fmla="*/ 46 w 259"/>
                <a:gd name="T3" fmla="*/ 3 h 562"/>
                <a:gd name="T4" fmla="*/ 47 w 259"/>
                <a:gd name="T5" fmla="*/ 8 h 562"/>
                <a:gd name="T6" fmla="*/ 0 w 259"/>
                <a:gd name="T7" fmla="*/ 100 h 562"/>
                <a:gd name="T8" fmla="*/ 3 w 259"/>
                <a:gd name="T9" fmla="*/ 112 h 562"/>
                <a:gd name="T10" fmla="*/ 52 w 259"/>
                <a:gd name="T11" fmla="*/ 16 h 562"/>
                <a:gd name="T12" fmla="*/ 48 w 259"/>
                <a:gd name="T13" fmla="*/ 0 h 5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9" h="562">
                  <a:moveTo>
                    <a:pt x="238" y="0"/>
                  </a:moveTo>
                  <a:lnTo>
                    <a:pt x="230" y="15"/>
                  </a:lnTo>
                  <a:lnTo>
                    <a:pt x="235" y="42"/>
                  </a:lnTo>
                  <a:lnTo>
                    <a:pt x="0" y="504"/>
                  </a:lnTo>
                  <a:lnTo>
                    <a:pt x="14" y="562"/>
                  </a:lnTo>
                  <a:lnTo>
                    <a:pt x="259" y="82"/>
                  </a:lnTo>
                  <a:lnTo>
                    <a:pt x="23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5" name="Freeform 47"/>
            <p:cNvSpPr>
              <a:spLocks/>
            </p:cNvSpPr>
            <p:nvPr/>
          </p:nvSpPr>
          <p:spPr bwMode="auto">
            <a:xfrm>
              <a:off x="4337" y="1004"/>
              <a:ext cx="52" cy="107"/>
            </a:xfrm>
            <a:custGeom>
              <a:avLst/>
              <a:gdLst>
                <a:gd name="T0" fmla="*/ 48 w 259"/>
                <a:gd name="T1" fmla="*/ 0 h 539"/>
                <a:gd name="T2" fmla="*/ 0 w 259"/>
                <a:gd name="T3" fmla="*/ 90 h 539"/>
                <a:gd name="T4" fmla="*/ 4 w 259"/>
                <a:gd name="T5" fmla="*/ 107 h 539"/>
                <a:gd name="T6" fmla="*/ 52 w 259"/>
                <a:gd name="T7" fmla="*/ 17 h 539"/>
                <a:gd name="T8" fmla="*/ 48 w 259"/>
                <a:gd name="T9" fmla="*/ 0 h 5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9" h="539">
                  <a:moveTo>
                    <a:pt x="240" y="0"/>
                  </a:moveTo>
                  <a:lnTo>
                    <a:pt x="0" y="455"/>
                  </a:lnTo>
                  <a:lnTo>
                    <a:pt x="21" y="539"/>
                  </a:lnTo>
                  <a:lnTo>
                    <a:pt x="259" y="84"/>
                  </a:lnTo>
                  <a:lnTo>
                    <a:pt x="24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6" name="Freeform 48"/>
            <p:cNvSpPr>
              <a:spLocks/>
            </p:cNvSpPr>
            <p:nvPr/>
          </p:nvSpPr>
          <p:spPr bwMode="auto">
            <a:xfrm>
              <a:off x="4365" y="1116"/>
              <a:ext cx="52" cy="120"/>
            </a:xfrm>
            <a:custGeom>
              <a:avLst/>
              <a:gdLst>
                <a:gd name="T0" fmla="*/ 7 w 262"/>
                <a:gd name="T1" fmla="*/ 120 h 602"/>
                <a:gd name="T2" fmla="*/ 52 w 262"/>
                <a:gd name="T3" fmla="*/ 25 h 602"/>
                <a:gd name="T4" fmla="*/ 46 w 262"/>
                <a:gd name="T5" fmla="*/ 0 h 602"/>
                <a:gd name="T6" fmla="*/ 0 w 262"/>
                <a:gd name="T7" fmla="*/ 94 h 602"/>
                <a:gd name="T8" fmla="*/ 7 w 262"/>
                <a:gd name="T9" fmla="*/ 120 h 6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 h="602">
                  <a:moveTo>
                    <a:pt x="33" y="602"/>
                  </a:moveTo>
                  <a:lnTo>
                    <a:pt x="262" y="126"/>
                  </a:lnTo>
                  <a:lnTo>
                    <a:pt x="233" y="0"/>
                  </a:lnTo>
                  <a:lnTo>
                    <a:pt x="0" y="470"/>
                  </a:lnTo>
                  <a:lnTo>
                    <a:pt x="33" y="60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7" name="Freeform 49"/>
            <p:cNvSpPr>
              <a:spLocks/>
            </p:cNvSpPr>
            <p:nvPr/>
          </p:nvSpPr>
          <p:spPr bwMode="auto">
            <a:xfrm>
              <a:off x="4372" y="1141"/>
              <a:ext cx="46" cy="97"/>
            </a:xfrm>
            <a:custGeom>
              <a:avLst/>
              <a:gdLst>
                <a:gd name="T0" fmla="*/ 0 w 232"/>
                <a:gd name="T1" fmla="*/ 97 h 486"/>
                <a:gd name="T2" fmla="*/ 46 w 232"/>
                <a:gd name="T3" fmla="*/ 3 h 486"/>
                <a:gd name="T4" fmla="*/ 45 w 232"/>
                <a:gd name="T5" fmla="*/ 0 h 486"/>
                <a:gd name="T6" fmla="*/ 0 w 232"/>
                <a:gd name="T7" fmla="*/ 95 h 486"/>
                <a:gd name="T8" fmla="*/ 0 w 232"/>
                <a:gd name="T9" fmla="*/ 97 h 4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2" h="486">
                  <a:moveTo>
                    <a:pt x="2" y="486"/>
                  </a:moveTo>
                  <a:lnTo>
                    <a:pt x="232" y="13"/>
                  </a:lnTo>
                  <a:lnTo>
                    <a:pt x="229" y="0"/>
                  </a:lnTo>
                  <a:lnTo>
                    <a:pt x="0" y="476"/>
                  </a:lnTo>
                  <a:lnTo>
                    <a:pt x="2" y="48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8" name="Freeform 50"/>
            <p:cNvSpPr>
              <a:spLocks/>
            </p:cNvSpPr>
            <p:nvPr/>
          </p:nvSpPr>
          <p:spPr bwMode="auto">
            <a:xfrm>
              <a:off x="4365" y="1113"/>
              <a:ext cx="47" cy="97"/>
            </a:xfrm>
            <a:custGeom>
              <a:avLst/>
              <a:gdLst>
                <a:gd name="T0" fmla="*/ 0 w 235"/>
                <a:gd name="T1" fmla="*/ 95 h 482"/>
                <a:gd name="T2" fmla="*/ 0 w 235"/>
                <a:gd name="T3" fmla="*/ 97 h 482"/>
                <a:gd name="T4" fmla="*/ 47 w 235"/>
                <a:gd name="T5" fmla="*/ 2 h 482"/>
                <a:gd name="T6" fmla="*/ 46 w 235"/>
                <a:gd name="T7" fmla="*/ 0 h 482"/>
                <a:gd name="T8" fmla="*/ 0 w 235"/>
                <a:gd name="T9" fmla="*/ 95 h 48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5" h="482">
                  <a:moveTo>
                    <a:pt x="0" y="471"/>
                  </a:moveTo>
                  <a:lnTo>
                    <a:pt x="2" y="482"/>
                  </a:lnTo>
                  <a:lnTo>
                    <a:pt x="235" y="12"/>
                  </a:lnTo>
                  <a:lnTo>
                    <a:pt x="232" y="0"/>
                  </a:lnTo>
                  <a:lnTo>
                    <a:pt x="0" y="47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39" name="Freeform 51"/>
            <p:cNvSpPr>
              <a:spLocks/>
            </p:cNvSpPr>
            <p:nvPr/>
          </p:nvSpPr>
          <p:spPr bwMode="auto">
            <a:xfrm>
              <a:off x="4342" y="1021"/>
              <a:ext cx="53" cy="117"/>
            </a:xfrm>
            <a:custGeom>
              <a:avLst/>
              <a:gdLst>
                <a:gd name="T0" fmla="*/ 53 w 267"/>
                <a:gd name="T1" fmla="*/ 25 h 587"/>
                <a:gd name="T2" fmla="*/ 47 w 267"/>
                <a:gd name="T3" fmla="*/ 0 h 587"/>
                <a:gd name="T4" fmla="*/ 0 w 267"/>
                <a:gd name="T5" fmla="*/ 92 h 587"/>
                <a:gd name="T6" fmla="*/ 6 w 267"/>
                <a:gd name="T7" fmla="*/ 117 h 587"/>
                <a:gd name="T8" fmla="*/ 53 w 267"/>
                <a:gd name="T9" fmla="*/ 25 h 5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7" h="587">
                  <a:moveTo>
                    <a:pt x="267" y="124"/>
                  </a:moveTo>
                  <a:lnTo>
                    <a:pt x="238" y="0"/>
                  </a:lnTo>
                  <a:lnTo>
                    <a:pt x="0" y="460"/>
                  </a:lnTo>
                  <a:lnTo>
                    <a:pt x="29" y="587"/>
                  </a:lnTo>
                  <a:lnTo>
                    <a:pt x="267" y="1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0" name="Freeform 52"/>
            <p:cNvSpPr>
              <a:spLocks/>
            </p:cNvSpPr>
            <p:nvPr/>
          </p:nvSpPr>
          <p:spPr bwMode="auto">
            <a:xfrm>
              <a:off x="4348" y="1046"/>
              <a:ext cx="48" cy="98"/>
            </a:xfrm>
            <a:custGeom>
              <a:avLst/>
              <a:gdLst>
                <a:gd name="T0" fmla="*/ 2 w 243"/>
                <a:gd name="T1" fmla="*/ 98 h 489"/>
                <a:gd name="T2" fmla="*/ 48 w 243"/>
                <a:gd name="T3" fmla="*/ 5 h 489"/>
                <a:gd name="T4" fmla="*/ 47 w 243"/>
                <a:gd name="T5" fmla="*/ 0 h 489"/>
                <a:gd name="T6" fmla="*/ 0 w 243"/>
                <a:gd name="T7" fmla="*/ 93 h 489"/>
                <a:gd name="T8" fmla="*/ 2 w 243"/>
                <a:gd name="T9" fmla="*/ 98 h 4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3" h="489">
                  <a:moveTo>
                    <a:pt x="8" y="489"/>
                  </a:moveTo>
                  <a:lnTo>
                    <a:pt x="243" y="27"/>
                  </a:lnTo>
                  <a:lnTo>
                    <a:pt x="238" y="0"/>
                  </a:lnTo>
                  <a:lnTo>
                    <a:pt x="0" y="463"/>
                  </a:lnTo>
                  <a:lnTo>
                    <a:pt x="8" y="48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1" name="Freeform 53"/>
            <p:cNvSpPr>
              <a:spLocks/>
            </p:cNvSpPr>
            <p:nvPr/>
          </p:nvSpPr>
          <p:spPr bwMode="auto">
            <a:xfrm>
              <a:off x="4268" y="801"/>
              <a:ext cx="90" cy="58"/>
            </a:xfrm>
            <a:custGeom>
              <a:avLst/>
              <a:gdLst>
                <a:gd name="T0" fmla="*/ 89 w 449"/>
                <a:gd name="T1" fmla="*/ 55 h 293"/>
                <a:gd name="T2" fmla="*/ 89 w 449"/>
                <a:gd name="T3" fmla="*/ 57 h 293"/>
                <a:gd name="T4" fmla="*/ 90 w 449"/>
                <a:gd name="T5" fmla="*/ 58 h 293"/>
                <a:gd name="T6" fmla="*/ 86 w 449"/>
                <a:gd name="T7" fmla="*/ 41 h 293"/>
                <a:gd name="T8" fmla="*/ 0 w 449"/>
                <a:gd name="T9" fmla="*/ 0 h 293"/>
                <a:gd name="T10" fmla="*/ 4 w 449"/>
                <a:gd name="T11" fmla="*/ 15 h 293"/>
                <a:gd name="T12" fmla="*/ 89 w 449"/>
                <a:gd name="T13" fmla="*/ 55 h 29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9" h="293">
                  <a:moveTo>
                    <a:pt x="442" y="280"/>
                  </a:moveTo>
                  <a:lnTo>
                    <a:pt x="444" y="290"/>
                  </a:lnTo>
                  <a:lnTo>
                    <a:pt x="449" y="293"/>
                  </a:lnTo>
                  <a:lnTo>
                    <a:pt x="430" y="209"/>
                  </a:lnTo>
                  <a:lnTo>
                    <a:pt x="0" y="0"/>
                  </a:lnTo>
                  <a:lnTo>
                    <a:pt x="18" y="74"/>
                  </a:lnTo>
                  <a:lnTo>
                    <a:pt x="442" y="2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2" name="Freeform 54"/>
            <p:cNvSpPr>
              <a:spLocks/>
            </p:cNvSpPr>
            <p:nvPr/>
          </p:nvSpPr>
          <p:spPr bwMode="auto">
            <a:xfrm>
              <a:off x="4279" y="846"/>
              <a:ext cx="95" cy="58"/>
            </a:xfrm>
            <a:custGeom>
              <a:avLst/>
              <a:gdLst>
                <a:gd name="T0" fmla="*/ 91 w 473"/>
                <a:gd name="T1" fmla="*/ 42 h 290"/>
                <a:gd name="T2" fmla="*/ 84 w 473"/>
                <a:gd name="T3" fmla="*/ 38 h 290"/>
                <a:gd name="T4" fmla="*/ 85 w 473"/>
                <a:gd name="T5" fmla="*/ 41 h 290"/>
                <a:gd name="T6" fmla="*/ 0 w 473"/>
                <a:gd name="T7" fmla="*/ 0 h 290"/>
                <a:gd name="T8" fmla="*/ 3 w 473"/>
                <a:gd name="T9" fmla="*/ 14 h 290"/>
                <a:gd name="T10" fmla="*/ 95 w 473"/>
                <a:gd name="T11" fmla="*/ 58 h 290"/>
                <a:gd name="T12" fmla="*/ 91 w 473"/>
                <a:gd name="T13" fmla="*/ 42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73" h="290">
                  <a:moveTo>
                    <a:pt x="454" y="208"/>
                  </a:moveTo>
                  <a:lnTo>
                    <a:pt x="420" y="192"/>
                  </a:lnTo>
                  <a:lnTo>
                    <a:pt x="423" y="203"/>
                  </a:lnTo>
                  <a:lnTo>
                    <a:pt x="0" y="0"/>
                  </a:lnTo>
                  <a:lnTo>
                    <a:pt x="15" y="70"/>
                  </a:lnTo>
                  <a:lnTo>
                    <a:pt x="473" y="290"/>
                  </a:lnTo>
                  <a:lnTo>
                    <a:pt x="454" y="2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3" name="Freeform 55"/>
            <p:cNvSpPr>
              <a:spLocks/>
            </p:cNvSpPr>
            <p:nvPr/>
          </p:nvSpPr>
          <p:spPr bwMode="auto">
            <a:xfrm>
              <a:off x="4291" y="897"/>
              <a:ext cx="90" cy="58"/>
            </a:xfrm>
            <a:custGeom>
              <a:avLst/>
              <a:gdLst>
                <a:gd name="T0" fmla="*/ 86 w 451"/>
                <a:gd name="T1" fmla="*/ 51 h 290"/>
                <a:gd name="T2" fmla="*/ 87 w 451"/>
                <a:gd name="T3" fmla="*/ 56 h 290"/>
                <a:gd name="T4" fmla="*/ 90 w 451"/>
                <a:gd name="T5" fmla="*/ 58 h 290"/>
                <a:gd name="T6" fmla="*/ 87 w 451"/>
                <a:gd name="T7" fmla="*/ 41 h 290"/>
                <a:gd name="T8" fmla="*/ 0 w 451"/>
                <a:gd name="T9" fmla="*/ 0 h 290"/>
                <a:gd name="T10" fmla="*/ 3 w 451"/>
                <a:gd name="T11" fmla="*/ 12 h 290"/>
                <a:gd name="T12" fmla="*/ 86 w 451"/>
                <a:gd name="T13" fmla="*/ 51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1" h="290">
                  <a:moveTo>
                    <a:pt x="431" y="255"/>
                  </a:moveTo>
                  <a:lnTo>
                    <a:pt x="436" y="282"/>
                  </a:lnTo>
                  <a:lnTo>
                    <a:pt x="451" y="290"/>
                  </a:lnTo>
                  <a:lnTo>
                    <a:pt x="434" y="206"/>
                  </a:lnTo>
                  <a:lnTo>
                    <a:pt x="0" y="0"/>
                  </a:lnTo>
                  <a:lnTo>
                    <a:pt x="16" y="58"/>
                  </a:lnTo>
                  <a:lnTo>
                    <a:pt x="431"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4" name="Freeform 56"/>
            <p:cNvSpPr>
              <a:spLocks/>
            </p:cNvSpPr>
            <p:nvPr/>
          </p:nvSpPr>
          <p:spPr bwMode="auto">
            <a:xfrm>
              <a:off x="4301" y="940"/>
              <a:ext cx="86" cy="56"/>
            </a:xfrm>
            <a:custGeom>
              <a:avLst/>
              <a:gdLst>
                <a:gd name="T0" fmla="*/ 82 w 428"/>
                <a:gd name="T1" fmla="*/ 39 h 281"/>
                <a:gd name="T2" fmla="*/ 0 w 428"/>
                <a:gd name="T3" fmla="*/ 0 h 281"/>
                <a:gd name="T4" fmla="*/ 4 w 428"/>
                <a:gd name="T5" fmla="*/ 17 h 281"/>
                <a:gd name="T6" fmla="*/ 86 w 428"/>
                <a:gd name="T7" fmla="*/ 56 h 281"/>
                <a:gd name="T8" fmla="*/ 82 w 428"/>
                <a:gd name="T9" fmla="*/ 39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8" h="281">
                  <a:moveTo>
                    <a:pt x="410" y="195"/>
                  </a:moveTo>
                  <a:lnTo>
                    <a:pt x="0" y="0"/>
                  </a:lnTo>
                  <a:lnTo>
                    <a:pt x="19" y="85"/>
                  </a:lnTo>
                  <a:lnTo>
                    <a:pt x="428" y="281"/>
                  </a:lnTo>
                  <a:lnTo>
                    <a:pt x="41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5" name="Freeform 57"/>
            <p:cNvSpPr>
              <a:spLocks/>
            </p:cNvSpPr>
            <p:nvPr/>
          </p:nvSpPr>
          <p:spPr bwMode="auto">
            <a:xfrm>
              <a:off x="4273" y="818"/>
              <a:ext cx="90" cy="66"/>
            </a:xfrm>
            <a:custGeom>
              <a:avLst/>
              <a:gdLst>
                <a:gd name="T0" fmla="*/ 6 w 451"/>
                <a:gd name="T1" fmla="*/ 25 h 333"/>
                <a:gd name="T2" fmla="*/ 90 w 451"/>
                <a:gd name="T3" fmla="*/ 66 h 333"/>
                <a:gd name="T4" fmla="*/ 84 w 451"/>
                <a:gd name="T5" fmla="*/ 41 h 333"/>
                <a:gd name="T6" fmla="*/ 0 w 451"/>
                <a:gd name="T7" fmla="*/ 0 h 333"/>
                <a:gd name="T8" fmla="*/ 6 w 451"/>
                <a:gd name="T9" fmla="*/ 25 h 33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333">
                  <a:moveTo>
                    <a:pt x="29" y="127"/>
                  </a:moveTo>
                  <a:lnTo>
                    <a:pt x="451" y="333"/>
                  </a:lnTo>
                  <a:lnTo>
                    <a:pt x="422" y="206"/>
                  </a:lnTo>
                  <a:lnTo>
                    <a:pt x="0" y="0"/>
                  </a:lnTo>
                  <a:lnTo>
                    <a:pt x="29" y="1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6" name="Freeform 58"/>
            <p:cNvSpPr>
              <a:spLocks/>
            </p:cNvSpPr>
            <p:nvPr/>
          </p:nvSpPr>
          <p:spPr bwMode="auto">
            <a:xfrm>
              <a:off x="4272" y="816"/>
              <a:ext cx="85" cy="43"/>
            </a:xfrm>
            <a:custGeom>
              <a:avLst/>
              <a:gdLst>
                <a:gd name="T0" fmla="*/ 0 w 426"/>
                <a:gd name="T1" fmla="*/ 0 h 216"/>
                <a:gd name="T2" fmla="*/ 1 w 426"/>
                <a:gd name="T3" fmla="*/ 2 h 216"/>
                <a:gd name="T4" fmla="*/ 85 w 426"/>
                <a:gd name="T5" fmla="*/ 43 h 216"/>
                <a:gd name="T6" fmla="*/ 85 w 426"/>
                <a:gd name="T7" fmla="*/ 41 h 216"/>
                <a:gd name="T8" fmla="*/ 0 w 426"/>
                <a:gd name="T9" fmla="*/ 0 h 2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6" h="216">
                  <a:moveTo>
                    <a:pt x="0" y="0"/>
                  </a:moveTo>
                  <a:lnTo>
                    <a:pt x="4" y="10"/>
                  </a:lnTo>
                  <a:lnTo>
                    <a:pt x="426" y="216"/>
                  </a:lnTo>
                  <a:lnTo>
                    <a:pt x="424" y="206"/>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7" name="Freeform 59"/>
            <p:cNvSpPr>
              <a:spLocks/>
            </p:cNvSpPr>
            <p:nvPr/>
          </p:nvSpPr>
          <p:spPr bwMode="auto">
            <a:xfrm>
              <a:off x="4279" y="843"/>
              <a:ext cx="85" cy="43"/>
            </a:xfrm>
            <a:custGeom>
              <a:avLst/>
              <a:gdLst>
                <a:gd name="T0" fmla="*/ 0 w 425"/>
                <a:gd name="T1" fmla="*/ 3 h 217"/>
                <a:gd name="T2" fmla="*/ 85 w 425"/>
                <a:gd name="T3" fmla="*/ 43 h 217"/>
                <a:gd name="T4" fmla="*/ 84 w 425"/>
                <a:gd name="T5" fmla="*/ 41 h 217"/>
                <a:gd name="T6" fmla="*/ 0 w 425"/>
                <a:gd name="T7" fmla="*/ 0 h 217"/>
                <a:gd name="T8" fmla="*/ 0 w 425"/>
                <a:gd name="T9" fmla="*/ 3 h 2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5" h="217">
                  <a:moveTo>
                    <a:pt x="2" y="14"/>
                  </a:moveTo>
                  <a:lnTo>
                    <a:pt x="425" y="217"/>
                  </a:lnTo>
                  <a:lnTo>
                    <a:pt x="422" y="206"/>
                  </a:lnTo>
                  <a:lnTo>
                    <a:pt x="0" y="0"/>
                  </a:lnTo>
                  <a:lnTo>
                    <a:pt x="2" y="1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8" name="Freeform 60"/>
            <p:cNvSpPr>
              <a:spLocks/>
            </p:cNvSpPr>
            <p:nvPr/>
          </p:nvSpPr>
          <p:spPr bwMode="auto">
            <a:xfrm>
              <a:off x="4295" y="914"/>
              <a:ext cx="89" cy="64"/>
            </a:xfrm>
            <a:custGeom>
              <a:avLst/>
              <a:gdLst>
                <a:gd name="T0" fmla="*/ 83 w 444"/>
                <a:gd name="T1" fmla="*/ 39 h 322"/>
                <a:gd name="T2" fmla="*/ 0 w 444"/>
                <a:gd name="T3" fmla="*/ 0 h 322"/>
                <a:gd name="T4" fmla="*/ 6 w 444"/>
                <a:gd name="T5" fmla="*/ 25 h 322"/>
                <a:gd name="T6" fmla="*/ 89 w 444"/>
                <a:gd name="T7" fmla="*/ 64 h 322"/>
                <a:gd name="T8" fmla="*/ 83 w 444"/>
                <a:gd name="T9" fmla="*/ 39 h 3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4" h="322">
                  <a:moveTo>
                    <a:pt x="415" y="198"/>
                  </a:moveTo>
                  <a:lnTo>
                    <a:pt x="0" y="0"/>
                  </a:lnTo>
                  <a:lnTo>
                    <a:pt x="29" y="125"/>
                  </a:lnTo>
                  <a:lnTo>
                    <a:pt x="444" y="322"/>
                  </a:lnTo>
                  <a:lnTo>
                    <a:pt x="415" y="19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49" name="Freeform 61"/>
            <p:cNvSpPr>
              <a:spLocks/>
            </p:cNvSpPr>
            <p:nvPr/>
          </p:nvSpPr>
          <p:spPr bwMode="auto">
            <a:xfrm>
              <a:off x="4294" y="909"/>
              <a:ext cx="84" cy="44"/>
            </a:xfrm>
            <a:custGeom>
              <a:avLst/>
              <a:gdLst>
                <a:gd name="T0" fmla="*/ 0 w 420"/>
                <a:gd name="T1" fmla="*/ 0 h 224"/>
                <a:gd name="T2" fmla="*/ 1 w 420"/>
                <a:gd name="T3" fmla="*/ 5 h 224"/>
                <a:gd name="T4" fmla="*/ 84 w 420"/>
                <a:gd name="T5" fmla="*/ 44 h 224"/>
                <a:gd name="T6" fmla="*/ 83 w 420"/>
                <a:gd name="T7" fmla="*/ 39 h 224"/>
                <a:gd name="T8" fmla="*/ 0 w 420"/>
                <a:gd name="T9" fmla="*/ 0 h 2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20" h="224">
                  <a:moveTo>
                    <a:pt x="0" y="0"/>
                  </a:moveTo>
                  <a:lnTo>
                    <a:pt x="5" y="26"/>
                  </a:lnTo>
                  <a:lnTo>
                    <a:pt x="420" y="224"/>
                  </a:lnTo>
                  <a:lnTo>
                    <a:pt x="415" y="197"/>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0" name="Freeform 62"/>
            <p:cNvSpPr>
              <a:spLocks/>
            </p:cNvSpPr>
            <p:nvPr/>
          </p:nvSpPr>
          <p:spPr bwMode="auto">
            <a:xfrm>
              <a:off x="4312" y="989"/>
              <a:ext cx="37" cy="71"/>
            </a:xfrm>
            <a:custGeom>
              <a:avLst/>
              <a:gdLst>
                <a:gd name="T0" fmla="*/ 0 w 183"/>
                <a:gd name="T1" fmla="*/ 0 h 354"/>
                <a:gd name="T2" fmla="*/ 3 w 183"/>
                <a:gd name="T3" fmla="*/ 13 h 354"/>
                <a:gd name="T4" fmla="*/ 25 w 183"/>
                <a:gd name="T5" fmla="*/ 26 h 354"/>
                <a:gd name="T6" fmla="*/ 14 w 183"/>
                <a:gd name="T7" fmla="*/ 54 h 354"/>
                <a:gd name="T8" fmla="*/ 17 w 183"/>
                <a:gd name="T9" fmla="*/ 71 h 354"/>
                <a:gd name="T10" fmla="*/ 37 w 183"/>
                <a:gd name="T11" fmla="*/ 23 h 354"/>
                <a:gd name="T12" fmla="*/ 0 w 183"/>
                <a:gd name="T13" fmla="*/ 0 h 3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3" h="354">
                  <a:moveTo>
                    <a:pt x="0" y="0"/>
                  </a:moveTo>
                  <a:lnTo>
                    <a:pt x="16" y="66"/>
                  </a:lnTo>
                  <a:lnTo>
                    <a:pt x="122" y="132"/>
                  </a:lnTo>
                  <a:lnTo>
                    <a:pt x="67" y="270"/>
                  </a:lnTo>
                  <a:lnTo>
                    <a:pt x="85" y="354"/>
                  </a:lnTo>
                  <a:lnTo>
                    <a:pt x="183" y="11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1" name="Freeform 63"/>
            <p:cNvSpPr>
              <a:spLocks/>
            </p:cNvSpPr>
            <p:nvPr/>
          </p:nvSpPr>
          <p:spPr bwMode="auto">
            <a:xfrm>
              <a:off x="4315" y="1003"/>
              <a:ext cx="22" cy="40"/>
            </a:xfrm>
            <a:custGeom>
              <a:avLst/>
              <a:gdLst>
                <a:gd name="T0" fmla="*/ 22 w 106"/>
                <a:gd name="T1" fmla="*/ 13 h 204"/>
                <a:gd name="T2" fmla="*/ 0 w 106"/>
                <a:gd name="T3" fmla="*/ 0 h 204"/>
                <a:gd name="T4" fmla="*/ 11 w 106"/>
                <a:gd name="T5" fmla="*/ 40 h 204"/>
                <a:gd name="T6" fmla="*/ 22 w 106"/>
                <a:gd name="T7" fmla="*/ 13 h 2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6" h="204">
                  <a:moveTo>
                    <a:pt x="106" y="66"/>
                  </a:moveTo>
                  <a:lnTo>
                    <a:pt x="0" y="0"/>
                  </a:lnTo>
                  <a:lnTo>
                    <a:pt x="51" y="204"/>
                  </a:lnTo>
                  <a:lnTo>
                    <a:pt x="106" y="6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2" name="Freeform 64"/>
            <p:cNvSpPr>
              <a:spLocks/>
            </p:cNvSpPr>
            <p:nvPr/>
          </p:nvSpPr>
          <p:spPr bwMode="auto">
            <a:xfrm>
              <a:off x="5087" y="919"/>
              <a:ext cx="78" cy="51"/>
            </a:xfrm>
            <a:custGeom>
              <a:avLst/>
              <a:gdLst>
                <a:gd name="T0" fmla="*/ 1 w 393"/>
                <a:gd name="T1" fmla="*/ 2 h 254"/>
                <a:gd name="T2" fmla="*/ 1 w 393"/>
                <a:gd name="T3" fmla="*/ 0 h 254"/>
                <a:gd name="T4" fmla="*/ 0 w 393"/>
                <a:gd name="T5" fmla="*/ 0 h 254"/>
                <a:gd name="T6" fmla="*/ 1 w 393"/>
                <a:gd name="T7" fmla="*/ 14 h 254"/>
                <a:gd name="T8" fmla="*/ 78 w 393"/>
                <a:gd name="T9" fmla="*/ 51 h 254"/>
                <a:gd name="T10" fmla="*/ 76 w 393"/>
                <a:gd name="T11" fmla="*/ 39 h 254"/>
                <a:gd name="T12" fmla="*/ 1 w 393"/>
                <a:gd name="T13" fmla="*/ 2 h 2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3" h="254">
                  <a:moveTo>
                    <a:pt x="7" y="10"/>
                  </a:moveTo>
                  <a:lnTo>
                    <a:pt x="5" y="2"/>
                  </a:lnTo>
                  <a:lnTo>
                    <a:pt x="0" y="0"/>
                  </a:lnTo>
                  <a:lnTo>
                    <a:pt x="7" y="71"/>
                  </a:lnTo>
                  <a:lnTo>
                    <a:pt x="393" y="254"/>
                  </a:lnTo>
                  <a:lnTo>
                    <a:pt x="385" y="192"/>
                  </a:lnTo>
                  <a:lnTo>
                    <a:pt x="7"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3" name="Freeform 65"/>
            <p:cNvSpPr>
              <a:spLocks/>
            </p:cNvSpPr>
            <p:nvPr/>
          </p:nvSpPr>
          <p:spPr bwMode="auto">
            <a:xfrm>
              <a:off x="5077" y="880"/>
              <a:ext cx="84" cy="52"/>
            </a:xfrm>
            <a:custGeom>
              <a:avLst/>
              <a:gdLst>
                <a:gd name="T0" fmla="*/ 2 w 420"/>
                <a:gd name="T1" fmla="*/ 14 h 259"/>
                <a:gd name="T2" fmla="*/ 8 w 420"/>
                <a:gd name="T3" fmla="*/ 18 h 259"/>
                <a:gd name="T4" fmla="*/ 8 w 420"/>
                <a:gd name="T5" fmla="*/ 15 h 259"/>
                <a:gd name="T6" fmla="*/ 84 w 420"/>
                <a:gd name="T7" fmla="*/ 52 h 259"/>
                <a:gd name="T8" fmla="*/ 83 w 420"/>
                <a:gd name="T9" fmla="*/ 40 h 259"/>
                <a:gd name="T10" fmla="*/ 0 w 420"/>
                <a:gd name="T11" fmla="*/ 0 h 259"/>
                <a:gd name="T12" fmla="*/ 2 w 420"/>
                <a:gd name="T13" fmla="*/ 14 h 25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0" h="259">
                  <a:moveTo>
                    <a:pt x="8" y="72"/>
                  </a:moveTo>
                  <a:lnTo>
                    <a:pt x="40" y="88"/>
                  </a:lnTo>
                  <a:lnTo>
                    <a:pt x="40" y="77"/>
                  </a:lnTo>
                  <a:lnTo>
                    <a:pt x="420" y="259"/>
                  </a:lnTo>
                  <a:lnTo>
                    <a:pt x="415" y="199"/>
                  </a:lnTo>
                  <a:lnTo>
                    <a:pt x="0" y="0"/>
                  </a:lnTo>
                  <a:lnTo>
                    <a:pt x="8" y="7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4" name="Freeform 66"/>
            <p:cNvSpPr>
              <a:spLocks/>
            </p:cNvSpPr>
            <p:nvPr/>
          </p:nvSpPr>
          <p:spPr bwMode="auto">
            <a:xfrm>
              <a:off x="5076" y="838"/>
              <a:ext cx="81" cy="52"/>
            </a:xfrm>
            <a:custGeom>
              <a:avLst/>
              <a:gdLst>
                <a:gd name="T0" fmla="*/ 4 w 404"/>
                <a:gd name="T1" fmla="*/ 6 h 261"/>
                <a:gd name="T2" fmla="*/ 3 w 404"/>
                <a:gd name="T3" fmla="*/ 2 h 261"/>
                <a:gd name="T4" fmla="*/ 0 w 404"/>
                <a:gd name="T5" fmla="*/ 0 h 261"/>
                <a:gd name="T6" fmla="*/ 1 w 404"/>
                <a:gd name="T7" fmla="*/ 14 h 261"/>
                <a:gd name="T8" fmla="*/ 81 w 404"/>
                <a:gd name="T9" fmla="*/ 52 h 261"/>
                <a:gd name="T10" fmla="*/ 80 w 404"/>
                <a:gd name="T11" fmla="*/ 42 h 261"/>
                <a:gd name="T12" fmla="*/ 4 w 404"/>
                <a:gd name="T13" fmla="*/ 6 h 2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4" h="261">
                  <a:moveTo>
                    <a:pt x="19" y="29"/>
                  </a:moveTo>
                  <a:lnTo>
                    <a:pt x="16" y="8"/>
                  </a:lnTo>
                  <a:lnTo>
                    <a:pt x="0" y="0"/>
                  </a:lnTo>
                  <a:lnTo>
                    <a:pt x="7" y="71"/>
                  </a:lnTo>
                  <a:lnTo>
                    <a:pt x="404" y="261"/>
                  </a:lnTo>
                  <a:lnTo>
                    <a:pt x="398" y="213"/>
                  </a:lnTo>
                  <a:lnTo>
                    <a:pt x="19" y="2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5" name="Freeform 67"/>
            <p:cNvSpPr>
              <a:spLocks/>
            </p:cNvSpPr>
            <p:nvPr/>
          </p:nvSpPr>
          <p:spPr bwMode="auto">
            <a:xfrm>
              <a:off x="5076" y="804"/>
              <a:ext cx="77" cy="51"/>
            </a:xfrm>
            <a:custGeom>
              <a:avLst/>
              <a:gdLst>
                <a:gd name="T0" fmla="*/ 2 w 389"/>
                <a:gd name="T1" fmla="*/ 14 h 255"/>
                <a:gd name="T2" fmla="*/ 77 w 389"/>
                <a:gd name="T3" fmla="*/ 51 h 255"/>
                <a:gd name="T4" fmla="*/ 75 w 389"/>
                <a:gd name="T5" fmla="*/ 37 h 255"/>
                <a:gd name="T6" fmla="*/ 0 w 389"/>
                <a:gd name="T7" fmla="*/ 0 h 255"/>
                <a:gd name="T8" fmla="*/ 2 w 389"/>
                <a:gd name="T9" fmla="*/ 14 h 2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9" h="255">
                  <a:moveTo>
                    <a:pt x="8" y="70"/>
                  </a:moveTo>
                  <a:lnTo>
                    <a:pt x="389" y="255"/>
                  </a:lnTo>
                  <a:lnTo>
                    <a:pt x="381" y="184"/>
                  </a:lnTo>
                  <a:lnTo>
                    <a:pt x="0" y="0"/>
                  </a:lnTo>
                  <a:lnTo>
                    <a:pt x="8" y="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6" name="Freeform 68"/>
            <p:cNvSpPr>
              <a:spLocks/>
            </p:cNvSpPr>
            <p:nvPr/>
          </p:nvSpPr>
          <p:spPr bwMode="auto">
            <a:xfrm>
              <a:off x="5085" y="898"/>
              <a:ext cx="79" cy="58"/>
            </a:xfrm>
            <a:custGeom>
              <a:avLst/>
              <a:gdLst>
                <a:gd name="T0" fmla="*/ 77 w 393"/>
                <a:gd name="T1" fmla="*/ 37 h 288"/>
                <a:gd name="T2" fmla="*/ 0 w 393"/>
                <a:gd name="T3" fmla="*/ 0 h 288"/>
                <a:gd name="T4" fmla="*/ 3 w 393"/>
                <a:gd name="T5" fmla="*/ 22 h 288"/>
                <a:gd name="T6" fmla="*/ 79 w 393"/>
                <a:gd name="T7" fmla="*/ 58 h 288"/>
                <a:gd name="T8" fmla="*/ 77 w 393"/>
                <a:gd name="T9" fmla="*/ 37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3" h="288">
                  <a:moveTo>
                    <a:pt x="382" y="182"/>
                  </a:moveTo>
                  <a:lnTo>
                    <a:pt x="0" y="0"/>
                  </a:lnTo>
                  <a:lnTo>
                    <a:pt x="13" y="108"/>
                  </a:lnTo>
                  <a:lnTo>
                    <a:pt x="393" y="288"/>
                  </a:lnTo>
                  <a:lnTo>
                    <a:pt x="382"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7" name="Freeform 69"/>
            <p:cNvSpPr>
              <a:spLocks/>
            </p:cNvSpPr>
            <p:nvPr/>
          </p:nvSpPr>
          <p:spPr bwMode="auto">
            <a:xfrm>
              <a:off x="5088" y="920"/>
              <a:ext cx="76" cy="38"/>
            </a:xfrm>
            <a:custGeom>
              <a:avLst/>
              <a:gdLst>
                <a:gd name="T0" fmla="*/ 76 w 380"/>
                <a:gd name="T1" fmla="*/ 38 h 190"/>
                <a:gd name="T2" fmla="*/ 76 w 380"/>
                <a:gd name="T3" fmla="*/ 36 h 190"/>
                <a:gd name="T4" fmla="*/ 0 w 380"/>
                <a:gd name="T5" fmla="*/ 0 h 190"/>
                <a:gd name="T6" fmla="*/ 0 w 380"/>
                <a:gd name="T7" fmla="*/ 2 h 190"/>
                <a:gd name="T8" fmla="*/ 76 w 380"/>
                <a:gd name="T9" fmla="*/ 38 h 1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0" h="190">
                  <a:moveTo>
                    <a:pt x="380" y="190"/>
                  </a:moveTo>
                  <a:lnTo>
                    <a:pt x="380" y="180"/>
                  </a:lnTo>
                  <a:lnTo>
                    <a:pt x="0" y="0"/>
                  </a:lnTo>
                  <a:lnTo>
                    <a:pt x="2" y="8"/>
                  </a:lnTo>
                  <a:lnTo>
                    <a:pt x="380" y="19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8" name="Freeform 70"/>
            <p:cNvSpPr>
              <a:spLocks/>
            </p:cNvSpPr>
            <p:nvPr/>
          </p:nvSpPr>
          <p:spPr bwMode="auto">
            <a:xfrm>
              <a:off x="5085" y="896"/>
              <a:ext cx="77" cy="38"/>
            </a:xfrm>
            <a:custGeom>
              <a:avLst/>
              <a:gdLst>
                <a:gd name="T0" fmla="*/ 77 w 382"/>
                <a:gd name="T1" fmla="*/ 36 h 193"/>
                <a:gd name="T2" fmla="*/ 0 w 382"/>
                <a:gd name="T3" fmla="*/ 0 h 193"/>
                <a:gd name="T4" fmla="*/ 0 w 382"/>
                <a:gd name="T5" fmla="*/ 2 h 193"/>
                <a:gd name="T6" fmla="*/ 77 w 382"/>
                <a:gd name="T7" fmla="*/ 38 h 193"/>
                <a:gd name="T8" fmla="*/ 77 w 382"/>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193">
                  <a:moveTo>
                    <a:pt x="380" y="182"/>
                  </a:moveTo>
                  <a:lnTo>
                    <a:pt x="0" y="0"/>
                  </a:lnTo>
                  <a:lnTo>
                    <a:pt x="0" y="11"/>
                  </a:lnTo>
                  <a:lnTo>
                    <a:pt x="382" y="193"/>
                  </a:lnTo>
                  <a:lnTo>
                    <a:pt x="380" y="182"/>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59" name="Freeform 71"/>
            <p:cNvSpPr>
              <a:spLocks/>
            </p:cNvSpPr>
            <p:nvPr/>
          </p:nvSpPr>
          <p:spPr bwMode="auto">
            <a:xfrm>
              <a:off x="5077" y="818"/>
              <a:ext cx="78" cy="58"/>
            </a:xfrm>
            <a:custGeom>
              <a:avLst/>
              <a:gdLst>
                <a:gd name="T0" fmla="*/ 3 w 394"/>
                <a:gd name="T1" fmla="*/ 21 h 291"/>
                <a:gd name="T2" fmla="*/ 78 w 394"/>
                <a:gd name="T3" fmla="*/ 58 h 291"/>
                <a:gd name="T4" fmla="*/ 76 w 394"/>
                <a:gd name="T5" fmla="*/ 37 h 291"/>
                <a:gd name="T6" fmla="*/ 0 w 394"/>
                <a:gd name="T7" fmla="*/ 0 h 291"/>
                <a:gd name="T8" fmla="*/ 3 w 394"/>
                <a:gd name="T9" fmla="*/ 21 h 2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4" h="291">
                  <a:moveTo>
                    <a:pt x="14" y="106"/>
                  </a:moveTo>
                  <a:lnTo>
                    <a:pt x="394" y="291"/>
                  </a:lnTo>
                  <a:lnTo>
                    <a:pt x="384" y="188"/>
                  </a:lnTo>
                  <a:lnTo>
                    <a:pt x="0" y="0"/>
                  </a:lnTo>
                  <a:lnTo>
                    <a:pt x="14" y="10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0" name="Freeform 72"/>
            <p:cNvSpPr>
              <a:spLocks/>
            </p:cNvSpPr>
            <p:nvPr/>
          </p:nvSpPr>
          <p:spPr bwMode="auto">
            <a:xfrm>
              <a:off x="5079" y="839"/>
              <a:ext cx="77" cy="41"/>
            </a:xfrm>
            <a:custGeom>
              <a:avLst/>
              <a:gdLst>
                <a:gd name="T0" fmla="*/ 77 w 382"/>
                <a:gd name="T1" fmla="*/ 41 h 205"/>
                <a:gd name="T2" fmla="*/ 77 w 382"/>
                <a:gd name="T3" fmla="*/ 37 h 205"/>
                <a:gd name="T4" fmla="*/ 0 w 382"/>
                <a:gd name="T5" fmla="*/ 0 h 205"/>
                <a:gd name="T6" fmla="*/ 1 w 382"/>
                <a:gd name="T7" fmla="*/ 4 h 205"/>
                <a:gd name="T8" fmla="*/ 77 w 382"/>
                <a:gd name="T9" fmla="*/ 41 h 2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205">
                  <a:moveTo>
                    <a:pt x="382" y="205"/>
                  </a:moveTo>
                  <a:lnTo>
                    <a:pt x="380" y="185"/>
                  </a:lnTo>
                  <a:lnTo>
                    <a:pt x="0" y="0"/>
                  </a:lnTo>
                  <a:lnTo>
                    <a:pt x="3" y="21"/>
                  </a:lnTo>
                  <a:lnTo>
                    <a:pt x="382" y="20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1" name="Freeform 73"/>
            <p:cNvSpPr>
              <a:spLocks/>
            </p:cNvSpPr>
            <p:nvPr/>
          </p:nvSpPr>
          <p:spPr bwMode="auto">
            <a:xfrm>
              <a:off x="5055" y="607"/>
              <a:ext cx="75" cy="78"/>
            </a:xfrm>
            <a:custGeom>
              <a:avLst/>
              <a:gdLst>
                <a:gd name="T0" fmla="*/ 2 w 377"/>
                <a:gd name="T1" fmla="*/ 78 h 389"/>
                <a:gd name="T2" fmla="*/ 2 w 377"/>
                <a:gd name="T3" fmla="*/ 77 h 389"/>
                <a:gd name="T4" fmla="*/ 2 w 377"/>
                <a:gd name="T5" fmla="*/ 75 h 389"/>
                <a:gd name="T6" fmla="*/ 75 w 377"/>
                <a:gd name="T7" fmla="*/ 12 h 389"/>
                <a:gd name="T8" fmla="*/ 74 w 377"/>
                <a:gd name="T9" fmla="*/ 0 h 389"/>
                <a:gd name="T10" fmla="*/ 0 w 377"/>
                <a:gd name="T11" fmla="*/ 64 h 389"/>
                <a:gd name="T12" fmla="*/ 2 w 377"/>
                <a:gd name="T13" fmla="*/ 78 h 38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7" h="389">
                  <a:moveTo>
                    <a:pt x="8" y="389"/>
                  </a:moveTo>
                  <a:lnTo>
                    <a:pt x="10" y="386"/>
                  </a:lnTo>
                  <a:lnTo>
                    <a:pt x="10" y="375"/>
                  </a:lnTo>
                  <a:lnTo>
                    <a:pt x="377" y="58"/>
                  </a:lnTo>
                  <a:lnTo>
                    <a:pt x="372" y="0"/>
                  </a:lnTo>
                  <a:lnTo>
                    <a:pt x="0" y="320"/>
                  </a:lnTo>
                  <a:lnTo>
                    <a:pt x="8" y="3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2" name="Freeform 74"/>
            <p:cNvSpPr>
              <a:spLocks/>
            </p:cNvSpPr>
            <p:nvPr/>
          </p:nvSpPr>
          <p:spPr bwMode="auto">
            <a:xfrm>
              <a:off x="5054" y="643"/>
              <a:ext cx="80" cy="82"/>
            </a:xfrm>
            <a:custGeom>
              <a:avLst/>
              <a:gdLst>
                <a:gd name="T0" fmla="*/ 6 w 399"/>
                <a:gd name="T1" fmla="*/ 64 h 410"/>
                <a:gd name="T2" fmla="*/ 6 w 399"/>
                <a:gd name="T3" fmla="*/ 62 h 410"/>
                <a:gd name="T4" fmla="*/ 0 w 399"/>
                <a:gd name="T5" fmla="*/ 68 h 410"/>
                <a:gd name="T6" fmla="*/ 1 w 399"/>
                <a:gd name="T7" fmla="*/ 82 h 410"/>
                <a:gd name="T8" fmla="*/ 80 w 399"/>
                <a:gd name="T9" fmla="*/ 12 h 410"/>
                <a:gd name="T10" fmla="*/ 79 w 399"/>
                <a:gd name="T11" fmla="*/ 0 h 410"/>
                <a:gd name="T12" fmla="*/ 6 w 399"/>
                <a:gd name="T13" fmla="*/ 64 h 4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9" h="410">
                  <a:moveTo>
                    <a:pt x="29" y="322"/>
                  </a:moveTo>
                  <a:lnTo>
                    <a:pt x="29" y="312"/>
                  </a:lnTo>
                  <a:lnTo>
                    <a:pt x="0" y="338"/>
                  </a:lnTo>
                  <a:lnTo>
                    <a:pt x="5" y="410"/>
                  </a:lnTo>
                  <a:lnTo>
                    <a:pt x="399" y="60"/>
                  </a:lnTo>
                  <a:lnTo>
                    <a:pt x="394" y="0"/>
                  </a:lnTo>
                  <a:lnTo>
                    <a:pt x="29" y="3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3" name="Freeform 75"/>
            <p:cNvSpPr>
              <a:spLocks/>
            </p:cNvSpPr>
            <p:nvPr/>
          </p:nvSpPr>
          <p:spPr bwMode="auto">
            <a:xfrm>
              <a:off x="5062" y="685"/>
              <a:ext cx="75" cy="82"/>
            </a:xfrm>
            <a:custGeom>
              <a:avLst/>
              <a:gdLst>
                <a:gd name="T0" fmla="*/ 2 w 375"/>
                <a:gd name="T1" fmla="*/ 82 h 407"/>
                <a:gd name="T2" fmla="*/ 4 w 375"/>
                <a:gd name="T3" fmla="*/ 79 h 407"/>
                <a:gd name="T4" fmla="*/ 4 w 375"/>
                <a:gd name="T5" fmla="*/ 75 h 407"/>
                <a:gd name="T6" fmla="*/ 75 w 375"/>
                <a:gd name="T7" fmla="*/ 9 h 407"/>
                <a:gd name="T8" fmla="*/ 75 w 375"/>
                <a:gd name="T9" fmla="*/ 0 h 407"/>
                <a:gd name="T10" fmla="*/ 0 w 375"/>
                <a:gd name="T11" fmla="*/ 67 h 407"/>
                <a:gd name="T12" fmla="*/ 2 w 375"/>
                <a:gd name="T13" fmla="*/ 82 h 4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75" h="407">
                  <a:moveTo>
                    <a:pt x="8" y="407"/>
                  </a:moveTo>
                  <a:lnTo>
                    <a:pt x="21" y="393"/>
                  </a:lnTo>
                  <a:lnTo>
                    <a:pt x="19" y="372"/>
                  </a:lnTo>
                  <a:lnTo>
                    <a:pt x="375" y="47"/>
                  </a:lnTo>
                  <a:lnTo>
                    <a:pt x="373" y="0"/>
                  </a:lnTo>
                  <a:lnTo>
                    <a:pt x="0" y="335"/>
                  </a:lnTo>
                  <a:lnTo>
                    <a:pt x="8" y="4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4" name="Freeform 76"/>
            <p:cNvSpPr>
              <a:spLocks/>
            </p:cNvSpPr>
            <p:nvPr/>
          </p:nvSpPr>
          <p:spPr bwMode="auto">
            <a:xfrm>
              <a:off x="5070" y="721"/>
              <a:ext cx="71" cy="78"/>
            </a:xfrm>
            <a:custGeom>
              <a:avLst/>
              <a:gdLst>
                <a:gd name="T0" fmla="*/ 2 w 357"/>
                <a:gd name="T1" fmla="*/ 78 h 391"/>
                <a:gd name="T2" fmla="*/ 71 w 357"/>
                <a:gd name="T3" fmla="*/ 14 h 391"/>
                <a:gd name="T4" fmla="*/ 70 w 357"/>
                <a:gd name="T5" fmla="*/ 0 h 391"/>
                <a:gd name="T6" fmla="*/ 0 w 357"/>
                <a:gd name="T7" fmla="*/ 65 h 391"/>
                <a:gd name="T8" fmla="*/ 2 w 357"/>
                <a:gd name="T9" fmla="*/ 78 h 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7" h="391">
                  <a:moveTo>
                    <a:pt x="8" y="391"/>
                  </a:moveTo>
                  <a:lnTo>
                    <a:pt x="357" y="68"/>
                  </a:lnTo>
                  <a:lnTo>
                    <a:pt x="351" y="0"/>
                  </a:lnTo>
                  <a:lnTo>
                    <a:pt x="0" y="324"/>
                  </a:lnTo>
                  <a:lnTo>
                    <a:pt x="8" y="3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5" name="Freeform 77"/>
            <p:cNvSpPr>
              <a:spLocks/>
            </p:cNvSpPr>
            <p:nvPr/>
          </p:nvSpPr>
          <p:spPr bwMode="auto">
            <a:xfrm>
              <a:off x="5057" y="621"/>
              <a:ext cx="76" cy="85"/>
            </a:xfrm>
            <a:custGeom>
              <a:avLst/>
              <a:gdLst>
                <a:gd name="T0" fmla="*/ 74 w 379"/>
                <a:gd name="T1" fmla="*/ 0 h 423"/>
                <a:gd name="T2" fmla="*/ 0 w 379"/>
                <a:gd name="T3" fmla="*/ 64 h 423"/>
                <a:gd name="T4" fmla="*/ 3 w 379"/>
                <a:gd name="T5" fmla="*/ 85 h 423"/>
                <a:gd name="T6" fmla="*/ 76 w 379"/>
                <a:gd name="T7" fmla="*/ 21 h 423"/>
                <a:gd name="T8" fmla="*/ 74 w 379"/>
                <a:gd name="T9" fmla="*/ 0 h 4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79" h="423">
                  <a:moveTo>
                    <a:pt x="367" y="0"/>
                  </a:moveTo>
                  <a:lnTo>
                    <a:pt x="0" y="317"/>
                  </a:lnTo>
                  <a:lnTo>
                    <a:pt x="14" y="423"/>
                  </a:lnTo>
                  <a:lnTo>
                    <a:pt x="379" y="103"/>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6" name="Freeform 78"/>
            <p:cNvSpPr>
              <a:spLocks/>
            </p:cNvSpPr>
            <p:nvPr/>
          </p:nvSpPr>
          <p:spPr bwMode="auto">
            <a:xfrm>
              <a:off x="5057" y="619"/>
              <a:ext cx="73" cy="66"/>
            </a:xfrm>
            <a:custGeom>
              <a:avLst/>
              <a:gdLst>
                <a:gd name="T0" fmla="*/ 73 w 367"/>
                <a:gd name="T1" fmla="*/ 0 h 328"/>
                <a:gd name="T2" fmla="*/ 0 w 367"/>
                <a:gd name="T3" fmla="*/ 64 h 328"/>
                <a:gd name="T4" fmla="*/ 0 w 367"/>
                <a:gd name="T5" fmla="*/ 66 h 328"/>
                <a:gd name="T6" fmla="*/ 73 w 367"/>
                <a:gd name="T7" fmla="*/ 2 h 328"/>
                <a:gd name="T8" fmla="*/ 73 w 367"/>
                <a:gd name="T9" fmla="*/ 0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328">
                  <a:moveTo>
                    <a:pt x="367" y="0"/>
                  </a:moveTo>
                  <a:lnTo>
                    <a:pt x="0" y="317"/>
                  </a:lnTo>
                  <a:lnTo>
                    <a:pt x="0" y="328"/>
                  </a:lnTo>
                  <a:lnTo>
                    <a:pt x="367" y="11"/>
                  </a:lnTo>
                  <a:lnTo>
                    <a:pt x="367"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7" name="Freeform 79"/>
            <p:cNvSpPr>
              <a:spLocks/>
            </p:cNvSpPr>
            <p:nvPr/>
          </p:nvSpPr>
          <p:spPr bwMode="auto">
            <a:xfrm>
              <a:off x="5060" y="642"/>
              <a:ext cx="73" cy="66"/>
            </a:xfrm>
            <a:custGeom>
              <a:avLst/>
              <a:gdLst>
                <a:gd name="T0" fmla="*/ 73 w 365"/>
                <a:gd name="T1" fmla="*/ 2 h 330"/>
                <a:gd name="T2" fmla="*/ 73 w 365"/>
                <a:gd name="T3" fmla="*/ 0 h 330"/>
                <a:gd name="T4" fmla="*/ 0 w 365"/>
                <a:gd name="T5" fmla="*/ 64 h 330"/>
                <a:gd name="T6" fmla="*/ 0 w 365"/>
                <a:gd name="T7" fmla="*/ 66 h 330"/>
                <a:gd name="T8" fmla="*/ 73 w 365"/>
                <a:gd name="T9" fmla="*/ 2 h 3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 h="330">
                  <a:moveTo>
                    <a:pt x="365" y="8"/>
                  </a:moveTo>
                  <a:lnTo>
                    <a:pt x="365" y="0"/>
                  </a:lnTo>
                  <a:lnTo>
                    <a:pt x="0" y="320"/>
                  </a:lnTo>
                  <a:lnTo>
                    <a:pt x="0" y="330"/>
                  </a:lnTo>
                  <a:lnTo>
                    <a:pt x="365" y="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8" name="Freeform 80"/>
            <p:cNvSpPr>
              <a:spLocks/>
            </p:cNvSpPr>
            <p:nvPr/>
          </p:nvSpPr>
          <p:spPr bwMode="auto">
            <a:xfrm>
              <a:off x="5067" y="699"/>
              <a:ext cx="73" cy="85"/>
            </a:xfrm>
            <a:custGeom>
              <a:avLst/>
              <a:gdLst>
                <a:gd name="T0" fmla="*/ 0 w 367"/>
                <a:gd name="T1" fmla="*/ 64 h 427"/>
                <a:gd name="T2" fmla="*/ 2 w 367"/>
                <a:gd name="T3" fmla="*/ 85 h 427"/>
                <a:gd name="T4" fmla="*/ 73 w 367"/>
                <a:gd name="T5" fmla="*/ 20 h 427"/>
                <a:gd name="T6" fmla="*/ 71 w 367"/>
                <a:gd name="T7" fmla="*/ 0 h 427"/>
                <a:gd name="T8" fmla="*/ 0 w 367"/>
                <a:gd name="T9" fmla="*/ 64 h 4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7" h="427">
                  <a:moveTo>
                    <a:pt x="0" y="324"/>
                  </a:moveTo>
                  <a:lnTo>
                    <a:pt x="11" y="427"/>
                  </a:lnTo>
                  <a:lnTo>
                    <a:pt x="367" y="102"/>
                  </a:lnTo>
                  <a:lnTo>
                    <a:pt x="357" y="0"/>
                  </a:lnTo>
                  <a:lnTo>
                    <a:pt x="0" y="324"/>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69" name="Freeform 81"/>
            <p:cNvSpPr>
              <a:spLocks/>
            </p:cNvSpPr>
            <p:nvPr/>
          </p:nvSpPr>
          <p:spPr bwMode="auto">
            <a:xfrm>
              <a:off x="5066" y="695"/>
              <a:ext cx="72" cy="69"/>
            </a:xfrm>
            <a:custGeom>
              <a:avLst/>
              <a:gdLst>
                <a:gd name="T0" fmla="*/ 71 w 359"/>
                <a:gd name="T1" fmla="*/ 0 h 346"/>
                <a:gd name="T2" fmla="*/ 0 w 359"/>
                <a:gd name="T3" fmla="*/ 65 h 346"/>
                <a:gd name="T4" fmla="*/ 0 w 359"/>
                <a:gd name="T5" fmla="*/ 69 h 346"/>
                <a:gd name="T6" fmla="*/ 72 w 359"/>
                <a:gd name="T7" fmla="*/ 4 h 346"/>
                <a:gd name="T8" fmla="*/ 71 w 359"/>
                <a:gd name="T9" fmla="*/ 0 h 3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9" h="346">
                  <a:moveTo>
                    <a:pt x="356" y="0"/>
                  </a:moveTo>
                  <a:lnTo>
                    <a:pt x="0" y="325"/>
                  </a:lnTo>
                  <a:lnTo>
                    <a:pt x="2" y="346"/>
                  </a:lnTo>
                  <a:lnTo>
                    <a:pt x="359" y="22"/>
                  </a:lnTo>
                  <a:lnTo>
                    <a:pt x="35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0" name="Freeform 82"/>
            <p:cNvSpPr>
              <a:spLocks/>
            </p:cNvSpPr>
            <p:nvPr/>
          </p:nvSpPr>
          <p:spPr bwMode="auto">
            <a:xfrm>
              <a:off x="5116" y="761"/>
              <a:ext cx="33" cy="51"/>
            </a:xfrm>
            <a:custGeom>
              <a:avLst/>
              <a:gdLst>
                <a:gd name="T0" fmla="*/ 33 w 163"/>
                <a:gd name="T1" fmla="*/ 51 h 257"/>
                <a:gd name="T2" fmla="*/ 32 w 163"/>
                <a:gd name="T3" fmla="*/ 38 h 257"/>
                <a:gd name="T4" fmla="*/ 14 w 163"/>
                <a:gd name="T5" fmla="*/ 26 h 257"/>
                <a:gd name="T6" fmla="*/ 29 w 163"/>
                <a:gd name="T7" fmla="*/ 11 h 257"/>
                <a:gd name="T8" fmla="*/ 28 w 163"/>
                <a:gd name="T9" fmla="*/ 0 h 257"/>
                <a:gd name="T10" fmla="*/ 0 w 163"/>
                <a:gd name="T11" fmla="*/ 30 h 257"/>
                <a:gd name="T12" fmla="*/ 33 w 163"/>
                <a:gd name="T13" fmla="*/ 51 h 25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57">
                  <a:moveTo>
                    <a:pt x="163" y="257"/>
                  </a:moveTo>
                  <a:lnTo>
                    <a:pt x="156" y="189"/>
                  </a:lnTo>
                  <a:lnTo>
                    <a:pt x="68" y="133"/>
                  </a:lnTo>
                  <a:lnTo>
                    <a:pt x="142" y="54"/>
                  </a:lnTo>
                  <a:lnTo>
                    <a:pt x="137" y="0"/>
                  </a:lnTo>
                  <a:lnTo>
                    <a:pt x="0" y="151"/>
                  </a:lnTo>
                  <a:lnTo>
                    <a:pt x="163" y="25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1" name="Freeform 83"/>
            <p:cNvSpPr>
              <a:spLocks/>
            </p:cNvSpPr>
            <p:nvPr/>
          </p:nvSpPr>
          <p:spPr bwMode="auto">
            <a:xfrm>
              <a:off x="5130" y="772"/>
              <a:ext cx="18" cy="27"/>
            </a:xfrm>
            <a:custGeom>
              <a:avLst/>
              <a:gdLst>
                <a:gd name="T0" fmla="*/ 0 w 88"/>
                <a:gd name="T1" fmla="*/ 16 h 135"/>
                <a:gd name="T2" fmla="*/ 18 w 88"/>
                <a:gd name="T3" fmla="*/ 27 h 135"/>
                <a:gd name="T4" fmla="*/ 15 w 88"/>
                <a:gd name="T5" fmla="*/ 0 h 135"/>
                <a:gd name="T6" fmla="*/ 0 w 88"/>
                <a:gd name="T7" fmla="*/ 16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8" h="135">
                  <a:moveTo>
                    <a:pt x="0" y="79"/>
                  </a:moveTo>
                  <a:lnTo>
                    <a:pt x="88" y="135"/>
                  </a:lnTo>
                  <a:lnTo>
                    <a:pt x="74" y="0"/>
                  </a:lnTo>
                  <a:lnTo>
                    <a:pt x="0" y="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2" name="Freeform 84"/>
            <p:cNvSpPr>
              <a:spLocks/>
            </p:cNvSpPr>
            <p:nvPr/>
          </p:nvSpPr>
          <p:spPr bwMode="auto">
            <a:xfrm>
              <a:off x="4420" y="1169"/>
              <a:ext cx="43" cy="110"/>
            </a:xfrm>
            <a:custGeom>
              <a:avLst/>
              <a:gdLst>
                <a:gd name="T0" fmla="*/ 42 w 217"/>
                <a:gd name="T1" fmla="*/ 1 h 549"/>
                <a:gd name="T2" fmla="*/ 42 w 217"/>
                <a:gd name="T3" fmla="*/ 1 h 549"/>
                <a:gd name="T4" fmla="*/ 43 w 217"/>
                <a:gd name="T5" fmla="*/ 0 h 549"/>
                <a:gd name="T6" fmla="*/ 30 w 217"/>
                <a:gd name="T7" fmla="*/ 6 h 549"/>
                <a:gd name="T8" fmla="*/ 0 w 217"/>
                <a:gd name="T9" fmla="*/ 110 h 549"/>
                <a:gd name="T10" fmla="*/ 12 w 217"/>
                <a:gd name="T11" fmla="*/ 104 h 549"/>
                <a:gd name="T12" fmla="*/ 42 w 217"/>
                <a:gd name="T13" fmla="*/ 1 h 5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7" h="549">
                  <a:moveTo>
                    <a:pt x="212" y="5"/>
                  </a:moveTo>
                  <a:lnTo>
                    <a:pt x="214" y="5"/>
                  </a:lnTo>
                  <a:lnTo>
                    <a:pt x="217" y="0"/>
                  </a:lnTo>
                  <a:lnTo>
                    <a:pt x="151" y="29"/>
                  </a:lnTo>
                  <a:lnTo>
                    <a:pt x="0" y="549"/>
                  </a:lnTo>
                  <a:lnTo>
                    <a:pt x="61" y="518"/>
                  </a:lnTo>
                  <a:lnTo>
                    <a:pt x="212"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3" name="Freeform 85"/>
            <p:cNvSpPr>
              <a:spLocks/>
            </p:cNvSpPr>
            <p:nvPr/>
          </p:nvSpPr>
          <p:spPr bwMode="auto">
            <a:xfrm>
              <a:off x="4433" y="1161"/>
              <a:ext cx="50" cy="112"/>
            </a:xfrm>
            <a:custGeom>
              <a:avLst/>
              <a:gdLst>
                <a:gd name="T0" fmla="*/ 19 w 252"/>
                <a:gd name="T1" fmla="*/ 102 h 558"/>
                <a:gd name="T2" fmla="*/ 50 w 252"/>
                <a:gd name="T3" fmla="*/ 0 h 558"/>
                <a:gd name="T4" fmla="*/ 30 w 252"/>
                <a:gd name="T5" fmla="*/ 9 h 558"/>
                <a:gd name="T6" fmla="*/ 0 w 252"/>
                <a:gd name="T7" fmla="*/ 112 h 558"/>
                <a:gd name="T8" fmla="*/ 19 w 252"/>
                <a:gd name="T9" fmla="*/ 102 h 5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 h="558">
                  <a:moveTo>
                    <a:pt x="96" y="508"/>
                  </a:moveTo>
                  <a:lnTo>
                    <a:pt x="252" y="0"/>
                  </a:lnTo>
                  <a:lnTo>
                    <a:pt x="151" y="45"/>
                  </a:lnTo>
                  <a:lnTo>
                    <a:pt x="0" y="558"/>
                  </a:lnTo>
                  <a:lnTo>
                    <a:pt x="96" y="50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4" name="Freeform 86"/>
            <p:cNvSpPr>
              <a:spLocks/>
            </p:cNvSpPr>
            <p:nvPr/>
          </p:nvSpPr>
          <p:spPr bwMode="auto">
            <a:xfrm>
              <a:off x="4432" y="1170"/>
              <a:ext cx="31" cy="103"/>
            </a:xfrm>
            <a:custGeom>
              <a:avLst/>
              <a:gdLst>
                <a:gd name="T0" fmla="*/ 0 w 153"/>
                <a:gd name="T1" fmla="*/ 103 h 513"/>
                <a:gd name="T2" fmla="*/ 0 w 153"/>
                <a:gd name="T3" fmla="*/ 103 h 513"/>
                <a:gd name="T4" fmla="*/ 31 w 153"/>
                <a:gd name="T5" fmla="*/ 0 h 513"/>
                <a:gd name="T6" fmla="*/ 31 w 153"/>
                <a:gd name="T7" fmla="*/ 0 h 513"/>
                <a:gd name="T8" fmla="*/ 0 w 153"/>
                <a:gd name="T9" fmla="*/ 10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3" h="513">
                  <a:moveTo>
                    <a:pt x="0" y="513"/>
                  </a:moveTo>
                  <a:lnTo>
                    <a:pt x="2" y="513"/>
                  </a:lnTo>
                  <a:lnTo>
                    <a:pt x="153" y="0"/>
                  </a:lnTo>
                  <a:lnTo>
                    <a:pt x="151" y="0"/>
                  </a:lnTo>
                  <a:lnTo>
                    <a:pt x="0" y="51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5" name="Freeform 87"/>
            <p:cNvSpPr>
              <a:spLocks/>
            </p:cNvSpPr>
            <p:nvPr/>
          </p:nvSpPr>
          <p:spPr bwMode="auto">
            <a:xfrm>
              <a:off x="4455" y="1149"/>
              <a:ext cx="43" cy="112"/>
            </a:xfrm>
            <a:custGeom>
              <a:avLst/>
              <a:gdLst>
                <a:gd name="T0" fmla="*/ 30 w 214"/>
                <a:gd name="T1" fmla="*/ 6 h 558"/>
                <a:gd name="T2" fmla="*/ 28 w 214"/>
                <a:gd name="T3" fmla="*/ 12 h 558"/>
                <a:gd name="T4" fmla="*/ 31 w 214"/>
                <a:gd name="T5" fmla="*/ 10 h 558"/>
                <a:gd name="T6" fmla="*/ 0 w 214"/>
                <a:gd name="T7" fmla="*/ 112 h 558"/>
                <a:gd name="T8" fmla="*/ 10 w 214"/>
                <a:gd name="T9" fmla="*/ 107 h 558"/>
                <a:gd name="T10" fmla="*/ 43 w 214"/>
                <a:gd name="T11" fmla="*/ 0 h 558"/>
                <a:gd name="T12" fmla="*/ 30 w 214"/>
                <a:gd name="T13" fmla="*/ 6 h 5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4" h="558">
                  <a:moveTo>
                    <a:pt x="147" y="32"/>
                  </a:moveTo>
                  <a:lnTo>
                    <a:pt x="140" y="58"/>
                  </a:lnTo>
                  <a:lnTo>
                    <a:pt x="156" y="50"/>
                  </a:lnTo>
                  <a:lnTo>
                    <a:pt x="0" y="558"/>
                  </a:lnTo>
                  <a:lnTo>
                    <a:pt x="50" y="534"/>
                  </a:lnTo>
                  <a:lnTo>
                    <a:pt x="214" y="0"/>
                  </a:lnTo>
                  <a:lnTo>
                    <a:pt x="147" y="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6" name="Freeform 88"/>
            <p:cNvSpPr>
              <a:spLocks/>
            </p:cNvSpPr>
            <p:nvPr/>
          </p:nvSpPr>
          <p:spPr bwMode="auto">
            <a:xfrm>
              <a:off x="4452" y="1159"/>
              <a:ext cx="34" cy="104"/>
            </a:xfrm>
            <a:custGeom>
              <a:avLst/>
              <a:gdLst>
                <a:gd name="T0" fmla="*/ 3 w 172"/>
                <a:gd name="T1" fmla="*/ 102 h 516"/>
                <a:gd name="T2" fmla="*/ 34 w 172"/>
                <a:gd name="T3" fmla="*/ 0 h 516"/>
                <a:gd name="T4" fmla="*/ 31 w 172"/>
                <a:gd name="T5" fmla="*/ 2 h 516"/>
                <a:gd name="T6" fmla="*/ 0 w 172"/>
                <a:gd name="T7" fmla="*/ 104 h 516"/>
                <a:gd name="T8" fmla="*/ 3 w 172"/>
                <a:gd name="T9" fmla="*/ 102 h 5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2" h="516">
                  <a:moveTo>
                    <a:pt x="16" y="508"/>
                  </a:moveTo>
                  <a:lnTo>
                    <a:pt x="172" y="0"/>
                  </a:lnTo>
                  <a:lnTo>
                    <a:pt x="156" y="8"/>
                  </a:lnTo>
                  <a:lnTo>
                    <a:pt x="0" y="516"/>
                  </a:lnTo>
                  <a:lnTo>
                    <a:pt x="16" y="50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7" name="Freeform 89"/>
            <p:cNvSpPr>
              <a:spLocks/>
            </p:cNvSpPr>
            <p:nvPr/>
          </p:nvSpPr>
          <p:spPr bwMode="auto">
            <a:xfrm>
              <a:off x="4581" y="1100"/>
              <a:ext cx="49" cy="101"/>
            </a:xfrm>
            <a:custGeom>
              <a:avLst/>
              <a:gdLst>
                <a:gd name="T0" fmla="*/ 46 w 243"/>
                <a:gd name="T1" fmla="*/ 2 h 507"/>
                <a:gd name="T2" fmla="*/ 48 w 243"/>
                <a:gd name="T3" fmla="*/ 2 h 507"/>
                <a:gd name="T4" fmla="*/ 49 w 243"/>
                <a:gd name="T5" fmla="*/ 0 h 507"/>
                <a:gd name="T6" fmla="*/ 35 w 243"/>
                <a:gd name="T7" fmla="*/ 6 h 507"/>
                <a:gd name="T8" fmla="*/ 0 w 243"/>
                <a:gd name="T9" fmla="*/ 101 h 507"/>
                <a:gd name="T10" fmla="*/ 12 w 243"/>
                <a:gd name="T11" fmla="*/ 96 h 507"/>
                <a:gd name="T12" fmla="*/ 46 w 243"/>
                <a:gd name="T13" fmla="*/ 2 h 5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43" h="507">
                  <a:moveTo>
                    <a:pt x="230" y="11"/>
                  </a:moveTo>
                  <a:lnTo>
                    <a:pt x="240" y="8"/>
                  </a:lnTo>
                  <a:lnTo>
                    <a:pt x="243" y="0"/>
                  </a:lnTo>
                  <a:lnTo>
                    <a:pt x="175" y="29"/>
                  </a:lnTo>
                  <a:lnTo>
                    <a:pt x="0" y="507"/>
                  </a:lnTo>
                  <a:lnTo>
                    <a:pt x="58" y="483"/>
                  </a:lnTo>
                  <a:lnTo>
                    <a:pt x="23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8" name="Freeform 90"/>
            <p:cNvSpPr>
              <a:spLocks/>
            </p:cNvSpPr>
            <p:nvPr/>
          </p:nvSpPr>
          <p:spPr bwMode="auto">
            <a:xfrm>
              <a:off x="4617" y="1080"/>
              <a:ext cx="50" cy="106"/>
            </a:xfrm>
            <a:custGeom>
              <a:avLst/>
              <a:gdLst>
                <a:gd name="T0" fmla="*/ 36 w 250"/>
                <a:gd name="T1" fmla="*/ 5 h 530"/>
                <a:gd name="T2" fmla="*/ 33 w 250"/>
                <a:gd name="T3" fmla="*/ 13 h 530"/>
                <a:gd name="T4" fmla="*/ 35 w 250"/>
                <a:gd name="T5" fmla="*/ 13 h 530"/>
                <a:gd name="T6" fmla="*/ 0 w 250"/>
                <a:gd name="T7" fmla="*/ 106 h 530"/>
                <a:gd name="T8" fmla="*/ 12 w 250"/>
                <a:gd name="T9" fmla="*/ 101 h 530"/>
                <a:gd name="T10" fmla="*/ 50 w 250"/>
                <a:gd name="T11" fmla="*/ 0 h 530"/>
                <a:gd name="T12" fmla="*/ 36 w 250"/>
                <a:gd name="T13" fmla="*/ 5 h 5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0" h="530">
                  <a:moveTo>
                    <a:pt x="179" y="26"/>
                  </a:moveTo>
                  <a:lnTo>
                    <a:pt x="166" y="65"/>
                  </a:lnTo>
                  <a:lnTo>
                    <a:pt x="173" y="63"/>
                  </a:lnTo>
                  <a:lnTo>
                    <a:pt x="0" y="530"/>
                  </a:lnTo>
                  <a:lnTo>
                    <a:pt x="58" y="507"/>
                  </a:lnTo>
                  <a:lnTo>
                    <a:pt x="250" y="0"/>
                  </a:lnTo>
                  <a:lnTo>
                    <a:pt x="179"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79" name="Freeform 91"/>
            <p:cNvSpPr>
              <a:spLocks/>
            </p:cNvSpPr>
            <p:nvPr/>
          </p:nvSpPr>
          <p:spPr bwMode="auto">
            <a:xfrm>
              <a:off x="4658" y="1069"/>
              <a:ext cx="52" cy="100"/>
            </a:xfrm>
            <a:custGeom>
              <a:avLst/>
              <a:gdLst>
                <a:gd name="T0" fmla="*/ 46 w 256"/>
                <a:gd name="T1" fmla="*/ 5 h 499"/>
                <a:gd name="T2" fmla="*/ 50 w 256"/>
                <a:gd name="T3" fmla="*/ 3 h 499"/>
                <a:gd name="T4" fmla="*/ 52 w 256"/>
                <a:gd name="T5" fmla="*/ 0 h 499"/>
                <a:gd name="T6" fmla="*/ 38 w 256"/>
                <a:gd name="T7" fmla="*/ 5 h 499"/>
                <a:gd name="T8" fmla="*/ 0 w 256"/>
                <a:gd name="T9" fmla="*/ 100 h 499"/>
                <a:gd name="T10" fmla="*/ 9 w 256"/>
                <a:gd name="T11" fmla="*/ 96 h 499"/>
                <a:gd name="T12" fmla="*/ 46 w 256"/>
                <a:gd name="T13" fmla="*/ 5 h 4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 h="499">
                  <a:moveTo>
                    <a:pt x="226" y="26"/>
                  </a:moveTo>
                  <a:lnTo>
                    <a:pt x="248" y="17"/>
                  </a:lnTo>
                  <a:lnTo>
                    <a:pt x="256" y="0"/>
                  </a:lnTo>
                  <a:lnTo>
                    <a:pt x="185" y="26"/>
                  </a:lnTo>
                  <a:lnTo>
                    <a:pt x="0" y="499"/>
                  </a:lnTo>
                  <a:lnTo>
                    <a:pt x="44" y="480"/>
                  </a:lnTo>
                  <a:lnTo>
                    <a:pt x="226"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0" name="Freeform 92"/>
            <p:cNvSpPr>
              <a:spLocks/>
            </p:cNvSpPr>
            <p:nvPr/>
          </p:nvSpPr>
          <p:spPr bwMode="auto">
            <a:xfrm>
              <a:off x="4693" y="1060"/>
              <a:ext cx="51" cy="95"/>
            </a:xfrm>
            <a:custGeom>
              <a:avLst/>
              <a:gdLst>
                <a:gd name="T0" fmla="*/ 37 w 254"/>
                <a:gd name="T1" fmla="*/ 5 h 473"/>
                <a:gd name="T2" fmla="*/ 0 w 254"/>
                <a:gd name="T3" fmla="*/ 95 h 473"/>
                <a:gd name="T4" fmla="*/ 14 w 254"/>
                <a:gd name="T5" fmla="*/ 90 h 473"/>
                <a:gd name="T6" fmla="*/ 51 w 254"/>
                <a:gd name="T7" fmla="*/ 0 h 473"/>
                <a:gd name="T8" fmla="*/ 37 w 254"/>
                <a:gd name="T9" fmla="*/ 5 h 47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4" h="473">
                  <a:moveTo>
                    <a:pt x="183" y="26"/>
                  </a:moveTo>
                  <a:lnTo>
                    <a:pt x="0" y="473"/>
                  </a:lnTo>
                  <a:lnTo>
                    <a:pt x="69" y="446"/>
                  </a:lnTo>
                  <a:lnTo>
                    <a:pt x="254" y="0"/>
                  </a:lnTo>
                  <a:lnTo>
                    <a:pt x="183" y="2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1" name="Freeform 93"/>
            <p:cNvSpPr>
              <a:spLocks/>
            </p:cNvSpPr>
            <p:nvPr/>
          </p:nvSpPr>
          <p:spPr bwMode="auto">
            <a:xfrm>
              <a:off x="4595" y="1093"/>
              <a:ext cx="55" cy="102"/>
            </a:xfrm>
            <a:custGeom>
              <a:avLst/>
              <a:gdLst>
                <a:gd name="T0" fmla="*/ 20 w 277"/>
                <a:gd name="T1" fmla="*/ 93 h 513"/>
                <a:gd name="T2" fmla="*/ 55 w 277"/>
                <a:gd name="T3" fmla="*/ 0 h 513"/>
                <a:gd name="T4" fmla="*/ 34 w 277"/>
                <a:gd name="T5" fmla="*/ 9 h 513"/>
                <a:gd name="T6" fmla="*/ 0 w 277"/>
                <a:gd name="T7" fmla="*/ 102 h 513"/>
                <a:gd name="T8" fmla="*/ 20 w 277"/>
                <a:gd name="T9" fmla="*/ 93 h 5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 h="513">
                  <a:moveTo>
                    <a:pt x="100" y="470"/>
                  </a:moveTo>
                  <a:lnTo>
                    <a:pt x="277" y="0"/>
                  </a:lnTo>
                  <a:lnTo>
                    <a:pt x="171" y="43"/>
                  </a:lnTo>
                  <a:lnTo>
                    <a:pt x="0" y="513"/>
                  </a:lnTo>
                  <a:lnTo>
                    <a:pt x="100" y="47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2" name="Freeform 94"/>
            <p:cNvSpPr>
              <a:spLocks/>
            </p:cNvSpPr>
            <p:nvPr/>
          </p:nvSpPr>
          <p:spPr bwMode="auto">
            <a:xfrm>
              <a:off x="4593" y="1101"/>
              <a:ext cx="36" cy="95"/>
            </a:xfrm>
            <a:custGeom>
              <a:avLst/>
              <a:gdLst>
                <a:gd name="T0" fmla="*/ 0 w 182"/>
                <a:gd name="T1" fmla="*/ 95 h 475"/>
                <a:gd name="T2" fmla="*/ 2 w 182"/>
                <a:gd name="T3" fmla="*/ 94 h 475"/>
                <a:gd name="T4" fmla="*/ 36 w 182"/>
                <a:gd name="T5" fmla="*/ 0 h 475"/>
                <a:gd name="T6" fmla="*/ 34 w 182"/>
                <a:gd name="T7" fmla="*/ 1 h 475"/>
                <a:gd name="T8" fmla="*/ 0 w 182"/>
                <a:gd name="T9" fmla="*/ 95 h 4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2" h="475">
                  <a:moveTo>
                    <a:pt x="0" y="475"/>
                  </a:moveTo>
                  <a:lnTo>
                    <a:pt x="11" y="470"/>
                  </a:lnTo>
                  <a:lnTo>
                    <a:pt x="182" y="0"/>
                  </a:lnTo>
                  <a:lnTo>
                    <a:pt x="172" y="3"/>
                  </a:lnTo>
                  <a:lnTo>
                    <a:pt x="0" y="4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3" name="Freeform 95"/>
            <p:cNvSpPr>
              <a:spLocks/>
            </p:cNvSpPr>
            <p:nvPr/>
          </p:nvSpPr>
          <p:spPr bwMode="auto">
            <a:xfrm>
              <a:off x="4615" y="1092"/>
              <a:ext cx="37" cy="95"/>
            </a:xfrm>
            <a:custGeom>
              <a:avLst/>
              <a:gdLst>
                <a:gd name="T0" fmla="*/ 2 w 184"/>
                <a:gd name="T1" fmla="*/ 94 h 472"/>
                <a:gd name="T2" fmla="*/ 37 w 184"/>
                <a:gd name="T3" fmla="*/ 0 h 472"/>
                <a:gd name="T4" fmla="*/ 36 w 184"/>
                <a:gd name="T5" fmla="*/ 0 h 472"/>
                <a:gd name="T6" fmla="*/ 0 w 184"/>
                <a:gd name="T7" fmla="*/ 95 h 472"/>
                <a:gd name="T8" fmla="*/ 2 w 184"/>
                <a:gd name="T9" fmla="*/ 94 h 4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 h="472">
                  <a:moveTo>
                    <a:pt x="11" y="467"/>
                  </a:moveTo>
                  <a:lnTo>
                    <a:pt x="184" y="0"/>
                  </a:lnTo>
                  <a:lnTo>
                    <a:pt x="177" y="2"/>
                  </a:lnTo>
                  <a:lnTo>
                    <a:pt x="0" y="472"/>
                  </a:lnTo>
                  <a:lnTo>
                    <a:pt x="11" y="46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4" name="Freeform 96"/>
            <p:cNvSpPr>
              <a:spLocks/>
            </p:cNvSpPr>
            <p:nvPr/>
          </p:nvSpPr>
          <p:spPr bwMode="auto">
            <a:xfrm>
              <a:off x="4672" y="1065"/>
              <a:ext cx="57" cy="98"/>
            </a:xfrm>
            <a:custGeom>
              <a:avLst/>
              <a:gdLst>
                <a:gd name="T0" fmla="*/ 36 w 283"/>
                <a:gd name="T1" fmla="*/ 7 h 491"/>
                <a:gd name="T2" fmla="*/ 0 w 283"/>
                <a:gd name="T3" fmla="*/ 98 h 491"/>
                <a:gd name="T4" fmla="*/ 20 w 283"/>
                <a:gd name="T5" fmla="*/ 90 h 491"/>
                <a:gd name="T6" fmla="*/ 57 w 283"/>
                <a:gd name="T7" fmla="*/ 0 h 491"/>
                <a:gd name="T8" fmla="*/ 36 w 283"/>
                <a:gd name="T9" fmla="*/ 7 h 4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3" h="491">
                  <a:moveTo>
                    <a:pt x="180" y="36"/>
                  </a:moveTo>
                  <a:lnTo>
                    <a:pt x="0" y="491"/>
                  </a:lnTo>
                  <a:lnTo>
                    <a:pt x="100" y="451"/>
                  </a:lnTo>
                  <a:lnTo>
                    <a:pt x="283" y="0"/>
                  </a:lnTo>
                  <a:lnTo>
                    <a:pt x="180" y="3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5" name="Freeform 97"/>
            <p:cNvSpPr>
              <a:spLocks/>
            </p:cNvSpPr>
            <p:nvPr/>
          </p:nvSpPr>
          <p:spPr bwMode="auto">
            <a:xfrm>
              <a:off x="4667" y="1072"/>
              <a:ext cx="41" cy="93"/>
            </a:xfrm>
            <a:custGeom>
              <a:avLst/>
              <a:gdLst>
                <a:gd name="T0" fmla="*/ 0 w 204"/>
                <a:gd name="T1" fmla="*/ 93 h 463"/>
                <a:gd name="T2" fmla="*/ 5 w 204"/>
                <a:gd name="T3" fmla="*/ 91 h 463"/>
                <a:gd name="T4" fmla="*/ 41 w 204"/>
                <a:gd name="T5" fmla="*/ 0 h 463"/>
                <a:gd name="T6" fmla="*/ 37 w 204"/>
                <a:gd name="T7" fmla="*/ 2 h 463"/>
                <a:gd name="T8" fmla="*/ 0 w 204"/>
                <a:gd name="T9" fmla="*/ 93 h 4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4" h="463">
                  <a:moveTo>
                    <a:pt x="0" y="463"/>
                  </a:moveTo>
                  <a:lnTo>
                    <a:pt x="24" y="455"/>
                  </a:lnTo>
                  <a:lnTo>
                    <a:pt x="204" y="0"/>
                  </a:lnTo>
                  <a:lnTo>
                    <a:pt x="182" y="9"/>
                  </a:lnTo>
                  <a:lnTo>
                    <a:pt x="0" y="46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6" name="Freeform 98"/>
            <p:cNvSpPr>
              <a:spLocks/>
            </p:cNvSpPr>
            <p:nvPr/>
          </p:nvSpPr>
          <p:spPr bwMode="auto">
            <a:xfrm>
              <a:off x="5048" y="960"/>
              <a:ext cx="84" cy="60"/>
            </a:xfrm>
            <a:custGeom>
              <a:avLst/>
              <a:gdLst>
                <a:gd name="T0" fmla="*/ 0 w 422"/>
                <a:gd name="T1" fmla="*/ 4 h 301"/>
                <a:gd name="T2" fmla="*/ 1 w 422"/>
                <a:gd name="T3" fmla="*/ 4 h 301"/>
                <a:gd name="T4" fmla="*/ 1 w 422"/>
                <a:gd name="T5" fmla="*/ 4 h 301"/>
                <a:gd name="T6" fmla="*/ 69 w 422"/>
                <a:gd name="T7" fmla="*/ 60 h 301"/>
                <a:gd name="T8" fmla="*/ 84 w 422"/>
                <a:gd name="T9" fmla="*/ 56 h 301"/>
                <a:gd name="T10" fmla="*/ 15 w 422"/>
                <a:gd name="T11" fmla="*/ 0 h 301"/>
                <a:gd name="T12" fmla="*/ 0 w 422"/>
                <a:gd name="T13" fmla="*/ 4 h 3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2" h="301">
                  <a:moveTo>
                    <a:pt x="0" y="18"/>
                  </a:moveTo>
                  <a:lnTo>
                    <a:pt x="5" y="22"/>
                  </a:lnTo>
                  <a:lnTo>
                    <a:pt x="7" y="22"/>
                  </a:lnTo>
                  <a:lnTo>
                    <a:pt x="348" y="301"/>
                  </a:lnTo>
                  <a:lnTo>
                    <a:pt x="422" y="283"/>
                  </a:lnTo>
                  <a:lnTo>
                    <a:pt x="75" y="0"/>
                  </a:lnTo>
                  <a:lnTo>
                    <a:pt x="0"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7" name="Freeform 99"/>
            <p:cNvSpPr>
              <a:spLocks/>
            </p:cNvSpPr>
            <p:nvPr/>
          </p:nvSpPr>
          <p:spPr bwMode="auto">
            <a:xfrm>
              <a:off x="5026" y="964"/>
              <a:ext cx="91" cy="62"/>
            </a:xfrm>
            <a:custGeom>
              <a:avLst/>
              <a:gdLst>
                <a:gd name="T0" fmla="*/ 91 w 455"/>
                <a:gd name="T1" fmla="*/ 56 h 308"/>
                <a:gd name="T2" fmla="*/ 23 w 455"/>
                <a:gd name="T3" fmla="*/ 0 h 308"/>
                <a:gd name="T4" fmla="*/ 0 w 455"/>
                <a:gd name="T5" fmla="*/ 6 h 308"/>
                <a:gd name="T6" fmla="*/ 68 w 455"/>
                <a:gd name="T7" fmla="*/ 62 h 308"/>
                <a:gd name="T8" fmla="*/ 91 w 455"/>
                <a:gd name="T9" fmla="*/ 56 h 3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5" h="308">
                  <a:moveTo>
                    <a:pt x="455" y="279"/>
                  </a:moveTo>
                  <a:lnTo>
                    <a:pt x="115" y="0"/>
                  </a:lnTo>
                  <a:lnTo>
                    <a:pt x="0" y="29"/>
                  </a:lnTo>
                  <a:lnTo>
                    <a:pt x="341" y="308"/>
                  </a:lnTo>
                  <a:lnTo>
                    <a:pt x="455"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8" name="Freeform 100"/>
            <p:cNvSpPr>
              <a:spLocks/>
            </p:cNvSpPr>
            <p:nvPr/>
          </p:nvSpPr>
          <p:spPr bwMode="auto">
            <a:xfrm>
              <a:off x="5049" y="964"/>
              <a:ext cx="68" cy="56"/>
            </a:xfrm>
            <a:custGeom>
              <a:avLst/>
              <a:gdLst>
                <a:gd name="T0" fmla="*/ 68 w 343"/>
                <a:gd name="T1" fmla="*/ 56 h 279"/>
                <a:gd name="T2" fmla="*/ 0 w 343"/>
                <a:gd name="T3" fmla="*/ 0 h 279"/>
                <a:gd name="T4" fmla="*/ 0 w 343"/>
                <a:gd name="T5" fmla="*/ 0 h 279"/>
                <a:gd name="T6" fmla="*/ 67 w 343"/>
                <a:gd name="T7" fmla="*/ 56 h 279"/>
                <a:gd name="T8" fmla="*/ 68 w 343"/>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3" h="279">
                  <a:moveTo>
                    <a:pt x="343" y="279"/>
                  </a:moveTo>
                  <a:lnTo>
                    <a:pt x="2" y="0"/>
                  </a:lnTo>
                  <a:lnTo>
                    <a:pt x="0" y="0"/>
                  </a:lnTo>
                  <a:lnTo>
                    <a:pt x="340" y="279"/>
                  </a:lnTo>
                  <a:lnTo>
                    <a:pt x="343"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89" name="Freeform 101"/>
            <p:cNvSpPr>
              <a:spLocks/>
            </p:cNvSpPr>
            <p:nvPr/>
          </p:nvSpPr>
          <p:spPr bwMode="auto">
            <a:xfrm>
              <a:off x="5008" y="967"/>
              <a:ext cx="82" cy="63"/>
            </a:xfrm>
            <a:custGeom>
              <a:avLst/>
              <a:gdLst>
                <a:gd name="T0" fmla="*/ 15 w 414"/>
                <a:gd name="T1" fmla="*/ 4 h 315"/>
                <a:gd name="T2" fmla="*/ 18 w 414"/>
                <a:gd name="T3" fmla="*/ 3 h 315"/>
                <a:gd name="T4" fmla="*/ 15 w 414"/>
                <a:gd name="T5" fmla="*/ 0 h 315"/>
                <a:gd name="T6" fmla="*/ 0 w 414"/>
                <a:gd name="T7" fmla="*/ 4 h 315"/>
                <a:gd name="T8" fmla="*/ 71 w 414"/>
                <a:gd name="T9" fmla="*/ 63 h 315"/>
                <a:gd name="T10" fmla="*/ 82 w 414"/>
                <a:gd name="T11" fmla="*/ 60 h 315"/>
                <a:gd name="T12" fmla="*/ 15 w 414"/>
                <a:gd name="T13" fmla="*/ 4 h 31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4" h="315">
                  <a:moveTo>
                    <a:pt x="74" y="22"/>
                  </a:moveTo>
                  <a:lnTo>
                    <a:pt x="91" y="17"/>
                  </a:lnTo>
                  <a:lnTo>
                    <a:pt x="74" y="0"/>
                  </a:lnTo>
                  <a:lnTo>
                    <a:pt x="0" y="22"/>
                  </a:lnTo>
                  <a:lnTo>
                    <a:pt x="359" y="315"/>
                  </a:lnTo>
                  <a:lnTo>
                    <a:pt x="414" y="302"/>
                  </a:lnTo>
                  <a:lnTo>
                    <a:pt x="74"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0" name="Freeform 102"/>
            <p:cNvSpPr>
              <a:spLocks/>
            </p:cNvSpPr>
            <p:nvPr/>
          </p:nvSpPr>
          <p:spPr bwMode="auto">
            <a:xfrm>
              <a:off x="5022" y="970"/>
              <a:ext cx="72" cy="57"/>
            </a:xfrm>
            <a:custGeom>
              <a:avLst/>
              <a:gdLst>
                <a:gd name="T0" fmla="*/ 68 w 358"/>
                <a:gd name="T1" fmla="*/ 57 h 285"/>
                <a:gd name="T2" fmla="*/ 72 w 358"/>
                <a:gd name="T3" fmla="*/ 56 h 285"/>
                <a:gd name="T4" fmla="*/ 3 w 358"/>
                <a:gd name="T5" fmla="*/ 0 h 285"/>
                <a:gd name="T6" fmla="*/ 0 w 358"/>
                <a:gd name="T7" fmla="*/ 1 h 285"/>
                <a:gd name="T8" fmla="*/ 68 w 358"/>
                <a:gd name="T9" fmla="*/ 57 h 2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8" h="285">
                  <a:moveTo>
                    <a:pt x="340" y="285"/>
                  </a:moveTo>
                  <a:lnTo>
                    <a:pt x="358" y="279"/>
                  </a:lnTo>
                  <a:lnTo>
                    <a:pt x="17" y="0"/>
                  </a:lnTo>
                  <a:lnTo>
                    <a:pt x="0" y="5"/>
                  </a:lnTo>
                  <a:lnTo>
                    <a:pt x="340"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1" name="Freeform 103"/>
            <p:cNvSpPr>
              <a:spLocks/>
            </p:cNvSpPr>
            <p:nvPr/>
          </p:nvSpPr>
          <p:spPr bwMode="auto">
            <a:xfrm>
              <a:off x="4865" y="1010"/>
              <a:ext cx="83" cy="60"/>
            </a:xfrm>
            <a:custGeom>
              <a:avLst/>
              <a:gdLst>
                <a:gd name="T0" fmla="*/ 0 w 415"/>
                <a:gd name="T1" fmla="*/ 4 h 299"/>
                <a:gd name="T2" fmla="*/ 1 w 415"/>
                <a:gd name="T3" fmla="*/ 5 h 299"/>
                <a:gd name="T4" fmla="*/ 3 w 415"/>
                <a:gd name="T5" fmla="*/ 4 h 299"/>
                <a:gd name="T6" fmla="*/ 70 w 415"/>
                <a:gd name="T7" fmla="*/ 60 h 299"/>
                <a:gd name="T8" fmla="*/ 83 w 415"/>
                <a:gd name="T9" fmla="*/ 56 h 299"/>
                <a:gd name="T10" fmla="*/ 14 w 415"/>
                <a:gd name="T11" fmla="*/ 0 h 299"/>
                <a:gd name="T12" fmla="*/ 0 w 415"/>
                <a:gd name="T13" fmla="*/ 4 h 29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5" h="299">
                  <a:moveTo>
                    <a:pt x="0" y="21"/>
                  </a:moveTo>
                  <a:lnTo>
                    <a:pt x="3" y="24"/>
                  </a:lnTo>
                  <a:lnTo>
                    <a:pt x="14" y="21"/>
                  </a:lnTo>
                  <a:lnTo>
                    <a:pt x="352" y="299"/>
                  </a:lnTo>
                  <a:lnTo>
                    <a:pt x="415" y="280"/>
                  </a:lnTo>
                  <a:lnTo>
                    <a:pt x="71" y="0"/>
                  </a:lnTo>
                  <a:lnTo>
                    <a:pt x="0"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2" name="Freeform 104"/>
            <p:cNvSpPr>
              <a:spLocks/>
            </p:cNvSpPr>
            <p:nvPr/>
          </p:nvSpPr>
          <p:spPr bwMode="auto">
            <a:xfrm>
              <a:off x="4824" y="1017"/>
              <a:ext cx="85" cy="65"/>
            </a:xfrm>
            <a:custGeom>
              <a:avLst/>
              <a:gdLst>
                <a:gd name="T0" fmla="*/ 18 w 427"/>
                <a:gd name="T1" fmla="*/ 5 h 325"/>
                <a:gd name="T2" fmla="*/ 19 w 427"/>
                <a:gd name="T3" fmla="*/ 5 h 325"/>
                <a:gd name="T4" fmla="*/ 14 w 427"/>
                <a:gd name="T5" fmla="*/ 0 h 325"/>
                <a:gd name="T6" fmla="*/ 0 w 427"/>
                <a:gd name="T7" fmla="*/ 5 h 325"/>
                <a:gd name="T8" fmla="*/ 72 w 427"/>
                <a:gd name="T9" fmla="*/ 65 h 325"/>
                <a:gd name="T10" fmla="*/ 85 w 427"/>
                <a:gd name="T11" fmla="*/ 61 h 325"/>
                <a:gd name="T12" fmla="*/ 18 w 427"/>
                <a:gd name="T13" fmla="*/ 5 h 3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7" h="325">
                  <a:moveTo>
                    <a:pt x="89" y="27"/>
                  </a:moveTo>
                  <a:lnTo>
                    <a:pt x="97" y="24"/>
                  </a:lnTo>
                  <a:lnTo>
                    <a:pt x="70" y="0"/>
                  </a:lnTo>
                  <a:lnTo>
                    <a:pt x="0" y="24"/>
                  </a:lnTo>
                  <a:lnTo>
                    <a:pt x="364" y="325"/>
                  </a:lnTo>
                  <a:lnTo>
                    <a:pt x="427" y="303"/>
                  </a:lnTo>
                  <a:lnTo>
                    <a:pt x="89"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3" name="Freeform 105"/>
            <p:cNvSpPr>
              <a:spLocks/>
            </p:cNvSpPr>
            <p:nvPr/>
          </p:nvSpPr>
          <p:spPr bwMode="auto">
            <a:xfrm>
              <a:off x="4782" y="1035"/>
              <a:ext cx="83" cy="61"/>
            </a:xfrm>
            <a:custGeom>
              <a:avLst/>
              <a:gdLst>
                <a:gd name="T0" fmla="*/ 0 w 418"/>
                <a:gd name="T1" fmla="*/ 5 h 304"/>
                <a:gd name="T2" fmla="*/ 3 w 418"/>
                <a:gd name="T3" fmla="*/ 7 h 304"/>
                <a:gd name="T4" fmla="*/ 7 w 418"/>
                <a:gd name="T5" fmla="*/ 6 h 304"/>
                <a:gd name="T6" fmla="*/ 73 w 418"/>
                <a:gd name="T7" fmla="*/ 61 h 304"/>
                <a:gd name="T8" fmla="*/ 83 w 418"/>
                <a:gd name="T9" fmla="*/ 58 h 304"/>
                <a:gd name="T10" fmla="*/ 14 w 418"/>
                <a:gd name="T11" fmla="*/ 0 h 304"/>
                <a:gd name="T12" fmla="*/ 0 w 418"/>
                <a:gd name="T13" fmla="*/ 5 h 3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18" h="304">
                  <a:moveTo>
                    <a:pt x="0" y="24"/>
                  </a:moveTo>
                  <a:lnTo>
                    <a:pt x="14" y="34"/>
                  </a:lnTo>
                  <a:lnTo>
                    <a:pt x="35" y="29"/>
                  </a:lnTo>
                  <a:lnTo>
                    <a:pt x="368" y="304"/>
                  </a:lnTo>
                  <a:lnTo>
                    <a:pt x="418" y="288"/>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4" name="Freeform 106"/>
            <p:cNvSpPr>
              <a:spLocks/>
            </p:cNvSpPr>
            <p:nvPr/>
          </p:nvSpPr>
          <p:spPr bwMode="auto">
            <a:xfrm>
              <a:off x="4749" y="1050"/>
              <a:ext cx="80" cy="59"/>
            </a:xfrm>
            <a:custGeom>
              <a:avLst/>
              <a:gdLst>
                <a:gd name="T0" fmla="*/ 0 w 402"/>
                <a:gd name="T1" fmla="*/ 5 h 298"/>
                <a:gd name="T2" fmla="*/ 66 w 402"/>
                <a:gd name="T3" fmla="*/ 59 h 298"/>
                <a:gd name="T4" fmla="*/ 80 w 402"/>
                <a:gd name="T5" fmla="*/ 54 h 298"/>
                <a:gd name="T6" fmla="*/ 14 w 402"/>
                <a:gd name="T7" fmla="*/ 0 h 298"/>
                <a:gd name="T8" fmla="*/ 0 w 402"/>
                <a:gd name="T9" fmla="*/ 5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2" h="298">
                  <a:moveTo>
                    <a:pt x="0" y="24"/>
                  </a:moveTo>
                  <a:lnTo>
                    <a:pt x="333" y="298"/>
                  </a:lnTo>
                  <a:lnTo>
                    <a:pt x="402" y="275"/>
                  </a:lnTo>
                  <a:lnTo>
                    <a:pt x="72" y="0"/>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5" name="Freeform 107"/>
            <p:cNvSpPr>
              <a:spLocks/>
            </p:cNvSpPr>
            <p:nvPr/>
          </p:nvSpPr>
          <p:spPr bwMode="auto">
            <a:xfrm>
              <a:off x="4843" y="1015"/>
              <a:ext cx="90" cy="63"/>
            </a:xfrm>
            <a:custGeom>
              <a:avLst/>
              <a:gdLst>
                <a:gd name="T0" fmla="*/ 90 w 449"/>
                <a:gd name="T1" fmla="*/ 56 h 312"/>
                <a:gd name="T2" fmla="*/ 22 w 449"/>
                <a:gd name="T3" fmla="*/ 0 h 312"/>
                <a:gd name="T4" fmla="*/ 0 w 449"/>
                <a:gd name="T5" fmla="*/ 7 h 312"/>
                <a:gd name="T6" fmla="*/ 68 w 449"/>
                <a:gd name="T7" fmla="*/ 63 h 312"/>
                <a:gd name="T8" fmla="*/ 90 w 449"/>
                <a:gd name="T9" fmla="*/ 56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9" h="312">
                  <a:moveTo>
                    <a:pt x="449" y="278"/>
                  </a:moveTo>
                  <a:lnTo>
                    <a:pt x="111" y="0"/>
                  </a:lnTo>
                  <a:lnTo>
                    <a:pt x="0" y="35"/>
                  </a:lnTo>
                  <a:lnTo>
                    <a:pt x="338" y="312"/>
                  </a:lnTo>
                  <a:lnTo>
                    <a:pt x="4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6" name="Freeform 108"/>
            <p:cNvSpPr>
              <a:spLocks/>
            </p:cNvSpPr>
            <p:nvPr/>
          </p:nvSpPr>
          <p:spPr bwMode="auto">
            <a:xfrm>
              <a:off x="4865" y="1015"/>
              <a:ext cx="70" cy="56"/>
            </a:xfrm>
            <a:custGeom>
              <a:avLst/>
              <a:gdLst>
                <a:gd name="T0" fmla="*/ 70 w 349"/>
                <a:gd name="T1" fmla="*/ 55 h 281"/>
                <a:gd name="T2" fmla="*/ 2 w 349"/>
                <a:gd name="T3" fmla="*/ 0 h 281"/>
                <a:gd name="T4" fmla="*/ 0 w 349"/>
                <a:gd name="T5" fmla="*/ 1 h 281"/>
                <a:gd name="T6" fmla="*/ 68 w 349"/>
                <a:gd name="T7" fmla="*/ 56 h 281"/>
                <a:gd name="T8" fmla="*/ 70 w 349"/>
                <a:gd name="T9" fmla="*/ 55 h 2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9" h="281">
                  <a:moveTo>
                    <a:pt x="349" y="278"/>
                  </a:moveTo>
                  <a:lnTo>
                    <a:pt x="11" y="0"/>
                  </a:lnTo>
                  <a:lnTo>
                    <a:pt x="0" y="3"/>
                  </a:lnTo>
                  <a:lnTo>
                    <a:pt x="338" y="281"/>
                  </a:lnTo>
                  <a:lnTo>
                    <a:pt x="349" y="27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7" name="Freeform 109"/>
            <p:cNvSpPr>
              <a:spLocks/>
            </p:cNvSpPr>
            <p:nvPr/>
          </p:nvSpPr>
          <p:spPr bwMode="auto">
            <a:xfrm>
              <a:off x="4842" y="1022"/>
              <a:ext cx="69" cy="56"/>
            </a:xfrm>
            <a:custGeom>
              <a:avLst/>
              <a:gdLst>
                <a:gd name="T0" fmla="*/ 67 w 346"/>
                <a:gd name="T1" fmla="*/ 56 h 279"/>
                <a:gd name="T2" fmla="*/ 69 w 346"/>
                <a:gd name="T3" fmla="*/ 56 h 279"/>
                <a:gd name="T4" fmla="*/ 2 w 346"/>
                <a:gd name="T5" fmla="*/ 0 h 279"/>
                <a:gd name="T6" fmla="*/ 0 w 346"/>
                <a:gd name="T7" fmla="*/ 1 h 279"/>
                <a:gd name="T8" fmla="*/ 67 w 346"/>
                <a:gd name="T9" fmla="*/ 56 h 2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6" h="279">
                  <a:moveTo>
                    <a:pt x="338" y="279"/>
                  </a:moveTo>
                  <a:lnTo>
                    <a:pt x="346" y="277"/>
                  </a:lnTo>
                  <a:lnTo>
                    <a:pt x="8" y="0"/>
                  </a:lnTo>
                  <a:lnTo>
                    <a:pt x="0" y="3"/>
                  </a:lnTo>
                  <a:lnTo>
                    <a:pt x="338" y="279"/>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8" name="Freeform 110"/>
            <p:cNvSpPr>
              <a:spLocks/>
            </p:cNvSpPr>
            <p:nvPr/>
          </p:nvSpPr>
          <p:spPr bwMode="auto">
            <a:xfrm>
              <a:off x="4763" y="1042"/>
              <a:ext cx="88" cy="62"/>
            </a:xfrm>
            <a:custGeom>
              <a:avLst/>
              <a:gdLst>
                <a:gd name="T0" fmla="*/ 21 w 439"/>
                <a:gd name="T1" fmla="*/ 0 h 312"/>
                <a:gd name="T2" fmla="*/ 0 w 439"/>
                <a:gd name="T3" fmla="*/ 8 h 312"/>
                <a:gd name="T4" fmla="*/ 67 w 439"/>
                <a:gd name="T5" fmla="*/ 62 h 312"/>
                <a:gd name="T6" fmla="*/ 88 w 439"/>
                <a:gd name="T7" fmla="*/ 55 h 312"/>
                <a:gd name="T8" fmla="*/ 21 w 439"/>
                <a:gd name="T9" fmla="*/ 0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9" h="312">
                  <a:moveTo>
                    <a:pt x="106" y="0"/>
                  </a:moveTo>
                  <a:lnTo>
                    <a:pt x="0" y="38"/>
                  </a:lnTo>
                  <a:lnTo>
                    <a:pt x="336" y="312"/>
                  </a:lnTo>
                  <a:lnTo>
                    <a:pt x="439" y="278"/>
                  </a:lnTo>
                  <a:lnTo>
                    <a:pt x="106"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899" name="Freeform 111"/>
            <p:cNvSpPr>
              <a:spLocks/>
            </p:cNvSpPr>
            <p:nvPr/>
          </p:nvSpPr>
          <p:spPr bwMode="auto">
            <a:xfrm>
              <a:off x="4785" y="1041"/>
              <a:ext cx="70" cy="56"/>
            </a:xfrm>
            <a:custGeom>
              <a:avLst/>
              <a:gdLst>
                <a:gd name="T0" fmla="*/ 70 w 354"/>
                <a:gd name="T1" fmla="*/ 54 h 283"/>
                <a:gd name="T2" fmla="*/ 4 w 354"/>
                <a:gd name="T3" fmla="*/ 0 h 283"/>
                <a:gd name="T4" fmla="*/ 0 w 354"/>
                <a:gd name="T5" fmla="*/ 1 h 283"/>
                <a:gd name="T6" fmla="*/ 66 w 354"/>
                <a:gd name="T7" fmla="*/ 56 h 283"/>
                <a:gd name="T8" fmla="*/ 70 w 354"/>
                <a:gd name="T9" fmla="*/ 54 h 2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83">
                  <a:moveTo>
                    <a:pt x="354" y="275"/>
                  </a:moveTo>
                  <a:lnTo>
                    <a:pt x="21" y="0"/>
                  </a:lnTo>
                  <a:lnTo>
                    <a:pt x="0" y="5"/>
                  </a:lnTo>
                  <a:lnTo>
                    <a:pt x="333" y="283"/>
                  </a:lnTo>
                  <a:lnTo>
                    <a:pt x="354" y="275"/>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0" name="Freeform 112"/>
            <p:cNvSpPr>
              <a:spLocks/>
            </p:cNvSpPr>
            <p:nvPr/>
          </p:nvSpPr>
          <p:spPr bwMode="auto">
            <a:xfrm>
              <a:off x="4735" y="1099"/>
              <a:ext cx="53" cy="39"/>
            </a:xfrm>
            <a:custGeom>
              <a:avLst/>
              <a:gdLst>
                <a:gd name="T0" fmla="*/ 0 w 265"/>
                <a:gd name="T1" fmla="*/ 39 h 195"/>
                <a:gd name="T2" fmla="*/ 14 w 265"/>
                <a:gd name="T3" fmla="*/ 34 h 195"/>
                <a:gd name="T4" fmla="*/ 25 w 265"/>
                <a:gd name="T5" fmla="*/ 13 h 195"/>
                <a:gd name="T6" fmla="*/ 42 w 265"/>
                <a:gd name="T7" fmla="*/ 24 h 195"/>
                <a:gd name="T8" fmla="*/ 53 w 265"/>
                <a:gd name="T9" fmla="*/ 19 h 195"/>
                <a:gd name="T10" fmla="*/ 21 w 265"/>
                <a:gd name="T11" fmla="*/ 0 h 195"/>
                <a:gd name="T12" fmla="*/ 0 w 265"/>
                <a:gd name="T13" fmla="*/ 39 h 19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5" h="195">
                  <a:moveTo>
                    <a:pt x="0" y="195"/>
                  </a:moveTo>
                  <a:lnTo>
                    <a:pt x="69" y="168"/>
                  </a:lnTo>
                  <a:lnTo>
                    <a:pt x="124" y="63"/>
                  </a:lnTo>
                  <a:lnTo>
                    <a:pt x="212" y="118"/>
                  </a:lnTo>
                  <a:lnTo>
                    <a:pt x="265" y="97"/>
                  </a:lnTo>
                  <a:lnTo>
                    <a:pt x="107" y="0"/>
                  </a:lnTo>
                  <a:lnTo>
                    <a:pt x="0" y="1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1" name="Freeform 113"/>
            <p:cNvSpPr>
              <a:spLocks/>
            </p:cNvSpPr>
            <p:nvPr/>
          </p:nvSpPr>
          <p:spPr bwMode="auto">
            <a:xfrm>
              <a:off x="4749" y="1112"/>
              <a:ext cx="28" cy="21"/>
            </a:xfrm>
            <a:custGeom>
              <a:avLst/>
              <a:gdLst>
                <a:gd name="T0" fmla="*/ 11 w 143"/>
                <a:gd name="T1" fmla="*/ 0 h 105"/>
                <a:gd name="T2" fmla="*/ 0 w 143"/>
                <a:gd name="T3" fmla="*/ 21 h 105"/>
                <a:gd name="T4" fmla="*/ 28 w 143"/>
                <a:gd name="T5" fmla="*/ 11 h 105"/>
                <a:gd name="T6" fmla="*/ 11 w 143"/>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3" h="105">
                  <a:moveTo>
                    <a:pt x="55" y="0"/>
                  </a:moveTo>
                  <a:lnTo>
                    <a:pt x="0" y="105"/>
                  </a:lnTo>
                  <a:lnTo>
                    <a:pt x="143" y="55"/>
                  </a:lnTo>
                  <a:lnTo>
                    <a:pt x="55"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2" name="Freeform 114"/>
            <p:cNvSpPr>
              <a:spLocks/>
            </p:cNvSpPr>
            <p:nvPr/>
          </p:nvSpPr>
          <p:spPr bwMode="auto">
            <a:xfrm>
              <a:off x="4330" y="634"/>
              <a:ext cx="773" cy="572"/>
            </a:xfrm>
            <a:custGeom>
              <a:avLst/>
              <a:gdLst>
                <a:gd name="T0" fmla="*/ 773 w 3861"/>
                <a:gd name="T1" fmla="*/ 334 h 2858"/>
                <a:gd name="T2" fmla="*/ 736 w 3861"/>
                <a:gd name="T3" fmla="*/ 0 h 2858"/>
                <a:gd name="T4" fmla="*/ 0 w 3861"/>
                <a:gd name="T5" fmla="*/ 172 h 2858"/>
                <a:gd name="T6" fmla="*/ 91 w 3861"/>
                <a:gd name="T7" fmla="*/ 572 h 2858"/>
                <a:gd name="T8" fmla="*/ 773 w 3861"/>
                <a:gd name="T9" fmla="*/ 334 h 285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61" h="2858">
                  <a:moveTo>
                    <a:pt x="3861" y="1669"/>
                  </a:moveTo>
                  <a:lnTo>
                    <a:pt x="3676" y="0"/>
                  </a:lnTo>
                  <a:lnTo>
                    <a:pt x="0" y="861"/>
                  </a:lnTo>
                  <a:lnTo>
                    <a:pt x="456" y="2858"/>
                  </a:lnTo>
                  <a:lnTo>
                    <a:pt x="3861" y="16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3" name="Freeform 115"/>
            <p:cNvSpPr>
              <a:spLocks/>
            </p:cNvSpPr>
            <p:nvPr/>
          </p:nvSpPr>
          <p:spPr bwMode="auto">
            <a:xfrm>
              <a:off x="4400" y="738"/>
              <a:ext cx="16" cy="23"/>
            </a:xfrm>
            <a:custGeom>
              <a:avLst/>
              <a:gdLst>
                <a:gd name="T0" fmla="*/ 2 w 80"/>
                <a:gd name="T1" fmla="*/ 10 h 113"/>
                <a:gd name="T2" fmla="*/ 4 w 80"/>
                <a:gd name="T3" fmla="*/ 10 h 113"/>
                <a:gd name="T4" fmla="*/ 5 w 80"/>
                <a:gd name="T5" fmla="*/ 5 h 113"/>
                <a:gd name="T6" fmla="*/ 10 w 80"/>
                <a:gd name="T7" fmla="*/ 12 h 113"/>
                <a:gd name="T8" fmla="*/ 4 w 80"/>
                <a:gd name="T9" fmla="*/ 14 h 113"/>
                <a:gd name="T10" fmla="*/ 4 w 80"/>
                <a:gd name="T11" fmla="*/ 11 h 113"/>
                <a:gd name="T12" fmla="*/ 2 w 80"/>
                <a:gd name="T13" fmla="*/ 11 h 113"/>
                <a:gd name="T14" fmla="*/ 0 w 80"/>
                <a:gd name="T15" fmla="*/ 23 h 113"/>
                <a:gd name="T16" fmla="*/ 2 w 80"/>
                <a:gd name="T17" fmla="*/ 22 h 113"/>
                <a:gd name="T18" fmla="*/ 3 w 80"/>
                <a:gd name="T19" fmla="*/ 16 h 113"/>
                <a:gd name="T20" fmla="*/ 11 w 80"/>
                <a:gd name="T21" fmla="*/ 14 h 113"/>
                <a:gd name="T22" fmla="*/ 14 w 80"/>
                <a:gd name="T23" fmla="*/ 19 h 113"/>
                <a:gd name="T24" fmla="*/ 16 w 80"/>
                <a:gd name="T25" fmla="*/ 18 h 113"/>
                <a:gd name="T26" fmla="*/ 4 w 80"/>
                <a:gd name="T27" fmla="*/ 0 h 113"/>
                <a:gd name="T28" fmla="*/ 2 w 80"/>
                <a:gd name="T29" fmla="*/ 10 h 11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113">
                  <a:moveTo>
                    <a:pt x="12" y="47"/>
                  </a:moveTo>
                  <a:lnTo>
                    <a:pt x="22" y="50"/>
                  </a:lnTo>
                  <a:lnTo>
                    <a:pt x="24" y="26"/>
                  </a:lnTo>
                  <a:lnTo>
                    <a:pt x="48" y="58"/>
                  </a:lnTo>
                  <a:lnTo>
                    <a:pt x="19" y="69"/>
                  </a:lnTo>
                  <a:lnTo>
                    <a:pt x="22" y="52"/>
                  </a:lnTo>
                  <a:lnTo>
                    <a:pt x="12" y="55"/>
                  </a:lnTo>
                  <a:lnTo>
                    <a:pt x="0" y="113"/>
                  </a:lnTo>
                  <a:lnTo>
                    <a:pt x="12" y="110"/>
                  </a:lnTo>
                  <a:lnTo>
                    <a:pt x="17" y="79"/>
                  </a:lnTo>
                  <a:lnTo>
                    <a:pt x="53" y="69"/>
                  </a:lnTo>
                  <a:lnTo>
                    <a:pt x="69" y="93"/>
                  </a:lnTo>
                  <a:lnTo>
                    <a:pt x="80" y="89"/>
                  </a:lnTo>
                  <a:lnTo>
                    <a:pt x="19" y="0"/>
                  </a:lnTo>
                  <a:lnTo>
                    <a:pt x="12"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4" name="Freeform 116"/>
            <p:cNvSpPr>
              <a:spLocks/>
            </p:cNvSpPr>
            <p:nvPr/>
          </p:nvSpPr>
          <p:spPr bwMode="auto">
            <a:xfrm>
              <a:off x="4403" y="747"/>
              <a:ext cx="2" cy="2"/>
            </a:xfrm>
            <a:custGeom>
              <a:avLst/>
              <a:gdLst>
                <a:gd name="T0" fmla="*/ 2 w 10"/>
                <a:gd name="T1" fmla="*/ 1 h 8"/>
                <a:gd name="T2" fmla="*/ 0 w 10"/>
                <a:gd name="T3" fmla="*/ 0 h 8"/>
                <a:gd name="T4" fmla="*/ 0 w 10"/>
                <a:gd name="T5" fmla="*/ 2 h 8"/>
                <a:gd name="T6" fmla="*/ 2 w 10"/>
                <a:gd name="T7" fmla="*/ 1 h 8"/>
                <a:gd name="T8" fmla="*/ 2 w 10"/>
                <a:gd name="T9" fmla="*/ 1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10" y="5"/>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5" name="Freeform 117"/>
            <p:cNvSpPr>
              <a:spLocks/>
            </p:cNvSpPr>
            <p:nvPr/>
          </p:nvSpPr>
          <p:spPr bwMode="auto">
            <a:xfrm>
              <a:off x="4414" y="735"/>
              <a:ext cx="6" cy="20"/>
            </a:xfrm>
            <a:custGeom>
              <a:avLst/>
              <a:gdLst>
                <a:gd name="T0" fmla="*/ 4 w 29"/>
                <a:gd name="T1" fmla="*/ 20 h 97"/>
                <a:gd name="T2" fmla="*/ 6 w 29"/>
                <a:gd name="T3" fmla="*/ 19 h 97"/>
                <a:gd name="T4" fmla="*/ 2 w 29"/>
                <a:gd name="T5" fmla="*/ 0 h 97"/>
                <a:gd name="T6" fmla="*/ 0 w 29"/>
                <a:gd name="T7" fmla="*/ 0 h 97"/>
                <a:gd name="T8" fmla="*/ 4 w 29"/>
                <a:gd name="T9" fmla="*/ 2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7">
                  <a:moveTo>
                    <a:pt x="19" y="97"/>
                  </a:moveTo>
                  <a:lnTo>
                    <a:pt x="29" y="94"/>
                  </a:lnTo>
                  <a:lnTo>
                    <a:pt x="11" y="0"/>
                  </a:lnTo>
                  <a:lnTo>
                    <a:pt x="0" y="2"/>
                  </a:lnTo>
                  <a:lnTo>
                    <a:pt x="19" y="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6" name="Freeform 118"/>
            <p:cNvSpPr>
              <a:spLocks/>
            </p:cNvSpPr>
            <p:nvPr/>
          </p:nvSpPr>
          <p:spPr bwMode="auto">
            <a:xfrm>
              <a:off x="4424" y="733"/>
              <a:ext cx="3" cy="2"/>
            </a:xfrm>
            <a:custGeom>
              <a:avLst/>
              <a:gdLst>
                <a:gd name="T0" fmla="*/ 2 w 15"/>
                <a:gd name="T1" fmla="*/ 2 h 11"/>
                <a:gd name="T2" fmla="*/ 3 w 15"/>
                <a:gd name="T3" fmla="*/ 0 h 11"/>
                <a:gd name="T4" fmla="*/ 3 w 15"/>
                <a:gd name="T5" fmla="*/ 0 h 11"/>
                <a:gd name="T6" fmla="*/ 2 w 15"/>
                <a:gd name="T7" fmla="*/ 0 h 11"/>
                <a:gd name="T8" fmla="*/ 1 w 15"/>
                <a:gd name="T9" fmla="*/ 0 h 11"/>
                <a:gd name="T10" fmla="*/ 0 w 15"/>
                <a:gd name="T11" fmla="*/ 0 h 11"/>
                <a:gd name="T12" fmla="*/ 1 w 15"/>
                <a:gd name="T13" fmla="*/ 2 h 11"/>
                <a:gd name="T14" fmla="*/ 1 w 15"/>
                <a:gd name="T15" fmla="*/ 2 h 11"/>
                <a:gd name="T16" fmla="*/ 2 w 15"/>
                <a:gd name="T17" fmla="*/ 2 h 11"/>
                <a:gd name="T18" fmla="*/ 2 w 15"/>
                <a:gd name="T19" fmla="*/ 2 h 1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 h="11">
                  <a:moveTo>
                    <a:pt x="10" y="11"/>
                  </a:moveTo>
                  <a:lnTo>
                    <a:pt x="15" y="0"/>
                  </a:lnTo>
                  <a:lnTo>
                    <a:pt x="13" y="0"/>
                  </a:lnTo>
                  <a:lnTo>
                    <a:pt x="8" y="0"/>
                  </a:lnTo>
                  <a:lnTo>
                    <a:pt x="5" y="0"/>
                  </a:lnTo>
                  <a:lnTo>
                    <a:pt x="0" y="0"/>
                  </a:lnTo>
                  <a:lnTo>
                    <a:pt x="3" y="11"/>
                  </a:lnTo>
                  <a:lnTo>
                    <a:pt x="5" y="11"/>
                  </a:lnTo>
                  <a:lnTo>
                    <a:pt x="8" y="11"/>
                  </a:lnTo>
                  <a:lnTo>
                    <a:pt x="10"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7" name="Freeform 119"/>
            <p:cNvSpPr>
              <a:spLocks/>
            </p:cNvSpPr>
            <p:nvPr/>
          </p:nvSpPr>
          <p:spPr bwMode="auto">
            <a:xfrm>
              <a:off x="4420" y="733"/>
              <a:ext cx="13" cy="20"/>
            </a:xfrm>
            <a:custGeom>
              <a:avLst/>
              <a:gdLst>
                <a:gd name="T0" fmla="*/ 10 w 68"/>
                <a:gd name="T1" fmla="*/ 4 h 100"/>
                <a:gd name="T2" fmla="*/ 9 w 68"/>
                <a:gd name="T3" fmla="*/ 2 h 100"/>
                <a:gd name="T4" fmla="*/ 9 w 68"/>
                <a:gd name="T5" fmla="*/ 1 h 100"/>
                <a:gd name="T6" fmla="*/ 7 w 68"/>
                <a:gd name="T7" fmla="*/ 0 h 100"/>
                <a:gd name="T8" fmla="*/ 7 w 68"/>
                <a:gd name="T9" fmla="*/ 0 h 100"/>
                <a:gd name="T10" fmla="*/ 6 w 68"/>
                <a:gd name="T11" fmla="*/ 2 h 100"/>
                <a:gd name="T12" fmla="*/ 7 w 68"/>
                <a:gd name="T13" fmla="*/ 3 h 100"/>
                <a:gd name="T14" fmla="*/ 7 w 68"/>
                <a:gd name="T15" fmla="*/ 3 h 100"/>
                <a:gd name="T16" fmla="*/ 7 w 68"/>
                <a:gd name="T17" fmla="*/ 4 h 100"/>
                <a:gd name="T18" fmla="*/ 7 w 68"/>
                <a:gd name="T19" fmla="*/ 4 h 100"/>
                <a:gd name="T20" fmla="*/ 7 w 68"/>
                <a:gd name="T21" fmla="*/ 6 h 100"/>
                <a:gd name="T22" fmla="*/ 7 w 68"/>
                <a:gd name="T23" fmla="*/ 7 h 100"/>
                <a:gd name="T24" fmla="*/ 6 w 68"/>
                <a:gd name="T25" fmla="*/ 8 h 100"/>
                <a:gd name="T26" fmla="*/ 4 w 68"/>
                <a:gd name="T27" fmla="*/ 9 h 100"/>
                <a:gd name="T28" fmla="*/ 4 w 68"/>
                <a:gd name="T29" fmla="*/ 10 h 100"/>
                <a:gd name="T30" fmla="*/ 2 w 68"/>
                <a:gd name="T31" fmla="*/ 3 h 100"/>
                <a:gd name="T32" fmla="*/ 3 w 68"/>
                <a:gd name="T33" fmla="*/ 2 h 100"/>
                <a:gd name="T34" fmla="*/ 4 w 68"/>
                <a:gd name="T35" fmla="*/ 2 h 100"/>
                <a:gd name="T36" fmla="*/ 4 w 68"/>
                <a:gd name="T37" fmla="*/ 2 h 100"/>
                <a:gd name="T38" fmla="*/ 5 w 68"/>
                <a:gd name="T39" fmla="*/ 2 h 100"/>
                <a:gd name="T40" fmla="*/ 4 w 68"/>
                <a:gd name="T41" fmla="*/ 0 h 100"/>
                <a:gd name="T42" fmla="*/ 4 w 68"/>
                <a:gd name="T43" fmla="*/ 0 h 100"/>
                <a:gd name="T44" fmla="*/ 3 w 68"/>
                <a:gd name="T45" fmla="*/ 0 h 100"/>
                <a:gd name="T46" fmla="*/ 2 w 68"/>
                <a:gd name="T47" fmla="*/ 0 h 100"/>
                <a:gd name="T48" fmla="*/ 0 w 68"/>
                <a:gd name="T49" fmla="*/ 1 h 100"/>
                <a:gd name="T50" fmla="*/ 4 w 68"/>
                <a:gd name="T51" fmla="*/ 20 h 100"/>
                <a:gd name="T52" fmla="*/ 6 w 68"/>
                <a:gd name="T53" fmla="*/ 20 h 100"/>
                <a:gd name="T54" fmla="*/ 4 w 68"/>
                <a:gd name="T55" fmla="*/ 11 h 100"/>
                <a:gd name="T56" fmla="*/ 5 w 68"/>
                <a:gd name="T57" fmla="*/ 11 h 100"/>
                <a:gd name="T58" fmla="*/ 11 w 68"/>
                <a:gd name="T59" fmla="*/ 18 h 100"/>
                <a:gd name="T60" fmla="*/ 13 w 68"/>
                <a:gd name="T61" fmla="*/ 17 h 100"/>
                <a:gd name="T62" fmla="*/ 7 w 68"/>
                <a:gd name="T63" fmla="*/ 10 h 100"/>
                <a:gd name="T64" fmla="*/ 8 w 68"/>
                <a:gd name="T65" fmla="*/ 9 h 100"/>
                <a:gd name="T66" fmla="*/ 9 w 68"/>
                <a:gd name="T67" fmla="*/ 7 h 100"/>
                <a:gd name="T68" fmla="*/ 10 w 68"/>
                <a:gd name="T69" fmla="*/ 6 h 100"/>
                <a:gd name="T70" fmla="*/ 10 w 68"/>
                <a:gd name="T71" fmla="*/ 4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0">
                  <a:moveTo>
                    <a:pt x="50" y="19"/>
                  </a:moveTo>
                  <a:lnTo>
                    <a:pt x="48" y="11"/>
                  </a:lnTo>
                  <a:lnTo>
                    <a:pt x="45" y="5"/>
                  </a:lnTo>
                  <a:lnTo>
                    <a:pt x="39" y="2"/>
                  </a:lnTo>
                  <a:lnTo>
                    <a:pt x="36" y="0"/>
                  </a:lnTo>
                  <a:lnTo>
                    <a:pt x="31" y="11"/>
                  </a:lnTo>
                  <a:lnTo>
                    <a:pt x="34" y="13"/>
                  </a:lnTo>
                  <a:lnTo>
                    <a:pt x="36" y="16"/>
                  </a:lnTo>
                  <a:lnTo>
                    <a:pt x="39" y="19"/>
                  </a:lnTo>
                  <a:lnTo>
                    <a:pt x="39" y="21"/>
                  </a:lnTo>
                  <a:lnTo>
                    <a:pt x="39" y="31"/>
                  </a:lnTo>
                  <a:lnTo>
                    <a:pt x="34" y="37"/>
                  </a:lnTo>
                  <a:lnTo>
                    <a:pt x="29" y="42"/>
                  </a:lnTo>
                  <a:lnTo>
                    <a:pt x="21" y="45"/>
                  </a:lnTo>
                  <a:lnTo>
                    <a:pt x="19" y="48"/>
                  </a:lnTo>
                  <a:lnTo>
                    <a:pt x="13" y="13"/>
                  </a:lnTo>
                  <a:lnTo>
                    <a:pt x="15" y="11"/>
                  </a:lnTo>
                  <a:lnTo>
                    <a:pt x="19" y="11"/>
                  </a:lnTo>
                  <a:lnTo>
                    <a:pt x="21" y="11"/>
                  </a:lnTo>
                  <a:lnTo>
                    <a:pt x="24" y="11"/>
                  </a:lnTo>
                  <a:lnTo>
                    <a:pt x="21" y="0"/>
                  </a:lnTo>
                  <a:lnTo>
                    <a:pt x="19" y="0"/>
                  </a:lnTo>
                  <a:lnTo>
                    <a:pt x="15" y="0"/>
                  </a:lnTo>
                  <a:lnTo>
                    <a:pt x="13" y="2"/>
                  </a:lnTo>
                  <a:lnTo>
                    <a:pt x="0" y="5"/>
                  </a:lnTo>
                  <a:lnTo>
                    <a:pt x="21" y="100"/>
                  </a:lnTo>
                  <a:lnTo>
                    <a:pt x="29" y="98"/>
                  </a:lnTo>
                  <a:lnTo>
                    <a:pt x="21" y="55"/>
                  </a:lnTo>
                  <a:lnTo>
                    <a:pt x="24" y="55"/>
                  </a:lnTo>
                  <a:lnTo>
                    <a:pt x="58" y="90"/>
                  </a:lnTo>
                  <a:lnTo>
                    <a:pt x="68" y="84"/>
                  </a:lnTo>
                  <a:lnTo>
                    <a:pt x="34" y="50"/>
                  </a:lnTo>
                  <a:lnTo>
                    <a:pt x="41" y="45"/>
                  </a:lnTo>
                  <a:lnTo>
                    <a:pt x="48" y="37"/>
                  </a:lnTo>
                  <a:lnTo>
                    <a:pt x="50" y="29"/>
                  </a:lnTo>
                  <a:lnTo>
                    <a:pt x="5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8" name="Freeform 120"/>
            <p:cNvSpPr>
              <a:spLocks/>
            </p:cNvSpPr>
            <p:nvPr/>
          </p:nvSpPr>
          <p:spPr bwMode="auto">
            <a:xfrm>
              <a:off x="4441" y="723"/>
              <a:ext cx="20" cy="25"/>
            </a:xfrm>
            <a:custGeom>
              <a:avLst/>
              <a:gdLst>
                <a:gd name="T0" fmla="*/ 10 w 100"/>
                <a:gd name="T1" fmla="*/ 18 h 124"/>
                <a:gd name="T2" fmla="*/ 0 w 100"/>
                <a:gd name="T3" fmla="*/ 4 h 124"/>
                <a:gd name="T4" fmla="*/ 1 w 100"/>
                <a:gd name="T5" fmla="*/ 25 h 124"/>
                <a:gd name="T6" fmla="*/ 3 w 100"/>
                <a:gd name="T7" fmla="*/ 24 h 124"/>
                <a:gd name="T8" fmla="*/ 2 w 100"/>
                <a:gd name="T9" fmla="*/ 10 h 124"/>
                <a:gd name="T10" fmla="*/ 11 w 100"/>
                <a:gd name="T11" fmla="*/ 23 h 124"/>
                <a:gd name="T12" fmla="*/ 13 w 100"/>
                <a:gd name="T13" fmla="*/ 7 h 124"/>
                <a:gd name="T14" fmla="*/ 18 w 100"/>
                <a:gd name="T15" fmla="*/ 20 h 124"/>
                <a:gd name="T16" fmla="*/ 20 w 100"/>
                <a:gd name="T17" fmla="*/ 19 h 124"/>
                <a:gd name="T18" fmla="*/ 13 w 100"/>
                <a:gd name="T19" fmla="*/ 0 h 124"/>
                <a:gd name="T20" fmla="*/ 10 w 100"/>
                <a:gd name="T21" fmla="*/ 18 h 1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 h="124">
                  <a:moveTo>
                    <a:pt x="48" y="87"/>
                  </a:moveTo>
                  <a:lnTo>
                    <a:pt x="0" y="18"/>
                  </a:lnTo>
                  <a:lnTo>
                    <a:pt x="3" y="124"/>
                  </a:lnTo>
                  <a:lnTo>
                    <a:pt x="13" y="121"/>
                  </a:lnTo>
                  <a:lnTo>
                    <a:pt x="10" y="52"/>
                  </a:lnTo>
                  <a:lnTo>
                    <a:pt x="53" y="114"/>
                  </a:lnTo>
                  <a:lnTo>
                    <a:pt x="65" y="37"/>
                  </a:lnTo>
                  <a:lnTo>
                    <a:pt x="89" y="98"/>
                  </a:lnTo>
                  <a:lnTo>
                    <a:pt x="100" y="95"/>
                  </a:lnTo>
                  <a:lnTo>
                    <a:pt x="63" y="0"/>
                  </a:lnTo>
                  <a:lnTo>
                    <a:pt x="48"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09" name="Freeform 121"/>
            <p:cNvSpPr>
              <a:spLocks/>
            </p:cNvSpPr>
            <p:nvPr/>
          </p:nvSpPr>
          <p:spPr bwMode="auto">
            <a:xfrm>
              <a:off x="4462" y="719"/>
              <a:ext cx="16" cy="23"/>
            </a:xfrm>
            <a:custGeom>
              <a:avLst/>
              <a:gdLst>
                <a:gd name="T0" fmla="*/ 3 w 79"/>
                <a:gd name="T1" fmla="*/ 9 h 111"/>
                <a:gd name="T2" fmla="*/ 4 w 79"/>
                <a:gd name="T3" fmla="*/ 10 h 111"/>
                <a:gd name="T4" fmla="*/ 5 w 79"/>
                <a:gd name="T5" fmla="*/ 5 h 111"/>
                <a:gd name="T6" fmla="*/ 10 w 79"/>
                <a:gd name="T7" fmla="*/ 12 h 111"/>
                <a:gd name="T8" fmla="*/ 4 w 79"/>
                <a:gd name="T9" fmla="*/ 14 h 111"/>
                <a:gd name="T10" fmla="*/ 4 w 79"/>
                <a:gd name="T11" fmla="*/ 11 h 111"/>
                <a:gd name="T12" fmla="*/ 2 w 79"/>
                <a:gd name="T13" fmla="*/ 12 h 111"/>
                <a:gd name="T14" fmla="*/ 0 w 79"/>
                <a:gd name="T15" fmla="*/ 23 h 111"/>
                <a:gd name="T16" fmla="*/ 2 w 79"/>
                <a:gd name="T17" fmla="*/ 23 h 111"/>
                <a:gd name="T18" fmla="*/ 3 w 79"/>
                <a:gd name="T19" fmla="*/ 17 h 111"/>
                <a:gd name="T20" fmla="*/ 11 w 79"/>
                <a:gd name="T21" fmla="*/ 14 h 111"/>
                <a:gd name="T22" fmla="*/ 14 w 79"/>
                <a:gd name="T23" fmla="*/ 19 h 111"/>
                <a:gd name="T24" fmla="*/ 16 w 79"/>
                <a:gd name="T25" fmla="*/ 18 h 111"/>
                <a:gd name="T26" fmla="*/ 4 w 79"/>
                <a:gd name="T27" fmla="*/ 0 h 111"/>
                <a:gd name="T28" fmla="*/ 3 w 79"/>
                <a:gd name="T29" fmla="*/ 9 h 1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11">
                  <a:moveTo>
                    <a:pt x="13" y="45"/>
                  </a:moveTo>
                  <a:lnTo>
                    <a:pt x="21" y="47"/>
                  </a:lnTo>
                  <a:lnTo>
                    <a:pt x="24" y="26"/>
                  </a:lnTo>
                  <a:lnTo>
                    <a:pt x="48" y="59"/>
                  </a:lnTo>
                  <a:lnTo>
                    <a:pt x="19" y="69"/>
                  </a:lnTo>
                  <a:lnTo>
                    <a:pt x="21" y="54"/>
                  </a:lnTo>
                  <a:lnTo>
                    <a:pt x="10" y="56"/>
                  </a:lnTo>
                  <a:lnTo>
                    <a:pt x="0" y="111"/>
                  </a:lnTo>
                  <a:lnTo>
                    <a:pt x="10" y="109"/>
                  </a:lnTo>
                  <a:lnTo>
                    <a:pt x="16" y="80"/>
                  </a:lnTo>
                  <a:lnTo>
                    <a:pt x="53" y="69"/>
                  </a:lnTo>
                  <a:lnTo>
                    <a:pt x="69" y="93"/>
                  </a:lnTo>
                  <a:lnTo>
                    <a:pt x="79" y="88"/>
                  </a:lnTo>
                  <a:lnTo>
                    <a:pt x="21" y="0"/>
                  </a:lnTo>
                  <a:lnTo>
                    <a:pt x="13"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0" name="Freeform 122"/>
            <p:cNvSpPr>
              <a:spLocks/>
            </p:cNvSpPr>
            <p:nvPr/>
          </p:nvSpPr>
          <p:spPr bwMode="auto">
            <a:xfrm>
              <a:off x="4464" y="728"/>
              <a:ext cx="2" cy="3"/>
            </a:xfrm>
            <a:custGeom>
              <a:avLst/>
              <a:gdLst>
                <a:gd name="T0" fmla="*/ 2 w 11"/>
                <a:gd name="T1" fmla="*/ 1 h 11"/>
                <a:gd name="T2" fmla="*/ 1 w 11"/>
                <a:gd name="T3" fmla="*/ 0 h 11"/>
                <a:gd name="T4" fmla="*/ 0 w 11"/>
                <a:gd name="T5" fmla="*/ 3 h 11"/>
                <a:gd name="T6" fmla="*/ 2 w 11"/>
                <a:gd name="T7" fmla="*/ 2 h 11"/>
                <a:gd name="T8" fmla="*/ 2 w 11"/>
                <a:gd name="T9" fmla="*/ 1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1">
                  <a:moveTo>
                    <a:pt x="11" y="2"/>
                  </a:moveTo>
                  <a:lnTo>
                    <a:pt x="3" y="0"/>
                  </a:lnTo>
                  <a:lnTo>
                    <a:pt x="0" y="11"/>
                  </a:lnTo>
                  <a:lnTo>
                    <a:pt x="11" y="9"/>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1" name="Freeform 123"/>
            <p:cNvSpPr>
              <a:spLocks/>
            </p:cNvSpPr>
            <p:nvPr/>
          </p:nvSpPr>
          <p:spPr bwMode="auto">
            <a:xfrm>
              <a:off x="4476" y="717"/>
              <a:ext cx="5" cy="19"/>
            </a:xfrm>
            <a:custGeom>
              <a:avLst/>
              <a:gdLst>
                <a:gd name="T0" fmla="*/ 3 w 29"/>
                <a:gd name="T1" fmla="*/ 19 h 95"/>
                <a:gd name="T2" fmla="*/ 5 w 29"/>
                <a:gd name="T3" fmla="*/ 18 h 95"/>
                <a:gd name="T4" fmla="*/ 2 w 29"/>
                <a:gd name="T5" fmla="*/ 0 h 95"/>
                <a:gd name="T6" fmla="*/ 0 w 29"/>
                <a:gd name="T7" fmla="*/ 0 h 95"/>
                <a:gd name="T8" fmla="*/ 3 w 29"/>
                <a:gd name="T9" fmla="*/ 19 h 9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95">
                  <a:moveTo>
                    <a:pt x="20" y="95"/>
                  </a:moveTo>
                  <a:lnTo>
                    <a:pt x="29" y="92"/>
                  </a:lnTo>
                  <a:lnTo>
                    <a:pt x="10" y="0"/>
                  </a:lnTo>
                  <a:lnTo>
                    <a:pt x="0" y="2"/>
                  </a:lnTo>
                  <a:lnTo>
                    <a:pt x="20"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2" name="Freeform 124"/>
            <p:cNvSpPr>
              <a:spLocks/>
            </p:cNvSpPr>
            <p:nvPr/>
          </p:nvSpPr>
          <p:spPr bwMode="auto">
            <a:xfrm>
              <a:off x="4481" y="716"/>
              <a:ext cx="11" cy="19"/>
            </a:xfrm>
            <a:custGeom>
              <a:avLst/>
              <a:gdLst>
                <a:gd name="T0" fmla="*/ 5 w 53"/>
                <a:gd name="T1" fmla="*/ 17 h 94"/>
                <a:gd name="T2" fmla="*/ 2 w 53"/>
                <a:gd name="T3" fmla="*/ 0 h 94"/>
                <a:gd name="T4" fmla="*/ 0 w 53"/>
                <a:gd name="T5" fmla="*/ 1 h 94"/>
                <a:gd name="T6" fmla="*/ 4 w 53"/>
                <a:gd name="T7" fmla="*/ 19 h 94"/>
                <a:gd name="T8" fmla="*/ 11 w 53"/>
                <a:gd name="T9" fmla="*/ 18 h 94"/>
                <a:gd name="T10" fmla="*/ 10 w 53"/>
                <a:gd name="T11" fmla="*/ 16 h 94"/>
                <a:gd name="T12" fmla="*/ 5 w 53"/>
                <a:gd name="T13" fmla="*/ 17 h 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94">
                  <a:moveTo>
                    <a:pt x="26" y="84"/>
                  </a:moveTo>
                  <a:lnTo>
                    <a:pt x="8" y="0"/>
                  </a:lnTo>
                  <a:lnTo>
                    <a:pt x="0" y="3"/>
                  </a:lnTo>
                  <a:lnTo>
                    <a:pt x="18" y="94"/>
                  </a:lnTo>
                  <a:lnTo>
                    <a:pt x="53" y="87"/>
                  </a:lnTo>
                  <a:lnTo>
                    <a:pt x="50" y="77"/>
                  </a:lnTo>
                  <a:lnTo>
                    <a:pt x="26" y="8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3" name="Freeform 125"/>
            <p:cNvSpPr>
              <a:spLocks/>
            </p:cNvSpPr>
            <p:nvPr/>
          </p:nvSpPr>
          <p:spPr bwMode="auto">
            <a:xfrm>
              <a:off x="4880" y="625"/>
              <a:ext cx="17" cy="19"/>
            </a:xfrm>
            <a:custGeom>
              <a:avLst/>
              <a:gdLst>
                <a:gd name="T0" fmla="*/ 4 w 85"/>
                <a:gd name="T1" fmla="*/ 8 h 96"/>
                <a:gd name="T2" fmla="*/ 5 w 85"/>
                <a:gd name="T3" fmla="*/ 9 h 96"/>
                <a:gd name="T4" fmla="*/ 7 w 85"/>
                <a:gd name="T5" fmla="*/ 4 h 96"/>
                <a:gd name="T6" fmla="*/ 10 w 85"/>
                <a:gd name="T7" fmla="*/ 10 h 96"/>
                <a:gd name="T8" fmla="*/ 4 w 85"/>
                <a:gd name="T9" fmla="*/ 12 h 96"/>
                <a:gd name="T10" fmla="*/ 5 w 85"/>
                <a:gd name="T11" fmla="*/ 10 h 96"/>
                <a:gd name="T12" fmla="*/ 3 w 85"/>
                <a:gd name="T13" fmla="*/ 10 h 96"/>
                <a:gd name="T14" fmla="*/ 0 w 85"/>
                <a:gd name="T15" fmla="*/ 19 h 96"/>
                <a:gd name="T16" fmla="*/ 2 w 85"/>
                <a:gd name="T17" fmla="*/ 19 h 96"/>
                <a:gd name="T18" fmla="*/ 4 w 85"/>
                <a:gd name="T19" fmla="*/ 14 h 96"/>
                <a:gd name="T20" fmla="*/ 12 w 85"/>
                <a:gd name="T21" fmla="*/ 12 h 96"/>
                <a:gd name="T22" fmla="*/ 15 w 85"/>
                <a:gd name="T23" fmla="*/ 17 h 96"/>
                <a:gd name="T24" fmla="*/ 17 w 85"/>
                <a:gd name="T25" fmla="*/ 16 h 96"/>
                <a:gd name="T26" fmla="*/ 6 w 85"/>
                <a:gd name="T27" fmla="*/ 0 h 96"/>
                <a:gd name="T28" fmla="*/ 4 w 85"/>
                <a:gd name="T29" fmla="*/ 8 h 9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5" h="96">
                  <a:moveTo>
                    <a:pt x="18" y="40"/>
                  </a:moveTo>
                  <a:lnTo>
                    <a:pt x="26" y="43"/>
                  </a:lnTo>
                  <a:lnTo>
                    <a:pt x="35" y="21"/>
                  </a:lnTo>
                  <a:lnTo>
                    <a:pt x="52" y="53"/>
                  </a:lnTo>
                  <a:lnTo>
                    <a:pt x="21" y="59"/>
                  </a:lnTo>
                  <a:lnTo>
                    <a:pt x="26" y="48"/>
                  </a:lnTo>
                  <a:lnTo>
                    <a:pt x="13" y="50"/>
                  </a:lnTo>
                  <a:lnTo>
                    <a:pt x="0" y="96"/>
                  </a:lnTo>
                  <a:lnTo>
                    <a:pt x="11" y="96"/>
                  </a:lnTo>
                  <a:lnTo>
                    <a:pt x="18" y="69"/>
                  </a:lnTo>
                  <a:lnTo>
                    <a:pt x="58" y="62"/>
                  </a:lnTo>
                  <a:lnTo>
                    <a:pt x="74" y="85"/>
                  </a:lnTo>
                  <a:lnTo>
                    <a:pt x="85" y="82"/>
                  </a:lnTo>
                  <a:lnTo>
                    <a:pt x="32" y="0"/>
                  </a:lnTo>
                  <a:lnTo>
                    <a:pt x="18" y="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4" name="Freeform 126"/>
            <p:cNvSpPr>
              <a:spLocks/>
            </p:cNvSpPr>
            <p:nvPr/>
          </p:nvSpPr>
          <p:spPr bwMode="auto">
            <a:xfrm>
              <a:off x="4883" y="633"/>
              <a:ext cx="2" cy="2"/>
            </a:xfrm>
            <a:custGeom>
              <a:avLst/>
              <a:gdLst>
                <a:gd name="T0" fmla="*/ 2 w 13"/>
                <a:gd name="T1" fmla="*/ 1 h 10"/>
                <a:gd name="T2" fmla="*/ 1 w 13"/>
                <a:gd name="T3" fmla="*/ 0 h 10"/>
                <a:gd name="T4" fmla="*/ 0 w 13"/>
                <a:gd name="T5" fmla="*/ 2 h 10"/>
                <a:gd name="T6" fmla="*/ 2 w 13"/>
                <a:gd name="T7" fmla="*/ 2 h 10"/>
                <a:gd name="T8" fmla="*/ 2 w 13"/>
                <a:gd name="T9" fmla="*/ 1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 h="10">
                  <a:moveTo>
                    <a:pt x="13" y="3"/>
                  </a:moveTo>
                  <a:lnTo>
                    <a:pt x="5" y="0"/>
                  </a:lnTo>
                  <a:lnTo>
                    <a:pt x="0" y="10"/>
                  </a:lnTo>
                  <a:lnTo>
                    <a:pt x="13" y="8"/>
                  </a:lnTo>
                  <a:lnTo>
                    <a:pt x="13"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5" name="Freeform 127"/>
            <p:cNvSpPr>
              <a:spLocks/>
            </p:cNvSpPr>
            <p:nvPr/>
          </p:nvSpPr>
          <p:spPr bwMode="auto">
            <a:xfrm>
              <a:off x="4897" y="623"/>
              <a:ext cx="4" cy="18"/>
            </a:xfrm>
            <a:custGeom>
              <a:avLst/>
              <a:gdLst>
                <a:gd name="T0" fmla="*/ 2 w 20"/>
                <a:gd name="T1" fmla="*/ 18 h 86"/>
                <a:gd name="T2" fmla="*/ 4 w 20"/>
                <a:gd name="T3" fmla="*/ 18 h 86"/>
                <a:gd name="T4" fmla="*/ 2 w 20"/>
                <a:gd name="T5" fmla="*/ 0 h 86"/>
                <a:gd name="T6" fmla="*/ 0 w 20"/>
                <a:gd name="T7" fmla="*/ 0 h 86"/>
                <a:gd name="T8" fmla="*/ 2 w 20"/>
                <a:gd name="T9" fmla="*/ 18 h 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6">
                  <a:moveTo>
                    <a:pt x="10" y="86"/>
                  </a:moveTo>
                  <a:lnTo>
                    <a:pt x="20" y="86"/>
                  </a:lnTo>
                  <a:lnTo>
                    <a:pt x="10" y="0"/>
                  </a:lnTo>
                  <a:lnTo>
                    <a:pt x="0" y="2"/>
                  </a:lnTo>
                  <a:lnTo>
                    <a:pt x="10"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6" name="Freeform 128"/>
            <p:cNvSpPr>
              <a:spLocks/>
            </p:cNvSpPr>
            <p:nvPr/>
          </p:nvSpPr>
          <p:spPr bwMode="auto">
            <a:xfrm>
              <a:off x="4903" y="622"/>
              <a:ext cx="13" cy="18"/>
            </a:xfrm>
            <a:custGeom>
              <a:avLst/>
              <a:gdLst>
                <a:gd name="T0" fmla="*/ 11 w 65"/>
                <a:gd name="T1" fmla="*/ 4 h 87"/>
                <a:gd name="T2" fmla="*/ 10 w 65"/>
                <a:gd name="T3" fmla="*/ 3 h 87"/>
                <a:gd name="T4" fmla="*/ 10 w 65"/>
                <a:gd name="T5" fmla="*/ 2 h 87"/>
                <a:gd name="T6" fmla="*/ 9 w 65"/>
                <a:gd name="T7" fmla="*/ 2 h 87"/>
                <a:gd name="T8" fmla="*/ 9 w 65"/>
                <a:gd name="T9" fmla="*/ 1 h 87"/>
                <a:gd name="T10" fmla="*/ 7 w 65"/>
                <a:gd name="T11" fmla="*/ 3 h 87"/>
                <a:gd name="T12" fmla="*/ 8 w 65"/>
                <a:gd name="T13" fmla="*/ 3 h 87"/>
                <a:gd name="T14" fmla="*/ 8 w 65"/>
                <a:gd name="T15" fmla="*/ 4 h 87"/>
                <a:gd name="T16" fmla="*/ 8 w 65"/>
                <a:gd name="T17" fmla="*/ 5 h 87"/>
                <a:gd name="T18" fmla="*/ 8 w 65"/>
                <a:gd name="T19" fmla="*/ 6 h 87"/>
                <a:gd name="T20" fmla="*/ 7 w 65"/>
                <a:gd name="T21" fmla="*/ 7 h 87"/>
                <a:gd name="T22" fmla="*/ 6 w 65"/>
                <a:gd name="T23" fmla="*/ 8 h 87"/>
                <a:gd name="T24" fmla="*/ 4 w 65"/>
                <a:gd name="T25" fmla="*/ 8 h 87"/>
                <a:gd name="T26" fmla="*/ 3 w 65"/>
                <a:gd name="T27" fmla="*/ 8 h 87"/>
                <a:gd name="T28" fmla="*/ 2 w 65"/>
                <a:gd name="T29" fmla="*/ 2 h 87"/>
                <a:gd name="T30" fmla="*/ 3 w 65"/>
                <a:gd name="T31" fmla="*/ 2 h 87"/>
                <a:gd name="T32" fmla="*/ 4 w 65"/>
                <a:gd name="T33" fmla="*/ 2 h 87"/>
                <a:gd name="T34" fmla="*/ 4 w 65"/>
                <a:gd name="T35" fmla="*/ 2 h 87"/>
                <a:gd name="T36" fmla="*/ 5 w 65"/>
                <a:gd name="T37" fmla="*/ 2 h 87"/>
                <a:gd name="T38" fmla="*/ 5 w 65"/>
                <a:gd name="T39" fmla="*/ 0 h 87"/>
                <a:gd name="T40" fmla="*/ 5 w 65"/>
                <a:gd name="T41" fmla="*/ 0 h 87"/>
                <a:gd name="T42" fmla="*/ 4 w 65"/>
                <a:gd name="T43" fmla="*/ 0 h 87"/>
                <a:gd name="T44" fmla="*/ 3 w 65"/>
                <a:gd name="T45" fmla="*/ 0 h 87"/>
                <a:gd name="T46" fmla="*/ 2 w 65"/>
                <a:gd name="T47" fmla="*/ 0 h 87"/>
                <a:gd name="T48" fmla="*/ 0 w 65"/>
                <a:gd name="T49" fmla="*/ 1 h 87"/>
                <a:gd name="T50" fmla="*/ 2 w 65"/>
                <a:gd name="T51" fmla="*/ 18 h 87"/>
                <a:gd name="T52" fmla="*/ 4 w 65"/>
                <a:gd name="T53" fmla="*/ 18 h 87"/>
                <a:gd name="T54" fmla="*/ 3 w 65"/>
                <a:gd name="T55" fmla="*/ 11 h 87"/>
                <a:gd name="T56" fmla="*/ 4 w 65"/>
                <a:gd name="T57" fmla="*/ 10 h 87"/>
                <a:gd name="T58" fmla="*/ 11 w 65"/>
                <a:gd name="T59" fmla="*/ 17 h 87"/>
                <a:gd name="T60" fmla="*/ 13 w 65"/>
                <a:gd name="T61" fmla="*/ 17 h 87"/>
                <a:gd name="T62" fmla="*/ 6 w 65"/>
                <a:gd name="T63" fmla="*/ 10 h 87"/>
                <a:gd name="T64" fmla="*/ 8 w 65"/>
                <a:gd name="T65" fmla="*/ 9 h 87"/>
                <a:gd name="T66" fmla="*/ 9 w 65"/>
                <a:gd name="T67" fmla="*/ 7 h 87"/>
                <a:gd name="T68" fmla="*/ 10 w 65"/>
                <a:gd name="T69" fmla="*/ 6 h 87"/>
                <a:gd name="T70" fmla="*/ 11 w 65"/>
                <a:gd name="T71" fmla="*/ 4 h 8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5" h="87">
                  <a:moveTo>
                    <a:pt x="53" y="19"/>
                  </a:moveTo>
                  <a:lnTo>
                    <a:pt x="50" y="16"/>
                  </a:lnTo>
                  <a:lnTo>
                    <a:pt x="50" y="11"/>
                  </a:lnTo>
                  <a:lnTo>
                    <a:pt x="47" y="8"/>
                  </a:lnTo>
                  <a:lnTo>
                    <a:pt x="44" y="6"/>
                  </a:lnTo>
                  <a:lnTo>
                    <a:pt x="36" y="13"/>
                  </a:lnTo>
                  <a:lnTo>
                    <a:pt x="39" y="16"/>
                  </a:lnTo>
                  <a:lnTo>
                    <a:pt x="39" y="19"/>
                  </a:lnTo>
                  <a:lnTo>
                    <a:pt x="41" y="22"/>
                  </a:lnTo>
                  <a:lnTo>
                    <a:pt x="39" y="29"/>
                  </a:lnTo>
                  <a:lnTo>
                    <a:pt x="34" y="34"/>
                  </a:lnTo>
                  <a:lnTo>
                    <a:pt x="29" y="37"/>
                  </a:lnTo>
                  <a:lnTo>
                    <a:pt x="18" y="40"/>
                  </a:lnTo>
                  <a:lnTo>
                    <a:pt x="15" y="40"/>
                  </a:lnTo>
                  <a:lnTo>
                    <a:pt x="12" y="11"/>
                  </a:lnTo>
                  <a:lnTo>
                    <a:pt x="15" y="11"/>
                  </a:lnTo>
                  <a:lnTo>
                    <a:pt x="18" y="8"/>
                  </a:lnTo>
                  <a:lnTo>
                    <a:pt x="21" y="8"/>
                  </a:lnTo>
                  <a:lnTo>
                    <a:pt x="24" y="8"/>
                  </a:lnTo>
                  <a:lnTo>
                    <a:pt x="26" y="0"/>
                  </a:lnTo>
                  <a:lnTo>
                    <a:pt x="24" y="0"/>
                  </a:lnTo>
                  <a:lnTo>
                    <a:pt x="21" y="0"/>
                  </a:lnTo>
                  <a:lnTo>
                    <a:pt x="15" y="0"/>
                  </a:lnTo>
                  <a:lnTo>
                    <a:pt x="12" y="0"/>
                  </a:lnTo>
                  <a:lnTo>
                    <a:pt x="0" y="3"/>
                  </a:lnTo>
                  <a:lnTo>
                    <a:pt x="10" y="87"/>
                  </a:lnTo>
                  <a:lnTo>
                    <a:pt x="21" y="87"/>
                  </a:lnTo>
                  <a:lnTo>
                    <a:pt x="15" y="51"/>
                  </a:lnTo>
                  <a:lnTo>
                    <a:pt x="18" y="48"/>
                  </a:lnTo>
                  <a:lnTo>
                    <a:pt x="53" y="82"/>
                  </a:lnTo>
                  <a:lnTo>
                    <a:pt x="65" y="80"/>
                  </a:lnTo>
                  <a:lnTo>
                    <a:pt x="31" y="46"/>
                  </a:lnTo>
                  <a:lnTo>
                    <a:pt x="39" y="42"/>
                  </a:lnTo>
                  <a:lnTo>
                    <a:pt x="47" y="34"/>
                  </a:lnTo>
                  <a:lnTo>
                    <a:pt x="50" y="29"/>
                  </a:lnTo>
                  <a:lnTo>
                    <a:pt x="53"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7" name="Freeform 129"/>
            <p:cNvSpPr>
              <a:spLocks/>
            </p:cNvSpPr>
            <p:nvPr/>
          </p:nvSpPr>
          <p:spPr bwMode="auto">
            <a:xfrm>
              <a:off x="4908" y="622"/>
              <a:ext cx="4" cy="3"/>
            </a:xfrm>
            <a:custGeom>
              <a:avLst/>
              <a:gdLst>
                <a:gd name="T0" fmla="*/ 2 w 20"/>
                <a:gd name="T1" fmla="*/ 3 h 13"/>
                <a:gd name="T2" fmla="*/ 4 w 20"/>
                <a:gd name="T3" fmla="*/ 1 h 13"/>
                <a:gd name="T4" fmla="*/ 3 w 20"/>
                <a:gd name="T5" fmla="*/ 1 h 13"/>
                <a:gd name="T6" fmla="*/ 2 w 20"/>
                <a:gd name="T7" fmla="*/ 0 h 13"/>
                <a:gd name="T8" fmla="*/ 1 w 20"/>
                <a:gd name="T9" fmla="*/ 0 h 13"/>
                <a:gd name="T10" fmla="*/ 0 w 20"/>
                <a:gd name="T11" fmla="*/ 0 h 13"/>
                <a:gd name="T12" fmla="*/ 0 w 20"/>
                <a:gd name="T13" fmla="*/ 2 h 13"/>
                <a:gd name="T14" fmla="*/ 0 w 20"/>
                <a:gd name="T15" fmla="*/ 2 h 13"/>
                <a:gd name="T16" fmla="*/ 1 w 20"/>
                <a:gd name="T17" fmla="*/ 3 h 13"/>
                <a:gd name="T18" fmla="*/ 2 w 20"/>
                <a:gd name="T19" fmla="*/ 3 h 13"/>
                <a:gd name="T20" fmla="*/ 2 w 20"/>
                <a:gd name="T21" fmla="*/ 3 h 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 h="13">
                  <a:moveTo>
                    <a:pt x="12" y="13"/>
                  </a:moveTo>
                  <a:lnTo>
                    <a:pt x="20" y="6"/>
                  </a:lnTo>
                  <a:lnTo>
                    <a:pt x="15" y="3"/>
                  </a:lnTo>
                  <a:lnTo>
                    <a:pt x="12" y="0"/>
                  </a:lnTo>
                  <a:lnTo>
                    <a:pt x="7" y="0"/>
                  </a:lnTo>
                  <a:lnTo>
                    <a:pt x="2" y="0"/>
                  </a:lnTo>
                  <a:lnTo>
                    <a:pt x="0" y="8"/>
                  </a:lnTo>
                  <a:lnTo>
                    <a:pt x="2" y="8"/>
                  </a:lnTo>
                  <a:lnTo>
                    <a:pt x="7" y="11"/>
                  </a:lnTo>
                  <a:lnTo>
                    <a:pt x="10" y="11"/>
                  </a:lnTo>
                  <a:lnTo>
                    <a:pt x="12"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8" name="Freeform 130"/>
            <p:cNvSpPr>
              <a:spLocks/>
            </p:cNvSpPr>
            <p:nvPr/>
          </p:nvSpPr>
          <p:spPr bwMode="auto">
            <a:xfrm>
              <a:off x="4925" y="616"/>
              <a:ext cx="22" cy="21"/>
            </a:xfrm>
            <a:custGeom>
              <a:avLst/>
              <a:gdLst>
                <a:gd name="T0" fmla="*/ 11 w 109"/>
                <a:gd name="T1" fmla="*/ 16 h 103"/>
                <a:gd name="T2" fmla="*/ 2 w 109"/>
                <a:gd name="T3" fmla="*/ 2 h 103"/>
                <a:gd name="T4" fmla="*/ 0 w 109"/>
                <a:gd name="T5" fmla="*/ 21 h 103"/>
                <a:gd name="T6" fmla="*/ 2 w 109"/>
                <a:gd name="T7" fmla="*/ 20 h 103"/>
                <a:gd name="T8" fmla="*/ 3 w 109"/>
                <a:gd name="T9" fmla="*/ 9 h 103"/>
                <a:gd name="T10" fmla="*/ 11 w 109"/>
                <a:gd name="T11" fmla="*/ 20 h 103"/>
                <a:gd name="T12" fmla="*/ 16 w 109"/>
                <a:gd name="T13" fmla="*/ 6 h 103"/>
                <a:gd name="T14" fmla="*/ 16 w 109"/>
                <a:gd name="T15" fmla="*/ 6 h 103"/>
                <a:gd name="T16" fmla="*/ 20 w 109"/>
                <a:gd name="T17" fmla="*/ 18 h 103"/>
                <a:gd name="T18" fmla="*/ 22 w 109"/>
                <a:gd name="T19" fmla="*/ 18 h 103"/>
                <a:gd name="T20" fmla="*/ 16 w 109"/>
                <a:gd name="T21" fmla="*/ 0 h 103"/>
                <a:gd name="T22" fmla="*/ 11 w 109"/>
                <a:gd name="T23" fmla="*/ 16 h 10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9" h="103">
                  <a:moveTo>
                    <a:pt x="53" y="77"/>
                  </a:moveTo>
                  <a:lnTo>
                    <a:pt x="8" y="10"/>
                  </a:lnTo>
                  <a:lnTo>
                    <a:pt x="0" y="103"/>
                  </a:lnTo>
                  <a:lnTo>
                    <a:pt x="11" y="99"/>
                  </a:lnTo>
                  <a:lnTo>
                    <a:pt x="17" y="42"/>
                  </a:lnTo>
                  <a:lnTo>
                    <a:pt x="56" y="97"/>
                  </a:lnTo>
                  <a:lnTo>
                    <a:pt x="77" y="31"/>
                  </a:lnTo>
                  <a:lnTo>
                    <a:pt x="80" y="31"/>
                  </a:lnTo>
                  <a:lnTo>
                    <a:pt x="98" y="87"/>
                  </a:lnTo>
                  <a:lnTo>
                    <a:pt x="109" y="87"/>
                  </a:lnTo>
                  <a:lnTo>
                    <a:pt x="77" y="0"/>
                  </a:lnTo>
                  <a:lnTo>
                    <a:pt x="53" y="7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19" name="Freeform 131"/>
            <p:cNvSpPr>
              <a:spLocks/>
            </p:cNvSpPr>
            <p:nvPr/>
          </p:nvSpPr>
          <p:spPr bwMode="auto">
            <a:xfrm>
              <a:off x="4950" y="621"/>
              <a:ext cx="4" cy="3"/>
            </a:xfrm>
            <a:custGeom>
              <a:avLst/>
              <a:gdLst>
                <a:gd name="T0" fmla="*/ 4 w 17"/>
                <a:gd name="T1" fmla="*/ 1 h 13"/>
                <a:gd name="T2" fmla="*/ 1 w 17"/>
                <a:gd name="T3" fmla="*/ 0 h 13"/>
                <a:gd name="T4" fmla="*/ 0 w 17"/>
                <a:gd name="T5" fmla="*/ 3 h 13"/>
                <a:gd name="T6" fmla="*/ 2 w 17"/>
                <a:gd name="T7" fmla="*/ 3 h 13"/>
                <a:gd name="T8" fmla="*/ 4 w 17"/>
                <a:gd name="T9" fmla="*/ 1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13">
                  <a:moveTo>
                    <a:pt x="17" y="3"/>
                  </a:moveTo>
                  <a:lnTo>
                    <a:pt x="5" y="0"/>
                  </a:lnTo>
                  <a:lnTo>
                    <a:pt x="0" y="13"/>
                  </a:lnTo>
                  <a:lnTo>
                    <a:pt x="10" y="13"/>
                  </a:lnTo>
                  <a:lnTo>
                    <a:pt x="1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0" name="Freeform 132"/>
            <p:cNvSpPr>
              <a:spLocks/>
            </p:cNvSpPr>
            <p:nvPr/>
          </p:nvSpPr>
          <p:spPr bwMode="auto">
            <a:xfrm>
              <a:off x="4947" y="614"/>
              <a:ext cx="18" cy="19"/>
            </a:xfrm>
            <a:custGeom>
              <a:avLst/>
              <a:gdLst>
                <a:gd name="T0" fmla="*/ 4 w 88"/>
                <a:gd name="T1" fmla="*/ 7 h 93"/>
                <a:gd name="T2" fmla="*/ 7 w 88"/>
                <a:gd name="T3" fmla="*/ 8 h 93"/>
                <a:gd name="T4" fmla="*/ 8 w 88"/>
                <a:gd name="T5" fmla="*/ 4 h 93"/>
                <a:gd name="T6" fmla="*/ 11 w 88"/>
                <a:gd name="T7" fmla="*/ 11 h 93"/>
                <a:gd name="T8" fmla="*/ 5 w 88"/>
                <a:gd name="T9" fmla="*/ 11 h 93"/>
                <a:gd name="T10" fmla="*/ 5 w 88"/>
                <a:gd name="T11" fmla="*/ 10 h 93"/>
                <a:gd name="T12" fmla="*/ 3 w 88"/>
                <a:gd name="T13" fmla="*/ 10 h 93"/>
                <a:gd name="T14" fmla="*/ 0 w 88"/>
                <a:gd name="T15" fmla="*/ 19 h 93"/>
                <a:gd name="T16" fmla="*/ 3 w 88"/>
                <a:gd name="T17" fmla="*/ 19 h 93"/>
                <a:gd name="T18" fmla="*/ 4 w 88"/>
                <a:gd name="T19" fmla="*/ 14 h 93"/>
                <a:gd name="T20" fmla="*/ 12 w 88"/>
                <a:gd name="T21" fmla="*/ 13 h 93"/>
                <a:gd name="T22" fmla="*/ 16 w 88"/>
                <a:gd name="T23" fmla="*/ 17 h 93"/>
                <a:gd name="T24" fmla="*/ 18 w 88"/>
                <a:gd name="T25" fmla="*/ 16 h 93"/>
                <a:gd name="T26" fmla="*/ 7 w 88"/>
                <a:gd name="T27" fmla="*/ 0 h 93"/>
                <a:gd name="T28" fmla="*/ 4 w 88"/>
                <a:gd name="T29" fmla="*/ 7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8" h="93">
                  <a:moveTo>
                    <a:pt x="21" y="35"/>
                  </a:moveTo>
                  <a:lnTo>
                    <a:pt x="33" y="38"/>
                  </a:lnTo>
                  <a:lnTo>
                    <a:pt x="38" y="22"/>
                  </a:lnTo>
                  <a:lnTo>
                    <a:pt x="55" y="53"/>
                  </a:lnTo>
                  <a:lnTo>
                    <a:pt x="24" y="56"/>
                  </a:lnTo>
                  <a:lnTo>
                    <a:pt x="26" y="48"/>
                  </a:lnTo>
                  <a:lnTo>
                    <a:pt x="16" y="48"/>
                  </a:lnTo>
                  <a:lnTo>
                    <a:pt x="0" y="93"/>
                  </a:lnTo>
                  <a:lnTo>
                    <a:pt x="14" y="93"/>
                  </a:lnTo>
                  <a:lnTo>
                    <a:pt x="21" y="67"/>
                  </a:lnTo>
                  <a:lnTo>
                    <a:pt x="61" y="62"/>
                  </a:lnTo>
                  <a:lnTo>
                    <a:pt x="77" y="82"/>
                  </a:lnTo>
                  <a:lnTo>
                    <a:pt x="88" y="80"/>
                  </a:lnTo>
                  <a:lnTo>
                    <a:pt x="35" y="0"/>
                  </a:lnTo>
                  <a:lnTo>
                    <a:pt x="21"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1" name="Freeform 133"/>
            <p:cNvSpPr>
              <a:spLocks/>
            </p:cNvSpPr>
            <p:nvPr/>
          </p:nvSpPr>
          <p:spPr bwMode="auto">
            <a:xfrm>
              <a:off x="4965" y="613"/>
              <a:ext cx="4" cy="17"/>
            </a:xfrm>
            <a:custGeom>
              <a:avLst/>
              <a:gdLst>
                <a:gd name="T0" fmla="*/ 2 w 20"/>
                <a:gd name="T1" fmla="*/ 17 h 87"/>
                <a:gd name="T2" fmla="*/ 4 w 20"/>
                <a:gd name="T3" fmla="*/ 16 h 87"/>
                <a:gd name="T4" fmla="*/ 3 w 20"/>
                <a:gd name="T5" fmla="*/ 0 h 87"/>
                <a:gd name="T6" fmla="*/ 0 w 20"/>
                <a:gd name="T7" fmla="*/ 0 h 87"/>
                <a:gd name="T8" fmla="*/ 2 w 20"/>
                <a:gd name="T9" fmla="*/ 17 h 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 h="87">
                  <a:moveTo>
                    <a:pt x="10" y="87"/>
                  </a:moveTo>
                  <a:lnTo>
                    <a:pt x="20" y="84"/>
                  </a:lnTo>
                  <a:lnTo>
                    <a:pt x="13" y="0"/>
                  </a:lnTo>
                  <a:lnTo>
                    <a:pt x="0" y="2"/>
                  </a:lnTo>
                  <a:lnTo>
                    <a:pt x="10"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2" name="Freeform 134"/>
            <p:cNvSpPr>
              <a:spLocks/>
            </p:cNvSpPr>
            <p:nvPr/>
          </p:nvSpPr>
          <p:spPr bwMode="auto">
            <a:xfrm>
              <a:off x="4971" y="612"/>
              <a:ext cx="10" cy="17"/>
            </a:xfrm>
            <a:custGeom>
              <a:avLst/>
              <a:gdLst>
                <a:gd name="T0" fmla="*/ 4 w 48"/>
                <a:gd name="T1" fmla="*/ 15 h 84"/>
                <a:gd name="T2" fmla="*/ 2 w 48"/>
                <a:gd name="T3" fmla="*/ 0 h 84"/>
                <a:gd name="T4" fmla="*/ 0 w 48"/>
                <a:gd name="T5" fmla="*/ 0 h 84"/>
                <a:gd name="T6" fmla="*/ 2 w 48"/>
                <a:gd name="T7" fmla="*/ 17 h 84"/>
                <a:gd name="T8" fmla="*/ 10 w 48"/>
                <a:gd name="T9" fmla="*/ 16 h 84"/>
                <a:gd name="T10" fmla="*/ 10 w 48"/>
                <a:gd name="T11" fmla="*/ 15 h 84"/>
                <a:gd name="T12" fmla="*/ 4 w 48"/>
                <a:gd name="T13" fmla="*/ 15 h 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84">
                  <a:moveTo>
                    <a:pt x="19" y="74"/>
                  </a:moveTo>
                  <a:lnTo>
                    <a:pt x="11" y="0"/>
                  </a:lnTo>
                  <a:lnTo>
                    <a:pt x="0" y="0"/>
                  </a:lnTo>
                  <a:lnTo>
                    <a:pt x="11" y="84"/>
                  </a:lnTo>
                  <a:lnTo>
                    <a:pt x="48" y="79"/>
                  </a:lnTo>
                  <a:lnTo>
                    <a:pt x="46" y="72"/>
                  </a:lnTo>
                  <a:lnTo>
                    <a:pt x="19"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3" name="Freeform 135"/>
            <p:cNvSpPr>
              <a:spLocks/>
            </p:cNvSpPr>
            <p:nvPr/>
          </p:nvSpPr>
          <p:spPr bwMode="auto">
            <a:xfrm>
              <a:off x="4499" y="1189"/>
              <a:ext cx="15" cy="24"/>
            </a:xfrm>
            <a:custGeom>
              <a:avLst/>
              <a:gdLst>
                <a:gd name="T0" fmla="*/ 2 w 72"/>
                <a:gd name="T1" fmla="*/ 10 h 120"/>
                <a:gd name="T2" fmla="*/ 4 w 72"/>
                <a:gd name="T3" fmla="*/ 10 h 120"/>
                <a:gd name="T4" fmla="*/ 4 w 72"/>
                <a:gd name="T5" fmla="*/ 5 h 120"/>
                <a:gd name="T6" fmla="*/ 8 w 72"/>
                <a:gd name="T7" fmla="*/ 12 h 120"/>
                <a:gd name="T8" fmla="*/ 3 w 72"/>
                <a:gd name="T9" fmla="*/ 14 h 120"/>
                <a:gd name="T10" fmla="*/ 4 w 72"/>
                <a:gd name="T11" fmla="*/ 11 h 120"/>
                <a:gd name="T12" fmla="*/ 1 w 72"/>
                <a:gd name="T13" fmla="*/ 12 h 120"/>
                <a:gd name="T14" fmla="*/ 0 w 72"/>
                <a:gd name="T15" fmla="*/ 24 h 120"/>
                <a:gd name="T16" fmla="*/ 2 w 72"/>
                <a:gd name="T17" fmla="*/ 23 h 120"/>
                <a:gd name="T18" fmla="*/ 3 w 72"/>
                <a:gd name="T19" fmla="*/ 17 h 120"/>
                <a:gd name="T20" fmla="*/ 10 w 72"/>
                <a:gd name="T21" fmla="*/ 14 h 120"/>
                <a:gd name="T22" fmla="*/ 13 w 72"/>
                <a:gd name="T23" fmla="*/ 18 h 120"/>
                <a:gd name="T24" fmla="*/ 15 w 72"/>
                <a:gd name="T25" fmla="*/ 17 h 120"/>
                <a:gd name="T26" fmla="*/ 3 w 72"/>
                <a:gd name="T27" fmla="*/ 0 h 120"/>
                <a:gd name="T28" fmla="*/ 2 w 72"/>
                <a:gd name="T29" fmla="*/ 10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8" y="50"/>
                  </a:moveTo>
                  <a:lnTo>
                    <a:pt x="17" y="50"/>
                  </a:lnTo>
                  <a:lnTo>
                    <a:pt x="19" y="26"/>
                  </a:lnTo>
                  <a:lnTo>
                    <a:pt x="40" y="60"/>
                  </a:lnTo>
                  <a:lnTo>
                    <a:pt x="14" y="70"/>
                  </a:lnTo>
                  <a:lnTo>
                    <a:pt x="17" y="55"/>
                  </a:lnTo>
                  <a:lnTo>
                    <a:pt x="5" y="60"/>
                  </a:lnTo>
                  <a:lnTo>
                    <a:pt x="0" y="120"/>
                  </a:lnTo>
                  <a:lnTo>
                    <a:pt x="11" y="115"/>
                  </a:lnTo>
                  <a:lnTo>
                    <a:pt x="14" y="84"/>
                  </a:lnTo>
                  <a:lnTo>
                    <a:pt x="46" y="68"/>
                  </a:lnTo>
                  <a:lnTo>
                    <a:pt x="61" y="92"/>
                  </a:lnTo>
                  <a:lnTo>
                    <a:pt x="72" y="86"/>
                  </a:lnTo>
                  <a:lnTo>
                    <a:pt x="14" y="0"/>
                  </a:lnTo>
                  <a:lnTo>
                    <a:pt x="8"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4" name="Freeform 136"/>
            <p:cNvSpPr>
              <a:spLocks/>
            </p:cNvSpPr>
            <p:nvPr/>
          </p:nvSpPr>
          <p:spPr bwMode="auto">
            <a:xfrm>
              <a:off x="4500" y="1199"/>
              <a:ext cx="3" cy="2"/>
            </a:xfrm>
            <a:custGeom>
              <a:avLst/>
              <a:gdLst>
                <a:gd name="T0" fmla="*/ 3 w 12"/>
                <a:gd name="T1" fmla="*/ 0 h 10"/>
                <a:gd name="T2" fmla="*/ 1 w 12"/>
                <a:gd name="T3" fmla="*/ 0 h 10"/>
                <a:gd name="T4" fmla="*/ 0 w 12"/>
                <a:gd name="T5" fmla="*/ 2 h 10"/>
                <a:gd name="T6" fmla="*/ 3 w 12"/>
                <a:gd name="T7" fmla="*/ 1 h 10"/>
                <a:gd name="T8" fmla="*/ 3 w 12"/>
                <a:gd name="T9" fmla="*/ 0 h 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10">
                  <a:moveTo>
                    <a:pt x="12" y="0"/>
                  </a:moveTo>
                  <a:lnTo>
                    <a:pt x="3" y="0"/>
                  </a:lnTo>
                  <a:lnTo>
                    <a:pt x="0" y="10"/>
                  </a:lnTo>
                  <a:lnTo>
                    <a:pt x="12" y="5"/>
                  </a:lnTo>
                  <a:lnTo>
                    <a:pt x="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5" name="Freeform 137"/>
            <p:cNvSpPr>
              <a:spLocks/>
            </p:cNvSpPr>
            <p:nvPr/>
          </p:nvSpPr>
          <p:spPr bwMode="auto">
            <a:xfrm>
              <a:off x="4511" y="1185"/>
              <a:ext cx="6" cy="21"/>
            </a:xfrm>
            <a:custGeom>
              <a:avLst/>
              <a:gdLst>
                <a:gd name="T0" fmla="*/ 5 w 29"/>
                <a:gd name="T1" fmla="*/ 21 h 103"/>
                <a:gd name="T2" fmla="*/ 6 w 29"/>
                <a:gd name="T3" fmla="*/ 20 h 103"/>
                <a:gd name="T4" fmla="*/ 2 w 29"/>
                <a:gd name="T5" fmla="*/ 0 h 103"/>
                <a:gd name="T6" fmla="*/ 0 w 29"/>
                <a:gd name="T7" fmla="*/ 0 h 103"/>
                <a:gd name="T8" fmla="*/ 5 w 29"/>
                <a:gd name="T9" fmla="*/ 21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3">
                  <a:moveTo>
                    <a:pt x="22" y="103"/>
                  </a:moveTo>
                  <a:lnTo>
                    <a:pt x="29" y="98"/>
                  </a:lnTo>
                  <a:lnTo>
                    <a:pt x="9" y="0"/>
                  </a:lnTo>
                  <a:lnTo>
                    <a:pt x="0" y="2"/>
                  </a:lnTo>
                  <a:lnTo>
                    <a:pt x="22" y="10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6" name="Freeform 138"/>
            <p:cNvSpPr>
              <a:spLocks/>
            </p:cNvSpPr>
            <p:nvPr/>
          </p:nvSpPr>
          <p:spPr bwMode="auto">
            <a:xfrm>
              <a:off x="4520" y="1182"/>
              <a:ext cx="3" cy="2"/>
            </a:xfrm>
            <a:custGeom>
              <a:avLst/>
              <a:gdLst>
                <a:gd name="T0" fmla="*/ 2 w 17"/>
                <a:gd name="T1" fmla="*/ 2 h 11"/>
                <a:gd name="T2" fmla="*/ 3 w 17"/>
                <a:gd name="T3" fmla="*/ 1 h 11"/>
                <a:gd name="T4" fmla="*/ 2 w 17"/>
                <a:gd name="T5" fmla="*/ 0 h 11"/>
                <a:gd name="T6" fmla="*/ 2 w 17"/>
                <a:gd name="T7" fmla="*/ 0 h 11"/>
                <a:gd name="T8" fmla="*/ 1 w 17"/>
                <a:gd name="T9" fmla="*/ 0 h 11"/>
                <a:gd name="T10" fmla="*/ 0 w 17"/>
                <a:gd name="T11" fmla="*/ 0 h 11"/>
                <a:gd name="T12" fmla="*/ 0 w 17"/>
                <a:gd name="T13" fmla="*/ 2 h 11"/>
                <a:gd name="T14" fmla="*/ 1 w 17"/>
                <a:gd name="T15" fmla="*/ 2 h 11"/>
                <a:gd name="T16" fmla="*/ 1 w 17"/>
                <a:gd name="T17" fmla="*/ 2 h 11"/>
                <a:gd name="T18" fmla="*/ 1 w 17"/>
                <a:gd name="T19" fmla="*/ 2 h 11"/>
                <a:gd name="T20" fmla="*/ 2 w 17"/>
                <a:gd name="T21" fmla="*/ 2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 h="11">
                  <a:moveTo>
                    <a:pt x="12" y="11"/>
                  </a:moveTo>
                  <a:lnTo>
                    <a:pt x="17" y="3"/>
                  </a:lnTo>
                  <a:lnTo>
                    <a:pt x="14" y="0"/>
                  </a:lnTo>
                  <a:lnTo>
                    <a:pt x="12" y="0"/>
                  </a:lnTo>
                  <a:lnTo>
                    <a:pt x="5" y="0"/>
                  </a:lnTo>
                  <a:lnTo>
                    <a:pt x="0" y="0"/>
                  </a:lnTo>
                  <a:lnTo>
                    <a:pt x="0" y="11"/>
                  </a:lnTo>
                  <a:lnTo>
                    <a:pt x="3" y="11"/>
                  </a:lnTo>
                  <a:lnTo>
                    <a:pt x="5" y="11"/>
                  </a:lnTo>
                  <a:lnTo>
                    <a:pt x="8" y="11"/>
                  </a:lnTo>
                  <a:lnTo>
                    <a:pt x="12"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7" name="Freeform 139"/>
            <p:cNvSpPr>
              <a:spLocks/>
            </p:cNvSpPr>
            <p:nvPr/>
          </p:nvSpPr>
          <p:spPr bwMode="auto">
            <a:xfrm>
              <a:off x="4516" y="1182"/>
              <a:ext cx="13" cy="21"/>
            </a:xfrm>
            <a:custGeom>
              <a:avLst/>
              <a:gdLst>
                <a:gd name="T0" fmla="*/ 9 w 67"/>
                <a:gd name="T1" fmla="*/ 4 h 105"/>
                <a:gd name="T2" fmla="*/ 9 w 67"/>
                <a:gd name="T3" fmla="*/ 3 h 105"/>
                <a:gd name="T4" fmla="*/ 8 w 67"/>
                <a:gd name="T5" fmla="*/ 2 h 105"/>
                <a:gd name="T6" fmla="*/ 8 w 67"/>
                <a:gd name="T7" fmla="*/ 1 h 105"/>
                <a:gd name="T8" fmla="*/ 7 w 67"/>
                <a:gd name="T9" fmla="*/ 1 h 105"/>
                <a:gd name="T10" fmla="*/ 6 w 67"/>
                <a:gd name="T11" fmla="*/ 2 h 105"/>
                <a:gd name="T12" fmla="*/ 7 w 67"/>
                <a:gd name="T13" fmla="*/ 3 h 105"/>
                <a:gd name="T14" fmla="*/ 7 w 67"/>
                <a:gd name="T15" fmla="*/ 3 h 105"/>
                <a:gd name="T16" fmla="*/ 7 w 67"/>
                <a:gd name="T17" fmla="*/ 4 h 105"/>
                <a:gd name="T18" fmla="*/ 7 w 67"/>
                <a:gd name="T19" fmla="*/ 4 h 105"/>
                <a:gd name="T20" fmla="*/ 7 w 67"/>
                <a:gd name="T21" fmla="*/ 6 h 105"/>
                <a:gd name="T22" fmla="*/ 7 w 67"/>
                <a:gd name="T23" fmla="*/ 8 h 105"/>
                <a:gd name="T24" fmla="*/ 6 w 67"/>
                <a:gd name="T25" fmla="*/ 9 h 105"/>
                <a:gd name="T26" fmla="*/ 4 w 67"/>
                <a:gd name="T27" fmla="*/ 9 h 105"/>
                <a:gd name="T28" fmla="*/ 4 w 67"/>
                <a:gd name="T29" fmla="*/ 10 h 105"/>
                <a:gd name="T30" fmla="*/ 2 w 67"/>
                <a:gd name="T31" fmla="*/ 3 h 105"/>
                <a:gd name="T32" fmla="*/ 3 w 67"/>
                <a:gd name="T33" fmla="*/ 3 h 105"/>
                <a:gd name="T34" fmla="*/ 3 w 67"/>
                <a:gd name="T35" fmla="*/ 3 h 105"/>
                <a:gd name="T36" fmla="*/ 4 w 67"/>
                <a:gd name="T37" fmla="*/ 2 h 105"/>
                <a:gd name="T38" fmla="*/ 4 w 67"/>
                <a:gd name="T39" fmla="*/ 2 h 105"/>
                <a:gd name="T40" fmla="*/ 4 w 67"/>
                <a:gd name="T41" fmla="*/ 0 h 105"/>
                <a:gd name="T42" fmla="*/ 4 w 67"/>
                <a:gd name="T43" fmla="*/ 0 h 105"/>
                <a:gd name="T44" fmla="*/ 3 w 67"/>
                <a:gd name="T45" fmla="*/ 0 h 105"/>
                <a:gd name="T46" fmla="*/ 3 w 67"/>
                <a:gd name="T47" fmla="*/ 1 h 105"/>
                <a:gd name="T48" fmla="*/ 2 w 67"/>
                <a:gd name="T49" fmla="*/ 1 h 105"/>
                <a:gd name="T50" fmla="*/ 0 w 67"/>
                <a:gd name="T51" fmla="*/ 2 h 105"/>
                <a:gd name="T52" fmla="*/ 4 w 67"/>
                <a:gd name="T53" fmla="*/ 21 h 105"/>
                <a:gd name="T54" fmla="*/ 6 w 67"/>
                <a:gd name="T55" fmla="*/ 21 h 105"/>
                <a:gd name="T56" fmla="*/ 4 w 67"/>
                <a:gd name="T57" fmla="*/ 12 h 105"/>
                <a:gd name="T58" fmla="*/ 5 w 67"/>
                <a:gd name="T59" fmla="*/ 12 h 105"/>
                <a:gd name="T60" fmla="*/ 11 w 67"/>
                <a:gd name="T61" fmla="*/ 18 h 105"/>
                <a:gd name="T62" fmla="*/ 13 w 67"/>
                <a:gd name="T63" fmla="*/ 17 h 105"/>
                <a:gd name="T64" fmla="*/ 6 w 67"/>
                <a:gd name="T65" fmla="*/ 10 h 105"/>
                <a:gd name="T66" fmla="*/ 8 w 67"/>
                <a:gd name="T67" fmla="*/ 9 h 105"/>
                <a:gd name="T68" fmla="*/ 9 w 67"/>
                <a:gd name="T69" fmla="*/ 8 h 105"/>
                <a:gd name="T70" fmla="*/ 9 w 67"/>
                <a:gd name="T71" fmla="*/ 6 h 105"/>
                <a:gd name="T72" fmla="*/ 9 w 67"/>
                <a:gd name="T73" fmla="*/ 4 h 105"/>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67" h="105">
                  <a:moveTo>
                    <a:pt x="48" y="18"/>
                  </a:moveTo>
                  <a:lnTo>
                    <a:pt x="45" y="13"/>
                  </a:lnTo>
                  <a:lnTo>
                    <a:pt x="43" y="8"/>
                  </a:lnTo>
                  <a:lnTo>
                    <a:pt x="40" y="6"/>
                  </a:lnTo>
                  <a:lnTo>
                    <a:pt x="38" y="3"/>
                  </a:lnTo>
                  <a:lnTo>
                    <a:pt x="33" y="11"/>
                  </a:lnTo>
                  <a:lnTo>
                    <a:pt x="35" y="13"/>
                  </a:lnTo>
                  <a:lnTo>
                    <a:pt x="35" y="16"/>
                  </a:lnTo>
                  <a:lnTo>
                    <a:pt x="38" y="18"/>
                  </a:lnTo>
                  <a:lnTo>
                    <a:pt x="38" y="21"/>
                  </a:lnTo>
                  <a:lnTo>
                    <a:pt x="38" y="32"/>
                  </a:lnTo>
                  <a:lnTo>
                    <a:pt x="35" y="40"/>
                  </a:lnTo>
                  <a:lnTo>
                    <a:pt x="29" y="45"/>
                  </a:lnTo>
                  <a:lnTo>
                    <a:pt x="21" y="47"/>
                  </a:lnTo>
                  <a:lnTo>
                    <a:pt x="19" y="50"/>
                  </a:lnTo>
                  <a:lnTo>
                    <a:pt x="11" y="16"/>
                  </a:lnTo>
                  <a:lnTo>
                    <a:pt x="14" y="13"/>
                  </a:lnTo>
                  <a:lnTo>
                    <a:pt x="16" y="13"/>
                  </a:lnTo>
                  <a:lnTo>
                    <a:pt x="19" y="11"/>
                  </a:lnTo>
                  <a:lnTo>
                    <a:pt x="21" y="11"/>
                  </a:lnTo>
                  <a:lnTo>
                    <a:pt x="21" y="0"/>
                  </a:lnTo>
                  <a:lnTo>
                    <a:pt x="19" y="0"/>
                  </a:lnTo>
                  <a:lnTo>
                    <a:pt x="16" y="0"/>
                  </a:lnTo>
                  <a:lnTo>
                    <a:pt x="14" y="3"/>
                  </a:lnTo>
                  <a:lnTo>
                    <a:pt x="11" y="3"/>
                  </a:lnTo>
                  <a:lnTo>
                    <a:pt x="0" y="8"/>
                  </a:lnTo>
                  <a:lnTo>
                    <a:pt x="21" y="105"/>
                  </a:lnTo>
                  <a:lnTo>
                    <a:pt x="33" y="103"/>
                  </a:lnTo>
                  <a:lnTo>
                    <a:pt x="21" y="61"/>
                  </a:lnTo>
                  <a:lnTo>
                    <a:pt x="24" y="58"/>
                  </a:lnTo>
                  <a:lnTo>
                    <a:pt x="55" y="90"/>
                  </a:lnTo>
                  <a:lnTo>
                    <a:pt x="67" y="87"/>
                  </a:lnTo>
                  <a:lnTo>
                    <a:pt x="33" y="52"/>
                  </a:lnTo>
                  <a:lnTo>
                    <a:pt x="40" y="47"/>
                  </a:lnTo>
                  <a:lnTo>
                    <a:pt x="45" y="40"/>
                  </a:lnTo>
                  <a:lnTo>
                    <a:pt x="48" y="30"/>
                  </a:lnTo>
                  <a:lnTo>
                    <a:pt x="48"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8" name="Freeform 140"/>
            <p:cNvSpPr>
              <a:spLocks/>
            </p:cNvSpPr>
            <p:nvPr/>
          </p:nvSpPr>
          <p:spPr bwMode="auto">
            <a:xfrm>
              <a:off x="4535" y="1169"/>
              <a:ext cx="19" cy="27"/>
            </a:xfrm>
            <a:custGeom>
              <a:avLst/>
              <a:gdLst>
                <a:gd name="T0" fmla="*/ 10 w 95"/>
                <a:gd name="T1" fmla="*/ 19 h 135"/>
                <a:gd name="T2" fmla="*/ 0 w 95"/>
                <a:gd name="T3" fmla="*/ 5 h 135"/>
                <a:gd name="T4" fmla="*/ 2 w 95"/>
                <a:gd name="T5" fmla="*/ 27 h 135"/>
                <a:gd name="T6" fmla="*/ 3 w 95"/>
                <a:gd name="T7" fmla="*/ 26 h 135"/>
                <a:gd name="T8" fmla="*/ 2 w 95"/>
                <a:gd name="T9" fmla="*/ 12 h 135"/>
                <a:gd name="T10" fmla="*/ 11 w 95"/>
                <a:gd name="T11" fmla="*/ 24 h 135"/>
                <a:gd name="T12" fmla="*/ 12 w 95"/>
                <a:gd name="T13" fmla="*/ 7 h 135"/>
                <a:gd name="T14" fmla="*/ 13 w 95"/>
                <a:gd name="T15" fmla="*/ 7 h 135"/>
                <a:gd name="T16" fmla="*/ 17 w 95"/>
                <a:gd name="T17" fmla="*/ 20 h 135"/>
                <a:gd name="T18" fmla="*/ 19 w 95"/>
                <a:gd name="T19" fmla="*/ 19 h 135"/>
                <a:gd name="T20" fmla="*/ 12 w 95"/>
                <a:gd name="T21" fmla="*/ 0 h 135"/>
                <a:gd name="T22" fmla="*/ 10 w 95"/>
                <a:gd name="T23" fmla="*/ 19 h 1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95" h="135">
                  <a:moveTo>
                    <a:pt x="48" y="96"/>
                  </a:moveTo>
                  <a:lnTo>
                    <a:pt x="0" y="24"/>
                  </a:lnTo>
                  <a:lnTo>
                    <a:pt x="8" y="135"/>
                  </a:lnTo>
                  <a:lnTo>
                    <a:pt x="16" y="132"/>
                  </a:lnTo>
                  <a:lnTo>
                    <a:pt x="10" y="61"/>
                  </a:lnTo>
                  <a:lnTo>
                    <a:pt x="53" y="118"/>
                  </a:lnTo>
                  <a:lnTo>
                    <a:pt x="60" y="37"/>
                  </a:lnTo>
                  <a:lnTo>
                    <a:pt x="63" y="37"/>
                  </a:lnTo>
                  <a:lnTo>
                    <a:pt x="87" y="101"/>
                  </a:lnTo>
                  <a:lnTo>
                    <a:pt x="95" y="96"/>
                  </a:lnTo>
                  <a:lnTo>
                    <a:pt x="58" y="0"/>
                  </a:lnTo>
                  <a:lnTo>
                    <a:pt x="48" y="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29" name="Freeform 141"/>
            <p:cNvSpPr>
              <a:spLocks/>
            </p:cNvSpPr>
            <p:nvPr/>
          </p:nvSpPr>
          <p:spPr bwMode="auto">
            <a:xfrm>
              <a:off x="4555" y="1164"/>
              <a:ext cx="14" cy="24"/>
            </a:xfrm>
            <a:custGeom>
              <a:avLst/>
              <a:gdLst>
                <a:gd name="T0" fmla="*/ 2 w 72"/>
                <a:gd name="T1" fmla="*/ 9 h 120"/>
                <a:gd name="T2" fmla="*/ 4 w 72"/>
                <a:gd name="T3" fmla="*/ 9 h 120"/>
                <a:gd name="T4" fmla="*/ 4 w 72"/>
                <a:gd name="T5" fmla="*/ 5 h 120"/>
                <a:gd name="T6" fmla="*/ 8 w 72"/>
                <a:gd name="T7" fmla="*/ 12 h 120"/>
                <a:gd name="T8" fmla="*/ 3 w 72"/>
                <a:gd name="T9" fmla="*/ 14 h 120"/>
                <a:gd name="T10" fmla="*/ 3 w 72"/>
                <a:gd name="T11" fmla="*/ 11 h 120"/>
                <a:gd name="T12" fmla="*/ 2 w 72"/>
                <a:gd name="T13" fmla="*/ 12 h 120"/>
                <a:gd name="T14" fmla="*/ 0 w 72"/>
                <a:gd name="T15" fmla="*/ 24 h 120"/>
                <a:gd name="T16" fmla="*/ 2 w 72"/>
                <a:gd name="T17" fmla="*/ 23 h 120"/>
                <a:gd name="T18" fmla="*/ 3 w 72"/>
                <a:gd name="T19" fmla="*/ 16 h 120"/>
                <a:gd name="T20" fmla="*/ 9 w 72"/>
                <a:gd name="T21" fmla="*/ 13 h 120"/>
                <a:gd name="T22" fmla="*/ 12 w 72"/>
                <a:gd name="T23" fmla="*/ 18 h 120"/>
                <a:gd name="T24" fmla="*/ 14 w 72"/>
                <a:gd name="T25" fmla="*/ 17 h 120"/>
                <a:gd name="T26" fmla="*/ 3 w 72"/>
                <a:gd name="T27" fmla="*/ 0 h 120"/>
                <a:gd name="T28" fmla="*/ 2 w 72"/>
                <a:gd name="T29" fmla="*/ 9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2" h="120">
                  <a:moveTo>
                    <a:pt x="10" y="43"/>
                  </a:moveTo>
                  <a:lnTo>
                    <a:pt x="19" y="45"/>
                  </a:lnTo>
                  <a:lnTo>
                    <a:pt x="21" y="27"/>
                  </a:lnTo>
                  <a:lnTo>
                    <a:pt x="42" y="58"/>
                  </a:lnTo>
                  <a:lnTo>
                    <a:pt x="15" y="69"/>
                  </a:lnTo>
                  <a:lnTo>
                    <a:pt x="15" y="56"/>
                  </a:lnTo>
                  <a:lnTo>
                    <a:pt x="8" y="61"/>
                  </a:lnTo>
                  <a:lnTo>
                    <a:pt x="0" y="120"/>
                  </a:lnTo>
                  <a:lnTo>
                    <a:pt x="10" y="113"/>
                  </a:lnTo>
                  <a:lnTo>
                    <a:pt x="13" y="82"/>
                  </a:lnTo>
                  <a:lnTo>
                    <a:pt x="48" y="67"/>
                  </a:lnTo>
                  <a:lnTo>
                    <a:pt x="63" y="90"/>
                  </a:lnTo>
                  <a:lnTo>
                    <a:pt x="72" y="87"/>
                  </a:lnTo>
                  <a:lnTo>
                    <a:pt x="15" y="0"/>
                  </a:lnTo>
                  <a:lnTo>
                    <a:pt x="10"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0" name="Freeform 142"/>
            <p:cNvSpPr>
              <a:spLocks/>
            </p:cNvSpPr>
            <p:nvPr/>
          </p:nvSpPr>
          <p:spPr bwMode="auto">
            <a:xfrm>
              <a:off x="4556" y="1173"/>
              <a:ext cx="3" cy="3"/>
            </a:xfrm>
            <a:custGeom>
              <a:avLst/>
              <a:gdLst>
                <a:gd name="T0" fmla="*/ 3 w 11"/>
                <a:gd name="T1" fmla="*/ 0 h 18"/>
                <a:gd name="T2" fmla="*/ 1 w 11"/>
                <a:gd name="T3" fmla="*/ 0 h 18"/>
                <a:gd name="T4" fmla="*/ 0 w 11"/>
                <a:gd name="T5" fmla="*/ 3 h 18"/>
                <a:gd name="T6" fmla="*/ 2 w 11"/>
                <a:gd name="T7" fmla="*/ 2 h 18"/>
                <a:gd name="T8" fmla="*/ 3 w 11"/>
                <a:gd name="T9" fmla="*/ 0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 h="18">
                  <a:moveTo>
                    <a:pt x="11" y="2"/>
                  </a:moveTo>
                  <a:lnTo>
                    <a:pt x="2" y="0"/>
                  </a:lnTo>
                  <a:lnTo>
                    <a:pt x="0" y="18"/>
                  </a:lnTo>
                  <a:lnTo>
                    <a:pt x="7" y="13"/>
                  </a:lnTo>
                  <a:lnTo>
                    <a:pt x="1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1" name="Freeform 143"/>
            <p:cNvSpPr>
              <a:spLocks/>
            </p:cNvSpPr>
            <p:nvPr/>
          </p:nvSpPr>
          <p:spPr bwMode="auto">
            <a:xfrm>
              <a:off x="4567" y="1160"/>
              <a:ext cx="6" cy="21"/>
            </a:xfrm>
            <a:custGeom>
              <a:avLst/>
              <a:gdLst>
                <a:gd name="T0" fmla="*/ 5 w 29"/>
                <a:gd name="T1" fmla="*/ 21 h 101"/>
                <a:gd name="T2" fmla="*/ 6 w 29"/>
                <a:gd name="T3" fmla="*/ 20 h 101"/>
                <a:gd name="T4" fmla="*/ 2 w 29"/>
                <a:gd name="T5" fmla="*/ 0 h 101"/>
                <a:gd name="T6" fmla="*/ 0 w 29"/>
                <a:gd name="T7" fmla="*/ 1 h 101"/>
                <a:gd name="T8" fmla="*/ 5 w 29"/>
                <a:gd name="T9" fmla="*/ 21 h 1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01">
                  <a:moveTo>
                    <a:pt x="22" y="101"/>
                  </a:moveTo>
                  <a:lnTo>
                    <a:pt x="29" y="98"/>
                  </a:lnTo>
                  <a:lnTo>
                    <a:pt x="8" y="0"/>
                  </a:lnTo>
                  <a:lnTo>
                    <a:pt x="0" y="3"/>
                  </a:lnTo>
                  <a:lnTo>
                    <a:pt x="22"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2" name="Freeform 144"/>
            <p:cNvSpPr>
              <a:spLocks/>
            </p:cNvSpPr>
            <p:nvPr/>
          </p:nvSpPr>
          <p:spPr bwMode="auto">
            <a:xfrm>
              <a:off x="4572" y="1158"/>
              <a:ext cx="10" cy="21"/>
            </a:xfrm>
            <a:custGeom>
              <a:avLst/>
              <a:gdLst>
                <a:gd name="T0" fmla="*/ 5 w 53"/>
                <a:gd name="T1" fmla="*/ 18 h 101"/>
                <a:gd name="T2" fmla="*/ 2 w 53"/>
                <a:gd name="T3" fmla="*/ 0 h 101"/>
                <a:gd name="T4" fmla="*/ 0 w 53"/>
                <a:gd name="T5" fmla="*/ 1 h 101"/>
                <a:gd name="T6" fmla="*/ 4 w 53"/>
                <a:gd name="T7" fmla="*/ 21 h 101"/>
                <a:gd name="T8" fmla="*/ 10 w 53"/>
                <a:gd name="T9" fmla="*/ 18 h 101"/>
                <a:gd name="T10" fmla="*/ 10 w 53"/>
                <a:gd name="T11" fmla="*/ 16 h 101"/>
                <a:gd name="T12" fmla="*/ 5 w 53"/>
                <a:gd name="T13" fmla="*/ 18 h 10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 h="101">
                  <a:moveTo>
                    <a:pt x="29" y="87"/>
                  </a:moveTo>
                  <a:lnTo>
                    <a:pt x="10" y="0"/>
                  </a:lnTo>
                  <a:lnTo>
                    <a:pt x="0" y="3"/>
                  </a:lnTo>
                  <a:lnTo>
                    <a:pt x="22" y="101"/>
                  </a:lnTo>
                  <a:lnTo>
                    <a:pt x="53" y="87"/>
                  </a:lnTo>
                  <a:lnTo>
                    <a:pt x="51" y="77"/>
                  </a:lnTo>
                  <a:lnTo>
                    <a:pt x="29" y="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3" name="Freeform 145"/>
            <p:cNvSpPr>
              <a:spLocks/>
            </p:cNvSpPr>
            <p:nvPr/>
          </p:nvSpPr>
          <p:spPr bwMode="auto">
            <a:xfrm>
              <a:off x="4937" y="1026"/>
              <a:ext cx="16" cy="22"/>
            </a:xfrm>
            <a:custGeom>
              <a:avLst/>
              <a:gdLst>
                <a:gd name="T0" fmla="*/ 3 w 79"/>
                <a:gd name="T1" fmla="*/ 9 h 107"/>
                <a:gd name="T2" fmla="*/ 5 w 79"/>
                <a:gd name="T3" fmla="*/ 9 h 107"/>
                <a:gd name="T4" fmla="*/ 6 w 79"/>
                <a:gd name="T5" fmla="*/ 5 h 107"/>
                <a:gd name="T6" fmla="*/ 10 w 79"/>
                <a:gd name="T7" fmla="*/ 12 h 107"/>
                <a:gd name="T8" fmla="*/ 4 w 79"/>
                <a:gd name="T9" fmla="*/ 13 h 107"/>
                <a:gd name="T10" fmla="*/ 5 w 79"/>
                <a:gd name="T11" fmla="*/ 10 h 107"/>
                <a:gd name="T12" fmla="*/ 3 w 79"/>
                <a:gd name="T13" fmla="*/ 10 h 107"/>
                <a:gd name="T14" fmla="*/ 0 w 79"/>
                <a:gd name="T15" fmla="*/ 22 h 107"/>
                <a:gd name="T16" fmla="*/ 2 w 79"/>
                <a:gd name="T17" fmla="*/ 21 h 107"/>
                <a:gd name="T18" fmla="*/ 4 w 79"/>
                <a:gd name="T19" fmla="*/ 15 h 107"/>
                <a:gd name="T20" fmla="*/ 11 w 79"/>
                <a:gd name="T21" fmla="*/ 13 h 107"/>
                <a:gd name="T22" fmla="*/ 14 w 79"/>
                <a:gd name="T23" fmla="*/ 18 h 107"/>
                <a:gd name="T24" fmla="*/ 16 w 79"/>
                <a:gd name="T25" fmla="*/ 17 h 107"/>
                <a:gd name="T26" fmla="*/ 5 w 79"/>
                <a:gd name="T27" fmla="*/ 0 h 107"/>
                <a:gd name="T28" fmla="*/ 3 w 79"/>
                <a:gd name="T29" fmla="*/ 9 h 1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7">
                  <a:moveTo>
                    <a:pt x="16" y="43"/>
                  </a:moveTo>
                  <a:lnTo>
                    <a:pt x="26" y="46"/>
                  </a:lnTo>
                  <a:lnTo>
                    <a:pt x="32" y="24"/>
                  </a:lnTo>
                  <a:lnTo>
                    <a:pt x="50" y="57"/>
                  </a:lnTo>
                  <a:lnTo>
                    <a:pt x="21" y="64"/>
                  </a:lnTo>
                  <a:lnTo>
                    <a:pt x="24" y="51"/>
                  </a:lnTo>
                  <a:lnTo>
                    <a:pt x="16" y="51"/>
                  </a:lnTo>
                  <a:lnTo>
                    <a:pt x="0" y="107"/>
                  </a:lnTo>
                  <a:lnTo>
                    <a:pt x="11" y="101"/>
                  </a:lnTo>
                  <a:lnTo>
                    <a:pt x="19" y="74"/>
                  </a:lnTo>
                  <a:lnTo>
                    <a:pt x="55" y="64"/>
                  </a:lnTo>
                  <a:lnTo>
                    <a:pt x="69" y="86"/>
                  </a:lnTo>
                  <a:lnTo>
                    <a:pt x="79" y="83"/>
                  </a:lnTo>
                  <a:lnTo>
                    <a:pt x="26" y="0"/>
                  </a:lnTo>
                  <a:lnTo>
                    <a:pt x="16"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4" name="Freeform 146"/>
            <p:cNvSpPr>
              <a:spLocks/>
            </p:cNvSpPr>
            <p:nvPr/>
          </p:nvSpPr>
          <p:spPr bwMode="auto">
            <a:xfrm>
              <a:off x="4940" y="1035"/>
              <a:ext cx="2" cy="1"/>
            </a:xfrm>
            <a:custGeom>
              <a:avLst/>
              <a:gdLst>
                <a:gd name="T0" fmla="*/ 2 w 10"/>
                <a:gd name="T1" fmla="*/ 0 h 8"/>
                <a:gd name="T2" fmla="*/ 0 w 10"/>
                <a:gd name="T3" fmla="*/ 0 h 8"/>
                <a:gd name="T4" fmla="*/ 0 w 10"/>
                <a:gd name="T5" fmla="*/ 1 h 8"/>
                <a:gd name="T6" fmla="*/ 2 w 10"/>
                <a:gd name="T7" fmla="*/ 1 h 8"/>
                <a:gd name="T8" fmla="*/ 2 w 10"/>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8">
                  <a:moveTo>
                    <a:pt x="10" y="3"/>
                  </a:moveTo>
                  <a:lnTo>
                    <a:pt x="0" y="0"/>
                  </a:lnTo>
                  <a:lnTo>
                    <a:pt x="0" y="8"/>
                  </a:lnTo>
                  <a:lnTo>
                    <a:pt x="8" y="8"/>
                  </a:lnTo>
                  <a:lnTo>
                    <a:pt x="1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5" name="Freeform 147"/>
            <p:cNvSpPr>
              <a:spLocks/>
            </p:cNvSpPr>
            <p:nvPr/>
          </p:nvSpPr>
          <p:spPr bwMode="auto">
            <a:xfrm>
              <a:off x="4952" y="1024"/>
              <a:ext cx="5" cy="18"/>
            </a:xfrm>
            <a:custGeom>
              <a:avLst/>
              <a:gdLst>
                <a:gd name="T0" fmla="*/ 3 w 24"/>
                <a:gd name="T1" fmla="*/ 18 h 91"/>
                <a:gd name="T2" fmla="*/ 5 w 24"/>
                <a:gd name="T3" fmla="*/ 17 h 91"/>
                <a:gd name="T4" fmla="*/ 3 w 24"/>
                <a:gd name="T5" fmla="*/ 0 h 91"/>
                <a:gd name="T6" fmla="*/ 0 w 24"/>
                <a:gd name="T7" fmla="*/ 1 h 91"/>
                <a:gd name="T8" fmla="*/ 3 w 24"/>
                <a:gd name="T9" fmla="*/ 18 h 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1">
                  <a:moveTo>
                    <a:pt x="14" y="91"/>
                  </a:moveTo>
                  <a:lnTo>
                    <a:pt x="24" y="87"/>
                  </a:lnTo>
                  <a:lnTo>
                    <a:pt x="12" y="0"/>
                  </a:lnTo>
                  <a:lnTo>
                    <a:pt x="0" y="3"/>
                  </a:lnTo>
                  <a:lnTo>
                    <a:pt x="14" y="9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6" name="Freeform 148"/>
            <p:cNvSpPr>
              <a:spLocks/>
            </p:cNvSpPr>
            <p:nvPr/>
          </p:nvSpPr>
          <p:spPr bwMode="auto">
            <a:xfrm>
              <a:off x="4963" y="1022"/>
              <a:ext cx="3" cy="2"/>
            </a:xfrm>
            <a:custGeom>
              <a:avLst/>
              <a:gdLst>
                <a:gd name="T0" fmla="*/ 2 w 16"/>
                <a:gd name="T1" fmla="*/ 2 h 12"/>
                <a:gd name="T2" fmla="*/ 3 w 16"/>
                <a:gd name="T3" fmla="*/ 0 h 12"/>
                <a:gd name="T4" fmla="*/ 2 w 16"/>
                <a:gd name="T5" fmla="*/ 0 h 12"/>
                <a:gd name="T6" fmla="*/ 2 w 16"/>
                <a:gd name="T7" fmla="*/ 0 h 12"/>
                <a:gd name="T8" fmla="*/ 1 w 16"/>
                <a:gd name="T9" fmla="*/ 0 h 12"/>
                <a:gd name="T10" fmla="*/ 0 w 16"/>
                <a:gd name="T11" fmla="*/ 0 h 12"/>
                <a:gd name="T12" fmla="*/ 0 w 16"/>
                <a:gd name="T13" fmla="*/ 2 h 12"/>
                <a:gd name="T14" fmla="*/ 0 w 16"/>
                <a:gd name="T15" fmla="*/ 2 h 12"/>
                <a:gd name="T16" fmla="*/ 1 w 16"/>
                <a:gd name="T17" fmla="*/ 2 h 12"/>
                <a:gd name="T18" fmla="*/ 2 w 16"/>
                <a:gd name="T19" fmla="*/ 2 h 12"/>
                <a:gd name="T20" fmla="*/ 2 w 16"/>
                <a:gd name="T21" fmla="*/ 2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6" h="12">
                  <a:moveTo>
                    <a:pt x="11" y="12"/>
                  </a:moveTo>
                  <a:lnTo>
                    <a:pt x="16" y="2"/>
                  </a:lnTo>
                  <a:lnTo>
                    <a:pt x="13" y="0"/>
                  </a:lnTo>
                  <a:lnTo>
                    <a:pt x="8" y="0"/>
                  </a:lnTo>
                  <a:lnTo>
                    <a:pt x="5" y="0"/>
                  </a:lnTo>
                  <a:lnTo>
                    <a:pt x="0" y="2"/>
                  </a:lnTo>
                  <a:lnTo>
                    <a:pt x="0" y="10"/>
                  </a:lnTo>
                  <a:lnTo>
                    <a:pt x="2" y="10"/>
                  </a:lnTo>
                  <a:lnTo>
                    <a:pt x="5" y="10"/>
                  </a:lnTo>
                  <a:lnTo>
                    <a:pt x="8" y="10"/>
                  </a:lnTo>
                  <a:lnTo>
                    <a:pt x="11"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7" name="Freeform 149"/>
            <p:cNvSpPr>
              <a:spLocks/>
            </p:cNvSpPr>
            <p:nvPr/>
          </p:nvSpPr>
          <p:spPr bwMode="auto">
            <a:xfrm>
              <a:off x="4958" y="1022"/>
              <a:ext cx="13" cy="19"/>
            </a:xfrm>
            <a:custGeom>
              <a:avLst/>
              <a:gdLst>
                <a:gd name="T0" fmla="*/ 10 w 64"/>
                <a:gd name="T1" fmla="*/ 3 h 92"/>
                <a:gd name="T2" fmla="*/ 10 w 64"/>
                <a:gd name="T3" fmla="*/ 2 h 92"/>
                <a:gd name="T4" fmla="*/ 9 w 64"/>
                <a:gd name="T5" fmla="*/ 1 h 92"/>
                <a:gd name="T6" fmla="*/ 9 w 64"/>
                <a:gd name="T7" fmla="*/ 1 h 92"/>
                <a:gd name="T8" fmla="*/ 8 w 64"/>
                <a:gd name="T9" fmla="*/ 0 h 92"/>
                <a:gd name="T10" fmla="*/ 7 w 64"/>
                <a:gd name="T11" fmla="*/ 2 h 92"/>
                <a:gd name="T12" fmla="*/ 8 w 64"/>
                <a:gd name="T13" fmla="*/ 3 h 92"/>
                <a:gd name="T14" fmla="*/ 8 w 64"/>
                <a:gd name="T15" fmla="*/ 3 h 92"/>
                <a:gd name="T16" fmla="*/ 8 w 64"/>
                <a:gd name="T17" fmla="*/ 4 h 92"/>
                <a:gd name="T18" fmla="*/ 8 w 64"/>
                <a:gd name="T19" fmla="*/ 6 h 92"/>
                <a:gd name="T20" fmla="*/ 7 w 64"/>
                <a:gd name="T21" fmla="*/ 7 h 92"/>
                <a:gd name="T22" fmla="*/ 6 w 64"/>
                <a:gd name="T23" fmla="*/ 8 h 92"/>
                <a:gd name="T24" fmla="*/ 4 w 64"/>
                <a:gd name="T25" fmla="*/ 9 h 92"/>
                <a:gd name="T26" fmla="*/ 3 w 64"/>
                <a:gd name="T27" fmla="*/ 9 h 92"/>
                <a:gd name="T28" fmla="*/ 3 w 64"/>
                <a:gd name="T29" fmla="*/ 2 h 92"/>
                <a:gd name="T30" fmla="*/ 3 w 64"/>
                <a:gd name="T31" fmla="*/ 2 h 92"/>
                <a:gd name="T32" fmla="*/ 4 w 64"/>
                <a:gd name="T33" fmla="*/ 2 h 92"/>
                <a:gd name="T34" fmla="*/ 4 w 64"/>
                <a:gd name="T35" fmla="*/ 2 h 92"/>
                <a:gd name="T36" fmla="*/ 5 w 64"/>
                <a:gd name="T37" fmla="*/ 2 h 92"/>
                <a:gd name="T38" fmla="*/ 5 w 64"/>
                <a:gd name="T39" fmla="*/ 0 h 92"/>
                <a:gd name="T40" fmla="*/ 4 w 64"/>
                <a:gd name="T41" fmla="*/ 0 h 92"/>
                <a:gd name="T42" fmla="*/ 4 w 64"/>
                <a:gd name="T43" fmla="*/ 0 h 92"/>
                <a:gd name="T44" fmla="*/ 3 w 64"/>
                <a:gd name="T45" fmla="*/ 0 h 92"/>
                <a:gd name="T46" fmla="*/ 3 w 64"/>
                <a:gd name="T47" fmla="*/ 0 h 92"/>
                <a:gd name="T48" fmla="*/ 0 w 64"/>
                <a:gd name="T49" fmla="*/ 1 h 92"/>
                <a:gd name="T50" fmla="*/ 3 w 64"/>
                <a:gd name="T51" fmla="*/ 19 h 92"/>
                <a:gd name="T52" fmla="*/ 5 w 64"/>
                <a:gd name="T53" fmla="*/ 18 h 92"/>
                <a:gd name="T54" fmla="*/ 4 w 64"/>
                <a:gd name="T55" fmla="*/ 10 h 92"/>
                <a:gd name="T56" fmla="*/ 4 w 64"/>
                <a:gd name="T57" fmla="*/ 10 h 92"/>
                <a:gd name="T58" fmla="*/ 11 w 64"/>
                <a:gd name="T59" fmla="*/ 17 h 92"/>
                <a:gd name="T60" fmla="*/ 13 w 64"/>
                <a:gd name="T61" fmla="*/ 16 h 92"/>
                <a:gd name="T62" fmla="*/ 7 w 64"/>
                <a:gd name="T63" fmla="*/ 10 h 92"/>
                <a:gd name="T64" fmla="*/ 8 w 64"/>
                <a:gd name="T65" fmla="*/ 9 h 92"/>
                <a:gd name="T66" fmla="*/ 9 w 64"/>
                <a:gd name="T67" fmla="*/ 7 h 92"/>
                <a:gd name="T68" fmla="*/ 10 w 64"/>
                <a:gd name="T69" fmla="*/ 5 h 92"/>
                <a:gd name="T70" fmla="*/ 10 w 64"/>
                <a:gd name="T71" fmla="*/ 3 h 9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4" h="92">
                  <a:moveTo>
                    <a:pt x="50" y="15"/>
                  </a:moveTo>
                  <a:lnTo>
                    <a:pt x="48" y="10"/>
                  </a:lnTo>
                  <a:lnTo>
                    <a:pt x="45" y="5"/>
                  </a:lnTo>
                  <a:lnTo>
                    <a:pt x="42" y="3"/>
                  </a:lnTo>
                  <a:lnTo>
                    <a:pt x="40" y="0"/>
                  </a:lnTo>
                  <a:lnTo>
                    <a:pt x="35" y="10"/>
                  </a:lnTo>
                  <a:lnTo>
                    <a:pt x="37" y="13"/>
                  </a:lnTo>
                  <a:lnTo>
                    <a:pt x="40" y="15"/>
                  </a:lnTo>
                  <a:lnTo>
                    <a:pt x="40" y="18"/>
                  </a:lnTo>
                  <a:lnTo>
                    <a:pt x="40" y="29"/>
                  </a:lnTo>
                  <a:lnTo>
                    <a:pt x="35" y="34"/>
                  </a:lnTo>
                  <a:lnTo>
                    <a:pt x="29" y="39"/>
                  </a:lnTo>
                  <a:lnTo>
                    <a:pt x="19" y="42"/>
                  </a:lnTo>
                  <a:lnTo>
                    <a:pt x="16" y="42"/>
                  </a:lnTo>
                  <a:lnTo>
                    <a:pt x="14" y="10"/>
                  </a:lnTo>
                  <a:lnTo>
                    <a:pt x="16" y="10"/>
                  </a:lnTo>
                  <a:lnTo>
                    <a:pt x="19" y="10"/>
                  </a:lnTo>
                  <a:lnTo>
                    <a:pt x="21" y="8"/>
                  </a:lnTo>
                  <a:lnTo>
                    <a:pt x="24" y="8"/>
                  </a:lnTo>
                  <a:lnTo>
                    <a:pt x="24" y="0"/>
                  </a:lnTo>
                  <a:lnTo>
                    <a:pt x="21" y="0"/>
                  </a:lnTo>
                  <a:lnTo>
                    <a:pt x="19" y="0"/>
                  </a:lnTo>
                  <a:lnTo>
                    <a:pt x="16" y="0"/>
                  </a:lnTo>
                  <a:lnTo>
                    <a:pt x="14" y="0"/>
                  </a:lnTo>
                  <a:lnTo>
                    <a:pt x="0" y="5"/>
                  </a:lnTo>
                  <a:lnTo>
                    <a:pt x="14" y="92"/>
                  </a:lnTo>
                  <a:lnTo>
                    <a:pt x="24" y="89"/>
                  </a:lnTo>
                  <a:lnTo>
                    <a:pt x="19" y="50"/>
                  </a:lnTo>
                  <a:lnTo>
                    <a:pt x="21" y="50"/>
                  </a:lnTo>
                  <a:lnTo>
                    <a:pt x="53" y="82"/>
                  </a:lnTo>
                  <a:lnTo>
                    <a:pt x="64" y="77"/>
                  </a:lnTo>
                  <a:lnTo>
                    <a:pt x="32" y="48"/>
                  </a:lnTo>
                  <a:lnTo>
                    <a:pt x="40" y="42"/>
                  </a:lnTo>
                  <a:lnTo>
                    <a:pt x="45" y="34"/>
                  </a:lnTo>
                  <a:lnTo>
                    <a:pt x="50" y="26"/>
                  </a:lnTo>
                  <a:lnTo>
                    <a:pt x="5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8" name="Freeform 150"/>
            <p:cNvSpPr>
              <a:spLocks/>
            </p:cNvSpPr>
            <p:nvPr/>
          </p:nvSpPr>
          <p:spPr bwMode="auto">
            <a:xfrm>
              <a:off x="4979" y="1013"/>
              <a:ext cx="20" cy="22"/>
            </a:xfrm>
            <a:custGeom>
              <a:avLst/>
              <a:gdLst>
                <a:gd name="T0" fmla="*/ 10 w 101"/>
                <a:gd name="T1" fmla="*/ 16 h 114"/>
                <a:gd name="T2" fmla="*/ 1 w 101"/>
                <a:gd name="T3" fmla="*/ 3 h 114"/>
                <a:gd name="T4" fmla="*/ 0 w 101"/>
                <a:gd name="T5" fmla="*/ 22 h 114"/>
                <a:gd name="T6" fmla="*/ 2 w 101"/>
                <a:gd name="T7" fmla="*/ 21 h 114"/>
                <a:gd name="T8" fmla="*/ 3 w 101"/>
                <a:gd name="T9" fmla="*/ 9 h 114"/>
                <a:gd name="T10" fmla="*/ 10 w 101"/>
                <a:gd name="T11" fmla="*/ 20 h 114"/>
                <a:gd name="T12" fmla="*/ 14 w 101"/>
                <a:gd name="T13" fmla="*/ 7 h 114"/>
                <a:gd name="T14" fmla="*/ 18 w 101"/>
                <a:gd name="T15" fmla="*/ 17 h 114"/>
                <a:gd name="T16" fmla="*/ 20 w 101"/>
                <a:gd name="T17" fmla="*/ 16 h 114"/>
                <a:gd name="T18" fmla="*/ 14 w 101"/>
                <a:gd name="T19" fmla="*/ 0 h 114"/>
                <a:gd name="T20" fmla="*/ 10 w 101"/>
                <a:gd name="T21" fmla="*/ 16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1" h="114">
                  <a:moveTo>
                    <a:pt x="48" y="82"/>
                  </a:moveTo>
                  <a:lnTo>
                    <a:pt x="7" y="16"/>
                  </a:lnTo>
                  <a:lnTo>
                    <a:pt x="0" y="114"/>
                  </a:lnTo>
                  <a:lnTo>
                    <a:pt x="12" y="111"/>
                  </a:lnTo>
                  <a:lnTo>
                    <a:pt x="14" y="48"/>
                  </a:lnTo>
                  <a:lnTo>
                    <a:pt x="51" y="103"/>
                  </a:lnTo>
                  <a:lnTo>
                    <a:pt x="69" y="34"/>
                  </a:lnTo>
                  <a:lnTo>
                    <a:pt x="91" y="90"/>
                  </a:lnTo>
                  <a:lnTo>
                    <a:pt x="101" y="85"/>
                  </a:lnTo>
                  <a:lnTo>
                    <a:pt x="69" y="0"/>
                  </a:lnTo>
                  <a:lnTo>
                    <a:pt x="48"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39" name="Freeform 151"/>
            <p:cNvSpPr>
              <a:spLocks/>
            </p:cNvSpPr>
            <p:nvPr/>
          </p:nvSpPr>
          <p:spPr bwMode="auto">
            <a:xfrm>
              <a:off x="5000" y="1009"/>
              <a:ext cx="15" cy="21"/>
            </a:xfrm>
            <a:custGeom>
              <a:avLst/>
              <a:gdLst>
                <a:gd name="T0" fmla="*/ 3 w 79"/>
                <a:gd name="T1" fmla="*/ 8 h 101"/>
                <a:gd name="T2" fmla="*/ 4 w 79"/>
                <a:gd name="T3" fmla="*/ 9 h 101"/>
                <a:gd name="T4" fmla="*/ 5 w 79"/>
                <a:gd name="T5" fmla="*/ 4 h 101"/>
                <a:gd name="T6" fmla="*/ 9 w 79"/>
                <a:gd name="T7" fmla="*/ 11 h 101"/>
                <a:gd name="T8" fmla="*/ 4 w 79"/>
                <a:gd name="T9" fmla="*/ 13 h 101"/>
                <a:gd name="T10" fmla="*/ 4 w 79"/>
                <a:gd name="T11" fmla="*/ 10 h 101"/>
                <a:gd name="T12" fmla="*/ 2 w 79"/>
                <a:gd name="T13" fmla="*/ 10 h 101"/>
                <a:gd name="T14" fmla="*/ 0 w 79"/>
                <a:gd name="T15" fmla="*/ 21 h 101"/>
                <a:gd name="T16" fmla="*/ 2 w 79"/>
                <a:gd name="T17" fmla="*/ 20 h 101"/>
                <a:gd name="T18" fmla="*/ 3 w 79"/>
                <a:gd name="T19" fmla="*/ 15 h 101"/>
                <a:gd name="T20" fmla="*/ 10 w 79"/>
                <a:gd name="T21" fmla="*/ 13 h 101"/>
                <a:gd name="T22" fmla="*/ 13 w 79"/>
                <a:gd name="T23" fmla="*/ 17 h 101"/>
                <a:gd name="T24" fmla="*/ 15 w 79"/>
                <a:gd name="T25" fmla="*/ 16 h 101"/>
                <a:gd name="T26" fmla="*/ 5 w 79"/>
                <a:gd name="T27" fmla="*/ 0 h 101"/>
                <a:gd name="T28" fmla="*/ 3 w 79"/>
                <a:gd name="T29" fmla="*/ 8 h 10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79" h="101">
                  <a:moveTo>
                    <a:pt x="16" y="38"/>
                  </a:moveTo>
                  <a:lnTo>
                    <a:pt x="23" y="43"/>
                  </a:lnTo>
                  <a:lnTo>
                    <a:pt x="28" y="21"/>
                  </a:lnTo>
                  <a:lnTo>
                    <a:pt x="50" y="53"/>
                  </a:lnTo>
                  <a:lnTo>
                    <a:pt x="21" y="62"/>
                  </a:lnTo>
                  <a:lnTo>
                    <a:pt x="23" y="48"/>
                  </a:lnTo>
                  <a:lnTo>
                    <a:pt x="13" y="50"/>
                  </a:lnTo>
                  <a:lnTo>
                    <a:pt x="0" y="101"/>
                  </a:lnTo>
                  <a:lnTo>
                    <a:pt x="11" y="98"/>
                  </a:lnTo>
                  <a:lnTo>
                    <a:pt x="18" y="72"/>
                  </a:lnTo>
                  <a:lnTo>
                    <a:pt x="55" y="62"/>
                  </a:lnTo>
                  <a:lnTo>
                    <a:pt x="69" y="82"/>
                  </a:lnTo>
                  <a:lnTo>
                    <a:pt x="79" y="79"/>
                  </a:lnTo>
                  <a:lnTo>
                    <a:pt x="26" y="0"/>
                  </a:lnTo>
                  <a:lnTo>
                    <a:pt x="16" y="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0" name="Freeform 152"/>
            <p:cNvSpPr>
              <a:spLocks/>
            </p:cNvSpPr>
            <p:nvPr/>
          </p:nvSpPr>
          <p:spPr bwMode="auto">
            <a:xfrm>
              <a:off x="5002" y="1017"/>
              <a:ext cx="2" cy="2"/>
            </a:xfrm>
            <a:custGeom>
              <a:avLst/>
              <a:gdLst>
                <a:gd name="T0" fmla="*/ 2 w 10"/>
                <a:gd name="T1" fmla="*/ 1 h 12"/>
                <a:gd name="T2" fmla="*/ 1 w 10"/>
                <a:gd name="T3" fmla="*/ 0 h 12"/>
                <a:gd name="T4" fmla="*/ 0 w 10"/>
                <a:gd name="T5" fmla="*/ 2 h 12"/>
                <a:gd name="T6" fmla="*/ 2 w 10"/>
                <a:gd name="T7" fmla="*/ 2 h 12"/>
                <a:gd name="T8" fmla="*/ 2 w 10"/>
                <a:gd name="T9" fmla="*/ 1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 h="12">
                  <a:moveTo>
                    <a:pt x="10" y="5"/>
                  </a:moveTo>
                  <a:lnTo>
                    <a:pt x="3" y="0"/>
                  </a:lnTo>
                  <a:lnTo>
                    <a:pt x="0" y="12"/>
                  </a:lnTo>
                  <a:lnTo>
                    <a:pt x="10" y="10"/>
                  </a:lnTo>
                  <a:lnTo>
                    <a:pt x="1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1" name="Freeform 153"/>
            <p:cNvSpPr>
              <a:spLocks/>
            </p:cNvSpPr>
            <p:nvPr/>
          </p:nvSpPr>
          <p:spPr bwMode="auto">
            <a:xfrm>
              <a:off x="5015" y="1007"/>
              <a:ext cx="5" cy="18"/>
            </a:xfrm>
            <a:custGeom>
              <a:avLst/>
              <a:gdLst>
                <a:gd name="T0" fmla="*/ 3 w 24"/>
                <a:gd name="T1" fmla="*/ 18 h 90"/>
                <a:gd name="T2" fmla="*/ 5 w 24"/>
                <a:gd name="T3" fmla="*/ 17 h 90"/>
                <a:gd name="T4" fmla="*/ 2 w 24"/>
                <a:gd name="T5" fmla="*/ 0 h 90"/>
                <a:gd name="T6" fmla="*/ 0 w 24"/>
                <a:gd name="T7" fmla="*/ 1 h 90"/>
                <a:gd name="T8" fmla="*/ 3 w 24"/>
                <a:gd name="T9" fmla="*/ 18 h 9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90">
                  <a:moveTo>
                    <a:pt x="14" y="90"/>
                  </a:moveTo>
                  <a:lnTo>
                    <a:pt x="24" y="87"/>
                  </a:lnTo>
                  <a:lnTo>
                    <a:pt x="11" y="0"/>
                  </a:lnTo>
                  <a:lnTo>
                    <a:pt x="0" y="3"/>
                  </a:lnTo>
                  <a:lnTo>
                    <a:pt x="14" y="9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2" name="Freeform 154"/>
            <p:cNvSpPr>
              <a:spLocks/>
            </p:cNvSpPr>
            <p:nvPr/>
          </p:nvSpPr>
          <p:spPr bwMode="auto">
            <a:xfrm>
              <a:off x="5021" y="1006"/>
              <a:ext cx="9" cy="17"/>
            </a:xfrm>
            <a:custGeom>
              <a:avLst/>
              <a:gdLst>
                <a:gd name="T0" fmla="*/ 4 w 45"/>
                <a:gd name="T1" fmla="*/ 15 h 87"/>
                <a:gd name="T2" fmla="*/ 2 w 45"/>
                <a:gd name="T3" fmla="*/ 0 h 87"/>
                <a:gd name="T4" fmla="*/ 0 w 45"/>
                <a:gd name="T5" fmla="*/ 1 h 87"/>
                <a:gd name="T6" fmla="*/ 2 w 45"/>
                <a:gd name="T7" fmla="*/ 17 h 87"/>
                <a:gd name="T8" fmla="*/ 9 w 45"/>
                <a:gd name="T9" fmla="*/ 16 h 87"/>
                <a:gd name="T10" fmla="*/ 9 w 45"/>
                <a:gd name="T11" fmla="*/ 13 h 87"/>
                <a:gd name="T12" fmla="*/ 4 w 45"/>
                <a:gd name="T13" fmla="*/ 15 h 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5" h="87">
                  <a:moveTo>
                    <a:pt x="21" y="76"/>
                  </a:moveTo>
                  <a:lnTo>
                    <a:pt x="11" y="0"/>
                  </a:lnTo>
                  <a:lnTo>
                    <a:pt x="0" y="3"/>
                  </a:lnTo>
                  <a:lnTo>
                    <a:pt x="11" y="87"/>
                  </a:lnTo>
                  <a:lnTo>
                    <a:pt x="45" y="80"/>
                  </a:lnTo>
                  <a:lnTo>
                    <a:pt x="45" y="68"/>
                  </a:lnTo>
                  <a:lnTo>
                    <a:pt x="21"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3" name="Freeform 155"/>
            <p:cNvSpPr>
              <a:spLocks/>
            </p:cNvSpPr>
            <p:nvPr/>
          </p:nvSpPr>
          <p:spPr bwMode="auto">
            <a:xfrm>
              <a:off x="4926" y="646"/>
              <a:ext cx="119" cy="142"/>
            </a:xfrm>
            <a:custGeom>
              <a:avLst/>
              <a:gdLst>
                <a:gd name="T0" fmla="*/ 119 w 595"/>
                <a:gd name="T1" fmla="*/ 123 h 709"/>
                <a:gd name="T2" fmla="*/ 105 w 595"/>
                <a:gd name="T3" fmla="*/ 0 h 709"/>
                <a:gd name="T4" fmla="*/ 0 w 595"/>
                <a:gd name="T5" fmla="*/ 17 h 709"/>
                <a:gd name="T6" fmla="*/ 16 w 595"/>
                <a:gd name="T7" fmla="*/ 142 h 709"/>
                <a:gd name="T8" fmla="*/ 119 w 595"/>
                <a:gd name="T9" fmla="*/ 123 h 70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95" h="709">
                  <a:moveTo>
                    <a:pt x="595" y="613"/>
                  </a:moveTo>
                  <a:lnTo>
                    <a:pt x="526" y="0"/>
                  </a:lnTo>
                  <a:lnTo>
                    <a:pt x="0" y="83"/>
                  </a:lnTo>
                  <a:lnTo>
                    <a:pt x="82" y="709"/>
                  </a:lnTo>
                  <a:lnTo>
                    <a:pt x="595" y="613"/>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4" name="Freeform 156"/>
            <p:cNvSpPr>
              <a:spLocks/>
            </p:cNvSpPr>
            <p:nvPr/>
          </p:nvSpPr>
          <p:spPr bwMode="auto">
            <a:xfrm>
              <a:off x="4931" y="653"/>
              <a:ext cx="109" cy="129"/>
            </a:xfrm>
            <a:custGeom>
              <a:avLst/>
              <a:gdLst>
                <a:gd name="T0" fmla="*/ 109 w 542"/>
                <a:gd name="T1" fmla="*/ 111 h 647"/>
                <a:gd name="T2" fmla="*/ 96 w 542"/>
                <a:gd name="T3" fmla="*/ 0 h 647"/>
                <a:gd name="T4" fmla="*/ 0 w 542"/>
                <a:gd name="T5" fmla="*/ 15 h 647"/>
                <a:gd name="T6" fmla="*/ 15 w 542"/>
                <a:gd name="T7" fmla="*/ 129 h 647"/>
                <a:gd name="T8" fmla="*/ 109 w 542"/>
                <a:gd name="T9" fmla="*/ 111 h 6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2" h="647">
                  <a:moveTo>
                    <a:pt x="542" y="557"/>
                  </a:moveTo>
                  <a:lnTo>
                    <a:pt x="479" y="0"/>
                  </a:lnTo>
                  <a:lnTo>
                    <a:pt x="0" y="76"/>
                  </a:lnTo>
                  <a:lnTo>
                    <a:pt x="74" y="647"/>
                  </a:lnTo>
                  <a:lnTo>
                    <a:pt x="542" y="557"/>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5" name="Freeform 157"/>
            <p:cNvSpPr>
              <a:spLocks/>
            </p:cNvSpPr>
            <p:nvPr/>
          </p:nvSpPr>
          <p:spPr bwMode="auto">
            <a:xfrm>
              <a:off x="4942" y="666"/>
              <a:ext cx="87" cy="103"/>
            </a:xfrm>
            <a:custGeom>
              <a:avLst/>
              <a:gdLst>
                <a:gd name="T0" fmla="*/ 87 w 434"/>
                <a:gd name="T1" fmla="*/ 89 h 515"/>
                <a:gd name="T2" fmla="*/ 76 w 434"/>
                <a:gd name="T3" fmla="*/ 0 h 515"/>
                <a:gd name="T4" fmla="*/ 0 w 434"/>
                <a:gd name="T5" fmla="*/ 12 h 515"/>
                <a:gd name="T6" fmla="*/ 12 w 434"/>
                <a:gd name="T7" fmla="*/ 103 h 515"/>
                <a:gd name="T8" fmla="*/ 87 w 434"/>
                <a:gd name="T9" fmla="*/ 89 h 5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4" h="515">
                  <a:moveTo>
                    <a:pt x="434" y="446"/>
                  </a:moveTo>
                  <a:lnTo>
                    <a:pt x="381" y="0"/>
                  </a:lnTo>
                  <a:lnTo>
                    <a:pt x="0" y="60"/>
                  </a:lnTo>
                  <a:lnTo>
                    <a:pt x="59" y="515"/>
                  </a:lnTo>
                  <a:lnTo>
                    <a:pt x="434" y="446"/>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6" name="Freeform 158"/>
            <p:cNvSpPr>
              <a:spLocks/>
            </p:cNvSpPr>
            <p:nvPr/>
          </p:nvSpPr>
          <p:spPr bwMode="auto">
            <a:xfrm>
              <a:off x="4955" y="688"/>
              <a:ext cx="65" cy="67"/>
            </a:xfrm>
            <a:custGeom>
              <a:avLst/>
              <a:gdLst>
                <a:gd name="T0" fmla="*/ 0 w 322"/>
                <a:gd name="T1" fmla="*/ 30 h 335"/>
                <a:gd name="T2" fmla="*/ 5 w 322"/>
                <a:gd name="T3" fmla="*/ 67 h 335"/>
                <a:gd name="T4" fmla="*/ 65 w 322"/>
                <a:gd name="T5" fmla="*/ 56 h 335"/>
                <a:gd name="T6" fmla="*/ 59 w 322"/>
                <a:gd name="T7" fmla="*/ 0 h 335"/>
                <a:gd name="T8" fmla="*/ 49 w 322"/>
                <a:gd name="T9" fmla="*/ 0 h 335"/>
                <a:gd name="T10" fmla="*/ 41 w 322"/>
                <a:gd name="T11" fmla="*/ 2 h 335"/>
                <a:gd name="T12" fmla="*/ 33 w 322"/>
                <a:gd name="T13" fmla="*/ 5 h 335"/>
                <a:gd name="T14" fmla="*/ 25 w 322"/>
                <a:gd name="T15" fmla="*/ 9 h 335"/>
                <a:gd name="T16" fmla="*/ 18 w 322"/>
                <a:gd name="T17" fmla="*/ 14 h 335"/>
                <a:gd name="T18" fmla="*/ 11 w 322"/>
                <a:gd name="T19" fmla="*/ 19 h 335"/>
                <a:gd name="T20" fmla="*/ 5 w 322"/>
                <a:gd name="T21" fmla="*/ 25 h 335"/>
                <a:gd name="T22" fmla="*/ 0 w 322"/>
                <a:gd name="T23" fmla="*/ 30 h 33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22" h="335">
                  <a:moveTo>
                    <a:pt x="0" y="151"/>
                  </a:moveTo>
                  <a:lnTo>
                    <a:pt x="24" y="335"/>
                  </a:lnTo>
                  <a:lnTo>
                    <a:pt x="322" y="280"/>
                  </a:lnTo>
                  <a:lnTo>
                    <a:pt x="291" y="0"/>
                  </a:lnTo>
                  <a:lnTo>
                    <a:pt x="245" y="0"/>
                  </a:lnTo>
                  <a:lnTo>
                    <a:pt x="204" y="9"/>
                  </a:lnTo>
                  <a:lnTo>
                    <a:pt x="164" y="24"/>
                  </a:lnTo>
                  <a:lnTo>
                    <a:pt x="125" y="45"/>
                  </a:lnTo>
                  <a:lnTo>
                    <a:pt x="87" y="69"/>
                  </a:lnTo>
                  <a:lnTo>
                    <a:pt x="55" y="95"/>
                  </a:lnTo>
                  <a:lnTo>
                    <a:pt x="27" y="124"/>
                  </a:lnTo>
                  <a:lnTo>
                    <a:pt x="0" y="15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7" name="Freeform 159"/>
            <p:cNvSpPr>
              <a:spLocks/>
            </p:cNvSpPr>
            <p:nvPr/>
          </p:nvSpPr>
          <p:spPr bwMode="auto">
            <a:xfrm>
              <a:off x="4953" y="702"/>
              <a:ext cx="13" cy="16"/>
            </a:xfrm>
            <a:custGeom>
              <a:avLst/>
              <a:gdLst>
                <a:gd name="T0" fmla="*/ 2 w 66"/>
                <a:gd name="T1" fmla="*/ 16 h 82"/>
                <a:gd name="T2" fmla="*/ 5 w 66"/>
                <a:gd name="T3" fmla="*/ 13 h 82"/>
                <a:gd name="T4" fmla="*/ 7 w 66"/>
                <a:gd name="T5" fmla="*/ 11 h 82"/>
                <a:gd name="T6" fmla="*/ 10 w 66"/>
                <a:gd name="T7" fmla="*/ 8 h 82"/>
                <a:gd name="T8" fmla="*/ 13 w 66"/>
                <a:gd name="T9" fmla="*/ 5 h 82"/>
                <a:gd name="T10" fmla="*/ 0 w 66"/>
                <a:gd name="T11" fmla="*/ 0 h 82"/>
                <a:gd name="T12" fmla="*/ 2 w 66"/>
                <a:gd name="T13" fmla="*/ 16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82">
                  <a:moveTo>
                    <a:pt x="11" y="82"/>
                  </a:moveTo>
                  <a:lnTo>
                    <a:pt x="24" y="69"/>
                  </a:lnTo>
                  <a:lnTo>
                    <a:pt x="38" y="55"/>
                  </a:lnTo>
                  <a:lnTo>
                    <a:pt x="50" y="40"/>
                  </a:lnTo>
                  <a:lnTo>
                    <a:pt x="66" y="26"/>
                  </a:lnTo>
                  <a:lnTo>
                    <a:pt x="0" y="0"/>
                  </a:lnTo>
                  <a:lnTo>
                    <a:pt x="11"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8" name="Freeform 160"/>
            <p:cNvSpPr>
              <a:spLocks/>
            </p:cNvSpPr>
            <p:nvPr/>
          </p:nvSpPr>
          <p:spPr bwMode="auto">
            <a:xfrm>
              <a:off x="4950" y="680"/>
              <a:ext cx="24" cy="27"/>
            </a:xfrm>
            <a:custGeom>
              <a:avLst/>
              <a:gdLst>
                <a:gd name="T0" fmla="*/ 0 w 119"/>
                <a:gd name="T1" fmla="*/ 3 h 134"/>
                <a:gd name="T2" fmla="*/ 3 w 119"/>
                <a:gd name="T3" fmla="*/ 22 h 134"/>
                <a:gd name="T4" fmla="*/ 16 w 119"/>
                <a:gd name="T5" fmla="*/ 27 h 134"/>
                <a:gd name="T6" fmla="*/ 18 w 119"/>
                <a:gd name="T7" fmla="*/ 26 h 134"/>
                <a:gd name="T8" fmla="*/ 20 w 119"/>
                <a:gd name="T9" fmla="*/ 24 h 134"/>
                <a:gd name="T10" fmla="*/ 22 w 119"/>
                <a:gd name="T11" fmla="*/ 22 h 134"/>
                <a:gd name="T12" fmla="*/ 24 w 119"/>
                <a:gd name="T13" fmla="*/ 21 h 134"/>
                <a:gd name="T14" fmla="*/ 15 w 119"/>
                <a:gd name="T15" fmla="*/ 0 h 134"/>
                <a:gd name="T16" fmla="*/ 0 w 119"/>
                <a:gd name="T17" fmla="*/ 3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9" h="134">
                  <a:moveTo>
                    <a:pt x="0" y="13"/>
                  </a:moveTo>
                  <a:lnTo>
                    <a:pt x="13" y="108"/>
                  </a:lnTo>
                  <a:lnTo>
                    <a:pt x="79" y="134"/>
                  </a:lnTo>
                  <a:lnTo>
                    <a:pt x="87" y="127"/>
                  </a:lnTo>
                  <a:lnTo>
                    <a:pt x="98" y="119"/>
                  </a:lnTo>
                  <a:lnTo>
                    <a:pt x="108" y="110"/>
                  </a:lnTo>
                  <a:lnTo>
                    <a:pt x="119" y="103"/>
                  </a:lnTo>
                  <a:lnTo>
                    <a:pt x="74"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49" name="Freeform 161"/>
            <p:cNvSpPr>
              <a:spLocks/>
            </p:cNvSpPr>
            <p:nvPr/>
          </p:nvSpPr>
          <p:spPr bwMode="auto">
            <a:xfrm>
              <a:off x="4989" y="674"/>
              <a:ext cx="17" cy="18"/>
            </a:xfrm>
            <a:custGeom>
              <a:avLst/>
              <a:gdLst>
                <a:gd name="T0" fmla="*/ 0 w 83"/>
                <a:gd name="T1" fmla="*/ 2 h 90"/>
                <a:gd name="T2" fmla="*/ 1 w 83"/>
                <a:gd name="T3" fmla="*/ 18 h 90"/>
                <a:gd name="T4" fmla="*/ 5 w 83"/>
                <a:gd name="T5" fmla="*/ 16 h 90"/>
                <a:gd name="T6" fmla="*/ 9 w 83"/>
                <a:gd name="T7" fmla="*/ 15 h 90"/>
                <a:gd name="T8" fmla="*/ 13 w 83"/>
                <a:gd name="T9" fmla="*/ 15 h 90"/>
                <a:gd name="T10" fmla="*/ 17 w 83"/>
                <a:gd name="T11" fmla="*/ 14 h 90"/>
                <a:gd name="T12" fmla="*/ 15 w 83"/>
                <a:gd name="T13" fmla="*/ 0 h 90"/>
                <a:gd name="T14" fmla="*/ 0 w 83"/>
                <a:gd name="T15" fmla="*/ 2 h 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3" h="90">
                  <a:moveTo>
                    <a:pt x="0" y="10"/>
                  </a:moveTo>
                  <a:lnTo>
                    <a:pt x="6" y="90"/>
                  </a:lnTo>
                  <a:lnTo>
                    <a:pt x="24" y="82"/>
                  </a:lnTo>
                  <a:lnTo>
                    <a:pt x="43" y="77"/>
                  </a:lnTo>
                  <a:lnTo>
                    <a:pt x="64" y="74"/>
                  </a:lnTo>
                  <a:lnTo>
                    <a:pt x="83" y="71"/>
                  </a:lnTo>
                  <a:lnTo>
                    <a:pt x="74" y="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0" name="Freeform 162"/>
            <p:cNvSpPr>
              <a:spLocks/>
            </p:cNvSpPr>
            <p:nvPr/>
          </p:nvSpPr>
          <p:spPr bwMode="auto">
            <a:xfrm>
              <a:off x="5004" y="673"/>
              <a:ext cx="9" cy="15"/>
            </a:xfrm>
            <a:custGeom>
              <a:avLst/>
              <a:gdLst>
                <a:gd name="T0" fmla="*/ 7 w 46"/>
                <a:gd name="T1" fmla="*/ 0 h 76"/>
                <a:gd name="T2" fmla="*/ 0 w 46"/>
                <a:gd name="T3" fmla="*/ 1 h 76"/>
                <a:gd name="T4" fmla="*/ 2 w 46"/>
                <a:gd name="T5" fmla="*/ 15 h 76"/>
                <a:gd name="T6" fmla="*/ 4 w 46"/>
                <a:gd name="T7" fmla="*/ 15 h 76"/>
                <a:gd name="T8" fmla="*/ 5 w 46"/>
                <a:gd name="T9" fmla="*/ 15 h 76"/>
                <a:gd name="T10" fmla="*/ 7 w 46"/>
                <a:gd name="T11" fmla="*/ 15 h 76"/>
                <a:gd name="T12" fmla="*/ 9 w 46"/>
                <a:gd name="T13" fmla="*/ 15 h 76"/>
                <a:gd name="T14" fmla="*/ 7 w 46"/>
                <a:gd name="T15" fmla="*/ 0 h 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6" h="76">
                  <a:moveTo>
                    <a:pt x="38" y="0"/>
                  </a:moveTo>
                  <a:lnTo>
                    <a:pt x="0" y="5"/>
                  </a:lnTo>
                  <a:lnTo>
                    <a:pt x="9" y="76"/>
                  </a:lnTo>
                  <a:lnTo>
                    <a:pt x="19" y="76"/>
                  </a:lnTo>
                  <a:lnTo>
                    <a:pt x="27" y="76"/>
                  </a:lnTo>
                  <a:lnTo>
                    <a:pt x="35" y="76"/>
                  </a:lnTo>
                  <a:lnTo>
                    <a:pt x="46" y="76"/>
                  </a:lnTo>
                  <a:lnTo>
                    <a:pt x="38"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1" name="Freeform 163"/>
            <p:cNvSpPr>
              <a:spLocks/>
            </p:cNvSpPr>
            <p:nvPr/>
          </p:nvSpPr>
          <p:spPr bwMode="auto">
            <a:xfrm>
              <a:off x="4965" y="676"/>
              <a:ext cx="26" cy="25"/>
            </a:xfrm>
            <a:custGeom>
              <a:avLst/>
              <a:gdLst>
                <a:gd name="T0" fmla="*/ 0 w 127"/>
                <a:gd name="T1" fmla="*/ 4 h 125"/>
                <a:gd name="T2" fmla="*/ 9 w 127"/>
                <a:gd name="T3" fmla="*/ 25 h 125"/>
                <a:gd name="T4" fmla="*/ 11 w 127"/>
                <a:gd name="T5" fmla="*/ 23 h 125"/>
                <a:gd name="T6" fmla="*/ 14 w 127"/>
                <a:gd name="T7" fmla="*/ 22 h 125"/>
                <a:gd name="T8" fmla="*/ 15 w 127"/>
                <a:gd name="T9" fmla="*/ 21 h 125"/>
                <a:gd name="T10" fmla="*/ 17 w 127"/>
                <a:gd name="T11" fmla="*/ 20 h 125"/>
                <a:gd name="T12" fmla="*/ 19 w 127"/>
                <a:gd name="T13" fmla="*/ 19 h 125"/>
                <a:gd name="T14" fmla="*/ 22 w 127"/>
                <a:gd name="T15" fmla="*/ 17 h 125"/>
                <a:gd name="T16" fmla="*/ 24 w 127"/>
                <a:gd name="T17" fmla="*/ 17 h 125"/>
                <a:gd name="T18" fmla="*/ 26 w 127"/>
                <a:gd name="T19" fmla="*/ 16 h 125"/>
                <a:gd name="T20" fmla="*/ 25 w 127"/>
                <a:gd name="T21" fmla="*/ 0 h 125"/>
                <a:gd name="T22" fmla="*/ 0 w 127"/>
                <a:gd name="T23" fmla="*/ 4 h 1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7" h="125">
                  <a:moveTo>
                    <a:pt x="0" y="22"/>
                  </a:moveTo>
                  <a:lnTo>
                    <a:pt x="45" y="125"/>
                  </a:lnTo>
                  <a:lnTo>
                    <a:pt x="56" y="117"/>
                  </a:lnTo>
                  <a:lnTo>
                    <a:pt x="66" y="111"/>
                  </a:lnTo>
                  <a:lnTo>
                    <a:pt x="75" y="106"/>
                  </a:lnTo>
                  <a:lnTo>
                    <a:pt x="85" y="98"/>
                  </a:lnTo>
                  <a:lnTo>
                    <a:pt x="95" y="93"/>
                  </a:lnTo>
                  <a:lnTo>
                    <a:pt x="106" y="87"/>
                  </a:lnTo>
                  <a:lnTo>
                    <a:pt x="116" y="85"/>
                  </a:lnTo>
                  <a:lnTo>
                    <a:pt x="127" y="80"/>
                  </a:lnTo>
                  <a:lnTo>
                    <a:pt x="121" y="0"/>
                  </a:lnTo>
                  <a:lnTo>
                    <a:pt x="0" y="2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2" name="Freeform 164"/>
            <p:cNvSpPr>
              <a:spLocks/>
            </p:cNvSpPr>
            <p:nvPr/>
          </p:nvSpPr>
          <p:spPr bwMode="auto">
            <a:xfrm>
              <a:off x="4965" y="729"/>
              <a:ext cx="51" cy="25"/>
            </a:xfrm>
            <a:custGeom>
              <a:avLst/>
              <a:gdLst>
                <a:gd name="T0" fmla="*/ 30 w 253"/>
                <a:gd name="T1" fmla="*/ 19 h 122"/>
                <a:gd name="T2" fmla="*/ 24 w 253"/>
                <a:gd name="T3" fmla="*/ 20 h 122"/>
                <a:gd name="T4" fmla="*/ 19 w 253"/>
                <a:gd name="T5" fmla="*/ 21 h 122"/>
                <a:gd name="T6" fmla="*/ 14 w 253"/>
                <a:gd name="T7" fmla="*/ 22 h 122"/>
                <a:gd name="T8" fmla="*/ 10 w 253"/>
                <a:gd name="T9" fmla="*/ 23 h 122"/>
                <a:gd name="T10" fmla="*/ 6 w 253"/>
                <a:gd name="T11" fmla="*/ 24 h 122"/>
                <a:gd name="T12" fmla="*/ 3 w 253"/>
                <a:gd name="T13" fmla="*/ 24 h 122"/>
                <a:gd name="T14" fmla="*/ 1 w 253"/>
                <a:gd name="T15" fmla="*/ 25 h 122"/>
                <a:gd name="T16" fmla="*/ 0 w 253"/>
                <a:gd name="T17" fmla="*/ 25 h 122"/>
                <a:gd name="T18" fmla="*/ 1 w 253"/>
                <a:gd name="T19" fmla="*/ 24 h 122"/>
                <a:gd name="T20" fmla="*/ 2 w 253"/>
                <a:gd name="T21" fmla="*/ 22 h 122"/>
                <a:gd name="T22" fmla="*/ 4 w 253"/>
                <a:gd name="T23" fmla="*/ 19 h 122"/>
                <a:gd name="T24" fmla="*/ 7 w 253"/>
                <a:gd name="T25" fmla="*/ 15 h 122"/>
                <a:gd name="T26" fmla="*/ 11 w 253"/>
                <a:gd name="T27" fmla="*/ 11 h 122"/>
                <a:gd name="T28" fmla="*/ 16 w 253"/>
                <a:gd name="T29" fmla="*/ 8 h 122"/>
                <a:gd name="T30" fmla="*/ 20 w 253"/>
                <a:gd name="T31" fmla="*/ 5 h 122"/>
                <a:gd name="T32" fmla="*/ 24 w 253"/>
                <a:gd name="T33" fmla="*/ 4 h 122"/>
                <a:gd name="T34" fmla="*/ 29 w 253"/>
                <a:gd name="T35" fmla="*/ 3 h 122"/>
                <a:gd name="T36" fmla="*/ 33 w 253"/>
                <a:gd name="T37" fmla="*/ 2 h 122"/>
                <a:gd name="T38" fmla="*/ 38 w 253"/>
                <a:gd name="T39" fmla="*/ 1 h 122"/>
                <a:gd name="T40" fmla="*/ 42 w 253"/>
                <a:gd name="T41" fmla="*/ 0 h 122"/>
                <a:gd name="T42" fmla="*/ 45 w 253"/>
                <a:gd name="T43" fmla="*/ 0 h 122"/>
                <a:gd name="T44" fmla="*/ 47 w 253"/>
                <a:gd name="T45" fmla="*/ 1 h 122"/>
                <a:gd name="T46" fmla="*/ 50 w 253"/>
                <a:gd name="T47" fmla="*/ 4 h 122"/>
                <a:gd name="T48" fmla="*/ 51 w 253"/>
                <a:gd name="T49" fmla="*/ 8 h 122"/>
                <a:gd name="T50" fmla="*/ 51 w 253"/>
                <a:gd name="T51" fmla="*/ 11 h 122"/>
                <a:gd name="T52" fmla="*/ 50 w 253"/>
                <a:gd name="T53" fmla="*/ 14 h 122"/>
                <a:gd name="T54" fmla="*/ 48 w 253"/>
                <a:gd name="T55" fmla="*/ 15 h 122"/>
                <a:gd name="T56" fmla="*/ 45 w 253"/>
                <a:gd name="T57" fmla="*/ 16 h 122"/>
                <a:gd name="T58" fmla="*/ 42 w 253"/>
                <a:gd name="T59" fmla="*/ 17 h 122"/>
                <a:gd name="T60" fmla="*/ 38 w 253"/>
                <a:gd name="T61" fmla="*/ 18 h 122"/>
                <a:gd name="T62" fmla="*/ 34 w 253"/>
                <a:gd name="T63" fmla="*/ 18 h 122"/>
                <a:gd name="T64" fmla="*/ 30 w 253"/>
                <a:gd name="T65" fmla="*/ 19 h 12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3" h="122">
                  <a:moveTo>
                    <a:pt x="148" y="93"/>
                  </a:moveTo>
                  <a:lnTo>
                    <a:pt x="121" y="98"/>
                  </a:lnTo>
                  <a:lnTo>
                    <a:pt x="95" y="101"/>
                  </a:lnTo>
                  <a:lnTo>
                    <a:pt x="71" y="106"/>
                  </a:lnTo>
                  <a:lnTo>
                    <a:pt x="48" y="112"/>
                  </a:lnTo>
                  <a:lnTo>
                    <a:pt x="29" y="117"/>
                  </a:lnTo>
                  <a:lnTo>
                    <a:pt x="13" y="119"/>
                  </a:lnTo>
                  <a:lnTo>
                    <a:pt x="3" y="122"/>
                  </a:lnTo>
                  <a:lnTo>
                    <a:pt x="0" y="122"/>
                  </a:lnTo>
                  <a:lnTo>
                    <a:pt x="3" y="117"/>
                  </a:lnTo>
                  <a:lnTo>
                    <a:pt x="11" y="106"/>
                  </a:lnTo>
                  <a:lnTo>
                    <a:pt x="22" y="93"/>
                  </a:lnTo>
                  <a:lnTo>
                    <a:pt x="37" y="74"/>
                  </a:lnTo>
                  <a:lnTo>
                    <a:pt x="56" y="56"/>
                  </a:lnTo>
                  <a:lnTo>
                    <a:pt x="77" y="40"/>
                  </a:lnTo>
                  <a:lnTo>
                    <a:pt x="97" y="26"/>
                  </a:lnTo>
                  <a:lnTo>
                    <a:pt x="121" y="19"/>
                  </a:lnTo>
                  <a:lnTo>
                    <a:pt x="145" y="14"/>
                  </a:lnTo>
                  <a:lnTo>
                    <a:pt x="166" y="9"/>
                  </a:lnTo>
                  <a:lnTo>
                    <a:pt x="188" y="4"/>
                  </a:lnTo>
                  <a:lnTo>
                    <a:pt x="207" y="0"/>
                  </a:lnTo>
                  <a:lnTo>
                    <a:pt x="222" y="0"/>
                  </a:lnTo>
                  <a:lnTo>
                    <a:pt x="235" y="6"/>
                  </a:lnTo>
                  <a:lnTo>
                    <a:pt x="246" y="19"/>
                  </a:lnTo>
                  <a:lnTo>
                    <a:pt x="253" y="40"/>
                  </a:lnTo>
                  <a:lnTo>
                    <a:pt x="253" y="56"/>
                  </a:lnTo>
                  <a:lnTo>
                    <a:pt x="248" y="67"/>
                  </a:lnTo>
                  <a:lnTo>
                    <a:pt x="238" y="74"/>
                  </a:lnTo>
                  <a:lnTo>
                    <a:pt x="224" y="79"/>
                  </a:lnTo>
                  <a:lnTo>
                    <a:pt x="209" y="83"/>
                  </a:lnTo>
                  <a:lnTo>
                    <a:pt x="190" y="88"/>
                  </a:lnTo>
                  <a:lnTo>
                    <a:pt x="169" y="90"/>
                  </a:lnTo>
                  <a:lnTo>
                    <a:pt x="148" y="93"/>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3" name="Freeform 165"/>
            <p:cNvSpPr>
              <a:spLocks/>
            </p:cNvSpPr>
            <p:nvPr/>
          </p:nvSpPr>
          <p:spPr bwMode="auto">
            <a:xfrm>
              <a:off x="4971" y="688"/>
              <a:ext cx="36" cy="42"/>
            </a:xfrm>
            <a:custGeom>
              <a:avLst/>
              <a:gdLst>
                <a:gd name="T0" fmla="*/ 10 w 180"/>
                <a:gd name="T1" fmla="*/ 5 h 213"/>
                <a:gd name="T2" fmla="*/ 7 w 180"/>
                <a:gd name="T3" fmla="*/ 9 h 213"/>
                <a:gd name="T4" fmla="*/ 4 w 180"/>
                <a:gd name="T5" fmla="*/ 15 h 213"/>
                <a:gd name="T6" fmla="*/ 1 w 180"/>
                <a:gd name="T7" fmla="*/ 20 h 213"/>
                <a:gd name="T8" fmla="*/ 0 w 180"/>
                <a:gd name="T9" fmla="*/ 22 h 213"/>
                <a:gd name="T10" fmla="*/ 4 w 180"/>
                <a:gd name="T11" fmla="*/ 33 h 213"/>
                <a:gd name="T12" fmla="*/ 6 w 180"/>
                <a:gd name="T13" fmla="*/ 35 h 213"/>
                <a:gd name="T14" fmla="*/ 10 w 180"/>
                <a:gd name="T15" fmla="*/ 39 h 213"/>
                <a:gd name="T16" fmla="*/ 14 w 180"/>
                <a:gd name="T17" fmla="*/ 42 h 213"/>
                <a:gd name="T18" fmla="*/ 18 w 180"/>
                <a:gd name="T19" fmla="*/ 42 h 213"/>
                <a:gd name="T20" fmla="*/ 20 w 180"/>
                <a:gd name="T21" fmla="*/ 40 h 213"/>
                <a:gd name="T22" fmla="*/ 23 w 180"/>
                <a:gd name="T23" fmla="*/ 38 h 213"/>
                <a:gd name="T24" fmla="*/ 26 w 180"/>
                <a:gd name="T25" fmla="*/ 35 h 213"/>
                <a:gd name="T26" fmla="*/ 29 w 180"/>
                <a:gd name="T27" fmla="*/ 31 h 213"/>
                <a:gd name="T28" fmla="*/ 32 w 180"/>
                <a:gd name="T29" fmla="*/ 27 h 213"/>
                <a:gd name="T30" fmla="*/ 34 w 180"/>
                <a:gd name="T31" fmla="*/ 24 h 213"/>
                <a:gd name="T32" fmla="*/ 35 w 180"/>
                <a:gd name="T33" fmla="*/ 21 h 213"/>
                <a:gd name="T34" fmla="*/ 36 w 180"/>
                <a:gd name="T35" fmla="*/ 18 h 213"/>
                <a:gd name="T36" fmla="*/ 35 w 180"/>
                <a:gd name="T37" fmla="*/ 13 h 213"/>
                <a:gd name="T38" fmla="*/ 33 w 180"/>
                <a:gd name="T39" fmla="*/ 7 h 213"/>
                <a:gd name="T40" fmla="*/ 31 w 180"/>
                <a:gd name="T41" fmla="*/ 2 h 213"/>
                <a:gd name="T42" fmla="*/ 29 w 180"/>
                <a:gd name="T43" fmla="*/ 0 h 213"/>
                <a:gd name="T44" fmla="*/ 29 w 180"/>
                <a:gd name="T45" fmla="*/ 0 h 213"/>
                <a:gd name="T46" fmla="*/ 27 w 180"/>
                <a:gd name="T47" fmla="*/ 0 h 213"/>
                <a:gd name="T48" fmla="*/ 24 w 180"/>
                <a:gd name="T49" fmla="*/ 0 h 213"/>
                <a:gd name="T50" fmla="*/ 21 w 180"/>
                <a:gd name="T51" fmla="*/ 0 h 213"/>
                <a:gd name="T52" fmla="*/ 17 w 180"/>
                <a:gd name="T53" fmla="*/ 1 h 213"/>
                <a:gd name="T54" fmla="*/ 14 w 180"/>
                <a:gd name="T55" fmla="*/ 2 h 213"/>
                <a:gd name="T56" fmla="*/ 12 w 180"/>
                <a:gd name="T57" fmla="*/ 3 h 213"/>
                <a:gd name="T58" fmla="*/ 10 w 180"/>
                <a:gd name="T59" fmla="*/ 5 h 21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80" h="213">
                  <a:moveTo>
                    <a:pt x="48" y="24"/>
                  </a:moveTo>
                  <a:lnTo>
                    <a:pt x="36" y="46"/>
                  </a:lnTo>
                  <a:lnTo>
                    <a:pt x="21" y="74"/>
                  </a:lnTo>
                  <a:lnTo>
                    <a:pt x="5" y="101"/>
                  </a:lnTo>
                  <a:lnTo>
                    <a:pt x="0" y="112"/>
                  </a:lnTo>
                  <a:lnTo>
                    <a:pt x="21" y="167"/>
                  </a:lnTo>
                  <a:lnTo>
                    <a:pt x="29" y="178"/>
                  </a:lnTo>
                  <a:lnTo>
                    <a:pt x="50" y="196"/>
                  </a:lnTo>
                  <a:lnTo>
                    <a:pt x="70" y="213"/>
                  </a:lnTo>
                  <a:lnTo>
                    <a:pt x="92" y="213"/>
                  </a:lnTo>
                  <a:lnTo>
                    <a:pt x="100" y="204"/>
                  </a:lnTo>
                  <a:lnTo>
                    <a:pt x="113" y="191"/>
                  </a:lnTo>
                  <a:lnTo>
                    <a:pt x="129" y="175"/>
                  </a:lnTo>
                  <a:lnTo>
                    <a:pt x="145" y="156"/>
                  </a:lnTo>
                  <a:lnTo>
                    <a:pt x="158" y="138"/>
                  </a:lnTo>
                  <a:lnTo>
                    <a:pt x="168" y="120"/>
                  </a:lnTo>
                  <a:lnTo>
                    <a:pt x="177" y="106"/>
                  </a:lnTo>
                  <a:lnTo>
                    <a:pt x="180" y="93"/>
                  </a:lnTo>
                  <a:lnTo>
                    <a:pt x="173" y="67"/>
                  </a:lnTo>
                  <a:lnTo>
                    <a:pt x="163" y="38"/>
                  </a:lnTo>
                  <a:lnTo>
                    <a:pt x="153" y="12"/>
                  </a:lnTo>
                  <a:lnTo>
                    <a:pt x="147" y="0"/>
                  </a:lnTo>
                  <a:lnTo>
                    <a:pt x="145" y="0"/>
                  </a:lnTo>
                  <a:lnTo>
                    <a:pt x="134" y="0"/>
                  </a:lnTo>
                  <a:lnTo>
                    <a:pt x="121" y="0"/>
                  </a:lnTo>
                  <a:lnTo>
                    <a:pt x="105" y="0"/>
                  </a:lnTo>
                  <a:lnTo>
                    <a:pt x="87" y="3"/>
                  </a:lnTo>
                  <a:lnTo>
                    <a:pt x="70" y="9"/>
                  </a:lnTo>
                  <a:lnTo>
                    <a:pt x="58" y="14"/>
                  </a:lnTo>
                  <a:lnTo>
                    <a:pt x="48" y="2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4" name="Freeform 166"/>
            <p:cNvSpPr>
              <a:spLocks/>
            </p:cNvSpPr>
            <p:nvPr/>
          </p:nvSpPr>
          <p:spPr bwMode="auto">
            <a:xfrm>
              <a:off x="4982" y="712"/>
              <a:ext cx="20" cy="31"/>
            </a:xfrm>
            <a:custGeom>
              <a:avLst/>
              <a:gdLst>
                <a:gd name="T0" fmla="*/ 3 w 103"/>
                <a:gd name="T1" fmla="*/ 12 h 156"/>
                <a:gd name="T2" fmla="*/ 0 w 103"/>
                <a:gd name="T3" fmla="*/ 29 h 156"/>
                <a:gd name="T4" fmla="*/ 10 w 103"/>
                <a:gd name="T5" fmla="*/ 31 h 156"/>
                <a:gd name="T6" fmla="*/ 20 w 103"/>
                <a:gd name="T7" fmla="*/ 20 h 156"/>
                <a:gd name="T8" fmla="*/ 15 w 103"/>
                <a:gd name="T9" fmla="*/ 0 h 156"/>
                <a:gd name="T10" fmla="*/ 3 w 103"/>
                <a:gd name="T11" fmla="*/ 12 h 1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3" h="156">
                  <a:moveTo>
                    <a:pt x="15" y="58"/>
                  </a:moveTo>
                  <a:lnTo>
                    <a:pt x="0" y="145"/>
                  </a:lnTo>
                  <a:lnTo>
                    <a:pt x="50" y="156"/>
                  </a:lnTo>
                  <a:lnTo>
                    <a:pt x="103" y="100"/>
                  </a:lnTo>
                  <a:lnTo>
                    <a:pt x="77" y="0"/>
                  </a:lnTo>
                  <a:lnTo>
                    <a:pt x="15" y="58"/>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5" name="Freeform 167"/>
            <p:cNvSpPr>
              <a:spLocks/>
            </p:cNvSpPr>
            <p:nvPr/>
          </p:nvSpPr>
          <p:spPr bwMode="auto">
            <a:xfrm>
              <a:off x="4971" y="685"/>
              <a:ext cx="37" cy="25"/>
            </a:xfrm>
            <a:custGeom>
              <a:avLst/>
              <a:gdLst>
                <a:gd name="T0" fmla="*/ 0 w 185"/>
                <a:gd name="T1" fmla="*/ 25 h 124"/>
                <a:gd name="T2" fmla="*/ 0 w 185"/>
                <a:gd name="T3" fmla="*/ 22 h 124"/>
                <a:gd name="T4" fmla="*/ 1 w 185"/>
                <a:gd name="T5" fmla="*/ 15 h 124"/>
                <a:gd name="T6" fmla="*/ 4 w 185"/>
                <a:gd name="T7" fmla="*/ 8 h 124"/>
                <a:gd name="T8" fmla="*/ 10 w 185"/>
                <a:gd name="T9" fmla="*/ 2 h 124"/>
                <a:gd name="T10" fmla="*/ 16 w 185"/>
                <a:gd name="T11" fmla="*/ 0 h 124"/>
                <a:gd name="T12" fmla="*/ 20 w 185"/>
                <a:gd name="T13" fmla="*/ 0 h 124"/>
                <a:gd name="T14" fmla="*/ 22 w 185"/>
                <a:gd name="T15" fmla="*/ 2 h 124"/>
                <a:gd name="T16" fmla="*/ 22 w 185"/>
                <a:gd name="T17" fmla="*/ 2 h 124"/>
                <a:gd name="T18" fmla="*/ 24 w 185"/>
                <a:gd name="T19" fmla="*/ 1 h 124"/>
                <a:gd name="T20" fmla="*/ 27 w 185"/>
                <a:gd name="T21" fmla="*/ 0 h 124"/>
                <a:gd name="T22" fmla="*/ 32 w 185"/>
                <a:gd name="T23" fmla="*/ 0 h 124"/>
                <a:gd name="T24" fmla="*/ 35 w 185"/>
                <a:gd name="T25" fmla="*/ 3 h 124"/>
                <a:gd name="T26" fmla="*/ 37 w 185"/>
                <a:gd name="T27" fmla="*/ 9 h 124"/>
                <a:gd name="T28" fmla="*/ 37 w 185"/>
                <a:gd name="T29" fmla="*/ 16 h 124"/>
                <a:gd name="T30" fmla="*/ 36 w 185"/>
                <a:gd name="T31" fmla="*/ 22 h 124"/>
                <a:gd name="T32" fmla="*/ 35 w 185"/>
                <a:gd name="T33" fmla="*/ 24 h 124"/>
                <a:gd name="T34" fmla="*/ 35 w 185"/>
                <a:gd name="T35" fmla="*/ 22 h 124"/>
                <a:gd name="T36" fmla="*/ 33 w 185"/>
                <a:gd name="T37" fmla="*/ 17 h 124"/>
                <a:gd name="T38" fmla="*/ 31 w 185"/>
                <a:gd name="T39" fmla="*/ 14 h 124"/>
                <a:gd name="T40" fmla="*/ 27 w 185"/>
                <a:gd name="T41" fmla="*/ 12 h 124"/>
                <a:gd name="T42" fmla="*/ 24 w 185"/>
                <a:gd name="T43" fmla="*/ 12 h 124"/>
                <a:gd name="T44" fmla="*/ 22 w 185"/>
                <a:gd name="T45" fmla="*/ 12 h 124"/>
                <a:gd name="T46" fmla="*/ 18 w 185"/>
                <a:gd name="T47" fmla="*/ 10 h 124"/>
                <a:gd name="T48" fmla="*/ 14 w 185"/>
                <a:gd name="T49" fmla="*/ 10 h 124"/>
                <a:gd name="T50" fmla="*/ 9 w 185"/>
                <a:gd name="T51" fmla="*/ 13 h 124"/>
                <a:gd name="T52" fmla="*/ 5 w 185"/>
                <a:gd name="T53" fmla="*/ 18 h 124"/>
                <a:gd name="T54" fmla="*/ 1 w 185"/>
                <a:gd name="T55" fmla="*/ 23 h 124"/>
                <a:gd name="T56" fmla="*/ 0 w 185"/>
                <a:gd name="T57" fmla="*/ 25 h 12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85" h="124">
                  <a:moveTo>
                    <a:pt x="0" y="124"/>
                  </a:moveTo>
                  <a:lnTo>
                    <a:pt x="0" y="110"/>
                  </a:lnTo>
                  <a:lnTo>
                    <a:pt x="5" y="76"/>
                  </a:lnTo>
                  <a:lnTo>
                    <a:pt x="21" y="39"/>
                  </a:lnTo>
                  <a:lnTo>
                    <a:pt x="50" y="10"/>
                  </a:lnTo>
                  <a:lnTo>
                    <a:pt x="82" y="0"/>
                  </a:lnTo>
                  <a:lnTo>
                    <a:pt x="100" y="2"/>
                  </a:lnTo>
                  <a:lnTo>
                    <a:pt x="108" y="10"/>
                  </a:lnTo>
                  <a:lnTo>
                    <a:pt x="110" y="12"/>
                  </a:lnTo>
                  <a:lnTo>
                    <a:pt x="118" y="7"/>
                  </a:lnTo>
                  <a:lnTo>
                    <a:pt x="137" y="0"/>
                  </a:lnTo>
                  <a:lnTo>
                    <a:pt x="158" y="0"/>
                  </a:lnTo>
                  <a:lnTo>
                    <a:pt x="177" y="15"/>
                  </a:lnTo>
                  <a:lnTo>
                    <a:pt x="185" y="47"/>
                  </a:lnTo>
                  <a:lnTo>
                    <a:pt x="185" y="81"/>
                  </a:lnTo>
                  <a:lnTo>
                    <a:pt x="180" y="108"/>
                  </a:lnTo>
                  <a:lnTo>
                    <a:pt x="177" y="118"/>
                  </a:lnTo>
                  <a:lnTo>
                    <a:pt x="173" y="108"/>
                  </a:lnTo>
                  <a:lnTo>
                    <a:pt x="166" y="86"/>
                  </a:lnTo>
                  <a:lnTo>
                    <a:pt x="156" y="69"/>
                  </a:lnTo>
                  <a:lnTo>
                    <a:pt x="137" y="60"/>
                  </a:lnTo>
                  <a:lnTo>
                    <a:pt x="121" y="60"/>
                  </a:lnTo>
                  <a:lnTo>
                    <a:pt x="108" y="58"/>
                  </a:lnTo>
                  <a:lnTo>
                    <a:pt x="92" y="52"/>
                  </a:lnTo>
                  <a:lnTo>
                    <a:pt x="70" y="52"/>
                  </a:lnTo>
                  <a:lnTo>
                    <a:pt x="44" y="65"/>
                  </a:lnTo>
                  <a:lnTo>
                    <a:pt x="24" y="89"/>
                  </a:lnTo>
                  <a:lnTo>
                    <a:pt x="5" y="113"/>
                  </a:lnTo>
                  <a:lnTo>
                    <a:pt x="0"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6" name="Freeform 168"/>
            <p:cNvSpPr>
              <a:spLocks/>
            </p:cNvSpPr>
            <p:nvPr/>
          </p:nvSpPr>
          <p:spPr bwMode="auto">
            <a:xfrm>
              <a:off x="4976" y="705"/>
              <a:ext cx="9" cy="3"/>
            </a:xfrm>
            <a:custGeom>
              <a:avLst/>
              <a:gdLst>
                <a:gd name="T0" fmla="*/ 0 w 44"/>
                <a:gd name="T1" fmla="*/ 2 h 13"/>
                <a:gd name="T2" fmla="*/ 6 w 44"/>
                <a:gd name="T3" fmla="*/ 0 h 13"/>
                <a:gd name="T4" fmla="*/ 9 w 44"/>
                <a:gd name="T5" fmla="*/ 1 h 13"/>
                <a:gd name="T6" fmla="*/ 3 w 44"/>
                <a:gd name="T7" fmla="*/ 3 h 13"/>
                <a:gd name="T8" fmla="*/ 0 w 44"/>
                <a:gd name="T9" fmla="*/ 2 h 1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13">
                  <a:moveTo>
                    <a:pt x="0" y="8"/>
                  </a:moveTo>
                  <a:lnTo>
                    <a:pt x="27" y="0"/>
                  </a:lnTo>
                  <a:lnTo>
                    <a:pt x="44" y="3"/>
                  </a:lnTo>
                  <a:lnTo>
                    <a:pt x="15" y="13"/>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7" name="Freeform 169"/>
            <p:cNvSpPr>
              <a:spLocks/>
            </p:cNvSpPr>
            <p:nvPr/>
          </p:nvSpPr>
          <p:spPr bwMode="auto">
            <a:xfrm>
              <a:off x="4989" y="703"/>
              <a:ext cx="9" cy="3"/>
            </a:xfrm>
            <a:custGeom>
              <a:avLst/>
              <a:gdLst>
                <a:gd name="T0" fmla="*/ 0 w 45"/>
                <a:gd name="T1" fmla="*/ 2 h 14"/>
                <a:gd name="T2" fmla="*/ 5 w 45"/>
                <a:gd name="T3" fmla="*/ 0 h 14"/>
                <a:gd name="T4" fmla="*/ 9 w 45"/>
                <a:gd name="T5" fmla="*/ 1 h 14"/>
                <a:gd name="T6" fmla="*/ 3 w 45"/>
                <a:gd name="T7" fmla="*/ 3 h 14"/>
                <a:gd name="T8" fmla="*/ 0 w 45"/>
                <a:gd name="T9" fmla="*/ 2 h 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 h="14">
                  <a:moveTo>
                    <a:pt x="0" y="9"/>
                  </a:moveTo>
                  <a:lnTo>
                    <a:pt x="27" y="0"/>
                  </a:lnTo>
                  <a:lnTo>
                    <a:pt x="45" y="3"/>
                  </a:lnTo>
                  <a:lnTo>
                    <a:pt x="16" y="14"/>
                  </a:lnTo>
                  <a:lnTo>
                    <a:pt x="0"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8" name="Freeform 170"/>
            <p:cNvSpPr>
              <a:spLocks/>
            </p:cNvSpPr>
            <p:nvPr/>
          </p:nvSpPr>
          <p:spPr bwMode="auto">
            <a:xfrm>
              <a:off x="4983" y="709"/>
              <a:ext cx="5" cy="7"/>
            </a:xfrm>
            <a:custGeom>
              <a:avLst/>
              <a:gdLst>
                <a:gd name="T0" fmla="*/ 3 w 24"/>
                <a:gd name="T1" fmla="*/ 0 h 35"/>
                <a:gd name="T2" fmla="*/ 0 w 24"/>
                <a:gd name="T3" fmla="*/ 6 h 35"/>
                <a:gd name="T4" fmla="*/ 5 w 24"/>
                <a:gd name="T5" fmla="*/ 7 h 35"/>
                <a:gd name="T6" fmla="*/ 2 w 24"/>
                <a:gd name="T7" fmla="*/ 5 h 35"/>
                <a:gd name="T8" fmla="*/ 3 w 24"/>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5">
                  <a:moveTo>
                    <a:pt x="13" y="0"/>
                  </a:moveTo>
                  <a:lnTo>
                    <a:pt x="0" y="32"/>
                  </a:lnTo>
                  <a:lnTo>
                    <a:pt x="24" y="35"/>
                  </a:lnTo>
                  <a:lnTo>
                    <a:pt x="11" y="23"/>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59" name="Freeform 171"/>
            <p:cNvSpPr>
              <a:spLocks/>
            </p:cNvSpPr>
            <p:nvPr/>
          </p:nvSpPr>
          <p:spPr bwMode="auto">
            <a:xfrm>
              <a:off x="4979" y="721"/>
              <a:ext cx="10" cy="2"/>
            </a:xfrm>
            <a:custGeom>
              <a:avLst/>
              <a:gdLst>
                <a:gd name="T0" fmla="*/ 0 w 51"/>
                <a:gd name="T1" fmla="*/ 1 h 11"/>
                <a:gd name="T2" fmla="*/ 6 w 51"/>
                <a:gd name="T3" fmla="*/ 2 h 11"/>
                <a:gd name="T4" fmla="*/ 10 w 51"/>
                <a:gd name="T5" fmla="*/ 0 h 11"/>
                <a:gd name="T6" fmla="*/ 9 w 51"/>
                <a:gd name="T7" fmla="*/ 0 h 11"/>
                <a:gd name="T8" fmla="*/ 6 w 51"/>
                <a:gd name="T9" fmla="*/ 0 h 11"/>
                <a:gd name="T10" fmla="*/ 3 w 51"/>
                <a:gd name="T11" fmla="*/ 0 h 11"/>
                <a:gd name="T12" fmla="*/ 0 w 51"/>
                <a:gd name="T13" fmla="*/ 1 h 1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1">
                  <a:moveTo>
                    <a:pt x="0" y="8"/>
                  </a:moveTo>
                  <a:lnTo>
                    <a:pt x="29" y="11"/>
                  </a:lnTo>
                  <a:lnTo>
                    <a:pt x="51" y="0"/>
                  </a:lnTo>
                  <a:lnTo>
                    <a:pt x="46" y="0"/>
                  </a:lnTo>
                  <a:lnTo>
                    <a:pt x="29" y="0"/>
                  </a:lnTo>
                  <a:lnTo>
                    <a:pt x="14"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0" name="Freeform 172"/>
            <p:cNvSpPr>
              <a:spLocks/>
            </p:cNvSpPr>
            <p:nvPr/>
          </p:nvSpPr>
          <p:spPr bwMode="auto">
            <a:xfrm>
              <a:off x="4995" y="738"/>
              <a:ext cx="14" cy="20"/>
            </a:xfrm>
            <a:custGeom>
              <a:avLst/>
              <a:gdLst>
                <a:gd name="T0" fmla="*/ 6 w 69"/>
                <a:gd name="T1" fmla="*/ 3 h 100"/>
                <a:gd name="T2" fmla="*/ 5 w 69"/>
                <a:gd name="T3" fmla="*/ 7 h 100"/>
                <a:gd name="T4" fmla="*/ 6 w 69"/>
                <a:gd name="T5" fmla="*/ 7 h 100"/>
                <a:gd name="T6" fmla="*/ 9 w 69"/>
                <a:gd name="T7" fmla="*/ 7 h 100"/>
                <a:gd name="T8" fmla="*/ 11 w 69"/>
                <a:gd name="T9" fmla="*/ 8 h 100"/>
                <a:gd name="T10" fmla="*/ 13 w 69"/>
                <a:gd name="T11" fmla="*/ 9 h 100"/>
                <a:gd name="T12" fmla="*/ 14 w 69"/>
                <a:gd name="T13" fmla="*/ 12 h 100"/>
                <a:gd name="T14" fmla="*/ 14 w 69"/>
                <a:gd name="T15" fmla="*/ 15 h 100"/>
                <a:gd name="T16" fmla="*/ 12 w 69"/>
                <a:gd name="T17" fmla="*/ 17 h 100"/>
                <a:gd name="T18" fmla="*/ 10 w 69"/>
                <a:gd name="T19" fmla="*/ 19 h 100"/>
                <a:gd name="T20" fmla="*/ 7 w 69"/>
                <a:gd name="T21" fmla="*/ 20 h 100"/>
                <a:gd name="T22" fmla="*/ 5 w 69"/>
                <a:gd name="T23" fmla="*/ 20 h 100"/>
                <a:gd name="T24" fmla="*/ 3 w 69"/>
                <a:gd name="T25" fmla="*/ 20 h 100"/>
                <a:gd name="T26" fmla="*/ 2 w 69"/>
                <a:gd name="T27" fmla="*/ 19 h 100"/>
                <a:gd name="T28" fmla="*/ 0 w 69"/>
                <a:gd name="T29" fmla="*/ 18 h 100"/>
                <a:gd name="T30" fmla="*/ 2 w 69"/>
                <a:gd name="T31" fmla="*/ 16 h 100"/>
                <a:gd name="T32" fmla="*/ 3 w 69"/>
                <a:gd name="T33" fmla="*/ 17 h 100"/>
                <a:gd name="T34" fmla="*/ 4 w 69"/>
                <a:gd name="T35" fmla="*/ 18 h 100"/>
                <a:gd name="T36" fmla="*/ 5 w 69"/>
                <a:gd name="T37" fmla="*/ 19 h 100"/>
                <a:gd name="T38" fmla="*/ 7 w 69"/>
                <a:gd name="T39" fmla="*/ 19 h 100"/>
                <a:gd name="T40" fmla="*/ 9 w 69"/>
                <a:gd name="T41" fmla="*/ 18 h 100"/>
                <a:gd name="T42" fmla="*/ 11 w 69"/>
                <a:gd name="T43" fmla="*/ 16 h 100"/>
                <a:gd name="T44" fmla="*/ 11 w 69"/>
                <a:gd name="T45" fmla="*/ 15 h 100"/>
                <a:gd name="T46" fmla="*/ 12 w 69"/>
                <a:gd name="T47" fmla="*/ 13 h 100"/>
                <a:gd name="T48" fmla="*/ 11 w 69"/>
                <a:gd name="T49" fmla="*/ 11 h 100"/>
                <a:gd name="T50" fmla="*/ 10 w 69"/>
                <a:gd name="T51" fmla="*/ 9 h 100"/>
                <a:gd name="T52" fmla="*/ 8 w 69"/>
                <a:gd name="T53" fmla="*/ 9 h 100"/>
                <a:gd name="T54" fmla="*/ 6 w 69"/>
                <a:gd name="T55" fmla="*/ 9 h 100"/>
                <a:gd name="T56" fmla="*/ 5 w 69"/>
                <a:gd name="T57" fmla="*/ 9 h 100"/>
                <a:gd name="T58" fmla="*/ 4 w 69"/>
                <a:gd name="T59" fmla="*/ 10 h 100"/>
                <a:gd name="T60" fmla="*/ 3 w 69"/>
                <a:gd name="T61" fmla="*/ 10 h 100"/>
                <a:gd name="T62" fmla="*/ 2 w 69"/>
                <a:gd name="T63" fmla="*/ 11 h 100"/>
                <a:gd name="T64" fmla="*/ 4 w 69"/>
                <a:gd name="T65" fmla="*/ 1 h 100"/>
                <a:gd name="T66" fmla="*/ 12 w 69"/>
                <a:gd name="T67" fmla="*/ 0 h 100"/>
                <a:gd name="T68" fmla="*/ 12 w 69"/>
                <a:gd name="T69" fmla="*/ 2 h 100"/>
                <a:gd name="T70" fmla="*/ 6 w 69"/>
                <a:gd name="T71" fmla="*/ 3 h 10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 h="100">
                  <a:moveTo>
                    <a:pt x="30" y="16"/>
                  </a:moveTo>
                  <a:lnTo>
                    <a:pt x="24" y="36"/>
                  </a:lnTo>
                  <a:lnTo>
                    <a:pt x="30" y="34"/>
                  </a:lnTo>
                  <a:lnTo>
                    <a:pt x="45" y="34"/>
                  </a:lnTo>
                  <a:lnTo>
                    <a:pt x="56" y="40"/>
                  </a:lnTo>
                  <a:lnTo>
                    <a:pt x="64" y="47"/>
                  </a:lnTo>
                  <a:lnTo>
                    <a:pt x="69" y="60"/>
                  </a:lnTo>
                  <a:lnTo>
                    <a:pt x="69" y="74"/>
                  </a:lnTo>
                  <a:lnTo>
                    <a:pt x="61" y="86"/>
                  </a:lnTo>
                  <a:lnTo>
                    <a:pt x="50" y="95"/>
                  </a:lnTo>
                  <a:lnTo>
                    <a:pt x="35" y="100"/>
                  </a:lnTo>
                  <a:lnTo>
                    <a:pt x="24" y="100"/>
                  </a:lnTo>
                  <a:lnTo>
                    <a:pt x="16" y="100"/>
                  </a:lnTo>
                  <a:lnTo>
                    <a:pt x="8" y="95"/>
                  </a:lnTo>
                  <a:lnTo>
                    <a:pt x="0" y="89"/>
                  </a:lnTo>
                  <a:lnTo>
                    <a:pt x="11" y="81"/>
                  </a:lnTo>
                  <a:lnTo>
                    <a:pt x="16" y="86"/>
                  </a:lnTo>
                  <a:lnTo>
                    <a:pt x="21" y="89"/>
                  </a:lnTo>
                  <a:lnTo>
                    <a:pt x="26" y="93"/>
                  </a:lnTo>
                  <a:lnTo>
                    <a:pt x="35" y="93"/>
                  </a:lnTo>
                  <a:lnTo>
                    <a:pt x="45" y="89"/>
                  </a:lnTo>
                  <a:lnTo>
                    <a:pt x="52" y="81"/>
                  </a:lnTo>
                  <a:lnTo>
                    <a:pt x="56" y="74"/>
                  </a:lnTo>
                  <a:lnTo>
                    <a:pt x="59" y="63"/>
                  </a:lnTo>
                  <a:lnTo>
                    <a:pt x="56" y="55"/>
                  </a:lnTo>
                  <a:lnTo>
                    <a:pt x="47" y="47"/>
                  </a:lnTo>
                  <a:lnTo>
                    <a:pt x="40" y="45"/>
                  </a:lnTo>
                  <a:lnTo>
                    <a:pt x="30" y="45"/>
                  </a:lnTo>
                  <a:lnTo>
                    <a:pt x="24" y="47"/>
                  </a:lnTo>
                  <a:lnTo>
                    <a:pt x="18" y="50"/>
                  </a:lnTo>
                  <a:lnTo>
                    <a:pt x="16" y="52"/>
                  </a:lnTo>
                  <a:lnTo>
                    <a:pt x="11" y="55"/>
                  </a:lnTo>
                  <a:lnTo>
                    <a:pt x="18" y="7"/>
                  </a:lnTo>
                  <a:lnTo>
                    <a:pt x="61" y="0"/>
                  </a:lnTo>
                  <a:lnTo>
                    <a:pt x="61" y="10"/>
                  </a:lnTo>
                  <a:lnTo>
                    <a:pt x="3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1" name="Freeform 173"/>
            <p:cNvSpPr>
              <a:spLocks/>
            </p:cNvSpPr>
            <p:nvPr/>
          </p:nvSpPr>
          <p:spPr bwMode="auto">
            <a:xfrm>
              <a:off x="5012" y="735"/>
              <a:ext cx="13" cy="20"/>
            </a:xfrm>
            <a:custGeom>
              <a:avLst/>
              <a:gdLst>
                <a:gd name="T0" fmla="*/ 6 w 68"/>
                <a:gd name="T1" fmla="*/ 3 h 101"/>
                <a:gd name="T2" fmla="*/ 5 w 68"/>
                <a:gd name="T3" fmla="*/ 8 h 101"/>
                <a:gd name="T4" fmla="*/ 6 w 68"/>
                <a:gd name="T5" fmla="*/ 8 h 101"/>
                <a:gd name="T6" fmla="*/ 8 w 68"/>
                <a:gd name="T7" fmla="*/ 8 h 101"/>
                <a:gd name="T8" fmla="*/ 11 w 68"/>
                <a:gd name="T9" fmla="*/ 8 h 101"/>
                <a:gd name="T10" fmla="*/ 12 w 68"/>
                <a:gd name="T11" fmla="*/ 10 h 101"/>
                <a:gd name="T12" fmla="*/ 13 w 68"/>
                <a:gd name="T13" fmla="*/ 12 h 101"/>
                <a:gd name="T14" fmla="*/ 13 w 68"/>
                <a:gd name="T15" fmla="*/ 15 h 101"/>
                <a:gd name="T16" fmla="*/ 11 w 68"/>
                <a:gd name="T17" fmla="*/ 17 h 101"/>
                <a:gd name="T18" fmla="*/ 10 w 68"/>
                <a:gd name="T19" fmla="*/ 19 h 101"/>
                <a:gd name="T20" fmla="*/ 7 w 68"/>
                <a:gd name="T21" fmla="*/ 20 h 101"/>
                <a:gd name="T22" fmla="*/ 5 w 68"/>
                <a:gd name="T23" fmla="*/ 20 h 101"/>
                <a:gd name="T24" fmla="*/ 3 w 68"/>
                <a:gd name="T25" fmla="*/ 20 h 101"/>
                <a:gd name="T26" fmla="*/ 2 w 68"/>
                <a:gd name="T27" fmla="*/ 19 h 101"/>
                <a:gd name="T28" fmla="*/ 0 w 68"/>
                <a:gd name="T29" fmla="*/ 18 h 101"/>
                <a:gd name="T30" fmla="*/ 2 w 68"/>
                <a:gd name="T31" fmla="*/ 16 h 101"/>
                <a:gd name="T32" fmla="*/ 2 w 68"/>
                <a:gd name="T33" fmla="*/ 17 h 101"/>
                <a:gd name="T34" fmla="*/ 4 w 68"/>
                <a:gd name="T35" fmla="*/ 18 h 101"/>
                <a:gd name="T36" fmla="*/ 5 w 68"/>
                <a:gd name="T37" fmla="*/ 18 h 101"/>
                <a:gd name="T38" fmla="*/ 7 w 68"/>
                <a:gd name="T39" fmla="*/ 18 h 101"/>
                <a:gd name="T40" fmla="*/ 8 w 68"/>
                <a:gd name="T41" fmla="*/ 18 h 101"/>
                <a:gd name="T42" fmla="*/ 10 w 68"/>
                <a:gd name="T43" fmla="*/ 16 h 101"/>
                <a:gd name="T44" fmla="*/ 11 w 68"/>
                <a:gd name="T45" fmla="*/ 15 h 101"/>
                <a:gd name="T46" fmla="*/ 11 w 68"/>
                <a:gd name="T47" fmla="*/ 13 h 101"/>
                <a:gd name="T48" fmla="*/ 10 w 68"/>
                <a:gd name="T49" fmla="*/ 11 h 101"/>
                <a:gd name="T50" fmla="*/ 9 w 68"/>
                <a:gd name="T51" fmla="*/ 10 h 101"/>
                <a:gd name="T52" fmla="*/ 7 w 68"/>
                <a:gd name="T53" fmla="*/ 9 h 101"/>
                <a:gd name="T54" fmla="*/ 6 w 68"/>
                <a:gd name="T55" fmla="*/ 9 h 101"/>
                <a:gd name="T56" fmla="*/ 5 w 68"/>
                <a:gd name="T57" fmla="*/ 10 h 101"/>
                <a:gd name="T58" fmla="*/ 3 w 68"/>
                <a:gd name="T59" fmla="*/ 10 h 101"/>
                <a:gd name="T60" fmla="*/ 3 w 68"/>
                <a:gd name="T61" fmla="*/ 10 h 101"/>
                <a:gd name="T62" fmla="*/ 2 w 68"/>
                <a:gd name="T63" fmla="*/ 11 h 101"/>
                <a:gd name="T64" fmla="*/ 3 w 68"/>
                <a:gd name="T65" fmla="*/ 2 h 101"/>
                <a:gd name="T66" fmla="*/ 11 w 68"/>
                <a:gd name="T67" fmla="*/ 0 h 101"/>
                <a:gd name="T68" fmla="*/ 11 w 68"/>
                <a:gd name="T69" fmla="*/ 2 h 101"/>
                <a:gd name="T70" fmla="*/ 6 w 68"/>
                <a:gd name="T71" fmla="*/ 3 h 1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8" h="101">
                  <a:moveTo>
                    <a:pt x="29" y="17"/>
                  </a:moveTo>
                  <a:lnTo>
                    <a:pt x="24" y="38"/>
                  </a:lnTo>
                  <a:lnTo>
                    <a:pt x="29" y="38"/>
                  </a:lnTo>
                  <a:lnTo>
                    <a:pt x="44" y="38"/>
                  </a:lnTo>
                  <a:lnTo>
                    <a:pt x="55" y="41"/>
                  </a:lnTo>
                  <a:lnTo>
                    <a:pt x="63" y="51"/>
                  </a:lnTo>
                  <a:lnTo>
                    <a:pt x="68" y="62"/>
                  </a:lnTo>
                  <a:lnTo>
                    <a:pt x="68" y="77"/>
                  </a:lnTo>
                  <a:lnTo>
                    <a:pt x="60" y="88"/>
                  </a:lnTo>
                  <a:lnTo>
                    <a:pt x="50" y="96"/>
                  </a:lnTo>
                  <a:lnTo>
                    <a:pt x="34" y="101"/>
                  </a:lnTo>
                  <a:lnTo>
                    <a:pt x="24" y="101"/>
                  </a:lnTo>
                  <a:lnTo>
                    <a:pt x="15" y="101"/>
                  </a:lnTo>
                  <a:lnTo>
                    <a:pt x="8" y="96"/>
                  </a:lnTo>
                  <a:lnTo>
                    <a:pt x="0" y="91"/>
                  </a:lnTo>
                  <a:lnTo>
                    <a:pt x="8" y="83"/>
                  </a:lnTo>
                  <a:lnTo>
                    <a:pt x="13" y="88"/>
                  </a:lnTo>
                  <a:lnTo>
                    <a:pt x="20" y="91"/>
                  </a:lnTo>
                  <a:lnTo>
                    <a:pt x="26" y="93"/>
                  </a:lnTo>
                  <a:lnTo>
                    <a:pt x="34" y="93"/>
                  </a:lnTo>
                  <a:lnTo>
                    <a:pt x="44" y="91"/>
                  </a:lnTo>
                  <a:lnTo>
                    <a:pt x="50" y="83"/>
                  </a:lnTo>
                  <a:lnTo>
                    <a:pt x="55" y="75"/>
                  </a:lnTo>
                  <a:lnTo>
                    <a:pt x="55" y="64"/>
                  </a:lnTo>
                  <a:lnTo>
                    <a:pt x="53" y="57"/>
                  </a:lnTo>
                  <a:lnTo>
                    <a:pt x="47" y="48"/>
                  </a:lnTo>
                  <a:lnTo>
                    <a:pt x="39" y="46"/>
                  </a:lnTo>
                  <a:lnTo>
                    <a:pt x="29" y="46"/>
                  </a:lnTo>
                  <a:lnTo>
                    <a:pt x="24" y="48"/>
                  </a:lnTo>
                  <a:lnTo>
                    <a:pt x="18" y="51"/>
                  </a:lnTo>
                  <a:lnTo>
                    <a:pt x="15" y="53"/>
                  </a:lnTo>
                  <a:lnTo>
                    <a:pt x="10" y="57"/>
                  </a:lnTo>
                  <a:lnTo>
                    <a:pt x="18" y="9"/>
                  </a:lnTo>
                  <a:lnTo>
                    <a:pt x="60" y="0"/>
                  </a:lnTo>
                  <a:lnTo>
                    <a:pt x="60" y="12"/>
                  </a:lnTo>
                  <a:lnTo>
                    <a:pt x="29"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2" name="Freeform 174"/>
            <p:cNvSpPr>
              <a:spLocks/>
            </p:cNvSpPr>
            <p:nvPr/>
          </p:nvSpPr>
          <p:spPr bwMode="auto">
            <a:xfrm>
              <a:off x="4819" y="669"/>
              <a:ext cx="132" cy="155"/>
            </a:xfrm>
            <a:custGeom>
              <a:avLst/>
              <a:gdLst>
                <a:gd name="T0" fmla="*/ 132 w 662"/>
                <a:gd name="T1" fmla="*/ 121 h 775"/>
                <a:gd name="T2" fmla="*/ 99 w 662"/>
                <a:gd name="T3" fmla="*/ 0 h 775"/>
                <a:gd name="T4" fmla="*/ 0 w 662"/>
                <a:gd name="T5" fmla="*/ 31 h 775"/>
                <a:gd name="T6" fmla="*/ 35 w 662"/>
                <a:gd name="T7" fmla="*/ 155 h 775"/>
                <a:gd name="T8" fmla="*/ 132 w 662"/>
                <a:gd name="T9" fmla="*/ 121 h 7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2" h="775">
                  <a:moveTo>
                    <a:pt x="662" y="605"/>
                  </a:moveTo>
                  <a:lnTo>
                    <a:pt x="499" y="0"/>
                  </a:lnTo>
                  <a:lnTo>
                    <a:pt x="0" y="154"/>
                  </a:lnTo>
                  <a:lnTo>
                    <a:pt x="174" y="775"/>
                  </a:lnTo>
                  <a:lnTo>
                    <a:pt x="662" y="605"/>
                  </a:lnTo>
                  <a:close/>
                </a:path>
              </a:pathLst>
            </a:custGeom>
            <a:solidFill>
              <a:srgbClr val="C9C9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3" name="Freeform 175"/>
            <p:cNvSpPr>
              <a:spLocks/>
            </p:cNvSpPr>
            <p:nvPr/>
          </p:nvSpPr>
          <p:spPr bwMode="auto">
            <a:xfrm>
              <a:off x="4825" y="676"/>
              <a:ext cx="121" cy="141"/>
            </a:xfrm>
            <a:custGeom>
              <a:avLst/>
              <a:gdLst>
                <a:gd name="T0" fmla="*/ 121 w 602"/>
                <a:gd name="T1" fmla="*/ 111 h 703"/>
                <a:gd name="T2" fmla="*/ 91 w 602"/>
                <a:gd name="T3" fmla="*/ 0 h 703"/>
                <a:gd name="T4" fmla="*/ 0 w 602"/>
                <a:gd name="T5" fmla="*/ 28 h 703"/>
                <a:gd name="T6" fmla="*/ 31 w 602"/>
                <a:gd name="T7" fmla="*/ 141 h 703"/>
                <a:gd name="T8" fmla="*/ 121 w 602"/>
                <a:gd name="T9" fmla="*/ 111 h 7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2" h="703">
                  <a:moveTo>
                    <a:pt x="602" y="552"/>
                  </a:moveTo>
                  <a:lnTo>
                    <a:pt x="452" y="0"/>
                  </a:lnTo>
                  <a:lnTo>
                    <a:pt x="0" y="141"/>
                  </a:lnTo>
                  <a:lnTo>
                    <a:pt x="156" y="703"/>
                  </a:lnTo>
                  <a:lnTo>
                    <a:pt x="602" y="552"/>
                  </a:lnTo>
                  <a:close/>
                </a:path>
              </a:pathLst>
            </a:custGeom>
            <a:solidFill>
              <a:srgbClr val="FFF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4" name="Freeform 176"/>
            <p:cNvSpPr>
              <a:spLocks/>
            </p:cNvSpPr>
            <p:nvPr/>
          </p:nvSpPr>
          <p:spPr bwMode="auto">
            <a:xfrm>
              <a:off x="4837" y="690"/>
              <a:ext cx="97" cy="112"/>
            </a:xfrm>
            <a:custGeom>
              <a:avLst/>
              <a:gdLst>
                <a:gd name="T0" fmla="*/ 97 w 484"/>
                <a:gd name="T1" fmla="*/ 88 h 561"/>
                <a:gd name="T2" fmla="*/ 73 w 484"/>
                <a:gd name="T3" fmla="*/ 0 h 561"/>
                <a:gd name="T4" fmla="*/ 0 w 484"/>
                <a:gd name="T5" fmla="*/ 23 h 561"/>
                <a:gd name="T6" fmla="*/ 25 w 484"/>
                <a:gd name="T7" fmla="*/ 112 h 561"/>
                <a:gd name="T8" fmla="*/ 97 w 484"/>
                <a:gd name="T9" fmla="*/ 88 h 5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 h="561">
                  <a:moveTo>
                    <a:pt x="484" y="443"/>
                  </a:moveTo>
                  <a:lnTo>
                    <a:pt x="362" y="0"/>
                  </a:lnTo>
                  <a:lnTo>
                    <a:pt x="0" y="113"/>
                  </a:lnTo>
                  <a:lnTo>
                    <a:pt x="127" y="561"/>
                  </a:lnTo>
                  <a:lnTo>
                    <a:pt x="484" y="443"/>
                  </a:lnTo>
                  <a:close/>
                </a:path>
              </a:pathLst>
            </a:custGeom>
            <a:solidFill>
              <a:srgbClr val="3F3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5" name="Freeform 177"/>
            <p:cNvSpPr>
              <a:spLocks/>
            </p:cNvSpPr>
            <p:nvPr/>
          </p:nvSpPr>
          <p:spPr bwMode="auto">
            <a:xfrm>
              <a:off x="4855" y="714"/>
              <a:ext cx="68" cy="74"/>
            </a:xfrm>
            <a:custGeom>
              <a:avLst/>
              <a:gdLst>
                <a:gd name="T0" fmla="*/ 0 w 338"/>
                <a:gd name="T1" fmla="*/ 38 h 373"/>
                <a:gd name="T2" fmla="*/ 10 w 338"/>
                <a:gd name="T3" fmla="*/ 74 h 373"/>
                <a:gd name="T4" fmla="*/ 68 w 338"/>
                <a:gd name="T5" fmla="*/ 55 h 373"/>
                <a:gd name="T6" fmla="*/ 53 w 338"/>
                <a:gd name="T7" fmla="*/ 0 h 373"/>
                <a:gd name="T8" fmla="*/ 44 w 338"/>
                <a:gd name="T9" fmla="*/ 1 h 373"/>
                <a:gd name="T10" fmla="*/ 35 w 338"/>
                <a:gd name="T11" fmla="*/ 4 h 373"/>
                <a:gd name="T12" fmla="*/ 28 w 338"/>
                <a:gd name="T13" fmla="*/ 8 h 373"/>
                <a:gd name="T14" fmla="*/ 21 w 338"/>
                <a:gd name="T15" fmla="*/ 13 h 373"/>
                <a:gd name="T16" fmla="*/ 15 w 338"/>
                <a:gd name="T17" fmla="*/ 19 h 373"/>
                <a:gd name="T18" fmla="*/ 9 w 338"/>
                <a:gd name="T19" fmla="*/ 25 h 373"/>
                <a:gd name="T20" fmla="*/ 4 w 338"/>
                <a:gd name="T21" fmla="*/ 31 h 373"/>
                <a:gd name="T22" fmla="*/ 0 w 338"/>
                <a:gd name="T23" fmla="*/ 38 h 37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38" h="373">
                  <a:moveTo>
                    <a:pt x="0" y="191"/>
                  </a:moveTo>
                  <a:lnTo>
                    <a:pt x="50" y="373"/>
                  </a:lnTo>
                  <a:lnTo>
                    <a:pt x="338" y="277"/>
                  </a:lnTo>
                  <a:lnTo>
                    <a:pt x="262" y="0"/>
                  </a:lnTo>
                  <a:lnTo>
                    <a:pt x="219" y="6"/>
                  </a:lnTo>
                  <a:lnTo>
                    <a:pt x="176" y="21"/>
                  </a:lnTo>
                  <a:lnTo>
                    <a:pt x="140" y="42"/>
                  </a:lnTo>
                  <a:lnTo>
                    <a:pt x="106" y="66"/>
                  </a:lnTo>
                  <a:lnTo>
                    <a:pt x="73" y="98"/>
                  </a:lnTo>
                  <a:lnTo>
                    <a:pt x="44" y="127"/>
                  </a:lnTo>
                  <a:lnTo>
                    <a:pt x="20" y="158"/>
                  </a:lnTo>
                  <a:lnTo>
                    <a:pt x="0" y="191"/>
                  </a:lnTo>
                  <a:close/>
                </a:path>
              </a:pathLst>
            </a:custGeom>
            <a:solidFill>
              <a:srgbClr val="F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6" name="Freeform 178"/>
            <p:cNvSpPr>
              <a:spLocks/>
            </p:cNvSpPr>
            <p:nvPr/>
          </p:nvSpPr>
          <p:spPr bwMode="auto">
            <a:xfrm>
              <a:off x="4851" y="735"/>
              <a:ext cx="13" cy="17"/>
            </a:xfrm>
            <a:custGeom>
              <a:avLst/>
              <a:gdLst>
                <a:gd name="T0" fmla="*/ 5 w 68"/>
                <a:gd name="T1" fmla="*/ 17 h 82"/>
                <a:gd name="T2" fmla="*/ 7 w 68"/>
                <a:gd name="T3" fmla="*/ 14 h 82"/>
                <a:gd name="T4" fmla="*/ 8 w 68"/>
                <a:gd name="T5" fmla="*/ 11 h 82"/>
                <a:gd name="T6" fmla="*/ 11 w 68"/>
                <a:gd name="T7" fmla="*/ 8 h 82"/>
                <a:gd name="T8" fmla="*/ 13 w 68"/>
                <a:gd name="T9" fmla="*/ 4 h 82"/>
                <a:gd name="T10" fmla="*/ 0 w 68"/>
                <a:gd name="T11" fmla="*/ 0 h 82"/>
                <a:gd name="T12" fmla="*/ 5 w 68"/>
                <a:gd name="T13" fmla="*/ 17 h 8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82">
                  <a:moveTo>
                    <a:pt x="24" y="82"/>
                  </a:moveTo>
                  <a:lnTo>
                    <a:pt x="34" y="68"/>
                  </a:lnTo>
                  <a:lnTo>
                    <a:pt x="44" y="53"/>
                  </a:lnTo>
                  <a:lnTo>
                    <a:pt x="58" y="37"/>
                  </a:lnTo>
                  <a:lnTo>
                    <a:pt x="68" y="20"/>
                  </a:lnTo>
                  <a:lnTo>
                    <a:pt x="0" y="0"/>
                  </a:lnTo>
                  <a:lnTo>
                    <a:pt x="24" y="82"/>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7" name="Freeform 179"/>
            <p:cNvSpPr>
              <a:spLocks/>
            </p:cNvSpPr>
            <p:nvPr/>
          </p:nvSpPr>
          <p:spPr bwMode="auto">
            <a:xfrm>
              <a:off x="4845" y="712"/>
              <a:ext cx="26" cy="27"/>
            </a:xfrm>
            <a:custGeom>
              <a:avLst/>
              <a:gdLst>
                <a:gd name="T0" fmla="*/ 0 w 129"/>
                <a:gd name="T1" fmla="*/ 4 h 137"/>
                <a:gd name="T2" fmla="*/ 5 w 129"/>
                <a:gd name="T3" fmla="*/ 23 h 137"/>
                <a:gd name="T4" fmla="*/ 19 w 129"/>
                <a:gd name="T5" fmla="*/ 27 h 137"/>
                <a:gd name="T6" fmla="*/ 21 w 129"/>
                <a:gd name="T7" fmla="*/ 25 h 137"/>
                <a:gd name="T8" fmla="*/ 23 w 129"/>
                <a:gd name="T9" fmla="*/ 23 h 137"/>
                <a:gd name="T10" fmla="*/ 24 w 129"/>
                <a:gd name="T11" fmla="*/ 21 h 137"/>
                <a:gd name="T12" fmla="*/ 26 w 129"/>
                <a:gd name="T13" fmla="*/ 19 h 137"/>
                <a:gd name="T14" fmla="*/ 14 w 129"/>
                <a:gd name="T15" fmla="*/ 0 h 137"/>
                <a:gd name="T16" fmla="*/ 0 w 129"/>
                <a:gd name="T17" fmla="*/ 4 h 1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9" h="137">
                  <a:moveTo>
                    <a:pt x="0" y="22"/>
                  </a:moveTo>
                  <a:lnTo>
                    <a:pt x="26" y="117"/>
                  </a:lnTo>
                  <a:lnTo>
                    <a:pt x="94" y="137"/>
                  </a:lnTo>
                  <a:lnTo>
                    <a:pt x="103" y="127"/>
                  </a:lnTo>
                  <a:lnTo>
                    <a:pt x="113" y="117"/>
                  </a:lnTo>
                  <a:lnTo>
                    <a:pt x="121" y="108"/>
                  </a:lnTo>
                  <a:lnTo>
                    <a:pt x="129" y="98"/>
                  </a:lnTo>
                  <a:lnTo>
                    <a:pt x="70"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8" name="Freeform 180"/>
            <p:cNvSpPr>
              <a:spLocks/>
            </p:cNvSpPr>
            <p:nvPr/>
          </p:nvSpPr>
          <p:spPr bwMode="auto">
            <a:xfrm>
              <a:off x="4882" y="700"/>
              <a:ext cx="18" cy="20"/>
            </a:xfrm>
            <a:custGeom>
              <a:avLst/>
              <a:gdLst>
                <a:gd name="T0" fmla="*/ 0 w 89"/>
                <a:gd name="T1" fmla="*/ 4 h 98"/>
                <a:gd name="T2" fmla="*/ 3 w 89"/>
                <a:gd name="T3" fmla="*/ 20 h 98"/>
                <a:gd name="T4" fmla="*/ 7 w 89"/>
                <a:gd name="T5" fmla="*/ 18 h 98"/>
                <a:gd name="T6" fmla="*/ 11 w 89"/>
                <a:gd name="T7" fmla="*/ 17 h 98"/>
                <a:gd name="T8" fmla="*/ 14 w 89"/>
                <a:gd name="T9" fmla="*/ 16 h 98"/>
                <a:gd name="T10" fmla="*/ 18 w 89"/>
                <a:gd name="T11" fmla="*/ 15 h 98"/>
                <a:gd name="T12" fmla="*/ 14 w 89"/>
                <a:gd name="T13" fmla="*/ 0 h 98"/>
                <a:gd name="T14" fmla="*/ 0 w 89"/>
                <a:gd name="T15" fmla="*/ 4 h 9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9" h="98">
                  <a:moveTo>
                    <a:pt x="0" y="22"/>
                  </a:moveTo>
                  <a:lnTo>
                    <a:pt x="17" y="98"/>
                  </a:lnTo>
                  <a:lnTo>
                    <a:pt x="36" y="90"/>
                  </a:lnTo>
                  <a:lnTo>
                    <a:pt x="55" y="82"/>
                  </a:lnTo>
                  <a:lnTo>
                    <a:pt x="71" y="77"/>
                  </a:lnTo>
                  <a:lnTo>
                    <a:pt x="89" y="72"/>
                  </a:lnTo>
                  <a:lnTo>
                    <a:pt x="71" y="0"/>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69" name="Freeform 181"/>
            <p:cNvSpPr>
              <a:spLocks/>
            </p:cNvSpPr>
            <p:nvPr/>
          </p:nvSpPr>
          <p:spPr bwMode="auto">
            <a:xfrm>
              <a:off x="4897" y="698"/>
              <a:ext cx="11" cy="17"/>
            </a:xfrm>
            <a:custGeom>
              <a:avLst/>
              <a:gdLst>
                <a:gd name="T0" fmla="*/ 7 w 56"/>
                <a:gd name="T1" fmla="*/ 0 h 83"/>
                <a:gd name="T2" fmla="*/ 0 w 56"/>
                <a:gd name="T3" fmla="*/ 2 h 83"/>
                <a:gd name="T4" fmla="*/ 4 w 56"/>
                <a:gd name="T5" fmla="*/ 17 h 83"/>
                <a:gd name="T6" fmla="*/ 6 w 56"/>
                <a:gd name="T7" fmla="*/ 16 h 83"/>
                <a:gd name="T8" fmla="*/ 7 w 56"/>
                <a:gd name="T9" fmla="*/ 16 h 83"/>
                <a:gd name="T10" fmla="*/ 9 w 56"/>
                <a:gd name="T11" fmla="*/ 16 h 83"/>
                <a:gd name="T12" fmla="*/ 11 w 56"/>
                <a:gd name="T13" fmla="*/ 16 h 83"/>
                <a:gd name="T14" fmla="*/ 7 w 56"/>
                <a:gd name="T15" fmla="*/ 0 h 8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 h="83">
                  <a:moveTo>
                    <a:pt x="34" y="0"/>
                  </a:moveTo>
                  <a:lnTo>
                    <a:pt x="0" y="11"/>
                  </a:lnTo>
                  <a:lnTo>
                    <a:pt x="18" y="83"/>
                  </a:lnTo>
                  <a:lnTo>
                    <a:pt x="29" y="79"/>
                  </a:lnTo>
                  <a:lnTo>
                    <a:pt x="37" y="79"/>
                  </a:lnTo>
                  <a:lnTo>
                    <a:pt x="44" y="77"/>
                  </a:lnTo>
                  <a:lnTo>
                    <a:pt x="56" y="77"/>
                  </a:lnTo>
                  <a:lnTo>
                    <a:pt x="34" y="0"/>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0" name="Freeform 182"/>
            <p:cNvSpPr>
              <a:spLocks/>
            </p:cNvSpPr>
            <p:nvPr/>
          </p:nvSpPr>
          <p:spPr bwMode="auto">
            <a:xfrm>
              <a:off x="4859" y="705"/>
              <a:ext cx="27" cy="27"/>
            </a:xfrm>
            <a:custGeom>
              <a:avLst/>
              <a:gdLst>
                <a:gd name="T0" fmla="*/ 0 w 132"/>
                <a:gd name="T1" fmla="*/ 7 h 134"/>
                <a:gd name="T2" fmla="*/ 12 w 132"/>
                <a:gd name="T3" fmla="*/ 27 h 134"/>
                <a:gd name="T4" fmla="*/ 16 w 132"/>
                <a:gd name="T5" fmla="*/ 24 h 134"/>
                <a:gd name="T6" fmla="*/ 20 w 132"/>
                <a:gd name="T7" fmla="*/ 21 h 134"/>
                <a:gd name="T8" fmla="*/ 24 w 132"/>
                <a:gd name="T9" fmla="*/ 18 h 134"/>
                <a:gd name="T10" fmla="*/ 27 w 132"/>
                <a:gd name="T11" fmla="*/ 15 h 134"/>
                <a:gd name="T12" fmla="*/ 24 w 132"/>
                <a:gd name="T13" fmla="*/ 0 h 134"/>
                <a:gd name="T14" fmla="*/ 0 w 132"/>
                <a:gd name="T15" fmla="*/ 7 h 1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134">
                  <a:moveTo>
                    <a:pt x="0" y="36"/>
                  </a:moveTo>
                  <a:lnTo>
                    <a:pt x="59" y="134"/>
                  </a:lnTo>
                  <a:lnTo>
                    <a:pt x="77" y="118"/>
                  </a:lnTo>
                  <a:lnTo>
                    <a:pt x="96" y="103"/>
                  </a:lnTo>
                  <a:lnTo>
                    <a:pt x="115" y="89"/>
                  </a:lnTo>
                  <a:lnTo>
                    <a:pt x="132" y="76"/>
                  </a:lnTo>
                  <a:lnTo>
                    <a:pt x="115" y="0"/>
                  </a:lnTo>
                  <a:lnTo>
                    <a:pt x="0" y="36"/>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1" name="Freeform 183"/>
            <p:cNvSpPr>
              <a:spLocks/>
            </p:cNvSpPr>
            <p:nvPr/>
          </p:nvSpPr>
          <p:spPr bwMode="auto">
            <a:xfrm>
              <a:off x="4871" y="755"/>
              <a:ext cx="47" cy="31"/>
            </a:xfrm>
            <a:custGeom>
              <a:avLst/>
              <a:gdLst>
                <a:gd name="T0" fmla="*/ 28 w 237"/>
                <a:gd name="T1" fmla="*/ 21 h 154"/>
                <a:gd name="T2" fmla="*/ 23 w 237"/>
                <a:gd name="T3" fmla="*/ 23 h 154"/>
                <a:gd name="T4" fmla="*/ 18 w 237"/>
                <a:gd name="T5" fmla="*/ 24 h 154"/>
                <a:gd name="T6" fmla="*/ 13 w 237"/>
                <a:gd name="T7" fmla="*/ 26 h 154"/>
                <a:gd name="T8" fmla="*/ 9 w 237"/>
                <a:gd name="T9" fmla="*/ 27 h 154"/>
                <a:gd name="T10" fmla="*/ 5 w 237"/>
                <a:gd name="T11" fmla="*/ 29 h 154"/>
                <a:gd name="T12" fmla="*/ 2 w 237"/>
                <a:gd name="T13" fmla="*/ 30 h 154"/>
                <a:gd name="T14" fmla="*/ 0 w 237"/>
                <a:gd name="T15" fmla="*/ 31 h 154"/>
                <a:gd name="T16" fmla="*/ 0 w 237"/>
                <a:gd name="T17" fmla="*/ 31 h 154"/>
                <a:gd name="T18" fmla="*/ 0 w 237"/>
                <a:gd name="T19" fmla="*/ 30 h 154"/>
                <a:gd name="T20" fmla="*/ 1 w 237"/>
                <a:gd name="T21" fmla="*/ 28 h 154"/>
                <a:gd name="T22" fmla="*/ 4 w 237"/>
                <a:gd name="T23" fmla="*/ 25 h 154"/>
                <a:gd name="T24" fmla="*/ 6 w 237"/>
                <a:gd name="T25" fmla="*/ 20 h 154"/>
                <a:gd name="T26" fmla="*/ 9 w 237"/>
                <a:gd name="T27" fmla="*/ 16 h 154"/>
                <a:gd name="T28" fmla="*/ 12 w 237"/>
                <a:gd name="T29" fmla="*/ 12 h 154"/>
                <a:gd name="T30" fmla="*/ 16 w 237"/>
                <a:gd name="T31" fmla="*/ 9 h 154"/>
                <a:gd name="T32" fmla="*/ 20 w 237"/>
                <a:gd name="T33" fmla="*/ 7 h 154"/>
                <a:gd name="T34" fmla="*/ 24 w 237"/>
                <a:gd name="T35" fmla="*/ 5 h 154"/>
                <a:gd name="T36" fmla="*/ 29 w 237"/>
                <a:gd name="T37" fmla="*/ 4 h 154"/>
                <a:gd name="T38" fmla="*/ 33 w 237"/>
                <a:gd name="T39" fmla="*/ 2 h 154"/>
                <a:gd name="T40" fmla="*/ 37 w 237"/>
                <a:gd name="T41" fmla="*/ 1 h 154"/>
                <a:gd name="T42" fmla="*/ 40 w 237"/>
                <a:gd name="T43" fmla="*/ 0 h 154"/>
                <a:gd name="T44" fmla="*/ 42 w 237"/>
                <a:gd name="T45" fmla="*/ 1 h 154"/>
                <a:gd name="T46" fmla="*/ 44 w 237"/>
                <a:gd name="T47" fmla="*/ 3 h 154"/>
                <a:gd name="T48" fmla="*/ 47 w 237"/>
                <a:gd name="T49" fmla="*/ 8 h 154"/>
                <a:gd name="T50" fmla="*/ 47 w 237"/>
                <a:gd name="T51" fmla="*/ 11 h 154"/>
                <a:gd name="T52" fmla="*/ 47 w 237"/>
                <a:gd name="T53" fmla="*/ 13 h 154"/>
                <a:gd name="T54" fmla="*/ 45 w 237"/>
                <a:gd name="T55" fmla="*/ 15 h 154"/>
                <a:gd name="T56" fmla="*/ 43 w 237"/>
                <a:gd name="T57" fmla="*/ 17 h 154"/>
                <a:gd name="T58" fmla="*/ 40 w 237"/>
                <a:gd name="T59" fmla="*/ 18 h 154"/>
                <a:gd name="T60" fmla="*/ 36 w 237"/>
                <a:gd name="T61" fmla="*/ 19 h 154"/>
                <a:gd name="T62" fmla="*/ 32 w 237"/>
                <a:gd name="T63" fmla="*/ 20 h 154"/>
                <a:gd name="T64" fmla="*/ 28 w 237"/>
                <a:gd name="T65" fmla="*/ 21 h 15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7" h="154">
                  <a:moveTo>
                    <a:pt x="139" y="104"/>
                  </a:moveTo>
                  <a:lnTo>
                    <a:pt x="116" y="112"/>
                  </a:lnTo>
                  <a:lnTo>
                    <a:pt x="89" y="120"/>
                  </a:lnTo>
                  <a:lnTo>
                    <a:pt x="65" y="130"/>
                  </a:lnTo>
                  <a:lnTo>
                    <a:pt x="44" y="136"/>
                  </a:lnTo>
                  <a:lnTo>
                    <a:pt x="26" y="144"/>
                  </a:lnTo>
                  <a:lnTo>
                    <a:pt x="12" y="149"/>
                  </a:lnTo>
                  <a:lnTo>
                    <a:pt x="2" y="154"/>
                  </a:lnTo>
                  <a:lnTo>
                    <a:pt x="0" y="154"/>
                  </a:lnTo>
                  <a:lnTo>
                    <a:pt x="2" y="149"/>
                  </a:lnTo>
                  <a:lnTo>
                    <a:pt x="7" y="139"/>
                  </a:lnTo>
                  <a:lnTo>
                    <a:pt x="18" y="122"/>
                  </a:lnTo>
                  <a:lnTo>
                    <a:pt x="29" y="101"/>
                  </a:lnTo>
                  <a:lnTo>
                    <a:pt x="44" y="80"/>
                  </a:lnTo>
                  <a:lnTo>
                    <a:pt x="63" y="62"/>
                  </a:lnTo>
                  <a:lnTo>
                    <a:pt x="82" y="46"/>
                  </a:lnTo>
                  <a:lnTo>
                    <a:pt x="103" y="35"/>
                  </a:lnTo>
                  <a:lnTo>
                    <a:pt x="123" y="27"/>
                  </a:lnTo>
                  <a:lnTo>
                    <a:pt x="144" y="19"/>
                  </a:lnTo>
                  <a:lnTo>
                    <a:pt x="166" y="9"/>
                  </a:lnTo>
                  <a:lnTo>
                    <a:pt x="185" y="3"/>
                  </a:lnTo>
                  <a:lnTo>
                    <a:pt x="200" y="0"/>
                  </a:lnTo>
                  <a:lnTo>
                    <a:pt x="214" y="7"/>
                  </a:lnTo>
                  <a:lnTo>
                    <a:pt x="224" y="17"/>
                  </a:lnTo>
                  <a:lnTo>
                    <a:pt x="235" y="38"/>
                  </a:lnTo>
                  <a:lnTo>
                    <a:pt x="237" y="53"/>
                  </a:lnTo>
                  <a:lnTo>
                    <a:pt x="235" y="64"/>
                  </a:lnTo>
                  <a:lnTo>
                    <a:pt x="226" y="75"/>
                  </a:lnTo>
                  <a:lnTo>
                    <a:pt x="216" y="83"/>
                  </a:lnTo>
                  <a:lnTo>
                    <a:pt x="200" y="88"/>
                  </a:lnTo>
                  <a:lnTo>
                    <a:pt x="182" y="93"/>
                  </a:lnTo>
                  <a:lnTo>
                    <a:pt x="161" y="98"/>
                  </a:lnTo>
                  <a:lnTo>
                    <a:pt x="139" y="104"/>
                  </a:lnTo>
                  <a:close/>
                </a:path>
              </a:pathLst>
            </a:custGeom>
            <a:solidFill>
              <a:srgbClr val="7FF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2" name="Freeform 184"/>
            <p:cNvSpPr>
              <a:spLocks/>
            </p:cNvSpPr>
            <p:nvPr/>
          </p:nvSpPr>
          <p:spPr bwMode="auto">
            <a:xfrm>
              <a:off x="4869" y="715"/>
              <a:ext cx="35" cy="45"/>
            </a:xfrm>
            <a:custGeom>
              <a:avLst/>
              <a:gdLst>
                <a:gd name="T0" fmla="*/ 6 w 175"/>
                <a:gd name="T1" fmla="*/ 7 h 224"/>
                <a:gd name="T2" fmla="*/ 5 w 175"/>
                <a:gd name="T3" fmla="*/ 12 h 224"/>
                <a:gd name="T4" fmla="*/ 3 w 175"/>
                <a:gd name="T5" fmla="*/ 18 h 224"/>
                <a:gd name="T6" fmla="*/ 1 w 175"/>
                <a:gd name="T7" fmla="*/ 24 h 224"/>
                <a:gd name="T8" fmla="*/ 0 w 175"/>
                <a:gd name="T9" fmla="*/ 27 h 224"/>
                <a:gd name="T10" fmla="*/ 6 w 175"/>
                <a:gd name="T11" fmla="*/ 37 h 224"/>
                <a:gd name="T12" fmla="*/ 8 w 175"/>
                <a:gd name="T13" fmla="*/ 39 h 224"/>
                <a:gd name="T14" fmla="*/ 12 w 175"/>
                <a:gd name="T15" fmla="*/ 42 h 224"/>
                <a:gd name="T16" fmla="*/ 18 w 175"/>
                <a:gd name="T17" fmla="*/ 45 h 224"/>
                <a:gd name="T18" fmla="*/ 21 w 175"/>
                <a:gd name="T19" fmla="*/ 44 h 224"/>
                <a:gd name="T20" fmla="*/ 25 w 175"/>
                <a:gd name="T21" fmla="*/ 40 h 224"/>
                <a:gd name="T22" fmla="*/ 30 w 175"/>
                <a:gd name="T23" fmla="*/ 32 h 224"/>
                <a:gd name="T24" fmla="*/ 34 w 175"/>
                <a:gd name="T25" fmla="*/ 24 h 224"/>
                <a:gd name="T26" fmla="*/ 35 w 175"/>
                <a:gd name="T27" fmla="*/ 18 h 224"/>
                <a:gd name="T28" fmla="*/ 33 w 175"/>
                <a:gd name="T29" fmla="*/ 13 h 224"/>
                <a:gd name="T30" fmla="*/ 30 w 175"/>
                <a:gd name="T31" fmla="*/ 7 h 224"/>
                <a:gd name="T32" fmla="*/ 26 w 175"/>
                <a:gd name="T33" fmla="*/ 2 h 224"/>
                <a:gd name="T34" fmla="*/ 25 w 175"/>
                <a:gd name="T35" fmla="*/ 0 h 224"/>
                <a:gd name="T36" fmla="*/ 25 w 175"/>
                <a:gd name="T37" fmla="*/ 0 h 224"/>
                <a:gd name="T38" fmla="*/ 23 w 175"/>
                <a:gd name="T39" fmla="*/ 0 h 224"/>
                <a:gd name="T40" fmla="*/ 20 w 175"/>
                <a:gd name="T41" fmla="*/ 0 h 224"/>
                <a:gd name="T42" fmla="*/ 17 w 175"/>
                <a:gd name="T43" fmla="*/ 1 h 224"/>
                <a:gd name="T44" fmla="*/ 14 w 175"/>
                <a:gd name="T45" fmla="*/ 2 h 224"/>
                <a:gd name="T46" fmla="*/ 11 w 175"/>
                <a:gd name="T47" fmla="*/ 4 h 224"/>
                <a:gd name="T48" fmla="*/ 8 w 175"/>
                <a:gd name="T49" fmla="*/ 5 h 224"/>
                <a:gd name="T50" fmla="*/ 6 w 175"/>
                <a:gd name="T51" fmla="*/ 7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75" h="224">
                  <a:moveTo>
                    <a:pt x="32" y="36"/>
                  </a:moveTo>
                  <a:lnTo>
                    <a:pt x="24" y="60"/>
                  </a:lnTo>
                  <a:lnTo>
                    <a:pt x="14" y="92"/>
                  </a:lnTo>
                  <a:lnTo>
                    <a:pt x="3" y="118"/>
                  </a:lnTo>
                  <a:lnTo>
                    <a:pt x="0" y="132"/>
                  </a:lnTo>
                  <a:lnTo>
                    <a:pt x="29" y="185"/>
                  </a:lnTo>
                  <a:lnTo>
                    <a:pt x="40" y="192"/>
                  </a:lnTo>
                  <a:lnTo>
                    <a:pt x="62" y="211"/>
                  </a:lnTo>
                  <a:lnTo>
                    <a:pt x="88" y="224"/>
                  </a:lnTo>
                  <a:lnTo>
                    <a:pt x="106" y="221"/>
                  </a:lnTo>
                  <a:lnTo>
                    <a:pt x="125" y="197"/>
                  </a:lnTo>
                  <a:lnTo>
                    <a:pt x="148" y="158"/>
                  </a:lnTo>
                  <a:lnTo>
                    <a:pt x="170" y="118"/>
                  </a:lnTo>
                  <a:lnTo>
                    <a:pt x="175" y="89"/>
                  </a:lnTo>
                  <a:lnTo>
                    <a:pt x="165" y="63"/>
                  </a:lnTo>
                  <a:lnTo>
                    <a:pt x="148" y="34"/>
                  </a:lnTo>
                  <a:lnTo>
                    <a:pt x="132" y="10"/>
                  </a:lnTo>
                  <a:lnTo>
                    <a:pt x="127" y="0"/>
                  </a:lnTo>
                  <a:lnTo>
                    <a:pt x="125" y="0"/>
                  </a:lnTo>
                  <a:lnTo>
                    <a:pt x="114" y="0"/>
                  </a:lnTo>
                  <a:lnTo>
                    <a:pt x="101" y="2"/>
                  </a:lnTo>
                  <a:lnTo>
                    <a:pt x="84" y="5"/>
                  </a:lnTo>
                  <a:lnTo>
                    <a:pt x="69" y="10"/>
                  </a:lnTo>
                  <a:lnTo>
                    <a:pt x="53" y="18"/>
                  </a:lnTo>
                  <a:lnTo>
                    <a:pt x="40" y="26"/>
                  </a:lnTo>
                  <a:lnTo>
                    <a:pt x="32" y="36"/>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3" name="Freeform 185"/>
            <p:cNvSpPr>
              <a:spLocks/>
            </p:cNvSpPr>
            <p:nvPr/>
          </p:nvSpPr>
          <p:spPr bwMode="auto">
            <a:xfrm>
              <a:off x="4884" y="739"/>
              <a:ext cx="19" cy="32"/>
            </a:xfrm>
            <a:custGeom>
              <a:avLst/>
              <a:gdLst>
                <a:gd name="T0" fmla="*/ 1 w 95"/>
                <a:gd name="T1" fmla="*/ 13 h 159"/>
                <a:gd name="T2" fmla="*/ 0 w 95"/>
                <a:gd name="T3" fmla="*/ 31 h 159"/>
                <a:gd name="T4" fmla="*/ 11 w 95"/>
                <a:gd name="T5" fmla="*/ 32 h 159"/>
                <a:gd name="T6" fmla="*/ 19 w 95"/>
                <a:gd name="T7" fmla="*/ 20 h 159"/>
                <a:gd name="T8" fmla="*/ 11 w 95"/>
                <a:gd name="T9" fmla="*/ 0 h 159"/>
                <a:gd name="T10" fmla="*/ 1 w 95"/>
                <a:gd name="T11" fmla="*/ 13 h 1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 h="159">
                  <a:moveTo>
                    <a:pt x="5" y="64"/>
                  </a:moveTo>
                  <a:lnTo>
                    <a:pt x="0" y="156"/>
                  </a:lnTo>
                  <a:lnTo>
                    <a:pt x="53" y="159"/>
                  </a:lnTo>
                  <a:lnTo>
                    <a:pt x="95" y="98"/>
                  </a:lnTo>
                  <a:lnTo>
                    <a:pt x="55" y="0"/>
                  </a:lnTo>
                  <a:lnTo>
                    <a:pt x="5" y="64"/>
                  </a:lnTo>
                  <a:close/>
                </a:path>
              </a:pathLst>
            </a:custGeom>
            <a:solidFill>
              <a:srgbClr val="A828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4" name="Freeform 186"/>
            <p:cNvSpPr>
              <a:spLocks/>
            </p:cNvSpPr>
            <p:nvPr/>
          </p:nvSpPr>
          <p:spPr bwMode="auto">
            <a:xfrm>
              <a:off x="4869" y="712"/>
              <a:ext cx="35" cy="29"/>
            </a:xfrm>
            <a:custGeom>
              <a:avLst/>
              <a:gdLst>
                <a:gd name="T0" fmla="*/ 0 w 177"/>
                <a:gd name="T1" fmla="*/ 29 h 146"/>
                <a:gd name="T2" fmla="*/ 0 w 177"/>
                <a:gd name="T3" fmla="*/ 26 h 146"/>
                <a:gd name="T4" fmla="*/ 0 w 177"/>
                <a:gd name="T5" fmla="*/ 19 h 146"/>
                <a:gd name="T6" fmla="*/ 2 w 177"/>
                <a:gd name="T7" fmla="*/ 11 h 146"/>
                <a:gd name="T8" fmla="*/ 7 w 177"/>
                <a:gd name="T9" fmla="*/ 5 h 146"/>
                <a:gd name="T10" fmla="*/ 13 w 177"/>
                <a:gd name="T11" fmla="*/ 2 h 146"/>
                <a:gd name="T12" fmla="*/ 16 w 177"/>
                <a:gd name="T13" fmla="*/ 2 h 146"/>
                <a:gd name="T14" fmla="*/ 18 w 177"/>
                <a:gd name="T15" fmla="*/ 3 h 146"/>
                <a:gd name="T16" fmla="*/ 18 w 177"/>
                <a:gd name="T17" fmla="*/ 4 h 146"/>
                <a:gd name="T18" fmla="*/ 20 w 177"/>
                <a:gd name="T19" fmla="*/ 3 h 146"/>
                <a:gd name="T20" fmla="*/ 23 w 177"/>
                <a:gd name="T21" fmla="*/ 1 h 146"/>
                <a:gd name="T22" fmla="*/ 27 w 177"/>
                <a:gd name="T23" fmla="*/ 0 h 146"/>
                <a:gd name="T24" fmla="*/ 31 w 177"/>
                <a:gd name="T25" fmla="*/ 3 h 146"/>
                <a:gd name="T26" fmla="*/ 34 w 177"/>
                <a:gd name="T27" fmla="*/ 9 h 146"/>
                <a:gd name="T28" fmla="*/ 35 w 177"/>
                <a:gd name="T29" fmla="*/ 15 h 146"/>
                <a:gd name="T30" fmla="*/ 35 w 177"/>
                <a:gd name="T31" fmla="*/ 21 h 146"/>
                <a:gd name="T32" fmla="*/ 35 w 177"/>
                <a:gd name="T33" fmla="*/ 23 h 146"/>
                <a:gd name="T34" fmla="*/ 34 w 177"/>
                <a:gd name="T35" fmla="*/ 21 h 146"/>
                <a:gd name="T36" fmla="*/ 32 w 177"/>
                <a:gd name="T37" fmla="*/ 17 h 146"/>
                <a:gd name="T38" fmla="*/ 29 w 177"/>
                <a:gd name="T39" fmla="*/ 13 h 146"/>
                <a:gd name="T40" fmla="*/ 25 w 177"/>
                <a:gd name="T41" fmla="*/ 13 h 146"/>
                <a:gd name="T42" fmla="*/ 22 w 177"/>
                <a:gd name="T43" fmla="*/ 13 h 146"/>
                <a:gd name="T44" fmla="*/ 19 w 177"/>
                <a:gd name="T45" fmla="*/ 13 h 146"/>
                <a:gd name="T46" fmla="*/ 16 w 177"/>
                <a:gd name="T47" fmla="*/ 12 h 146"/>
                <a:gd name="T48" fmla="*/ 12 w 177"/>
                <a:gd name="T49" fmla="*/ 13 h 146"/>
                <a:gd name="T50" fmla="*/ 7 w 177"/>
                <a:gd name="T51" fmla="*/ 16 h 146"/>
                <a:gd name="T52" fmla="*/ 4 w 177"/>
                <a:gd name="T53" fmla="*/ 21 h 146"/>
                <a:gd name="T54" fmla="*/ 1 w 177"/>
                <a:gd name="T55" fmla="*/ 27 h 146"/>
                <a:gd name="T56" fmla="*/ 0 w 177"/>
                <a:gd name="T57" fmla="*/ 29 h 14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77" h="146">
                  <a:moveTo>
                    <a:pt x="2" y="146"/>
                  </a:moveTo>
                  <a:lnTo>
                    <a:pt x="0" y="130"/>
                  </a:lnTo>
                  <a:lnTo>
                    <a:pt x="2" y="96"/>
                  </a:lnTo>
                  <a:lnTo>
                    <a:pt x="11" y="56"/>
                  </a:lnTo>
                  <a:lnTo>
                    <a:pt x="34" y="24"/>
                  </a:lnTo>
                  <a:lnTo>
                    <a:pt x="64" y="10"/>
                  </a:lnTo>
                  <a:lnTo>
                    <a:pt x="81" y="8"/>
                  </a:lnTo>
                  <a:lnTo>
                    <a:pt x="90" y="16"/>
                  </a:lnTo>
                  <a:lnTo>
                    <a:pt x="93" y="19"/>
                  </a:lnTo>
                  <a:lnTo>
                    <a:pt x="100" y="14"/>
                  </a:lnTo>
                  <a:lnTo>
                    <a:pt x="116" y="3"/>
                  </a:lnTo>
                  <a:lnTo>
                    <a:pt x="137" y="0"/>
                  </a:lnTo>
                  <a:lnTo>
                    <a:pt x="158" y="14"/>
                  </a:lnTo>
                  <a:lnTo>
                    <a:pt x="172" y="45"/>
                  </a:lnTo>
                  <a:lnTo>
                    <a:pt x="177" y="77"/>
                  </a:lnTo>
                  <a:lnTo>
                    <a:pt x="177" y="106"/>
                  </a:lnTo>
                  <a:lnTo>
                    <a:pt x="177" y="117"/>
                  </a:lnTo>
                  <a:lnTo>
                    <a:pt x="172" y="106"/>
                  </a:lnTo>
                  <a:lnTo>
                    <a:pt x="161" y="84"/>
                  </a:lnTo>
                  <a:lnTo>
                    <a:pt x="145" y="67"/>
                  </a:lnTo>
                  <a:lnTo>
                    <a:pt x="127" y="63"/>
                  </a:lnTo>
                  <a:lnTo>
                    <a:pt x="110" y="67"/>
                  </a:lnTo>
                  <a:lnTo>
                    <a:pt x="98" y="63"/>
                  </a:lnTo>
                  <a:lnTo>
                    <a:pt x="81" y="61"/>
                  </a:lnTo>
                  <a:lnTo>
                    <a:pt x="60" y="63"/>
                  </a:lnTo>
                  <a:lnTo>
                    <a:pt x="37" y="79"/>
                  </a:lnTo>
                  <a:lnTo>
                    <a:pt x="18" y="108"/>
                  </a:lnTo>
                  <a:lnTo>
                    <a:pt x="7" y="135"/>
                  </a:lnTo>
                  <a:lnTo>
                    <a:pt x="2"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5" name="Freeform 187"/>
            <p:cNvSpPr>
              <a:spLocks/>
            </p:cNvSpPr>
            <p:nvPr/>
          </p:nvSpPr>
          <p:spPr bwMode="auto">
            <a:xfrm>
              <a:off x="4874" y="735"/>
              <a:ext cx="8" cy="3"/>
            </a:xfrm>
            <a:custGeom>
              <a:avLst/>
              <a:gdLst>
                <a:gd name="T0" fmla="*/ 0 w 43"/>
                <a:gd name="T1" fmla="*/ 2 h 17"/>
                <a:gd name="T2" fmla="*/ 4 w 43"/>
                <a:gd name="T3" fmla="*/ 1 h 17"/>
                <a:gd name="T4" fmla="*/ 8 w 43"/>
                <a:gd name="T5" fmla="*/ 0 h 17"/>
                <a:gd name="T6" fmla="*/ 3 w 43"/>
                <a:gd name="T7" fmla="*/ 3 h 17"/>
                <a:gd name="T8" fmla="*/ 0 w 43"/>
                <a:gd name="T9" fmla="*/ 2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17">
                  <a:moveTo>
                    <a:pt x="0" y="14"/>
                  </a:moveTo>
                  <a:lnTo>
                    <a:pt x="24" y="4"/>
                  </a:lnTo>
                  <a:lnTo>
                    <a:pt x="43" y="0"/>
                  </a:lnTo>
                  <a:lnTo>
                    <a:pt x="16" y="1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6" name="Freeform 188"/>
            <p:cNvSpPr>
              <a:spLocks/>
            </p:cNvSpPr>
            <p:nvPr/>
          </p:nvSpPr>
          <p:spPr bwMode="auto">
            <a:xfrm>
              <a:off x="4887" y="731"/>
              <a:ext cx="8" cy="3"/>
            </a:xfrm>
            <a:custGeom>
              <a:avLst/>
              <a:gdLst>
                <a:gd name="T0" fmla="*/ 0 w 41"/>
                <a:gd name="T1" fmla="*/ 3 h 12"/>
                <a:gd name="T2" fmla="*/ 4 w 41"/>
                <a:gd name="T3" fmla="*/ 0 h 12"/>
                <a:gd name="T4" fmla="*/ 8 w 41"/>
                <a:gd name="T5" fmla="*/ 0 h 12"/>
                <a:gd name="T6" fmla="*/ 3 w 41"/>
                <a:gd name="T7" fmla="*/ 3 h 12"/>
                <a:gd name="T8" fmla="*/ 0 w 41"/>
                <a:gd name="T9" fmla="*/ 3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 h="12">
                  <a:moveTo>
                    <a:pt x="0" y="12"/>
                  </a:moveTo>
                  <a:lnTo>
                    <a:pt x="23" y="0"/>
                  </a:lnTo>
                  <a:lnTo>
                    <a:pt x="41" y="0"/>
                  </a:lnTo>
                  <a:lnTo>
                    <a:pt x="15" y="12"/>
                  </a:lnTo>
                  <a:lnTo>
                    <a:pt x="0"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7" name="Freeform 189"/>
            <p:cNvSpPr>
              <a:spLocks/>
            </p:cNvSpPr>
            <p:nvPr/>
          </p:nvSpPr>
          <p:spPr bwMode="auto">
            <a:xfrm>
              <a:off x="4882" y="738"/>
              <a:ext cx="5" cy="7"/>
            </a:xfrm>
            <a:custGeom>
              <a:avLst/>
              <a:gdLst>
                <a:gd name="T0" fmla="*/ 2 w 24"/>
                <a:gd name="T1" fmla="*/ 0 h 34"/>
                <a:gd name="T2" fmla="*/ 0 w 24"/>
                <a:gd name="T3" fmla="*/ 7 h 34"/>
                <a:gd name="T4" fmla="*/ 5 w 24"/>
                <a:gd name="T5" fmla="*/ 7 h 34"/>
                <a:gd name="T6" fmla="*/ 2 w 24"/>
                <a:gd name="T7" fmla="*/ 5 h 34"/>
                <a:gd name="T8" fmla="*/ 2 w 24"/>
                <a:gd name="T9" fmla="*/ 0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34">
                  <a:moveTo>
                    <a:pt x="10" y="0"/>
                  </a:moveTo>
                  <a:lnTo>
                    <a:pt x="0" y="34"/>
                  </a:lnTo>
                  <a:lnTo>
                    <a:pt x="24" y="34"/>
                  </a:lnTo>
                  <a:lnTo>
                    <a:pt x="10" y="24"/>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8" name="Freeform 190"/>
            <p:cNvSpPr>
              <a:spLocks/>
            </p:cNvSpPr>
            <p:nvPr/>
          </p:nvSpPr>
          <p:spPr bwMode="auto">
            <a:xfrm>
              <a:off x="4879" y="750"/>
              <a:ext cx="10" cy="3"/>
            </a:xfrm>
            <a:custGeom>
              <a:avLst/>
              <a:gdLst>
                <a:gd name="T0" fmla="*/ 0 w 51"/>
                <a:gd name="T1" fmla="*/ 3 h 16"/>
                <a:gd name="T2" fmla="*/ 6 w 51"/>
                <a:gd name="T3" fmla="*/ 2 h 16"/>
                <a:gd name="T4" fmla="*/ 10 w 51"/>
                <a:gd name="T5" fmla="*/ 0 h 16"/>
                <a:gd name="T6" fmla="*/ 9 w 51"/>
                <a:gd name="T7" fmla="*/ 0 h 16"/>
                <a:gd name="T8" fmla="*/ 6 w 51"/>
                <a:gd name="T9" fmla="*/ 0 h 16"/>
                <a:gd name="T10" fmla="*/ 3 w 51"/>
                <a:gd name="T11" fmla="*/ 2 h 16"/>
                <a:gd name="T12" fmla="*/ 0 w 51"/>
                <a:gd name="T13" fmla="*/ 3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1" h="16">
                  <a:moveTo>
                    <a:pt x="0" y="16"/>
                  </a:moveTo>
                  <a:lnTo>
                    <a:pt x="32" y="13"/>
                  </a:lnTo>
                  <a:lnTo>
                    <a:pt x="51" y="0"/>
                  </a:lnTo>
                  <a:lnTo>
                    <a:pt x="46" y="0"/>
                  </a:lnTo>
                  <a:lnTo>
                    <a:pt x="29" y="2"/>
                  </a:lnTo>
                  <a:lnTo>
                    <a:pt x="14" y="8"/>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79" name="Freeform 191"/>
            <p:cNvSpPr>
              <a:spLocks/>
            </p:cNvSpPr>
            <p:nvPr/>
          </p:nvSpPr>
          <p:spPr bwMode="auto">
            <a:xfrm>
              <a:off x="4900" y="764"/>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1 h 108"/>
                <a:gd name="T22" fmla="*/ 5 w 61"/>
                <a:gd name="T23" fmla="*/ 22 h 108"/>
                <a:gd name="T24" fmla="*/ 3 w 61"/>
                <a:gd name="T25" fmla="*/ 22 h 108"/>
                <a:gd name="T26" fmla="*/ 2 w 61"/>
                <a:gd name="T27" fmla="*/ 21 h 108"/>
                <a:gd name="T28" fmla="*/ 0 w 61"/>
                <a:gd name="T29" fmla="*/ 20 h 108"/>
                <a:gd name="T30" fmla="*/ 2 w 61"/>
                <a:gd name="T31" fmla="*/ 18 h 108"/>
                <a:gd name="T32" fmla="*/ 3 w 61"/>
                <a:gd name="T33" fmla="*/ 19 h 108"/>
                <a:gd name="T34" fmla="*/ 4 w 61"/>
                <a:gd name="T35" fmla="*/ 20 h 108"/>
                <a:gd name="T36" fmla="*/ 5 w 61"/>
                <a:gd name="T37" fmla="*/ 20 h 108"/>
                <a:gd name="T38" fmla="*/ 6 w 61"/>
                <a:gd name="T39" fmla="*/ 19 h 108"/>
                <a:gd name="T40" fmla="*/ 8 w 61"/>
                <a:gd name="T41" fmla="*/ 18 h 108"/>
                <a:gd name="T42" fmla="*/ 10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1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1"/>
                  </a:moveTo>
                  <a:lnTo>
                    <a:pt x="16" y="42"/>
                  </a:lnTo>
                  <a:lnTo>
                    <a:pt x="21" y="40"/>
                  </a:lnTo>
                  <a:lnTo>
                    <a:pt x="35" y="37"/>
                  </a:lnTo>
                  <a:lnTo>
                    <a:pt x="48" y="42"/>
                  </a:lnTo>
                  <a:lnTo>
                    <a:pt x="55" y="50"/>
                  </a:lnTo>
                  <a:lnTo>
                    <a:pt x="61" y="60"/>
                  </a:lnTo>
                  <a:lnTo>
                    <a:pt x="61" y="74"/>
                  </a:lnTo>
                  <a:lnTo>
                    <a:pt x="58" y="86"/>
                  </a:lnTo>
                  <a:lnTo>
                    <a:pt x="48" y="98"/>
                  </a:lnTo>
                  <a:lnTo>
                    <a:pt x="35" y="105"/>
                  </a:lnTo>
                  <a:lnTo>
                    <a:pt x="24" y="108"/>
                  </a:lnTo>
                  <a:lnTo>
                    <a:pt x="16" y="108"/>
                  </a:lnTo>
                  <a:lnTo>
                    <a:pt x="9" y="105"/>
                  </a:lnTo>
                  <a:lnTo>
                    <a:pt x="0" y="100"/>
                  </a:lnTo>
                  <a:lnTo>
                    <a:pt x="9" y="90"/>
                  </a:lnTo>
                  <a:lnTo>
                    <a:pt x="14" y="95"/>
                  </a:lnTo>
                  <a:lnTo>
                    <a:pt x="19" y="98"/>
                  </a:lnTo>
                  <a:lnTo>
                    <a:pt x="26" y="98"/>
                  </a:lnTo>
                  <a:lnTo>
                    <a:pt x="32" y="95"/>
                  </a:lnTo>
                  <a:lnTo>
                    <a:pt x="43" y="90"/>
                  </a:lnTo>
                  <a:lnTo>
                    <a:pt x="50" y="81"/>
                  </a:lnTo>
                  <a:lnTo>
                    <a:pt x="53" y="74"/>
                  </a:lnTo>
                  <a:lnTo>
                    <a:pt x="50" y="64"/>
                  </a:lnTo>
                  <a:lnTo>
                    <a:pt x="48" y="55"/>
                  </a:lnTo>
                  <a:lnTo>
                    <a:pt x="40" y="50"/>
                  </a:lnTo>
                  <a:lnTo>
                    <a:pt x="32" y="47"/>
                  </a:lnTo>
                  <a:lnTo>
                    <a:pt x="21" y="50"/>
                  </a:lnTo>
                  <a:lnTo>
                    <a:pt x="16" y="52"/>
                  </a:lnTo>
                  <a:lnTo>
                    <a:pt x="11" y="55"/>
                  </a:lnTo>
                  <a:lnTo>
                    <a:pt x="9" y="60"/>
                  </a:lnTo>
                  <a:lnTo>
                    <a:pt x="3" y="64"/>
                  </a:lnTo>
                  <a:lnTo>
                    <a:pt x="5" y="13"/>
                  </a:lnTo>
                  <a:lnTo>
                    <a:pt x="45" y="0"/>
                  </a:lnTo>
                  <a:lnTo>
                    <a:pt x="48" y="11"/>
                  </a:lnTo>
                  <a:lnTo>
                    <a:pt x="16"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0" name="Freeform 192"/>
            <p:cNvSpPr>
              <a:spLocks/>
            </p:cNvSpPr>
            <p:nvPr/>
          </p:nvSpPr>
          <p:spPr bwMode="auto">
            <a:xfrm>
              <a:off x="4917" y="759"/>
              <a:ext cx="12" cy="22"/>
            </a:xfrm>
            <a:custGeom>
              <a:avLst/>
              <a:gdLst>
                <a:gd name="T0" fmla="*/ 3 w 61"/>
                <a:gd name="T1" fmla="*/ 4 h 108"/>
                <a:gd name="T2" fmla="*/ 3 w 61"/>
                <a:gd name="T3" fmla="*/ 9 h 108"/>
                <a:gd name="T4" fmla="*/ 4 w 61"/>
                <a:gd name="T5" fmla="*/ 8 h 108"/>
                <a:gd name="T6" fmla="*/ 7 w 61"/>
                <a:gd name="T7" fmla="*/ 8 h 108"/>
                <a:gd name="T8" fmla="*/ 9 w 61"/>
                <a:gd name="T9" fmla="*/ 9 h 108"/>
                <a:gd name="T10" fmla="*/ 11 w 61"/>
                <a:gd name="T11" fmla="*/ 10 h 108"/>
                <a:gd name="T12" fmla="*/ 12 w 61"/>
                <a:gd name="T13" fmla="*/ 12 h 108"/>
                <a:gd name="T14" fmla="*/ 12 w 61"/>
                <a:gd name="T15" fmla="*/ 15 h 108"/>
                <a:gd name="T16" fmla="*/ 11 w 61"/>
                <a:gd name="T17" fmla="*/ 18 h 108"/>
                <a:gd name="T18" fmla="*/ 9 w 61"/>
                <a:gd name="T19" fmla="*/ 20 h 108"/>
                <a:gd name="T20" fmla="*/ 7 w 61"/>
                <a:gd name="T21" fmla="*/ 22 h 108"/>
                <a:gd name="T22" fmla="*/ 5 w 61"/>
                <a:gd name="T23" fmla="*/ 22 h 108"/>
                <a:gd name="T24" fmla="*/ 3 w 61"/>
                <a:gd name="T25" fmla="*/ 22 h 108"/>
                <a:gd name="T26" fmla="*/ 2 w 61"/>
                <a:gd name="T27" fmla="*/ 21 h 108"/>
                <a:gd name="T28" fmla="*/ 0 w 61"/>
                <a:gd name="T29" fmla="*/ 20 h 108"/>
                <a:gd name="T30" fmla="*/ 1 w 61"/>
                <a:gd name="T31" fmla="*/ 19 h 108"/>
                <a:gd name="T32" fmla="*/ 2 w 61"/>
                <a:gd name="T33" fmla="*/ 19 h 108"/>
                <a:gd name="T34" fmla="*/ 4 w 61"/>
                <a:gd name="T35" fmla="*/ 20 h 108"/>
                <a:gd name="T36" fmla="*/ 5 w 61"/>
                <a:gd name="T37" fmla="*/ 20 h 108"/>
                <a:gd name="T38" fmla="*/ 6 w 61"/>
                <a:gd name="T39" fmla="*/ 20 h 108"/>
                <a:gd name="T40" fmla="*/ 8 w 61"/>
                <a:gd name="T41" fmla="*/ 19 h 108"/>
                <a:gd name="T42" fmla="*/ 9 w 61"/>
                <a:gd name="T43" fmla="*/ 17 h 108"/>
                <a:gd name="T44" fmla="*/ 10 w 61"/>
                <a:gd name="T45" fmla="*/ 15 h 108"/>
                <a:gd name="T46" fmla="*/ 10 w 61"/>
                <a:gd name="T47" fmla="*/ 13 h 108"/>
                <a:gd name="T48" fmla="*/ 9 w 61"/>
                <a:gd name="T49" fmla="*/ 11 h 108"/>
                <a:gd name="T50" fmla="*/ 8 w 61"/>
                <a:gd name="T51" fmla="*/ 10 h 108"/>
                <a:gd name="T52" fmla="*/ 6 w 61"/>
                <a:gd name="T53" fmla="*/ 10 h 108"/>
                <a:gd name="T54" fmla="*/ 4 w 61"/>
                <a:gd name="T55" fmla="*/ 10 h 108"/>
                <a:gd name="T56" fmla="*/ 3 w 61"/>
                <a:gd name="T57" fmla="*/ 11 h 108"/>
                <a:gd name="T58" fmla="*/ 2 w 61"/>
                <a:gd name="T59" fmla="*/ 11 h 108"/>
                <a:gd name="T60" fmla="*/ 2 w 61"/>
                <a:gd name="T61" fmla="*/ 12 h 108"/>
                <a:gd name="T62" fmla="*/ 0 w 61"/>
                <a:gd name="T63" fmla="*/ 13 h 108"/>
                <a:gd name="T64" fmla="*/ 1 w 61"/>
                <a:gd name="T65" fmla="*/ 3 h 108"/>
                <a:gd name="T66" fmla="*/ 9 w 61"/>
                <a:gd name="T67" fmla="*/ 0 h 108"/>
                <a:gd name="T68" fmla="*/ 9 w 61"/>
                <a:gd name="T69" fmla="*/ 2 h 108"/>
                <a:gd name="T70" fmla="*/ 3 w 61"/>
                <a:gd name="T71" fmla="*/ 4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1" h="108">
                  <a:moveTo>
                    <a:pt x="16" y="22"/>
                  </a:moveTo>
                  <a:lnTo>
                    <a:pt x="13" y="43"/>
                  </a:lnTo>
                  <a:lnTo>
                    <a:pt x="19" y="40"/>
                  </a:lnTo>
                  <a:lnTo>
                    <a:pt x="35" y="38"/>
                  </a:lnTo>
                  <a:lnTo>
                    <a:pt x="45" y="43"/>
                  </a:lnTo>
                  <a:lnTo>
                    <a:pt x="56" y="50"/>
                  </a:lnTo>
                  <a:lnTo>
                    <a:pt x="61" y="61"/>
                  </a:lnTo>
                  <a:lnTo>
                    <a:pt x="61" y="74"/>
                  </a:lnTo>
                  <a:lnTo>
                    <a:pt x="56" y="87"/>
                  </a:lnTo>
                  <a:lnTo>
                    <a:pt x="47" y="98"/>
                  </a:lnTo>
                  <a:lnTo>
                    <a:pt x="35" y="106"/>
                  </a:lnTo>
                  <a:lnTo>
                    <a:pt x="24" y="108"/>
                  </a:lnTo>
                  <a:lnTo>
                    <a:pt x="16" y="108"/>
                  </a:lnTo>
                  <a:lnTo>
                    <a:pt x="8" y="103"/>
                  </a:lnTo>
                  <a:lnTo>
                    <a:pt x="0" y="98"/>
                  </a:lnTo>
                  <a:lnTo>
                    <a:pt x="6" y="91"/>
                  </a:lnTo>
                  <a:lnTo>
                    <a:pt x="11" y="93"/>
                  </a:lnTo>
                  <a:lnTo>
                    <a:pt x="19" y="96"/>
                  </a:lnTo>
                  <a:lnTo>
                    <a:pt x="24" y="96"/>
                  </a:lnTo>
                  <a:lnTo>
                    <a:pt x="32" y="96"/>
                  </a:lnTo>
                  <a:lnTo>
                    <a:pt x="40" y="91"/>
                  </a:lnTo>
                  <a:lnTo>
                    <a:pt x="47" y="82"/>
                  </a:lnTo>
                  <a:lnTo>
                    <a:pt x="50" y="74"/>
                  </a:lnTo>
                  <a:lnTo>
                    <a:pt x="50" y="64"/>
                  </a:lnTo>
                  <a:lnTo>
                    <a:pt x="45" y="56"/>
                  </a:lnTo>
                  <a:lnTo>
                    <a:pt x="40" y="50"/>
                  </a:lnTo>
                  <a:lnTo>
                    <a:pt x="30" y="48"/>
                  </a:lnTo>
                  <a:lnTo>
                    <a:pt x="19" y="50"/>
                  </a:lnTo>
                  <a:lnTo>
                    <a:pt x="16" y="53"/>
                  </a:lnTo>
                  <a:lnTo>
                    <a:pt x="11" y="56"/>
                  </a:lnTo>
                  <a:lnTo>
                    <a:pt x="8" y="61"/>
                  </a:lnTo>
                  <a:lnTo>
                    <a:pt x="2" y="64"/>
                  </a:lnTo>
                  <a:lnTo>
                    <a:pt x="6" y="14"/>
                  </a:lnTo>
                  <a:lnTo>
                    <a:pt x="45" y="0"/>
                  </a:lnTo>
                  <a:lnTo>
                    <a:pt x="47" y="10"/>
                  </a:lnTo>
                  <a:lnTo>
                    <a:pt x="16"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1" name="Freeform 193"/>
            <p:cNvSpPr>
              <a:spLocks/>
            </p:cNvSpPr>
            <p:nvPr/>
          </p:nvSpPr>
          <p:spPr bwMode="auto">
            <a:xfrm>
              <a:off x="4366" y="755"/>
              <a:ext cx="200" cy="129"/>
            </a:xfrm>
            <a:custGeom>
              <a:avLst/>
              <a:gdLst>
                <a:gd name="T0" fmla="*/ 200 w 1001"/>
                <a:gd name="T1" fmla="*/ 67 h 645"/>
                <a:gd name="T2" fmla="*/ 187 w 1001"/>
                <a:gd name="T3" fmla="*/ 0 h 645"/>
                <a:gd name="T4" fmla="*/ 0 w 1001"/>
                <a:gd name="T5" fmla="*/ 59 h 645"/>
                <a:gd name="T6" fmla="*/ 16 w 1001"/>
                <a:gd name="T7" fmla="*/ 129 h 645"/>
                <a:gd name="T8" fmla="*/ 200 w 1001"/>
                <a:gd name="T9" fmla="*/ 67 h 64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1" h="645">
                  <a:moveTo>
                    <a:pt x="1001" y="336"/>
                  </a:moveTo>
                  <a:lnTo>
                    <a:pt x="937" y="0"/>
                  </a:lnTo>
                  <a:lnTo>
                    <a:pt x="0" y="294"/>
                  </a:lnTo>
                  <a:lnTo>
                    <a:pt x="80" y="645"/>
                  </a:lnTo>
                  <a:lnTo>
                    <a:pt x="1001" y="33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2" name="Freeform 194"/>
            <p:cNvSpPr>
              <a:spLocks/>
            </p:cNvSpPr>
            <p:nvPr/>
          </p:nvSpPr>
          <p:spPr bwMode="auto">
            <a:xfrm>
              <a:off x="4360" y="769"/>
              <a:ext cx="207" cy="70"/>
            </a:xfrm>
            <a:custGeom>
              <a:avLst/>
              <a:gdLst>
                <a:gd name="T0" fmla="*/ 207 w 1033"/>
                <a:gd name="T1" fmla="*/ 5 h 351"/>
                <a:gd name="T2" fmla="*/ 206 w 1033"/>
                <a:gd name="T3" fmla="*/ 0 h 351"/>
                <a:gd name="T4" fmla="*/ 0 w 1033"/>
                <a:gd name="T5" fmla="*/ 65 h 351"/>
                <a:gd name="T6" fmla="*/ 1 w 1033"/>
                <a:gd name="T7" fmla="*/ 70 h 351"/>
                <a:gd name="T8" fmla="*/ 207 w 1033"/>
                <a:gd name="T9" fmla="*/ 5 h 3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33" h="351">
                  <a:moveTo>
                    <a:pt x="1033" y="24"/>
                  </a:moveTo>
                  <a:lnTo>
                    <a:pt x="1028" y="0"/>
                  </a:lnTo>
                  <a:lnTo>
                    <a:pt x="0" y="324"/>
                  </a:lnTo>
                  <a:lnTo>
                    <a:pt x="6" y="351"/>
                  </a:lnTo>
                  <a:lnTo>
                    <a:pt x="1033"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3" name="Freeform 195"/>
            <p:cNvSpPr>
              <a:spLocks/>
            </p:cNvSpPr>
            <p:nvPr/>
          </p:nvSpPr>
          <p:spPr bwMode="auto">
            <a:xfrm>
              <a:off x="4366" y="792"/>
              <a:ext cx="206" cy="73"/>
            </a:xfrm>
            <a:custGeom>
              <a:avLst/>
              <a:gdLst>
                <a:gd name="T0" fmla="*/ 206 w 1027"/>
                <a:gd name="T1" fmla="*/ 6 h 362"/>
                <a:gd name="T2" fmla="*/ 205 w 1027"/>
                <a:gd name="T3" fmla="*/ 0 h 362"/>
                <a:gd name="T4" fmla="*/ 0 w 1027"/>
                <a:gd name="T5" fmla="*/ 67 h 362"/>
                <a:gd name="T6" fmla="*/ 1 w 1027"/>
                <a:gd name="T7" fmla="*/ 73 h 362"/>
                <a:gd name="T8" fmla="*/ 206 w 1027"/>
                <a:gd name="T9" fmla="*/ 6 h 3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7" h="362">
                  <a:moveTo>
                    <a:pt x="1027" y="28"/>
                  </a:moveTo>
                  <a:lnTo>
                    <a:pt x="1022" y="0"/>
                  </a:lnTo>
                  <a:lnTo>
                    <a:pt x="0" y="333"/>
                  </a:lnTo>
                  <a:lnTo>
                    <a:pt x="5" y="362"/>
                  </a:lnTo>
                  <a:lnTo>
                    <a:pt x="1027"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4" name="Freeform 196"/>
            <p:cNvSpPr>
              <a:spLocks/>
            </p:cNvSpPr>
            <p:nvPr/>
          </p:nvSpPr>
          <p:spPr bwMode="auto">
            <a:xfrm>
              <a:off x="4399" y="795"/>
              <a:ext cx="11" cy="27"/>
            </a:xfrm>
            <a:custGeom>
              <a:avLst/>
              <a:gdLst>
                <a:gd name="T0" fmla="*/ 11 w 55"/>
                <a:gd name="T1" fmla="*/ 25 h 134"/>
                <a:gd name="T2" fmla="*/ 6 w 55"/>
                <a:gd name="T3" fmla="*/ 0 h 134"/>
                <a:gd name="T4" fmla="*/ 0 w 55"/>
                <a:gd name="T5" fmla="*/ 2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10"/>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5" name="Freeform 197"/>
            <p:cNvSpPr>
              <a:spLocks/>
            </p:cNvSpPr>
            <p:nvPr/>
          </p:nvSpPr>
          <p:spPr bwMode="auto">
            <a:xfrm>
              <a:off x="4466" y="774"/>
              <a:ext cx="12" cy="26"/>
            </a:xfrm>
            <a:custGeom>
              <a:avLst/>
              <a:gdLst>
                <a:gd name="T0" fmla="*/ 12 w 58"/>
                <a:gd name="T1" fmla="*/ 24 h 130"/>
                <a:gd name="T2" fmla="*/ 7 w 58"/>
                <a:gd name="T3" fmla="*/ 0 h 130"/>
                <a:gd name="T4" fmla="*/ 0 w 58"/>
                <a:gd name="T5" fmla="*/ 2 h 130"/>
                <a:gd name="T6" fmla="*/ 6 w 58"/>
                <a:gd name="T7" fmla="*/ 26 h 130"/>
                <a:gd name="T8" fmla="*/ 12 w 58"/>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 h="130">
                  <a:moveTo>
                    <a:pt x="58" y="120"/>
                  </a:moveTo>
                  <a:lnTo>
                    <a:pt x="32" y="0"/>
                  </a:lnTo>
                  <a:lnTo>
                    <a:pt x="0" y="11"/>
                  </a:lnTo>
                  <a:lnTo>
                    <a:pt x="27" y="130"/>
                  </a:lnTo>
                  <a:lnTo>
                    <a:pt x="58" y="1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6" name="Freeform 198"/>
            <p:cNvSpPr>
              <a:spLocks/>
            </p:cNvSpPr>
            <p:nvPr/>
          </p:nvSpPr>
          <p:spPr bwMode="auto">
            <a:xfrm>
              <a:off x="4479" y="770"/>
              <a:ext cx="11" cy="26"/>
            </a:xfrm>
            <a:custGeom>
              <a:avLst/>
              <a:gdLst>
                <a:gd name="T0" fmla="*/ 11 w 56"/>
                <a:gd name="T1" fmla="*/ 24 h 129"/>
                <a:gd name="T2" fmla="*/ 6 w 56"/>
                <a:gd name="T3" fmla="*/ 0 h 129"/>
                <a:gd name="T4" fmla="*/ 0 w 56"/>
                <a:gd name="T5" fmla="*/ 2 h 129"/>
                <a:gd name="T6" fmla="*/ 5 w 56"/>
                <a:gd name="T7" fmla="*/ 26 h 129"/>
                <a:gd name="T8" fmla="*/ 11 w 56"/>
                <a:gd name="T9" fmla="*/ 24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29">
                  <a:moveTo>
                    <a:pt x="56" y="119"/>
                  </a:moveTo>
                  <a:lnTo>
                    <a:pt x="32" y="0"/>
                  </a:lnTo>
                  <a:lnTo>
                    <a:pt x="0" y="8"/>
                  </a:lnTo>
                  <a:lnTo>
                    <a:pt x="24" y="129"/>
                  </a:lnTo>
                  <a:lnTo>
                    <a:pt x="56"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7" name="Freeform 199"/>
            <p:cNvSpPr>
              <a:spLocks/>
            </p:cNvSpPr>
            <p:nvPr/>
          </p:nvSpPr>
          <p:spPr bwMode="auto">
            <a:xfrm>
              <a:off x="4504" y="767"/>
              <a:ext cx="11" cy="25"/>
            </a:xfrm>
            <a:custGeom>
              <a:avLst/>
              <a:gdLst>
                <a:gd name="T0" fmla="*/ 11 w 55"/>
                <a:gd name="T1" fmla="*/ 23 h 128"/>
                <a:gd name="T2" fmla="*/ 6 w 55"/>
                <a:gd name="T3" fmla="*/ 0 h 128"/>
                <a:gd name="T4" fmla="*/ 0 w 55"/>
                <a:gd name="T5" fmla="*/ 1 h 128"/>
                <a:gd name="T6" fmla="*/ 5 w 55"/>
                <a:gd name="T7" fmla="*/ 25 h 128"/>
                <a:gd name="T8" fmla="*/ 11 w 55"/>
                <a:gd name="T9" fmla="*/ 23 h 1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28">
                  <a:moveTo>
                    <a:pt x="55" y="118"/>
                  </a:moveTo>
                  <a:lnTo>
                    <a:pt x="31" y="0"/>
                  </a:lnTo>
                  <a:lnTo>
                    <a:pt x="0" y="7"/>
                  </a:lnTo>
                  <a:lnTo>
                    <a:pt x="24" y="128"/>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8" name="Freeform 200"/>
            <p:cNvSpPr>
              <a:spLocks/>
            </p:cNvSpPr>
            <p:nvPr/>
          </p:nvSpPr>
          <p:spPr bwMode="auto">
            <a:xfrm>
              <a:off x="4530" y="757"/>
              <a:ext cx="11" cy="26"/>
            </a:xfrm>
            <a:custGeom>
              <a:avLst/>
              <a:gdLst>
                <a:gd name="T0" fmla="*/ 11 w 55"/>
                <a:gd name="T1" fmla="*/ 24 h 130"/>
                <a:gd name="T2" fmla="*/ 6 w 55"/>
                <a:gd name="T3" fmla="*/ 0 h 130"/>
                <a:gd name="T4" fmla="*/ 0 w 55"/>
                <a:gd name="T5" fmla="*/ 2 h 130"/>
                <a:gd name="T6" fmla="*/ 5 w 55"/>
                <a:gd name="T7" fmla="*/ 26 h 130"/>
                <a:gd name="T8" fmla="*/ 11 w 55"/>
                <a:gd name="T9" fmla="*/ 24 h 1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0">
                  <a:moveTo>
                    <a:pt x="55" y="118"/>
                  </a:moveTo>
                  <a:lnTo>
                    <a:pt x="31" y="0"/>
                  </a:lnTo>
                  <a:lnTo>
                    <a:pt x="0" y="8"/>
                  </a:lnTo>
                  <a:lnTo>
                    <a:pt x="24" y="130"/>
                  </a:lnTo>
                  <a:lnTo>
                    <a:pt x="55"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89" name="Freeform 201"/>
            <p:cNvSpPr>
              <a:spLocks/>
            </p:cNvSpPr>
            <p:nvPr/>
          </p:nvSpPr>
          <p:spPr bwMode="auto">
            <a:xfrm>
              <a:off x="4422" y="816"/>
              <a:ext cx="11" cy="27"/>
            </a:xfrm>
            <a:custGeom>
              <a:avLst/>
              <a:gdLst>
                <a:gd name="T0" fmla="*/ 11 w 55"/>
                <a:gd name="T1" fmla="*/ 25 h 134"/>
                <a:gd name="T2" fmla="*/ 6 w 55"/>
                <a:gd name="T3" fmla="*/ 0 h 134"/>
                <a:gd name="T4" fmla="*/ 0 w 55"/>
                <a:gd name="T5" fmla="*/ 1 h 134"/>
                <a:gd name="T6" fmla="*/ 5 w 55"/>
                <a:gd name="T7" fmla="*/ 27 h 134"/>
                <a:gd name="T8" fmla="*/ 11 w 55"/>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4">
                  <a:moveTo>
                    <a:pt x="55" y="124"/>
                  </a:moveTo>
                  <a:lnTo>
                    <a:pt x="29" y="0"/>
                  </a:lnTo>
                  <a:lnTo>
                    <a:pt x="0" y="7"/>
                  </a:lnTo>
                  <a:lnTo>
                    <a:pt x="26" y="134"/>
                  </a:lnTo>
                  <a:lnTo>
                    <a:pt x="5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0" name="Freeform 202"/>
            <p:cNvSpPr>
              <a:spLocks/>
            </p:cNvSpPr>
            <p:nvPr/>
          </p:nvSpPr>
          <p:spPr bwMode="auto">
            <a:xfrm>
              <a:off x="4481" y="797"/>
              <a:ext cx="11" cy="26"/>
            </a:xfrm>
            <a:custGeom>
              <a:avLst/>
              <a:gdLst>
                <a:gd name="T0" fmla="*/ 11 w 56"/>
                <a:gd name="T1" fmla="*/ 24 h 132"/>
                <a:gd name="T2" fmla="*/ 6 w 56"/>
                <a:gd name="T3" fmla="*/ 0 h 132"/>
                <a:gd name="T4" fmla="*/ 0 w 56"/>
                <a:gd name="T5" fmla="*/ 2 h 132"/>
                <a:gd name="T6" fmla="*/ 5 w 56"/>
                <a:gd name="T7" fmla="*/ 26 h 132"/>
                <a:gd name="T8" fmla="*/ 11 w 56"/>
                <a:gd name="T9" fmla="*/ 24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2">
                  <a:moveTo>
                    <a:pt x="56" y="124"/>
                  </a:moveTo>
                  <a:lnTo>
                    <a:pt x="32" y="0"/>
                  </a:lnTo>
                  <a:lnTo>
                    <a:pt x="0" y="11"/>
                  </a:lnTo>
                  <a:lnTo>
                    <a:pt x="27" y="132"/>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1" name="Freeform 203"/>
            <p:cNvSpPr>
              <a:spLocks/>
            </p:cNvSpPr>
            <p:nvPr/>
          </p:nvSpPr>
          <p:spPr bwMode="auto">
            <a:xfrm>
              <a:off x="4509" y="788"/>
              <a:ext cx="11" cy="27"/>
            </a:xfrm>
            <a:custGeom>
              <a:avLst/>
              <a:gdLst>
                <a:gd name="T0" fmla="*/ 11 w 55"/>
                <a:gd name="T1" fmla="*/ 25 h 132"/>
                <a:gd name="T2" fmla="*/ 6 w 55"/>
                <a:gd name="T3" fmla="*/ 0 h 132"/>
                <a:gd name="T4" fmla="*/ 0 w 55"/>
                <a:gd name="T5" fmla="*/ 2 h 132"/>
                <a:gd name="T6" fmla="*/ 5 w 55"/>
                <a:gd name="T7" fmla="*/ 27 h 132"/>
                <a:gd name="T8" fmla="*/ 11 w 55"/>
                <a:gd name="T9" fmla="*/ 25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5" h="132">
                  <a:moveTo>
                    <a:pt x="55" y="121"/>
                  </a:moveTo>
                  <a:lnTo>
                    <a:pt x="31" y="0"/>
                  </a:lnTo>
                  <a:lnTo>
                    <a:pt x="0" y="8"/>
                  </a:lnTo>
                  <a:lnTo>
                    <a:pt x="23" y="132"/>
                  </a:lnTo>
                  <a:lnTo>
                    <a:pt x="55" y="1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2" name="Freeform 204"/>
            <p:cNvSpPr>
              <a:spLocks/>
            </p:cNvSpPr>
            <p:nvPr/>
          </p:nvSpPr>
          <p:spPr bwMode="auto">
            <a:xfrm>
              <a:off x="4453" y="832"/>
              <a:ext cx="11" cy="27"/>
            </a:xfrm>
            <a:custGeom>
              <a:avLst/>
              <a:gdLst>
                <a:gd name="T0" fmla="*/ 11 w 56"/>
                <a:gd name="T1" fmla="*/ 25 h 134"/>
                <a:gd name="T2" fmla="*/ 6 w 56"/>
                <a:gd name="T3" fmla="*/ 0 h 134"/>
                <a:gd name="T4" fmla="*/ 0 w 56"/>
                <a:gd name="T5" fmla="*/ 2 h 134"/>
                <a:gd name="T6" fmla="*/ 5 w 56"/>
                <a:gd name="T7" fmla="*/ 27 h 134"/>
                <a:gd name="T8" fmla="*/ 11 w 56"/>
                <a:gd name="T9" fmla="*/ 25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6" h="134">
                  <a:moveTo>
                    <a:pt x="56" y="124"/>
                  </a:moveTo>
                  <a:lnTo>
                    <a:pt x="29" y="0"/>
                  </a:lnTo>
                  <a:lnTo>
                    <a:pt x="0" y="11"/>
                  </a:lnTo>
                  <a:lnTo>
                    <a:pt x="24" y="134"/>
                  </a:lnTo>
                  <a:lnTo>
                    <a:pt x="56"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3" name="Freeform 205"/>
            <p:cNvSpPr>
              <a:spLocks/>
            </p:cNvSpPr>
            <p:nvPr/>
          </p:nvSpPr>
          <p:spPr bwMode="auto">
            <a:xfrm>
              <a:off x="4568" y="848"/>
              <a:ext cx="313" cy="200"/>
            </a:xfrm>
            <a:custGeom>
              <a:avLst/>
              <a:gdLst>
                <a:gd name="T0" fmla="*/ 313 w 1565"/>
                <a:gd name="T1" fmla="*/ 105 h 999"/>
                <a:gd name="T2" fmla="*/ 297 w 1565"/>
                <a:gd name="T3" fmla="*/ 0 h 999"/>
                <a:gd name="T4" fmla="*/ 0 w 1565"/>
                <a:gd name="T5" fmla="*/ 86 h 999"/>
                <a:gd name="T6" fmla="*/ 23 w 1565"/>
                <a:gd name="T7" fmla="*/ 200 h 999"/>
                <a:gd name="T8" fmla="*/ 313 w 1565"/>
                <a:gd name="T9" fmla="*/ 105 h 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5" h="999">
                  <a:moveTo>
                    <a:pt x="1565" y="526"/>
                  </a:moveTo>
                  <a:lnTo>
                    <a:pt x="1485" y="0"/>
                  </a:lnTo>
                  <a:lnTo>
                    <a:pt x="0" y="431"/>
                  </a:lnTo>
                  <a:lnTo>
                    <a:pt x="114" y="999"/>
                  </a:lnTo>
                  <a:lnTo>
                    <a:pt x="1565" y="526"/>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4" name="Freeform 206"/>
            <p:cNvSpPr>
              <a:spLocks/>
            </p:cNvSpPr>
            <p:nvPr/>
          </p:nvSpPr>
          <p:spPr bwMode="auto">
            <a:xfrm>
              <a:off x="4559" y="867"/>
              <a:ext cx="328" cy="119"/>
            </a:xfrm>
            <a:custGeom>
              <a:avLst/>
              <a:gdLst>
                <a:gd name="T0" fmla="*/ 328 w 1641"/>
                <a:gd name="T1" fmla="*/ 20 h 592"/>
                <a:gd name="T2" fmla="*/ 325 w 1641"/>
                <a:gd name="T3" fmla="*/ 0 h 592"/>
                <a:gd name="T4" fmla="*/ 0 w 1641"/>
                <a:gd name="T5" fmla="*/ 98 h 592"/>
                <a:gd name="T6" fmla="*/ 5 w 1641"/>
                <a:gd name="T7" fmla="*/ 119 h 592"/>
                <a:gd name="T8" fmla="*/ 328 w 1641"/>
                <a:gd name="T9" fmla="*/ 2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1" h="592">
                  <a:moveTo>
                    <a:pt x="1641" y="98"/>
                  </a:moveTo>
                  <a:lnTo>
                    <a:pt x="1627" y="0"/>
                  </a:lnTo>
                  <a:lnTo>
                    <a:pt x="0" y="486"/>
                  </a:lnTo>
                  <a:lnTo>
                    <a:pt x="24" y="592"/>
                  </a:lnTo>
                  <a:lnTo>
                    <a:pt x="1641"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5" name="Freeform 207"/>
            <p:cNvSpPr>
              <a:spLocks/>
            </p:cNvSpPr>
            <p:nvPr/>
          </p:nvSpPr>
          <p:spPr bwMode="auto">
            <a:xfrm>
              <a:off x="4571" y="905"/>
              <a:ext cx="325" cy="121"/>
            </a:xfrm>
            <a:custGeom>
              <a:avLst/>
              <a:gdLst>
                <a:gd name="T0" fmla="*/ 325 w 1627"/>
                <a:gd name="T1" fmla="*/ 20 h 607"/>
                <a:gd name="T2" fmla="*/ 322 w 1627"/>
                <a:gd name="T3" fmla="*/ 0 h 607"/>
                <a:gd name="T4" fmla="*/ 0 w 1627"/>
                <a:gd name="T5" fmla="*/ 99 h 607"/>
                <a:gd name="T6" fmla="*/ 4 w 1627"/>
                <a:gd name="T7" fmla="*/ 121 h 607"/>
                <a:gd name="T8" fmla="*/ 325 w 1627"/>
                <a:gd name="T9" fmla="*/ 20 h 60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7" h="607">
                  <a:moveTo>
                    <a:pt x="1627" y="98"/>
                  </a:moveTo>
                  <a:lnTo>
                    <a:pt x="1611" y="0"/>
                  </a:lnTo>
                  <a:lnTo>
                    <a:pt x="0" y="499"/>
                  </a:lnTo>
                  <a:lnTo>
                    <a:pt x="22" y="607"/>
                  </a:lnTo>
                  <a:lnTo>
                    <a:pt x="162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6" name="Freeform 208"/>
            <p:cNvSpPr>
              <a:spLocks/>
            </p:cNvSpPr>
            <p:nvPr/>
          </p:nvSpPr>
          <p:spPr bwMode="auto">
            <a:xfrm>
              <a:off x="4620" y="906"/>
              <a:ext cx="17" cy="41"/>
            </a:xfrm>
            <a:custGeom>
              <a:avLst/>
              <a:gdLst>
                <a:gd name="T0" fmla="*/ 17 w 85"/>
                <a:gd name="T1" fmla="*/ 38 h 204"/>
                <a:gd name="T2" fmla="*/ 10 w 85"/>
                <a:gd name="T3" fmla="*/ 0 h 204"/>
                <a:gd name="T4" fmla="*/ 0 w 85"/>
                <a:gd name="T5" fmla="*/ 3 h 204"/>
                <a:gd name="T6" fmla="*/ 8 w 85"/>
                <a:gd name="T7" fmla="*/ 41 h 204"/>
                <a:gd name="T8" fmla="*/ 17 w 85"/>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5" h="204">
                  <a:moveTo>
                    <a:pt x="85" y="189"/>
                  </a:moveTo>
                  <a:lnTo>
                    <a:pt x="50" y="0"/>
                  </a:lnTo>
                  <a:lnTo>
                    <a:pt x="0" y="14"/>
                  </a:lnTo>
                  <a:lnTo>
                    <a:pt x="38" y="204"/>
                  </a:lnTo>
                  <a:lnTo>
                    <a:pt x="85" y="18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7" name="Freeform 209"/>
            <p:cNvSpPr>
              <a:spLocks/>
            </p:cNvSpPr>
            <p:nvPr/>
          </p:nvSpPr>
          <p:spPr bwMode="auto">
            <a:xfrm>
              <a:off x="4727" y="874"/>
              <a:ext cx="16" cy="39"/>
            </a:xfrm>
            <a:custGeom>
              <a:avLst/>
              <a:gdLst>
                <a:gd name="T0" fmla="*/ 16 w 82"/>
                <a:gd name="T1" fmla="*/ 36 h 199"/>
                <a:gd name="T2" fmla="*/ 10 w 82"/>
                <a:gd name="T3" fmla="*/ 0 h 199"/>
                <a:gd name="T4" fmla="*/ 0 w 82"/>
                <a:gd name="T5" fmla="*/ 3 h 199"/>
                <a:gd name="T6" fmla="*/ 6 w 82"/>
                <a:gd name="T7" fmla="*/ 39 h 199"/>
                <a:gd name="T8" fmla="*/ 16 w 82"/>
                <a:gd name="T9" fmla="*/ 36 h 1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9">
                  <a:moveTo>
                    <a:pt x="82" y="183"/>
                  </a:moveTo>
                  <a:lnTo>
                    <a:pt x="50" y="0"/>
                  </a:lnTo>
                  <a:lnTo>
                    <a:pt x="0" y="17"/>
                  </a:lnTo>
                  <a:lnTo>
                    <a:pt x="31" y="199"/>
                  </a:lnTo>
                  <a:lnTo>
                    <a:pt x="82" y="18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8" name="Freeform 210"/>
            <p:cNvSpPr>
              <a:spLocks/>
            </p:cNvSpPr>
            <p:nvPr/>
          </p:nvSpPr>
          <p:spPr bwMode="auto">
            <a:xfrm>
              <a:off x="4747" y="868"/>
              <a:ext cx="16" cy="40"/>
            </a:xfrm>
            <a:custGeom>
              <a:avLst/>
              <a:gdLst>
                <a:gd name="T0" fmla="*/ 16 w 82"/>
                <a:gd name="T1" fmla="*/ 37 h 196"/>
                <a:gd name="T2" fmla="*/ 10 w 82"/>
                <a:gd name="T3" fmla="*/ 0 h 196"/>
                <a:gd name="T4" fmla="*/ 0 w 82"/>
                <a:gd name="T5" fmla="*/ 3 h 196"/>
                <a:gd name="T6" fmla="*/ 6 w 82"/>
                <a:gd name="T7" fmla="*/ 40 h 196"/>
                <a:gd name="T8" fmla="*/ 16 w 82"/>
                <a:gd name="T9" fmla="*/ 37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6">
                  <a:moveTo>
                    <a:pt x="82" y="180"/>
                  </a:moveTo>
                  <a:lnTo>
                    <a:pt x="51" y="0"/>
                  </a:lnTo>
                  <a:lnTo>
                    <a:pt x="0" y="14"/>
                  </a:lnTo>
                  <a:lnTo>
                    <a:pt x="32" y="196"/>
                  </a:lnTo>
                  <a:lnTo>
                    <a:pt x="82"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999" name="Freeform 211"/>
            <p:cNvSpPr>
              <a:spLocks/>
            </p:cNvSpPr>
            <p:nvPr/>
          </p:nvSpPr>
          <p:spPr bwMode="auto">
            <a:xfrm>
              <a:off x="4786" y="863"/>
              <a:ext cx="16" cy="39"/>
            </a:xfrm>
            <a:custGeom>
              <a:avLst/>
              <a:gdLst>
                <a:gd name="T0" fmla="*/ 16 w 80"/>
                <a:gd name="T1" fmla="*/ 36 h 196"/>
                <a:gd name="T2" fmla="*/ 10 w 80"/>
                <a:gd name="T3" fmla="*/ 0 h 196"/>
                <a:gd name="T4" fmla="*/ 0 w 80"/>
                <a:gd name="T5" fmla="*/ 3 h 196"/>
                <a:gd name="T6" fmla="*/ 6 w 80"/>
                <a:gd name="T7" fmla="*/ 39 h 196"/>
                <a:gd name="T8" fmla="*/ 16 w 80"/>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 h="196">
                  <a:moveTo>
                    <a:pt x="80" y="179"/>
                  </a:moveTo>
                  <a:lnTo>
                    <a:pt x="51" y="0"/>
                  </a:lnTo>
                  <a:lnTo>
                    <a:pt x="0" y="13"/>
                  </a:lnTo>
                  <a:lnTo>
                    <a:pt x="29" y="196"/>
                  </a:lnTo>
                  <a:lnTo>
                    <a:pt x="80"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0" name="Freeform 212"/>
            <p:cNvSpPr>
              <a:spLocks/>
            </p:cNvSpPr>
            <p:nvPr/>
          </p:nvSpPr>
          <p:spPr bwMode="auto">
            <a:xfrm>
              <a:off x="4829" y="849"/>
              <a:ext cx="15" cy="39"/>
            </a:xfrm>
            <a:custGeom>
              <a:avLst/>
              <a:gdLst>
                <a:gd name="T0" fmla="*/ 15 w 76"/>
                <a:gd name="T1" fmla="*/ 36 h 193"/>
                <a:gd name="T2" fmla="*/ 10 w 76"/>
                <a:gd name="T3" fmla="*/ 0 h 193"/>
                <a:gd name="T4" fmla="*/ 0 w 76"/>
                <a:gd name="T5" fmla="*/ 3 h 193"/>
                <a:gd name="T6" fmla="*/ 5 w 76"/>
                <a:gd name="T7" fmla="*/ 39 h 193"/>
                <a:gd name="T8" fmla="*/ 15 w 76"/>
                <a:gd name="T9" fmla="*/ 36 h 1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 h="193">
                  <a:moveTo>
                    <a:pt x="76" y="179"/>
                  </a:moveTo>
                  <a:lnTo>
                    <a:pt x="49" y="0"/>
                  </a:lnTo>
                  <a:lnTo>
                    <a:pt x="0" y="13"/>
                  </a:lnTo>
                  <a:lnTo>
                    <a:pt x="27" y="193"/>
                  </a:lnTo>
                  <a:lnTo>
                    <a:pt x="76" y="1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1" name="Freeform 213"/>
            <p:cNvSpPr>
              <a:spLocks/>
            </p:cNvSpPr>
            <p:nvPr/>
          </p:nvSpPr>
          <p:spPr bwMode="auto">
            <a:xfrm>
              <a:off x="4655" y="937"/>
              <a:ext cx="16" cy="41"/>
            </a:xfrm>
            <a:custGeom>
              <a:avLst/>
              <a:gdLst>
                <a:gd name="T0" fmla="*/ 16 w 81"/>
                <a:gd name="T1" fmla="*/ 38 h 204"/>
                <a:gd name="T2" fmla="*/ 9 w 81"/>
                <a:gd name="T3" fmla="*/ 0 h 204"/>
                <a:gd name="T4" fmla="*/ 0 w 81"/>
                <a:gd name="T5" fmla="*/ 3 h 204"/>
                <a:gd name="T6" fmla="*/ 7 w 81"/>
                <a:gd name="T7" fmla="*/ 41 h 204"/>
                <a:gd name="T8" fmla="*/ 16 w 81"/>
                <a:gd name="T9" fmla="*/ 38 h 2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204">
                  <a:moveTo>
                    <a:pt x="81" y="188"/>
                  </a:moveTo>
                  <a:lnTo>
                    <a:pt x="47" y="0"/>
                  </a:lnTo>
                  <a:lnTo>
                    <a:pt x="0" y="16"/>
                  </a:lnTo>
                  <a:lnTo>
                    <a:pt x="34" y="204"/>
                  </a:lnTo>
                  <a:lnTo>
                    <a:pt x="81" y="1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2" name="Freeform 214"/>
            <p:cNvSpPr>
              <a:spLocks/>
            </p:cNvSpPr>
            <p:nvPr/>
          </p:nvSpPr>
          <p:spPr bwMode="auto">
            <a:xfrm>
              <a:off x="4749" y="909"/>
              <a:ext cx="16" cy="39"/>
            </a:xfrm>
            <a:custGeom>
              <a:avLst/>
              <a:gdLst>
                <a:gd name="T0" fmla="*/ 16 w 82"/>
                <a:gd name="T1" fmla="*/ 36 h 197"/>
                <a:gd name="T2" fmla="*/ 10 w 82"/>
                <a:gd name="T3" fmla="*/ 0 h 197"/>
                <a:gd name="T4" fmla="*/ 0 w 82"/>
                <a:gd name="T5" fmla="*/ 3 h 197"/>
                <a:gd name="T6" fmla="*/ 6 w 82"/>
                <a:gd name="T7" fmla="*/ 39 h 197"/>
                <a:gd name="T8" fmla="*/ 16 w 82"/>
                <a:gd name="T9" fmla="*/ 36 h 1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2" h="197">
                  <a:moveTo>
                    <a:pt x="82" y="182"/>
                  </a:moveTo>
                  <a:lnTo>
                    <a:pt x="50" y="0"/>
                  </a:lnTo>
                  <a:lnTo>
                    <a:pt x="0" y="15"/>
                  </a:lnTo>
                  <a:lnTo>
                    <a:pt x="32" y="197"/>
                  </a:lnTo>
                  <a:lnTo>
                    <a:pt x="82" y="1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3" name="Freeform 215"/>
            <p:cNvSpPr>
              <a:spLocks/>
            </p:cNvSpPr>
            <p:nvPr/>
          </p:nvSpPr>
          <p:spPr bwMode="auto">
            <a:xfrm>
              <a:off x="4794" y="896"/>
              <a:ext cx="16" cy="39"/>
            </a:xfrm>
            <a:custGeom>
              <a:avLst/>
              <a:gdLst>
                <a:gd name="T0" fmla="*/ 16 w 79"/>
                <a:gd name="T1" fmla="*/ 36 h 196"/>
                <a:gd name="T2" fmla="*/ 10 w 79"/>
                <a:gd name="T3" fmla="*/ 0 h 196"/>
                <a:gd name="T4" fmla="*/ 0 w 79"/>
                <a:gd name="T5" fmla="*/ 3 h 196"/>
                <a:gd name="T6" fmla="*/ 6 w 79"/>
                <a:gd name="T7" fmla="*/ 39 h 196"/>
                <a:gd name="T8" fmla="*/ 16 w 79"/>
                <a:gd name="T9" fmla="*/ 36 h 1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196">
                  <a:moveTo>
                    <a:pt x="79" y="180"/>
                  </a:moveTo>
                  <a:lnTo>
                    <a:pt x="50" y="0"/>
                  </a:lnTo>
                  <a:lnTo>
                    <a:pt x="0" y="14"/>
                  </a:lnTo>
                  <a:lnTo>
                    <a:pt x="28" y="196"/>
                  </a:lnTo>
                  <a:lnTo>
                    <a:pt x="79" y="18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4" name="Freeform 216"/>
            <p:cNvSpPr>
              <a:spLocks/>
            </p:cNvSpPr>
            <p:nvPr/>
          </p:nvSpPr>
          <p:spPr bwMode="auto">
            <a:xfrm>
              <a:off x="4703" y="961"/>
              <a:ext cx="19" cy="51"/>
            </a:xfrm>
            <a:custGeom>
              <a:avLst/>
              <a:gdLst>
                <a:gd name="T0" fmla="*/ 19 w 93"/>
                <a:gd name="T1" fmla="*/ 48 h 254"/>
                <a:gd name="T2" fmla="*/ 10 w 93"/>
                <a:gd name="T3" fmla="*/ 0 h 254"/>
                <a:gd name="T4" fmla="*/ 0 w 93"/>
                <a:gd name="T5" fmla="*/ 3 h 254"/>
                <a:gd name="T6" fmla="*/ 9 w 93"/>
                <a:gd name="T7" fmla="*/ 51 h 254"/>
                <a:gd name="T8" fmla="*/ 19 w 93"/>
                <a:gd name="T9" fmla="*/ 48 h 2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254">
                  <a:moveTo>
                    <a:pt x="93" y="238"/>
                  </a:moveTo>
                  <a:lnTo>
                    <a:pt x="50" y="0"/>
                  </a:lnTo>
                  <a:lnTo>
                    <a:pt x="0" y="17"/>
                  </a:lnTo>
                  <a:lnTo>
                    <a:pt x="45" y="254"/>
                  </a:lnTo>
                  <a:lnTo>
                    <a:pt x="93" y="2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5" name="Freeform 217"/>
            <p:cNvSpPr>
              <a:spLocks/>
            </p:cNvSpPr>
            <p:nvPr/>
          </p:nvSpPr>
          <p:spPr bwMode="auto">
            <a:xfrm>
              <a:off x="4708" y="718"/>
              <a:ext cx="26" cy="52"/>
            </a:xfrm>
            <a:custGeom>
              <a:avLst/>
              <a:gdLst>
                <a:gd name="T0" fmla="*/ 26 w 127"/>
                <a:gd name="T1" fmla="*/ 4 h 259"/>
                <a:gd name="T2" fmla="*/ 19 w 127"/>
                <a:gd name="T3" fmla="*/ 0 h 259"/>
                <a:gd name="T4" fmla="*/ 15 w 127"/>
                <a:gd name="T5" fmla="*/ 6 h 259"/>
                <a:gd name="T6" fmla="*/ 11 w 127"/>
                <a:gd name="T7" fmla="*/ 12 h 259"/>
                <a:gd name="T8" fmla="*/ 8 w 127"/>
                <a:gd name="T9" fmla="*/ 18 h 259"/>
                <a:gd name="T10" fmla="*/ 5 w 127"/>
                <a:gd name="T11" fmla="*/ 24 h 259"/>
                <a:gd name="T12" fmla="*/ 3 w 127"/>
                <a:gd name="T13" fmla="*/ 31 h 259"/>
                <a:gd name="T14" fmla="*/ 1 w 127"/>
                <a:gd name="T15" fmla="*/ 38 h 259"/>
                <a:gd name="T16" fmla="*/ 1 w 127"/>
                <a:gd name="T17" fmla="*/ 45 h 259"/>
                <a:gd name="T18" fmla="*/ 0 w 127"/>
                <a:gd name="T19" fmla="*/ 52 h 259"/>
                <a:gd name="T20" fmla="*/ 8 w 127"/>
                <a:gd name="T21" fmla="*/ 50 h 259"/>
                <a:gd name="T22" fmla="*/ 8 w 127"/>
                <a:gd name="T23" fmla="*/ 44 h 259"/>
                <a:gd name="T24" fmla="*/ 9 w 127"/>
                <a:gd name="T25" fmla="*/ 38 h 259"/>
                <a:gd name="T26" fmla="*/ 11 w 127"/>
                <a:gd name="T27" fmla="*/ 31 h 259"/>
                <a:gd name="T28" fmla="*/ 13 w 127"/>
                <a:gd name="T29" fmla="*/ 25 h 259"/>
                <a:gd name="T30" fmla="*/ 15 w 127"/>
                <a:gd name="T31" fmla="*/ 20 h 259"/>
                <a:gd name="T32" fmla="*/ 18 w 127"/>
                <a:gd name="T33" fmla="*/ 14 h 259"/>
                <a:gd name="T34" fmla="*/ 22 w 127"/>
                <a:gd name="T35" fmla="*/ 9 h 259"/>
                <a:gd name="T36" fmla="*/ 26 w 127"/>
                <a:gd name="T37" fmla="*/ 4 h 2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7" h="259">
                  <a:moveTo>
                    <a:pt x="127" y="19"/>
                  </a:moveTo>
                  <a:lnTo>
                    <a:pt x="93" y="0"/>
                  </a:lnTo>
                  <a:lnTo>
                    <a:pt x="72" y="29"/>
                  </a:lnTo>
                  <a:lnTo>
                    <a:pt x="53" y="58"/>
                  </a:lnTo>
                  <a:lnTo>
                    <a:pt x="38" y="90"/>
                  </a:lnTo>
                  <a:lnTo>
                    <a:pt x="24" y="122"/>
                  </a:lnTo>
                  <a:lnTo>
                    <a:pt x="14" y="156"/>
                  </a:lnTo>
                  <a:lnTo>
                    <a:pt x="6" y="187"/>
                  </a:lnTo>
                  <a:lnTo>
                    <a:pt x="3" y="225"/>
                  </a:lnTo>
                  <a:lnTo>
                    <a:pt x="0" y="259"/>
                  </a:lnTo>
                  <a:lnTo>
                    <a:pt x="38" y="251"/>
                  </a:lnTo>
                  <a:lnTo>
                    <a:pt x="40" y="220"/>
                  </a:lnTo>
                  <a:lnTo>
                    <a:pt x="45" y="187"/>
                  </a:lnTo>
                  <a:lnTo>
                    <a:pt x="53" y="156"/>
                  </a:lnTo>
                  <a:lnTo>
                    <a:pt x="64" y="127"/>
                  </a:lnTo>
                  <a:lnTo>
                    <a:pt x="74" y="98"/>
                  </a:lnTo>
                  <a:lnTo>
                    <a:pt x="90" y="69"/>
                  </a:lnTo>
                  <a:lnTo>
                    <a:pt x="109" y="43"/>
                  </a:lnTo>
                  <a:lnTo>
                    <a:pt x="127" y="19"/>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6" name="Freeform 218"/>
            <p:cNvSpPr>
              <a:spLocks/>
            </p:cNvSpPr>
            <p:nvPr/>
          </p:nvSpPr>
          <p:spPr bwMode="auto">
            <a:xfrm>
              <a:off x="4708" y="687"/>
              <a:ext cx="156" cy="156"/>
            </a:xfrm>
            <a:custGeom>
              <a:avLst/>
              <a:gdLst>
                <a:gd name="T0" fmla="*/ 59 w 777"/>
                <a:gd name="T1" fmla="*/ 4 h 777"/>
                <a:gd name="T2" fmla="*/ 46 w 777"/>
                <a:gd name="T3" fmla="*/ 9 h 777"/>
                <a:gd name="T4" fmla="*/ 34 w 777"/>
                <a:gd name="T5" fmla="*/ 16 h 777"/>
                <a:gd name="T6" fmla="*/ 23 w 777"/>
                <a:gd name="T7" fmla="*/ 25 h 777"/>
                <a:gd name="T8" fmla="*/ 25 w 777"/>
                <a:gd name="T9" fmla="*/ 35 h 777"/>
                <a:gd name="T10" fmla="*/ 34 w 777"/>
                <a:gd name="T11" fmla="*/ 26 h 777"/>
                <a:gd name="T12" fmla="*/ 44 w 777"/>
                <a:gd name="T13" fmla="*/ 19 h 777"/>
                <a:gd name="T14" fmla="*/ 55 w 777"/>
                <a:gd name="T15" fmla="*/ 13 h 777"/>
                <a:gd name="T16" fmla="*/ 67 w 777"/>
                <a:gd name="T17" fmla="*/ 10 h 777"/>
                <a:gd name="T18" fmla="*/ 96 w 777"/>
                <a:gd name="T19" fmla="*/ 9 h 777"/>
                <a:gd name="T20" fmla="*/ 120 w 777"/>
                <a:gd name="T21" fmla="*/ 19 h 777"/>
                <a:gd name="T22" fmla="*/ 139 w 777"/>
                <a:gd name="T23" fmla="*/ 37 h 777"/>
                <a:gd name="T24" fmla="*/ 148 w 777"/>
                <a:gd name="T25" fmla="*/ 62 h 777"/>
                <a:gd name="T26" fmla="*/ 146 w 777"/>
                <a:gd name="T27" fmla="*/ 90 h 777"/>
                <a:gd name="T28" fmla="*/ 134 w 777"/>
                <a:gd name="T29" fmla="*/ 114 h 777"/>
                <a:gd name="T30" fmla="*/ 115 w 777"/>
                <a:gd name="T31" fmla="*/ 134 h 777"/>
                <a:gd name="T32" fmla="*/ 89 w 777"/>
                <a:gd name="T33" fmla="*/ 146 h 777"/>
                <a:gd name="T34" fmla="*/ 61 w 777"/>
                <a:gd name="T35" fmla="*/ 148 h 777"/>
                <a:gd name="T36" fmla="*/ 37 w 777"/>
                <a:gd name="T37" fmla="*/ 138 h 777"/>
                <a:gd name="T38" fmla="*/ 19 w 777"/>
                <a:gd name="T39" fmla="*/ 120 h 777"/>
                <a:gd name="T40" fmla="*/ 9 w 777"/>
                <a:gd name="T41" fmla="*/ 94 h 777"/>
                <a:gd name="T42" fmla="*/ 8 w 777"/>
                <a:gd name="T43" fmla="*/ 88 h 777"/>
                <a:gd name="T44" fmla="*/ 8 w 777"/>
                <a:gd name="T45" fmla="*/ 81 h 777"/>
                <a:gd name="T46" fmla="*/ 0 w 777"/>
                <a:gd name="T47" fmla="*/ 87 h 777"/>
                <a:gd name="T48" fmla="*/ 1 w 777"/>
                <a:gd name="T49" fmla="*/ 93 h 777"/>
                <a:gd name="T50" fmla="*/ 3 w 777"/>
                <a:gd name="T51" fmla="*/ 104 h 777"/>
                <a:gd name="T52" fmla="*/ 8 w 777"/>
                <a:gd name="T53" fmla="*/ 118 h 777"/>
                <a:gd name="T54" fmla="*/ 17 w 777"/>
                <a:gd name="T55" fmla="*/ 131 h 777"/>
                <a:gd name="T56" fmla="*/ 27 w 777"/>
                <a:gd name="T57" fmla="*/ 141 h 777"/>
                <a:gd name="T58" fmla="*/ 38 w 777"/>
                <a:gd name="T59" fmla="*/ 149 h 777"/>
                <a:gd name="T60" fmla="*/ 52 w 777"/>
                <a:gd name="T61" fmla="*/ 154 h 777"/>
                <a:gd name="T62" fmla="*/ 66 w 777"/>
                <a:gd name="T63" fmla="*/ 156 h 777"/>
                <a:gd name="T64" fmla="*/ 82 w 777"/>
                <a:gd name="T65" fmla="*/ 155 h 777"/>
                <a:gd name="T66" fmla="*/ 104 w 777"/>
                <a:gd name="T67" fmla="*/ 148 h 777"/>
                <a:gd name="T68" fmla="*/ 131 w 777"/>
                <a:gd name="T69" fmla="*/ 131 h 777"/>
                <a:gd name="T70" fmla="*/ 148 w 777"/>
                <a:gd name="T71" fmla="*/ 105 h 777"/>
                <a:gd name="T72" fmla="*/ 156 w 777"/>
                <a:gd name="T73" fmla="*/ 76 h 777"/>
                <a:gd name="T74" fmla="*/ 154 w 777"/>
                <a:gd name="T75" fmla="*/ 53 h 777"/>
                <a:gd name="T76" fmla="*/ 149 w 777"/>
                <a:gd name="T77" fmla="*/ 39 h 777"/>
                <a:gd name="T78" fmla="*/ 141 w 777"/>
                <a:gd name="T79" fmla="*/ 27 h 777"/>
                <a:gd name="T80" fmla="*/ 131 w 777"/>
                <a:gd name="T81" fmla="*/ 16 h 777"/>
                <a:gd name="T82" fmla="*/ 119 w 777"/>
                <a:gd name="T83" fmla="*/ 8 h 777"/>
                <a:gd name="T84" fmla="*/ 105 w 777"/>
                <a:gd name="T85" fmla="*/ 3 h 777"/>
                <a:gd name="T86" fmla="*/ 90 w 777"/>
                <a:gd name="T87" fmla="*/ 0 h 777"/>
                <a:gd name="T88" fmla="*/ 74 w 777"/>
                <a:gd name="T89" fmla="*/ 0 h 777"/>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777" h="777">
                  <a:moveTo>
                    <a:pt x="328" y="8"/>
                  </a:moveTo>
                  <a:lnTo>
                    <a:pt x="294" y="19"/>
                  </a:lnTo>
                  <a:lnTo>
                    <a:pt x="259" y="29"/>
                  </a:lnTo>
                  <a:lnTo>
                    <a:pt x="228" y="45"/>
                  </a:lnTo>
                  <a:lnTo>
                    <a:pt x="196" y="61"/>
                  </a:lnTo>
                  <a:lnTo>
                    <a:pt x="167" y="82"/>
                  </a:lnTo>
                  <a:lnTo>
                    <a:pt x="141" y="103"/>
                  </a:lnTo>
                  <a:lnTo>
                    <a:pt x="117" y="127"/>
                  </a:lnTo>
                  <a:lnTo>
                    <a:pt x="93" y="153"/>
                  </a:lnTo>
                  <a:lnTo>
                    <a:pt x="127" y="172"/>
                  </a:lnTo>
                  <a:lnTo>
                    <a:pt x="148" y="151"/>
                  </a:lnTo>
                  <a:lnTo>
                    <a:pt x="170" y="129"/>
                  </a:lnTo>
                  <a:lnTo>
                    <a:pt x="193" y="111"/>
                  </a:lnTo>
                  <a:lnTo>
                    <a:pt x="220" y="93"/>
                  </a:lnTo>
                  <a:lnTo>
                    <a:pt x="246" y="76"/>
                  </a:lnTo>
                  <a:lnTo>
                    <a:pt x="275" y="66"/>
                  </a:lnTo>
                  <a:lnTo>
                    <a:pt x="304" y="55"/>
                  </a:lnTo>
                  <a:lnTo>
                    <a:pt x="336" y="48"/>
                  </a:lnTo>
                  <a:lnTo>
                    <a:pt x="407" y="40"/>
                  </a:lnTo>
                  <a:lnTo>
                    <a:pt x="476" y="45"/>
                  </a:lnTo>
                  <a:lnTo>
                    <a:pt x="542" y="64"/>
                  </a:lnTo>
                  <a:lnTo>
                    <a:pt x="600" y="93"/>
                  </a:lnTo>
                  <a:lnTo>
                    <a:pt x="647" y="134"/>
                  </a:lnTo>
                  <a:lnTo>
                    <a:pt x="690" y="185"/>
                  </a:lnTo>
                  <a:lnTo>
                    <a:pt x="719" y="243"/>
                  </a:lnTo>
                  <a:lnTo>
                    <a:pt x="735" y="309"/>
                  </a:lnTo>
                  <a:lnTo>
                    <a:pt x="738" y="378"/>
                  </a:lnTo>
                  <a:lnTo>
                    <a:pt x="727" y="446"/>
                  </a:lnTo>
                  <a:lnTo>
                    <a:pt x="703" y="510"/>
                  </a:lnTo>
                  <a:lnTo>
                    <a:pt x="669" y="568"/>
                  </a:lnTo>
                  <a:lnTo>
                    <a:pt x="623" y="623"/>
                  </a:lnTo>
                  <a:lnTo>
                    <a:pt x="571" y="668"/>
                  </a:lnTo>
                  <a:lnTo>
                    <a:pt x="510" y="702"/>
                  </a:lnTo>
                  <a:lnTo>
                    <a:pt x="441" y="726"/>
                  </a:lnTo>
                  <a:lnTo>
                    <a:pt x="373" y="737"/>
                  </a:lnTo>
                  <a:lnTo>
                    <a:pt x="304" y="735"/>
                  </a:lnTo>
                  <a:lnTo>
                    <a:pt x="241" y="716"/>
                  </a:lnTo>
                  <a:lnTo>
                    <a:pt x="182" y="687"/>
                  </a:lnTo>
                  <a:lnTo>
                    <a:pt x="132" y="647"/>
                  </a:lnTo>
                  <a:lnTo>
                    <a:pt x="93" y="597"/>
                  </a:lnTo>
                  <a:lnTo>
                    <a:pt x="62" y="539"/>
                  </a:lnTo>
                  <a:lnTo>
                    <a:pt x="43" y="470"/>
                  </a:lnTo>
                  <a:lnTo>
                    <a:pt x="40" y="455"/>
                  </a:lnTo>
                  <a:lnTo>
                    <a:pt x="40" y="436"/>
                  </a:lnTo>
                  <a:lnTo>
                    <a:pt x="38" y="420"/>
                  </a:lnTo>
                  <a:lnTo>
                    <a:pt x="38" y="404"/>
                  </a:lnTo>
                  <a:lnTo>
                    <a:pt x="0" y="412"/>
                  </a:lnTo>
                  <a:lnTo>
                    <a:pt x="0" y="431"/>
                  </a:lnTo>
                  <a:lnTo>
                    <a:pt x="0" y="446"/>
                  </a:lnTo>
                  <a:lnTo>
                    <a:pt x="3" y="462"/>
                  </a:lnTo>
                  <a:lnTo>
                    <a:pt x="6" y="481"/>
                  </a:lnTo>
                  <a:lnTo>
                    <a:pt x="14" y="520"/>
                  </a:lnTo>
                  <a:lnTo>
                    <a:pt x="26" y="555"/>
                  </a:lnTo>
                  <a:lnTo>
                    <a:pt x="40" y="589"/>
                  </a:lnTo>
                  <a:lnTo>
                    <a:pt x="59" y="621"/>
                  </a:lnTo>
                  <a:lnTo>
                    <a:pt x="83" y="650"/>
                  </a:lnTo>
                  <a:lnTo>
                    <a:pt x="106" y="679"/>
                  </a:lnTo>
                  <a:lnTo>
                    <a:pt x="132" y="702"/>
                  </a:lnTo>
                  <a:lnTo>
                    <a:pt x="162" y="721"/>
                  </a:lnTo>
                  <a:lnTo>
                    <a:pt x="191" y="740"/>
                  </a:lnTo>
                  <a:lnTo>
                    <a:pt x="225" y="753"/>
                  </a:lnTo>
                  <a:lnTo>
                    <a:pt x="259" y="766"/>
                  </a:lnTo>
                  <a:lnTo>
                    <a:pt x="294" y="771"/>
                  </a:lnTo>
                  <a:lnTo>
                    <a:pt x="331" y="777"/>
                  </a:lnTo>
                  <a:lnTo>
                    <a:pt x="371" y="777"/>
                  </a:lnTo>
                  <a:lnTo>
                    <a:pt x="407" y="771"/>
                  </a:lnTo>
                  <a:lnTo>
                    <a:pt x="447" y="764"/>
                  </a:lnTo>
                  <a:lnTo>
                    <a:pt x="520" y="737"/>
                  </a:lnTo>
                  <a:lnTo>
                    <a:pt x="589" y="697"/>
                  </a:lnTo>
                  <a:lnTo>
                    <a:pt x="650" y="650"/>
                  </a:lnTo>
                  <a:lnTo>
                    <a:pt x="700" y="589"/>
                  </a:lnTo>
                  <a:lnTo>
                    <a:pt x="738" y="523"/>
                  </a:lnTo>
                  <a:lnTo>
                    <a:pt x="764" y="452"/>
                  </a:lnTo>
                  <a:lnTo>
                    <a:pt x="777" y="378"/>
                  </a:lnTo>
                  <a:lnTo>
                    <a:pt x="774" y="301"/>
                  </a:lnTo>
                  <a:lnTo>
                    <a:pt x="767" y="264"/>
                  </a:lnTo>
                  <a:lnTo>
                    <a:pt x="755" y="227"/>
                  </a:lnTo>
                  <a:lnTo>
                    <a:pt x="740" y="193"/>
                  </a:lnTo>
                  <a:lnTo>
                    <a:pt x="724" y="161"/>
                  </a:lnTo>
                  <a:lnTo>
                    <a:pt x="703" y="132"/>
                  </a:lnTo>
                  <a:lnTo>
                    <a:pt x="679" y="105"/>
                  </a:lnTo>
                  <a:lnTo>
                    <a:pt x="652" y="82"/>
                  </a:lnTo>
                  <a:lnTo>
                    <a:pt x="623" y="61"/>
                  </a:lnTo>
                  <a:lnTo>
                    <a:pt x="592" y="42"/>
                  </a:lnTo>
                  <a:lnTo>
                    <a:pt x="558" y="29"/>
                  </a:lnTo>
                  <a:lnTo>
                    <a:pt x="523" y="16"/>
                  </a:lnTo>
                  <a:lnTo>
                    <a:pt x="486" y="8"/>
                  </a:lnTo>
                  <a:lnTo>
                    <a:pt x="447" y="2"/>
                  </a:lnTo>
                  <a:lnTo>
                    <a:pt x="410" y="0"/>
                  </a:lnTo>
                  <a:lnTo>
                    <a:pt x="367" y="2"/>
                  </a:lnTo>
                  <a:lnTo>
                    <a:pt x="328" y="8"/>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7" name="Freeform 219"/>
            <p:cNvSpPr>
              <a:spLocks/>
            </p:cNvSpPr>
            <p:nvPr/>
          </p:nvSpPr>
          <p:spPr bwMode="auto">
            <a:xfrm>
              <a:off x="4746" y="723"/>
              <a:ext cx="80" cy="76"/>
            </a:xfrm>
            <a:custGeom>
              <a:avLst/>
              <a:gdLst>
                <a:gd name="T0" fmla="*/ 80 w 401"/>
                <a:gd name="T1" fmla="*/ 9 h 383"/>
                <a:gd name="T2" fmla="*/ 72 w 401"/>
                <a:gd name="T3" fmla="*/ 0 h 383"/>
                <a:gd name="T4" fmla="*/ 0 w 401"/>
                <a:gd name="T5" fmla="*/ 68 h 383"/>
                <a:gd name="T6" fmla="*/ 8 w 401"/>
                <a:gd name="T7" fmla="*/ 76 h 383"/>
                <a:gd name="T8" fmla="*/ 80 w 401"/>
                <a:gd name="T9" fmla="*/ 9 h 3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1" h="383">
                  <a:moveTo>
                    <a:pt x="401" y="43"/>
                  </a:moveTo>
                  <a:lnTo>
                    <a:pt x="361" y="0"/>
                  </a:lnTo>
                  <a:lnTo>
                    <a:pt x="0" y="341"/>
                  </a:lnTo>
                  <a:lnTo>
                    <a:pt x="42" y="383"/>
                  </a:lnTo>
                  <a:lnTo>
                    <a:pt x="401" y="43"/>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8" name="Freeform 220"/>
            <p:cNvSpPr>
              <a:spLocks/>
            </p:cNvSpPr>
            <p:nvPr/>
          </p:nvSpPr>
          <p:spPr bwMode="auto">
            <a:xfrm>
              <a:off x="4762" y="760"/>
              <a:ext cx="27" cy="28"/>
            </a:xfrm>
            <a:custGeom>
              <a:avLst/>
              <a:gdLst>
                <a:gd name="T0" fmla="*/ 27 w 134"/>
                <a:gd name="T1" fmla="*/ 23 h 138"/>
                <a:gd name="T2" fmla="*/ 5 w 134"/>
                <a:gd name="T3" fmla="*/ 0 h 138"/>
                <a:gd name="T4" fmla="*/ 0 w 134"/>
                <a:gd name="T5" fmla="*/ 5 h 138"/>
                <a:gd name="T6" fmla="*/ 22 w 134"/>
                <a:gd name="T7" fmla="*/ 28 h 138"/>
                <a:gd name="T8" fmla="*/ 27 w 134"/>
                <a:gd name="T9" fmla="*/ 23 h 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138">
                  <a:moveTo>
                    <a:pt x="134" y="115"/>
                  </a:moveTo>
                  <a:lnTo>
                    <a:pt x="26" y="0"/>
                  </a:lnTo>
                  <a:lnTo>
                    <a:pt x="0" y="27"/>
                  </a:lnTo>
                  <a:lnTo>
                    <a:pt x="108" y="138"/>
                  </a:lnTo>
                  <a:lnTo>
                    <a:pt x="134"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009" name="Freeform 221"/>
            <p:cNvSpPr>
              <a:spLocks/>
            </p:cNvSpPr>
            <p:nvPr/>
          </p:nvSpPr>
          <p:spPr bwMode="auto">
            <a:xfrm>
              <a:off x="4781" y="738"/>
              <a:ext cx="27" cy="29"/>
            </a:xfrm>
            <a:custGeom>
              <a:avLst/>
              <a:gdLst>
                <a:gd name="T0" fmla="*/ 27 w 138"/>
                <a:gd name="T1" fmla="*/ 23 h 141"/>
                <a:gd name="T2" fmla="*/ 6 w 138"/>
                <a:gd name="T3" fmla="*/ 0 h 141"/>
                <a:gd name="T4" fmla="*/ 0 w 138"/>
                <a:gd name="T5" fmla="*/ 6 h 141"/>
                <a:gd name="T6" fmla="*/ 21 w 138"/>
                <a:gd name="T7" fmla="*/ 29 h 141"/>
                <a:gd name="T8" fmla="*/ 27 w 138"/>
                <a:gd name="T9" fmla="*/ 23 h 1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8" h="141">
                  <a:moveTo>
                    <a:pt x="138" y="113"/>
                  </a:moveTo>
                  <a:lnTo>
                    <a:pt x="29" y="0"/>
                  </a:lnTo>
                  <a:lnTo>
                    <a:pt x="0" y="27"/>
                  </a:lnTo>
                  <a:lnTo>
                    <a:pt x="108" y="141"/>
                  </a:lnTo>
                  <a:lnTo>
                    <a:pt x="138"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273517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7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956-AA0D-F348-95A9-96827A43BD8D}"/>
              </a:ext>
            </a:extLst>
          </p:cNvPr>
          <p:cNvSpPr>
            <a:spLocks noGrp="1"/>
          </p:cNvSpPr>
          <p:nvPr>
            <p:ph type="title"/>
          </p:nvPr>
        </p:nvSpPr>
        <p:spPr/>
        <p:txBody>
          <a:bodyPr/>
          <a:lstStyle/>
          <a:p>
            <a:r>
              <a:rPr lang="en-US" dirty="0"/>
              <a:t>Distributed File Systems</a:t>
            </a:r>
          </a:p>
        </p:txBody>
      </p:sp>
      <p:sp>
        <p:nvSpPr>
          <p:cNvPr id="3" name="Content Placeholder 2">
            <a:extLst>
              <a:ext uri="{FF2B5EF4-FFF2-40B4-BE49-F238E27FC236}">
                <a16:creationId xmlns:a16="http://schemas.microsoft.com/office/drawing/2014/main" id="{2B1E0EC3-1752-C54E-8D2C-0CDB64EF1576}"/>
              </a:ext>
            </a:extLst>
          </p:cNvPr>
          <p:cNvSpPr>
            <a:spLocks noGrp="1"/>
          </p:cNvSpPr>
          <p:nvPr>
            <p:ph idx="1"/>
          </p:nvPr>
        </p:nvSpPr>
        <p:spPr>
          <a:xfrm>
            <a:off x="914400" y="2490014"/>
            <a:ext cx="8915400" cy="4215585"/>
          </a:xfrm>
        </p:spPr>
        <p:txBody>
          <a:bodyPr>
            <a:normAutofit/>
          </a:bodyPr>
          <a:lstStyle/>
          <a:p>
            <a:r>
              <a:rPr lang="en-US" dirty="0"/>
              <a:t>Transparent access to files stored on a remote disk</a:t>
            </a:r>
          </a:p>
          <a:p>
            <a:r>
              <a:rPr lang="en-US" i="1" dirty="0"/>
              <a:t>Mount</a:t>
            </a:r>
            <a:r>
              <a:rPr lang="en-US" dirty="0"/>
              <a:t> remote files into your local file system</a:t>
            </a:r>
          </a:p>
          <a:p>
            <a:pPr lvl="1"/>
            <a:r>
              <a:rPr lang="en-US" dirty="0"/>
              <a:t>Directory in local file system refers to remote files</a:t>
            </a:r>
          </a:p>
          <a:p>
            <a:pPr lvl="1"/>
            <a:r>
              <a:rPr lang="en-US" dirty="0"/>
              <a:t>e.g., </a:t>
            </a:r>
            <a:r>
              <a:rPr lang="en-US" dirty="0">
                <a:latin typeface="Consolas" panose="020B0609020204030204" pitchFamily="49" charset="0"/>
                <a:cs typeface="Consolas" panose="020B0609020204030204" pitchFamily="49" charset="0"/>
              </a:rPr>
              <a:t>/users/jane/prog/</a:t>
            </a:r>
            <a:r>
              <a:rPr lang="en-US" dirty="0" err="1">
                <a:latin typeface="Consolas" panose="020B0609020204030204" pitchFamily="49" charset="0"/>
                <a:cs typeface="Consolas" panose="020B0609020204030204" pitchFamily="49" charset="0"/>
              </a:rPr>
              <a:t>foo.c</a:t>
            </a:r>
            <a:r>
              <a:rPr lang="en-US" dirty="0">
                <a:latin typeface="Consolas" panose="020B0609020204030204" pitchFamily="49" charset="0"/>
                <a:cs typeface="Consolas" panose="020B0609020204030204" pitchFamily="49" charset="0"/>
              </a:rPr>
              <a:t> </a:t>
            </a:r>
            <a:r>
              <a:rPr lang="en-US" dirty="0"/>
              <a:t>on laptop actually refers to</a:t>
            </a:r>
            <a:br>
              <a:rPr lang="en-US" dirty="0"/>
            </a:br>
            <a:r>
              <a:rPr lang="en-US" dirty="0"/>
              <a:t>        </a:t>
            </a:r>
            <a:r>
              <a:rPr lang="en-US" dirty="0">
                <a:latin typeface="Consolas" panose="020B0609020204030204" pitchFamily="49" charset="0"/>
              </a:rPr>
              <a:t>/prog/</a:t>
            </a:r>
            <a:r>
              <a:rPr lang="en-US" dirty="0" err="1">
                <a:latin typeface="Consolas" panose="020B0609020204030204" pitchFamily="49" charset="0"/>
              </a:rPr>
              <a:t>foo.c</a:t>
            </a:r>
            <a:r>
              <a:rPr lang="en-US" dirty="0">
                <a:latin typeface="Consolas" panose="020B0609020204030204" pitchFamily="49" charset="0"/>
                <a:cs typeface="Consolas" panose="020B0609020204030204" pitchFamily="49" charset="0"/>
              </a:rPr>
              <a:t> </a:t>
            </a:r>
            <a:r>
              <a:rPr lang="en-US" dirty="0"/>
              <a:t>on </a:t>
            </a:r>
            <a:r>
              <a:rPr lang="en-US" dirty="0" err="1">
                <a:latin typeface="Consolas" panose="020B0609020204030204" pitchFamily="49" charset="0"/>
              </a:rPr>
              <a:t>adj.cs.berkeley.edu</a:t>
            </a:r>
            <a:endParaRPr lang="en-US" dirty="0">
              <a:latin typeface="Consolas" panose="020B0609020204030204" pitchFamily="49" charset="0"/>
            </a:endParaRPr>
          </a:p>
          <a:p>
            <a:r>
              <a:rPr lang="en-US" i="1" dirty="0"/>
              <a:t>Naming</a:t>
            </a:r>
            <a:r>
              <a:rPr lang="en-US" dirty="0"/>
              <a:t> Choices:</a:t>
            </a:r>
          </a:p>
          <a:p>
            <a:pPr lvl="1"/>
            <a:r>
              <a:rPr lang="en-US" dirty="0"/>
              <a:t>[</a:t>
            </a:r>
            <a:r>
              <a:rPr lang="en-US" dirty="0" err="1"/>
              <a:t>Hostname,localname</a:t>
            </a:r>
            <a:r>
              <a:rPr lang="en-US" dirty="0"/>
              <a:t>]: Filename includes server</a:t>
            </a:r>
          </a:p>
          <a:p>
            <a:pPr lvl="2"/>
            <a:r>
              <a:rPr lang="en-US" dirty="0"/>
              <a:t>No location or migration transparency, except</a:t>
            </a:r>
            <a:br>
              <a:rPr lang="en-US" dirty="0"/>
            </a:br>
            <a:r>
              <a:rPr lang="en-US" dirty="0"/>
              <a:t>through DNS remapping</a:t>
            </a:r>
          </a:p>
          <a:p>
            <a:pPr lvl="1"/>
            <a:r>
              <a:rPr lang="en-US" dirty="0"/>
              <a:t>A global name space: Filename unique in “world”</a:t>
            </a:r>
          </a:p>
          <a:p>
            <a:pPr lvl="2"/>
            <a:r>
              <a:rPr lang="en-US" dirty="0"/>
              <a:t>Can be served by any server</a:t>
            </a:r>
          </a:p>
          <a:p>
            <a:endParaRPr lang="en-US" dirty="0"/>
          </a:p>
          <a:p>
            <a:endParaRPr lang="en-US" dirty="0"/>
          </a:p>
          <a:p>
            <a:pPr lvl="1"/>
            <a:endParaRPr lang="en-US" dirty="0"/>
          </a:p>
        </p:txBody>
      </p:sp>
      <p:grpSp>
        <p:nvGrpSpPr>
          <p:cNvPr id="26" name="Group 25"/>
          <p:cNvGrpSpPr/>
          <p:nvPr/>
        </p:nvGrpSpPr>
        <p:grpSpPr>
          <a:xfrm>
            <a:off x="3155301" y="762000"/>
            <a:ext cx="5837809" cy="1752131"/>
            <a:chOff x="3155301" y="762000"/>
            <a:chExt cx="5837809" cy="1752131"/>
          </a:xfrm>
        </p:grpSpPr>
        <p:sp>
          <p:nvSpPr>
            <p:cNvPr id="5" name="Rectangle 14">
              <a:extLst>
                <a:ext uri="{FF2B5EF4-FFF2-40B4-BE49-F238E27FC236}">
                  <a16:creationId xmlns:a16="http://schemas.microsoft.com/office/drawing/2014/main" id="{AA7D6AAD-B3CE-CC40-8A59-18CCD40B284E}"/>
                </a:ext>
              </a:extLst>
            </p:cNvPr>
            <p:cNvSpPr>
              <a:spLocks noChangeArrowheads="1"/>
            </p:cNvSpPr>
            <p:nvPr/>
          </p:nvSpPr>
          <p:spPr bwMode="auto">
            <a:xfrm>
              <a:off x="4514851" y="1332699"/>
              <a:ext cx="2005755" cy="267501"/>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Network</a:t>
              </a:r>
            </a:p>
          </p:txBody>
        </p:sp>
        <p:sp>
          <p:nvSpPr>
            <p:cNvPr id="6" name="Line 15">
              <a:extLst>
                <a:ext uri="{FF2B5EF4-FFF2-40B4-BE49-F238E27FC236}">
                  <a16:creationId xmlns:a16="http://schemas.microsoft.com/office/drawing/2014/main" id="{105B9B05-BD51-6843-B8EE-A0D822694B13}"/>
                </a:ext>
              </a:extLst>
            </p:cNvPr>
            <p:cNvSpPr>
              <a:spLocks noChangeShapeType="1"/>
            </p:cNvSpPr>
            <p:nvPr/>
          </p:nvSpPr>
          <p:spPr bwMode="auto">
            <a:xfrm flipV="1">
              <a:off x="4543694" y="1219199"/>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7" name="Line 16">
              <a:extLst>
                <a:ext uri="{FF2B5EF4-FFF2-40B4-BE49-F238E27FC236}">
                  <a16:creationId xmlns:a16="http://schemas.microsoft.com/office/drawing/2014/main" id="{42EFC060-3B86-2547-8340-32A24655EA47}"/>
                </a:ext>
              </a:extLst>
            </p:cNvPr>
            <p:cNvSpPr>
              <a:spLocks noChangeShapeType="1"/>
            </p:cNvSpPr>
            <p:nvPr/>
          </p:nvSpPr>
          <p:spPr bwMode="auto">
            <a:xfrm flipH="1" flipV="1">
              <a:off x="4543694" y="1752599"/>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 name="Text Box 17">
              <a:extLst>
                <a:ext uri="{FF2B5EF4-FFF2-40B4-BE49-F238E27FC236}">
                  <a16:creationId xmlns:a16="http://schemas.microsoft.com/office/drawing/2014/main" id="{7F74FB22-3C9F-3C4D-9FA5-9D01A0D28765}"/>
                </a:ext>
              </a:extLst>
            </p:cNvPr>
            <p:cNvSpPr txBox="1">
              <a:spLocks noChangeArrowheads="1"/>
            </p:cNvSpPr>
            <p:nvPr/>
          </p:nvSpPr>
          <p:spPr bwMode="auto">
            <a:xfrm>
              <a:off x="4832156" y="838497"/>
              <a:ext cx="140100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Read File</a:t>
              </a:r>
            </a:p>
          </p:txBody>
        </p:sp>
        <p:sp>
          <p:nvSpPr>
            <p:cNvPr id="9" name="Text Box 18">
              <a:extLst>
                <a:ext uri="{FF2B5EF4-FFF2-40B4-BE49-F238E27FC236}">
                  <a16:creationId xmlns:a16="http://schemas.microsoft.com/office/drawing/2014/main" id="{ED53A650-5F40-C447-A50E-1E2B63C67AFD}"/>
                </a:ext>
              </a:extLst>
            </p:cNvPr>
            <p:cNvSpPr txBox="1">
              <a:spLocks noChangeArrowheads="1"/>
            </p:cNvSpPr>
            <p:nvPr/>
          </p:nvSpPr>
          <p:spPr bwMode="auto">
            <a:xfrm>
              <a:off x="5075202" y="1713580"/>
              <a:ext cx="82071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Data</a:t>
              </a:r>
            </a:p>
          </p:txBody>
        </p:sp>
        <p:sp>
          <p:nvSpPr>
            <p:cNvPr id="10" name="Text Box 20">
              <a:extLst>
                <a:ext uri="{FF2B5EF4-FFF2-40B4-BE49-F238E27FC236}">
                  <a16:creationId xmlns:a16="http://schemas.microsoft.com/office/drawing/2014/main" id="{E774418E-CF73-874A-A6F7-1058E45AB350}"/>
                </a:ext>
              </a:extLst>
            </p:cNvPr>
            <p:cNvSpPr txBox="1">
              <a:spLocks noChangeArrowheads="1"/>
            </p:cNvSpPr>
            <p:nvPr/>
          </p:nvSpPr>
          <p:spPr bwMode="auto">
            <a:xfrm>
              <a:off x="6662677" y="2057400"/>
              <a:ext cx="106392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a:t>
              </a:r>
            </a:p>
          </p:txBody>
        </p:sp>
        <p:grpSp>
          <p:nvGrpSpPr>
            <p:cNvPr id="11" name="Group 21">
              <a:extLst>
                <a:ext uri="{FF2B5EF4-FFF2-40B4-BE49-F238E27FC236}">
                  <a16:creationId xmlns:a16="http://schemas.microsoft.com/office/drawing/2014/main" id="{7BB799E9-B4B8-9A4A-8FC2-00ACCE2718D2}"/>
                </a:ext>
              </a:extLst>
            </p:cNvPr>
            <p:cNvGrpSpPr>
              <a:grpSpLocks/>
            </p:cNvGrpSpPr>
            <p:nvPr/>
          </p:nvGrpSpPr>
          <p:grpSpPr bwMode="auto">
            <a:xfrm>
              <a:off x="7715250" y="762000"/>
              <a:ext cx="1277860" cy="1752131"/>
              <a:chOff x="432" y="1933"/>
              <a:chExt cx="948" cy="1572"/>
            </a:xfrm>
          </p:grpSpPr>
          <p:pic>
            <p:nvPicPr>
              <p:cNvPr id="12" name="Picture 22">
                <a:extLst>
                  <a:ext uri="{FF2B5EF4-FFF2-40B4-BE49-F238E27FC236}">
                    <a16:creationId xmlns:a16="http://schemas.microsoft.com/office/drawing/2014/main" id="{3AED49F3-4985-1147-B0FD-31DF5C1E6506}"/>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3">
                <a:extLst>
                  <a:ext uri="{FF2B5EF4-FFF2-40B4-BE49-F238E27FC236}">
                    <a16:creationId xmlns:a16="http://schemas.microsoft.com/office/drawing/2014/main" id="{86920CE4-8E3B-E14C-B732-26FDBED94285}"/>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4">
                <a:extLst>
                  <a:ext uri="{FF2B5EF4-FFF2-40B4-BE49-F238E27FC236}">
                    <a16:creationId xmlns:a16="http://schemas.microsoft.com/office/drawing/2014/main" id="{8614D847-BF2D-CA4B-B874-AABB1BDDDF83}"/>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5">
                <a:extLst>
                  <a:ext uri="{FF2B5EF4-FFF2-40B4-BE49-F238E27FC236}">
                    <a16:creationId xmlns:a16="http://schemas.microsoft.com/office/drawing/2014/main" id="{8CA7D09A-2970-1647-BF4A-96AC300F6055}"/>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6">
              <a:extLst>
                <a:ext uri="{FF2B5EF4-FFF2-40B4-BE49-F238E27FC236}">
                  <a16:creationId xmlns:a16="http://schemas.microsoft.com/office/drawing/2014/main" id="{41E9021A-B0FC-FA40-9227-C04304BE4729}"/>
                </a:ext>
              </a:extLst>
            </p:cNvPr>
            <p:cNvGrpSpPr/>
            <p:nvPr/>
          </p:nvGrpSpPr>
          <p:grpSpPr>
            <a:xfrm>
              <a:off x="3155301" y="965734"/>
              <a:ext cx="1186091" cy="1520434"/>
              <a:chOff x="1688450" y="737135"/>
              <a:chExt cx="1186091" cy="1520434"/>
            </a:xfrm>
          </p:grpSpPr>
          <p:sp>
            <p:nvSpPr>
              <p:cNvPr id="18" name="Text Box 19">
                <a:extLst>
                  <a:ext uri="{FF2B5EF4-FFF2-40B4-BE49-F238E27FC236}">
                    <a16:creationId xmlns:a16="http://schemas.microsoft.com/office/drawing/2014/main" id="{26FA2346-78A5-E446-8C9F-C8A5D415179F}"/>
                  </a:ext>
                </a:extLst>
              </p:cNvPr>
              <p:cNvSpPr txBox="1">
                <a:spLocks noChangeArrowheads="1"/>
              </p:cNvSpPr>
              <p:nvPr/>
            </p:nvSpPr>
            <p:spPr bwMode="auto">
              <a:xfrm>
                <a:off x="1810385" y="1829257"/>
                <a:ext cx="9890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Client</a:t>
                </a:r>
              </a:p>
            </p:txBody>
          </p:sp>
          <p:pic>
            <p:nvPicPr>
              <p:cNvPr id="19" name="Picture 18" descr="Australian Genealogy Journeys: February 2011">
                <a:extLst>
                  <a:ext uri="{FF2B5EF4-FFF2-40B4-BE49-F238E27FC236}">
                    <a16:creationId xmlns:a16="http://schemas.microsoft.com/office/drawing/2014/main" id="{67C97095-DEE6-5645-BD75-6BCA32B4604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pic>
          <p:nvPicPr>
            <p:cNvPr id="20" name="Picture 19">
              <a:extLst>
                <a:ext uri="{FF2B5EF4-FFF2-40B4-BE49-F238E27FC236}">
                  <a16:creationId xmlns:a16="http://schemas.microsoft.com/office/drawing/2014/main" id="{49FEF1DD-9989-864C-A35B-4146C5BF990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56263" y="934958"/>
              <a:ext cx="1198086" cy="1198086"/>
            </a:xfrm>
            <a:prstGeom prst="rect">
              <a:avLst/>
            </a:prstGeom>
          </p:spPr>
        </p:pic>
      </p:grpSp>
      <p:grpSp>
        <p:nvGrpSpPr>
          <p:cNvPr id="21" name="Group 37"/>
          <p:cNvGrpSpPr>
            <a:grpSpLocks/>
          </p:cNvGrpSpPr>
          <p:nvPr/>
        </p:nvGrpSpPr>
        <p:grpSpPr bwMode="auto">
          <a:xfrm>
            <a:off x="8229495" y="2113251"/>
            <a:ext cx="3581400" cy="3429000"/>
            <a:chOff x="3456" y="2016"/>
            <a:chExt cx="2256" cy="2160"/>
          </a:xfrm>
        </p:grpSpPr>
        <p:pic>
          <p:nvPicPr>
            <p:cNvPr id="22" name="Picture 27"/>
            <p:cNvPicPr>
              <a:picLocks noChangeAspect="1" noChangeArrowheads="1"/>
            </p:cNvPicPr>
            <p:nvPr/>
          </p:nvPicPr>
          <p:blipFill>
            <a:blip r:embed="rId5" cstate="email">
              <a:extLst>
                <a:ext uri="{28A0092B-C50C-407E-A947-70E740481C1C}">
                  <a14:useLocalDpi xmlns:a14="http://schemas.microsoft.com/office/drawing/2010/main" val="0"/>
                </a:ext>
              </a:extLst>
            </a:blip>
            <a:srcRect l="19032" t="613" r="19032" b="613"/>
            <a:stretch>
              <a:fillRect/>
            </a:stretch>
          </p:blipFill>
          <p:spPr bwMode="auto">
            <a:xfrm>
              <a:off x="4272" y="2016"/>
              <a:ext cx="1404" cy="168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AutoShape 31"/>
            <p:cNvSpPr>
              <a:spLocks noChangeArrowheads="1"/>
            </p:cNvSpPr>
            <p:nvPr/>
          </p:nvSpPr>
          <p:spPr bwMode="auto">
            <a:xfrm>
              <a:off x="3456" y="3744"/>
              <a:ext cx="912" cy="384"/>
            </a:xfrm>
            <a:prstGeom prst="wedgeRectCallout">
              <a:avLst>
                <a:gd name="adj1" fmla="val 59648"/>
                <a:gd name="adj2" fmla="val -237500"/>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err="1"/>
                <a:t>coeus</a:t>
              </a:r>
              <a:r>
                <a:rPr lang="en-US" altLang="en-US" sz="1800" dirty="0"/>
                <a:t>:/sue</a:t>
              </a:r>
            </a:p>
          </p:txBody>
        </p:sp>
        <p:sp>
          <p:nvSpPr>
            <p:cNvPr id="24" name="AutoShape 34"/>
            <p:cNvSpPr>
              <a:spLocks noChangeArrowheads="1"/>
            </p:cNvSpPr>
            <p:nvPr/>
          </p:nvSpPr>
          <p:spPr bwMode="auto">
            <a:xfrm>
              <a:off x="4560" y="3792"/>
              <a:ext cx="912" cy="384"/>
            </a:xfrm>
            <a:prstGeom prst="wedgeRectCallout">
              <a:avLst>
                <a:gd name="adj1" fmla="val -9542"/>
                <a:gd name="adj2" fmla="val -153125"/>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a:t>adj:/prog</a:t>
              </a:r>
            </a:p>
          </p:txBody>
        </p:sp>
        <p:sp>
          <p:nvSpPr>
            <p:cNvPr id="25" name="AutoShape 35"/>
            <p:cNvSpPr>
              <a:spLocks noChangeArrowheads="1"/>
            </p:cNvSpPr>
            <p:nvPr/>
          </p:nvSpPr>
          <p:spPr bwMode="auto">
            <a:xfrm>
              <a:off x="4848" y="2064"/>
              <a:ext cx="864" cy="384"/>
            </a:xfrm>
            <a:prstGeom prst="wedgeRectCallout">
              <a:avLst>
                <a:gd name="adj1" fmla="val 2778"/>
                <a:gd name="adj2" fmla="val 13463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a:t>adj:/jane</a:t>
              </a:r>
            </a:p>
          </p:txBody>
        </p:sp>
      </p:grpSp>
    </p:spTree>
    <p:extLst>
      <p:ext uri="{BB962C8B-B14F-4D97-AF65-F5344CB8AC3E}">
        <p14:creationId xmlns:p14="http://schemas.microsoft.com/office/powerpoint/2010/main" val="16384709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1600200" y="1607188"/>
            <a:ext cx="8915400" cy="3810002"/>
          </a:xfrm>
          <a:prstGeom prst="rect">
            <a:avLst/>
          </a:prstGeom>
          <a:solidFill>
            <a:schemeClr val="accent1">
              <a:lumMod val="40000"/>
              <a:lumOff val="60000"/>
            </a:schemeClr>
          </a:solidFill>
          <a:ln w="28575" cap="flat" cmpd="sng" algn="ctr">
            <a:solidFill>
              <a:schemeClr val="tx1"/>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 name="Title 1"/>
          <p:cNvSpPr>
            <a:spLocks noGrp="1"/>
          </p:cNvSpPr>
          <p:nvPr>
            <p:ph type="title"/>
          </p:nvPr>
        </p:nvSpPr>
        <p:spPr>
          <a:xfrm>
            <a:off x="1752600" y="152400"/>
            <a:ext cx="8458200" cy="644513"/>
          </a:xfrm>
        </p:spPr>
        <p:txBody>
          <a:bodyPr>
            <a:normAutofit/>
          </a:bodyPr>
          <a:lstStyle/>
          <a:p>
            <a:r>
              <a:rPr lang="en-US" sz="4000" dirty="0">
                <a:latin typeface="Gill Sans" panose="020B0502020104020203" pitchFamily="34" charset="-79"/>
                <a:cs typeface="Gill Sans" panose="020B0502020104020203" pitchFamily="34" charset="-79"/>
              </a:rPr>
              <a:t>Enabling Design: VFS </a:t>
            </a:r>
          </a:p>
        </p:txBody>
      </p:sp>
      <p:sp>
        <p:nvSpPr>
          <p:cNvPr id="4" name="Rectangle 3"/>
          <p:cNvSpPr/>
          <p:nvPr/>
        </p:nvSpPr>
        <p:spPr bwMode="auto">
          <a:xfrm>
            <a:off x="1771383" y="838200"/>
            <a:ext cx="8591817" cy="4572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0" dirty="0">
                <a:latin typeface="Gill Sans" panose="020B0502020104020203" pitchFamily="34" charset="-79"/>
                <a:ea typeface="Gill Sans" charset="0"/>
                <a:cs typeface="Gill Sans" panose="020B0502020104020203" pitchFamily="34" charset="-79"/>
              </a:rPr>
              <a:t>The System Call Interface</a:t>
            </a:r>
          </a:p>
        </p:txBody>
      </p:sp>
      <p:sp>
        <p:nvSpPr>
          <p:cNvPr id="5" name="Rectangle 4"/>
          <p:cNvSpPr/>
          <p:nvPr/>
        </p:nvSpPr>
        <p:spPr bwMode="auto">
          <a:xfrm>
            <a:off x="1752601"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Process</a:t>
            </a:r>
          </a:p>
          <a:p>
            <a:pPr algn="ctr"/>
            <a:r>
              <a:rPr lang="en-US" sz="1900" b="0" dirty="0">
                <a:latin typeface="Gill Sans" panose="020B0502020104020203" pitchFamily="34" charset="-79"/>
                <a:ea typeface="Gill Sans" charset="0"/>
                <a:cs typeface="Gill Sans" panose="020B0502020104020203" pitchFamily="34" charset="-79"/>
              </a:rPr>
              <a:t>Management</a:t>
            </a:r>
          </a:p>
        </p:txBody>
      </p:sp>
      <p:sp>
        <p:nvSpPr>
          <p:cNvPr id="6" name="Rectangle 5"/>
          <p:cNvSpPr/>
          <p:nvPr/>
        </p:nvSpPr>
        <p:spPr bwMode="auto">
          <a:xfrm>
            <a:off x="3501445"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Memory</a:t>
            </a:r>
            <a:br>
              <a:rPr lang="en-US" sz="1900" b="0" dirty="0">
                <a:latin typeface="Gill Sans" panose="020B0502020104020203" pitchFamily="34" charset="-79"/>
                <a:ea typeface="Gill Sans" charset="0"/>
                <a:cs typeface="Gill Sans" panose="020B0502020104020203" pitchFamily="34" charset="-79"/>
              </a:rPr>
            </a:br>
            <a:r>
              <a:rPr lang="en-US" sz="1900" b="0" dirty="0">
                <a:latin typeface="Gill Sans" panose="020B0502020104020203" pitchFamily="34" charset="-79"/>
                <a:ea typeface="Gill Sans" charset="0"/>
                <a:cs typeface="Gill Sans" panose="020B0502020104020203" pitchFamily="34" charset="-79"/>
              </a:rPr>
              <a:t>Management</a:t>
            </a:r>
          </a:p>
        </p:txBody>
      </p:sp>
      <p:sp>
        <p:nvSpPr>
          <p:cNvPr id="7" name="Rectangle 6"/>
          <p:cNvSpPr/>
          <p:nvPr/>
        </p:nvSpPr>
        <p:spPr bwMode="auto">
          <a:xfrm>
            <a:off x="5265988"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err="1">
                <a:latin typeface="Gill Sans" panose="020B0502020104020203" pitchFamily="34" charset="-79"/>
                <a:ea typeface="Gill Sans" charset="0"/>
                <a:cs typeface="Gill Sans" panose="020B0502020104020203" pitchFamily="34" charset="-79"/>
              </a:rPr>
              <a:t>Filesystems</a:t>
            </a:r>
            <a:endParaRPr lang="en-US" sz="1900" b="0" dirty="0">
              <a:latin typeface="Gill Sans" panose="020B0502020104020203" pitchFamily="34" charset="-79"/>
              <a:ea typeface="Gill Sans" charset="0"/>
              <a:cs typeface="Gill Sans" panose="020B0502020104020203" pitchFamily="34" charset="-79"/>
            </a:endParaRPr>
          </a:p>
        </p:txBody>
      </p:sp>
      <p:sp>
        <p:nvSpPr>
          <p:cNvPr id="8" name="Rectangle 7"/>
          <p:cNvSpPr/>
          <p:nvPr/>
        </p:nvSpPr>
        <p:spPr bwMode="auto">
          <a:xfrm>
            <a:off x="6999133"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Device</a:t>
            </a:r>
            <a:br>
              <a:rPr lang="en-US" sz="1900" b="0" dirty="0">
                <a:latin typeface="Gill Sans" panose="020B0502020104020203" pitchFamily="34" charset="-79"/>
                <a:ea typeface="Gill Sans" charset="0"/>
                <a:cs typeface="Gill Sans" panose="020B0502020104020203" pitchFamily="34" charset="-79"/>
              </a:rPr>
            </a:br>
            <a:r>
              <a:rPr lang="en-US" sz="1900" b="0" dirty="0">
                <a:latin typeface="Gill Sans" panose="020B0502020104020203" pitchFamily="34" charset="-79"/>
                <a:ea typeface="Gill Sans" charset="0"/>
                <a:cs typeface="Gill Sans" panose="020B0502020104020203" pitchFamily="34" charset="-79"/>
              </a:rPr>
              <a:t>Control</a:t>
            </a:r>
          </a:p>
        </p:txBody>
      </p:sp>
      <p:sp>
        <p:nvSpPr>
          <p:cNvPr id="9" name="Rectangle 8"/>
          <p:cNvSpPr/>
          <p:nvPr/>
        </p:nvSpPr>
        <p:spPr bwMode="auto">
          <a:xfrm>
            <a:off x="8747976"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Networking</a:t>
            </a:r>
          </a:p>
        </p:txBody>
      </p:sp>
      <p:sp>
        <p:nvSpPr>
          <p:cNvPr id="15" name="Rectangle 14"/>
          <p:cNvSpPr/>
          <p:nvPr/>
        </p:nvSpPr>
        <p:spPr bwMode="auto">
          <a:xfrm>
            <a:off x="1771383"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Architecture</a:t>
            </a:r>
          </a:p>
          <a:p>
            <a:pPr algn="ctr"/>
            <a:r>
              <a:rPr lang="en-US" sz="2000" b="0" dirty="0">
                <a:latin typeface="Gill Sans" panose="020B0502020104020203" pitchFamily="34" charset="-79"/>
                <a:ea typeface="Gill Sans" charset="0"/>
                <a:cs typeface="Gill Sans" panose="020B0502020104020203" pitchFamily="34" charset="-79"/>
              </a:rPr>
              <a:t>Dependent</a:t>
            </a:r>
          </a:p>
          <a:p>
            <a:pPr algn="ctr"/>
            <a:r>
              <a:rPr lang="en-US" sz="2000" b="0" dirty="0">
                <a:latin typeface="Gill Sans" panose="020B0502020104020203" pitchFamily="34" charset="-79"/>
                <a:ea typeface="Gill Sans" charset="0"/>
                <a:cs typeface="Gill Sans" panose="020B0502020104020203" pitchFamily="34" charset="-79"/>
              </a:rPr>
              <a:t>Code</a:t>
            </a:r>
          </a:p>
        </p:txBody>
      </p:sp>
      <p:sp>
        <p:nvSpPr>
          <p:cNvPr id="16" name="Rectangle 15"/>
          <p:cNvSpPr/>
          <p:nvPr/>
        </p:nvSpPr>
        <p:spPr bwMode="auto">
          <a:xfrm>
            <a:off x="3520227"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Memory</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Manager</a:t>
            </a:r>
          </a:p>
        </p:txBody>
      </p:sp>
      <p:sp>
        <p:nvSpPr>
          <p:cNvPr id="18" name="Rectangle 17"/>
          <p:cNvSpPr/>
          <p:nvPr/>
        </p:nvSpPr>
        <p:spPr bwMode="auto">
          <a:xfrm>
            <a:off x="7017915"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Device</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Control</a:t>
            </a:r>
          </a:p>
        </p:txBody>
      </p:sp>
      <p:sp>
        <p:nvSpPr>
          <p:cNvPr id="21" name="Rectangle 20"/>
          <p:cNvSpPr/>
          <p:nvPr/>
        </p:nvSpPr>
        <p:spPr bwMode="auto">
          <a:xfrm>
            <a:off x="8747975" y="3207389"/>
            <a:ext cx="1615225" cy="9906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Network</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Subsystem</a:t>
            </a:r>
          </a:p>
        </p:txBody>
      </p:sp>
      <p:grpSp>
        <p:nvGrpSpPr>
          <p:cNvPr id="40" name="Group 39"/>
          <p:cNvGrpSpPr/>
          <p:nvPr/>
        </p:nvGrpSpPr>
        <p:grpSpPr>
          <a:xfrm>
            <a:off x="5265988" y="3207389"/>
            <a:ext cx="1615225" cy="990600"/>
            <a:chOff x="3733800" y="3276600"/>
            <a:chExt cx="1615225" cy="990600"/>
          </a:xfrm>
          <a:solidFill>
            <a:srgbClr val="00B050"/>
          </a:solidFill>
        </p:grpSpPr>
        <p:sp>
          <p:nvSpPr>
            <p:cNvPr id="17" name="Rectangle 16"/>
            <p:cNvSpPr/>
            <p:nvPr/>
          </p:nvSpPr>
          <p:spPr bwMode="auto">
            <a:xfrm>
              <a:off x="3733800" y="3276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File System Types</a:t>
              </a:r>
            </a:p>
          </p:txBody>
        </p:sp>
        <p:sp>
          <p:nvSpPr>
            <p:cNvPr id="23" name="Rectangle 22"/>
            <p:cNvSpPr/>
            <p:nvPr/>
          </p:nvSpPr>
          <p:spPr bwMode="auto">
            <a:xfrm>
              <a:off x="38862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5" name="Rectangle 24"/>
            <p:cNvSpPr/>
            <p:nvPr/>
          </p:nvSpPr>
          <p:spPr bwMode="auto">
            <a:xfrm>
              <a:off x="42418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6" name="Rectangle 25"/>
            <p:cNvSpPr/>
            <p:nvPr/>
          </p:nvSpPr>
          <p:spPr bwMode="auto">
            <a:xfrm>
              <a:off x="45974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7" name="Rectangle 26"/>
            <p:cNvSpPr/>
            <p:nvPr/>
          </p:nvSpPr>
          <p:spPr bwMode="auto">
            <a:xfrm>
              <a:off x="49530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grpSp>
        <p:nvGrpSpPr>
          <p:cNvPr id="39" name="Group 38"/>
          <p:cNvGrpSpPr/>
          <p:nvPr/>
        </p:nvGrpSpPr>
        <p:grpSpPr>
          <a:xfrm>
            <a:off x="5265988" y="4274189"/>
            <a:ext cx="1615225" cy="990600"/>
            <a:chOff x="3733800" y="4419600"/>
            <a:chExt cx="1615225" cy="990600"/>
          </a:xfrm>
          <a:solidFill>
            <a:srgbClr val="00B050"/>
          </a:solidFill>
        </p:grpSpPr>
        <p:sp>
          <p:nvSpPr>
            <p:cNvPr id="20" name="Rectangle 19"/>
            <p:cNvSpPr/>
            <p:nvPr/>
          </p:nvSpPr>
          <p:spPr bwMode="auto">
            <a:xfrm>
              <a:off x="3733800"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Block</a:t>
              </a:r>
              <a:b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b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Devices</a:t>
              </a:r>
            </a:p>
          </p:txBody>
        </p:sp>
        <p:sp>
          <p:nvSpPr>
            <p:cNvPr id="28" name="Rectangle 27"/>
            <p:cNvSpPr/>
            <p:nvPr/>
          </p:nvSpPr>
          <p:spPr bwMode="auto">
            <a:xfrm>
              <a:off x="39244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9" name="Rectangle 28"/>
            <p:cNvSpPr/>
            <p:nvPr/>
          </p:nvSpPr>
          <p:spPr bwMode="auto">
            <a:xfrm>
              <a:off x="42800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0" name="Rectangle 29"/>
            <p:cNvSpPr/>
            <p:nvPr/>
          </p:nvSpPr>
          <p:spPr bwMode="auto">
            <a:xfrm>
              <a:off x="46356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1" name="Rectangle 30"/>
            <p:cNvSpPr/>
            <p:nvPr/>
          </p:nvSpPr>
          <p:spPr bwMode="auto">
            <a:xfrm>
              <a:off x="4978400"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grpSp>
        <p:nvGrpSpPr>
          <p:cNvPr id="38" name="Group 37"/>
          <p:cNvGrpSpPr/>
          <p:nvPr/>
        </p:nvGrpSpPr>
        <p:grpSpPr>
          <a:xfrm>
            <a:off x="8747975" y="4274189"/>
            <a:ext cx="1615225" cy="990600"/>
            <a:chOff x="7223974" y="4419600"/>
            <a:chExt cx="1615225" cy="990600"/>
          </a:xfrm>
          <a:solidFill>
            <a:srgbClr val="00B050"/>
          </a:solidFill>
        </p:grpSpPr>
        <p:sp>
          <p:nvSpPr>
            <p:cNvPr id="22" name="Rectangle 21"/>
            <p:cNvSpPr/>
            <p:nvPr/>
          </p:nvSpPr>
          <p:spPr bwMode="auto">
            <a:xfrm>
              <a:off x="7223974"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IF drivers</a:t>
              </a:r>
            </a:p>
          </p:txBody>
        </p:sp>
        <p:sp>
          <p:nvSpPr>
            <p:cNvPr id="32" name="Rectangle 31"/>
            <p:cNvSpPr/>
            <p:nvPr/>
          </p:nvSpPr>
          <p:spPr bwMode="auto">
            <a:xfrm>
              <a:off x="73914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3" name="Rectangle 32"/>
            <p:cNvSpPr/>
            <p:nvPr/>
          </p:nvSpPr>
          <p:spPr bwMode="auto">
            <a:xfrm>
              <a:off x="77470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4" name="Rectangle 33"/>
            <p:cNvSpPr/>
            <p:nvPr/>
          </p:nvSpPr>
          <p:spPr bwMode="auto">
            <a:xfrm>
              <a:off x="81026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5" name="Rectangle 34"/>
            <p:cNvSpPr/>
            <p:nvPr/>
          </p:nvSpPr>
          <p:spPr bwMode="auto">
            <a:xfrm>
              <a:off x="84582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sp>
        <p:nvSpPr>
          <p:cNvPr id="37" name="TextBox 36"/>
          <p:cNvSpPr txBox="1"/>
          <p:nvPr/>
        </p:nvSpPr>
        <p:spPr>
          <a:xfrm>
            <a:off x="1788663" y="2653353"/>
            <a:ext cx="1581587"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Concurrency,</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multitasking</a:t>
            </a:r>
          </a:p>
        </p:txBody>
      </p:sp>
      <p:sp>
        <p:nvSpPr>
          <p:cNvPr id="43" name="TextBox 42"/>
          <p:cNvSpPr txBox="1"/>
          <p:nvPr/>
        </p:nvSpPr>
        <p:spPr>
          <a:xfrm>
            <a:off x="3723202" y="2667001"/>
            <a:ext cx="1064329"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Virtual</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memory</a:t>
            </a:r>
          </a:p>
        </p:txBody>
      </p:sp>
      <p:sp>
        <p:nvSpPr>
          <p:cNvPr id="44" name="TextBox 43"/>
          <p:cNvSpPr txBox="1"/>
          <p:nvPr/>
        </p:nvSpPr>
        <p:spPr>
          <a:xfrm>
            <a:off x="5268561" y="2653353"/>
            <a:ext cx="1593705"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Files and </a:t>
            </a:r>
            <a:r>
              <a:rPr lang="en-US" sz="2000" b="0" dirty="0" err="1">
                <a:latin typeface="Gill Sans" panose="020B0502020104020203" pitchFamily="34" charset="-79"/>
                <a:ea typeface="Gill Sans" charset="0"/>
                <a:cs typeface="Gill Sans" panose="020B0502020104020203" pitchFamily="34" charset="-79"/>
              </a:rPr>
              <a:t>dirs</a:t>
            </a:r>
            <a:r>
              <a:rPr lang="en-US" sz="2000" b="0" dirty="0">
                <a:latin typeface="Gill Sans" panose="020B0502020104020203" pitchFamily="34" charset="-79"/>
                <a:ea typeface="Gill Sans" charset="0"/>
                <a:cs typeface="Gill Sans" panose="020B0502020104020203" pitchFamily="34" charset="-79"/>
              </a:rPr>
              <a:t>:</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the VFS</a:t>
            </a:r>
          </a:p>
        </p:txBody>
      </p:sp>
      <p:sp>
        <p:nvSpPr>
          <p:cNvPr id="45" name="TextBox 44"/>
          <p:cNvSpPr txBox="1"/>
          <p:nvPr/>
        </p:nvSpPr>
        <p:spPr>
          <a:xfrm>
            <a:off x="7023873" y="2667001"/>
            <a:ext cx="1565750"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TTYs and</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device access</a:t>
            </a:r>
          </a:p>
        </p:txBody>
      </p:sp>
      <p:sp>
        <p:nvSpPr>
          <p:cNvPr id="46" name="TextBox 45"/>
          <p:cNvSpPr txBox="1"/>
          <p:nvPr/>
        </p:nvSpPr>
        <p:spPr>
          <a:xfrm>
            <a:off x="8873832" y="2794136"/>
            <a:ext cx="1505540" cy="35394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Connectivity</a:t>
            </a:r>
          </a:p>
        </p:txBody>
      </p:sp>
      <p:grpSp>
        <p:nvGrpSpPr>
          <p:cNvPr id="83" name="Group 82"/>
          <p:cNvGrpSpPr/>
          <p:nvPr/>
        </p:nvGrpSpPr>
        <p:grpSpPr>
          <a:xfrm>
            <a:off x="2078328" y="1302389"/>
            <a:ext cx="8018172" cy="469810"/>
            <a:chOff x="554328" y="1117511"/>
            <a:chExt cx="8018172" cy="571500"/>
          </a:xfrm>
        </p:grpSpPr>
        <p:cxnSp>
          <p:nvCxnSpPr>
            <p:cNvPr id="48" name="Straight Arrow Connector 47"/>
            <p:cNvCxnSpPr/>
            <p:nvPr/>
          </p:nvCxnSpPr>
          <p:spPr bwMode="auto">
            <a:xfrm>
              <a:off x="55432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48"/>
            <p:cNvCxnSpPr/>
            <p:nvPr/>
          </p:nvCxnSpPr>
          <p:spPr bwMode="auto">
            <a:xfrm>
              <a:off x="3895233"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p:cNvCxnSpPr/>
            <p:nvPr/>
          </p:nvCxnSpPr>
          <p:spPr bwMode="auto">
            <a:xfrm>
              <a:off x="4563414"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1" name="Straight Arrow Connector 50"/>
            <p:cNvCxnSpPr/>
            <p:nvPr/>
          </p:nvCxnSpPr>
          <p:spPr bwMode="auto">
            <a:xfrm>
              <a:off x="5231595"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2" name="Straight Arrow Connector 51"/>
            <p:cNvCxnSpPr/>
            <p:nvPr/>
          </p:nvCxnSpPr>
          <p:spPr bwMode="auto">
            <a:xfrm>
              <a:off x="5899776"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3" name="Straight Arrow Connector 52"/>
            <p:cNvCxnSpPr/>
            <p:nvPr/>
          </p:nvCxnSpPr>
          <p:spPr bwMode="auto">
            <a:xfrm>
              <a:off x="6567957"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4" name="Straight Arrow Connector 53"/>
            <p:cNvCxnSpPr/>
            <p:nvPr/>
          </p:nvCxnSpPr>
          <p:spPr bwMode="auto">
            <a:xfrm>
              <a:off x="723613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5" name="Straight Arrow Connector 54"/>
            <p:cNvCxnSpPr/>
            <p:nvPr/>
          </p:nvCxnSpPr>
          <p:spPr bwMode="auto">
            <a:xfrm>
              <a:off x="790431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6" name="Straight Arrow Connector 55"/>
            <p:cNvCxnSpPr/>
            <p:nvPr/>
          </p:nvCxnSpPr>
          <p:spPr bwMode="auto">
            <a:xfrm>
              <a:off x="857250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 name="Straight Arrow Connector 56"/>
            <p:cNvCxnSpPr/>
            <p:nvPr/>
          </p:nvCxnSpPr>
          <p:spPr bwMode="auto">
            <a:xfrm>
              <a:off x="122250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8" name="Straight Arrow Connector 57"/>
            <p:cNvCxnSpPr/>
            <p:nvPr/>
          </p:nvCxnSpPr>
          <p:spPr bwMode="auto">
            <a:xfrm>
              <a:off x="189069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Straight Arrow Connector 58"/>
            <p:cNvCxnSpPr/>
            <p:nvPr/>
          </p:nvCxnSpPr>
          <p:spPr bwMode="auto">
            <a:xfrm>
              <a:off x="2558871"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0" name="Straight Arrow Connector 59"/>
            <p:cNvCxnSpPr/>
            <p:nvPr/>
          </p:nvCxnSpPr>
          <p:spPr bwMode="auto">
            <a:xfrm>
              <a:off x="3227052"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pic>
        <p:nvPicPr>
          <p:cNvPr id="1026" name="Picture 2" descr="C:\Users\kubitron\AppData\Local\Microsoft\Windows\Temporary Internet Files\Content.IE5\TFK8BBL8\MC900310902[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20186632">
            <a:off x="1975056" y="5456122"/>
            <a:ext cx="1143644" cy="892723"/>
          </a:xfrm>
          <a:prstGeom prst="rect">
            <a:avLst/>
          </a:prstGeom>
          <a:noFill/>
          <a:extLst>
            <a:ext uri="{909E8E84-426E-40dd-AFC4-6F175D3DCCD1}">
              <a14:hiddenFill xmlns:a14="http://schemas.microsoft.com/office/drawing/2010/main" xmlns="">
                <a:solidFill>
                  <a:srgbClr val="FFFFFF"/>
                </a:solidFill>
              </a14:hiddenFill>
            </a:ext>
          </a:extLst>
        </p:spPr>
      </p:pic>
      <p:pic>
        <p:nvPicPr>
          <p:cNvPr id="63"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364895">
            <a:off x="8974457" y="5579736"/>
            <a:ext cx="1211411" cy="83314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61" name="Group 60"/>
          <p:cNvGrpSpPr/>
          <p:nvPr/>
        </p:nvGrpSpPr>
        <p:grpSpPr>
          <a:xfrm>
            <a:off x="3776755" y="5439986"/>
            <a:ext cx="1006989" cy="1052154"/>
            <a:chOff x="2252754" y="5585397"/>
            <a:chExt cx="1006989" cy="1052154"/>
          </a:xfrm>
        </p:grpSpPr>
        <p:pic>
          <p:nvPicPr>
            <p:cNvPr id="62" name="Picture 638"/>
            <p:cNvPicPr>
              <a:picLocks noChangeAspect="1" noChangeArrowheads="1"/>
            </p:cNvPicPr>
            <p:nvPr/>
          </p:nvPicPr>
          <p:blipFill>
            <a:blip r:embed="rId4"/>
            <a:srcRect t="2441" b="55373"/>
            <a:stretch>
              <a:fillRect/>
            </a:stretch>
          </p:blipFill>
          <p:spPr bwMode="auto">
            <a:xfrm rot="18760417">
              <a:off x="2015625" y="5822526"/>
              <a:ext cx="1010866" cy="536608"/>
            </a:xfrm>
            <a:prstGeom prst="rect">
              <a:avLst/>
            </a:prstGeom>
            <a:noFill/>
            <a:ln>
              <a:noFill/>
            </a:ln>
          </p:spPr>
        </p:pic>
        <p:pic>
          <p:nvPicPr>
            <p:cNvPr id="64" name="Picture 638"/>
            <p:cNvPicPr>
              <a:picLocks noChangeAspect="1" noChangeArrowheads="1"/>
            </p:cNvPicPr>
            <p:nvPr/>
          </p:nvPicPr>
          <p:blipFill>
            <a:blip r:embed="rId4"/>
            <a:srcRect t="2441" b="55373"/>
            <a:stretch>
              <a:fillRect/>
            </a:stretch>
          </p:blipFill>
          <p:spPr bwMode="auto">
            <a:xfrm rot="18760417">
              <a:off x="2257136" y="5822527"/>
              <a:ext cx="1010866" cy="536608"/>
            </a:xfrm>
            <a:prstGeom prst="rect">
              <a:avLst/>
            </a:prstGeom>
            <a:noFill/>
            <a:ln>
              <a:noFill/>
            </a:ln>
          </p:spPr>
        </p:pic>
        <p:pic>
          <p:nvPicPr>
            <p:cNvPr id="65" name="Picture 638"/>
            <p:cNvPicPr>
              <a:picLocks noChangeAspect="1" noChangeArrowheads="1"/>
            </p:cNvPicPr>
            <p:nvPr/>
          </p:nvPicPr>
          <p:blipFill>
            <a:blip r:embed="rId4"/>
            <a:srcRect t="2441" b="55373"/>
            <a:stretch>
              <a:fillRect/>
            </a:stretch>
          </p:blipFill>
          <p:spPr bwMode="auto">
            <a:xfrm rot="18760417">
              <a:off x="2486006" y="5863814"/>
              <a:ext cx="1010866" cy="536608"/>
            </a:xfrm>
            <a:prstGeom prst="rect">
              <a:avLst/>
            </a:prstGeom>
            <a:noFill/>
            <a:ln>
              <a:noFill/>
            </a:ln>
          </p:spPr>
        </p:pic>
      </p:grpSp>
      <p:grpSp>
        <p:nvGrpSpPr>
          <p:cNvPr id="69" name="Group 68"/>
          <p:cNvGrpSpPr/>
          <p:nvPr/>
        </p:nvGrpSpPr>
        <p:grpSpPr>
          <a:xfrm>
            <a:off x="5334001" y="5569589"/>
            <a:ext cx="1425807" cy="838200"/>
            <a:chOff x="3810000" y="5638800"/>
            <a:chExt cx="1425807" cy="838200"/>
          </a:xfrm>
        </p:grpSpPr>
        <p:pic>
          <p:nvPicPr>
            <p:cNvPr id="66"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810000" y="5894445"/>
              <a:ext cx="1090118" cy="582555"/>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67"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977845" y="5764917"/>
              <a:ext cx="1090118" cy="582555"/>
            </a:xfrm>
            <a:prstGeom prst="rect">
              <a:avLst/>
            </a:prstGeom>
            <a:noFill/>
            <a:ln>
              <a:noFill/>
            </a:ln>
            <a:extLst>
              <a:ext uri="{909E8E84-426E-40dd-AFC4-6F175D3DCCD1}">
                <a14:hiddenFill xmlns:a14="http://schemas.microsoft.com/office/drawing/2010/main" xmlns="">
                  <a:solidFill>
                    <a:srgbClr val="FFFFFF"/>
                  </a:solidFill>
                </a14:hiddenFill>
              </a:ext>
            </a:extLst>
          </p:spPr>
        </p:pic>
        <p:pic>
          <p:nvPicPr>
            <p:cNvPr id="68"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45689" y="5638800"/>
              <a:ext cx="1090118" cy="582555"/>
            </a:xfrm>
            <a:prstGeom prst="rect">
              <a:avLst/>
            </a:prstGeom>
            <a:noFill/>
            <a:ln>
              <a:noFill/>
            </a:ln>
            <a:extLst>
              <a:ext uri="{909E8E84-426E-40dd-AFC4-6F175D3DCCD1}">
                <a14:hiddenFill xmlns:a14="http://schemas.microsoft.com/office/drawing/2010/main" xmlns="">
                  <a:solidFill>
                    <a:srgbClr val="FFFFFF"/>
                  </a:solidFill>
                </a14:hiddenFill>
              </a:ext>
            </a:extLst>
          </p:spPr>
        </p:pic>
      </p:grpSp>
      <p:pic>
        <p:nvPicPr>
          <p:cNvPr id="1027" name="Picture 3" descr="C:\Users\kubitron\AppData\Local\Microsoft\Windows\Temporary Internet Files\Content.IE5\TFK8BBL8\MC900441338[1].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104953" y="5302012"/>
            <a:ext cx="1403589" cy="1403589"/>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a:extLst>
              <a:ext uri="{FF2B5EF4-FFF2-40B4-BE49-F238E27FC236}">
                <a16:creationId xmlns:a16="http://schemas.microsoft.com/office/drawing/2014/main" id="{B2FF6FC3-35BB-AE43-B06B-41CCD8D41198}"/>
              </a:ext>
            </a:extLst>
          </p:cNvPr>
          <p:cNvSpPr/>
          <p:nvPr/>
        </p:nvSpPr>
        <p:spPr>
          <a:xfrm>
            <a:off x="5135452" y="1607189"/>
            <a:ext cx="1863681" cy="266700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25348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3ECA25-8415-44D9-AEC4-D64B3EFFEDBF}"/>
              </a:ext>
            </a:extLst>
          </p:cNvPr>
          <p:cNvSpPr/>
          <p:nvPr/>
        </p:nvSpPr>
        <p:spPr>
          <a:xfrm>
            <a:off x="3702541" y="787661"/>
            <a:ext cx="7193280" cy="369332"/>
          </a:xfrm>
          <a:prstGeom prst="rect">
            <a:avLst/>
          </a:prstGeom>
        </p:spPr>
        <p:txBody>
          <a:bodyPr wrap="square">
            <a:spAutoFit/>
          </a:bodyPr>
          <a:lstStyle/>
          <a:p>
            <a:r>
              <a:rPr lang="en-US" b="1" dirty="0">
                <a:latin typeface="Consolas" panose="020B0609020204030204" pitchFamily="49" charset="0"/>
              </a:rPr>
              <a:t>length = </a:t>
            </a:r>
            <a:r>
              <a:rPr lang="en-US" b="1" dirty="0">
                <a:solidFill>
                  <a:srgbClr val="FF0000"/>
                </a:solidFill>
                <a:latin typeface="Consolas" panose="020B0609020204030204" pitchFamily="49" charset="0"/>
              </a:rPr>
              <a:t>read</a:t>
            </a:r>
            <a:r>
              <a:rPr lang="en-US" b="1" dirty="0">
                <a:latin typeface="Consolas" panose="020B0609020204030204" pitchFamily="49" charset="0"/>
              </a:rPr>
              <a:t>(</a:t>
            </a:r>
            <a:r>
              <a:rPr lang="en-US" b="1" dirty="0" err="1">
                <a:latin typeface="Consolas" panose="020B0609020204030204" pitchFamily="49" charset="0"/>
              </a:rPr>
              <a:t>input_fd</a:t>
            </a:r>
            <a:r>
              <a:rPr lang="en-US" b="1" dirty="0">
                <a:latin typeface="Consolas" panose="020B0609020204030204" pitchFamily="49" charset="0"/>
              </a:rPr>
              <a:t>, buffer, BUFFER_SIZE);</a:t>
            </a:r>
            <a:endParaRPr lang="en-US" dirty="0">
              <a:latin typeface="Consolas" panose="020B0609020204030204" pitchFamily="49" charset="0"/>
            </a:endParaRPr>
          </a:p>
        </p:txBody>
      </p:sp>
      <p:sp>
        <p:nvSpPr>
          <p:cNvPr id="7" name="Rectangle 6">
            <a:extLst>
              <a:ext uri="{FF2B5EF4-FFF2-40B4-BE49-F238E27FC236}">
                <a16:creationId xmlns:a16="http://schemas.microsoft.com/office/drawing/2014/main" id="{A665B9AC-C3D0-462B-8462-32FFBE888CA6}"/>
              </a:ext>
            </a:extLst>
          </p:cNvPr>
          <p:cNvSpPr/>
          <p:nvPr/>
        </p:nvSpPr>
        <p:spPr>
          <a:xfrm>
            <a:off x="4065741" y="1271564"/>
            <a:ext cx="6001293" cy="1477328"/>
          </a:xfrm>
          <a:prstGeom prst="rect">
            <a:avLst/>
          </a:prstGeom>
        </p:spPr>
        <p:txBody>
          <a:bodyPr wrap="square">
            <a:spAutoFit/>
          </a:bodyPr>
          <a:lstStyle/>
          <a:p>
            <a:r>
              <a:rPr lang="en-US" dirty="0" err="1">
                <a:latin typeface="Consolas" panose="020B0609020204030204" pitchFamily="49" charset="0"/>
              </a:rPr>
              <a:t>ssize_t</a:t>
            </a:r>
            <a:r>
              <a:rPr lang="en-US" dirty="0">
                <a:latin typeface="Consolas" panose="020B0609020204030204" pitchFamily="49" charset="0"/>
              </a:rPr>
              <a:t> </a:t>
            </a:r>
            <a:r>
              <a:rPr lang="en-US" dirty="0">
                <a:latin typeface="Consolas" panose="020B0609020204030204" pitchFamily="49" charset="0"/>
                <a:hlinkClick r:id="rId2"/>
              </a:rPr>
              <a:t>read</a:t>
            </a:r>
            <a:r>
              <a:rPr lang="en-US" dirty="0">
                <a:latin typeface="Consolas" panose="020B0609020204030204" pitchFamily="49" charset="0"/>
              </a:rPr>
              <a:t>(int, void *, </a:t>
            </a:r>
            <a:r>
              <a:rPr lang="en-US" dirty="0" err="1">
                <a:latin typeface="Consolas" panose="020B0609020204030204" pitchFamily="49" charset="0"/>
              </a:rPr>
              <a:t>size_t</a:t>
            </a:r>
            <a:r>
              <a:rPr lang="en-US" dirty="0">
                <a:latin typeface="Consolas" panose="020B0609020204030204" pitchFamily="49" charset="0"/>
              </a:rPr>
              <a:t>) {</a:t>
            </a:r>
          </a:p>
          <a:p>
            <a:r>
              <a:rPr lang="en-US" dirty="0">
                <a:latin typeface="Consolas" panose="020B0609020204030204" pitchFamily="49" charset="0"/>
              </a:rPr>
              <a:t>  </a:t>
            </a:r>
            <a:r>
              <a:rPr lang="en-US" dirty="0">
                <a:latin typeface="Consolas" panose="020B0609020204030204" pitchFamily="49" charset="0"/>
                <a:cs typeface="Arial" panose="020B0604020202020204" pitchFamily="34" charset="0"/>
              </a:rPr>
              <a:t>marshal </a:t>
            </a:r>
            <a:r>
              <a:rPr lang="en-US" dirty="0" err="1">
                <a:latin typeface="Consolas" panose="020B0609020204030204" pitchFamily="49" charset="0"/>
                <a:cs typeface="Arial" panose="020B0604020202020204" pitchFamily="34" charset="0"/>
              </a:rPr>
              <a:t>args</a:t>
            </a:r>
            <a:r>
              <a:rPr lang="en-US" dirty="0">
                <a:latin typeface="Consolas" panose="020B0609020204030204" pitchFamily="49" charset="0"/>
                <a:cs typeface="Arial" panose="020B0604020202020204" pitchFamily="34" charset="0"/>
              </a:rPr>
              <a:t> into registers</a:t>
            </a:r>
          </a:p>
          <a:p>
            <a:r>
              <a:rPr lang="en-US" dirty="0">
                <a:latin typeface="Consolas" panose="020B0609020204030204" pitchFamily="49" charset="0"/>
                <a:cs typeface="Arial" panose="020B0604020202020204" pitchFamily="34" charset="0"/>
              </a:rPr>
              <a:t>  </a:t>
            </a:r>
            <a:r>
              <a:rPr lang="en-US" dirty="0">
                <a:solidFill>
                  <a:srgbClr val="FF0000"/>
                </a:solidFill>
                <a:latin typeface="Consolas" panose="020B0609020204030204" pitchFamily="49" charset="0"/>
                <a:cs typeface="Arial" panose="020B0604020202020204" pitchFamily="34" charset="0"/>
              </a:rPr>
              <a:t>issue </a:t>
            </a:r>
            <a:r>
              <a:rPr lang="en-US" dirty="0" err="1">
                <a:solidFill>
                  <a:srgbClr val="FF0000"/>
                </a:solidFill>
                <a:latin typeface="Consolas" panose="020B0609020204030204" pitchFamily="49" charset="0"/>
                <a:cs typeface="Arial" panose="020B0604020202020204" pitchFamily="34" charset="0"/>
              </a:rPr>
              <a:t>syscall</a:t>
            </a:r>
            <a:endParaRPr lang="en-US" dirty="0">
              <a:solidFill>
                <a:srgbClr val="FF0000"/>
              </a:solidFill>
              <a:latin typeface="Consolas" panose="020B0609020204030204" pitchFamily="49" charset="0"/>
              <a:cs typeface="Arial" panose="020B0604020202020204" pitchFamily="34" charset="0"/>
            </a:endParaRPr>
          </a:p>
          <a:p>
            <a:r>
              <a:rPr lang="en-US" dirty="0">
                <a:latin typeface="Consolas" panose="020B0609020204030204" pitchFamily="49" charset="0"/>
                <a:cs typeface="Arial" panose="020B0604020202020204" pitchFamily="34" charset="0"/>
              </a:rPr>
              <a:t>  register result of </a:t>
            </a:r>
            <a:r>
              <a:rPr lang="en-US" dirty="0" err="1">
                <a:latin typeface="Consolas" panose="020B0609020204030204" pitchFamily="49" charset="0"/>
                <a:cs typeface="Arial" panose="020B0604020202020204" pitchFamily="34" charset="0"/>
              </a:rPr>
              <a:t>syscall</a:t>
            </a:r>
            <a:r>
              <a:rPr lang="en-US" dirty="0">
                <a:latin typeface="Consolas" panose="020B0609020204030204" pitchFamily="49" charset="0"/>
                <a:cs typeface="Arial" panose="020B0604020202020204" pitchFamily="34" charset="0"/>
              </a:rPr>
              <a:t> to </a:t>
            </a:r>
            <a:r>
              <a:rPr lang="en-US" dirty="0" err="1">
                <a:latin typeface="Consolas" panose="020B0609020204030204" pitchFamily="49" charset="0"/>
                <a:cs typeface="Arial" panose="020B0604020202020204" pitchFamily="34" charset="0"/>
              </a:rPr>
              <a:t>rtn</a:t>
            </a:r>
            <a:r>
              <a:rPr lang="en-US" dirty="0">
                <a:latin typeface="Consolas" panose="020B0609020204030204" pitchFamily="49" charset="0"/>
                <a:cs typeface="Arial" panose="020B0604020202020204" pitchFamily="34" charset="0"/>
              </a:rPr>
              <a:t> value</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78622589-A83A-48A0-9494-F1415161EF42}"/>
              </a:ext>
            </a:extLst>
          </p:cNvPr>
          <p:cNvSpPr/>
          <p:nvPr/>
        </p:nvSpPr>
        <p:spPr>
          <a:xfrm>
            <a:off x="4296991" y="3091010"/>
            <a:ext cx="6555033" cy="1477328"/>
          </a:xfrm>
          <a:prstGeom prst="rect">
            <a:avLst/>
          </a:prstGeom>
        </p:spPr>
        <p:txBody>
          <a:bodyPr wrap="square">
            <a:spAutoFit/>
          </a:bodyPr>
          <a:lstStyle/>
          <a:p>
            <a:r>
              <a:rPr lang="en-US" dirty="0">
                <a:solidFill>
                  <a:srgbClr val="2D961E"/>
                </a:solidFill>
                <a:latin typeface="Consolas" panose="020B0609020204030204" pitchFamily="49" charset="0"/>
              </a:rPr>
              <a:t>void</a:t>
            </a:r>
            <a:r>
              <a:rPr lang="en-US" dirty="0">
                <a:solidFill>
                  <a:srgbClr val="C200FF"/>
                </a:solidFill>
                <a:latin typeface="Consolas" panose="020B0609020204030204" pitchFamily="49" charset="0"/>
              </a:rPr>
              <a:t> </a:t>
            </a:r>
            <a:r>
              <a:rPr lang="en-US" dirty="0" err="1">
                <a:solidFill>
                  <a:srgbClr val="4A00FF"/>
                </a:solidFill>
                <a:latin typeface="Consolas" panose="020B0609020204030204" pitchFamily="49" charset="0"/>
              </a:rPr>
              <a:t>syscall_handler</a:t>
            </a:r>
            <a:r>
              <a:rPr lang="en-US" dirty="0">
                <a:solidFill>
                  <a:srgbClr val="000000"/>
                </a:solidFill>
                <a:latin typeface="Consolas" panose="020B0609020204030204" pitchFamily="49" charset="0"/>
              </a:rPr>
              <a:t> (</a:t>
            </a:r>
            <a:r>
              <a:rPr lang="en-US" dirty="0">
                <a:solidFill>
                  <a:srgbClr val="C2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D961E"/>
                </a:solidFill>
                <a:latin typeface="Consolas" panose="020B0609020204030204" pitchFamily="49" charset="0"/>
              </a:rPr>
              <a:t>intr_frame</a:t>
            </a:r>
            <a:r>
              <a:rPr lang="en-US" dirty="0">
                <a:solidFill>
                  <a:srgbClr val="000000"/>
                </a:solidFill>
                <a:latin typeface="Consolas" panose="020B0609020204030204" pitchFamily="49" charset="0"/>
              </a:rPr>
              <a:t> *</a:t>
            </a:r>
            <a:r>
              <a:rPr lang="en-US" dirty="0">
                <a:solidFill>
                  <a:srgbClr val="C1651C"/>
                </a:solidFill>
                <a:latin typeface="Consolas" panose="020B0609020204030204" pitchFamily="49" charset="0"/>
              </a:rPr>
              <a:t>f</a:t>
            </a:r>
            <a:r>
              <a:rPr lang="en-US" dirty="0">
                <a:solidFill>
                  <a:srgbClr val="000000"/>
                </a:solidFill>
                <a:latin typeface="Consolas" panose="020B0609020204030204" pitchFamily="49" charset="0"/>
              </a:rPr>
              <a:t>) {</a:t>
            </a:r>
          </a:p>
          <a:p>
            <a:r>
              <a:rPr lang="en-US" dirty="0">
                <a:solidFill>
                  <a:srgbClr val="000000"/>
                </a:solidFill>
                <a:effectLst/>
                <a:latin typeface="Consolas" panose="020B0609020204030204" pitchFamily="49" charset="0"/>
                <a:cs typeface="Arial" panose="020B0604020202020204" pitchFamily="34" charset="0"/>
              </a:rPr>
              <a:t>   </a:t>
            </a:r>
            <a:r>
              <a:rPr lang="en-US" dirty="0" err="1">
                <a:solidFill>
                  <a:srgbClr val="000000"/>
                </a:solidFill>
                <a:effectLst/>
                <a:latin typeface="Consolas" panose="020B0609020204030204" pitchFamily="49" charset="0"/>
                <a:cs typeface="Arial" panose="020B0604020202020204" pitchFamily="34" charset="0"/>
              </a:rPr>
              <a:t>unmarshal</a:t>
            </a:r>
            <a:r>
              <a:rPr lang="en-US" dirty="0" err="1">
                <a:solidFill>
                  <a:srgbClr val="000000"/>
                </a:solidFill>
                <a:latin typeface="Consolas" panose="020B0609020204030204" pitchFamily="49" charset="0"/>
                <a:cs typeface="Arial" panose="020B0604020202020204" pitchFamily="34" charset="0"/>
              </a:rPr>
              <a:t>l</a:t>
            </a:r>
            <a:r>
              <a:rPr lang="en-US" dirty="0">
                <a:solidFill>
                  <a:srgbClr val="000000"/>
                </a:solidFill>
                <a:latin typeface="Consolas" panose="020B0609020204030204" pitchFamily="49" charset="0"/>
                <a:cs typeface="Arial" panose="020B0604020202020204" pitchFamily="34" charset="0"/>
              </a:rPr>
              <a:t> call#, </a:t>
            </a:r>
            <a:r>
              <a:rPr lang="en-US" dirty="0" err="1">
                <a:solidFill>
                  <a:srgbClr val="000000"/>
                </a:solidFill>
                <a:latin typeface="Consolas" panose="020B0609020204030204" pitchFamily="49" charset="0"/>
                <a:cs typeface="Arial" panose="020B0604020202020204" pitchFamily="34" charset="0"/>
              </a:rPr>
              <a:t>args</a:t>
            </a:r>
            <a:r>
              <a:rPr lang="en-US" dirty="0">
                <a:solidFill>
                  <a:srgbClr val="000000"/>
                </a:solidFill>
                <a:latin typeface="Consolas" panose="020B0609020204030204" pitchFamily="49" charset="0"/>
                <a:cs typeface="Arial" panose="020B0604020202020204" pitchFamily="34" charset="0"/>
              </a:rPr>
              <a:t> from </a:t>
            </a:r>
            <a:r>
              <a:rPr lang="en-US" dirty="0" err="1">
                <a:solidFill>
                  <a:srgbClr val="000000"/>
                </a:solidFill>
                <a:latin typeface="Consolas" panose="020B0609020204030204" pitchFamily="49" charset="0"/>
                <a:cs typeface="Arial" panose="020B0604020202020204" pitchFamily="34" charset="0"/>
              </a:rPr>
              <a:t>regs</a:t>
            </a:r>
            <a:endParaRPr lang="en-US" dirty="0">
              <a:solidFill>
                <a:srgbClr val="000000"/>
              </a:solidFill>
              <a:latin typeface="Consolas" panose="020B0609020204030204" pitchFamily="49" charset="0"/>
              <a:cs typeface="Arial" panose="020B0604020202020204" pitchFamily="34" charset="0"/>
            </a:endParaRPr>
          </a:p>
          <a:p>
            <a:r>
              <a:rPr lang="en-US" dirty="0">
                <a:solidFill>
                  <a:srgbClr val="000000"/>
                </a:solidFill>
                <a:effectLst/>
                <a:latin typeface="Consolas" panose="020B0609020204030204" pitchFamily="49" charset="0"/>
                <a:cs typeface="Arial" panose="020B0604020202020204" pitchFamily="34" charset="0"/>
              </a:rPr>
              <a:t>   </a:t>
            </a:r>
            <a:r>
              <a:rPr lang="en-US" dirty="0">
                <a:solidFill>
                  <a:srgbClr val="FF0000"/>
                </a:solidFill>
                <a:effectLst/>
                <a:latin typeface="Consolas" panose="020B0609020204030204" pitchFamily="49" charset="0"/>
                <a:cs typeface="Arial" panose="020B0604020202020204" pitchFamily="34" charset="0"/>
              </a:rPr>
              <a:t>dispatch</a:t>
            </a:r>
            <a:r>
              <a:rPr lang="en-US" dirty="0">
                <a:solidFill>
                  <a:srgbClr val="FF0000"/>
                </a:solidFill>
                <a:latin typeface="Consolas" panose="020B0609020204030204" pitchFamily="49" charset="0"/>
                <a:cs typeface="Arial" panose="020B0604020202020204" pitchFamily="34" charset="0"/>
              </a:rPr>
              <a:t> : handlers[call#](</a:t>
            </a:r>
            <a:r>
              <a:rPr lang="en-US" dirty="0" err="1">
                <a:solidFill>
                  <a:srgbClr val="FF0000"/>
                </a:solidFill>
                <a:latin typeface="Consolas" panose="020B0609020204030204" pitchFamily="49" charset="0"/>
                <a:cs typeface="Arial" panose="020B0604020202020204" pitchFamily="34" charset="0"/>
              </a:rPr>
              <a:t>args</a:t>
            </a:r>
            <a:r>
              <a:rPr lang="en-US" dirty="0">
                <a:solidFill>
                  <a:srgbClr val="FF0000"/>
                </a:solidFill>
                <a:latin typeface="Consolas" panose="020B0609020204030204" pitchFamily="49" charset="0"/>
                <a:cs typeface="Arial" panose="020B0604020202020204" pitchFamily="34" charset="0"/>
              </a:rPr>
              <a:t>)</a:t>
            </a:r>
          </a:p>
          <a:p>
            <a:r>
              <a:rPr lang="en-US" dirty="0">
                <a:solidFill>
                  <a:srgbClr val="000000"/>
                </a:solidFill>
                <a:effectLst/>
                <a:latin typeface="Consolas" panose="020B0609020204030204" pitchFamily="49" charset="0"/>
                <a:cs typeface="Arial" panose="020B0604020202020204" pitchFamily="34" charset="0"/>
              </a:rPr>
              <a:t>   </a:t>
            </a:r>
            <a:r>
              <a:rPr lang="en-US" dirty="0">
                <a:solidFill>
                  <a:srgbClr val="000000"/>
                </a:solidFill>
                <a:latin typeface="Consolas" panose="020B0609020204030204" pitchFamily="49" charset="0"/>
                <a:cs typeface="Arial" panose="020B0604020202020204" pitchFamily="34" charset="0"/>
              </a:rPr>
              <a:t>marshal results </a:t>
            </a:r>
            <a:r>
              <a:rPr lang="en-US" dirty="0" err="1">
                <a:solidFill>
                  <a:srgbClr val="000000"/>
                </a:solidFill>
                <a:latin typeface="Consolas" panose="020B0609020204030204" pitchFamily="49" charset="0"/>
                <a:cs typeface="Arial" panose="020B0604020202020204" pitchFamily="34" charset="0"/>
              </a:rPr>
              <a:t>fo</a:t>
            </a:r>
            <a:r>
              <a:rPr lang="en-US" dirty="0">
                <a:solidFill>
                  <a:srgbClr val="000000"/>
                </a:solidFill>
                <a:latin typeface="Consolas" panose="020B0609020204030204" pitchFamily="49" charset="0"/>
                <a:cs typeface="Arial" panose="020B0604020202020204" pitchFamily="34" charset="0"/>
              </a:rPr>
              <a:t> </a:t>
            </a:r>
            <a:r>
              <a:rPr lang="en-US" dirty="0" err="1">
                <a:solidFill>
                  <a:srgbClr val="000000"/>
                </a:solidFill>
                <a:latin typeface="Consolas" panose="020B0609020204030204" pitchFamily="49" charset="0"/>
                <a:cs typeface="Arial" panose="020B0604020202020204" pitchFamily="34" charset="0"/>
              </a:rPr>
              <a:t>syscall</a:t>
            </a:r>
            <a:r>
              <a:rPr lang="en-US" dirty="0">
                <a:solidFill>
                  <a:srgbClr val="000000"/>
                </a:solidFill>
                <a:latin typeface="Consolas" panose="020B0609020204030204" pitchFamily="49" charset="0"/>
                <a:cs typeface="Arial" panose="020B0604020202020204" pitchFamily="34" charset="0"/>
              </a:rPr>
              <a:t> ret</a:t>
            </a:r>
          </a:p>
          <a:p>
            <a:r>
              <a:rPr lang="en-US" dirty="0">
                <a:solidFill>
                  <a:srgbClr val="000000"/>
                </a:solidFill>
                <a:effectLst/>
                <a:latin typeface="Consolas" panose="020B0609020204030204" pitchFamily="49" charset="0"/>
              </a:rPr>
              <a:t>}</a:t>
            </a:r>
            <a:endParaRPr lang="en-US" dirty="0">
              <a:solidFill>
                <a:srgbClr val="4A00FF"/>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0C1DA98-2D97-4201-8D10-631201F8E6FB}"/>
              </a:ext>
            </a:extLst>
          </p:cNvPr>
          <p:cNvSpPr txBox="1"/>
          <p:nvPr/>
        </p:nvSpPr>
        <p:spPr>
          <a:xfrm>
            <a:off x="4247466" y="2763460"/>
            <a:ext cx="4716356" cy="369332"/>
          </a:xfrm>
          <a:prstGeom prst="rect">
            <a:avLst/>
          </a:prstGeom>
          <a:noFill/>
        </p:spPr>
        <p:txBody>
          <a:bodyPr wrap="none" rtlCol="0">
            <a:spAutoFit/>
          </a:bodyPr>
          <a:lstStyle/>
          <a:p>
            <a:r>
              <a:rPr lang="en-US" dirty="0">
                <a:latin typeface="Consolas" panose="020B0609020204030204" pitchFamily="49" charset="0"/>
                <a:cs typeface="Calibri" panose="020F0502020204030204" pitchFamily="34" charset="0"/>
              </a:rPr>
              <a:t>Exception U</a:t>
            </a:r>
            <a:r>
              <a:rPr lang="en-US" dirty="0">
                <a:latin typeface="Consolas" panose="020B0609020204030204" pitchFamily="49" charset="0"/>
                <a:cs typeface="Calibri" panose="020F0502020204030204" pitchFamily="34" charset="0"/>
                <a:sym typeface="Wingdings" pitchFamily="2" charset="2"/>
              </a:rPr>
              <a:t>K, interrupt processing</a:t>
            </a:r>
            <a:endParaRPr lang="en-US" dirty="0">
              <a:latin typeface="Consolas" panose="020B0609020204030204" pitchFamily="49" charset="0"/>
              <a:cs typeface="Calibri" panose="020F0502020204030204" pitchFamily="34" charset="0"/>
            </a:endParaRPr>
          </a:p>
        </p:txBody>
      </p:sp>
      <p:sp>
        <p:nvSpPr>
          <p:cNvPr id="10" name="Rectangle 9">
            <a:extLst>
              <a:ext uri="{FF2B5EF4-FFF2-40B4-BE49-F238E27FC236}">
                <a16:creationId xmlns:a16="http://schemas.microsoft.com/office/drawing/2014/main" id="{552D0F2E-A660-42E0-A245-6D52C5C785C0}"/>
              </a:ext>
            </a:extLst>
          </p:cNvPr>
          <p:cNvSpPr/>
          <p:nvPr/>
        </p:nvSpPr>
        <p:spPr>
          <a:xfrm>
            <a:off x="4419600" y="4505904"/>
            <a:ext cx="6857782" cy="1477328"/>
          </a:xfrm>
          <a:prstGeom prst="rect">
            <a:avLst/>
          </a:prstGeom>
        </p:spPr>
        <p:txBody>
          <a:bodyPr wrap="square">
            <a:spAutoFit/>
          </a:bodyPr>
          <a:lstStyle/>
          <a:p>
            <a:r>
              <a:rPr lang="en-US" dirty="0" err="1">
                <a:latin typeface="Consolas" panose="020B0609020204030204" pitchFamily="49" charset="0"/>
                <a:cs typeface="Courier"/>
              </a:rPr>
              <a:t>ssize_t</a:t>
            </a:r>
            <a:r>
              <a:rPr lang="en-US" dirty="0">
                <a:latin typeface="Consolas" panose="020B0609020204030204" pitchFamily="49" charset="0"/>
                <a:cs typeface="Courier"/>
              </a:rPr>
              <a:t> </a:t>
            </a:r>
            <a:r>
              <a:rPr lang="en-US" dirty="0" err="1">
                <a:latin typeface="Consolas" panose="020B0609020204030204" pitchFamily="49" charset="0"/>
                <a:cs typeface="Courier"/>
              </a:rPr>
              <a:t>vfs_read</a:t>
            </a:r>
            <a:r>
              <a:rPr lang="en-US" dirty="0">
                <a:latin typeface="Consolas" panose="020B0609020204030204" pitchFamily="49" charset="0"/>
                <a:cs typeface="Courier"/>
              </a:rPr>
              <a:t>(</a:t>
            </a:r>
            <a:r>
              <a:rPr lang="en-US" b="1" dirty="0">
                <a:solidFill>
                  <a:srgbClr val="FF0000"/>
                </a:solidFill>
                <a:latin typeface="Consolas" panose="020B0609020204030204" pitchFamily="49" charset="0"/>
                <a:cs typeface="Courier"/>
              </a:rPr>
              <a:t>struct file *file</a:t>
            </a:r>
            <a:r>
              <a:rPr lang="en-US" dirty="0">
                <a:latin typeface="Consolas" panose="020B0609020204030204" pitchFamily="49" charset="0"/>
                <a:cs typeface="Courier"/>
              </a:rPr>
              <a:t>, char __user *</a:t>
            </a:r>
            <a:r>
              <a:rPr lang="en-US" dirty="0" err="1">
                <a:latin typeface="Consolas" panose="020B0609020204030204" pitchFamily="49" charset="0"/>
                <a:cs typeface="Courier"/>
              </a:rPr>
              <a:t>buf</a:t>
            </a:r>
            <a:r>
              <a:rPr lang="en-US" dirty="0">
                <a:latin typeface="Consolas" panose="020B0609020204030204" pitchFamily="49" charset="0"/>
                <a:cs typeface="Courier"/>
              </a:rPr>
              <a:t>,                       		   </a:t>
            </a:r>
            <a:r>
              <a:rPr lang="en-US" dirty="0" err="1">
                <a:latin typeface="Consolas" panose="020B0609020204030204" pitchFamily="49" charset="0"/>
                <a:cs typeface="Courier"/>
              </a:rPr>
              <a:t>size_t</a:t>
            </a:r>
            <a:r>
              <a:rPr lang="en-US" dirty="0">
                <a:latin typeface="Consolas" panose="020B0609020204030204" pitchFamily="49" charset="0"/>
                <a:cs typeface="Courier"/>
              </a:rPr>
              <a:t> count, </a:t>
            </a:r>
            <a:r>
              <a:rPr lang="en-US" dirty="0" err="1">
                <a:latin typeface="Consolas" panose="020B0609020204030204" pitchFamily="49" charset="0"/>
                <a:cs typeface="Courier"/>
              </a:rPr>
              <a:t>loff_t</a:t>
            </a:r>
            <a:r>
              <a:rPr lang="en-US" dirty="0">
                <a:latin typeface="Consolas" panose="020B0609020204030204" pitchFamily="49" charset="0"/>
                <a:cs typeface="Courier"/>
              </a:rPr>
              <a:t> *</a:t>
            </a:r>
            <a:r>
              <a:rPr lang="en-US" dirty="0" err="1">
                <a:latin typeface="Consolas" panose="020B0609020204030204" pitchFamily="49" charset="0"/>
                <a:cs typeface="Courier"/>
              </a:rPr>
              <a:t>pos</a:t>
            </a:r>
            <a:r>
              <a:rPr lang="en-US" dirty="0">
                <a:latin typeface="Consolas" panose="020B0609020204030204" pitchFamily="49" charset="0"/>
                <a:cs typeface="Courier"/>
              </a:rPr>
              <a:t>) {</a:t>
            </a:r>
          </a:p>
          <a:p>
            <a:r>
              <a:rPr lang="en-US" dirty="0">
                <a:latin typeface="Consolas" panose="020B0609020204030204" pitchFamily="49" charset="0"/>
                <a:cs typeface="Calibri" panose="020F0502020204030204" pitchFamily="34" charset="0"/>
              </a:rPr>
              <a:t>   User Process/File System relationship</a:t>
            </a:r>
          </a:p>
          <a:p>
            <a:r>
              <a:rPr lang="en-US" dirty="0">
                <a:latin typeface="Consolas" panose="020B0609020204030204" pitchFamily="49" charset="0"/>
                <a:cs typeface="Calibri" panose="020F0502020204030204" pitchFamily="34" charset="0"/>
              </a:rPr>
              <a:t>   call </a:t>
            </a:r>
            <a:r>
              <a:rPr lang="en-US" dirty="0">
                <a:solidFill>
                  <a:srgbClr val="FF0000"/>
                </a:solidFill>
                <a:latin typeface="Consolas" panose="020B0609020204030204" pitchFamily="49" charset="0"/>
                <a:cs typeface="Calibri" panose="020F0502020204030204" pitchFamily="34" charset="0"/>
              </a:rPr>
              <a:t>device driver </a:t>
            </a:r>
            <a:r>
              <a:rPr lang="en-US" dirty="0">
                <a:latin typeface="Consolas" panose="020B0609020204030204" pitchFamily="49" charset="0"/>
                <a:cs typeface="Calibri" panose="020F0502020204030204" pitchFamily="34" charset="0"/>
              </a:rPr>
              <a:t>to do the work</a:t>
            </a:r>
          </a:p>
          <a:p>
            <a:r>
              <a:rPr lang="en-US" dirty="0">
                <a:latin typeface="Consolas" panose="020B0609020204030204" pitchFamily="49" charset="0"/>
                <a:cs typeface="Courier"/>
              </a:rPr>
              <a:t>}</a:t>
            </a:r>
          </a:p>
        </p:txBody>
      </p:sp>
      <p:sp>
        <p:nvSpPr>
          <p:cNvPr id="11" name="Rectangle 10">
            <a:extLst>
              <a:ext uri="{FF2B5EF4-FFF2-40B4-BE49-F238E27FC236}">
                <a16:creationId xmlns:a16="http://schemas.microsoft.com/office/drawing/2014/main" id="{B6FFD7BC-585C-4726-A8AE-7E34AE25FC75}"/>
              </a:ext>
            </a:extLst>
          </p:cNvPr>
          <p:cNvSpPr/>
          <p:nvPr/>
        </p:nvSpPr>
        <p:spPr>
          <a:xfrm>
            <a:off x="3710140" y="730257"/>
            <a:ext cx="7872259" cy="562609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2" name="Rectangle 11">
            <a:extLst>
              <a:ext uri="{FF2B5EF4-FFF2-40B4-BE49-F238E27FC236}">
                <a16:creationId xmlns:a16="http://schemas.microsoft.com/office/drawing/2014/main" id="{07218CB5-A1BE-4CD4-B431-6803AB080774}"/>
              </a:ext>
            </a:extLst>
          </p:cNvPr>
          <p:cNvSpPr/>
          <p:nvPr/>
        </p:nvSpPr>
        <p:spPr>
          <a:xfrm>
            <a:off x="4065740" y="1213892"/>
            <a:ext cx="7364259" cy="50642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3" name="Rectangle 12">
            <a:extLst>
              <a:ext uri="{FF2B5EF4-FFF2-40B4-BE49-F238E27FC236}">
                <a16:creationId xmlns:a16="http://schemas.microsoft.com/office/drawing/2014/main" id="{3FBB46D6-25DF-4FB4-BA02-E48634E13960}"/>
              </a:ext>
            </a:extLst>
          </p:cNvPr>
          <p:cNvSpPr/>
          <p:nvPr/>
        </p:nvSpPr>
        <p:spPr>
          <a:xfrm>
            <a:off x="4269976" y="2763460"/>
            <a:ext cx="7007624" cy="337123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4" name="Rectangle 13">
            <a:extLst>
              <a:ext uri="{FF2B5EF4-FFF2-40B4-BE49-F238E27FC236}">
                <a16:creationId xmlns:a16="http://schemas.microsoft.com/office/drawing/2014/main" id="{8FC456B8-9B8B-4592-A15B-AA8B64207FF1}"/>
              </a:ext>
            </a:extLst>
          </p:cNvPr>
          <p:cNvSpPr/>
          <p:nvPr/>
        </p:nvSpPr>
        <p:spPr>
          <a:xfrm>
            <a:off x="4427516" y="4480081"/>
            <a:ext cx="6780107" cy="15933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5" name="TextBox 14">
            <a:extLst>
              <a:ext uri="{FF2B5EF4-FFF2-40B4-BE49-F238E27FC236}">
                <a16:creationId xmlns:a16="http://schemas.microsoft.com/office/drawing/2014/main" id="{CFDE3FD6-9EAC-4012-BB42-F5D7536D7BE8}"/>
              </a:ext>
            </a:extLst>
          </p:cNvPr>
          <p:cNvSpPr txBox="1"/>
          <p:nvPr/>
        </p:nvSpPr>
        <p:spPr>
          <a:xfrm>
            <a:off x="2365201" y="727166"/>
            <a:ext cx="1234633" cy="400110"/>
          </a:xfrm>
          <a:prstGeom prst="rect">
            <a:avLst/>
          </a:prstGeom>
          <a:noFill/>
        </p:spPr>
        <p:txBody>
          <a:bodyPr wrap="none" rtlCol="0">
            <a:spAutoFit/>
          </a:bodyPr>
          <a:lstStyle/>
          <a:p>
            <a:r>
              <a:rPr lang="en-US" sz="2000" b="0" dirty="0">
                <a:solidFill>
                  <a:srgbClr val="FF0000"/>
                </a:solidFill>
                <a:latin typeface="Calibri" panose="020F0502020204030204" pitchFamily="34" charset="0"/>
                <a:cs typeface="Calibri" panose="020F0502020204030204" pitchFamily="34" charset="0"/>
              </a:rPr>
              <a:t>User App:</a:t>
            </a:r>
          </a:p>
        </p:txBody>
      </p:sp>
      <p:sp>
        <p:nvSpPr>
          <p:cNvPr id="16" name="TextBox 15">
            <a:extLst>
              <a:ext uri="{FF2B5EF4-FFF2-40B4-BE49-F238E27FC236}">
                <a16:creationId xmlns:a16="http://schemas.microsoft.com/office/drawing/2014/main" id="{D120CAED-0300-402B-B9A8-F006B78D7D02}"/>
              </a:ext>
            </a:extLst>
          </p:cNvPr>
          <p:cNvSpPr txBox="1"/>
          <p:nvPr/>
        </p:nvSpPr>
        <p:spPr>
          <a:xfrm>
            <a:off x="2133600" y="1200090"/>
            <a:ext cx="1493037" cy="400110"/>
          </a:xfrm>
          <a:prstGeom prst="rect">
            <a:avLst/>
          </a:prstGeom>
          <a:noFill/>
        </p:spPr>
        <p:txBody>
          <a:bodyPr wrap="none" rtlCol="0">
            <a:spAutoFit/>
          </a:bodyPr>
          <a:lstStyle/>
          <a:p>
            <a:r>
              <a:rPr lang="en-US" sz="2000" b="0" dirty="0">
                <a:solidFill>
                  <a:srgbClr val="FF0000"/>
                </a:solidFill>
                <a:latin typeface="Calibri" panose="020F0502020204030204" pitchFamily="34" charset="0"/>
                <a:cs typeface="Calibri" panose="020F0502020204030204" pitchFamily="34" charset="0"/>
              </a:rPr>
              <a:t>User library:</a:t>
            </a:r>
          </a:p>
        </p:txBody>
      </p:sp>
      <p:grpSp>
        <p:nvGrpSpPr>
          <p:cNvPr id="39" name="Group 38"/>
          <p:cNvGrpSpPr/>
          <p:nvPr/>
        </p:nvGrpSpPr>
        <p:grpSpPr>
          <a:xfrm>
            <a:off x="8670611" y="5742735"/>
            <a:ext cx="2530789" cy="369332"/>
            <a:chOff x="8594411" y="5722780"/>
            <a:chExt cx="2530789" cy="369332"/>
          </a:xfrm>
        </p:grpSpPr>
        <p:sp>
          <p:nvSpPr>
            <p:cNvPr id="17" name="Rectangle 16">
              <a:extLst>
                <a:ext uri="{FF2B5EF4-FFF2-40B4-BE49-F238E27FC236}">
                  <a16:creationId xmlns:a16="http://schemas.microsoft.com/office/drawing/2014/main" id="{CA95ED24-D822-4A24-8DD2-88AC2ADA2471}"/>
                </a:ext>
              </a:extLst>
            </p:cNvPr>
            <p:cNvSpPr/>
            <p:nvPr/>
          </p:nvSpPr>
          <p:spPr>
            <a:xfrm>
              <a:off x="8594411" y="5771239"/>
              <a:ext cx="2530789" cy="272415"/>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8" name="TextBox 17">
              <a:extLst>
                <a:ext uri="{FF2B5EF4-FFF2-40B4-BE49-F238E27FC236}">
                  <a16:creationId xmlns:a16="http://schemas.microsoft.com/office/drawing/2014/main" id="{22FD3ED5-9CBE-4641-A3D5-0F9CB20D8700}"/>
                </a:ext>
              </a:extLst>
            </p:cNvPr>
            <p:cNvSpPr txBox="1"/>
            <p:nvPr/>
          </p:nvSpPr>
          <p:spPr>
            <a:xfrm>
              <a:off x="8944330" y="5722780"/>
              <a:ext cx="1830950" cy="369332"/>
            </a:xfrm>
            <a:prstGeom prst="rect">
              <a:avLst/>
            </a:prstGeom>
            <a:noFill/>
          </p:spPr>
          <p:txBody>
            <a:bodyPr wrap="none" rtlCol="0">
              <a:spAutoFit/>
            </a:bodyPr>
            <a:lstStyle/>
            <a:p>
              <a:r>
                <a:rPr lang="en-US" dirty="0">
                  <a:latin typeface="Consolas" panose="020B0609020204030204" pitchFamily="49" charset="0"/>
                </a:rPr>
                <a:t>Device Driver</a:t>
              </a:r>
            </a:p>
          </p:txBody>
        </p:sp>
      </p:grpSp>
      <p:sp>
        <p:nvSpPr>
          <p:cNvPr id="38" name="Title 37"/>
          <p:cNvSpPr>
            <a:spLocks noGrp="1"/>
          </p:cNvSpPr>
          <p:nvPr>
            <p:ph type="title"/>
          </p:nvPr>
        </p:nvSpPr>
        <p:spPr/>
        <p:txBody>
          <a:bodyPr/>
          <a:lstStyle/>
          <a:p>
            <a:r>
              <a:rPr lang="en-US" dirty="0"/>
              <a:t>Recall: Layers of I/O…</a:t>
            </a:r>
          </a:p>
        </p:txBody>
      </p:sp>
      <p:sp>
        <p:nvSpPr>
          <p:cNvPr id="59" name="TextBox 58">
            <a:extLst>
              <a:ext uri="{FF2B5EF4-FFF2-40B4-BE49-F238E27FC236}">
                <a16:creationId xmlns:a16="http://schemas.microsoft.com/office/drawing/2014/main" id="{D8F75A7B-94D3-4855-B8B8-EAEE3643A6B1}"/>
              </a:ext>
            </a:extLst>
          </p:cNvPr>
          <p:cNvSpPr txBox="1"/>
          <p:nvPr/>
        </p:nvSpPr>
        <p:spPr>
          <a:xfrm>
            <a:off x="571524" y="2367633"/>
            <a:ext cx="1710725" cy="369332"/>
          </a:xfrm>
          <a:prstGeom prst="rect">
            <a:avLst/>
          </a:prstGeom>
          <a:noFill/>
        </p:spPr>
        <p:txBody>
          <a:bodyPr wrap="none" rtlCol="0">
            <a:spAutoFit/>
          </a:bodyPr>
          <a:lstStyle/>
          <a:p>
            <a:r>
              <a:rPr lang="en-US" b="0" dirty="0">
                <a:latin typeface="Gill Sans Light"/>
              </a:rPr>
              <a:t>High Level I/O </a:t>
            </a:r>
          </a:p>
        </p:txBody>
      </p:sp>
      <p:sp>
        <p:nvSpPr>
          <p:cNvPr id="60" name="Rectangle 59">
            <a:extLst>
              <a:ext uri="{FF2B5EF4-FFF2-40B4-BE49-F238E27FC236}">
                <a16:creationId xmlns:a16="http://schemas.microsoft.com/office/drawing/2014/main" id="{3886D31A-B733-405E-A37B-3A8C79726278}"/>
              </a:ext>
            </a:extLst>
          </p:cNvPr>
          <p:cNvSpPr/>
          <p:nvPr/>
        </p:nvSpPr>
        <p:spPr>
          <a:xfrm>
            <a:off x="584362" y="236763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1" name="TextBox 60">
            <a:extLst>
              <a:ext uri="{FF2B5EF4-FFF2-40B4-BE49-F238E27FC236}">
                <a16:creationId xmlns:a16="http://schemas.microsoft.com/office/drawing/2014/main" id="{3BD42EC3-A623-4D1A-A6B8-96E789DC87A0}"/>
              </a:ext>
            </a:extLst>
          </p:cNvPr>
          <p:cNvSpPr txBox="1"/>
          <p:nvPr/>
        </p:nvSpPr>
        <p:spPr>
          <a:xfrm>
            <a:off x="597172" y="2754511"/>
            <a:ext cx="1659429" cy="369332"/>
          </a:xfrm>
          <a:prstGeom prst="rect">
            <a:avLst/>
          </a:prstGeom>
          <a:noFill/>
        </p:spPr>
        <p:txBody>
          <a:bodyPr wrap="none" rtlCol="0">
            <a:spAutoFit/>
          </a:bodyPr>
          <a:lstStyle/>
          <a:p>
            <a:r>
              <a:rPr lang="en-US" b="0" dirty="0">
                <a:latin typeface="Gill Sans Light"/>
              </a:rPr>
              <a:t>Low Level I/O </a:t>
            </a:r>
          </a:p>
        </p:txBody>
      </p:sp>
      <p:sp>
        <p:nvSpPr>
          <p:cNvPr id="62" name="Rectangle 61">
            <a:extLst>
              <a:ext uri="{FF2B5EF4-FFF2-40B4-BE49-F238E27FC236}">
                <a16:creationId xmlns:a16="http://schemas.microsoft.com/office/drawing/2014/main" id="{8053316D-D4DA-4068-9549-29001BE7119F}"/>
              </a:ext>
            </a:extLst>
          </p:cNvPr>
          <p:cNvSpPr/>
          <p:nvPr/>
        </p:nvSpPr>
        <p:spPr>
          <a:xfrm>
            <a:off x="738670" y="283207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3" name="TextBox 62">
            <a:extLst>
              <a:ext uri="{FF2B5EF4-FFF2-40B4-BE49-F238E27FC236}">
                <a16:creationId xmlns:a16="http://schemas.microsoft.com/office/drawing/2014/main" id="{F2B29794-EF72-47C9-9055-4A6A15861174}"/>
              </a:ext>
            </a:extLst>
          </p:cNvPr>
          <p:cNvSpPr txBox="1"/>
          <p:nvPr/>
        </p:nvSpPr>
        <p:spPr>
          <a:xfrm>
            <a:off x="1050020" y="3100811"/>
            <a:ext cx="753732" cy="307777"/>
          </a:xfrm>
          <a:prstGeom prst="rect">
            <a:avLst/>
          </a:prstGeom>
          <a:noFill/>
        </p:spPr>
        <p:txBody>
          <a:bodyPr wrap="none" rtlCol="0">
            <a:spAutoFit/>
          </a:bodyPr>
          <a:lstStyle/>
          <a:p>
            <a:r>
              <a:rPr lang="en-US" sz="1400" b="0" dirty="0" err="1">
                <a:latin typeface="Gill Sans Light"/>
              </a:rPr>
              <a:t>Syscall</a:t>
            </a:r>
            <a:endParaRPr lang="en-US" b="0" dirty="0">
              <a:latin typeface="Gill Sans Light"/>
            </a:endParaRPr>
          </a:p>
        </p:txBody>
      </p:sp>
      <p:sp>
        <p:nvSpPr>
          <p:cNvPr id="64" name="Rectangle 63">
            <a:extLst>
              <a:ext uri="{FF2B5EF4-FFF2-40B4-BE49-F238E27FC236}">
                <a16:creationId xmlns:a16="http://schemas.microsoft.com/office/drawing/2014/main" id="{A4B977EB-CCB9-4967-8C78-8954ED293366}"/>
              </a:ext>
            </a:extLst>
          </p:cNvPr>
          <p:cNvSpPr/>
          <p:nvPr/>
        </p:nvSpPr>
        <p:spPr>
          <a:xfrm>
            <a:off x="1092438" y="310081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5" name="TextBox 64">
            <a:extLst>
              <a:ext uri="{FF2B5EF4-FFF2-40B4-BE49-F238E27FC236}">
                <a16:creationId xmlns:a16="http://schemas.microsoft.com/office/drawing/2014/main" id="{E58EBFBC-4AE2-41E7-817F-C3762CC8CC28}"/>
              </a:ext>
            </a:extLst>
          </p:cNvPr>
          <p:cNvSpPr txBox="1"/>
          <p:nvPr/>
        </p:nvSpPr>
        <p:spPr>
          <a:xfrm>
            <a:off x="731824" y="3583763"/>
            <a:ext cx="1390124" cy="369332"/>
          </a:xfrm>
          <a:prstGeom prst="rect">
            <a:avLst/>
          </a:prstGeom>
          <a:noFill/>
        </p:spPr>
        <p:txBody>
          <a:bodyPr wrap="none" rtlCol="0">
            <a:spAutoFit/>
          </a:bodyPr>
          <a:lstStyle/>
          <a:p>
            <a:r>
              <a:rPr lang="en-US" b="0" dirty="0">
                <a:latin typeface="Gill Sans Light"/>
              </a:rPr>
              <a:t>File System</a:t>
            </a:r>
          </a:p>
        </p:txBody>
      </p:sp>
      <p:sp>
        <p:nvSpPr>
          <p:cNvPr id="66" name="Rectangle 65">
            <a:extLst>
              <a:ext uri="{FF2B5EF4-FFF2-40B4-BE49-F238E27FC236}">
                <a16:creationId xmlns:a16="http://schemas.microsoft.com/office/drawing/2014/main" id="{ABA5EB8E-5B83-4FBE-AA4B-456389BFC87E}"/>
              </a:ext>
            </a:extLst>
          </p:cNvPr>
          <p:cNvSpPr/>
          <p:nvPr/>
        </p:nvSpPr>
        <p:spPr>
          <a:xfrm>
            <a:off x="785659" y="347711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7" name="TextBox 66">
            <a:extLst>
              <a:ext uri="{FF2B5EF4-FFF2-40B4-BE49-F238E27FC236}">
                <a16:creationId xmlns:a16="http://schemas.microsoft.com/office/drawing/2014/main" id="{487AE7FB-0D2A-470C-A413-9A388D332544}"/>
              </a:ext>
            </a:extLst>
          </p:cNvPr>
          <p:cNvSpPr txBox="1"/>
          <p:nvPr/>
        </p:nvSpPr>
        <p:spPr>
          <a:xfrm>
            <a:off x="840828" y="4097598"/>
            <a:ext cx="1172116" cy="369332"/>
          </a:xfrm>
          <a:prstGeom prst="rect">
            <a:avLst/>
          </a:prstGeom>
          <a:noFill/>
        </p:spPr>
        <p:txBody>
          <a:bodyPr wrap="none" rtlCol="0">
            <a:spAutoFit/>
          </a:bodyPr>
          <a:lstStyle/>
          <a:p>
            <a:r>
              <a:rPr lang="en-US" b="0" dirty="0">
                <a:latin typeface="Gill Sans Light"/>
              </a:rPr>
              <a:t>I/O Driver</a:t>
            </a:r>
          </a:p>
        </p:txBody>
      </p:sp>
      <p:sp>
        <p:nvSpPr>
          <p:cNvPr id="68" name="Rectangle 67">
            <a:extLst>
              <a:ext uri="{FF2B5EF4-FFF2-40B4-BE49-F238E27FC236}">
                <a16:creationId xmlns:a16="http://schemas.microsoft.com/office/drawing/2014/main" id="{5B306426-7FB7-4BE6-A5A8-1F6ED79409A7}"/>
              </a:ext>
            </a:extLst>
          </p:cNvPr>
          <p:cNvSpPr/>
          <p:nvPr/>
        </p:nvSpPr>
        <p:spPr>
          <a:xfrm>
            <a:off x="584362" y="412396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69" name="Straight Connector 68">
            <a:extLst>
              <a:ext uri="{FF2B5EF4-FFF2-40B4-BE49-F238E27FC236}">
                <a16:creationId xmlns:a16="http://schemas.microsoft.com/office/drawing/2014/main" id="{A48E915B-135F-42DD-AD39-7A01D48242AD}"/>
              </a:ext>
            </a:extLst>
          </p:cNvPr>
          <p:cNvCxnSpPr/>
          <p:nvPr/>
        </p:nvCxnSpPr>
        <p:spPr>
          <a:xfrm>
            <a:off x="1139928" y="465977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E6E06D0-6C5B-44D5-A51A-C9DA241CDB33}"/>
              </a:ext>
            </a:extLst>
          </p:cNvPr>
          <p:cNvCxnSpPr/>
          <p:nvPr/>
        </p:nvCxnSpPr>
        <p:spPr>
          <a:xfrm>
            <a:off x="1292328" y="44810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ED5E86D-C4A9-4D67-9396-B7925D0F6BF2}"/>
              </a:ext>
            </a:extLst>
          </p:cNvPr>
          <p:cNvCxnSpPr/>
          <p:nvPr/>
        </p:nvCxnSpPr>
        <p:spPr>
          <a:xfrm>
            <a:off x="1740250" y="465977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660CE64E-FFB4-41B9-87E3-23227B264E7D}"/>
              </a:ext>
            </a:extLst>
          </p:cNvPr>
          <p:cNvSpPr/>
          <p:nvPr/>
        </p:nvSpPr>
        <p:spPr>
          <a:xfrm>
            <a:off x="1616929" y="483854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73" name="Oval 72">
            <a:extLst>
              <a:ext uri="{FF2B5EF4-FFF2-40B4-BE49-F238E27FC236}">
                <a16:creationId xmlns:a16="http://schemas.microsoft.com/office/drawing/2014/main" id="{0E165BE4-D859-4D87-BDBD-3137C89FA4FE}"/>
              </a:ext>
            </a:extLst>
          </p:cNvPr>
          <p:cNvSpPr/>
          <p:nvPr/>
        </p:nvSpPr>
        <p:spPr>
          <a:xfrm>
            <a:off x="1997828" y="483854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74" name="Straight Connector 73">
            <a:extLst>
              <a:ext uri="{FF2B5EF4-FFF2-40B4-BE49-F238E27FC236}">
                <a16:creationId xmlns:a16="http://schemas.microsoft.com/office/drawing/2014/main" id="{8FE82249-085C-4648-86BC-6612AA642F34}"/>
              </a:ext>
            </a:extLst>
          </p:cNvPr>
          <p:cNvCxnSpPr>
            <a:stCxn id="72" idx="3"/>
            <a:endCxn id="73" idx="2"/>
          </p:cNvCxnSpPr>
          <p:nvPr/>
        </p:nvCxnSpPr>
        <p:spPr>
          <a:xfrm>
            <a:off x="1859538" y="493608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60297635-6C42-4E09-8B7A-5CA4CAA80386}"/>
              </a:ext>
            </a:extLst>
          </p:cNvPr>
          <p:cNvSpPr/>
          <p:nvPr/>
        </p:nvSpPr>
        <p:spPr>
          <a:xfrm>
            <a:off x="841397" y="464345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76" name="Straight Connector 75">
            <a:extLst>
              <a:ext uri="{FF2B5EF4-FFF2-40B4-BE49-F238E27FC236}">
                <a16:creationId xmlns:a16="http://schemas.microsoft.com/office/drawing/2014/main" id="{8B4792C5-26BD-4288-9741-60E4D560AECD}"/>
              </a:ext>
            </a:extLst>
          </p:cNvPr>
          <p:cNvCxnSpPr/>
          <p:nvPr/>
        </p:nvCxnSpPr>
        <p:spPr>
          <a:xfrm>
            <a:off x="948033" y="446469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A9F9698-D62B-461E-B6BE-0398110C28E2}"/>
              </a:ext>
            </a:extLst>
          </p:cNvPr>
          <p:cNvSpPr txBox="1"/>
          <p:nvPr/>
        </p:nvSpPr>
        <p:spPr>
          <a:xfrm>
            <a:off x="359615" y="1981200"/>
            <a:ext cx="2274982" cy="369332"/>
          </a:xfrm>
          <a:prstGeom prst="rect">
            <a:avLst/>
          </a:prstGeom>
          <a:noFill/>
        </p:spPr>
        <p:txBody>
          <a:bodyPr wrap="none" rtlCol="0">
            <a:spAutoFit/>
          </a:bodyPr>
          <a:lstStyle/>
          <a:p>
            <a:r>
              <a:rPr lang="en-US" b="0" dirty="0">
                <a:solidFill>
                  <a:srgbClr val="FF0000"/>
                </a:solidFill>
                <a:latin typeface="Gill Sans Light"/>
              </a:rPr>
              <a:t>Application / Service</a:t>
            </a:r>
          </a:p>
        </p:txBody>
      </p:sp>
    </p:spTree>
    <p:extLst>
      <p:ext uri="{BB962C8B-B14F-4D97-AF65-F5344CB8AC3E}">
        <p14:creationId xmlns:p14="http://schemas.microsoft.com/office/powerpoint/2010/main" val="3856483338"/>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1981200" y="152400"/>
            <a:ext cx="8229600" cy="533400"/>
          </a:xfrm>
        </p:spPr>
        <p:txBody>
          <a:bodyPr/>
          <a:lstStyle/>
          <a:p>
            <a:r>
              <a:rPr lang="en-US" altLang="ko-KR" dirty="0">
                <a:ea typeface="굴림" charset="-127"/>
              </a:rPr>
              <a:t>Virtual </a:t>
            </a:r>
            <a:r>
              <a:rPr lang="en-US" altLang="ko-KR" dirty="0" err="1">
                <a:ea typeface="굴림" charset="-127"/>
              </a:rPr>
              <a:t>Filesystem</a:t>
            </a:r>
            <a:r>
              <a:rPr lang="en-US" altLang="ko-KR" dirty="0">
                <a:ea typeface="굴림" charset="-127"/>
              </a:rPr>
              <a:t> Switch</a:t>
            </a:r>
            <a:endParaRPr lang="en-US" altLang="ko-KR" sz="1800" dirty="0">
              <a:ea typeface="굴림" charset="-127"/>
            </a:endParaRPr>
          </a:p>
        </p:txBody>
      </p:sp>
      <p:sp>
        <p:nvSpPr>
          <p:cNvPr id="1008644" name="Rectangle 4"/>
          <p:cNvSpPr>
            <a:spLocks noGrp="1" noChangeArrowheads="1"/>
          </p:cNvSpPr>
          <p:nvPr>
            <p:ph type="body" idx="1"/>
          </p:nvPr>
        </p:nvSpPr>
        <p:spPr>
          <a:xfrm>
            <a:off x="838200" y="3810000"/>
            <a:ext cx="10439400" cy="2819400"/>
          </a:xfrm>
        </p:spPr>
        <p:txBody>
          <a:bodyPr>
            <a:normAutofit/>
          </a:bodyPr>
          <a:lstStyle/>
          <a:p>
            <a:pPr>
              <a:lnSpc>
                <a:spcPct val="80000"/>
              </a:lnSpc>
              <a:spcBef>
                <a:spcPct val="20000"/>
              </a:spcBef>
            </a:pPr>
            <a:r>
              <a:rPr lang="en-US" altLang="ko-KR" dirty="0">
                <a:solidFill>
                  <a:schemeClr val="hlink"/>
                </a:solidFill>
                <a:ea typeface="굴림" charset="-127"/>
              </a:rPr>
              <a:t>VFS:</a:t>
            </a:r>
            <a:r>
              <a:rPr lang="en-US" altLang="ko-KR" dirty="0">
                <a:ea typeface="굴림" charset="-127"/>
              </a:rPr>
              <a:t> Virtual abstraction similar to local file system</a:t>
            </a:r>
          </a:p>
          <a:p>
            <a:pPr lvl="1">
              <a:lnSpc>
                <a:spcPct val="80000"/>
              </a:lnSpc>
              <a:spcBef>
                <a:spcPct val="20000"/>
              </a:spcBef>
            </a:pPr>
            <a:r>
              <a:rPr lang="en-US" altLang="ko-KR" dirty="0">
                <a:ea typeface="굴림" charset="-127"/>
              </a:rPr>
              <a:t>Provides virtual superblocks, </a:t>
            </a:r>
            <a:r>
              <a:rPr lang="en-US" altLang="ko-KR" dirty="0" err="1">
                <a:ea typeface="굴림" charset="-127"/>
              </a:rPr>
              <a:t>inodes</a:t>
            </a:r>
            <a:r>
              <a:rPr lang="en-US" altLang="ko-KR" dirty="0">
                <a:ea typeface="굴림" charset="-127"/>
              </a:rPr>
              <a:t>, files, </a:t>
            </a:r>
            <a:r>
              <a:rPr lang="en-US" altLang="ko-KR" dirty="0" err="1">
                <a:ea typeface="굴림" charset="-127"/>
              </a:rPr>
              <a:t>etc</a:t>
            </a:r>
            <a:endParaRPr lang="en-US" altLang="ko-KR" dirty="0">
              <a:ea typeface="굴림" charset="-127"/>
            </a:endParaRPr>
          </a:p>
          <a:p>
            <a:pPr lvl="1">
              <a:lnSpc>
                <a:spcPct val="80000"/>
              </a:lnSpc>
              <a:spcBef>
                <a:spcPct val="20000"/>
              </a:spcBef>
            </a:pPr>
            <a:r>
              <a:rPr lang="en-US" altLang="ko-KR" dirty="0">
                <a:ea typeface="굴림" charset="-127"/>
              </a:rPr>
              <a:t>Compatible with a variety of local and remote file systems</a:t>
            </a:r>
          </a:p>
          <a:p>
            <a:pPr lvl="2">
              <a:lnSpc>
                <a:spcPct val="80000"/>
              </a:lnSpc>
            </a:pPr>
            <a:r>
              <a:rPr lang="en-US" altLang="ko-KR" dirty="0">
                <a:ea typeface="굴림" charset="-127"/>
              </a:rPr>
              <a:t>provides object-oriented way of implementing file systems</a:t>
            </a:r>
          </a:p>
          <a:p>
            <a:pPr>
              <a:lnSpc>
                <a:spcPct val="80000"/>
              </a:lnSpc>
            </a:pPr>
            <a:r>
              <a:rPr lang="en-US" altLang="ko-KR" dirty="0">
                <a:ea typeface="굴림" charset="-127"/>
              </a:rPr>
              <a:t>VFS allows the same system call interface (the API) to be used for different types of file systems</a:t>
            </a:r>
          </a:p>
          <a:p>
            <a:pPr lvl="1">
              <a:lnSpc>
                <a:spcPct val="80000"/>
              </a:lnSpc>
            </a:pPr>
            <a:r>
              <a:rPr lang="en-US" altLang="ko-KR" dirty="0">
                <a:ea typeface="굴림" charset="-127"/>
              </a:rPr>
              <a:t>The API is to the VFS interface, rather than any specific type of file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210"/>
          <a:stretch/>
        </p:blipFill>
        <p:spPr bwMode="auto">
          <a:xfrm>
            <a:off x="3535844" y="859830"/>
            <a:ext cx="5531957" cy="279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5703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86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86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864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864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864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8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VFS Common File Model in Linux</a:t>
            </a:r>
          </a:p>
        </p:txBody>
      </p:sp>
      <p:sp>
        <p:nvSpPr>
          <p:cNvPr id="3" name="Content Placeholder 2"/>
          <p:cNvSpPr>
            <a:spLocks noGrp="1"/>
          </p:cNvSpPr>
          <p:nvPr>
            <p:ph idx="1"/>
          </p:nvPr>
        </p:nvSpPr>
        <p:spPr>
          <a:xfrm>
            <a:off x="914400" y="3200400"/>
            <a:ext cx="10287000" cy="3514570"/>
          </a:xfrm>
        </p:spPr>
        <p:txBody>
          <a:bodyPr>
            <a:normAutofit lnSpcReduction="10000"/>
          </a:bodyPr>
          <a:lstStyle/>
          <a:p>
            <a:r>
              <a:rPr lang="en-US" dirty="0"/>
              <a:t>Four primary object types for VFS:</a:t>
            </a:r>
          </a:p>
          <a:p>
            <a:pPr lvl="1"/>
            <a:r>
              <a:rPr lang="en-US" dirty="0"/>
              <a:t>superblock object: represents a specific mounted </a:t>
            </a:r>
            <a:r>
              <a:rPr lang="en-US" dirty="0" err="1"/>
              <a:t>filesystem</a:t>
            </a:r>
            <a:endParaRPr lang="en-US" dirty="0"/>
          </a:p>
          <a:p>
            <a:pPr lvl="1"/>
            <a:r>
              <a:rPr lang="en-US" dirty="0" err="1"/>
              <a:t>inode</a:t>
            </a:r>
            <a:r>
              <a:rPr lang="en-US" dirty="0"/>
              <a:t> object: represents a specific file</a:t>
            </a:r>
          </a:p>
          <a:p>
            <a:pPr lvl="1"/>
            <a:r>
              <a:rPr lang="en-US" dirty="0" err="1"/>
              <a:t>dentry</a:t>
            </a:r>
            <a:r>
              <a:rPr lang="en-US" dirty="0"/>
              <a:t> object: represents a directory entry </a:t>
            </a:r>
          </a:p>
          <a:p>
            <a:pPr lvl="1"/>
            <a:r>
              <a:rPr lang="en-US" dirty="0"/>
              <a:t>file object: represents open file associated with process</a:t>
            </a:r>
          </a:p>
          <a:p>
            <a:r>
              <a:rPr lang="en-US" dirty="0"/>
              <a:t>There is no specific directory object (VFS treats directories as files)</a:t>
            </a:r>
          </a:p>
          <a:p>
            <a:r>
              <a:rPr lang="en-US" dirty="0">
                <a:solidFill>
                  <a:srgbClr val="FF0000"/>
                </a:solidFill>
              </a:rPr>
              <a:t>May need to fit the model by faking it</a:t>
            </a:r>
          </a:p>
          <a:p>
            <a:pPr lvl="1"/>
            <a:r>
              <a:rPr lang="en-US" dirty="0">
                <a:solidFill>
                  <a:srgbClr val="FF0000"/>
                </a:solidFill>
              </a:rPr>
              <a:t>Example: make it look like directories are files</a:t>
            </a:r>
          </a:p>
          <a:p>
            <a:pPr lvl="1"/>
            <a:r>
              <a:rPr lang="en-US" dirty="0">
                <a:solidFill>
                  <a:srgbClr val="FF0000"/>
                </a:solidFill>
              </a:rPr>
              <a:t>Example: make it look like have </a:t>
            </a:r>
            <a:r>
              <a:rPr lang="en-US" dirty="0" err="1">
                <a:solidFill>
                  <a:srgbClr val="FF0000"/>
                </a:solidFill>
              </a:rPr>
              <a:t>inodes</a:t>
            </a:r>
            <a:r>
              <a:rPr lang="en-US" dirty="0">
                <a:solidFill>
                  <a:srgbClr val="FF0000"/>
                </a:solidFill>
              </a:rPr>
              <a:t>, superblocks, etc.</a:t>
            </a:r>
          </a:p>
          <a:p>
            <a:endParaRPr lang="en-US" dirty="0"/>
          </a:p>
          <a:p>
            <a:endParaRPr lang="en-US"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2257"/>
          <a:stretch/>
        </p:blipFill>
        <p:spPr bwMode="auto">
          <a:xfrm>
            <a:off x="2362200" y="533400"/>
            <a:ext cx="52578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990601"/>
            <a:ext cx="16668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00533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loud"/>
          <p:cNvSpPr>
            <a:spLocks noChangeAspect="1" noEditPoints="1" noChangeArrowheads="1"/>
          </p:cNvSpPr>
          <p:nvPr/>
        </p:nvSpPr>
        <p:spPr bwMode="auto">
          <a:xfrm>
            <a:off x="4419600" y="762000"/>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19459" name="Rectangle 2"/>
          <p:cNvSpPr>
            <a:spLocks noGrp="1" noChangeArrowheads="1"/>
          </p:cNvSpPr>
          <p:nvPr>
            <p:ph type="title"/>
          </p:nvPr>
        </p:nvSpPr>
        <p:spPr/>
        <p:txBody>
          <a:bodyPr/>
          <a:lstStyle/>
          <a:p>
            <a:r>
              <a:rPr lang="en-US" altLang="ko-KR">
                <a:ea typeface="굴림" panose="020B0600000101010101" pitchFamily="34" charset="-127"/>
              </a:rPr>
              <a:t>Simple Distributed File System</a:t>
            </a:r>
          </a:p>
        </p:txBody>
      </p:sp>
      <p:sp>
        <p:nvSpPr>
          <p:cNvPr id="19460" name="Rectangle 3"/>
          <p:cNvSpPr>
            <a:spLocks noGrp="1" noChangeArrowheads="1"/>
          </p:cNvSpPr>
          <p:nvPr>
            <p:ph type="body" idx="1"/>
          </p:nvPr>
        </p:nvSpPr>
        <p:spPr>
          <a:xfrm>
            <a:off x="381000" y="3773915"/>
            <a:ext cx="11620500" cy="3007974"/>
          </a:xfrm>
        </p:spPr>
        <p:txBody>
          <a:bodyPr/>
          <a:lstStyle/>
          <a:p>
            <a:pPr>
              <a:lnSpc>
                <a:spcPct val="80000"/>
              </a:lnSpc>
              <a:spcBef>
                <a:spcPct val="10000"/>
              </a:spcBef>
            </a:pPr>
            <a:r>
              <a:rPr lang="en-US" altLang="ko-KR" dirty="0">
                <a:ea typeface="굴림" panose="020B0600000101010101" pitchFamily="34" charset="-127"/>
              </a:rPr>
              <a:t>Remote Disk: Reads and writes forwarded to server</a:t>
            </a:r>
          </a:p>
          <a:p>
            <a:pPr lvl="1">
              <a:lnSpc>
                <a:spcPct val="80000"/>
              </a:lnSpc>
              <a:spcBef>
                <a:spcPct val="10000"/>
              </a:spcBef>
            </a:pPr>
            <a:r>
              <a:rPr lang="en-US" altLang="ko-KR" dirty="0">
                <a:solidFill>
                  <a:srgbClr val="FF0000"/>
                </a:solidFill>
                <a:ea typeface="굴림" panose="020B0600000101010101" pitchFamily="34" charset="-127"/>
              </a:rPr>
              <a:t>Use Remote Procedure Calls (RPC) to translate file system calls into remote requests</a:t>
            </a:r>
            <a:r>
              <a:rPr lang="en-US" altLang="ko-KR" dirty="0">
                <a:ea typeface="굴림" panose="020B0600000101010101" pitchFamily="34" charset="-127"/>
              </a:rPr>
              <a:t> </a:t>
            </a:r>
          </a:p>
          <a:p>
            <a:pPr lvl="1">
              <a:lnSpc>
                <a:spcPct val="80000"/>
              </a:lnSpc>
              <a:spcBef>
                <a:spcPct val="10000"/>
              </a:spcBef>
            </a:pPr>
            <a:r>
              <a:rPr lang="en-US" altLang="ko-KR" dirty="0">
                <a:ea typeface="굴림" panose="020B0600000101010101" pitchFamily="34" charset="-127"/>
              </a:rPr>
              <a:t>No local caching, but can be cache at server-side</a:t>
            </a:r>
          </a:p>
          <a:p>
            <a:pPr>
              <a:lnSpc>
                <a:spcPct val="80000"/>
              </a:lnSpc>
              <a:spcBef>
                <a:spcPct val="10000"/>
              </a:spcBef>
            </a:pPr>
            <a:r>
              <a:rPr lang="en-US" altLang="ko-KR" dirty="0">
                <a:ea typeface="굴림" panose="020B0600000101010101" pitchFamily="34" charset="-127"/>
              </a:rPr>
              <a:t>Advantage: Server provides consistent view of file system to multiple clients</a:t>
            </a:r>
          </a:p>
          <a:p>
            <a:pPr>
              <a:lnSpc>
                <a:spcPct val="80000"/>
              </a:lnSpc>
              <a:spcBef>
                <a:spcPct val="10000"/>
              </a:spcBef>
            </a:pPr>
            <a:r>
              <a:rPr lang="en-US" altLang="ko-KR" dirty="0">
                <a:ea typeface="굴림" panose="020B0600000101010101" pitchFamily="34" charset="-127"/>
              </a:rPr>
              <a:t>Problems?  Performance!</a:t>
            </a:r>
          </a:p>
          <a:p>
            <a:pPr lvl="1">
              <a:lnSpc>
                <a:spcPct val="80000"/>
              </a:lnSpc>
              <a:spcBef>
                <a:spcPct val="10000"/>
              </a:spcBef>
            </a:pPr>
            <a:r>
              <a:rPr lang="en-US" altLang="ko-KR" dirty="0">
                <a:ea typeface="굴림" panose="020B0600000101010101" pitchFamily="34" charset="-127"/>
              </a:rPr>
              <a:t>Going over network is slower than going to local memory</a:t>
            </a:r>
          </a:p>
          <a:p>
            <a:pPr lvl="1">
              <a:lnSpc>
                <a:spcPct val="80000"/>
              </a:lnSpc>
              <a:spcBef>
                <a:spcPct val="10000"/>
              </a:spcBef>
            </a:pPr>
            <a:r>
              <a:rPr lang="en-US" altLang="ko-KR" dirty="0">
                <a:ea typeface="굴림" panose="020B0600000101010101" pitchFamily="34" charset="-127"/>
              </a:rPr>
              <a:t>Lots of network traffic/not well pipelined</a:t>
            </a:r>
          </a:p>
          <a:p>
            <a:pPr lvl="1">
              <a:lnSpc>
                <a:spcPct val="80000"/>
              </a:lnSpc>
              <a:spcBef>
                <a:spcPct val="10000"/>
              </a:spcBef>
            </a:pPr>
            <a:r>
              <a:rPr lang="en-US" altLang="ko-KR" dirty="0">
                <a:ea typeface="굴림" panose="020B0600000101010101" pitchFamily="34" charset="-127"/>
              </a:rPr>
              <a:t>Server can be a bottleneck</a:t>
            </a:r>
          </a:p>
          <a:p>
            <a:pPr>
              <a:lnSpc>
                <a:spcPct val="80000"/>
              </a:lnSpc>
              <a:spcBef>
                <a:spcPct val="10000"/>
              </a:spcBef>
            </a:pPr>
            <a:endParaRPr lang="en-US" altLang="ko-KR" dirty="0">
              <a:ea typeface="굴림" panose="020B0600000101010101" pitchFamily="34" charset="-127"/>
            </a:endParaRPr>
          </a:p>
        </p:txBody>
      </p:sp>
      <p:sp>
        <p:nvSpPr>
          <p:cNvPr id="19486" name="Text Box 13"/>
          <p:cNvSpPr txBox="1">
            <a:spLocks noChangeArrowheads="1"/>
          </p:cNvSpPr>
          <p:nvPr/>
        </p:nvSpPr>
        <p:spPr bwMode="auto">
          <a:xfrm>
            <a:off x="6741159" y="198120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19463" name="Group 58"/>
          <p:cNvGrpSpPr>
            <a:grpSpLocks/>
          </p:cNvGrpSpPr>
          <p:nvPr/>
        </p:nvGrpSpPr>
        <p:grpSpPr bwMode="auto">
          <a:xfrm>
            <a:off x="4702903" y="1003612"/>
            <a:ext cx="1682750" cy="366713"/>
            <a:chOff x="1877" y="430"/>
            <a:chExt cx="1060" cy="231"/>
          </a:xfrm>
        </p:grpSpPr>
        <p:sp>
          <p:nvSpPr>
            <p:cNvPr id="19477" name="Line 31"/>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8" name="Text Box 33"/>
            <p:cNvSpPr txBox="1">
              <a:spLocks noChangeArrowheads="1"/>
            </p:cNvSpPr>
            <p:nvPr/>
          </p:nvSpPr>
          <p:spPr bwMode="auto">
            <a:xfrm>
              <a:off x="1974" y="430"/>
              <a:ext cx="9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Read (RPC)</a:t>
              </a:r>
            </a:p>
          </p:txBody>
        </p:sp>
      </p:grpSp>
      <p:grpSp>
        <p:nvGrpSpPr>
          <p:cNvPr id="19464" name="Group 59"/>
          <p:cNvGrpSpPr>
            <a:grpSpLocks/>
          </p:cNvGrpSpPr>
          <p:nvPr/>
        </p:nvGrpSpPr>
        <p:grpSpPr bwMode="auto">
          <a:xfrm>
            <a:off x="4635183" y="1447650"/>
            <a:ext cx="1744662" cy="366713"/>
            <a:chOff x="1877" y="912"/>
            <a:chExt cx="1099" cy="231"/>
          </a:xfrm>
        </p:grpSpPr>
        <p:sp>
          <p:nvSpPr>
            <p:cNvPr id="19475" name="Line 32"/>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6" name="Text Box 34"/>
            <p:cNvSpPr txBox="1">
              <a:spLocks noChangeArrowheads="1"/>
            </p:cNvSpPr>
            <p:nvPr/>
          </p:nvSpPr>
          <p:spPr bwMode="auto">
            <a:xfrm>
              <a:off x="1940" y="912"/>
              <a:ext cx="103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9466" name="Group 60"/>
          <p:cNvGrpSpPr>
            <a:grpSpLocks/>
          </p:cNvGrpSpPr>
          <p:nvPr/>
        </p:nvGrpSpPr>
        <p:grpSpPr bwMode="auto">
          <a:xfrm rot="-1562509">
            <a:off x="4714528" y="2060660"/>
            <a:ext cx="1828800" cy="366713"/>
            <a:chOff x="2016" y="1324"/>
            <a:chExt cx="1036" cy="231"/>
          </a:xfrm>
        </p:grpSpPr>
        <p:sp>
          <p:nvSpPr>
            <p:cNvPr id="19471" name="Text Box 51"/>
            <p:cNvSpPr txBox="1">
              <a:spLocks noChangeArrowheads="1"/>
            </p:cNvSpPr>
            <p:nvPr/>
          </p:nvSpPr>
          <p:spPr bwMode="auto">
            <a:xfrm>
              <a:off x="2145" y="1324"/>
              <a:ext cx="82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19472" name="Line 49"/>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9467" name="Group 61"/>
          <p:cNvGrpSpPr>
            <a:grpSpLocks/>
          </p:cNvGrpSpPr>
          <p:nvPr/>
        </p:nvGrpSpPr>
        <p:grpSpPr bwMode="auto">
          <a:xfrm rot="-1590130">
            <a:off x="4826026" y="2536913"/>
            <a:ext cx="1873250" cy="376237"/>
            <a:chOff x="2016" y="1844"/>
            <a:chExt cx="1036" cy="237"/>
          </a:xfrm>
        </p:grpSpPr>
        <p:sp>
          <p:nvSpPr>
            <p:cNvPr id="19469" name="Text Box 52"/>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19470" name="Line 50"/>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9468" name="Rectangle 62"/>
          <p:cNvSpPr>
            <a:spLocks noChangeArrowheads="1"/>
          </p:cNvSpPr>
          <p:nvPr/>
        </p:nvSpPr>
        <p:spPr bwMode="auto">
          <a:xfrm>
            <a:off x="7696200" y="1981200"/>
            <a:ext cx="838200" cy="533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grpSp>
        <p:nvGrpSpPr>
          <p:cNvPr id="33" name="Group 32"/>
          <p:cNvGrpSpPr/>
          <p:nvPr/>
        </p:nvGrpSpPr>
        <p:grpSpPr>
          <a:xfrm>
            <a:off x="6639415" y="895413"/>
            <a:ext cx="2125450" cy="1198086"/>
            <a:chOff x="3533402" y="573769"/>
            <a:chExt cx="2125450" cy="1198086"/>
          </a:xfrm>
        </p:grpSpPr>
        <p:grpSp>
          <p:nvGrpSpPr>
            <p:cNvPr id="34" name="Group 26"/>
            <p:cNvGrpSpPr>
              <a:grpSpLocks/>
            </p:cNvGrpSpPr>
            <p:nvPr/>
          </p:nvGrpSpPr>
          <p:grpSpPr bwMode="auto">
            <a:xfrm>
              <a:off x="4532479" y="636785"/>
              <a:ext cx="1126373" cy="973557"/>
              <a:chOff x="2969" y="720"/>
              <a:chExt cx="1159" cy="864"/>
            </a:xfrm>
          </p:grpSpPr>
          <p:grpSp>
            <p:nvGrpSpPr>
              <p:cNvPr id="36" name="Group 25"/>
              <p:cNvGrpSpPr>
                <a:grpSpLocks/>
              </p:cNvGrpSpPr>
              <p:nvPr/>
            </p:nvGrpSpPr>
            <p:grpSpPr bwMode="auto">
              <a:xfrm>
                <a:off x="3600" y="720"/>
                <a:ext cx="528" cy="864"/>
                <a:chOff x="3600" y="720"/>
                <a:chExt cx="528" cy="864"/>
              </a:xfrm>
            </p:grpSpPr>
            <p:sp>
              <p:nvSpPr>
                <p:cNvPr id="3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3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4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3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35" name="Picture 34"/>
            <p:cNvPicPr>
              <a:picLocks noChangeAspect="1"/>
            </p:cNvPicPr>
            <p:nvPr/>
          </p:nvPicPr>
          <p:blipFill>
            <a:blip r:embed="rId3">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41" name="Group 40"/>
          <p:cNvGrpSpPr/>
          <p:nvPr/>
        </p:nvGrpSpPr>
        <p:grpSpPr>
          <a:xfrm>
            <a:off x="3356083" y="722637"/>
            <a:ext cx="1186091" cy="1489657"/>
            <a:chOff x="1688450" y="737135"/>
            <a:chExt cx="1186091" cy="1489657"/>
          </a:xfrm>
        </p:grpSpPr>
        <p:sp>
          <p:nvSpPr>
            <p:cNvPr id="4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43" name="Picture 42"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44" name="Group 43"/>
          <p:cNvGrpSpPr/>
          <p:nvPr/>
        </p:nvGrpSpPr>
        <p:grpSpPr>
          <a:xfrm>
            <a:off x="3582961" y="2237171"/>
            <a:ext cx="1186091" cy="1489657"/>
            <a:chOff x="1688450" y="737135"/>
            <a:chExt cx="1186091" cy="1489657"/>
          </a:xfrm>
        </p:grpSpPr>
        <p:sp>
          <p:nvSpPr>
            <p:cNvPr id="45"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46" name="Picture 45"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4608993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1" name="Group 60"/>
          <p:cNvGrpSpPr/>
          <p:nvPr/>
        </p:nvGrpSpPr>
        <p:grpSpPr>
          <a:xfrm>
            <a:off x="4986110" y="2209801"/>
            <a:ext cx="1186091" cy="1489657"/>
            <a:chOff x="1688450" y="737135"/>
            <a:chExt cx="1186091" cy="1489657"/>
          </a:xfrm>
        </p:grpSpPr>
        <p:sp>
          <p:nvSpPr>
            <p:cNvPr id="6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63" name="Picture 62"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
        <p:nvSpPr>
          <p:cNvPr id="1013792" name="Rectangle 32"/>
          <p:cNvSpPr>
            <a:spLocks noChangeArrowheads="1"/>
          </p:cNvSpPr>
          <p:nvPr/>
        </p:nvSpPr>
        <p:spPr bwMode="auto">
          <a:xfrm>
            <a:off x="8999538" y="1855788"/>
            <a:ext cx="8382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8" name="Rectangle 38"/>
          <p:cNvSpPr>
            <a:spLocks noChangeArrowheads="1"/>
          </p:cNvSpPr>
          <p:nvPr/>
        </p:nvSpPr>
        <p:spPr bwMode="auto">
          <a:xfrm>
            <a:off x="9055100" y="22367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1013801" name="Rectangle 41"/>
          <p:cNvSpPr>
            <a:spLocks noChangeArrowheads="1"/>
          </p:cNvSpPr>
          <p:nvPr/>
        </p:nvSpPr>
        <p:spPr bwMode="auto">
          <a:xfrm>
            <a:off x="9055100" y="2236788"/>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0486" name="Cloud"/>
          <p:cNvSpPr>
            <a:spLocks noChangeAspect="1" noEditPoints="1" noChangeArrowheads="1"/>
          </p:cNvSpPr>
          <p:nvPr/>
        </p:nvSpPr>
        <p:spPr bwMode="auto">
          <a:xfrm>
            <a:off x="5799138" y="636588"/>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0487" name="Rectangle 3"/>
          <p:cNvSpPr>
            <a:spLocks noGrp="1" noChangeArrowheads="1"/>
          </p:cNvSpPr>
          <p:nvPr>
            <p:ph type="title"/>
          </p:nvPr>
        </p:nvSpPr>
        <p:spPr/>
        <p:txBody>
          <a:bodyPr/>
          <a:lstStyle/>
          <a:p>
            <a:r>
              <a:rPr lang="en-US" altLang="ko-KR">
                <a:ea typeface="굴림" panose="020B0600000101010101" pitchFamily="34" charset="-127"/>
              </a:rPr>
              <a:t>Use of caching to reduce network load</a:t>
            </a:r>
          </a:p>
        </p:txBody>
      </p:sp>
      <p:grpSp>
        <p:nvGrpSpPr>
          <p:cNvPr id="1013777" name="Group 17"/>
          <p:cNvGrpSpPr>
            <a:grpSpLocks/>
          </p:cNvGrpSpPr>
          <p:nvPr/>
        </p:nvGrpSpPr>
        <p:grpSpPr bwMode="auto">
          <a:xfrm>
            <a:off x="5943600" y="938215"/>
            <a:ext cx="2057400" cy="366713"/>
            <a:chOff x="1877" y="446"/>
            <a:chExt cx="1060" cy="231"/>
          </a:xfrm>
        </p:grpSpPr>
        <p:sp>
          <p:nvSpPr>
            <p:cNvPr id="20519"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20" name="Text Box 19"/>
            <p:cNvSpPr txBox="1">
              <a:spLocks noChangeArrowheads="1"/>
            </p:cNvSpPr>
            <p:nvPr/>
          </p:nvSpPr>
          <p:spPr bwMode="auto">
            <a:xfrm>
              <a:off x="2070" y="446"/>
              <a:ext cx="74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Read (RPC)</a:t>
              </a:r>
            </a:p>
          </p:txBody>
        </p:sp>
      </p:grpSp>
      <p:grpSp>
        <p:nvGrpSpPr>
          <p:cNvPr id="1013780" name="Group 20"/>
          <p:cNvGrpSpPr>
            <a:grpSpLocks/>
          </p:cNvGrpSpPr>
          <p:nvPr/>
        </p:nvGrpSpPr>
        <p:grpSpPr bwMode="auto">
          <a:xfrm>
            <a:off x="5883276" y="1322391"/>
            <a:ext cx="2043113" cy="366713"/>
            <a:chOff x="1877" y="912"/>
            <a:chExt cx="1060" cy="231"/>
          </a:xfrm>
        </p:grpSpPr>
        <p:sp>
          <p:nvSpPr>
            <p:cNvPr id="20517"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18" name="Text Box 22"/>
            <p:cNvSpPr txBox="1">
              <a:spLocks noChangeArrowheads="1"/>
            </p:cNvSpPr>
            <p:nvPr/>
          </p:nvSpPr>
          <p:spPr bwMode="auto">
            <a:xfrm>
              <a:off x="1996" y="912"/>
              <a:ext cx="85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013786" name="Group 26"/>
          <p:cNvGrpSpPr>
            <a:grpSpLocks/>
          </p:cNvGrpSpPr>
          <p:nvPr/>
        </p:nvGrpSpPr>
        <p:grpSpPr bwMode="auto">
          <a:xfrm rot="-1562509">
            <a:off x="6084542" y="1897147"/>
            <a:ext cx="1982787" cy="366713"/>
            <a:chOff x="2016" y="1322"/>
            <a:chExt cx="1036" cy="231"/>
          </a:xfrm>
        </p:grpSpPr>
        <p:sp>
          <p:nvSpPr>
            <p:cNvPr id="20515" name="Text Box 27"/>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0516" name="Line 28"/>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013789" name="Group 29"/>
          <p:cNvGrpSpPr>
            <a:grpSpLocks/>
          </p:cNvGrpSpPr>
          <p:nvPr/>
        </p:nvGrpSpPr>
        <p:grpSpPr bwMode="auto">
          <a:xfrm rot="-1590130">
            <a:off x="6196039" y="2374988"/>
            <a:ext cx="2030412" cy="376237"/>
            <a:chOff x="2016" y="1844"/>
            <a:chExt cx="1036" cy="237"/>
          </a:xfrm>
        </p:grpSpPr>
        <p:sp>
          <p:nvSpPr>
            <p:cNvPr id="20513" name="Text Box 30"/>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0514" name="Line 31"/>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013793" name="Rectangle 33"/>
          <p:cNvSpPr>
            <a:spLocks noChangeArrowheads="1"/>
          </p:cNvSpPr>
          <p:nvPr/>
        </p:nvSpPr>
        <p:spPr bwMode="auto">
          <a:xfrm>
            <a:off x="3741738" y="9413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4" name="Rectangle 34"/>
          <p:cNvSpPr>
            <a:spLocks noChangeArrowheads="1"/>
          </p:cNvSpPr>
          <p:nvPr/>
        </p:nvSpPr>
        <p:spPr bwMode="auto">
          <a:xfrm>
            <a:off x="4046538" y="26177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5" name="Rectangle 35"/>
          <p:cNvSpPr>
            <a:spLocks noGrp="1" noChangeArrowheads="1"/>
          </p:cNvSpPr>
          <p:nvPr>
            <p:ph type="body" idx="1"/>
          </p:nvPr>
        </p:nvSpPr>
        <p:spPr>
          <a:xfrm>
            <a:off x="778128" y="3706102"/>
            <a:ext cx="10651872" cy="3043238"/>
          </a:xfrm>
        </p:spPr>
        <p:txBody>
          <a:bodyPr/>
          <a:lstStyle/>
          <a:p>
            <a:pPr>
              <a:lnSpc>
                <a:spcPct val="80000"/>
              </a:lnSpc>
              <a:spcBef>
                <a:spcPct val="15000"/>
              </a:spcBef>
            </a:pPr>
            <a:r>
              <a:rPr lang="en-US" altLang="ko-KR" dirty="0">
                <a:ea typeface="굴림" panose="020B0600000101010101" pitchFamily="34" charset="-127"/>
              </a:rPr>
              <a:t>Idea: Use caching to reduce network load</a:t>
            </a:r>
          </a:p>
          <a:p>
            <a:pPr lvl="1">
              <a:lnSpc>
                <a:spcPct val="80000"/>
              </a:lnSpc>
              <a:spcBef>
                <a:spcPct val="15000"/>
              </a:spcBef>
            </a:pPr>
            <a:r>
              <a:rPr lang="en-US" altLang="ko-KR" dirty="0">
                <a:ea typeface="굴림" panose="020B0600000101010101" pitchFamily="34" charset="-127"/>
              </a:rPr>
              <a:t>In practice: use buffer cache at source and destination</a:t>
            </a:r>
          </a:p>
          <a:p>
            <a:pPr>
              <a:lnSpc>
                <a:spcPct val="80000"/>
              </a:lnSpc>
              <a:spcBef>
                <a:spcPct val="15000"/>
              </a:spcBef>
            </a:pPr>
            <a:r>
              <a:rPr lang="en-US" altLang="ko-KR" dirty="0">
                <a:ea typeface="굴림" panose="020B0600000101010101" pitchFamily="34" charset="-127"/>
              </a:rPr>
              <a:t>Advantage: if open/read/write/close can be done locally, don’t need to do any network traffic…fast!</a:t>
            </a:r>
          </a:p>
          <a:p>
            <a:pPr>
              <a:lnSpc>
                <a:spcPct val="80000"/>
              </a:lnSpc>
              <a:spcBef>
                <a:spcPct val="15000"/>
              </a:spcBef>
            </a:pPr>
            <a:r>
              <a:rPr lang="en-US" altLang="ko-KR" dirty="0">
                <a:ea typeface="굴림" panose="020B0600000101010101" pitchFamily="34" charset="-127"/>
              </a:rPr>
              <a:t>Problems: </a:t>
            </a:r>
          </a:p>
          <a:p>
            <a:pPr lvl="1">
              <a:lnSpc>
                <a:spcPct val="80000"/>
              </a:lnSpc>
              <a:spcBef>
                <a:spcPct val="15000"/>
              </a:spcBef>
            </a:pPr>
            <a:r>
              <a:rPr lang="en-US" altLang="ko-KR" dirty="0">
                <a:ea typeface="굴림" panose="020B0600000101010101" pitchFamily="34" charset="-127"/>
              </a:rPr>
              <a:t>Failure:</a:t>
            </a:r>
          </a:p>
          <a:p>
            <a:pPr lvl="2">
              <a:lnSpc>
                <a:spcPct val="80000"/>
              </a:lnSpc>
              <a:spcBef>
                <a:spcPct val="15000"/>
              </a:spcBef>
            </a:pPr>
            <a:r>
              <a:rPr lang="en-US" altLang="ko-KR" dirty="0">
                <a:ea typeface="굴림" panose="020B0600000101010101" pitchFamily="34" charset="-127"/>
              </a:rPr>
              <a:t>Client caches have data not committed at server</a:t>
            </a:r>
          </a:p>
          <a:p>
            <a:pPr lvl="1">
              <a:lnSpc>
                <a:spcPct val="80000"/>
              </a:lnSpc>
              <a:spcBef>
                <a:spcPct val="15000"/>
              </a:spcBef>
            </a:pPr>
            <a:r>
              <a:rPr lang="en-US" altLang="ko-KR" dirty="0">
                <a:solidFill>
                  <a:srgbClr val="FF0000"/>
                </a:solidFill>
                <a:ea typeface="굴림" panose="020B0600000101010101" pitchFamily="34" charset="-127"/>
              </a:rPr>
              <a:t>Cache consistency!</a:t>
            </a:r>
          </a:p>
          <a:p>
            <a:pPr lvl="2">
              <a:lnSpc>
                <a:spcPct val="80000"/>
              </a:lnSpc>
              <a:spcBef>
                <a:spcPct val="15000"/>
              </a:spcBef>
            </a:pPr>
            <a:r>
              <a:rPr lang="en-US" altLang="ko-KR" dirty="0">
                <a:solidFill>
                  <a:srgbClr val="FF0000"/>
                </a:solidFill>
                <a:ea typeface="굴림" panose="020B0600000101010101" pitchFamily="34" charset="-127"/>
              </a:rPr>
              <a:t>Client caches not consistent with server/each other</a:t>
            </a:r>
          </a:p>
        </p:txBody>
      </p:sp>
      <p:sp>
        <p:nvSpPr>
          <p:cNvPr id="1013796" name="Rectangle 36"/>
          <p:cNvSpPr>
            <a:spLocks noChangeArrowheads="1"/>
          </p:cNvSpPr>
          <p:nvPr/>
        </p:nvSpPr>
        <p:spPr bwMode="auto">
          <a:xfrm>
            <a:off x="3810000" y="13223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F1:V1</a:t>
            </a:r>
          </a:p>
        </p:txBody>
      </p:sp>
      <p:sp>
        <p:nvSpPr>
          <p:cNvPr id="1013797" name="Rectangle 37"/>
          <p:cNvSpPr>
            <a:spLocks noChangeArrowheads="1"/>
          </p:cNvSpPr>
          <p:nvPr/>
        </p:nvSpPr>
        <p:spPr bwMode="auto">
          <a:xfrm>
            <a:off x="4178300" y="2998788"/>
            <a:ext cx="6223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1013803" name="Text Box 43"/>
          <p:cNvSpPr txBox="1">
            <a:spLocks noChangeArrowheads="1"/>
          </p:cNvSpPr>
          <p:nvPr/>
        </p:nvSpPr>
        <p:spPr bwMode="auto">
          <a:xfrm>
            <a:off x="1676401" y="788988"/>
            <a:ext cx="1219867"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p>
        </p:txBody>
      </p:sp>
      <p:sp>
        <p:nvSpPr>
          <p:cNvPr id="1013804" name="Text Box 44"/>
          <p:cNvSpPr txBox="1">
            <a:spLocks noChangeArrowheads="1"/>
          </p:cNvSpPr>
          <p:nvPr/>
        </p:nvSpPr>
        <p:spPr bwMode="auto">
          <a:xfrm>
            <a:off x="1676401" y="2870200"/>
            <a:ext cx="1282383"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write(f1)</a:t>
            </a:r>
          </a:p>
        </p:txBody>
      </p:sp>
      <p:sp>
        <p:nvSpPr>
          <p:cNvPr id="1013805" name="Text Box 45"/>
          <p:cNvSpPr txBox="1">
            <a:spLocks noChangeArrowheads="1"/>
          </p:cNvSpPr>
          <p:nvPr/>
        </p:nvSpPr>
        <p:spPr bwMode="auto">
          <a:xfrm>
            <a:off x="2803525" y="776288"/>
            <a:ext cx="806292"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sym typeface="Symbol" panose="05050102010706020507" pitchFamily="18" charset="2"/>
              </a:rPr>
              <a:t>V1</a:t>
            </a:r>
          </a:p>
        </p:txBody>
      </p:sp>
      <p:sp>
        <p:nvSpPr>
          <p:cNvPr id="1013806" name="Text Box 46"/>
          <p:cNvSpPr txBox="1">
            <a:spLocks noChangeArrowheads="1"/>
          </p:cNvSpPr>
          <p:nvPr/>
        </p:nvSpPr>
        <p:spPr bwMode="auto">
          <a:xfrm>
            <a:off x="1676400" y="10937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8" name="Text Box 48"/>
          <p:cNvSpPr txBox="1">
            <a:spLocks noChangeArrowheads="1"/>
          </p:cNvSpPr>
          <p:nvPr/>
        </p:nvSpPr>
        <p:spPr bwMode="auto">
          <a:xfrm>
            <a:off x="1676400" y="13985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9" name="Text Box 49"/>
          <p:cNvSpPr txBox="1">
            <a:spLocks noChangeArrowheads="1"/>
          </p:cNvSpPr>
          <p:nvPr/>
        </p:nvSpPr>
        <p:spPr bwMode="auto">
          <a:xfrm>
            <a:off x="2876550" y="2846388"/>
            <a:ext cx="88483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sym typeface="Symbol" panose="05050102010706020507" pitchFamily="18" charset="2"/>
              </a:rPr>
              <a:t>OK</a:t>
            </a:r>
          </a:p>
        </p:txBody>
      </p:sp>
      <p:sp>
        <p:nvSpPr>
          <p:cNvPr id="1013810" name="Text Box 50"/>
          <p:cNvSpPr txBox="1">
            <a:spLocks noChangeArrowheads="1"/>
          </p:cNvSpPr>
          <p:nvPr/>
        </p:nvSpPr>
        <p:spPr bwMode="auto">
          <a:xfrm>
            <a:off x="1676400" y="1727200"/>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solidFill>
                  <a:srgbClr val="FF0000"/>
                </a:solidFill>
                <a:latin typeface="Gill Sans"/>
              </a:rPr>
              <a:t>read(f1)</a:t>
            </a:r>
            <a:r>
              <a:rPr lang="en-US" altLang="en-US">
                <a:solidFill>
                  <a:srgbClr val="FF0000"/>
                </a:solidFill>
                <a:latin typeface="Gill Sans"/>
                <a:sym typeface="Symbol" panose="05050102010706020507" pitchFamily="18" charset="2"/>
              </a:rPr>
              <a:t>V1</a:t>
            </a:r>
          </a:p>
        </p:txBody>
      </p:sp>
      <p:sp>
        <p:nvSpPr>
          <p:cNvPr id="1013811" name="Text Box 51"/>
          <p:cNvSpPr txBox="1">
            <a:spLocks noChangeArrowheads="1"/>
          </p:cNvSpPr>
          <p:nvPr/>
        </p:nvSpPr>
        <p:spPr bwMode="auto">
          <a:xfrm>
            <a:off x="1676400" y="31511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solidFill>
                  <a:srgbClr val="FF0000"/>
                </a:solidFill>
                <a:latin typeface="Gill Sans"/>
              </a:rPr>
              <a:t>read(f1)</a:t>
            </a:r>
            <a:r>
              <a:rPr lang="en-US" altLang="en-US">
                <a:solidFill>
                  <a:srgbClr val="FF0000"/>
                </a:solidFill>
                <a:latin typeface="Gill Sans"/>
                <a:sym typeface="Symbol" panose="05050102010706020507" pitchFamily="18" charset="2"/>
              </a:rPr>
              <a:t>V2</a:t>
            </a:r>
          </a:p>
        </p:txBody>
      </p:sp>
      <p:sp>
        <p:nvSpPr>
          <p:cNvPr id="1013812" name="AutoShape 52"/>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Crash!</a:t>
            </a:r>
          </a:p>
        </p:txBody>
      </p:sp>
      <p:sp>
        <p:nvSpPr>
          <p:cNvPr id="1013814" name="AutoShape 54"/>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Crash!</a:t>
            </a:r>
          </a:p>
        </p:txBody>
      </p:sp>
      <p:grpSp>
        <p:nvGrpSpPr>
          <p:cNvPr id="2" name="Group 1"/>
          <p:cNvGrpSpPr/>
          <p:nvPr/>
        </p:nvGrpSpPr>
        <p:grpSpPr>
          <a:xfrm>
            <a:off x="8001000" y="838200"/>
            <a:ext cx="2125450" cy="1491596"/>
            <a:chOff x="6477000" y="838200"/>
            <a:chExt cx="2125450" cy="1491596"/>
          </a:xfrm>
        </p:grpSpPr>
        <p:sp>
          <p:nvSpPr>
            <p:cNvPr id="49"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50" name="Group 49"/>
            <p:cNvGrpSpPr/>
            <p:nvPr/>
          </p:nvGrpSpPr>
          <p:grpSpPr>
            <a:xfrm>
              <a:off x="6477000" y="838200"/>
              <a:ext cx="2125450" cy="1198086"/>
              <a:chOff x="3533402" y="573769"/>
              <a:chExt cx="2125450" cy="1198086"/>
            </a:xfrm>
          </p:grpSpPr>
          <p:grpSp>
            <p:nvGrpSpPr>
              <p:cNvPr id="51" name="Group 26"/>
              <p:cNvGrpSpPr>
                <a:grpSpLocks/>
              </p:cNvGrpSpPr>
              <p:nvPr/>
            </p:nvGrpSpPr>
            <p:grpSpPr bwMode="auto">
              <a:xfrm>
                <a:off x="4532479" y="636785"/>
                <a:ext cx="1126373" cy="973557"/>
                <a:chOff x="2969" y="720"/>
                <a:chExt cx="1159" cy="864"/>
              </a:xfrm>
            </p:grpSpPr>
            <p:grpSp>
              <p:nvGrpSpPr>
                <p:cNvPr id="53" name="Group 25"/>
                <p:cNvGrpSpPr>
                  <a:grpSpLocks/>
                </p:cNvGrpSpPr>
                <p:nvPr/>
              </p:nvGrpSpPr>
              <p:grpSpPr bwMode="auto">
                <a:xfrm>
                  <a:off x="3600" y="720"/>
                  <a:ext cx="528" cy="864"/>
                  <a:chOff x="3600" y="720"/>
                  <a:chExt cx="528" cy="864"/>
                </a:xfrm>
              </p:grpSpPr>
              <p:sp>
                <p:nvSpPr>
                  <p:cNvPr id="55"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6"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7"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54"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52" name="Picture 51"/>
              <p:cNvPicPr>
                <a:picLocks noChangeAspect="1"/>
              </p:cNvPicPr>
              <p:nvPr/>
            </p:nvPicPr>
            <p:blipFill>
              <a:blip r:embed="rId4">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58" name="Group 57"/>
          <p:cNvGrpSpPr/>
          <p:nvPr/>
        </p:nvGrpSpPr>
        <p:grpSpPr>
          <a:xfrm>
            <a:off x="4702177" y="636589"/>
            <a:ext cx="1186091" cy="1489657"/>
            <a:chOff x="1688450" y="737135"/>
            <a:chExt cx="1186091" cy="1489657"/>
          </a:xfrm>
        </p:grpSpPr>
        <p:sp>
          <p:nvSpPr>
            <p:cNvPr id="59"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60" name="Picture 59"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33169946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0" nodeType="clickEffect">
                                  <p:stCondLst>
                                    <p:cond delay="0"/>
                                  </p:stCondLst>
                                  <p:childTnLst>
                                    <p:set>
                                      <p:cBhvr>
                                        <p:cTn id="12" dur="1" fill="hold">
                                          <p:stCondLst>
                                            <p:cond delay="0"/>
                                          </p:stCondLst>
                                        </p:cTn>
                                        <p:tgtEl>
                                          <p:spTgt spid="1013793"/>
                                        </p:tgtEl>
                                        <p:attrNameLst>
                                          <p:attrName>style.visibility</p:attrName>
                                        </p:attrNameLst>
                                      </p:cBhvr>
                                      <p:to>
                                        <p:strVal val="visible"/>
                                      </p:to>
                                    </p:set>
                                    <p:anim from="(-#ppt_w/2)" to="(#ppt_x)" calcmode="lin" valueType="num">
                                      <p:cBhvr>
                                        <p:cTn id="13" dur="300" fill="hold">
                                          <p:stCondLst>
                                            <p:cond delay="0"/>
                                          </p:stCondLst>
                                        </p:cTn>
                                        <p:tgtEl>
                                          <p:spTgt spid="1013793"/>
                                        </p:tgtEl>
                                        <p:attrNameLst>
                                          <p:attrName>ppt_x</p:attrName>
                                        </p:attrNameLst>
                                      </p:cBhvr>
                                    </p:anim>
                                    <p:anim from="0" to="-1.0" calcmode="lin" valueType="num">
                                      <p:cBhvr>
                                        <p:cTn id="14" dur="100" decel="50000" autoRev="1" fill="hold">
                                          <p:stCondLst>
                                            <p:cond delay="300"/>
                                          </p:stCondLst>
                                        </p:cTn>
                                        <p:tgtEl>
                                          <p:spTgt spid="1013793"/>
                                        </p:tgtEl>
                                        <p:attrNameLst>
                                          <p:attrName>xshear</p:attrName>
                                        </p:attrNameLst>
                                      </p:cBhvr>
                                    </p:anim>
                                    <p:animScale>
                                      <p:cBhvr>
                                        <p:cTn id="15" dur="100" decel="100000" autoRev="1" fill="hold">
                                          <p:stCondLst>
                                            <p:cond delay="300"/>
                                          </p:stCondLst>
                                        </p:cTn>
                                        <p:tgtEl>
                                          <p:spTgt spid="1013793"/>
                                        </p:tgtEl>
                                      </p:cBhvr>
                                      <p:from x="100000" y="100000"/>
                                      <p:to x="80000" y="100000"/>
                                    </p:animScale>
                                    <p:anim by="(#ppt_h/3+#ppt_w*0.1)" calcmode="lin" valueType="num">
                                      <p:cBhvr additive="sum">
                                        <p:cTn id="16" dur="100" decel="100000" autoRev="1" fill="hold">
                                          <p:stCondLst>
                                            <p:cond delay="300"/>
                                          </p:stCondLst>
                                        </p:cTn>
                                        <p:tgtEl>
                                          <p:spTgt spid="1013793"/>
                                        </p:tgtEl>
                                        <p:attrNameLst>
                                          <p:attrName>ppt_x</p:attrName>
                                        </p:attrNameLst>
                                      </p:cBhvr>
                                    </p:anim>
                                  </p:childTnLst>
                                </p:cTn>
                              </p:par>
                            </p:childTnLst>
                          </p:cTn>
                        </p:par>
                        <p:par>
                          <p:cTn id="17" fill="hold" nodeType="afterGroup">
                            <p:stCondLst>
                              <p:cond delay="500"/>
                            </p:stCondLst>
                            <p:childTnLst>
                              <p:par>
                                <p:cTn id="18" presetID="34" presetClass="entr" presetSubtype="0" fill="hold" grpId="0" nodeType="afterEffect">
                                  <p:stCondLst>
                                    <p:cond delay="0"/>
                                  </p:stCondLst>
                                  <p:childTnLst>
                                    <p:set>
                                      <p:cBhvr>
                                        <p:cTn id="19" dur="1" fill="hold">
                                          <p:stCondLst>
                                            <p:cond delay="0"/>
                                          </p:stCondLst>
                                        </p:cTn>
                                        <p:tgtEl>
                                          <p:spTgt spid="1013794"/>
                                        </p:tgtEl>
                                        <p:attrNameLst>
                                          <p:attrName>style.visibility</p:attrName>
                                        </p:attrNameLst>
                                      </p:cBhvr>
                                      <p:to>
                                        <p:strVal val="visible"/>
                                      </p:to>
                                    </p:set>
                                    <p:anim from="(-#ppt_w/2)" to="(#ppt_x)" calcmode="lin" valueType="num">
                                      <p:cBhvr>
                                        <p:cTn id="20" dur="300" fill="hold">
                                          <p:stCondLst>
                                            <p:cond delay="0"/>
                                          </p:stCondLst>
                                        </p:cTn>
                                        <p:tgtEl>
                                          <p:spTgt spid="1013794"/>
                                        </p:tgtEl>
                                        <p:attrNameLst>
                                          <p:attrName>ppt_x</p:attrName>
                                        </p:attrNameLst>
                                      </p:cBhvr>
                                    </p:anim>
                                    <p:anim from="0" to="-1.0" calcmode="lin" valueType="num">
                                      <p:cBhvr>
                                        <p:cTn id="21" dur="100" decel="50000" autoRev="1" fill="hold">
                                          <p:stCondLst>
                                            <p:cond delay="300"/>
                                          </p:stCondLst>
                                        </p:cTn>
                                        <p:tgtEl>
                                          <p:spTgt spid="1013794"/>
                                        </p:tgtEl>
                                        <p:attrNameLst>
                                          <p:attrName>xshear</p:attrName>
                                        </p:attrNameLst>
                                      </p:cBhvr>
                                    </p:anim>
                                    <p:animScale>
                                      <p:cBhvr>
                                        <p:cTn id="22" dur="100" decel="100000" autoRev="1" fill="hold">
                                          <p:stCondLst>
                                            <p:cond delay="300"/>
                                          </p:stCondLst>
                                        </p:cTn>
                                        <p:tgtEl>
                                          <p:spTgt spid="1013794"/>
                                        </p:tgtEl>
                                      </p:cBhvr>
                                      <p:from x="100000" y="100000"/>
                                      <p:to x="80000" y="100000"/>
                                    </p:animScale>
                                    <p:anim by="(#ppt_h/3+#ppt_w*0.1)" calcmode="lin" valueType="num">
                                      <p:cBhvr additive="sum">
                                        <p:cTn id="23" dur="100" decel="100000" autoRev="1" fill="hold">
                                          <p:stCondLst>
                                            <p:cond delay="300"/>
                                          </p:stCondLst>
                                        </p:cTn>
                                        <p:tgtEl>
                                          <p:spTgt spid="1013794"/>
                                        </p:tgtEl>
                                        <p:attrNameLst>
                                          <p:attrName>ppt_x</p:attrName>
                                        </p:attrNameLst>
                                      </p:cBhvr>
                                    </p:anim>
                                  </p:childTnLst>
                                </p:cTn>
                              </p:par>
                            </p:childTnLst>
                          </p:cTn>
                        </p:par>
                        <p:par>
                          <p:cTn id="24" fill="hold" nodeType="afterGroup">
                            <p:stCondLst>
                              <p:cond delay="1000"/>
                            </p:stCondLst>
                            <p:childTnLst>
                              <p:par>
                                <p:cTn id="25" presetID="34" presetClass="entr" presetSubtype="0" fill="hold" grpId="0" nodeType="afterEffect">
                                  <p:stCondLst>
                                    <p:cond delay="0"/>
                                  </p:stCondLst>
                                  <p:childTnLst>
                                    <p:set>
                                      <p:cBhvr>
                                        <p:cTn id="26" dur="1" fill="hold">
                                          <p:stCondLst>
                                            <p:cond delay="0"/>
                                          </p:stCondLst>
                                        </p:cTn>
                                        <p:tgtEl>
                                          <p:spTgt spid="1013792"/>
                                        </p:tgtEl>
                                        <p:attrNameLst>
                                          <p:attrName>style.visibility</p:attrName>
                                        </p:attrNameLst>
                                      </p:cBhvr>
                                      <p:to>
                                        <p:strVal val="visible"/>
                                      </p:to>
                                    </p:set>
                                    <p:anim from="(-#ppt_w/2)" to="(#ppt_x)" calcmode="lin" valueType="num">
                                      <p:cBhvr>
                                        <p:cTn id="27" dur="300" fill="hold">
                                          <p:stCondLst>
                                            <p:cond delay="0"/>
                                          </p:stCondLst>
                                        </p:cTn>
                                        <p:tgtEl>
                                          <p:spTgt spid="1013792"/>
                                        </p:tgtEl>
                                        <p:attrNameLst>
                                          <p:attrName>ppt_x</p:attrName>
                                        </p:attrNameLst>
                                      </p:cBhvr>
                                    </p:anim>
                                    <p:anim from="0" to="-1.0" calcmode="lin" valueType="num">
                                      <p:cBhvr>
                                        <p:cTn id="28" dur="100" decel="50000" autoRev="1" fill="hold">
                                          <p:stCondLst>
                                            <p:cond delay="300"/>
                                          </p:stCondLst>
                                        </p:cTn>
                                        <p:tgtEl>
                                          <p:spTgt spid="1013792"/>
                                        </p:tgtEl>
                                        <p:attrNameLst>
                                          <p:attrName>xshear</p:attrName>
                                        </p:attrNameLst>
                                      </p:cBhvr>
                                    </p:anim>
                                    <p:animScale>
                                      <p:cBhvr>
                                        <p:cTn id="29" dur="100" decel="100000" autoRev="1" fill="hold">
                                          <p:stCondLst>
                                            <p:cond delay="300"/>
                                          </p:stCondLst>
                                        </p:cTn>
                                        <p:tgtEl>
                                          <p:spTgt spid="1013792"/>
                                        </p:tgtEl>
                                      </p:cBhvr>
                                      <p:from x="100000" y="100000"/>
                                      <p:to x="80000" y="100000"/>
                                    </p:animScale>
                                    <p:anim by="(#ppt_h/3+#ppt_w*0.1)" calcmode="lin" valueType="num">
                                      <p:cBhvr additive="sum">
                                        <p:cTn id="30" dur="100" decel="100000" autoRev="1" fill="hold">
                                          <p:stCondLst>
                                            <p:cond delay="300"/>
                                          </p:stCondLst>
                                        </p:cTn>
                                        <p:tgtEl>
                                          <p:spTgt spid="1013792"/>
                                        </p:tgtEl>
                                        <p:attrNameLst>
                                          <p:attrName>ppt_x</p:attrName>
                                        </p:attrNameLst>
                                      </p:cBhvr>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3795">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38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13777"/>
                                        </p:tgtEl>
                                        <p:attrNameLst>
                                          <p:attrName>style.visibility</p:attrName>
                                        </p:attrNameLst>
                                      </p:cBhvr>
                                      <p:to>
                                        <p:strVal val="visible"/>
                                      </p:to>
                                    </p:set>
                                    <p:animEffect transition="in" filter="wipe(left)">
                                      <p:cBhvr>
                                        <p:cTn id="43" dur="500"/>
                                        <p:tgtEl>
                                          <p:spTgt spid="101377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1379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013780"/>
                                        </p:tgtEl>
                                        <p:attrNameLst>
                                          <p:attrName>style.visibility</p:attrName>
                                        </p:attrNameLst>
                                      </p:cBhvr>
                                      <p:to>
                                        <p:strVal val="visible"/>
                                      </p:to>
                                    </p:set>
                                    <p:animEffect transition="in" filter="wipe(right)">
                                      <p:cBhvr>
                                        <p:cTn id="52" dur="500"/>
                                        <p:tgtEl>
                                          <p:spTgt spid="1013780"/>
                                        </p:tgtEl>
                                      </p:cBhvr>
                                    </p:animEffec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01379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1380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13806"/>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01380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13795">
                                            <p:txEl>
                                              <p:pRg st="3" end="3"/>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13795">
                                            <p:txEl>
                                              <p:pRg st="4" end="4"/>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13795">
                                            <p:txEl>
                                              <p:pRg st="5" end="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13804"/>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13797"/>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0" presetClass="path" presetSubtype="0" accel="50000" decel="50000" fill="hold" grpId="0" nodeType="clickEffect">
                                  <p:stCondLst>
                                    <p:cond delay="0"/>
                                  </p:stCondLst>
                                  <p:childTnLst>
                                    <p:animMotion origin="layout" path="M 0.00833 4.25532E-7 C 0.07205 -0.01133 0.13576 -0.02243 0.22066 -0.01295 C 0.30538 -0.00347 0.4717 0.02613 0.51788 0.05643 C 0.56406 0.08672 0.51684 0.12303 0.49739 0.16952 C 0.47777 0.21577 0.41996 0.30111 0.39965 0.33557 " pathEditMode="fixed" rAng="0" ptsTypes="aaaaa">
                                      <p:cBhvr>
                                        <p:cTn id="87" dur="500" fill="hold"/>
                                        <p:tgtEl>
                                          <p:spTgt spid="1013812"/>
                                        </p:tgtEl>
                                        <p:attrNameLst>
                                          <p:attrName>ppt_x</p:attrName>
                                          <p:attrName>ppt_y</p:attrName>
                                        </p:attrNameLst>
                                      </p:cBhvr>
                                      <p:rCtr x="27778" y="15657"/>
                                    </p:animMotion>
                                  </p:childTnLst>
                                  <p:subTnLst>
                                    <p:set>
                                      <p:cBhvr override="childStyle">
                                        <p:cTn dur="1" fill="hold" display="0" masterRel="nextClick" afterEffect="1"/>
                                        <p:tgtEl>
                                          <p:spTgt spid="1013812"/>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1013786"/>
                                        </p:tgtEl>
                                        <p:attrNameLst>
                                          <p:attrName>style.visibility</p:attrName>
                                        </p:attrNameLst>
                                      </p:cBhvr>
                                      <p:to>
                                        <p:strVal val="visible"/>
                                      </p:to>
                                    </p:set>
                                    <p:animEffect transition="in" filter="wipe(down)">
                                      <p:cBhvr>
                                        <p:cTn id="92" dur="500"/>
                                        <p:tgtEl>
                                          <p:spTgt spid="1013786"/>
                                        </p:tgtEl>
                                      </p:cBhvr>
                                    </p:animEffect>
                                  </p:childTnLst>
                                </p:cTn>
                              </p:par>
                            </p:childTnLst>
                          </p:cTn>
                        </p:par>
                        <p:par>
                          <p:cTn id="93" fill="hold" nodeType="afterGroup">
                            <p:stCondLst>
                              <p:cond delay="500"/>
                            </p:stCondLst>
                            <p:childTnLst>
                              <p:par>
                                <p:cTn id="94" presetID="1" presetClass="entr" presetSubtype="0" fill="hold" grpId="0" nodeType="afterEffect">
                                  <p:stCondLst>
                                    <p:cond delay="0"/>
                                  </p:stCondLst>
                                  <p:childTnLst>
                                    <p:set>
                                      <p:cBhvr>
                                        <p:cTn id="95" dur="1" fill="hold">
                                          <p:stCondLst>
                                            <p:cond delay="0"/>
                                          </p:stCondLst>
                                        </p:cTn>
                                        <p:tgtEl>
                                          <p:spTgt spid="101380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2" fill="hold" nodeType="clickEffect">
                                  <p:stCondLst>
                                    <p:cond delay="0"/>
                                  </p:stCondLst>
                                  <p:childTnLst>
                                    <p:set>
                                      <p:cBhvr>
                                        <p:cTn id="99" dur="1" fill="hold">
                                          <p:stCondLst>
                                            <p:cond delay="0"/>
                                          </p:stCondLst>
                                        </p:cTn>
                                        <p:tgtEl>
                                          <p:spTgt spid="1013789"/>
                                        </p:tgtEl>
                                        <p:attrNameLst>
                                          <p:attrName>style.visibility</p:attrName>
                                        </p:attrNameLst>
                                      </p:cBhvr>
                                      <p:to>
                                        <p:strVal val="visible"/>
                                      </p:to>
                                    </p:set>
                                    <p:animEffect transition="in" filter="wipe(right)">
                                      <p:cBhvr>
                                        <p:cTn id="100" dur="500"/>
                                        <p:tgtEl>
                                          <p:spTgt spid="10137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1380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0" presetClass="path" presetSubtype="0" accel="50000" decel="50000" fill="hold" grpId="0" nodeType="clickEffect">
                                  <p:stCondLst>
                                    <p:cond delay="0"/>
                                  </p:stCondLst>
                                  <p:childTnLst>
                                    <p:animMotion origin="layout" path="M 0.00677 0.00301 C 0.07048 -0.00833 0.1342 -0.01943 0.21909 -0.00994 C 0.30382 -0.00046 0.47014 0.02914 0.51632 0.05944 C 0.5625 0.08973 0.51527 0.12604 0.49583 0.17253 C 0.47621 0.21878 0.4184 0.30412 0.39809 0.33857 " pathEditMode="fixed" rAng="0" ptsTypes="aaaaa">
                                      <p:cBhvr>
                                        <p:cTn id="108" dur="500" fill="hold"/>
                                        <p:tgtEl>
                                          <p:spTgt spid="1013814"/>
                                        </p:tgtEl>
                                        <p:attrNameLst>
                                          <p:attrName>ppt_x</p:attrName>
                                          <p:attrName>ppt_y</p:attrName>
                                        </p:attrNameLst>
                                      </p:cBhvr>
                                      <p:rCtr x="27778" y="15657"/>
                                    </p:animMotion>
                                  </p:childTnLst>
                                  <p:subTnLst>
                                    <p:set>
                                      <p:cBhvr override="childStyle">
                                        <p:cTn dur="1" fill="hold" display="0" masterRel="nextClick" afterEffect="1"/>
                                        <p:tgtEl>
                                          <p:spTgt spid="1013814"/>
                                        </p:tgtEl>
                                        <p:attrNameLst>
                                          <p:attrName>style.visibility</p:attrName>
                                        </p:attrNameLst>
                                      </p:cBhvr>
                                      <p:to>
                                        <p:strVal val="hidden"/>
                                      </p:to>
                                    </p:set>
                                  </p:sub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13795">
                                            <p:txEl>
                                              <p:pRg st="6" end="6"/>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13795">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1381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013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2" grpId="0" uiExpand="1" animBg="1"/>
      <p:bldP spid="1013798" grpId="0" uiExpand="1" animBg="1"/>
      <p:bldP spid="1013801" grpId="0" uiExpand="1" animBg="1"/>
      <p:bldP spid="1013793" grpId="0" uiExpand="1" animBg="1"/>
      <p:bldP spid="1013794" grpId="0" uiExpand="1" animBg="1"/>
      <p:bldP spid="1013795" grpId="0" uiExpand="1" build="p"/>
      <p:bldP spid="1013796" grpId="0" uiExpand="1" animBg="1"/>
      <p:bldP spid="1013797" grpId="0" uiExpand="1" animBg="1"/>
      <p:bldP spid="1013803" grpId="0" uiExpand="1"/>
      <p:bldP spid="1013804" grpId="0" uiExpand="1"/>
      <p:bldP spid="1013805" grpId="0" uiExpand="1"/>
      <p:bldP spid="1013806" grpId="0" uiExpand="1"/>
      <p:bldP spid="1013808" grpId="0" uiExpand="1"/>
      <p:bldP spid="1013809" grpId="0" uiExpand="1"/>
      <p:bldP spid="1013810" grpId="0"/>
      <p:bldP spid="1013811" grpId="0"/>
      <p:bldP spid="1013812" grpId="0" uiExpand="1" animBg="1"/>
      <p:bldP spid="1013814" grpId="0" uiExpan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2CAD-0F41-6D4E-BAC2-9296E49EB3B8}"/>
              </a:ext>
            </a:extLst>
          </p:cNvPr>
          <p:cNvSpPr>
            <a:spLocks noGrp="1"/>
          </p:cNvSpPr>
          <p:nvPr>
            <p:ph type="title"/>
          </p:nvPr>
        </p:nvSpPr>
        <p:spPr/>
        <p:txBody>
          <a:bodyPr/>
          <a:lstStyle/>
          <a:p>
            <a:r>
              <a:rPr lang="en-US"/>
              <a:t>Dealing with Failures</a:t>
            </a:r>
            <a:endParaRPr lang="en-US" dirty="0"/>
          </a:p>
        </p:txBody>
      </p:sp>
      <p:sp>
        <p:nvSpPr>
          <p:cNvPr id="3" name="Content Placeholder 2">
            <a:extLst>
              <a:ext uri="{FF2B5EF4-FFF2-40B4-BE49-F238E27FC236}">
                <a16:creationId xmlns:a16="http://schemas.microsoft.com/office/drawing/2014/main" id="{77FE4F9F-6F4B-D245-95AC-6FEE7B1DD243}"/>
              </a:ext>
            </a:extLst>
          </p:cNvPr>
          <p:cNvSpPr>
            <a:spLocks noGrp="1"/>
          </p:cNvSpPr>
          <p:nvPr>
            <p:ph idx="1"/>
          </p:nvPr>
        </p:nvSpPr>
        <p:spPr/>
        <p:txBody>
          <a:bodyPr/>
          <a:lstStyle/>
          <a:p>
            <a:r>
              <a:rPr lang="en-US" dirty="0"/>
              <a:t>What if server crashes? Can client wait until it comes back and just continue making requests?</a:t>
            </a:r>
          </a:p>
          <a:p>
            <a:pPr lvl="1"/>
            <a:r>
              <a:rPr lang="en-US" dirty="0"/>
              <a:t>Changes in server's cache but not in disk are lost</a:t>
            </a:r>
          </a:p>
          <a:p>
            <a:pPr lvl="1"/>
            <a:endParaRPr lang="en-US" dirty="0"/>
          </a:p>
          <a:p>
            <a:r>
              <a:rPr lang="en-US" dirty="0"/>
              <a:t>What if there is shared state across RPC's?</a:t>
            </a:r>
          </a:p>
          <a:p>
            <a:pPr lvl="1"/>
            <a:r>
              <a:rPr lang="en-US" dirty="0"/>
              <a:t>Client opens file, then does a seek</a:t>
            </a:r>
          </a:p>
          <a:p>
            <a:pPr lvl="1"/>
            <a:r>
              <a:rPr lang="en-US" dirty="0"/>
              <a:t>Server crashes</a:t>
            </a:r>
          </a:p>
          <a:p>
            <a:pPr lvl="1"/>
            <a:r>
              <a:rPr lang="en-US" dirty="0"/>
              <a:t>What if client wants to do another read?</a:t>
            </a:r>
          </a:p>
          <a:p>
            <a:r>
              <a:rPr lang="en-US" dirty="0"/>
              <a:t>Similar problem: What if client removes a file but server crashes before acknowledgement?</a:t>
            </a:r>
          </a:p>
        </p:txBody>
      </p:sp>
    </p:spTree>
    <p:extLst>
      <p:ext uri="{BB962C8B-B14F-4D97-AF65-F5344CB8AC3E}">
        <p14:creationId xmlns:p14="http://schemas.microsoft.com/office/powerpoint/2010/main" val="18175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C794-8924-F74F-BAEC-AE2EBACEA5D5}"/>
              </a:ext>
            </a:extLst>
          </p:cNvPr>
          <p:cNvSpPr>
            <a:spLocks noGrp="1"/>
          </p:cNvSpPr>
          <p:nvPr>
            <p:ph type="title"/>
          </p:nvPr>
        </p:nvSpPr>
        <p:spPr/>
        <p:txBody>
          <a:bodyPr/>
          <a:lstStyle/>
          <a:p>
            <a:r>
              <a:rPr lang="en-US"/>
              <a:t>Stateless Protocol</a:t>
            </a:r>
            <a:endParaRPr lang="en-US" dirty="0"/>
          </a:p>
        </p:txBody>
      </p:sp>
      <p:sp>
        <p:nvSpPr>
          <p:cNvPr id="3" name="Content Placeholder 2">
            <a:extLst>
              <a:ext uri="{FF2B5EF4-FFF2-40B4-BE49-F238E27FC236}">
                <a16:creationId xmlns:a16="http://schemas.microsoft.com/office/drawing/2014/main" id="{DF3BFCF1-EE6D-334E-A898-5C3DD9E1EF24}"/>
              </a:ext>
            </a:extLst>
          </p:cNvPr>
          <p:cNvSpPr>
            <a:spLocks noGrp="1"/>
          </p:cNvSpPr>
          <p:nvPr>
            <p:ph idx="1"/>
          </p:nvPr>
        </p:nvSpPr>
        <p:spPr/>
        <p:txBody>
          <a:bodyPr/>
          <a:lstStyle/>
          <a:p>
            <a:r>
              <a:rPr lang="en-US" dirty="0">
                <a:solidFill>
                  <a:srgbClr val="FF0000"/>
                </a:solidFill>
              </a:rPr>
              <a:t>Stateless Protocol: </a:t>
            </a:r>
            <a:r>
              <a:rPr lang="en-US" dirty="0"/>
              <a:t>A protocol in which all information required to service a request is included with the request</a:t>
            </a:r>
          </a:p>
          <a:p>
            <a:r>
              <a:rPr lang="en-US" dirty="0"/>
              <a:t>Even better: Idempotent Operations – repeating an operation multiple times is same as executing it just once (e.g., storing to a mem </a:t>
            </a:r>
            <a:r>
              <a:rPr lang="en-US" dirty="0" err="1"/>
              <a:t>addr</a:t>
            </a:r>
            <a:r>
              <a:rPr lang="en-US" dirty="0"/>
              <a:t>.)</a:t>
            </a:r>
          </a:p>
          <a:p>
            <a:r>
              <a:rPr lang="en-US" dirty="0"/>
              <a:t>Client: timeout expires without reply, just run the operation again (safe regardless of first attempt)</a:t>
            </a:r>
          </a:p>
          <a:p>
            <a:endParaRPr lang="en-US" dirty="0"/>
          </a:p>
          <a:p>
            <a:r>
              <a:rPr lang="en-US" dirty="0"/>
              <a:t>Recall HTTP: Also a stateless protocol</a:t>
            </a:r>
          </a:p>
          <a:p>
            <a:pPr lvl="1"/>
            <a:r>
              <a:rPr lang="en-US" dirty="0"/>
              <a:t>Include cookies with request to simulate a session</a:t>
            </a:r>
          </a:p>
        </p:txBody>
      </p:sp>
    </p:spTree>
    <p:extLst>
      <p:ext uri="{BB962C8B-B14F-4D97-AF65-F5344CB8AC3E}">
        <p14:creationId xmlns:p14="http://schemas.microsoft.com/office/powerpoint/2010/main" val="1911887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ea typeface="굴림" panose="020B0600000101010101" pitchFamily="34" charset="-127"/>
              </a:rPr>
              <a:t>Case Study: Network File System (NFS)</a:t>
            </a:r>
          </a:p>
        </p:txBody>
      </p:sp>
      <p:sp>
        <p:nvSpPr>
          <p:cNvPr id="1009667" name="Rectangle 3"/>
          <p:cNvSpPr>
            <a:spLocks noGrp="1" noChangeArrowheads="1"/>
          </p:cNvSpPr>
          <p:nvPr>
            <p:ph type="body" idx="1"/>
          </p:nvPr>
        </p:nvSpPr>
        <p:spPr>
          <a:xfrm>
            <a:off x="609600" y="762000"/>
            <a:ext cx="10972800" cy="6019800"/>
          </a:xfrm>
        </p:spPr>
        <p:txBody>
          <a:bodyPr/>
          <a:lstStyle/>
          <a:p>
            <a:pPr>
              <a:lnSpc>
                <a:spcPct val="80000"/>
              </a:lnSpc>
              <a:spcBef>
                <a:spcPct val="15000"/>
              </a:spcBef>
            </a:pPr>
            <a:r>
              <a:rPr lang="en-US" altLang="ko-KR" dirty="0">
                <a:ea typeface="굴림" panose="020B0600000101010101" pitchFamily="34" charset="-127"/>
              </a:rPr>
              <a:t>Three Layers for NFS system</a:t>
            </a:r>
          </a:p>
          <a:p>
            <a:pPr lvl="1">
              <a:lnSpc>
                <a:spcPct val="80000"/>
              </a:lnSpc>
              <a:spcBef>
                <a:spcPct val="15000"/>
              </a:spcBef>
            </a:pPr>
            <a:r>
              <a:rPr lang="en-US" altLang="ko-KR" dirty="0">
                <a:solidFill>
                  <a:schemeClr val="hlink"/>
                </a:solidFill>
                <a:ea typeface="굴림" panose="020B0600000101010101" pitchFamily="34" charset="-127"/>
              </a:rPr>
              <a:t>UNIX file-system interface:</a:t>
            </a:r>
            <a:r>
              <a:rPr lang="en-US" altLang="ko-KR" dirty="0">
                <a:ea typeface="굴림" panose="020B0600000101010101" pitchFamily="34" charset="-127"/>
              </a:rPr>
              <a:t> open, read, write, close calls + file descriptors</a:t>
            </a:r>
          </a:p>
          <a:p>
            <a:pPr lvl="1">
              <a:lnSpc>
                <a:spcPct val="80000"/>
              </a:lnSpc>
              <a:spcBef>
                <a:spcPct val="15000"/>
              </a:spcBef>
            </a:pPr>
            <a:r>
              <a:rPr lang="en-US" altLang="ko-KR" dirty="0">
                <a:solidFill>
                  <a:schemeClr val="hlink"/>
                </a:solidFill>
                <a:ea typeface="굴림" panose="020B0600000101010101" pitchFamily="34" charset="-127"/>
              </a:rPr>
              <a:t>VFS layer:</a:t>
            </a:r>
            <a:r>
              <a:rPr lang="en-US" altLang="ko-KR" dirty="0">
                <a:ea typeface="굴림" panose="020B0600000101010101" pitchFamily="34" charset="-127"/>
              </a:rPr>
              <a:t> distinguishes local from remote files</a:t>
            </a:r>
          </a:p>
          <a:p>
            <a:pPr lvl="2">
              <a:lnSpc>
                <a:spcPct val="80000"/>
              </a:lnSpc>
              <a:spcBef>
                <a:spcPct val="15000"/>
              </a:spcBef>
            </a:pPr>
            <a:r>
              <a:rPr lang="en-US" altLang="ko-KR" dirty="0">
                <a:ea typeface="굴림" panose="020B0600000101010101" pitchFamily="34" charset="-127"/>
              </a:rPr>
              <a:t>Calls the NFS protocol procedures for remote requests</a:t>
            </a:r>
          </a:p>
          <a:p>
            <a:pPr lvl="1">
              <a:lnSpc>
                <a:spcPct val="80000"/>
              </a:lnSpc>
              <a:spcBef>
                <a:spcPct val="15000"/>
              </a:spcBef>
            </a:pPr>
            <a:r>
              <a:rPr lang="en-US" altLang="ko-KR" dirty="0">
                <a:solidFill>
                  <a:schemeClr val="hlink"/>
                </a:solidFill>
                <a:ea typeface="굴림" panose="020B0600000101010101" pitchFamily="34" charset="-127"/>
              </a:rPr>
              <a:t>NFS service layer:</a:t>
            </a:r>
            <a:r>
              <a:rPr lang="en-US" altLang="ko-KR" dirty="0">
                <a:ea typeface="굴림" panose="020B0600000101010101" pitchFamily="34" charset="-127"/>
              </a:rPr>
              <a:t> bottom layer of the architecture</a:t>
            </a:r>
          </a:p>
          <a:p>
            <a:pPr lvl="2">
              <a:lnSpc>
                <a:spcPct val="80000"/>
              </a:lnSpc>
              <a:spcBef>
                <a:spcPct val="15000"/>
              </a:spcBef>
            </a:pPr>
            <a:r>
              <a:rPr lang="en-US" altLang="ko-KR" dirty="0">
                <a:ea typeface="굴림" panose="020B0600000101010101" pitchFamily="34" charset="-127"/>
              </a:rPr>
              <a:t>Implements the NFS protocol</a:t>
            </a:r>
          </a:p>
          <a:p>
            <a:pPr>
              <a:lnSpc>
                <a:spcPct val="80000"/>
              </a:lnSpc>
              <a:spcBef>
                <a:spcPct val="15000"/>
              </a:spcBef>
            </a:pPr>
            <a:r>
              <a:rPr lang="en-US" altLang="ko-KR" dirty="0">
                <a:ea typeface="굴림" panose="020B0600000101010101" pitchFamily="34" charset="-127"/>
              </a:rPr>
              <a:t>NFS Protocol: RPC for file operations on server</a:t>
            </a:r>
          </a:p>
          <a:p>
            <a:pPr lvl="1">
              <a:lnSpc>
                <a:spcPct val="80000"/>
              </a:lnSpc>
              <a:spcBef>
                <a:spcPct val="15000"/>
              </a:spcBef>
            </a:pPr>
            <a:r>
              <a:rPr lang="en-US" altLang="ko-KR" dirty="0">
                <a:ea typeface="굴림" panose="020B0600000101010101" pitchFamily="34" charset="-127"/>
              </a:rPr>
              <a:t>XDR Serialization standard for data format independence</a:t>
            </a:r>
          </a:p>
          <a:p>
            <a:pPr lvl="1">
              <a:lnSpc>
                <a:spcPct val="80000"/>
              </a:lnSpc>
              <a:spcBef>
                <a:spcPct val="15000"/>
              </a:spcBef>
            </a:pPr>
            <a:r>
              <a:rPr lang="en-US" altLang="ko-KR" dirty="0">
                <a:ea typeface="굴림" panose="020B0600000101010101" pitchFamily="34" charset="-127"/>
              </a:rPr>
              <a:t>Reading/searching a directory </a:t>
            </a:r>
          </a:p>
          <a:p>
            <a:pPr lvl="1">
              <a:lnSpc>
                <a:spcPct val="80000"/>
              </a:lnSpc>
              <a:spcBef>
                <a:spcPct val="15000"/>
              </a:spcBef>
            </a:pPr>
            <a:r>
              <a:rPr lang="en-US" altLang="ko-KR" dirty="0">
                <a:ea typeface="굴림" panose="020B0600000101010101" pitchFamily="34" charset="-127"/>
              </a:rPr>
              <a:t>manipulating links and directories </a:t>
            </a:r>
          </a:p>
          <a:p>
            <a:pPr lvl="1">
              <a:lnSpc>
                <a:spcPct val="80000"/>
              </a:lnSpc>
              <a:spcBef>
                <a:spcPct val="15000"/>
              </a:spcBef>
            </a:pPr>
            <a:r>
              <a:rPr lang="en-US" altLang="ko-KR" dirty="0">
                <a:ea typeface="굴림" panose="020B0600000101010101" pitchFamily="34" charset="-127"/>
              </a:rPr>
              <a:t>accessing file attributes/reading and writing files</a:t>
            </a:r>
          </a:p>
          <a:p>
            <a:pPr>
              <a:lnSpc>
                <a:spcPct val="80000"/>
              </a:lnSpc>
              <a:spcBef>
                <a:spcPct val="15000"/>
              </a:spcBef>
            </a:pPr>
            <a:r>
              <a:rPr lang="en-US" altLang="ko-KR" dirty="0">
                <a:solidFill>
                  <a:schemeClr val="hlink"/>
                </a:solidFill>
                <a:ea typeface="굴림" panose="020B0600000101010101" pitchFamily="34" charset="-127"/>
              </a:rPr>
              <a:t>Write-through caching:</a:t>
            </a:r>
            <a:r>
              <a:rPr lang="en-US" altLang="ko-KR" dirty="0">
                <a:ea typeface="굴림" panose="020B0600000101010101" pitchFamily="34" charset="-127"/>
              </a:rPr>
              <a:t> Modified data committed to server’s disk before results are returned to the client </a:t>
            </a:r>
          </a:p>
          <a:p>
            <a:pPr lvl="1">
              <a:lnSpc>
                <a:spcPct val="80000"/>
              </a:lnSpc>
              <a:spcBef>
                <a:spcPct val="15000"/>
              </a:spcBef>
            </a:pPr>
            <a:r>
              <a:rPr lang="en-US" altLang="ko-KR" dirty="0">
                <a:ea typeface="굴림" panose="020B0600000101010101" pitchFamily="34" charset="-127"/>
              </a:rPr>
              <a:t>lose some of the advantages of caching</a:t>
            </a:r>
          </a:p>
          <a:p>
            <a:pPr lvl="1">
              <a:lnSpc>
                <a:spcPct val="80000"/>
              </a:lnSpc>
              <a:spcBef>
                <a:spcPct val="15000"/>
              </a:spcBef>
            </a:pPr>
            <a:r>
              <a:rPr lang="en-US" altLang="ko-KR" dirty="0">
                <a:ea typeface="굴림" panose="020B0600000101010101" pitchFamily="34" charset="-127"/>
              </a:rPr>
              <a:t>time to perform write() can be long</a:t>
            </a:r>
          </a:p>
          <a:p>
            <a:pPr lvl="1">
              <a:lnSpc>
                <a:spcPct val="80000"/>
              </a:lnSpc>
              <a:spcBef>
                <a:spcPct val="15000"/>
              </a:spcBef>
            </a:pPr>
            <a:r>
              <a:rPr lang="en-US" altLang="ko-KR" dirty="0">
                <a:ea typeface="굴림" panose="020B0600000101010101" pitchFamily="34" charset="-127"/>
              </a:rPr>
              <a:t>Need some mechanism for readers to eventually notice changes! (more on this later)</a:t>
            </a:r>
          </a:p>
          <a:p>
            <a:pPr>
              <a:lnSpc>
                <a:spcPct val="80000"/>
              </a:lnSpc>
              <a:spcBef>
                <a:spcPct val="15000"/>
              </a:spcBef>
            </a:pPr>
            <a:endParaRPr lang="ko-KR" altLang="en-US" dirty="0">
              <a:ea typeface="굴림" panose="020B0600000101010101" pitchFamily="34" charset="-127"/>
            </a:endParaRPr>
          </a:p>
        </p:txBody>
      </p:sp>
    </p:spTree>
    <p:extLst>
      <p:ext uri="{BB962C8B-B14F-4D97-AF65-F5344CB8AC3E}">
        <p14:creationId xmlns:p14="http://schemas.microsoft.com/office/powerpoint/2010/main" val="4716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9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9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9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9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96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96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96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96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966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966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966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966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966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96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47900" y="173038"/>
            <a:ext cx="7162800" cy="533400"/>
          </a:xfrm>
        </p:spPr>
        <p:txBody>
          <a:bodyPr/>
          <a:lstStyle/>
          <a:p>
            <a:r>
              <a:rPr lang="en-US" altLang="ko-KR" dirty="0"/>
              <a:t>Domain Name System</a:t>
            </a:r>
          </a:p>
        </p:txBody>
      </p:sp>
      <p:sp>
        <p:nvSpPr>
          <p:cNvPr id="34819" name="Rectangle 3"/>
          <p:cNvSpPr>
            <a:spLocks noGrp="1" noChangeArrowheads="1"/>
          </p:cNvSpPr>
          <p:nvPr>
            <p:ph type="body" idx="1"/>
          </p:nvPr>
        </p:nvSpPr>
        <p:spPr>
          <a:xfrm>
            <a:off x="838200" y="3950361"/>
            <a:ext cx="10820400" cy="2727326"/>
          </a:xfrm>
        </p:spPr>
        <p:txBody>
          <a:bodyPr>
            <a:normAutofit fontScale="92500"/>
          </a:bodyPr>
          <a:lstStyle/>
          <a:p>
            <a:r>
              <a:rPr lang="en-US" altLang="ko-KR" dirty="0"/>
              <a:t>DNS is a hierarchical mechanism for naming </a:t>
            </a:r>
          </a:p>
          <a:p>
            <a:pPr lvl="1"/>
            <a:r>
              <a:rPr lang="en-US" altLang="ko-KR" dirty="0"/>
              <a:t>Name divided in domains, right to left: www.eecs.berkeley.edu</a:t>
            </a:r>
          </a:p>
          <a:p>
            <a:r>
              <a:rPr lang="en-US" altLang="ko-KR" dirty="0"/>
              <a:t>Each domain owned by a particular organization</a:t>
            </a:r>
          </a:p>
          <a:p>
            <a:pPr lvl="1"/>
            <a:r>
              <a:rPr lang="en-US" altLang="ko-KR" dirty="0"/>
              <a:t>Top level handled by ICANN (Internet Corporation for Assigned Numbers and Names)</a:t>
            </a:r>
          </a:p>
          <a:p>
            <a:pPr lvl="1"/>
            <a:r>
              <a:rPr lang="en-US" altLang="ko-KR" dirty="0"/>
              <a:t>Subsequent levels owned by organizations</a:t>
            </a:r>
          </a:p>
          <a:p>
            <a:r>
              <a:rPr lang="en-US" altLang="ko-KR" dirty="0"/>
              <a:t>Resolution: series of queries to successive servers</a:t>
            </a:r>
          </a:p>
          <a:p>
            <a:r>
              <a:rPr lang="en-US" altLang="ko-KR" dirty="0"/>
              <a:t>Caching: queries take time, so results cached for period of time</a:t>
            </a:r>
          </a:p>
        </p:txBody>
      </p:sp>
      <p:sp>
        <p:nvSpPr>
          <p:cNvPr id="34820" name="Cloud"/>
          <p:cNvSpPr>
            <a:spLocks noChangeAspect="1" noEditPoints="1" noChangeArrowheads="1"/>
          </p:cNvSpPr>
          <p:nvPr/>
        </p:nvSpPr>
        <p:spPr bwMode="auto">
          <a:xfrm>
            <a:off x="7983538" y="147637"/>
            <a:ext cx="1752600" cy="757238"/>
          </a:xfrm>
          <a:custGeom>
            <a:avLst/>
            <a:gdLst>
              <a:gd name="T0" fmla="*/ 5436 w 21600"/>
              <a:gd name="T1" fmla="*/ 381000 h 21600"/>
              <a:gd name="T2" fmla="*/ 876300 w 21600"/>
              <a:gd name="T3" fmla="*/ 761189 h 21600"/>
              <a:gd name="T4" fmla="*/ 1751140 w 21600"/>
              <a:gd name="T5" fmla="*/ 381000 h 21600"/>
              <a:gd name="T6" fmla="*/ 876300 w 21600"/>
              <a:gd name="T7" fmla="*/ 4356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Top-level</a:t>
            </a:r>
          </a:p>
        </p:txBody>
      </p:sp>
      <p:sp>
        <p:nvSpPr>
          <p:cNvPr id="34821" name="Cloud"/>
          <p:cNvSpPr>
            <a:spLocks noChangeAspect="1" noEditPoints="1" noChangeArrowheads="1"/>
          </p:cNvSpPr>
          <p:nvPr/>
        </p:nvSpPr>
        <p:spPr bwMode="auto">
          <a:xfrm>
            <a:off x="8991600" y="871538"/>
            <a:ext cx="1447800" cy="881062"/>
          </a:xfrm>
          <a:custGeom>
            <a:avLst/>
            <a:gdLst>
              <a:gd name="T0" fmla="*/ 4491 w 21600"/>
              <a:gd name="T1" fmla="*/ 440531 h 21600"/>
              <a:gd name="T2" fmla="*/ 723900 w 21600"/>
              <a:gd name="T3" fmla="*/ 880124 h 21600"/>
              <a:gd name="T4" fmla="*/ 1446593 w 21600"/>
              <a:gd name="T5" fmla="*/ 440531 h 21600"/>
              <a:gd name="T6" fmla="*/ 723900 w 21600"/>
              <a:gd name="T7" fmla="*/ 50376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com</a:t>
            </a:r>
          </a:p>
        </p:txBody>
      </p:sp>
      <p:sp>
        <p:nvSpPr>
          <p:cNvPr id="34822" name="Cloud"/>
          <p:cNvSpPr>
            <a:spLocks noChangeAspect="1" noEditPoints="1" noChangeArrowheads="1"/>
          </p:cNvSpPr>
          <p:nvPr/>
        </p:nvSpPr>
        <p:spPr bwMode="auto">
          <a:xfrm>
            <a:off x="6324601" y="776288"/>
            <a:ext cx="2022475" cy="1371600"/>
          </a:xfrm>
          <a:custGeom>
            <a:avLst/>
            <a:gdLst>
              <a:gd name="T0" fmla="*/ 6273 w 21600"/>
              <a:gd name="T1" fmla="*/ 685800 h 21600"/>
              <a:gd name="T2" fmla="*/ 1011238 w 21600"/>
              <a:gd name="T3" fmla="*/ 1370140 h 21600"/>
              <a:gd name="T4" fmla="*/ 2020790 w 21600"/>
              <a:gd name="T5" fmla="*/ 685800 h 21600"/>
              <a:gd name="T6" fmla="*/ 1011238 w 21600"/>
              <a:gd name="T7" fmla="*/ 7842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edu</a:t>
            </a:r>
          </a:p>
        </p:txBody>
      </p:sp>
      <p:sp>
        <p:nvSpPr>
          <p:cNvPr id="34823" name="Cloud"/>
          <p:cNvSpPr>
            <a:spLocks noChangeAspect="1" noEditPoints="1" noChangeArrowheads="1"/>
          </p:cNvSpPr>
          <p:nvPr/>
        </p:nvSpPr>
        <p:spPr bwMode="auto">
          <a:xfrm>
            <a:off x="8001000" y="1892300"/>
            <a:ext cx="1524000" cy="927100"/>
          </a:xfrm>
          <a:custGeom>
            <a:avLst/>
            <a:gdLst>
              <a:gd name="T0" fmla="*/ 4727 w 21600"/>
              <a:gd name="T1" fmla="*/ 463550 h 21600"/>
              <a:gd name="T2" fmla="*/ 762000 w 21600"/>
              <a:gd name="T3" fmla="*/ 926113 h 21600"/>
              <a:gd name="T4" fmla="*/ 1522730 w 21600"/>
              <a:gd name="T5" fmla="*/ 463550 h 21600"/>
              <a:gd name="T6" fmla="*/ 762000 w 21600"/>
              <a:gd name="T7" fmla="*/ 53008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Mit.edu</a:t>
            </a:r>
          </a:p>
        </p:txBody>
      </p:sp>
      <p:grpSp>
        <p:nvGrpSpPr>
          <p:cNvPr id="34824" name="Group 8"/>
          <p:cNvGrpSpPr>
            <a:grpSpLocks/>
          </p:cNvGrpSpPr>
          <p:nvPr/>
        </p:nvGrpSpPr>
        <p:grpSpPr bwMode="auto">
          <a:xfrm>
            <a:off x="2165350" y="198438"/>
            <a:ext cx="1720850" cy="1401762"/>
            <a:chOff x="421" y="1344"/>
            <a:chExt cx="1130" cy="968"/>
          </a:xfrm>
        </p:grpSpPr>
        <p:graphicFrame>
          <p:nvGraphicFramePr>
            <p:cNvPr id="34848" name="Object 9"/>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2175" name="Clip" r:id="rId3" imgW="2735263" imgH="3825875" progId="MS_ClipArt_Gallery.2">
                    <p:embed/>
                  </p:oleObj>
                </mc:Choice>
                <mc:Fallback>
                  <p:oleObj name="Clip" r:id="rId3" imgW="2735263" imgH="3825875" progId="MS_ClipArt_Gallery.2">
                    <p:embed/>
                    <p:pic>
                      <p:nvPicPr>
                        <p:cNvPr id="34848"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9" name="Text Box 10"/>
            <p:cNvSpPr txBox="1">
              <a:spLocks noChangeArrowheads="1"/>
            </p:cNvSpPr>
            <p:nvPr/>
          </p:nvSpPr>
          <p:spPr bwMode="auto">
            <a:xfrm>
              <a:off x="421" y="2079"/>
              <a:ext cx="1130"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169.229.131.81</a:t>
              </a:r>
            </a:p>
          </p:txBody>
        </p:sp>
      </p:grpSp>
      <p:grpSp>
        <p:nvGrpSpPr>
          <p:cNvPr id="34825" name="Group 11"/>
          <p:cNvGrpSpPr>
            <a:grpSpLocks/>
          </p:cNvGrpSpPr>
          <p:nvPr/>
        </p:nvGrpSpPr>
        <p:grpSpPr bwMode="auto">
          <a:xfrm>
            <a:off x="1573214" y="1919289"/>
            <a:ext cx="1597025" cy="1449387"/>
            <a:chOff x="453" y="1344"/>
            <a:chExt cx="1067" cy="957"/>
          </a:xfrm>
        </p:grpSpPr>
        <p:graphicFrame>
          <p:nvGraphicFramePr>
            <p:cNvPr id="34846" name="Object 12"/>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2176" name="Clip" r:id="rId5" imgW="2735263" imgH="3825875" progId="MS_ClipArt_Gallery.2">
                    <p:embed/>
                  </p:oleObj>
                </mc:Choice>
                <mc:Fallback>
                  <p:oleObj name="Clip" r:id="rId5" imgW="2735263" imgH="3825875" progId="MS_ClipArt_Gallery.2">
                    <p:embed/>
                    <p:pic>
                      <p:nvPicPr>
                        <p:cNvPr id="34846"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7" name="Text Box 13"/>
            <p:cNvSpPr txBox="1">
              <a:spLocks noChangeArrowheads="1"/>
            </p:cNvSpPr>
            <p:nvPr/>
          </p:nvSpPr>
          <p:spPr bwMode="auto">
            <a:xfrm>
              <a:off x="453" y="2079"/>
              <a:ext cx="1067" cy="2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128.32.61.103</a:t>
              </a:r>
            </a:p>
          </p:txBody>
        </p:sp>
      </p:grpSp>
      <p:grpSp>
        <p:nvGrpSpPr>
          <p:cNvPr id="34826" name="Group 14"/>
          <p:cNvGrpSpPr>
            <a:grpSpLocks/>
          </p:cNvGrpSpPr>
          <p:nvPr/>
        </p:nvGrpSpPr>
        <p:grpSpPr bwMode="auto">
          <a:xfrm>
            <a:off x="8872539" y="2895601"/>
            <a:ext cx="1597025" cy="1401763"/>
            <a:chOff x="407" y="1344"/>
            <a:chExt cx="1159" cy="968"/>
          </a:xfrm>
        </p:grpSpPr>
        <p:graphicFrame>
          <p:nvGraphicFramePr>
            <p:cNvPr id="34844" name="Object 15"/>
            <p:cNvGraphicFramePr>
              <a:graphicFrameLocks noChangeAspect="1"/>
            </p:cNvGraphicFramePr>
            <p:nvPr/>
          </p:nvGraphicFramePr>
          <p:xfrm>
            <a:off x="672" y="1344"/>
            <a:ext cx="514" cy="720"/>
          </p:xfrm>
          <a:graphic>
            <a:graphicData uri="http://schemas.openxmlformats.org/presentationml/2006/ole">
              <mc:AlternateContent xmlns:mc="http://schemas.openxmlformats.org/markup-compatibility/2006">
                <mc:Choice xmlns:v="urn:schemas-microsoft-com:vml" Requires="v">
                  <p:oleObj spid="_x0000_s2177" name="Clip" r:id="rId6" imgW="2735263" imgH="3825875" progId="MS_ClipArt_Gallery.2">
                    <p:embed/>
                  </p:oleObj>
                </mc:Choice>
                <mc:Fallback>
                  <p:oleObj name="Clip" r:id="rId6" imgW="2735263" imgH="3825875" progId="MS_ClipArt_Gallery.2">
                    <p:embed/>
                    <p:pic>
                      <p:nvPicPr>
                        <p:cNvPr id="34844"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1344"/>
                          <a:ext cx="51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5" name="Text Box 16"/>
            <p:cNvSpPr txBox="1">
              <a:spLocks noChangeArrowheads="1"/>
            </p:cNvSpPr>
            <p:nvPr/>
          </p:nvSpPr>
          <p:spPr bwMode="auto">
            <a:xfrm>
              <a:off x="407" y="2079"/>
              <a:ext cx="1159"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lgn="ctr">
                  <a:solidFill>
                    <a:srgbClr val="000000"/>
                  </a:solidFill>
                  <a:prstDash val="sysDot"/>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1">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600">
                  <a:ea typeface="굴림" panose="020B0600000101010101" pitchFamily="34" charset="-127"/>
                  <a:sym typeface="Symbol" panose="05050102010706020507" pitchFamily="18" charset="2"/>
                </a:rPr>
                <a:t>128.32.139.48</a:t>
              </a:r>
            </a:p>
          </p:txBody>
        </p:sp>
      </p:grpSp>
      <p:sp>
        <p:nvSpPr>
          <p:cNvPr id="34827" name="Cloud"/>
          <p:cNvSpPr>
            <a:spLocks noChangeAspect="1" noEditPoints="1" noChangeArrowheads="1"/>
          </p:cNvSpPr>
          <p:nvPr/>
        </p:nvSpPr>
        <p:spPr bwMode="auto">
          <a:xfrm>
            <a:off x="3581400" y="1447800"/>
            <a:ext cx="2362200" cy="2057400"/>
          </a:xfrm>
          <a:custGeom>
            <a:avLst/>
            <a:gdLst>
              <a:gd name="T0" fmla="*/ 7327 w 21600"/>
              <a:gd name="T1" fmla="*/ 1028700 h 21600"/>
              <a:gd name="T2" fmla="*/ 1181100 w 21600"/>
              <a:gd name="T3" fmla="*/ 2055209 h 21600"/>
              <a:gd name="T4" fmla="*/ 2360232 w 21600"/>
              <a:gd name="T5" fmla="*/ 1028700 h 21600"/>
              <a:gd name="T6" fmla="*/ 1181100 w 21600"/>
              <a:gd name="T7" fmla="*/ 117634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berkeley.edu</a:t>
            </a:r>
          </a:p>
        </p:txBody>
      </p:sp>
      <p:sp>
        <p:nvSpPr>
          <p:cNvPr id="34828" name="Rectangle 18"/>
          <p:cNvSpPr>
            <a:spLocks noChangeArrowheads="1"/>
          </p:cNvSpPr>
          <p:nvPr/>
        </p:nvSpPr>
        <p:spPr bwMode="auto">
          <a:xfrm>
            <a:off x="4076700" y="21336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www</a:t>
            </a:r>
          </a:p>
        </p:txBody>
      </p:sp>
      <p:sp>
        <p:nvSpPr>
          <p:cNvPr id="34829" name="Rectangle 19"/>
          <p:cNvSpPr>
            <a:spLocks noChangeArrowheads="1"/>
          </p:cNvSpPr>
          <p:nvPr/>
        </p:nvSpPr>
        <p:spPr bwMode="auto">
          <a:xfrm>
            <a:off x="4076700" y="24384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calmail</a:t>
            </a:r>
          </a:p>
        </p:txBody>
      </p:sp>
      <p:sp>
        <p:nvSpPr>
          <p:cNvPr id="34830" name="Rectangle 20"/>
          <p:cNvSpPr>
            <a:spLocks noChangeArrowheads="1"/>
          </p:cNvSpPr>
          <p:nvPr/>
        </p:nvSpPr>
        <p:spPr bwMode="auto">
          <a:xfrm>
            <a:off x="4076700" y="2743200"/>
            <a:ext cx="13716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eecs</a:t>
            </a:r>
          </a:p>
        </p:txBody>
      </p:sp>
      <p:sp>
        <p:nvSpPr>
          <p:cNvPr id="34831" name="Line 21"/>
          <p:cNvSpPr>
            <a:spLocks noChangeShapeType="1"/>
          </p:cNvSpPr>
          <p:nvPr/>
        </p:nvSpPr>
        <p:spPr bwMode="auto">
          <a:xfrm flipH="1" flipV="1">
            <a:off x="3276600" y="1600200"/>
            <a:ext cx="838200" cy="685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2" name="Line 22"/>
          <p:cNvSpPr>
            <a:spLocks noChangeShapeType="1"/>
          </p:cNvSpPr>
          <p:nvPr/>
        </p:nvSpPr>
        <p:spPr bwMode="auto">
          <a:xfrm flipH="1" flipV="1">
            <a:off x="2667000" y="2376488"/>
            <a:ext cx="1447800" cy="2143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3" name="Rectangle 23"/>
          <p:cNvSpPr>
            <a:spLocks noChangeArrowheads="1"/>
          </p:cNvSpPr>
          <p:nvPr/>
        </p:nvSpPr>
        <p:spPr bwMode="auto">
          <a:xfrm>
            <a:off x="6781800" y="16906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berkeley</a:t>
            </a:r>
          </a:p>
        </p:txBody>
      </p:sp>
      <p:sp>
        <p:nvSpPr>
          <p:cNvPr id="34834" name="Rectangle 24"/>
          <p:cNvSpPr>
            <a:spLocks noChangeArrowheads="1"/>
          </p:cNvSpPr>
          <p:nvPr/>
        </p:nvSpPr>
        <p:spPr bwMode="auto">
          <a:xfrm>
            <a:off x="6781800" y="1385888"/>
            <a:ext cx="1066800" cy="304800"/>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MIT</a:t>
            </a:r>
          </a:p>
        </p:txBody>
      </p:sp>
      <p:sp>
        <p:nvSpPr>
          <p:cNvPr id="34835" name="Line 25"/>
          <p:cNvSpPr>
            <a:spLocks noChangeShapeType="1"/>
          </p:cNvSpPr>
          <p:nvPr/>
        </p:nvSpPr>
        <p:spPr bwMode="auto">
          <a:xfrm>
            <a:off x="7772400" y="1524000"/>
            <a:ext cx="762000" cy="533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6" name="Line 26"/>
          <p:cNvSpPr>
            <a:spLocks noChangeShapeType="1"/>
          </p:cNvSpPr>
          <p:nvPr/>
        </p:nvSpPr>
        <p:spPr bwMode="auto">
          <a:xfrm flipH="1">
            <a:off x="5715000" y="1919288"/>
            <a:ext cx="1066800" cy="1381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7" name="Line 27"/>
          <p:cNvSpPr>
            <a:spLocks noChangeShapeType="1"/>
          </p:cNvSpPr>
          <p:nvPr/>
        </p:nvSpPr>
        <p:spPr bwMode="auto">
          <a:xfrm flipH="1">
            <a:off x="7848600" y="700088"/>
            <a:ext cx="3810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38" name="Line 28"/>
          <p:cNvSpPr>
            <a:spLocks noChangeShapeType="1"/>
          </p:cNvSpPr>
          <p:nvPr/>
        </p:nvSpPr>
        <p:spPr bwMode="auto">
          <a:xfrm>
            <a:off x="9067800" y="623888"/>
            <a:ext cx="381000" cy="29051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grpSp>
        <p:nvGrpSpPr>
          <p:cNvPr id="34839" name="Group 29"/>
          <p:cNvGrpSpPr>
            <a:grpSpLocks/>
          </p:cNvGrpSpPr>
          <p:nvPr/>
        </p:nvGrpSpPr>
        <p:grpSpPr bwMode="auto">
          <a:xfrm>
            <a:off x="5638800" y="2895600"/>
            <a:ext cx="3352800" cy="1066800"/>
            <a:chOff x="3312" y="2256"/>
            <a:chExt cx="2112" cy="672"/>
          </a:xfrm>
        </p:grpSpPr>
        <p:sp>
          <p:nvSpPr>
            <p:cNvPr id="34842" name="Cloud"/>
            <p:cNvSpPr>
              <a:spLocks noChangeAspect="1" noEditPoints="1" noChangeArrowheads="1"/>
            </p:cNvSpPr>
            <p:nvPr/>
          </p:nvSpPr>
          <p:spPr bwMode="auto">
            <a:xfrm>
              <a:off x="3312" y="2256"/>
              <a:ext cx="2112" cy="672"/>
            </a:xfrm>
            <a:custGeom>
              <a:avLst/>
              <a:gdLst>
                <a:gd name="T0" fmla="*/ 7 w 21600"/>
                <a:gd name="T1" fmla="*/ 336 h 21600"/>
                <a:gd name="T2" fmla="*/ 1056 w 21600"/>
                <a:gd name="T3" fmla="*/ 671 h 21600"/>
                <a:gd name="T4" fmla="*/ 2110 w 21600"/>
                <a:gd name="T5" fmla="*/ 336 h 21600"/>
                <a:gd name="T6" fmla="*/ 1056 w 21600"/>
                <a:gd name="T7" fmla="*/ 38 h 21600"/>
                <a:gd name="T8" fmla="*/ 0 60000 65536"/>
                <a:gd name="T9" fmla="*/ 0 60000 65536"/>
                <a:gd name="T10" fmla="*/ 0 60000 65536"/>
                <a:gd name="T11" fmla="*/ 0 60000 65536"/>
                <a:gd name="T12" fmla="*/ 2976 w 21600"/>
                <a:gd name="T13" fmla="*/ 3246 h 21600"/>
                <a:gd name="T14" fmla="*/ 17090 w 21600"/>
                <a:gd name="T15" fmla="*/ 17325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38100">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1"/>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eecs.berkeley.edu</a:t>
              </a:r>
            </a:p>
          </p:txBody>
        </p:sp>
        <p:sp>
          <p:nvSpPr>
            <p:cNvPr id="34843" name="Rectangle 31"/>
            <p:cNvSpPr>
              <a:spLocks noChangeArrowheads="1"/>
            </p:cNvSpPr>
            <p:nvPr/>
          </p:nvSpPr>
          <p:spPr bwMode="auto">
            <a:xfrm>
              <a:off x="3840" y="2592"/>
              <a:ext cx="864" cy="192"/>
            </a:xfrm>
            <a:prstGeom prst="rect">
              <a:avLst/>
            </a:prstGeom>
            <a:solidFill>
              <a:srgbClr val="99FFCC"/>
            </a:solidFill>
            <a:ln w="38100" algn="ctr">
              <a:solidFill>
                <a:srgbClr val="000000"/>
              </a:solidFill>
              <a:prstDash val="sysDot"/>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45720" rIns="45720"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eaLnBrk="1" hangingPunct="1">
                <a:lnSpc>
                  <a:spcPct val="100000"/>
                </a:lnSpc>
                <a:spcBef>
                  <a:spcPct val="0"/>
                </a:spcBef>
                <a:buSzTx/>
              </a:pPr>
              <a:r>
                <a:rPr lang="en-US" altLang="ko-KR" sz="1800">
                  <a:ea typeface="굴림" panose="020B0600000101010101" pitchFamily="34" charset="-127"/>
                </a:rPr>
                <a:t>www</a:t>
              </a:r>
            </a:p>
          </p:txBody>
        </p:sp>
      </p:grpSp>
      <p:sp>
        <p:nvSpPr>
          <p:cNvPr id="34840" name="Line 32"/>
          <p:cNvSpPr>
            <a:spLocks noChangeShapeType="1"/>
          </p:cNvSpPr>
          <p:nvPr/>
        </p:nvSpPr>
        <p:spPr bwMode="auto">
          <a:xfrm>
            <a:off x="5334000" y="2895600"/>
            <a:ext cx="533400" cy="4572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
        <p:nvSpPr>
          <p:cNvPr id="34841" name="Line 33"/>
          <p:cNvSpPr>
            <a:spLocks noChangeShapeType="1"/>
          </p:cNvSpPr>
          <p:nvPr/>
        </p:nvSpPr>
        <p:spPr bwMode="auto">
          <a:xfrm flipV="1">
            <a:off x="7772400" y="3429000"/>
            <a:ext cx="1600200" cy="152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45720" rIns="45720" anchor="ctr" anchorCtr="1"/>
          <a:lstStyle/>
          <a:p>
            <a:endParaRPr lang="en-US"/>
          </a:p>
        </p:txBody>
      </p:sp>
    </p:spTree>
    <p:extLst>
      <p:ext uri="{BB962C8B-B14F-4D97-AF65-F5344CB8AC3E}">
        <p14:creationId xmlns:p14="http://schemas.microsoft.com/office/powerpoint/2010/main" val="502243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ea typeface="굴림" panose="020B0600000101010101" pitchFamily="34" charset="-127"/>
              </a:rPr>
              <a:t>NFS Continued</a:t>
            </a:r>
          </a:p>
        </p:txBody>
      </p:sp>
      <p:sp>
        <p:nvSpPr>
          <p:cNvPr id="1019907" name="Rectangle 3"/>
          <p:cNvSpPr>
            <a:spLocks noGrp="1" noChangeArrowheads="1"/>
          </p:cNvSpPr>
          <p:nvPr>
            <p:ph type="body" idx="1"/>
          </p:nvPr>
        </p:nvSpPr>
        <p:spPr>
          <a:xfrm>
            <a:off x="685800" y="747712"/>
            <a:ext cx="10820400" cy="6034088"/>
          </a:xfrm>
        </p:spPr>
        <p:txBody>
          <a:bodyPr/>
          <a:lstStyle/>
          <a:p>
            <a:pPr>
              <a:lnSpc>
                <a:spcPct val="80000"/>
              </a:lnSpc>
              <a:spcBef>
                <a:spcPct val="5000"/>
              </a:spcBef>
            </a:pPr>
            <a:r>
              <a:rPr lang="en-US" altLang="ko-KR" dirty="0">
                <a:ea typeface="굴림" panose="020B0600000101010101" pitchFamily="34" charset="-127"/>
              </a:rPr>
              <a:t>NFS servers are </a:t>
            </a:r>
            <a:r>
              <a:rPr lang="en-US" altLang="ko-KR" dirty="0">
                <a:solidFill>
                  <a:schemeClr val="hlink"/>
                </a:solidFill>
                <a:ea typeface="굴림" panose="020B0600000101010101" pitchFamily="34" charset="-127"/>
              </a:rPr>
              <a:t>stateless</a:t>
            </a:r>
            <a:r>
              <a:rPr lang="en-US" altLang="ko-KR" dirty="0">
                <a:ea typeface="굴림" panose="020B0600000101010101" pitchFamily="34" charset="-127"/>
              </a:rPr>
              <a:t>; each request provides all arguments require for execution</a:t>
            </a:r>
          </a:p>
          <a:p>
            <a:pPr lvl="1">
              <a:lnSpc>
                <a:spcPct val="80000"/>
              </a:lnSpc>
              <a:spcBef>
                <a:spcPct val="5000"/>
              </a:spcBef>
            </a:pPr>
            <a:r>
              <a:rPr lang="en-US" altLang="ko-KR" dirty="0">
                <a:ea typeface="굴림" panose="020B0600000101010101" pitchFamily="34" charset="-127"/>
              </a:rPr>
              <a:t>E.g. reads include information for entire operation, such as </a:t>
            </a:r>
            <a:r>
              <a:rPr lang="en-US" altLang="ko-KR" b="1" dirty="0" err="1">
                <a:latin typeface="Courier New" panose="02070309020205020404" pitchFamily="49" charset="0"/>
                <a:ea typeface="굴림" panose="020B0600000101010101" pitchFamily="34" charset="-127"/>
              </a:rPr>
              <a:t>ReadAt</a:t>
            </a:r>
            <a:r>
              <a:rPr lang="en-US" altLang="ko-KR" b="1" dirty="0">
                <a:latin typeface="Courier New" panose="02070309020205020404" pitchFamily="49" charset="0"/>
                <a:ea typeface="굴림" panose="020B0600000101010101" pitchFamily="34" charset="-127"/>
              </a:rPr>
              <a:t>(</a:t>
            </a:r>
            <a:r>
              <a:rPr lang="en-US" altLang="ko-KR" b="1" dirty="0" err="1">
                <a:latin typeface="Courier New" panose="02070309020205020404" pitchFamily="49" charset="0"/>
                <a:ea typeface="굴림" panose="020B0600000101010101" pitchFamily="34" charset="-127"/>
              </a:rPr>
              <a:t>inumber,position</a:t>
            </a:r>
            <a:r>
              <a:rPr lang="en-US" altLang="ko-KR" b="1" dirty="0">
                <a:latin typeface="Courier New" panose="02070309020205020404" pitchFamily="49" charset="0"/>
                <a:ea typeface="굴림" panose="020B0600000101010101" pitchFamily="34" charset="-127"/>
              </a:rPr>
              <a:t>)</a:t>
            </a:r>
            <a:r>
              <a:rPr lang="en-US" altLang="ko-KR" dirty="0">
                <a:ea typeface="굴림" panose="020B0600000101010101" pitchFamily="34" charset="-127"/>
              </a:rPr>
              <a:t>, not </a:t>
            </a:r>
            <a:r>
              <a:rPr lang="en-US" altLang="ko-KR" b="1" dirty="0">
                <a:latin typeface="Courier New" panose="02070309020205020404" pitchFamily="49" charset="0"/>
                <a:ea typeface="굴림" panose="020B0600000101010101" pitchFamily="34" charset="-127"/>
              </a:rPr>
              <a:t>Read(</a:t>
            </a:r>
            <a:r>
              <a:rPr lang="en-US" altLang="ko-KR" b="1" dirty="0" err="1">
                <a:latin typeface="Courier New" panose="02070309020205020404" pitchFamily="49" charset="0"/>
                <a:ea typeface="굴림" panose="020B0600000101010101" pitchFamily="34" charset="-127"/>
              </a:rPr>
              <a:t>openfile</a:t>
            </a:r>
            <a:r>
              <a:rPr lang="en-US" altLang="ko-KR" b="1" dirty="0">
                <a:latin typeface="Courier New" panose="02070309020205020404" pitchFamily="49" charset="0"/>
                <a:ea typeface="굴림" panose="020B0600000101010101" pitchFamily="34" charset="-127"/>
              </a:rPr>
              <a:t>)</a:t>
            </a:r>
          </a:p>
          <a:p>
            <a:pPr lvl="1">
              <a:lnSpc>
                <a:spcPct val="80000"/>
              </a:lnSpc>
              <a:spcBef>
                <a:spcPct val="5000"/>
              </a:spcBef>
            </a:pPr>
            <a:r>
              <a:rPr lang="en-US" altLang="ko-KR" dirty="0">
                <a:ea typeface="굴림" panose="020B0600000101010101" pitchFamily="34" charset="-127"/>
              </a:rPr>
              <a:t>No need to perform network open() or close() on file – each operation stands on its own</a:t>
            </a:r>
          </a:p>
          <a:p>
            <a:pPr>
              <a:lnSpc>
                <a:spcPct val="80000"/>
              </a:lnSpc>
              <a:spcBef>
                <a:spcPct val="5000"/>
              </a:spcBef>
            </a:pPr>
            <a:r>
              <a:rPr lang="en-US" altLang="ko-KR" dirty="0">
                <a:solidFill>
                  <a:schemeClr val="hlink"/>
                </a:solidFill>
                <a:ea typeface="굴림" panose="020B0600000101010101" pitchFamily="34" charset="-127"/>
              </a:rPr>
              <a:t>Idempotent:</a:t>
            </a:r>
            <a:r>
              <a:rPr lang="en-US" altLang="ko-KR" dirty="0">
                <a:ea typeface="굴림" panose="020B0600000101010101" pitchFamily="34" charset="-127"/>
              </a:rPr>
              <a:t> Performing requests multiple times has same effect as performing them exactly once</a:t>
            </a:r>
          </a:p>
          <a:p>
            <a:pPr lvl="1">
              <a:lnSpc>
                <a:spcPct val="80000"/>
              </a:lnSpc>
              <a:spcBef>
                <a:spcPct val="5000"/>
              </a:spcBef>
            </a:pPr>
            <a:r>
              <a:rPr lang="en-US" altLang="ko-KR" dirty="0">
                <a:ea typeface="굴림" panose="020B0600000101010101" pitchFamily="34" charset="-127"/>
              </a:rPr>
              <a:t>Example: Server crashes between disk I/O and message send, client resend read, server does operation again</a:t>
            </a:r>
          </a:p>
          <a:p>
            <a:pPr lvl="1">
              <a:lnSpc>
                <a:spcPct val="80000"/>
              </a:lnSpc>
              <a:spcBef>
                <a:spcPct val="5000"/>
              </a:spcBef>
            </a:pPr>
            <a:r>
              <a:rPr lang="en-US" altLang="ko-KR" dirty="0">
                <a:ea typeface="굴림" panose="020B0600000101010101" pitchFamily="34" charset="-127"/>
              </a:rPr>
              <a:t>Example: Read and write file blocks: just re-read or re-write file block – no other side effects</a:t>
            </a:r>
          </a:p>
          <a:p>
            <a:pPr lvl="1">
              <a:lnSpc>
                <a:spcPct val="80000"/>
              </a:lnSpc>
              <a:spcBef>
                <a:spcPct val="5000"/>
              </a:spcBef>
            </a:pPr>
            <a:r>
              <a:rPr lang="en-US" altLang="ko-KR" dirty="0">
                <a:ea typeface="굴림" panose="020B0600000101010101" pitchFamily="34" charset="-127"/>
              </a:rPr>
              <a:t>Example: What about “remove”?  NFS does operation twice and second time returns an advisory error </a:t>
            </a:r>
          </a:p>
          <a:p>
            <a:pPr>
              <a:lnSpc>
                <a:spcPct val="80000"/>
              </a:lnSpc>
              <a:spcBef>
                <a:spcPct val="5000"/>
              </a:spcBef>
            </a:pPr>
            <a:r>
              <a:rPr lang="en-US" altLang="ko-KR" dirty="0">
                <a:ea typeface="굴림" panose="020B0600000101010101" pitchFamily="34" charset="-127"/>
              </a:rPr>
              <a:t>Failure Model: Transparent to client system</a:t>
            </a:r>
          </a:p>
          <a:p>
            <a:pPr lvl="1">
              <a:lnSpc>
                <a:spcPct val="80000"/>
              </a:lnSpc>
              <a:spcBef>
                <a:spcPct val="5000"/>
              </a:spcBef>
            </a:pPr>
            <a:r>
              <a:rPr lang="en-US" altLang="ko-KR" dirty="0">
                <a:ea typeface="굴림" panose="020B0600000101010101" pitchFamily="34" charset="-127"/>
              </a:rPr>
              <a:t>Is this a good idea?  What if you are in the middle of reading a file and server crashes? </a:t>
            </a:r>
          </a:p>
          <a:p>
            <a:pPr lvl="1">
              <a:lnSpc>
                <a:spcPct val="80000"/>
              </a:lnSpc>
              <a:spcBef>
                <a:spcPct val="5000"/>
              </a:spcBef>
            </a:pPr>
            <a:r>
              <a:rPr lang="en-US" altLang="ko-KR" dirty="0">
                <a:ea typeface="굴림" panose="020B0600000101010101" pitchFamily="34" charset="-127"/>
              </a:rPr>
              <a:t>Options (NFS Provides both):</a:t>
            </a:r>
          </a:p>
          <a:p>
            <a:pPr lvl="2">
              <a:lnSpc>
                <a:spcPct val="80000"/>
              </a:lnSpc>
              <a:spcBef>
                <a:spcPct val="5000"/>
              </a:spcBef>
            </a:pPr>
            <a:r>
              <a:rPr lang="en-US" altLang="ko-KR" dirty="0">
                <a:ea typeface="굴림" panose="020B0600000101010101" pitchFamily="34" charset="-127"/>
              </a:rPr>
              <a:t>Hang until server comes back up (next week?)</a:t>
            </a:r>
          </a:p>
          <a:p>
            <a:pPr lvl="2">
              <a:lnSpc>
                <a:spcPct val="80000"/>
              </a:lnSpc>
              <a:spcBef>
                <a:spcPct val="5000"/>
              </a:spcBef>
            </a:pPr>
            <a:r>
              <a:rPr lang="en-US" altLang="ko-KR" dirty="0">
                <a:ea typeface="굴림" panose="020B0600000101010101" pitchFamily="34" charset="-127"/>
              </a:rPr>
              <a:t>Return an error. (Of course, most applications don’t know they are talking over network)</a:t>
            </a:r>
          </a:p>
        </p:txBody>
      </p:sp>
    </p:spTree>
    <p:extLst>
      <p:ext uri="{BB962C8B-B14F-4D97-AF65-F5344CB8AC3E}">
        <p14:creationId xmlns:p14="http://schemas.microsoft.com/office/powerpoint/2010/main" val="18052207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9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99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99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990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99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99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99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99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199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9F37-0AE3-634D-AFC3-1582054451A3}"/>
              </a:ext>
            </a:extLst>
          </p:cNvPr>
          <p:cNvSpPr>
            <a:spLocks noGrp="1"/>
          </p:cNvSpPr>
          <p:nvPr>
            <p:ph type="title"/>
          </p:nvPr>
        </p:nvSpPr>
        <p:spPr/>
        <p:txBody>
          <a:bodyPr/>
          <a:lstStyle/>
          <a:p>
            <a:r>
              <a:rPr lang="en-US" dirty="0"/>
              <a:t>NFS Architecture</a:t>
            </a:r>
          </a:p>
        </p:txBody>
      </p:sp>
      <p:pic>
        <p:nvPicPr>
          <p:cNvPr id="4" name="Picture 3">
            <a:extLst>
              <a:ext uri="{FF2B5EF4-FFF2-40B4-BE49-F238E27FC236}">
                <a16:creationId xmlns:a16="http://schemas.microsoft.com/office/drawing/2014/main" id="{D656F4BE-08FE-ED40-A504-B1290A02DC5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479" t="5208" r="1151" b="5527"/>
          <a:stretch>
            <a:fillRect/>
          </a:stretch>
        </p:blipFill>
        <p:spPr bwMode="auto">
          <a:xfrm>
            <a:off x="2253686" y="1066801"/>
            <a:ext cx="7431088" cy="50577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2214095"/>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0931" name="Rectangle 3"/>
          <p:cNvSpPr>
            <a:spLocks noGrp="1" noChangeArrowheads="1"/>
          </p:cNvSpPr>
          <p:nvPr>
            <p:ph type="body" idx="1"/>
          </p:nvPr>
        </p:nvSpPr>
        <p:spPr>
          <a:xfrm>
            <a:off x="609600" y="727076"/>
            <a:ext cx="10972800" cy="6130925"/>
          </a:xfrm>
        </p:spPr>
        <p:txBody>
          <a:bodyPr/>
          <a:lstStyle/>
          <a:p>
            <a:pPr>
              <a:lnSpc>
                <a:spcPct val="80000"/>
              </a:lnSpc>
              <a:spcBef>
                <a:spcPct val="20000"/>
              </a:spcBef>
            </a:pPr>
            <a:r>
              <a:rPr lang="en-US" altLang="ko-KR" dirty="0">
                <a:ea typeface="굴림" panose="020B0600000101010101" pitchFamily="34" charset="-127"/>
              </a:rPr>
              <a:t>NFS protocol: weak consistency</a:t>
            </a:r>
          </a:p>
          <a:p>
            <a:pPr lvl="1">
              <a:lnSpc>
                <a:spcPct val="80000"/>
              </a:lnSpc>
              <a:spcBef>
                <a:spcPct val="20000"/>
              </a:spcBef>
            </a:pPr>
            <a:r>
              <a:rPr lang="en-US" altLang="ko-KR" dirty="0">
                <a:ea typeface="굴림" panose="020B0600000101010101" pitchFamily="34" charset="-127"/>
              </a:rPr>
              <a:t>Client polls server periodically to check for changes</a:t>
            </a:r>
          </a:p>
          <a:p>
            <a:pPr lvl="2">
              <a:lnSpc>
                <a:spcPct val="80000"/>
              </a:lnSpc>
              <a:spcBef>
                <a:spcPct val="20000"/>
              </a:spcBef>
            </a:pPr>
            <a:r>
              <a:rPr lang="en-US" altLang="ko-KR" dirty="0">
                <a:ea typeface="굴림" panose="020B0600000101010101" pitchFamily="34" charset="-127"/>
              </a:rPr>
              <a:t>Polls server if data hasn’t been checked in last 3-30 seconds (exact timeout it tunable parameter).</a:t>
            </a:r>
          </a:p>
          <a:p>
            <a:pPr lvl="2">
              <a:lnSpc>
                <a:spcPct val="80000"/>
              </a:lnSpc>
              <a:spcBef>
                <a:spcPct val="20000"/>
              </a:spcBef>
            </a:pPr>
            <a:r>
              <a:rPr lang="en-US" altLang="ko-KR" dirty="0">
                <a:ea typeface="굴림" panose="020B0600000101010101" pitchFamily="34" charset="-127"/>
              </a:rPr>
              <a:t>Thus, when file is changed on one client, server is notified, but other clients use old version of file until timeout.</a:t>
            </a:r>
            <a:br>
              <a:rPr lang="en-US" altLang="ko-KR" dirty="0">
                <a:ea typeface="굴림" panose="020B0600000101010101" pitchFamily="34" charset="-127"/>
              </a:rPr>
            </a:b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What if multiple clients write to same file? </a:t>
            </a:r>
          </a:p>
          <a:p>
            <a:pPr lvl="2">
              <a:lnSpc>
                <a:spcPct val="80000"/>
              </a:lnSpc>
              <a:spcBef>
                <a:spcPct val="20000"/>
              </a:spcBef>
            </a:pPr>
            <a:r>
              <a:rPr lang="en-US" altLang="ko-KR" dirty="0">
                <a:ea typeface="굴림" panose="020B0600000101010101" pitchFamily="34" charset="-127"/>
              </a:rPr>
              <a:t>In NFS, can get either version (or parts of both)</a:t>
            </a:r>
          </a:p>
          <a:p>
            <a:pPr lvl="2">
              <a:lnSpc>
                <a:spcPct val="80000"/>
              </a:lnSpc>
              <a:spcBef>
                <a:spcPct val="20000"/>
              </a:spcBef>
            </a:pPr>
            <a:r>
              <a:rPr lang="en-US" altLang="ko-KR" dirty="0">
                <a:ea typeface="굴림" panose="020B0600000101010101" pitchFamily="34" charset="-127"/>
              </a:rPr>
              <a:t>Completely arbitrary!</a:t>
            </a:r>
          </a:p>
          <a:p>
            <a:pPr>
              <a:lnSpc>
                <a:spcPct val="80000"/>
              </a:lnSpc>
              <a:spcBef>
                <a:spcPct val="20000"/>
              </a:spcBef>
              <a:buFontTx/>
              <a:buNone/>
            </a:pPr>
            <a:endParaRPr lang="ko-KR" altLang="en-US" dirty="0">
              <a:ea typeface="굴림" panose="020B0600000101010101" pitchFamily="34" charset="-127"/>
            </a:endParaRPr>
          </a:p>
        </p:txBody>
      </p:sp>
      <p:grpSp>
        <p:nvGrpSpPr>
          <p:cNvPr id="2" name="Group 1"/>
          <p:cNvGrpSpPr/>
          <p:nvPr/>
        </p:nvGrpSpPr>
        <p:grpSpPr>
          <a:xfrm>
            <a:off x="2819400" y="2622552"/>
            <a:ext cx="6400800" cy="3092449"/>
            <a:chOff x="1295400" y="2622551"/>
            <a:chExt cx="6400800" cy="3092449"/>
          </a:xfrm>
        </p:grpSpPr>
        <p:grpSp>
          <p:nvGrpSpPr>
            <p:cNvPr id="1020969" name="Group 41"/>
            <p:cNvGrpSpPr>
              <a:grpSpLocks/>
            </p:cNvGrpSpPr>
            <p:nvPr/>
          </p:nvGrpSpPr>
          <p:grpSpPr bwMode="auto">
            <a:xfrm>
              <a:off x="1295400" y="2622551"/>
              <a:ext cx="6096001" cy="2819400"/>
              <a:chOff x="816" y="1652"/>
              <a:chExt cx="3840" cy="1776"/>
            </a:xfrm>
          </p:grpSpPr>
          <p:sp>
            <p:nvSpPr>
              <p:cNvPr id="25615" name="Cloud"/>
              <p:cNvSpPr>
                <a:spLocks noChangeAspect="1" noEditPoints="1" noChangeArrowheads="1"/>
              </p:cNvSpPr>
              <p:nvPr/>
            </p:nvSpPr>
            <p:spPr bwMode="auto">
              <a:xfrm>
                <a:off x="2112" y="1652"/>
                <a:ext cx="1440" cy="1632"/>
              </a:xfrm>
              <a:custGeom>
                <a:avLst/>
                <a:gdLst>
                  <a:gd name="T0" fmla="*/ 4 w 21600"/>
                  <a:gd name="T1" fmla="*/ 816 h 21600"/>
                  <a:gd name="T2" fmla="*/ 720 w 21600"/>
                  <a:gd name="T3" fmla="*/ 1630 h 21600"/>
                  <a:gd name="T4" fmla="*/ 1439 w 21600"/>
                  <a:gd name="T5" fmla="*/ 816 h 21600"/>
                  <a:gd name="T6" fmla="*/ 720 w 21600"/>
                  <a:gd name="T7" fmla="*/ 93 h 21600"/>
                  <a:gd name="T8" fmla="*/ 0 60000 65536"/>
                  <a:gd name="T9" fmla="*/ 0 60000 65536"/>
                  <a:gd name="T10" fmla="*/ 0 60000 65536"/>
                  <a:gd name="T11" fmla="*/ 0 60000 65536"/>
                  <a:gd name="T12" fmla="*/ 2970 w 21600"/>
                  <a:gd name="T13" fmla="*/ 3256 h 21600"/>
                  <a:gd name="T14" fmla="*/ 17085 w 21600"/>
                  <a:gd name="T15" fmla="*/ 1733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5612" name="Rectangle 5"/>
              <p:cNvSpPr>
                <a:spLocks noChangeArrowheads="1"/>
              </p:cNvSpPr>
              <p:nvPr/>
            </p:nvSpPr>
            <p:spPr bwMode="auto">
              <a:xfrm>
                <a:off x="4128" y="2420"/>
                <a:ext cx="528"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13" name="Rectangle 6"/>
              <p:cNvSpPr>
                <a:spLocks noChangeArrowheads="1"/>
              </p:cNvSpPr>
              <p:nvPr/>
            </p:nvSpPr>
            <p:spPr bwMode="auto">
              <a:xfrm>
                <a:off x="4163" y="2660"/>
                <a:ext cx="440"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F1:V2</a:t>
                </a:r>
              </a:p>
            </p:txBody>
          </p:sp>
          <p:grpSp>
            <p:nvGrpSpPr>
              <p:cNvPr id="25616" name="Group 23"/>
              <p:cNvGrpSpPr>
                <a:grpSpLocks/>
              </p:cNvGrpSpPr>
              <p:nvPr/>
            </p:nvGrpSpPr>
            <p:grpSpPr bwMode="auto">
              <a:xfrm rot="-1562509">
                <a:off x="2292" y="2446"/>
                <a:ext cx="1249" cy="231"/>
                <a:chOff x="2016" y="1322"/>
                <a:chExt cx="1036" cy="231"/>
              </a:xfrm>
            </p:grpSpPr>
            <p:sp>
              <p:nvSpPr>
                <p:cNvPr id="25630" name="Text Box 24"/>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5631" name="Line 25"/>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25617" name="Group 26"/>
              <p:cNvGrpSpPr>
                <a:grpSpLocks/>
              </p:cNvGrpSpPr>
              <p:nvPr/>
            </p:nvGrpSpPr>
            <p:grpSpPr bwMode="auto">
              <a:xfrm rot="-1590130">
                <a:off x="2362" y="2747"/>
                <a:ext cx="1279" cy="237"/>
                <a:chOff x="2016" y="1844"/>
                <a:chExt cx="1036" cy="237"/>
              </a:xfrm>
            </p:grpSpPr>
            <p:sp>
              <p:nvSpPr>
                <p:cNvPr id="25628" name="Text Box 27"/>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5629" name="Line 28"/>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5619" name="Rectangle 32"/>
              <p:cNvSpPr>
                <a:spLocks noChangeArrowheads="1"/>
              </p:cNvSpPr>
              <p:nvPr/>
            </p:nvSpPr>
            <p:spPr bwMode="auto">
              <a:xfrm>
                <a:off x="816" y="1844"/>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pic>
            <p:nvPicPr>
              <p:cNvPr id="25624" name="Picture 34" descr="MCj0398505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6" y="2612"/>
                <a:ext cx="817"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Rectangle 36"/>
              <p:cNvSpPr>
                <a:spLocks noChangeArrowheads="1"/>
              </p:cNvSpPr>
              <p:nvPr/>
            </p:nvSpPr>
            <p:spPr bwMode="auto">
              <a:xfrm>
                <a:off x="1008" y="2900"/>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22" name="Rectangle 37"/>
              <p:cNvSpPr>
                <a:spLocks noChangeArrowheads="1"/>
              </p:cNvSpPr>
              <p:nvPr/>
            </p:nvSpPr>
            <p:spPr bwMode="auto">
              <a:xfrm>
                <a:off x="859" y="2084"/>
                <a:ext cx="440" cy="232"/>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25623" name="Rectangle 38"/>
              <p:cNvSpPr>
                <a:spLocks noChangeArrowheads="1"/>
              </p:cNvSpPr>
              <p:nvPr/>
            </p:nvSpPr>
            <p:spPr bwMode="auto">
              <a:xfrm>
                <a:off x="1091" y="3140"/>
                <a:ext cx="392"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grpSp>
        <p:grpSp>
          <p:nvGrpSpPr>
            <p:cNvPr id="56" name="Group 55"/>
            <p:cNvGrpSpPr/>
            <p:nvPr/>
          </p:nvGrpSpPr>
          <p:grpSpPr>
            <a:xfrm>
              <a:off x="2555859" y="4225343"/>
              <a:ext cx="1186091" cy="1489657"/>
              <a:chOff x="1688450" y="737135"/>
              <a:chExt cx="1186091" cy="1489657"/>
            </a:xfrm>
          </p:grpSpPr>
          <p:sp>
            <p:nvSpPr>
              <p:cNvPr id="57"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58" name="Picture 57"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59" name="Group 58"/>
            <p:cNvGrpSpPr/>
            <p:nvPr/>
          </p:nvGrpSpPr>
          <p:grpSpPr>
            <a:xfrm>
              <a:off x="5570750" y="2853743"/>
              <a:ext cx="2125450" cy="1491596"/>
              <a:chOff x="6477000" y="838200"/>
              <a:chExt cx="2125450" cy="1491596"/>
            </a:xfrm>
          </p:grpSpPr>
          <p:sp>
            <p:nvSpPr>
              <p:cNvPr id="60"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61" name="Group 60"/>
              <p:cNvGrpSpPr/>
              <p:nvPr/>
            </p:nvGrpSpPr>
            <p:grpSpPr>
              <a:xfrm>
                <a:off x="6477000" y="838200"/>
                <a:ext cx="2125450" cy="1198086"/>
                <a:chOff x="3533402" y="573769"/>
                <a:chExt cx="2125450" cy="1198086"/>
              </a:xfrm>
            </p:grpSpPr>
            <p:grpSp>
              <p:nvGrpSpPr>
                <p:cNvPr id="62" name="Group 26"/>
                <p:cNvGrpSpPr>
                  <a:grpSpLocks/>
                </p:cNvGrpSpPr>
                <p:nvPr/>
              </p:nvGrpSpPr>
              <p:grpSpPr bwMode="auto">
                <a:xfrm>
                  <a:off x="4532479" y="636785"/>
                  <a:ext cx="1126373" cy="973557"/>
                  <a:chOff x="2969" y="720"/>
                  <a:chExt cx="1159" cy="864"/>
                </a:xfrm>
              </p:grpSpPr>
              <p:grpSp>
                <p:nvGrpSpPr>
                  <p:cNvPr id="64" name="Group 25"/>
                  <p:cNvGrpSpPr>
                    <a:grpSpLocks/>
                  </p:cNvGrpSpPr>
                  <p:nvPr/>
                </p:nvGrpSpPr>
                <p:grpSpPr bwMode="auto">
                  <a:xfrm>
                    <a:off x="3600" y="720"/>
                    <a:ext cx="528" cy="864"/>
                    <a:chOff x="3600" y="720"/>
                    <a:chExt cx="528" cy="864"/>
                  </a:xfrm>
                </p:grpSpPr>
                <p:sp>
                  <p:nvSpPr>
                    <p:cNvPr id="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63" name="Picture 62"/>
                <p:cNvPicPr>
                  <a:picLocks noChangeAspect="1"/>
                </p:cNvPicPr>
                <p:nvPr/>
              </p:nvPicPr>
              <p:blipFill>
                <a:blip r:embed="rId5">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69" name="Group 68"/>
            <p:cNvGrpSpPr/>
            <p:nvPr/>
          </p:nvGrpSpPr>
          <p:grpSpPr>
            <a:xfrm>
              <a:off x="2271926" y="2652131"/>
              <a:ext cx="1186091" cy="1489657"/>
              <a:chOff x="1688450" y="737135"/>
              <a:chExt cx="1186091" cy="1489657"/>
            </a:xfrm>
          </p:grpSpPr>
          <p:sp>
            <p:nvSpPr>
              <p:cNvPr id="70"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71" name="Picture 70"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sp>
        <p:nvSpPr>
          <p:cNvPr id="1020967" name="Rectangle 39"/>
          <p:cNvSpPr>
            <a:spLocks noChangeArrowheads="1"/>
          </p:cNvSpPr>
          <p:nvPr/>
        </p:nvSpPr>
        <p:spPr bwMode="auto">
          <a:xfrm>
            <a:off x="2887663" y="3294063"/>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5605" name="Rectangle 2"/>
          <p:cNvSpPr>
            <a:spLocks noGrp="1" noChangeArrowheads="1"/>
          </p:cNvSpPr>
          <p:nvPr>
            <p:ph type="title"/>
          </p:nvPr>
        </p:nvSpPr>
        <p:spPr/>
        <p:txBody>
          <a:bodyPr/>
          <a:lstStyle/>
          <a:p>
            <a:r>
              <a:rPr lang="en-US" altLang="ko-KR">
                <a:ea typeface="굴림" panose="020B0600000101010101" pitchFamily="34" charset="-127"/>
              </a:rPr>
              <a:t>NFS Cache consistency</a:t>
            </a:r>
          </a:p>
        </p:txBody>
      </p:sp>
      <p:grpSp>
        <p:nvGrpSpPr>
          <p:cNvPr id="1020945" name="Group 17"/>
          <p:cNvGrpSpPr>
            <a:grpSpLocks/>
          </p:cNvGrpSpPr>
          <p:nvPr/>
        </p:nvGrpSpPr>
        <p:grpSpPr bwMode="auto">
          <a:xfrm>
            <a:off x="5021264" y="2924177"/>
            <a:ext cx="2058987" cy="366713"/>
            <a:chOff x="1877" y="446"/>
            <a:chExt cx="1060" cy="231"/>
          </a:xfrm>
        </p:grpSpPr>
        <p:sp>
          <p:nvSpPr>
            <p:cNvPr id="25610"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11" name="Text Box 19"/>
            <p:cNvSpPr txBox="1">
              <a:spLocks noChangeArrowheads="1"/>
            </p:cNvSpPr>
            <p:nvPr/>
          </p:nvSpPr>
          <p:spPr bwMode="auto">
            <a:xfrm>
              <a:off x="2058" y="446"/>
              <a:ext cx="7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F1 still ok?</a:t>
              </a:r>
            </a:p>
          </p:txBody>
        </p:sp>
      </p:grpSp>
      <p:grpSp>
        <p:nvGrpSpPr>
          <p:cNvPr id="1020948" name="Group 20"/>
          <p:cNvGrpSpPr>
            <a:grpSpLocks/>
          </p:cNvGrpSpPr>
          <p:nvPr/>
        </p:nvGrpSpPr>
        <p:grpSpPr bwMode="auto">
          <a:xfrm>
            <a:off x="4960938" y="3308353"/>
            <a:ext cx="2043112" cy="366713"/>
            <a:chOff x="1877" y="912"/>
            <a:chExt cx="1060" cy="231"/>
          </a:xfrm>
        </p:grpSpPr>
        <p:sp>
          <p:nvSpPr>
            <p:cNvPr id="25608"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09" name="Text Box 22"/>
            <p:cNvSpPr txBox="1">
              <a:spLocks noChangeArrowheads="1"/>
            </p:cNvSpPr>
            <p:nvPr/>
          </p:nvSpPr>
          <p:spPr bwMode="auto">
            <a:xfrm>
              <a:off x="2043" y="912"/>
              <a:ext cx="73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No: (F1:V2)</a:t>
              </a:r>
            </a:p>
          </p:txBody>
        </p:sp>
      </p:grpSp>
    </p:spTree>
    <p:extLst>
      <p:ext uri="{BB962C8B-B14F-4D97-AF65-F5344CB8AC3E}">
        <p14:creationId xmlns:p14="http://schemas.microsoft.com/office/powerpoint/2010/main" val="33406742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0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0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0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20945"/>
                                        </p:tgtEl>
                                        <p:attrNameLst>
                                          <p:attrName>style.visibility</p:attrName>
                                        </p:attrNameLst>
                                      </p:cBhvr>
                                      <p:to>
                                        <p:strVal val="visible"/>
                                      </p:to>
                                    </p:set>
                                    <p:animEffect transition="in" filter="wipe(left)">
                                      <p:cBhvr>
                                        <p:cTn id="23" dur="500"/>
                                        <p:tgtEl>
                                          <p:spTgt spid="10209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020948"/>
                                        </p:tgtEl>
                                        <p:attrNameLst>
                                          <p:attrName>style.visibility</p:attrName>
                                        </p:attrNameLst>
                                      </p:cBhvr>
                                      <p:to>
                                        <p:strVal val="visible"/>
                                      </p:to>
                                    </p:set>
                                    <p:animEffect transition="in" filter="wipe(right)">
                                      <p:cBhvr>
                                        <p:cTn id="28" dur="500"/>
                                        <p:tgtEl>
                                          <p:spTgt spid="1020948"/>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02096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0931">
                                            <p:txEl>
                                              <p:pRg st="13" end="1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20931">
                                            <p:txEl>
                                              <p:pRg st="14" end="1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209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uiExpand="1" build="p"/>
      <p:bldP spid="1020967" grpId="0" uiExpand="1" animBg="1"/>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03" name="Rectangle 3"/>
          <p:cNvSpPr>
            <a:spLocks noGrp="1" noChangeArrowheads="1"/>
          </p:cNvSpPr>
          <p:nvPr>
            <p:ph type="body" idx="1"/>
          </p:nvPr>
        </p:nvSpPr>
        <p:spPr>
          <a:xfrm>
            <a:off x="609604" y="685800"/>
            <a:ext cx="10972796" cy="5989638"/>
          </a:xfrm>
        </p:spPr>
        <p:txBody>
          <a:bodyPr/>
          <a:lstStyle/>
          <a:p>
            <a:pPr>
              <a:lnSpc>
                <a:spcPct val="80000"/>
              </a:lnSpc>
              <a:spcBef>
                <a:spcPct val="10000"/>
              </a:spcBef>
            </a:pPr>
            <a:r>
              <a:rPr lang="en-US" altLang="ko-KR" dirty="0">
                <a:ea typeface="굴림" panose="020B0600000101010101" pitchFamily="34" charset="-127"/>
              </a:rPr>
              <a:t>What sort of cache coherence might we expect?</a:t>
            </a:r>
          </a:p>
          <a:p>
            <a:pPr lvl="1">
              <a:lnSpc>
                <a:spcPct val="80000"/>
              </a:lnSpc>
              <a:spcBef>
                <a:spcPct val="10000"/>
              </a:spcBef>
            </a:pPr>
            <a:r>
              <a:rPr lang="en-US" altLang="ko-KR" dirty="0">
                <a:ea typeface="굴림" panose="020B0600000101010101" pitchFamily="34" charset="-127"/>
              </a:rPr>
              <a:t>i.e. what if one CPU changes file, and before it’s done, another CPU reads file?</a:t>
            </a:r>
          </a:p>
          <a:p>
            <a:pPr>
              <a:lnSpc>
                <a:spcPct val="80000"/>
              </a:lnSpc>
              <a:spcBef>
                <a:spcPct val="10000"/>
              </a:spcBef>
            </a:pPr>
            <a:r>
              <a:rPr lang="en-US" altLang="ko-KR" dirty="0">
                <a:ea typeface="굴림" panose="020B0600000101010101" pitchFamily="34" charset="-127"/>
              </a:rPr>
              <a:t>Example: Start with file contents = “A”</a:t>
            </a: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r>
              <a:rPr lang="en-US" altLang="ko-KR" dirty="0">
                <a:ea typeface="굴림" panose="020B0600000101010101" pitchFamily="34" charset="-127"/>
              </a:rPr>
              <a:t>What would we actually want?</a:t>
            </a:r>
          </a:p>
          <a:p>
            <a:pPr lvl="1">
              <a:lnSpc>
                <a:spcPct val="80000"/>
              </a:lnSpc>
              <a:spcBef>
                <a:spcPct val="10000"/>
              </a:spcBef>
            </a:pPr>
            <a:r>
              <a:rPr lang="en-US" altLang="ko-KR" dirty="0">
                <a:ea typeface="굴림" panose="020B0600000101010101" pitchFamily="34" charset="-127"/>
              </a:rPr>
              <a:t>Assume we want distributed system to behave exactly the same as if all processes are running on single system</a:t>
            </a:r>
          </a:p>
          <a:p>
            <a:pPr lvl="2">
              <a:lnSpc>
                <a:spcPct val="80000"/>
              </a:lnSpc>
              <a:spcBef>
                <a:spcPct val="10000"/>
              </a:spcBef>
            </a:pPr>
            <a:r>
              <a:rPr lang="en-US" altLang="ko-KR" dirty="0">
                <a:ea typeface="굴림" panose="020B0600000101010101" pitchFamily="34" charset="-127"/>
              </a:rPr>
              <a:t>If read finishes before write starts, get old copy</a:t>
            </a:r>
          </a:p>
          <a:p>
            <a:pPr lvl="2">
              <a:lnSpc>
                <a:spcPct val="80000"/>
              </a:lnSpc>
              <a:spcBef>
                <a:spcPct val="10000"/>
              </a:spcBef>
            </a:pPr>
            <a:r>
              <a:rPr lang="en-US" altLang="ko-KR" dirty="0">
                <a:ea typeface="굴림" panose="020B0600000101010101" pitchFamily="34" charset="-127"/>
              </a:rPr>
              <a:t>If read starts after write finishes, get new copy</a:t>
            </a:r>
          </a:p>
          <a:p>
            <a:pPr lvl="2">
              <a:lnSpc>
                <a:spcPct val="80000"/>
              </a:lnSpc>
              <a:spcBef>
                <a:spcPct val="10000"/>
              </a:spcBef>
            </a:pPr>
            <a:r>
              <a:rPr lang="en-US" altLang="ko-KR" dirty="0">
                <a:ea typeface="굴림" panose="020B0600000101010101" pitchFamily="34" charset="-127"/>
              </a:rPr>
              <a:t>Otherwise, get either new or old copy</a:t>
            </a:r>
          </a:p>
          <a:p>
            <a:pPr lvl="1">
              <a:lnSpc>
                <a:spcPct val="80000"/>
              </a:lnSpc>
              <a:spcBef>
                <a:spcPct val="10000"/>
              </a:spcBef>
            </a:pPr>
            <a:r>
              <a:rPr lang="en-US" altLang="ko-KR" dirty="0">
                <a:ea typeface="굴림" panose="020B0600000101010101" pitchFamily="34" charset="-127"/>
              </a:rPr>
              <a:t>For NFS:</a:t>
            </a:r>
          </a:p>
          <a:p>
            <a:pPr lvl="2">
              <a:lnSpc>
                <a:spcPct val="80000"/>
              </a:lnSpc>
              <a:spcBef>
                <a:spcPct val="10000"/>
              </a:spcBef>
            </a:pPr>
            <a:r>
              <a:rPr lang="en-US" altLang="ko-KR" dirty="0">
                <a:ea typeface="굴림" panose="020B0600000101010101" pitchFamily="34" charset="-127"/>
              </a:rPr>
              <a:t>If read starts more than 30 seconds after write, get new copy; otherwise, could get partial update</a:t>
            </a:r>
          </a:p>
        </p:txBody>
      </p:sp>
      <p:sp>
        <p:nvSpPr>
          <p:cNvPr id="26627" name="Rectangle 2"/>
          <p:cNvSpPr>
            <a:spLocks noGrp="1" noChangeArrowheads="1"/>
          </p:cNvSpPr>
          <p:nvPr>
            <p:ph type="title"/>
          </p:nvPr>
        </p:nvSpPr>
        <p:spPr/>
        <p:txBody>
          <a:bodyPr/>
          <a:lstStyle/>
          <a:p>
            <a:r>
              <a:rPr lang="en-US" altLang="ko-KR">
                <a:ea typeface="굴림" panose="020B0600000101010101" pitchFamily="34" charset="-127"/>
              </a:rPr>
              <a:t>Sequential Ordering Constraints</a:t>
            </a:r>
          </a:p>
        </p:txBody>
      </p:sp>
      <p:grpSp>
        <p:nvGrpSpPr>
          <p:cNvPr id="1024021" name="Group 21"/>
          <p:cNvGrpSpPr>
            <a:grpSpLocks/>
          </p:cNvGrpSpPr>
          <p:nvPr/>
        </p:nvGrpSpPr>
        <p:grpSpPr bwMode="auto">
          <a:xfrm>
            <a:off x="1905001" y="2057400"/>
            <a:ext cx="8531225" cy="1798666"/>
            <a:chOff x="50" y="2016"/>
            <a:chExt cx="5374" cy="1287"/>
          </a:xfrm>
        </p:grpSpPr>
        <p:sp>
          <p:nvSpPr>
            <p:cNvPr id="26629" name="Rectangle 5"/>
            <p:cNvSpPr>
              <a:spLocks noChangeArrowheads="1"/>
            </p:cNvSpPr>
            <p:nvPr/>
          </p:nvSpPr>
          <p:spPr bwMode="auto">
            <a:xfrm>
              <a:off x="1008" y="2037"/>
              <a:ext cx="124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gets A</a:t>
              </a:r>
            </a:p>
          </p:txBody>
        </p:sp>
        <p:sp>
          <p:nvSpPr>
            <p:cNvPr id="26630" name="Rectangle 6"/>
            <p:cNvSpPr>
              <a:spLocks noChangeArrowheads="1"/>
            </p:cNvSpPr>
            <p:nvPr/>
          </p:nvSpPr>
          <p:spPr bwMode="auto">
            <a:xfrm>
              <a:off x="1296" y="2325"/>
              <a:ext cx="1344"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gets A or B</a:t>
              </a:r>
            </a:p>
          </p:txBody>
        </p:sp>
        <p:sp>
          <p:nvSpPr>
            <p:cNvPr id="26631" name="Rectangle 7"/>
            <p:cNvSpPr>
              <a:spLocks noChangeArrowheads="1"/>
            </p:cNvSpPr>
            <p:nvPr/>
          </p:nvSpPr>
          <p:spPr bwMode="auto">
            <a:xfrm>
              <a:off x="2304" y="2037"/>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Write B</a:t>
              </a:r>
            </a:p>
          </p:txBody>
        </p:sp>
        <p:sp>
          <p:nvSpPr>
            <p:cNvPr id="26632" name="Rectangle 8"/>
            <p:cNvSpPr>
              <a:spLocks noChangeArrowheads="1"/>
            </p:cNvSpPr>
            <p:nvPr/>
          </p:nvSpPr>
          <p:spPr bwMode="auto">
            <a:xfrm>
              <a:off x="2688" y="2325"/>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Write C</a:t>
              </a:r>
            </a:p>
          </p:txBody>
        </p:sp>
        <p:sp>
          <p:nvSpPr>
            <p:cNvPr id="26633" name="Rectangle 11"/>
            <p:cNvSpPr>
              <a:spLocks noChangeArrowheads="1"/>
            </p:cNvSpPr>
            <p:nvPr/>
          </p:nvSpPr>
          <p:spPr bwMode="auto">
            <a:xfrm>
              <a:off x="3840" y="2016"/>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parts of B or C</a:t>
              </a:r>
            </a:p>
          </p:txBody>
        </p:sp>
        <p:sp>
          <p:nvSpPr>
            <p:cNvPr id="26634" name="Text Box 13"/>
            <p:cNvSpPr txBox="1">
              <a:spLocks noChangeArrowheads="1"/>
            </p:cNvSpPr>
            <p:nvPr/>
          </p:nvSpPr>
          <p:spPr bwMode="auto">
            <a:xfrm>
              <a:off x="50" y="2052"/>
              <a:ext cx="86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1:</a:t>
              </a:r>
            </a:p>
          </p:txBody>
        </p:sp>
        <p:sp>
          <p:nvSpPr>
            <p:cNvPr id="26635" name="Text Box 14"/>
            <p:cNvSpPr txBox="1">
              <a:spLocks noChangeArrowheads="1"/>
            </p:cNvSpPr>
            <p:nvPr/>
          </p:nvSpPr>
          <p:spPr bwMode="auto">
            <a:xfrm>
              <a:off x="50" y="2325"/>
              <a:ext cx="86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2:</a:t>
              </a:r>
            </a:p>
          </p:txBody>
        </p:sp>
        <p:sp>
          <p:nvSpPr>
            <p:cNvPr id="26636" name="Text Box 15"/>
            <p:cNvSpPr txBox="1">
              <a:spLocks noChangeArrowheads="1"/>
            </p:cNvSpPr>
            <p:nvPr/>
          </p:nvSpPr>
          <p:spPr bwMode="auto">
            <a:xfrm>
              <a:off x="50" y="2565"/>
              <a:ext cx="86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3:</a:t>
              </a:r>
            </a:p>
          </p:txBody>
        </p:sp>
        <p:sp>
          <p:nvSpPr>
            <p:cNvPr id="26637" name="Rectangle 16"/>
            <p:cNvSpPr>
              <a:spLocks noChangeArrowheads="1"/>
            </p:cNvSpPr>
            <p:nvPr/>
          </p:nvSpPr>
          <p:spPr bwMode="auto">
            <a:xfrm>
              <a:off x="3360" y="2613"/>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parts of B or C</a:t>
              </a:r>
            </a:p>
          </p:txBody>
        </p:sp>
        <p:grpSp>
          <p:nvGrpSpPr>
            <p:cNvPr id="26638" name="Group 20"/>
            <p:cNvGrpSpPr>
              <a:grpSpLocks/>
            </p:cNvGrpSpPr>
            <p:nvPr/>
          </p:nvGrpSpPr>
          <p:grpSpPr bwMode="auto">
            <a:xfrm>
              <a:off x="1008" y="2949"/>
              <a:ext cx="4128" cy="354"/>
              <a:chOff x="1008" y="3072"/>
              <a:chExt cx="4128" cy="354"/>
            </a:xfrm>
          </p:grpSpPr>
          <p:sp>
            <p:nvSpPr>
              <p:cNvPr id="26639" name="Line 17"/>
              <p:cNvSpPr>
                <a:spLocks noChangeShapeType="1"/>
              </p:cNvSpPr>
              <p:nvPr/>
            </p:nvSpPr>
            <p:spPr bwMode="auto">
              <a:xfrm>
                <a:off x="1008" y="3072"/>
                <a:ext cx="41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40" name="Text Box 18"/>
              <p:cNvSpPr txBox="1">
                <a:spLocks noChangeArrowheads="1"/>
              </p:cNvSpPr>
              <p:nvPr/>
            </p:nvSpPr>
            <p:spPr bwMode="auto">
              <a:xfrm>
                <a:off x="2736" y="3120"/>
                <a:ext cx="525"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Time</a:t>
                </a:r>
              </a:p>
            </p:txBody>
          </p:sp>
        </p:grpSp>
      </p:grpSp>
    </p:spTree>
    <p:extLst>
      <p:ext uri="{BB962C8B-B14F-4D97-AF65-F5344CB8AC3E}">
        <p14:creationId xmlns:p14="http://schemas.microsoft.com/office/powerpoint/2010/main" val="1197070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0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0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03">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03">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00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003">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003">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003">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00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a:ea typeface="굴림" panose="020B0600000101010101" pitchFamily="34" charset="-127"/>
              </a:rPr>
              <a:t>NFS Pros and Cons</a:t>
            </a:r>
          </a:p>
        </p:txBody>
      </p:sp>
      <p:sp>
        <p:nvSpPr>
          <p:cNvPr id="27651" name="Rectangle 3"/>
          <p:cNvSpPr>
            <a:spLocks noGrp="1" noChangeArrowheads="1"/>
          </p:cNvSpPr>
          <p:nvPr>
            <p:ph type="body" idx="1"/>
          </p:nvPr>
        </p:nvSpPr>
        <p:spPr/>
        <p:txBody>
          <a:bodyPr/>
          <a:lstStyle/>
          <a:p>
            <a:r>
              <a:rPr lang="en-US" altLang="ko-KR" dirty="0">
                <a:ea typeface="굴림" panose="020B0600000101010101" pitchFamily="34" charset="-127"/>
              </a:rPr>
              <a:t>NFS Pros:</a:t>
            </a:r>
          </a:p>
          <a:p>
            <a:pPr lvl="1"/>
            <a:r>
              <a:rPr lang="en-US" altLang="ko-KR" dirty="0">
                <a:ea typeface="굴림" panose="020B0600000101010101" pitchFamily="34" charset="-127"/>
              </a:rPr>
              <a:t>Simple, Highly portable</a:t>
            </a:r>
          </a:p>
          <a:p>
            <a:r>
              <a:rPr lang="en-US" altLang="ko-KR" dirty="0">
                <a:ea typeface="굴림" panose="020B0600000101010101" pitchFamily="34" charset="-127"/>
              </a:rPr>
              <a:t>NFS Cons:</a:t>
            </a:r>
          </a:p>
          <a:p>
            <a:pPr lvl="1"/>
            <a:r>
              <a:rPr lang="en-US" altLang="ko-KR" dirty="0">
                <a:ea typeface="굴림" panose="020B0600000101010101" pitchFamily="34" charset="-127"/>
              </a:rPr>
              <a:t>Sometimes inconsistent!</a:t>
            </a:r>
          </a:p>
          <a:p>
            <a:pPr lvl="1"/>
            <a:r>
              <a:rPr lang="en-US" altLang="ko-KR" dirty="0">
                <a:ea typeface="굴림" panose="020B0600000101010101" pitchFamily="34" charset="-127"/>
              </a:rPr>
              <a:t>Doesn’t scale to large # clients</a:t>
            </a:r>
          </a:p>
          <a:p>
            <a:pPr lvl="2"/>
            <a:r>
              <a:rPr lang="en-US" altLang="ko-KR" dirty="0">
                <a:ea typeface="굴림" panose="020B0600000101010101" pitchFamily="34" charset="-127"/>
              </a:rPr>
              <a:t>Must keep checking to see if caches out of date</a:t>
            </a:r>
          </a:p>
          <a:p>
            <a:pPr lvl="2"/>
            <a:r>
              <a:rPr lang="en-US" altLang="ko-KR" dirty="0">
                <a:ea typeface="굴림" panose="020B0600000101010101" pitchFamily="34" charset="-127"/>
              </a:rPr>
              <a:t>Server becomes bottleneck due to polling traffic</a:t>
            </a:r>
          </a:p>
          <a:p>
            <a:endParaRPr lang="ko-KR" altLang="en-US" dirty="0">
              <a:ea typeface="굴림" panose="020B0600000101010101" pitchFamily="34" charset="-127"/>
            </a:endParaRPr>
          </a:p>
        </p:txBody>
      </p:sp>
    </p:spTree>
    <p:extLst>
      <p:ext uri="{BB962C8B-B14F-4D97-AF65-F5344CB8AC3E}">
        <p14:creationId xmlns:p14="http://schemas.microsoft.com/office/powerpoint/2010/main" val="2326069654"/>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a:ea typeface="굴림" panose="020B0600000101010101" pitchFamily="34" charset="-127"/>
              </a:rPr>
              <a:t>Andrew File System</a:t>
            </a:r>
          </a:p>
        </p:txBody>
      </p:sp>
      <p:sp>
        <p:nvSpPr>
          <p:cNvPr id="28675" name="Rectangle 3"/>
          <p:cNvSpPr>
            <a:spLocks noGrp="1" noChangeArrowheads="1"/>
          </p:cNvSpPr>
          <p:nvPr>
            <p:ph type="body" idx="1"/>
          </p:nvPr>
        </p:nvSpPr>
        <p:spPr>
          <a:xfrm>
            <a:off x="914403" y="762000"/>
            <a:ext cx="10363198" cy="5410200"/>
          </a:xfrm>
        </p:spPr>
        <p:txBody>
          <a:bodyPr/>
          <a:lstStyle/>
          <a:p>
            <a:r>
              <a:rPr lang="en-US" altLang="ko-KR" dirty="0">
                <a:ea typeface="굴림" panose="020B0600000101010101" pitchFamily="34" charset="-127"/>
              </a:rPr>
              <a:t>Andrew File System (AFS, late 80’s) </a:t>
            </a:r>
            <a:r>
              <a:rPr lang="en-US" altLang="ko-KR" dirty="0">
                <a:ea typeface="굴림" panose="020B0600000101010101" pitchFamily="34" charset="-127"/>
                <a:sym typeface="Symbol" panose="05050102010706020507" pitchFamily="18" charset="2"/>
              </a:rPr>
              <a:t> DCE DFS (commercial product)</a:t>
            </a:r>
          </a:p>
          <a:p>
            <a:r>
              <a:rPr lang="en-US" altLang="ko-KR" dirty="0">
                <a:solidFill>
                  <a:schemeClr val="hlink"/>
                </a:solidFill>
                <a:ea typeface="굴림" panose="020B0600000101010101" pitchFamily="34" charset="-127"/>
                <a:sym typeface="Symbol" panose="05050102010706020507" pitchFamily="18" charset="2"/>
              </a:rPr>
              <a:t>Callbacks:</a:t>
            </a:r>
            <a:r>
              <a:rPr lang="en-US" altLang="ko-KR" dirty="0">
                <a:ea typeface="굴림" panose="020B0600000101010101" pitchFamily="34" charset="-127"/>
                <a:sym typeface="Symbol" panose="05050102010706020507" pitchFamily="18" charset="2"/>
              </a:rPr>
              <a:t> Server records who has copy of file</a:t>
            </a:r>
          </a:p>
          <a:p>
            <a:pPr lvl="1"/>
            <a:r>
              <a:rPr lang="en-US" altLang="ko-KR" dirty="0">
                <a:ea typeface="굴림" panose="020B0600000101010101" pitchFamily="34" charset="-127"/>
                <a:sym typeface="Symbol" panose="05050102010706020507" pitchFamily="18" charset="2"/>
              </a:rPr>
              <a:t>On changes, server immediately tells all with old copy</a:t>
            </a:r>
          </a:p>
          <a:p>
            <a:pPr lvl="1"/>
            <a:r>
              <a:rPr lang="en-US" altLang="ko-KR" dirty="0">
                <a:ea typeface="굴림" panose="020B0600000101010101" pitchFamily="34" charset="-127"/>
                <a:sym typeface="Symbol" panose="05050102010706020507" pitchFamily="18" charset="2"/>
              </a:rPr>
              <a:t>No polling bandwidth (continuous checking) needed</a:t>
            </a:r>
          </a:p>
          <a:p>
            <a:r>
              <a:rPr lang="en-US" altLang="ko-KR" dirty="0">
                <a:ea typeface="굴림" panose="020B0600000101010101" pitchFamily="34" charset="-127"/>
                <a:sym typeface="Symbol" panose="05050102010706020507" pitchFamily="18" charset="2"/>
              </a:rPr>
              <a:t>Write through on close</a:t>
            </a:r>
          </a:p>
          <a:p>
            <a:pPr lvl="1"/>
            <a:r>
              <a:rPr lang="en-US" altLang="ko-KR" dirty="0">
                <a:ea typeface="굴림" panose="020B0600000101010101" pitchFamily="34" charset="-127"/>
                <a:sym typeface="Symbol" panose="05050102010706020507" pitchFamily="18" charset="2"/>
              </a:rPr>
              <a:t>Changes not propagated to server until close()</a:t>
            </a:r>
          </a:p>
          <a:p>
            <a:pPr lvl="1"/>
            <a:r>
              <a:rPr lang="en-US" altLang="ko-KR" dirty="0">
                <a:ea typeface="굴림" panose="020B0600000101010101" pitchFamily="34" charset="-127"/>
                <a:sym typeface="Symbol" panose="05050102010706020507" pitchFamily="18" charset="2"/>
              </a:rPr>
              <a:t>Session semantics: updates visible to other clients only after the file is closed</a:t>
            </a:r>
          </a:p>
          <a:p>
            <a:pPr lvl="2"/>
            <a:r>
              <a:rPr lang="en-US" altLang="ko-KR" dirty="0">
                <a:ea typeface="굴림" panose="020B0600000101010101" pitchFamily="34" charset="-127"/>
                <a:sym typeface="Symbol" panose="05050102010706020507" pitchFamily="18" charset="2"/>
              </a:rPr>
              <a:t>As a result, do not get partial writes: all or nothing!</a:t>
            </a:r>
          </a:p>
          <a:p>
            <a:pPr lvl="2"/>
            <a:r>
              <a:rPr lang="en-US" altLang="ko-KR" dirty="0">
                <a:ea typeface="굴림" panose="020B0600000101010101" pitchFamily="34" charset="-127"/>
                <a:sym typeface="Symbol" panose="05050102010706020507" pitchFamily="18" charset="2"/>
              </a:rPr>
              <a:t>Although, for processes on local machine, updates visible immediately to other programs who have file open</a:t>
            </a:r>
          </a:p>
          <a:p>
            <a:r>
              <a:rPr lang="en-US" altLang="ko-KR" dirty="0">
                <a:ea typeface="굴림" panose="020B0600000101010101" pitchFamily="34" charset="-127"/>
                <a:sym typeface="Symbol" panose="05050102010706020507" pitchFamily="18" charset="2"/>
              </a:rPr>
              <a:t>In AFS, everyone who has file open sees old version</a:t>
            </a:r>
          </a:p>
          <a:p>
            <a:pPr lvl="1"/>
            <a:r>
              <a:rPr lang="en-US" altLang="ko-KR" dirty="0">
                <a:ea typeface="굴림" panose="020B0600000101010101" pitchFamily="34" charset="-127"/>
                <a:sym typeface="Symbol" panose="05050102010706020507" pitchFamily="18" charset="2"/>
              </a:rPr>
              <a:t>Don’t get newer versions until reopen file</a:t>
            </a:r>
          </a:p>
        </p:txBody>
      </p:sp>
    </p:spTree>
    <p:extLst>
      <p:ext uri="{BB962C8B-B14F-4D97-AF65-F5344CB8AC3E}">
        <p14:creationId xmlns:p14="http://schemas.microsoft.com/office/powerpoint/2010/main" val="2940161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ea typeface="굴림" panose="020B0600000101010101" pitchFamily="34" charset="-127"/>
              </a:rPr>
              <a:t>Andrew File System (con’t)</a:t>
            </a:r>
          </a:p>
        </p:txBody>
      </p:sp>
      <p:sp>
        <p:nvSpPr>
          <p:cNvPr id="29699" name="Rectangle 3"/>
          <p:cNvSpPr>
            <a:spLocks noGrp="1" noChangeArrowheads="1"/>
          </p:cNvSpPr>
          <p:nvPr>
            <p:ph type="body" idx="1"/>
          </p:nvPr>
        </p:nvSpPr>
        <p:spPr>
          <a:xfrm>
            <a:off x="685800" y="685800"/>
            <a:ext cx="10820400" cy="5867400"/>
          </a:xfrm>
        </p:spPr>
        <p:txBody>
          <a:bodyPr/>
          <a:lstStyle/>
          <a:p>
            <a:pPr>
              <a:lnSpc>
                <a:spcPct val="80000"/>
              </a:lnSpc>
              <a:spcBef>
                <a:spcPct val="20000"/>
              </a:spcBef>
            </a:pPr>
            <a:r>
              <a:rPr lang="en-US" altLang="ko-KR" dirty="0">
                <a:ea typeface="굴림" panose="020B0600000101010101" pitchFamily="34" charset="-127"/>
              </a:rPr>
              <a:t>Data cached on local disk of client as well as memory</a:t>
            </a:r>
          </a:p>
          <a:p>
            <a:pPr lvl="1">
              <a:lnSpc>
                <a:spcPct val="80000"/>
              </a:lnSpc>
              <a:spcBef>
                <a:spcPct val="20000"/>
              </a:spcBef>
            </a:pPr>
            <a:r>
              <a:rPr lang="en-US" altLang="ko-KR" dirty="0">
                <a:ea typeface="굴림" panose="020B0600000101010101" pitchFamily="34" charset="-127"/>
              </a:rPr>
              <a:t>On open with a cache miss (file not on local disk):</a:t>
            </a:r>
          </a:p>
          <a:p>
            <a:pPr lvl="2">
              <a:lnSpc>
                <a:spcPct val="80000"/>
              </a:lnSpc>
              <a:spcBef>
                <a:spcPct val="20000"/>
              </a:spcBef>
            </a:pPr>
            <a:r>
              <a:rPr lang="en-US" altLang="ko-KR" dirty="0">
                <a:ea typeface="굴림" panose="020B0600000101010101" pitchFamily="34" charset="-127"/>
              </a:rPr>
              <a:t>Get file from server, set up callback with server </a:t>
            </a:r>
          </a:p>
          <a:p>
            <a:pPr lvl="1">
              <a:lnSpc>
                <a:spcPct val="80000"/>
              </a:lnSpc>
              <a:spcBef>
                <a:spcPct val="20000"/>
              </a:spcBef>
            </a:pPr>
            <a:r>
              <a:rPr lang="en-US" altLang="ko-KR" dirty="0">
                <a:ea typeface="굴림" panose="020B0600000101010101" pitchFamily="34" charset="-127"/>
              </a:rPr>
              <a:t>On write followed by close:</a:t>
            </a:r>
          </a:p>
          <a:p>
            <a:pPr lvl="2">
              <a:lnSpc>
                <a:spcPct val="80000"/>
              </a:lnSpc>
              <a:spcBef>
                <a:spcPct val="20000"/>
              </a:spcBef>
            </a:pPr>
            <a:r>
              <a:rPr lang="en-US" altLang="ko-KR" dirty="0">
                <a:ea typeface="굴림" panose="020B0600000101010101" pitchFamily="34" charset="-127"/>
              </a:rPr>
              <a:t>Send copy to server; tells all clients with copies to fetch new version from server on next open (using callbacks)</a:t>
            </a:r>
          </a:p>
          <a:p>
            <a:pPr>
              <a:lnSpc>
                <a:spcPct val="80000"/>
              </a:lnSpc>
              <a:spcBef>
                <a:spcPct val="20000"/>
              </a:spcBef>
            </a:pPr>
            <a:r>
              <a:rPr lang="en-US" altLang="ko-KR" dirty="0">
                <a:ea typeface="굴림" panose="020B0600000101010101" pitchFamily="34" charset="-127"/>
              </a:rPr>
              <a:t>What if server crashes? Lose all callback state!</a:t>
            </a:r>
          </a:p>
          <a:p>
            <a:pPr lvl="1">
              <a:lnSpc>
                <a:spcPct val="80000"/>
              </a:lnSpc>
              <a:spcBef>
                <a:spcPct val="20000"/>
              </a:spcBef>
            </a:pPr>
            <a:r>
              <a:rPr lang="en-US" altLang="ko-KR" dirty="0">
                <a:ea typeface="굴림" panose="020B0600000101010101" pitchFamily="34" charset="-127"/>
              </a:rPr>
              <a:t>Reconstruct callback information from client: go ask everyone “who has which files cached?”</a:t>
            </a:r>
          </a:p>
          <a:p>
            <a:pPr>
              <a:lnSpc>
                <a:spcPct val="80000"/>
              </a:lnSpc>
              <a:spcBef>
                <a:spcPct val="20000"/>
              </a:spcBef>
            </a:pPr>
            <a:r>
              <a:rPr lang="en-US" altLang="ko-KR" dirty="0">
                <a:ea typeface="굴림" panose="020B0600000101010101" pitchFamily="34" charset="-127"/>
              </a:rPr>
              <a:t>AFS Pro: Relative to NFS, less server load:</a:t>
            </a:r>
          </a:p>
          <a:p>
            <a:pPr lvl="1">
              <a:lnSpc>
                <a:spcPct val="80000"/>
              </a:lnSpc>
              <a:spcBef>
                <a:spcPct val="20000"/>
              </a:spcBef>
            </a:pPr>
            <a:r>
              <a:rPr lang="en-US" altLang="ko-KR" dirty="0">
                <a:ea typeface="굴림" panose="020B0600000101010101" pitchFamily="34" charset="-127"/>
              </a:rPr>
              <a:t>Disk as cache </a:t>
            </a:r>
            <a:r>
              <a:rPr lang="en-US" altLang="ko-KR" dirty="0">
                <a:ea typeface="굴림" panose="020B0600000101010101" pitchFamily="34" charset="-127"/>
                <a:sym typeface="Symbol" panose="05050102010706020507" pitchFamily="18" charset="2"/>
              </a:rPr>
              <a:t> more files can be cached locally</a:t>
            </a:r>
          </a:p>
          <a:p>
            <a:pPr lvl="1">
              <a:lnSpc>
                <a:spcPct val="80000"/>
              </a:lnSpc>
              <a:spcBef>
                <a:spcPct val="20000"/>
              </a:spcBef>
            </a:pPr>
            <a:r>
              <a:rPr lang="en-US" altLang="ko-KR" dirty="0">
                <a:ea typeface="굴림" panose="020B0600000101010101" pitchFamily="34" charset="-127"/>
                <a:sym typeface="Symbol" panose="05050102010706020507" pitchFamily="18" charset="2"/>
              </a:rPr>
              <a:t>Callbacks  server not involved if file is read-only</a:t>
            </a:r>
          </a:p>
          <a:p>
            <a:pPr>
              <a:lnSpc>
                <a:spcPct val="80000"/>
              </a:lnSpc>
              <a:spcBef>
                <a:spcPct val="20000"/>
              </a:spcBef>
            </a:pPr>
            <a:r>
              <a:rPr lang="en-US" altLang="ko-KR" dirty="0">
                <a:ea typeface="굴림" panose="020B0600000101010101" pitchFamily="34" charset="-127"/>
                <a:sym typeface="Symbol" panose="05050102010706020507" pitchFamily="18" charset="2"/>
              </a:rPr>
              <a:t>For both AFS and NFS: central server is bottleneck!</a:t>
            </a:r>
          </a:p>
          <a:p>
            <a:pPr lvl="1">
              <a:lnSpc>
                <a:spcPct val="80000"/>
              </a:lnSpc>
              <a:spcBef>
                <a:spcPct val="20000"/>
              </a:spcBef>
            </a:pPr>
            <a:r>
              <a:rPr lang="en-US" altLang="ko-KR" dirty="0">
                <a:ea typeface="굴림" panose="020B0600000101010101" pitchFamily="34" charset="-127"/>
                <a:sym typeface="Symbol" panose="05050102010706020507" pitchFamily="18" charset="2"/>
              </a:rPr>
              <a:t>Performance: all </a:t>
            </a:r>
            <a:r>
              <a:rPr lang="en-US" altLang="ko-KR" dirty="0" err="1">
                <a:ea typeface="굴림" panose="020B0600000101010101" pitchFamily="34" charset="-127"/>
                <a:sym typeface="Symbol" panose="05050102010706020507" pitchFamily="18" charset="2"/>
              </a:rPr>
              <a:t>writesserver</a:t>
            </a:r>
            <a:r>
              <a:rPr lang="en-US" altLang="ko-KR" dirty="0">
                <a:ea typeface="굴림" panose="020B0600000101010101" pitchFamily="34" charset="-127"/>
                <a:sym typeface="Symbol" panose="05050102010706020507" pitchFamily="18" charset="2"/>
              </a:rPr>
              <a:t>, cache </a:t>
            </a:r>
            <a:r>
              <a:rPr lang="en-US" altLang="ko-KR" dirty="0" err="1">
                <a:ea typeface="굴림" panose="020B0600000101010101" pitchFamily="34" charset="-127"/>
                <a:sym typeface="Symbol" panose="05050102010706020507" pitchFamily="18" charset="2"/>
              </a:rPr>
              <a:t>missesserver</a:t>
            </a:r>
            <a:endParaRPr lang="en-US" altLang="ko-KR" dirty="0">
              <a:ea typeface="굴림" panose="020B0600000101010101" pitchFamily="34" charset="-127"/>
              <a:sym typeface="Symbol" panose="05050102010706020507" pitchFamily="18" charset="2"/>
            </a:endParaRPr>
          </a:p>
          <a:p>
            <a:pPr lvl="1">
              <a:lnSpc>
                <a:spcPct val="80000"/>
              </a:lnSpc>
              <a:spcBef>
                <a:spcPct val="20000"/>
              </a:spcBef>
            </a:pPr>
            <a:r>
              <a:rPr lang="en-US" altLang="ko-KR" dirty="0">
                <a:ea typeface="굴림" panose="020B0600000101010101" pitchFamily="34" charset="-127"/>
                <a:sym typeface="Symbol" panose="05050102010706020507" pitchFamily="18" charset="2"/>
              </a:rPr>
              <a:t>Availability: Server is single point of failure</a:t>
            </a:r>
          </a:p>
          <a:p>
            <a:pPr lvl="1">
              <a:lnSpc>
                <a:spcPct val="80000"/>
              </a:lnSpc>
              <a:spcBef>
                <a:spcPct val="20000"/>
              </a:spcBef>
            </a:pPr>
            <a:r>
              <a:rPr lang="en-US" altLang="ko-KR" dirty="0">
                <a:ea typeface="굴림" panose="020B0600000101010101" pitchFamily="34" charset="-127"/>
                <a:sym typeface="Symbol" panose="05050102010706020507" pitchFamily="18" charset="2"/>
              </a:rPr>
              <a:t>Cost: server machine’s high cost relative to workstation</a:t>
            </a:r>
          </a:p>
        </p:txBody>
      </p:sp>
    </p:spTree>
    <p:extLst>
      <p:ext uri="{BB962C8B-B14F-4D97-AF65-F5344CB8AC3E}">
        <p14:creationId xmlns:p14="http://schemas.microsoft.com/office/powerpoint/2010/main" val="2913117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6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69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9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699">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6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anose="020B0600000101010101" pitchFamily="34" charset="-127"/>
              </a:rPr>
              <a:t>Summary (1/2)</a:t>
            </a:r>
            <a:endParaRPr lang="en-US" dirty="0"/>
          </a:p>
        </p:txBody>
      </p:sp>
      <p:sp>
        <p:nvSpPr>
          <p:cNvPr id="3" name="Content Placeholder 2"/>
          <p:cNvSpPr>
            <a:spLocks noGrp="1"/>
          </p:cNvSpPr>
          <p:nvPr>
            <p:ph idx="1"/>
          </p:nvPr>
        </p:nvSpPr>
        <p:spPr>
          <a:xfrm>
            <a:off x="475634" y="762000"/>
            <a:ext cx="11335366" cy="5486400"/>
          </a:xfrm>
        </p:spPr>
        <p:txBody>
          <a:bodyPr>
            <a:normAutofit/>
          </a:bodyPr>
          <a:lstStyle/>
          <a:p>
            <a:r>
              <a:rPr lang="en-US" altLang="ko-KR" dirty="0">
                <a:solidFill>
                  <a:srgbClr val="FF0000"/>
                </a:solidFill>
              </a:rPr>
              <a:t>TCP:</a:t>
            </a:r>
            <a:r>
              <a:rPr lang="en-US" altLang="ko-KR" dirty="0"/>
              <a:t> Reliable byte stream between two processes on different machines over Internet (read, write, flush)</a:t>
            </a:r>
          </a:p>
          <a:p>
            <a:pPr lvl="1"/>
            <a:r>
              <a:rPr lang="en-US" altLang="ko-KR" dirty="0"/>
              <a:t>Uses window-based acknowledgement protocol</a:t>
            </a:r>
          </a:p>
          <a:p>
            <a:pPr lvl="1"/>
            <a:r>
              <a:rPr lang="en-US" altLang="ko-KR" dirty="0"/>
              <a:t>Congestion-avoidance dynamically adapts sender window to account for congestion in network</a:t>
            </a:r>
          </a:p>
          <a:p>
            <a:pPr>
              <a:defRPr/>
            </a:pPr>
            <a:r>
              <a:rPr lang="en-US" altLang="ko-KR" dirty="0">
                <a:solidFill>
                  <a:srgbClr val="FF0000"/>
                </a:solidFill>
              </a:rPr>
              <a:t>Remote Procedure Call (RPC): </a:t>
            </a:r>
            <a:r>
              <a:rPr lang="en-US" altLang="ko-KR" dirty="0"/>
              <a:t>Call procedure on remote machine or in remote domain</a:t>
            </a:r>
          </a:p>
          <a:p>
            <a:pPr lvl="1">
              <a:defRPr/>
            </a:pPr>
            <a:r>
              <a:rPr lang="en-US" altLang="ko-KR" dirty="0"/>
              <a:t>Provides same interface as procedure</a:t>
            </a:r>
          </a:p>
          <a:p>
            <a:pPr lvl="1">
              <a:defRPr/>
            </a:pPr>
            <a:r>
              <a:rPr lang="en-US" altLang="ko-KR" dirty="0"/>
              <a:t>Automatic packing and unpacking of arguments without user programming (in stub)</a:t>
            </a:r>
          </a:p>
          <a:p>
            <a:pPr lvl="1">
              <a:defRPr/>
            </a:pPr>
            <a:r>
              <a:rPr lang="en-US" altLang="ko-KR" dirty="0"/>
              <a:t>Adapts automatically to different hardware and software architectures at remote end</a:t>
            </a:r>
          </a:p>
        </p:txBody>
      </p:sp>
    </p:spTree>
    <p:extLst>
      <p:ext uri="{BB962C8B-B14F-4D97-AF65-F5344CB8AC3E}">
        <p14:creationId xmlns:p14="http://schemas.microsoft.com/office/powerpoint/2010/main" val="20404837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Summary (2/2)</a:t>
            </a:r>
          </a:p>
        </p:txBody>
      </p:sp>
      <p:sp>
        <p:nvSpPr>
          <p:cNvPr id="979971" name="Rectangle 3"/>
          <p:cNvSpPr>
            <a:spLocks noGrp="1" noChangeArrowheads="1"/>
          </p:cNvSpPr>
          <p:nvPr>
            <p:ph type="body" idx="1"/>
          </p:nvPr>
        </p:nvSpPr>
        <p:spPr>
          <a:xfrm>
            <a:off x="609600" y="685800"/>
            <a:ext cx="11049000" cy="5181600"/>
          </a:xfrm>
        </p:spPr>
        <p:txBody>
          <a:bodyPr>
            <a:normAutofit/>
          </a:bodyPr>
          <a:lstStyle/>
          <a:p>
            <a:pPr>
              <a:defRPr/>
            </a:pPr>
            <a:r>
              <a:rPr lang="en-US" altLang="ko-KR" dirty="0">
                <a:solidFill>
                  <a:srgbClr val="FF0000"/>
                </a:solidFill>
              </a:rPr>
              <a:t>Distributed File System: </a:t>
            </a:r>
          </a:p>
          <a:p>
            <a:pPr lvl="1">
              <a:defRPr/>
            </a:pPr>
            <a:r>
              <a:rPr lang="en-US" altLang="ko-KR" dirty="0"/>
              <a:t>Transparent access to files stored on a remote disk</a:t>
            </a:r>
          </a:p>
          <a:p>
            <a:pPr lvl="1">
              <a:defRPr/>
            </a:pPr>
            <a:r>
              <a:rPr lang="en-US" altLang="ko-KR" dirty="0"/>
              <a:t>Caching for performance</a:t>
            </a:r>
          </a:p>
          <a:p>
            <a:pPr>
              <a:defRPr/>
            </a:pPr>
            <a:r>
              <a:rPr lang="en-US" altLang="ko-KR" dirty="0">
                <a:solidFill>
                  <a:srgbClr val="FF0000"/>
                </a:solidFill>
              </a:rPr>
              <a:t>VFS: </a:t>
            </a:r>
            <a:r>
              <a:rPr lang="en-US" altLang="ko-KR" dirty="0"/>
              <a:t>Virtual File System layer (Or Virtual </a:t>
            </a:r>
            <a:r>
              <a:rPr lang="en-US" altLang="ko-KR" dirty="0" err="1"/>
              <a:t>Filesystem</a:t>
            </a:r>
            <a:r>
              <a:rPr lang="en-US" altLang="ko-KR" dirty="0"/>
              <a:t> Switch)</a:t>
            </a:r>
          </a:p>
          <a:p>
            <a:pPr lvl="1">
              <a:defRPr/>
            </a:pPr>
            <a:r>
              <a:rPr lang="en-US" altLang="ko-KR" dirty="0"/>
              <a:t>Provides mechanism which gives same system call interface for different types of file systems</a:t>
            </a:r>
          </a:p>
          <a:p>
            <a:pPr>
              <a:defRPr/>
            </a:pPr>
            <a:r>
              <a:rPr lang="en-US" altLang="ko-KR" dirty="0">
                <a:solidFill>
                  <a:srgbClr val="FF0000"/>
                </a:solidFill>
              </a:rPr>
              <a:t>Cache Consistency: </a:t>
            </a:r>
            <a:r>
              <a:rPr lang="en-US" altLang="ko-KR" dirty="0"/>
              <a:t>Keeping client caches consistent with one another</a:t>
            </a:r>
          </a:p>
          <a:p>
            <a:pPr lvl="1">
              <a:defRPr/>
            </a:pPr>
            <a:r>
              <a:rPr lang="en-US" altLang="ko-KR" dirty="0"/>
              <a:t>If multiple clients, some reading and some writing, how do stale cached copies get updated?</a:t>
            </a:r>
          </a:p>
          <a:p>
            <a:pPr lvl="1">
              <a:defRPr/>
            </a:pPr>
            <a:r>
              <a:rPr lang="en-US" altLang="ko-KR" dirty="0"/>
              <a:t>NFS: check periodically for changes</a:t>
            </a:r>
          </a:p>
          <a:p>
            <a:pPr lvl="1">
              <a:defRPr/>
            </a:pPr>
            <a:r>
              <a:rPr lang="en-US" altLang="ko-KR" dirty="0"/>
              <a:t>AFS: clients register callbacks to be notified by server of changes</a:t>
            </a:r>
          </a:p>
          <a:p>
            <a:pPr>
              <a:defRPr/>
            </a:pPr>
            <a:endParaRPr lang="en-US" altLang="ko-KR" dirty="0"/>
          </a:p>
        </p:txBody>
      </p:sp>
    </p:spTree>
    <p:extLst>
      <p:ext uri="{BB962C8B-B14F-4D97-AF65-F5344CB8AC3E}">
        <p14:creationId xmlns:p14="http://schemas.microsoft.com/office/powerpoint/2010/main" val="17854304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9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9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9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99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99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9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9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99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9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t>How Important is Correct Resolution?</a:t>
            </a:r>
          </a:p>
        </p:txBody>
      </p:sp>
      <p:sp>
        <p:nvSpPr>
          <p:cNvPr id="35843" name="Rectangle 3"/>
          <p:cNvSpPr>
            <a:spLocks noGrp="1" noChangeArrowheads="1"/>
          </p:cNvSpPr>
          <p:nvPr>
            <p:ph type="body" idx="1"/>
          </p:nvPr>
        </p:nvSpPr>
        <p:spPr>
          <a:xfrm>
            <a:off x="533400" y="762000"/>
            <a:ext cx="10896600" cy="5867400"/>
          </a:xfrm>
        </p:spPr>
        <p:txBody>
          <a:bodyPr>
            <a:normAutofit fontScale="92500"/>
          </a:bodyPr>
          <a:lstStyle/>
          <a:p>
            <a:r>
              <a:rPr lang="en-US" altLang="ko-KR" dirty="0"/>
              <a:t>If attacker manages to give incorrect mapping:</a:t>
            </a:r>
          </a:p>
          <a:p>
            <a:pPr lvl="1"/>
            <a:r>
              <a:rPr lang="en-US" altLang="ko-KR" dirty="0"/>
              <a:t>Can get someone to route to server, thinking that they are routing to a different server</a:t>
            </a:r>
          </a:p>
          <a:p>
            <a:pPr lvl="2"/>
            <a:r>
              <a:rPr lang="en-US" altLang="ko-KR" dirty="0"/>
              <a:t>Get them to log into “bank” – give up username and password</a:t>
            </a:r>
          </a:p>
          <a:p>
            <a:r>
              <a:rPr lang="en-US" altLang="ko-KR" dirty="0"/>
              <a:t>Is DNS Secure?</a:t>
            </a:r>
          </a:p>
          <a:p>
            <a:pPr lvl="1"/>
            <a:r>
              <a:rPr lang="en-US" altLang="ko-KR" dirty="0"/>
              <a:t>Definitely a weak link</a:t>
            </a:r>
          </a:p>
          <a:p>
            <a:pPr lvl="2"/>
            <a:r>
              <a:rPr lang="en-US" altLang="ko-KR" dirty="0"/>
              <a:t>What if “response” returned from different server than original query?</a:t>
            </a:r>
          </a:p>
          <a:p>
            <a:pPr lvl="2"/>
            <a:r>
              <a:rPr lang="en-US" altLang="ko-KR" dirty="0"/>
              <a:t>Get person to use incorrect IP address!</a:t>
            </a:r>
          </a:p>
          <a:p>
            <a:pPr lvl="1"/>
            <a:r>
              <a:rPr lang="en-US" altLang="ko-KR" dirty="0"/>
              <a:t>Attempt to avoid substitution attacks:</a:t>
            </a:r>
          </a:p>
          <a:p>
            <a:pPr lvl="2"/>
            <a:r>
              <a:rPr lang="en-US" altLang="ko-KR" dirty="0"/>
              <a:t>Query includes random number which must be returned </a:t>
            </a:r>
          </a:p>
          <a:p>
            <a:r>
              <a:rPr lang="en-US" altLang="ko-KR" dirty="0"/>
              <a:t>In July 2008, hole in DNS security located!</a:t>
            </a:r>
          </a:p>
          <a:p>
            <a:pPr lvl="1"/>
            <a:r>
              <a:rPr lang="en-US" altLang="ko-KR" dirty="0"/>
              <a:t>Dan </a:t>
            </a:r>
            <a:r>
              <a:rPr lang="en-US" altLang="ko-KR" dirty="0" err="1"/>
              <a:t>Kaminsky</a:t>
            </a:r>
            <a:r>
              <a:rPr lang="en-US" altLang="ko-KR" dirty="0"/>
              <a:t> (security researcher) discovered an attack that broke DNS globally</a:t>
            </a:r>
          </a:p>
          <a:p>
            <a:pPr lvl="2"/>
            <a:r>
              <a:rPr lang="en-US" altLang="ko-KR" dirty="0"/>
              <a:t>One person in an ISP convinced to load particular web page, then all users of that ISP end up pointing at wrong address</a:t>
            </a:r>
          </a:p>
          <a:p>
            <a:pPr lvl="1"/>
            <a:r>
              <a:rPr lang="en-US" altLang="ko-KR" dirty="0"/>
              <a:t>High profile, highly advertised need for patching DNS </a:t>
            </a:r>
          </a:p>
          <a:p>
            <a:pPr lvl="2"/>
            <a:r>
              <a:rPr lang="en-US" altLang="ko-KR" dirty="0"/>
              <a:t>Big press release, lots of mystery</a:t>
            </a:r>
          </a:p>
          <a:p>
            <a:pPr lvl="2"/>
            <a:r>
              <a:rPr lang="en-US" altLang="ko-KR" dirty="0"/>
              <a:t>Security researchers told no speculation until patches applied</a:t>
            </a:r>
          </a:p>
          <a:p>
            <a:pPr lvl="1"/>
            <a:endParaRPr lang="ko-KR" altLang="en-US" dirty="0"/>
          </a:p>
        </p:txBody>
      </p:sp>
    </p:spTree>
    <p:extLst>
      <p:ext uri="{BB962C8B-B14F-4D97-AF65-F5344CB8AC3E}">
        <p14:creationId xmlns:p14="http://schemas.microsoft.com/office/powerpoint/2010/main" val="41537915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4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84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84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84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84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8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8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84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84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108436</TotalTime>
  <Pages>60</Pages>
  <Words>7997</Words>
  <Application>Microsoft Office PowerPoint</Application>
  <PresentationFormat>Widescreen</PresentationFormat>
  <Paragraphs>1479</Paragraphs>
  <Slides>88</Slides>
  <Notes>38</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109" baseType="lpstr">
      <vt:lpstr>ＭＳ Ｐゴシック</vt:lpstr>
      <vt:lpstr>ＭＳ Ｐゴシック</vt:lpstr>
      <vt:lpstr>Arial</vt:lpstr>
      <vt:lpstr>Arial Narrow</vt:lpstr>
      <vt:lpstr>Calibri</vt:lpstr>
      <vt:lpstr>Cambria Math</vt:lpstr>
      <vt:lpstr>Comic Sans MS</vt:lpstr>
      <vt:lpstr>Consolas</vt:lpstr>
      <vt:lpstr>Courier</vt:lpstr>
      <vt:lpstr>Courier New</vt:lpstr>
      <vt:lpstr>Gill Sans</vt:lpstr>
      <vt:lpstr>Gill Sans Light</vt:lpstr>
      <vt:lpstr>Gill Sans MT</vt:lpstr>
      <vt:lpstr>GILL SANS SEMIBOLD</vt:lpstr>
      <vt:lpstr>굴림</vt:lpstr>
      <vt:lpstr>Helvetica</vt:lpstr>
      <vt:lpstr>Symbol</vt:lpstr>
      <vt:lpstr>Times New Roman</vt:lpstr>
      <vt:lpstr>Wingdings</vt:lpstr>
      <vt:lpstr>Office</vt:lpstr>
      <vt:lpstr>Clip</vt:lpstr>
      <vt:lpstr>CS162 Operating Systems and Systems Programming Lecture 26  Networking and TCP/IP (Con’t), DNS, RPC, Distributed File Systems </vt:lpstr>
      <vt:lpstr>Recall: Distributed Consensus Making</vt:lpstr>
      <vt:lpstr>Recall: Wide Area Network</vt:lpstr>
      <vt:lpstr>Recall: Routers</vt:lpstr>
      <vt:lpstr>Recall: Packet Forwarding </vt:lpstr>
      <vt:lpstr>Setting up Routing Tables</vt:lpstr>
      <vt:lpstr>Naming in the Internet</vt:lpstr>
      <vt:lpstr>Domain Name System</vt:lpstr>
      <vt:lpstr>How Important is Correct Resolution?</vt:lpstr>
      <vt:lpstr>Network Layering</vt:lpstr>
      <vt:lpstr>Building a messaging service</vt:lpstr>
      <vt:lpstr>Recall: IPv4 Packet Format</vt:lpstr>
      <vt:lpstr>Building a messaging service on IP</vt:lpstr>
      <vt:lpstr>Administrivia</vt:lpstr>
      <vt:lpstr>Administrivia (Con’t)</vt:lpstr>
      <vt:lpstr>Internet Architecture: Five Layers</vt:lpstr>
      <vt:lpstr>Internet Architecture: Five Layers</vt:lpstr>
      <vt:lpstr>Layering Analogy: Packets in Envelopes</vt:lpstr>
      <vt:lpstr>Internet Transport Protocols</vt:lpstr>
      <vt:lpstr>Network Address Translation: Transport-Level IP Sharing</vt:lpstr>
      <vt:lpstr>Recall: Sockets in concept</vt:lpstr>
      <vt:lpstr>Reliable Message Delivery: the Problem</vt:lpstr>
      <vt:lpstr>Transmission Control Protocol (TCP)</vt:lpstr>
      <vt:lpstr>Problem: Dropped Packets</vt:lpstr>
      <vt:lpstr>Using Acknowledgements</vt:lpstr>
      <vt:lpstr>Stop-and-Wait (No Packet Loss)</vt:lpstr>
      <vt:lpstr>Stop-and-Wait (No Packet Loss)</vt:lpstr>
      <vt:lpstr>Stop-and-Wait (No Packet Loss)</vt:lpstr>
      <vt:lpstr>Stop-and-Wait with Packet Loss</vt:lpstr>
      <vt:lpstr>How to Deal with Message Duplication?</vt:lpstr>
      <vt:lpstr>Advantages of Moving Away From Stop-and-Wait</vt:lpstr>
      <vt:lpstr>Recall: Communication Between Processes</vt:lpstr>
      <vt:lpstr>Buffering in a TCP Connection</vt:lpstr>
      <vt:lpstr>Window Size: Space in Receive Queue</vt:lpstr>
      <vt:lpstr>Sliding Window Protocol</vt:lpstr>
      <vt:lpstr>Sliding Window (No Packet Loss)</vt:lpstr>
      <vt:lpstr>TCP Windows and Sequence Numbers: PER BYTE!</vt:lpstr>
      <vt:lpstr>Window-Based Acknowledgements (TCP)</vt:lpstr>
      <vt:lpstr>Congestion</vt:lpstr>
      <vt:lpstr>Congestion Avoidance</vt:lpstr>
      <vt:lpstr>Congestion Management</vt:lpstr>
      <vt:lpstr>Recall: Connection Setup over TCP/IP</vt:lpstr>
      <vt:lpstr>Establishing TCP Service</vt:lpstr>
      <vt:lpstr>Sockets in concept</vt:lpstr>
      <vt:lpstr>Open Connection: 3-Way Handshake</vt:lpstr>
      <vt:lpstr>Sockets in concept</vt:lpstr>
      <vt:lpstr>Close Connection: 4-Way Teardown</vt:lpstr>
      <vt:lpstr>Recall: Distributed Applications Build With Messages</vt:lpstr>
      <vt:lpstr>Question: Data Representation</vt:lpstr>
      <vt:lpstr>Simple Data Types</vt:lpstr>
      <vt:lpstr>Machine Representation</vt:lpstr>
      <vt:lpstr>Endianness</vt:lpstr>
      <vt:lpstr>What Endian is the Internet?</vt:lpstr>
      <vt:lpstr>Dealing with Endianness</vt:lpstr>
      <vt:lpstr>What About Richer Objects?</vt:lpstr>
      <vt:lpstr>Data Serialization Formats</vt:lpstr>
      <vt:lpstr>Data Serialization Formats</vt:lpstr>
      <vt:lpstr>Remote Procedure Call (RPC)</vt:lpstr>
      <vt:lpstr>RPC Concept</vt:lpstr>
      <vt:lpstr>RPC Information Flow</vt:lpstr>
      <vt:lpstr>RPC Implementation</vt:lpstr>
      <vt:lpstr>RPC Details (1/3)</vt:lpstr>
      <vt:lpstr>RPC Details (2/3)</vt:lpstr>
      <vt:lpstr>RPC Details (3/3)</vt:lpstr>
      <vt:lpstr>Problems with RPC: Non-Atomic Failures</vt:lpstr>
      <vt:lpstr>Problems with RPC: Performance</vt:lpstr>
      <vt:lpstr>Cross-Domain Communication/Location Transparency</vt:lpstr>
      <vt:lpstr>Microkernel operating systems</vt:lpstr>
      <vt:lpstr>Network-Attached Storage and the CAP Theorem</vt:lpstr>
      <vt:lpstr>Distributed File Systems</vt:lpstr>
      <vt:lpstr>Enabling Design: VFS </vt:lpstr>
      <vt:lpstr>Recall: Layers of I/O…</vt:lpstr>
      <vt:lpstr>Virtual Filesystem Switch</vt:lpstr>
      <vt:lpstr>VFS Common File Model in Linux</vt:lpstr>
      <vt:lpstr>Simple Distributed File System</vt:lpstr>
      <vt:lpstr>Use of caching to reduce network load</vt:lpstr>
      <vt:lpstr>Dealing with Failures</vt:lpstr>
      <vt:lpstr>Stateless Protocol</vt:lpstr>
      <vt:lpstr>Case Study: Network File System (NFS)</vt:lpstr>
      <vt:lpstr>NFS Continued</vt:lpstr>
      <vt:lpstr>NFS Architecture</vt:lpstr>
      <vt:lpstr>NFS Cache consistency</vt:lpstr>
      <vt:lpstr>Sequential Ordering Constraints</vt:lpstr>
      <vt:lpstr>NFS Pros and Cons</vt:lpstr>
      <vt:lpstr>Andrew File System</vt:lpstr>
      <vt:lpstr>Andrew File System (con’t)</vt:lpstr>
      <vt:lpstr>Summary (1/2)</vt:lpstr>
      <vt:lpstr>Summary (2/2)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kubitron</cp:lastModifiedBy>
  <cp:revision>1245</cp:revision>
  <cp:lastPrinted>2023-04-25T18:08:48Z</cp:lastPrinted>
  <dcterms:created xsi:type="dcterms:W3CDTF">1995-08-12T11:37:26Z</dcterms:created>
  <dcterms:modified xsi:type="dcterms:W3CDTF">2023-04-25T19:33:25Z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