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1256" r:id="rId3"/>
    <p:sldId id="1255" r:id="rId4"/>
    <p:sldId id="1231" r:id="rId5"/>
    <p:sldId id="1232" r:id="rId6"/>
    <p:sldId id="1233" r:id="rId7"/>
    <p:sldId id="1234" r:id="rId8"/>
    <p:sldId id="1235" r:id="rId9"/>
    <p:sldId id="1236" r:id="rId10"/>
    <p:sldId id="1237" r:id="rId11"/>
    <p:sldId id="1238" r:id="rId12"/>
    <p:sldId id="1239" r:id="rId13"/>
    <p:sldId id="1240" r:id="rId14"/>
    <p:sldId id="1241" r:id="rId15"/>
    <p:sldId id="1242" r:id="rId16"/>
    <p:sldId id="1243" r:id="rId17"/>
    <p:sldId id="1230" r:id="rId18"/>
    <p:sldId id="1244" r:id="rId19"/>
    <p:sldId id="1245" r:id="rId20"/>
    <p:sldId id="1246" r:id="rId21"/>
    <p:sldId id="1247" r:id="rId22"/>
    <p:sldId id="1248" r:id="rId23"/>
    <p:sldId id="1249" r:id="rId24"/>
    <p:sldId id="1250" r:id="rId25"/>
    <p:sldId id="1251" r:id="rId26"/>
    <p:sldId id="1252" r:id="rId27"/>
    <p:sldId id="1253" r:id="rId28"/>
    <p:sldId id="1220" r:id="rId29"/>
    <p:sldId id="1186" r:id="rId30"/>
    <p:sldId id="1177" r:id="rId31"/>
    <p:sldId id="1178" r:id="rId32"/>
    <p:sldId id="1179" r:id="rId33"/>
    <p:sldId id="1180" r:id="rId34"/>
    <p:sldId id="1181" r:id="rId35"/>
    <p:sldId id="1182" r:id="rId36"/>
    <p:sldId id="1183" r:id="rId37"/>
    <p:sldId id="1187" r:id="rId38"/>
    <p:sldId id="1188" r:id="rId39"/>
    <p:sldId id="1221" r:id="rId40"/>
    <p:sldId id="1184" r:id="rId41"/>
    <p:sldId id="1185" r:id="rId42"/>
    <p:sldId id="1190" r:id="rId43"/>
    <p:sldId id="1076" r:id="rId44"/>
    <p:sldId id="1222" r:id="rId45"/>
    <p:sldId id="1079" r:id="rId46"/>
    <p:sldId id="1080" r:id="rId47"/>
    <p:sldId id="1081" r:id="rId48"/>
    <p:sldId id="1082" r:id="rId49"/>
    <p:sldId id="1083" r:id="rId50"/>
    <p:sldId id="1084" r:id="rId51"/>
    <p:sldId id="1085" r:id="rId52"/>
    <p:sldId id="1086" r:id="rId53"/>
    <p:sldId id="1087" r:id="rId54"/>
    <p:sldId id="1088" r:id="rId55"/>
    <p:sldId id="1089" r:id="rId56"/>
    <p:sldId id="1090" r:id="rId57"/>
    <p:sldId id="1091" r:id="rId58"/>
    <p:sldId id="1092" r:id="rId59"/>
    <p:sldId id="1174" r:id="rId60"/>
    <p:sldId id="1093" r:id="rId61"/>
    <p:sldId id="1094" r:id="rId62"/>
    <p:sldId id="1223" r:id="rId63"/>
    <p:sldId id="1175" r:id="rId64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976"/>
    <p:restoredTop sz="95005" autoAdjust="0"/>
  </p:normalViewPr>
  <p:slideViewPr>
    <p:cSldViewPr>
      <p:cViewPr>
        <p:scale>
          <a:sx n="100" d="100"/>
          <a:sy n="100" d="100"/>
        </p:scale>
        <p:origin x="252" y="12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788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7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4" rIns="92268" bIns="46974">
            <a:spAutoFit/>
          </a:bodyPr>
          <a:lstStyle/>
          <a:p>
            <a:pPr algn="ctr" defTabSz="917108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08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5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4" rIns="92268" bIns="46974">
            <a:spAutoFit/>
          </a:bodyPr>
          <a:lstStyle/>
          <a:p>
            <a:pPr algn="ctr" defTabSz="917108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08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6" y="3475042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4" rIns="95622" bIns="469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852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021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Patterson’s a nice guy, so he gives up the body after using it for awhile and let’s John </a:t>
            </a:r>
            <a:r>
              <a:rPr lang="en-US" altLang="ko-KR" dirty="0" err="1" smtClean="0">
                <a:ea typeface="Gulim" panose="020B0600000101010101" pitchFamily="34" charset="-127"/>
              </a:rPr>
              <a:t>Kubitowicz</a:t>
            </a:r>
            <a:r>
              <a:rPr lang="en-US" altLang="ko-KR" dirty="0" smtClean="0">
                <a:ea typeface="Gulim" panose="020B0600000101010101" pitchFamily="34" charset="-127"/>
              </a:rPr>
              <a:t> have it.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But </a:t>
            </a:r>
            <a:r>
              <a:rPr lang="en-US" altLang="ko-KR" dirty="0" err="1" smtClean="0">
                <a:ea typeface="Gulim" panose="020B0600000101010101" pitchFamily="34" charset="-127"/>
              </a:rPr>
              <a:t>Kubi’s</a:t>
            </a:r>
            <a:r>
              <a:rPr lang="en-US" altLang="ko-KR" dirty="0" smtClean="0">
                <a:ea typeface="Gulim" panose="020B0600000101010101" pitchFamily="34" charset="-127"/>
              </a:rPr>
              <a:t> not so nice, so he won’t give up control…</a:t>
            </a:r>
          </a:p>
          <a:p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If you want to wake up for a final, you set your clock, or ask your roommate to pour water over your head – OS does the same</a:t>
            </a:r>
          </a:p>
        </p:txBody>
      </p:sp>
    </p:spTree>
    <p:extLst>
      <p:ext uri="{BB962C8B-B14F-4D97-AF65-F5344CB8AC3E}">
        <p14:creationId xmlns:p14="http://schemas.microsoft.com/office/powerpoint/2010/main" val="2471930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8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868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213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361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250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3844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264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559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3980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Intel seems to be discarding SMT in Silvermont because of power problems</a:t>
            </a:r>
          </a:p>
        </p:txBody>
      </p:sp>
    </p:spTree>
    <p:extLst>
      <p:ext uri="{BB962C8B-B14F-4D97-AF65-F5344CB8AC3E}">
        <p14:creationId xmlns:p14="http://schemas.microsoft.com/office/powerpoint/2010/main" val="2414669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2016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63616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7541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055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37311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83987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X could be (13, 5, 3)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173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5003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46552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69338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2325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6726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37425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29676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You’re sitting in class, hot day, milk does a body good. Go home, no milk, so go to store</a:t>
            </a:r>
          </a:p>
          <a:p>
            <a:r>
              <a:rPr lang="en-US" altLang="en-US" smtClean="0"/>
              <a:t>Roommate leaves class late because prof is more long-winded than I am. Has same idea, but result is too much milk!</a:t>
            </a:r>
          </a:p>
          <a:p>
            <a:r>
              <a:rPr lang="en-US" altLang="en-US" smtClean="0"/>
              <a:t>Problem: two cooperating threads, not cooperating properly</a:t>
            </a:r>
          </a:p>
        </p:txBody>
      </p:sp>
    </p:spTree>
    <p:extLst>
      <p:ext uri="{BB962C8B-B14F-4D97-AF65-F5344CB8AC3E}">
        <p14:creationId xmlns:p14="http://schemas.microsoft.com/office/powerpoint/2010/main" val="5843785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70778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94458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* This</a:t>
            </a:r>
            <a:r>
              <a:rPr lang="en-US" altLang="en-US" baseline="0" dirty="0" smtClean="0"/>
              <a:t> is a fate worse than failure! Code that usually works is way worse than outright broken code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962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Emergency crash of operating system called “</a:t>
            </a: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panic()</a:t>
            </a:r>
            <a:r>
              <a:rPr lang="en-US" altLang="ko-KR">
                <a:ea typeface="Gulim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6015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* This</a:t>
            </a:r>
            <a:r>
              <a:rPr lang="en-US" altLang="en-US" baseline="0" dirty="0" smtClean="0"/>
              <a:t> is a fate worse than failure! Code that usually works is way worse than outright broken code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6003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* This</a:t>
            </a:r>
            <a:r>
              <a:rPr lang="en-US" altLang="en-US" baseline="0" dirty="0" smtClean="0"/>
              <a:t> is a fate worse than failure! Code that usually works is way worse than outright broken code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4844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33327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25923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665627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32887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8659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06124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757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OS’s have almost human characteristics – unpredictable, hard to understand, …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Different things share the same CPU – one thread, then another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Similar to schizophrenia, like the movie Sybil, one body shared by several people, say we start with Dave Patterson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Threads are like the personalities of the CPU. First one thread/personality uses the CPU, then another,…</a:t>
            </a:r>
          </a:p>
        </p:txBody>
      </p:sp>
    </p:spTree>
    <p:extLst>
      <p:ext uri="{BB962C8B-B14F-4D97-AF65-F5344CB8AC3E}">
        <p14:creationId xmlns:p14="http://schemas.microsoft.com/office/powerpoint/2010/main" val="201573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Yield is for really nice people – Ever see two people at the supermarket checkout line? You first, no you first, …</a:t>
            </a:r>
          </a:p>
        </p:txBody>
      </p:sp>
    </p:spTree>
    <p:extLst>
      <p:ext uri="{BB962C8B-B14F-4D97-AF65-F5344CB8AC3E}">
        <p14:creationId xmlns:p14="http://schemas.microsoft.com/office/powerpoint/2010/main" val="361866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05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93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5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51555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7.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88034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2/7/2023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412698" y="6550025"/>
            <a:ext cx="336660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Spring 2023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sz="3000" dirty="0" smtClean="0"/>
              <a:t>7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200" dirty="0" smtClean="0"/>
              <a:t>Synchronization 2: </a:t>
            </a:r>
            <a:br>
              <a:rPr lang="en-US" sz="3200" dirty="0" smtClean="0"/>
            </a:br>
            <a:r>
              <a:rPr lang="en-US" sz="3200" dirty="0" smtClean="0"/>
              <a:t>Concurrency (</a:t>
            </a:r>
            <a:r>
              <a:rPr lang="en-US" sz="3200" dirty="0" err="1" smtClean="0"/>
              <a:t>Con’t</a:t>
            </a:r>
            <a:r>
              <a:rPr lang="en-US" sz="3200" dirty="0" smtClean="0"/>
              <a:t>), Mutual Exclusion, </a:t>
            </a:r>
            <a:br>
              <a:rPr lang="en-US" sz="3200" dirty="0" smtClean="0"/>
            </a:br>
            <a:r>
              <a:rPr lang="en-US" sz="3200" dirty="0" smtClean="0"/>
              <a:t>Lock Implementation, Atomic Operations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February 7</a:t>
            </a:r>
            <a:r>
              <a:rPr lang="en-US" altLang="en-US" baseline="30000" dirty="0" smtClean="0">
                <a:ea typeface="Gill Sans" charset="0"/>
              </a:rPr>
              <a:t>th</a:t>
            </a:r>
            <a:r>
              <a:rPr lang="en-US" altLang="en-US" dirty="0" smtClean="0">
                <a:ea typeface="Gill Sans" charset="0"/>
              </a:rPr>
              <a:t>, </a:t>
            </a:r>
            <a:r>
              <a:rPr lang="en-US" altLang="en-US" dirty="0" smtClean="0">
                <a:ea typeface="Gill Sans" charset="0"/>
              </a:rPr>
              <a:t>2023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Switch Details (continued)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11125199" cy="6019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What if you make a mistake in implementing switch?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Suppose you forget to save/restore register 32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Get intermittent failures depending on when context switch occurred and whether new thread uses register 32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System will give wrong result without warning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Can you devise an exhaustive test to test switch code?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No! Too many combinations and inter-leavings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Cautionary tale: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For speed, Topaz kernel saved one instruction in switch()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Carefully documented! Only works as long as kernel size &lt; 1MB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What happened?  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Time passed, People forgot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Later, they added features to kernel (no one removes features!)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Very weird behavior started happening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Moral of story: Design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3812065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AC8E-F693-AD41-8C92-AE7ACE7D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10820400" cy="533400"/>
          </a:xfrm>
        </p:spPr>
        <p:txBody>
          <a:bodyPr/>
          <a:lstStyle/>
          <a:p>
            <a:r>
              <a:rPr lang="en-US" dirty="0" smtClean="0"/>
              <a:t>How expensive is context switching?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A701-B82A-2A48-BB59-869A9711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11582400" cy="24616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Switching between threads in same process similar to switching between threads in different processes, but </a:t>
            </a:r>
            <a:r>
              <a:rPr lang="en-US" i="1" dirty="0" smtClean="0">
                <a:solidFill>
                  <a:srgbClr val="FF0000"/>
                </a:solidFill>
              </a:rPr>
              <a:t>much cheaper: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No need to change address space</a:t>
            </a:r>
          </a:p>
          <a:p>
            <a:r>
              <a:rPr lang="en-US" dirty="0" smtClean="0"/>
              <a:t>Some numbers from Linux:</a:t>
            </a:r>
          </a:p>
          <a:p>
            <a:pPr lvl="1"/>
            <a:r>
              <a:rPr lang="en-US" dirty="0" smtClean="0"/>
              <a:t>Frequency of context switch: 10-100ms</a:t>
            </a:r>
          </a:p>
          <a:p>
            <a:pPr lvl="1"/>
            <a:r>
              <a:rPr lang="en-US" dirty="0" smtClean="0"/>
              <a:t>Switching between processes: 3-4 </a:t>
            </a:r>
            <a:r>
              <a:rPr lang="en-US" dirty="0" err="1" smtClean="0"/>
              <a:t>μsec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Switching between threads: 100 ns</a:t>
            </a:r>
          </a:p>
          <a:p>
            <a:r>
              <a:rPr lang="en-US" dirty="0" smtClean="0"/>
              <a:t>Even cheaper: switch threads (using “yield”) in user-space!</a:t>
            </a: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88086" y="4008681"/>
            <a:ext cx="4495800" cy="2544519"/>
            <a:chOff x="335303" y="3932481"/>
            <a:chExt cx="4495800" cy="2544519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BD917D89-AE76-4173-A3EB-B1C1B3254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" t="25420" r="540" b="25180"/>
            <a:stretch>
              <a:fillRect/>
            </a:stretch>
          </p:blipFill>
          <p:spPr bwMode="auto">
            <a:xfrm>
              <a:off x="335303" y="3932481"/>
              <a:ext cx="4495800" cy="168116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CBB50054-8986-41A2-8986-FCD0F58A4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125" y="5646003"/>
              <a:ext cx="258615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Simple One-to-One</a:t>
              </a:r>
            </a:p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Threading Model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70443" y="3243560"/>
            <a:ext cx="2895600" cy="3357265"/>
            <a:chOff x="5370443" y="3260232"/>
            <a:chExt cx="2895600" cy="335726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0A1455B3-67C1-4C7F-97C1-58735D1E5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82" t="1207" r="12682" b="1208"/>
            <a:stretch>
              <a:fillRect/>
            </a:stretch>
          </p:blipFill>
          <p:spPr bwMode="auto">
            <a:xfrm>
              <a:off x="5370443" y="3260232"/>
              <a:ext cx="2895600" cy="283845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D02273D2-3699-4481-83B0-2718BD467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7893" y="6155832"/>
              <a:ext cx="186070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Many-to-One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610600" y="3243560"/>
            <a:ext cx="3276600" cy="3385840"/>
            <a:chOff x="8610600" y="3260232"/>
            <a:chExt cx="3276600" cy="3385840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A1554D32-3359-4A4D-8FA4-E93B41C59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3" t="838" r="6912" b="838"/>
            <a:stretch>
              <a:fillRect/>
            </a:stretch>
          </p:blipFill>
          <p:spPr bwMode="auto">
            <a:xfrm>
              <a:off x="8610600" y="3260232"/>
              <a:ext cx="3276600" cy="2854325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5A42E076-6DAC-4952-9BA6-5930554AE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1499" y="6184407"/>
              <a:ext cx="204735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Many-to-Many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1409" y="3200218"/>
            <a:ext cx="4980191" cy="3352982"/>
            <a:chOff x="48626" y="3124018"/>
            <a:chExt cx="4980191" cy="335298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D5272B-F9AA-4E44-9952-950BED58CB04}"/>
                </a:ext>
              </a:extLst>
            </p:cNvPr>
            <p:cNvSpPr/>
            <p:nvPr/>
          </p:nvSpPr>
          <p:spPr>
            <a:xfrm>
              <a:off x="48626" y="3147464"/>
              <a:ext cx="4980191" cy="332953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9AF7E6-C47D-4B87-8551-9217B09801CE}"/>
                </a:ext>
              </a:extLst>
            </p:cNvPr>
            <p:cNvSpPr txBox="1"/>
            <p:nvPr/>
          </p:nvSpPr>
          <p:spPr>
            <a:xfrm>
              <a:off x="192806" y="3124018"/>
              <a:ext cx="46382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>
                  <a:solidFill>
                    <a:srgbClr val="FF0000"/>
                  </a:solidFill>
                </a:rPr>
                <a:t>What we are talking about</a:t>
              </a:r>
              <a:br>
                <a:rPr lang="en-US" sz="2400" b="1" i="1" dirty="0" smtClean="0">
                  <a:solidFill>
                    <a:srgbClr val="FF0000"/>
                  </a:solidFill>
                </a:rPr>
              </a:br>
              <a:r>
                <a:rPr lang="en-US" sz="2400" b="1" i="1" dirty="0" smtClean="0">
                  <a:solidFill>
                    <a:srgbClr val="FF0000"/>
                  </a:solidFill>
                </a:rPr>
                <a:t>in Today’s lecture</a:t>
              </a:r>
              <a:endParaRPr lang="en-US" sz="2400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975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91" name="Group 11"/>
          <p:cNvGrpSpPr>
            <a:grpSpLocks/>
          </p:cNvGrpSpPr>
          <p:nvPr/>
        </p:nvGrpSpPr>
        <p:grpSpPr bwMode="auto">
          <a:xfrm>
            <a:off x="4043104" y="1828801"/>
            <a:ext cx="3870585" cy="1522413"/>
            <a:chOff x="1202" y="1056"/>
            <a:chExt cx="2446" cy="1056"/>
          </a:xfrm>
        </p:grpSpPr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kernel_read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6" name="Arc 14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7" name="Text Box 15"/>
            <p:cNvSpPr txBox="1">
              <a:spLocks noChangeArrowheads="1"/>
            </p:cNvSpPr>
            <p:nvPr/>
          </p:nvSpPr>
          <p:spPr bwMode="auto">
            <a:xfrm>
              <a:off x="1202" y="1152"/>
              <a:ext cx="82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Trap to OS</a:t>
              </a:r>
            </a:p>
          </p:txBody>
        </p:sp>
        <p:sp>
          <p:nvSpPr>
            <p:cNvPr id="26638" name="Rectangle 16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153400" cy="533400"/>
          </a:xfrm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What happens when thread blocks on I/O?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3505200"/>
            <a:ext cx="8077200" cy="304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What happens when a thread requests a block of data from the file system?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User code invokes a system call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Read operation is initiated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Run new thread/switch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Thread communication similar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Wait for Signal/Join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Networking</a:t>
            </a:r>
          </a:p>
          <a:p>
            <a:pPr lvl="1">
              <a:lnSpc>
                <a:spcPct val="80000"/>
              </a:lnSpc>
            </a:pPr>
            <a:endParaRPr lang="ko-KR" altLang="en-US" smtClean="0">
              <a:ea typeface="Gulim" panose="020B0600000101010101" pitchFamily="34" charset="-127"/>
            </a:endParaRP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5932488" y="965200"/>
            <a:ext cx="1981200" cy="6096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CopyFile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5932488" y="1574800"/>
            <a:ext cx="1981200" cy="5334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read</a:t>
            </a:r>
          </a:p>
        </p:txBody>
      </p:sp>
      <p:grpSp>
        <p:nvGrpSpPr>
          <p:cNvPr id="26631" name="Group 18"/>
          <p:cNvGrpSpPr>
            <a:grpSpLocks/>
          </p:cNvGrpSpPr>
          <p:nvPr/>
        </p:nvGrpSpPr>
        <p:grpSpPr bwMode="auto">
          <a:xfrm>
            <a:off x="8075613" y="1377369"/>
            <a:ext cx="369874" cy="1661107"/>
            <a:chOff x="4606" y="816"/>
            <a:chExt cx="234" cy="1152"/>
          </a:xfrm>
        </p:grpSpPr>
        <p:sp>
          <p:nvSpPr>
            <p:cNvPr id="26632" name="Text Box 19"/>
            <p:cNvSpPr txBox="1">
              <a:spLocks noChangeArrowheads="1"/>
            </p:cNvSpPr>
            <p:nvPr/>
          </p:nvSpPr>
          <p:spPr bwMode="auto">
            <a:xfrm rot="5400000">
              <a:off x="4196" y="1273"/>
              <a:ext cx="10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26633" name="Line 2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9386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External Events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14400"/>
            <a:ext cx="7924800" cy="57912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Gulim" panose="020B0600000101010101" pitchFamily="34" charset="-127"/>
              </a:rPr>
              <a:t>What happens if thread never does any I/O, never waits, and never yields control?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Could the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dirty="0" smtClean="0">
                <a:ea typeface="Gulim" panose="020B0600000101010101" pitchFamily="34" charset="-127"/>
              </a:rPr>
              <a:t> program grab all resources and never release the processor?</a:t>
            </a:r>
          </a:p>
          <a:p>
            <a:pPr lvl="2"/>
            <a:r>
              <a:rPr lang="en-US" altLang="ko-KR" dirty="0" smtClean="0">
                <a:ea typeface="Gulim" panose="020B0600000101010101" pitchFamily="34" charset="-127"/>
              </a:rPr>
              <a:t>What if it didn’t print to console?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Must find way that dispatcher can regain control!</a:t>
            </a:r>
          </a:p>
          <a:p>
            <a:pPr lvl="4"/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Answer: </a:t>
            </a:r>
            <a:r>
              <a:rPr lang="en-US" altLang="ko-KR" dirty="0">
                <a:ea typeface="Gulim" panose="020B0600000101010101" pitchFamily="34" charset="-127"/>
              </a:rPr>
              <a:t>u</a:t>
            </a:r>
            <a:r>
              <a:rPr lang="en-US" altLang="ko-KR" dirty="0" smtClean="0">
                <a:ea typeface="Gulim" panose="020B0600000101010101" pitchFamily="34" charset="-127"/>
              </a:rPr>
              <a:t>tilize external </a:t>
            </a:r>
            <a:r>
              <a:rPr lang="en-US" altLang="ko-KR" dirty="0">
                <a:ea typeface="Gulim" panose="020B0600000101010101" pitchFamily="34" charset="-127"/>
              </a:rPr>
              <a:t>e</a:t>
            </a:r>
            <a:r>
              <a:rPr lang="en-US" altLang="ko-KR" dirty="0" smtClean="0">
                <a:ea typeface="Gulim" panose="020B0600000101010101" pitchFamily="34" charset="-127"/>
              </a:rPr>
              <a:t>vents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Interrupts: signals from hardware or software that stop the running code and jump to kernel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Timer: like an alarm clock that goes off every some milliseconds</a:t>
            </a:r>
          </a:p>
          <a:p>
            <a:pPr lvl="4"/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If we make sure that external events occur frequently enough, can ensure dispatcher runs</a:t>
            </a:r>
          </a:p>
          <a:p>
            <a:pPr lvl="1"/>
            <a:endParaRPr lang="ko-KR" altLang="en-US" dirty="0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794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524000"/>
            <a:ext cx="17494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Interrupt Controller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3843338"/>
            <a:ext cx="8839200" cy="2913062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Interrupts invoked with interrupt lines from devices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 controller chooses interrupt request to honor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Interrupt identity specified with ID line 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Mask enables/disables interrupts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Priority encoder picks highest enabled interrupt 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Software Interrupt Set/Cleared by Software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CPU can disable all interrupts with internal flag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Non-</a:t>
            </a:r>
            <a:r>
              <a:rPr lang="en-US" altLang="ko-KR" sz="2200" dirty="0" err="1">
                <a:ea typeface="굴림" panose="020B0600000101010101" pitchFamily="34" charset="-127"/>
              </a:rPr>
              <a:t>Maskable</a:t>
            </a:r>
            <a:r>
              <a:rPr lang="en-US" altLang="ko-KR" sz="2200" dirty="0">
                <a:ea typeface="굴림" panose="020B0600000101010101" pitchFamily="34" charset="-127"/>
              </a:rPr>
              <a:t> Interrupt line (NMI) can’t be disabled</a:t>
            </a:r>
          </a:p>
        </p:txBody>
      </p:sp>
      <p:sp>
        <p:nvSpPr>
          <p:cNvPr id="9221" name="Text Box 55"/>
          <p:cNvSpPr txBox="1">
            <a:spLocks noChangeArrowheads="1"/>
          </p:cNvSpPr>
          <p:nvPr/>
        </p:nvSpPr>
        <p:spPr bwMode="auto">
          <a:xfrm>
            <a:off x="1219200" y="3429000"/>
            <a:ext cx="1042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Network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4195763" y="1993384"/>
            <a:ext cx="2503487" cy="369332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23" name="Group 60"/>
          <p:cNvGrpSpPr>
            <a:grpSpLocks/>
          </p:cNvGrpSpPr>
          <p:nvPr/>
        </p:nvGrpSpPr>
        <p:grpSpPr bwMode="auto">
          <a:xfrm>
            <a:off x="6592887" y="1465264"/>
            <a:ext cx="1155700" cy="293687"/>
            <a:chOff x="3527" y="1190"/>
            <a:chExt cx="710" cy="178"/>
          </a:xfrm>
        </p:grpSpPr>
        <p:sp>
          <p:nvSpPr>
            <p:cNvPr id="9251" name="Line 11"/>
            <p:cNvSpPr>
              <a:spLocks noChangeShapeType="1"/>
            </p:cNvSpPr>
            <p:nvPr/>
          </p:nvSpPr>
          <p:spPr bwMode="auto">
            <a:xfrm>
              <a:off x="3527" y="1190"/>
              <a:ext cx="71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2" name="Line 12"/>
            <p:cNvSpPr>
              <a:spLocks noChangeShapeType="1"/>
            </p:cNvSpPr>
            <p:nvPr/>
          </p:nvSpPr>
          <p:spPr bwMode="auto">
            <a:xfrm>
              <a:off x="3527" y="1368"/>
              <a:ext cx="66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9224" name="Line 13"/>
          <p:cNvSpPr>
            <a:spLocks noChangeShapeType="1"/>
          </p:cNvSpPr>
          <p:nvPr/>
        </p:nvSpPr>
        <p:spPr bwMode="auto">
          <a:xfrm flipH="1">
            <a:off x="7110413" y="1335088"/>
            <a:ext cx="130175" cy="258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6772275" y="1011238"/>
            <a:ext cx="6655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IntID</a:t>
            </a:r>
          </a:p>
        </p:txBody>
      </p:sp>
      <p:sp>
        <p:nvSpPr>
          <p:cNvPr id="9226" name="Text Box 15"/>
          <p:cNvSpPr txBox="1">
            <a:spLocks noChangeArrowheads="1"/>
          </p:cNvSpPr>
          <p:nvPr/>
        </p:nvSpPr>
        <p:spPr bwMode="auto">
          <a:xfrm>
            <a:off x="6569075" y="1828800"/>
            <a:ext cx="10338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5718175" y="779464"/>
            <a:ext cx="455613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 Mask</a:t>
            </a:r>
          </a:p>
        </p:txBody>
      </p:sp>
      <p:sp>
        <p:nvSpPr>
          <p:cNvPr id="9228" name="Freeform 36"/>
          <p:cNvSpPr>
            <a:spLocks/>
          </p:cNvSpPr>
          <p:nvPr/>
        </p:nvSpPr>
        <p:spPr bwMode="auto">
          <a:xfrm>
            <a:off x="5411788" y="2303464"/>
            <a:ext cx="306387" cy="714375"/>
          </a:xfrm>
          <a:custGeom>
            <a:avLst/>
            <a:gdLst>
              <a:gd name="T0" fmla="*/ 0 w 240"/>
              <a:gd name="T1" fmla="*/ 714375 h 624"/>
              <a:gd name="T2" fmla="*/ 0 w 240"/>
              <a:gd name="T3" fmla="*/ 0 h 624"/>
              <a:gd name="T4" fmla="*/ 306387 w 240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624">
                <a:moveTo>
                  <a:pt x="0" y="624"/>
                </a:move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9" name="AutoShape 41"/>
          <p:cNvSpPr>
            <a:spLocks noChangeArrowheads="1"/>
          </p:cNvSpPr>
          <p:nvPr/>
        </p:nvSpPr>
        <p:spPr bwMode="auto">
          <a:xfrm rot="-8552390">
            <a:off x="6699250" y="2039939"/>
            <a:ext cx="1133475" cy="1011237"/>
          </a:xfrm>
          <a:custGeom>
            <a:avLst/>
            <a:gdLst>
              <a:gd name="T0" fmla="*/ 756122 w 21600"/>
              <a:gd name="T1" fmla="*/ 0 h 21600"/>
              <a:gd name="T2" fmla="*/ 756122 w 21600"/>
              <a:gd name="T3" fmla="*/ 569195 h 21600"/>
              <a:gd name="T4" fmla="*/ 76877 w 21600"/>
              <a:gd name="T5" fmla="*/ 1011237 h 21600"/>
              <a:gd name="T6" fmla="*/ 1133475 w 21600"/>
              <a:gd name="T7" fmla="*/ 28459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646 h 21600"/>
              <a:gd name="T14" fmla="*/ 19905 w 21600"/>
              <a:gd name="T15" fmla="*/ 751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09" y="0"/>
                </a:lnTo>
                <a:lnTo>
                  <a:pt x="14409" y="4646"/>
                </a:lnTo>
                <a:lnTo>
                  <a:pt x="12427" y="4646"/>
                </a:lnTo>
                <a:cubicBezTo>
                  <a:pt x="5564" y="4646"/>
                  <a:pt x="0" y="8009"/>
                  <a:pt x="0" y="12158"/>
                </a:cubicBezTo>
                <a:lnTo>
                  <a:pt x="0" y="21600"/>
                </a:lnTo>
                <a:lnTo>
                  <a:pt x="2929" y="21600"/>
                </a:lnTo>
                <a:lnTo>
                  <a:pt x="2929" y="12158"/>
                </a:lnTo>
                <a:cubicBezTo>
                  <a:pt x="2929" y="9592"/>
                  <a:pt x="7181" y="7512"/>
                  <a:pt x="12427" y="7512"/>
                </a:cubicBezTo>
                <a:lnTo>
                  <a:pt x="14409" y="7512"/>
                </a:lnTo>
                <a:lnTo>
                  <a:pt x="14409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0" name="Text Box 42"/>
          <p:cNvSpPr txBox="1">
            <a:spLocks noChangeArrowheads="1"/>
          </p:cNvSpPr>
          <p:nvPr/>
        </p:nvSpPr>
        <p:spPr bwMode="auto">
          <a:xfrm>
            <a:off x="7010399" y="2949575"/>
            <a:ext cx="9309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Control</a:t>
            </a:r>
          </a:p>
        </p:txBody>
      </p:sp>
      <p:sp>
        <p:nvSpPr>
          <p:cNvPr id="9231" name="Rectangle 44"/>
          <p:cNvSpPr>
            <a:spLocks noChangeArrowheads="1"/>
          </p:cNvSpPr>
          <p:nvPr/>
        </p:nvSpPr>
        <p:spPr bwMode="auto">
          <a:xfrm>
            <a:off x="5046663" y="3021013"/>
            <a:ext cx="1271587" cy="646112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Software</a:t>
            </a:r>
          </a:p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grpSp>
        <p:nvGrpSpPr>
          <p:cNvPr id="9232" name="Group 61"/>
          <p:cNvGrpSpPr>
            <a:grpSpLocks/>
          </p:cNvGrpSpPr>
          <p:nvPr/>
        </p:nvGrpSpPr>
        <p:grpSpPr bwMode="auto">
          <a:xfrm>
            <a:off x="8283575" y="2670177"/>
            <a:ext cx="602032" cy="950659"/>
            <a:chOff x="4578" y="2034"/>
            <a:chExt cx="413" cy="651"/>
          </a:xfrm>
        </p:grpSpPr>
        <p:sp>
          <p:nvSpPr>
            <p:cNvPr id="9249" name="Line 46"/>
            <p:cNvSpPr>
              <a:spLocks noChangeShapeType="1"/>
            </p:cNvSpPr>
            <p:nvPr/>
          </p:nvSpPr>
          <p:spPr bwMode="auto">
            <a:xfrm flipV="1">
              <a:off x="4815" y="2034"/>
              <a:ext cx="0" cy="3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0" name="Text Box 47"/>
            <p:cNvSpPr txBox="1">
              <a:spLocks noChangeArrowheads="1"/>
            </p:cNvSpPr>
            <p:nvPr/>
          </p:nvSpPr>
          <p:spPr bwMode="auto">
            <a:xfrm>
              <a:off x="4578" y="2432"/>
              <a:ext cx="41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NMI</a:t>
              </a:r>
            </a:p>
          </p:txBody>
        </p:sp>
      </p:grpSp>
      <p:sp>
        <p:nvSpPr>
          <p:cNvPr id="9233" name="Oval 8"/>
          <p:cNvSpPr>
            <a:spLocks noChangeArrowheads="1"/>
          </p:cNvSpPr>
          <p:nvPr/>
        </p:nvSpPr>
        <p:spPr bwMode="auto">
          <a:xfrm>
            <a:off x="7678737" y="685801"/>
            <a:ext cx="1922462" cy="2036763"/>
          </a:xfrm>
          <a:prstGeom prst="ellipse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4" name="Text Box 6"/>
          <p:cNvSpPr txBox="1">
            <a:spLocks noChangeArrowheads="1"/>
          </p:cNvSpPr>
          <p:nvPr/>
        </p:nvSpPr>
        <p:spPr bwMode="auto">
          <a:xfrm>
            <a:off x="8229599" y="1143001"/>
            <a:ext cx="685800" cy="4476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32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</p:txBody>
      </p:sp>
      <p:sp>
        <p:nvSpPr>
          <p:cNvPr id="9235" name="Line 40"/>
          <p:cNvSpPr>
            <a:spLocks noChangeShapeType="1"/>
          </p:cNvSpPr>
          <p:nvPr/>
        </p:nvSpPr>
        <p:spPr bwMode="auto">
          <a:xfrm>
            <a:off x="4506912" y="1982788"/>
            <a:ext cx="1200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6" name="Line 37"/>
          <p:cNvSpPr>
            <a:spLocks noChangeShapeType="1"/>
          </p:cNvSpPr>
          <p:nvPr/>
        </p:nvSpPr>
        <p:spPr bwMode="auto">
          <a:xfrm>
            <a:off x="3886200" y="1012825"/>
            <a:ext cx="1820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7" name="Line 38"/>
          <p:cNvSpPr>
            <a:spLocks noChangeShapeType="1"/>
          </p:cNvSpPr>
          <p:nvPr/>
        </p:nvSpPr>
        <p:spPr bwMode="auto">
          <a:xfrm>
            <a:off x="3352800" y="1336675"/>
            <a:ext cx="23542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8" name="Line 39"/>
          <p:cNvSpPr>
            <a:spLocks noChangeShapeType="1"/>
          </p:cNvSpPr>
          <p:nvPr/>
        </p:nvSpPr>
        <p:spPr bwMode="auto">
          <a:xfrm>
            <a:off x="3429000" y="1658938"/>
            <a:ext cx="22780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9" name="Line 52"/>
          <p:cNvSpPr>
            <a:spLocks noChangeShapeType="1"/>
          </p:cNvSpPr>
          <p:nvPr/>
        </p:nvSpPr>
        <p:spPr bwMode="auto">
          <a:xfrm>
            <a:off x="1752599" y="457200"/>
            <a:ext cx="0" cy="29416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0" name="Line 53"/>
          <p:cNvSpPr>
            <a:spLocks noChangeShapeType="1"/>
          </p:cNvSpPr>
          <p:nvPr/>
        </p:nvSpPr>
        <p:spPr bwMode="auto">
          <a:xfrm flipV="1">
            <a:off x="1752599" y="2112963"/>
            <a:ext cx="533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1" name="Rectangle 59"/>
          <p:cNvSpPr>
            <a:spLocks noChangeArrowheads="1"/>
          </p:cNvSpPr>
          <p:nvPr/>
        </p:nvSpPr>
        <p:spPr bwMode="auto">
          <a:xfrm>
            <a:off x="6138863" y="779464"/>
            <a:ext cx="454025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Priority Encoder</a:t>
            </a:r>
          </a:p>
        </p:txBody>
      </p:sp>
      <p:sp>
        <p:nvSpPr>
          <p:cNvPr id="9242" name="Rectangle 45"/>
          <p:cNvSpPr>
            <a:spLocks noChangeArrowheads="1"/>
          </p:cNvSpPr>
          <p:nvPr/>
        </p:nvSpPr>
        <p:spPr bwMode="auto">
          <a:xfrm rot="5400000">
            <a:off x="3937000" y="2244726"/>
            <a:ext cx="1358900" cy="4540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Timer</a:t>
            </a:r>
          </a:p>
        </p:txBody>
      </p:sp>
      <p:sp>
        <p:nvSpPr>
          <p:cNvPr id="9243" name="cddrive"/>
          <p:cNvSpPr>
            <a:spLocks noEditPoints="1" noChangeArrowheads="1"/>
          </p:cNvSpPr>
          <p:nvPr/>
        </p:nvSpPr>
        <p:spPr bwMode="auto">
          <a:xfrm>
            <a:off x="2362199" y="228600"/>
            <a:ext cx="1295400" cy="647700"/>
          </a:xfrm>
          <a:custGeom>
            <a:avLst/>
            <a:gdLst>
              <a:gd name="T0" fmla="*/ 647700 w 21600"/>
              <a:gd name="T1" fmla="*/ 0 h 21600"/>
              <a:gd name="T2" fmla="*/ 1295400 w 21600"/>
              <a:gd name="T3" fmla="*/ 323850 h 21600"/>
              <a:gd name="T4" fmla="*/ 647700 w 21600"/>
              <a:gd name="T5" fmla="*/ 647700 h 21600"/>
              <a:gd name="T6" fmla="*/ 0 w 21600"/>
              <a:gd name="T7" fmla="*/ 323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86 w 21600"/>
              <a:gd name="T13" fmla="*/ 23059 h 21600"/>
              <a:gd name="T14" fmla="*/ 21005 w 21600"/>
              <a:gd name="T15" fmla="*/ 3050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9244" name="Line 64"/>
          <p:cNvSpPr>
            <a:spLocks noChangeShapeType="1"/>
          </p:cNvSpPr>
          <p:nvPr/>
        </p:nvSpPr>
        <p:spPr bwMode="auto">
          <a:xfrm flipH="1" flipV="1">
            <a:off x="3594099" y="785813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5" name="printer2"/>
          <p:cNvSpPr>
            <a:spLocks noEditPoints="1" noChangeArrowheads="1"/>
          </p:cNvSpPr>
          <p:nvPr/>
        </p:nvSpPr>
        <p:spPr bwMode="auto">
          <a:xfrm>
            <a:off x="2057400" y="990600"/>
            <a:ext cx="1285875" cy="604838"/>
          </a:xfrm>
          <a:custGeom>
            <a:avLst/>
            <a:gdLst>
              <a:gd name="T0" fmla="*/ 635377 w 21600"/>
              <a:gd name="T1" fmla="*/ 0 h 21600"/>
              <a:gd name="T2" fmla="*/ 1142167 w 21600"/>
              <a:gd name="T3" fmla="*/ 0 h 21600"/>
              <a:gd name="T4" fmla="*/ 1285875 w 21600"/>
              <a:gd name="T5" fmla="*/ 131692 h 21600"/>
              <a:gd name="T6" fmla="*/ 1285875 w 21600"/>
              <a:gd name="T7" fmla="*/ 302419 h 21600"/>
              <a:gd name="T8" fmla="*/ 1285875 w 21600"/>
              <a:gd name="T9" fmla="*/ 463373 h 21600"/>
              <a:gd name="T10" fmla="*/ 1074063 w 21600"/>
              <a:gd name="T11" fmla="*/ 604838 h 21600"/>
              <a:gd name="T12" fmla="*/ 635377 w 21600"/>
              <a:gd name="T13" fmla="*/ 604838 h 21600"/>
              <a:gd name="T14" fmla="*/ 189071 w 21600"/>
              <a:gd name="T15" fmla="*/ 604838 h 21600"/>
              <a:gd name="T16" fmla="*/ 0 w 21600"/>
              <a:gd name="T17" fmla="*/ 463373 h 21600"/>
              <a:gd name="T18" fmla="*/ 0 w 21600"/>
              <a:gd name="T19" fmla="*/ 302419 h 21600"/>
              <a:gd name="T20" fmla="*/ 0 w 21600"/>
              <a:gd name="T21" fmla="*/ 131692 h 21600"/>
              <a:gd name="T22" fmla="*/ 143708 w 21600"/>
              <a:gd name="T23" fmla="*/ 0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397 w 21600"/>
              <a:gd name="T37" fmla="*/ 23298 h 21600"/>
              <a:gd name="T38" fmla="*/ 20266 w 21600"/>
              <a:gd name="T39" fmla="*/ 31137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10673" y="0"/>
                </a:moveTo>
                <a:lnTo>
                  <a:pt x="19186" y="0"/>
                </a:lnTo>
                <a:lnTo>
                  <a:pt x="21600" y="4703"/>
                </a:lnTo>
                <a:lnTo>
                  <a:pt x="21600" y="10800"/>
                </a:lnTo>
                <a:lnTo>
                  <a:pt x="21600" y="16548"/>
                </a:lnTo>
                <a:lnTo>
                  <a:pt x="18042" y="16548"/>
                </a:lnTo>
                <a:lnTo>
                  <a:pt x="18042" y="21600"/>
                </a:lnTo>
                <a:lnTo>
                  <a:pt x="10673" y="21600"/>
                </a:lnTo>
                <a:lnTo>
                  <a:pt x="3176" y="21600"/>
                </a:lnTo>
                <a:lnTo>
                  <a:pt x="3176" y="16548"/>
                </a:lnTo>
                <a:lnTo>
                  <a:pt x="0" y="16548"/>
                </a:lnTo>
                <a:lnTo>
                  <a:pt x="0" y="10800"/>
                </a:lnTo>
                <a:lnTo>
                  <a:pt x="0" y="4703"/>
                </a:lnTo>
                <a:lnTo>
                  <a:pt x="2414" y="0"/>
                </a:lnTo>
                <a:lnTo>
                  <a:pt x="10673" y="0"/>
                </a:lnTo>
                <a:close/>
              </a:path>
              <a:path w="21600" h="21600" extrusionOk="0">
                <a:moveTo>
                  <a:pt x="0" y="4703"/>
                </a:moveTo>
                <a:lnTo>
                  <a:pt x="3558" y="4703"/>
                </a:lnTo>
                <a:lnTo>
                  <a:pt x="17026" y="4703"/>
                </a:lnTo>
                <a:lnTo>
                  <a:pt x="21600" y="4703"/>
                </a:lnTo>
                <a:lnTo>
                  <a:pt x="0" y="4703"/>
                </a:lnTo>
                <a:moveTo>
                  <a:pt x="16518" y="4703"/>
                </a:moveTo>
                <a:lnTo>
                  <a:pt x="16518" y="10452"/>
                </a:lnTo>
                <a:lnTo>
                  <a:pt x="0" y="10452"/>
                </a:lnTo>
                <a:moveTo>
                  <a:pt x="4320" y="16548"/>
                </a:moveTo>
                <a:lnTo>
                  <a:pt x="4320" y="17419"/>
                </a:lnTo>
                <a:lnTo>
                  <a:pt x="4320" y="20555"/>
                </a:lnTo>
                <a:lnTo>
                  <a:pt x="4320" y="21600"/>
                </a:lnTo>
                <a:lnTo>
                  <a:pt x="4320" y="16548"/>
                </a:lnTo>
                <a:moveTo>
                  <a:pt x="16899" y="16548"/>
                </a:moveTo>
                <a:lnTo>
                  <a:pt x="16899" y="17419"/>
                </a:lnTo>
                <a:lnTo>
                  <a:pt x="16899" y="20555"/>
                </a:lnTo>
                <a:lnTo>
                  <a:pt x="16899" y="21600"/>
                </a:lnTo>
                <a:lnTo>
                  <a:pt x="16899" y="16548"/>
                </a:lnTo>
                <a:moveTo>
                  <a:pt x="15247" y="14981"/>
                </a:moveTo>
                <a:lnTo>
                  <a:pt x="15247" y="10452"/>
                </a:lnTo>
                <a:lnTo>
                  <a:pt x="16899" y="16548"/>
                </a:lnTo>
                <a:lnTo>
                  <a:pt x="18042" y="16548"/>
                </a:lnTo>
                <a:lnTo>
                  <a:pt x="16518" y="10452"/>
                </a:lnTo>
                <a:moveTo>
                  <a:pt x="15247" y="14981"/>
                </a:moveTo>
                <a:lnTo>
                  <a:pt x="15247" y="14981"/>
                </a:lnTo>
                <a:lnTo>
                  <a:pt x="16772" y="17942"/>
                </a:lnTo>
                <a:lnTo>
                  <a:pt x="4447" y="17942"/>
                </a:lnTo>
                <a:lnTo>
                  <a:pt x="5972" y="14981"/>
                </a:lnTo>
                <a:lnTo>
                  <a:pt x="5972" y="10452"/>
                </a:lnTo>
                <a:lnTo>
                  <a:pt x="4320" y="16548"/>
                </a:lnTo>
                <a:lnTo>
                  <a:pt x="3176" y="16548"/>
                </a:lnTo>
                <a:lnTo>
                  <a:pt x="4701" y="10452"/>
                </a:lnTo>
                <a:moveTo>
                  <a:pt x="20202" y="5574"/>
                </a:moveTo>
                <a:lnTo>
                  <a:pt x="20711" y="5574"/>
                </a:lnTo>
                <a:lnTo>
                  <a:pt x="20711" y="7839"/>
                </a:lnTo>
                <a:lnTo>
                  <a:pt x="20202" y="7839"/>
                </a:lnTo>
                <a:lnTo>
                  <a:pt x="20202" y="5574"/>
                </a:lnTo>
                <a:moveTo>
                  <a:pt x="5972" y="14981"/>
                </a:moveTo>
                <a:lnTo>
                  <a:pt x="7496" y="14981"/>
                </a:lnTo>
                <a:lnTo>
                  <a:pt x="13341" y="14981"/>
                </a:lnTo>
                <a:lnTo>
                  <a:pt x="15247" y="14981"/>
                </a:ln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46" name="Group 68"/>
          <p:cNvGrpSpPr>
            <a:grpSpLocks/>
          </p:cNvGrpSpPr>
          <p:nvPr/>
        </p:nvGrpSpPr>
        <p:grpSpPr bwMode="auto">
          <a:xfrm>
            <a:off x="7848605" y="1828800"/>
            <a:ext cx="1479551" cy="369888"/>
            <a:chOff x="4377" y="758"/>
            <a:chExt cx="932" cy="233"/>
          </a:xfrm>
        </p:grpSpPr>
        <p:sp>
          <p:nvSpPr>
            <p:cNvPr id="9247" name="Rectangle 66"/>
            <p:cNvSpPr>
              <a:spLocks noChangeArrowheads="1"/>
            </p:cNvSpPr>
            <p:nvPr/>
          </p:nvSpPr>
          <p:spPr bwMode="auto">
            <a:xfrm>
              <a:off x="4377" y="807"/>
              <a:ext cx="14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48" name="Text Box 67"/>
            <p:cNvSpPr txBox="1">
              <a:spLocks noChangeArrowheads="1"/>
            </p:cNvSpPr>
            <p:nvPr/>
          </p:nvSpPr>
          <p:spPr bwMode="auto">
            <a:xfrm>
              <a:off x="4506" y="758"/>
              <a:ext cx="8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Int Disable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3370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2693989" y="1227943"/>
            <a:ext cx="2657475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algn="l"/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add 	$r1,$r2,$r3</a:t>
            </a:r>
          </a:p>
          <a:p>
            <a:pPr algn="l"/>
            <a:r>
              <a:rPr lang="en-US" altLang="ko-KR" b="0" dirty="0" err="1" smtClean="0">
                <a:latin typeface="Consolas" charset="0"/>
                <a:ea typeface="Consolas" charset="0"/>
                <a:cs typeface="Consolas" charset="0"/>
              </a:rPr>
              <a:t>subi</a:t>
            </a:r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 	$r4,$r1,#4</a:t>
            </a:r>
          </a:p>
          <a:p>
            <a:pPr algn="l"/>
            <a:r>
              <a:rPr lang="en-US" altLang="ko-KR" b="0" dirty="0" err="1" smtClean="0">
                <a:latin typeface="Consolas" charset="0"/>
                <a:ea typeface="Consolas" charset="0"/>
                <a:cs typeface="Consolas" charset="0"/>
              </a:rPr>
              <a:t>slli</a:t>
            </a:r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 	$r4,$r4,#2</a:t>
            </a:r>
          </a:p>
          <a:p>
            <a:pPr algn="l"/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</p:txBody>
      </p:sp>
      <p:grpSp>
        <p:nvGrpSpPr>
          <p:cNvPr id="380945" name="Group 17"/>
          <p:cNvGrpSpPr>
            <a:grpSpLocks/>
          </p:cNvGrpSpPr>
          <p:nvPr/>
        </p:nvGrpSpPr>
        <p:grpSpPr bwMode="auto">
          <a:xfrm rot="-391188">
            <a:off x="4946319" y="1213342"/>
            <a:ext cx="2219325" cy="1016000"/>
            <a:chOff x="2093" y="908"/>
            <a:chExt cx="1398" cy="640"/>
          </a:xfrm>
        </p:grpSpPr>
        <p:sp>
          <p:nvSpPr>
            <p:cNvPr id="28691" name="Line 9"/>
            <p:cNvSpPr>
              <a:spLocks noChangeShapeType="1"/>
            </p:cNvSpPr>
            <p:nvPr/>
          </p:nvSpPr>
          <p:spPr bwMode="auto">
            <a:xfrm rot="-2286349">
              <a:off x="2093" y="1301"/>
              <a:ext cx="1398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8692" name="Text Box 10"/>
            <p:cNvSpPr txBox="1">
              <a:spLocks noChangeArrowheads="1"/>
            </p:cNvSpPr>
            <p:nvPr/>
          </p:nvSpPr>
          <p:spPr bwMode="auto">
            <a:xfrm rot="19313651">
              <a:off x="2140" y="908"/>
              <a:ext cx="1177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PC saved</a:t>
              </a:r>
            </a:p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Disable All </a:t>
              </a:r>
              <a:r>
                <a:rPr lang="en-US" altLang="ko-KR" sz="2000" b="0" dirty="0" err="1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Ints</a:t>
              </a:r>
              <a:endParaRPr lang="en-US" altLang="ko-KR" sz="20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Kernel Mode</a:t>
              </a:r>
            </a:p>
          </p:txBody>
        </p:sp>
      </p:grpSp>
      <p:grpSp>
        <p:nvGrpSpPr>
          <p:cNvPr id="380946" name="Group 18"/>
          <p:cNvGrpSpPr>
            <a:grpSpLocks/>
          </p:cNvGrpSpPr>
          <p:nvPr/>
        </p:nvGrpSpPr>
        <p:grpSpPr bwMode="auto">
          <a:xfrm rot="483410">
            <a:off x="4851760" y="3721036"/>
            <a:ext cx="2286000" cy="923926"/>
            <a:chOff x="2064" y="2472"/>
            <a:chExt cx="1440" cy="582"/>
          </a:xfrm>
        </p:grpSpPr>
        <p:sp>
          <p:nvSpPr>
            <p:cNvPr id="28689" name="Line 11"/>
            <p:cNvSpPr>
              <a:spLocks noChangeShapeType="1"/>
            </p:cNvSpPr>
            <p:nvPr/>
          </p:nvSpPr>
          <p:spPr bwMode="auto">
            <a:xfrm rot="2461539" flipH="1">
              <a:off x="2064" y="2686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8690" name="Text Box 12"/>
            <p:cNvSpPr txBox="1">
              <a:spLocks noChangeArrowheads="1"/>
            </p:cNvSpPr>
            <p:nvPr/>
          </p:nvSpPr>
          <p:spPr bwMode="auto">
            <a:xfrm rot="2461539">
              <a:off x="2190" y="2472"/>
              <a:ext cx="113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Restore PC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Enable all </a:t>
              </a:r>
              <a:r>
                <a:rPr lang="en-US" altLang="ko-KR" sz="2000" b="0" dirty="0" err="1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Ints</a:t>
              </a:r>
              <a:endParaRPr lang="en-US" altLang="ko-KR" sz="20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User Mode</a:t>
              </a:r>
            </a:p>
          </p:txBody>
        </p:sp>
      </p:grpSp>
      <p:grpSp>
        <p:nvGrpSpPr>
          <p:cNvPr id="380952" name="Group 24"/>
          <p:cNvGrpSpPr>
            <a:grpSpLocks/>
          </p:cNvGrpSpPr>
          <p:nvPr/>
        </p:nvGrpSpPr>
        <p:grpSpPr bwMode="auto">
          <a:xfrm>
            <a:off x="6838953" y="587375"/>
            <a:ext cx="3670302" cy="4770438"/>
            <a:chOff x="3398" y="380"/>
            <a:chExt cx="2312" cy="3005"/>
          </a:xfrm>
        </p:grpSpPr>
        <p:sp>
          <p:nvSpPr>
            <p:cNvPr id="28686" name="Text Box 4"/>
            <p:cNvSpPr txBox="1">
              <a:spLocks noChangeArrowheads="1"/>
            </p:cNvSpPr>
            <p:nvPr/>
          </p:nvSpPr>
          <p:spPr bwMode="auto">
            <a:xfrm>
              <a:off x="3398" y="380"/>
              <a:ext cx="1980" cy="30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Raise priority 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	(set mask)</a:t>
              </a:r>
            </a:p>
            <a:p>
              <a:pPr algn="l"/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Reenable</a:t>
              </a: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 All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Ints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Save registers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Dispatch to Handler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  <a:sym typeface="Symbol" panose="05050102010706020507" pitchFamily="18" charset="2"/>
                </a:rPr>
                <a:t></a:t>
              </a:r>
            </a:p>
            <a:p>
              <a:pPr algn="l"/>
              <a:r>
                <a:rPr lang="en-US" altLang="ko-KR" b="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Transfer </a:t>
              </a:r>
              <a: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Network Packet </a:t>
              </a:r>
              <a:r>
                <a:rPr lang="en-US" altLang="ko-KR" b="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	from </a:t>
              </a:r>
              <a: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hardware</a:t>
              </a:r>
              <a:b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to Kernel Buffers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  <a:sym typeface="Symbol" panose="05050102010706020507" pitchFamily="18" charset="2"/>
                </a:rPr>
                <a:t>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Restore registers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Clear current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Disable All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Ints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Restore priority 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	(clear Mask)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RTI</a:t>
              </a:r>
            </a:p>
          </p:txBody>
        </p:sp>
        <p:sp>
          <p:nvSpPr>
            <p:cNvPr id="28687" name="AutoShape 13"/>
            <p:cNvSpPr>
              <a:spLocks/>
            </p:cNvSpPr>
            <p:nvPr/>
          </p:nvSpPr>
          <p:spPr bwMode="auto">
            <a:xfrm>
              <a:off x="5182" y="605"/>
              <a:ext cx="288" cy="2496"/>
            </a:xfrm>
            <a:prstGeom prst="rightBrace">
              <a:avLst>
                <a:gd name="adj1" fmla="val 722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8" name="Text Box 14"/>
            <p:cNvSpPr txBox="1">
              <a:spLocks noChangeArrowheads="1"/>
            </p:cNvSpPr>
            <p:nvPr/>
          </p:nvSpPr>
          <p:spPr bwMode="auto">
            <a:xfrm rot="16200000">
              <a:off x="4714" y="1765"/>
              <a:ext cx="17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ko-KR" altLang="en-US" sz="24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“</a:t>
              </a:r>
              <a:r>
                <a:rPr lang="en-US" altLang="ko-KR" sz="24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Interrupt Handler”</a:t>
              </a:r>
            </a:p>
          </p:txBody>
        </p:sp>
      </p:grpSp>
      <p:sp>
        <p:nvSpPr>
          <p:cNvPr id="28678" name="Rectangle 15"/>
          <p:cNvSpPr>
            <a:spLocks noGrp="1" noChangeArrowheads="1"/>
          </p:cNvSpPr>
          <p:nvPr>
            <p:ph type="title"/>
          </p:nvPr>
        </p:nvSpPr>
        <p:spPr>
          <a:xfrm>
            <a:off x="2289176" y="227013"/>
            <a:ext cx="7540625" cy="3683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Example: Network Interrupt</a:t>
            </a:r>
          </a:p>
        </p:txBody>
      </p:sp>
      <p:sp>
        <p:nvSpPr>
          <p:cNvPr id="38094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1844675" y="5221288"/>
            <a:ext cx="8534400" cy="1524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An interrupt is a hardware-invoked context switch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No separate step to choose what to run next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Always run the interrupt handler immediately</a:t>
            </a:r>
          </a:p>
          <a:p>
            <a:endParaRPr lang="ko-KR" altLang="en-US" dirty="0" smtClean="0">
              <a:ea typeface="굴림" panose="020B0600000101010101" pitchFamily="34" charset="-127"/>
            </a:endParaRPr>
          </a:p>
        </p:txBody>
      </p:sp>
      <p:grpSp>
        <p:nvGrpSpPr>
          <p:cNvPr id="380954" name="Group 26"/>
          <p:cNvGrpSpPr>
            <a:grpSpLocks/>
          </p:cNvGrpSpPr>
          <p:nvPr/>
        </p:nvGrpSpPr>
        <p:grpSpPr bwMode="auto">
          <a:xfrm>
            <a:off x="1600201" y="1541463"/>
            <a:ext cx="3794127" cy="2546352"/>
            <a:chOff x="100" y="971"/>
            <a:chExt cx="2390" cy="1604"/>
          </a:xfrm>
        </p:grpSpPr>
        <p:grpSp>
          <p:nvGrpSpPr>
            <p:cNvPr id="28682" name="Group 20"/>
            <p:cNvGrpSpPr>
              <a:grpSpLocks/>
            </p:cNvGrpSpPr>
            <p:nvPr/>
          </p:nvGrpSpPr>
          <p:grpSpPr bwMode="auto">
            <a:xfrm>
              <a:off x="100" y="971"/>
              <a:ext cx="725" cy="1604"/>
              <a:chOff x="121" y="971"/>
              <a:chExt cx="725" cy="1604"/>
            </a:xfrm>
          </p:grpSpPr>
          <p:sp>
            <p:nvSpPr>
              <p:cNvPr id="28684" name="AutoShape 5"/>
              <p:cNvSpPr>
                <a:spLocks noChangeArrowheads="1"/>
              </p:cNvSpPr>
              <p:nvPr/>
            </p:nvSpPr>
            <p:spPr bwMode="auto">
              <a:xfrm>
                <a:off x="396" y="1565"/>
                <a:ext cx="450" cy="480"/>
              </a:xfrm>
              <a:prstGeom prst="rightArrow">
                <a:avLst>
                  <a:gd name="adj1" fmla="val 37500"/>
                  <a:gd name="adj2" fmla="val 5933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en-US" alt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685" name="Text Box 6"/>
              <p:cNvSpPr txBox="1">
                <a:spLocks noChangeArrowheads="1"/>
              </p:cNvSpPr>
              <p:nvPr/>
            </p:nvSpPr>
            <p:spPr bwMode="auto">
              <a:xfrm rot="16200000">
                <a:off x="-535" y="1627"/>
                <a:ext cx="16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400" b="0" dirty="0">
                    <a:solidFill>
                      <a:srgbClr val="2A40E2"/>
                    </a:solidFill>
                    <a:latin typeface="Gill Sans" charset="0"/>
                    <a:ea typeface="Gill Sans" charset="0"/>
                    <a:cs typeface="Gill Sans" charset="0"/>
                  </a:rPr>
                  <a:t>External Interrupt</a:t>
                </a:r>
              </a:p>
            </p:txBody>
          </p:sp>
        </p:grpSp>
        <p:sp>
          <p:nvSpPr>
            <p:cNvPr id="28683" name="Text Box 23"/>
            <p:cNvSpPr txBox="1">
              <a:spLocks noChangeArrowheads="1"/>
            </p:cNvSpPr>
            <p:nvPr/>
          </p:nvSpPr>
          <p:spPr bwMode="auto">
            <a:xfrm>
              <a:off x="816" y="1638"/>
              <a:ext cx="16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Pipeline Flush</a:t>
              </a:r>
            </a:p>
          </p:txBody>
        </p:sp>
      </p:grpSp>
      <p:sp>
        <p:nvSpPr>
          <p:cNvPr id="380950" name="Text Box 22"/>
          <p:cNvSpPr txBox="1">
            <a:spLocks noChangeArrowheads="1"/>
          </p:cNvSpPr>
          <p:nvPr/>
        </p:nvSpPr>
        <p:spPr bwMode="auto">
          <a:xfrm>
            <a:off x="2693989" y="2967281"/>
            <a:ext cx="2657475" cy="165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algn="l"/>
            <a:r>
              <a:rPr lang="en-US" altLang="ko-KR" b="0" dirty="0" err="1" smtClean="0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$r2,0($r4)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$r3,4($r4)</a:t>
            </a:r>
          </a:p>
          <a:p>
            <a:pPr algn="l"/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add	$r2,$r2,$r3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sw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8($r4),$r2</a:t>
            </a:r>
          </a:p>
          <a:p>
            <a:pPr>
              <a:lnSpc>
                <a:spcPct val="50000"/>
              </a:lnSpc>
            </a:pP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...</a:t>
            </a:r>
            <a:endParaRPr lang="en-US" altLang="ko-KR" sz="2000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7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/>
      <p:bldP spid="380947" grpId="0" build="p"/>
      <p:bldP spid="3809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Use of Timer Interrupt to Return Control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3575" y="838200"/>
            <a:ext cx="8229600" cy="5773738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Solution to our dispatcher problem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Use the timer interrupt to force scheduling decisions</a:t>
            </a: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Timer Interrupt routine:</a:t>
            </a:r>
          </a:p>
          <a:p>
            <a:pPr marL="0" indent="0"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/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TimerInterrupt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DoPeriodicHouseKeeping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run_new_thread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</p:txBody>
      </p:sp>
      <p:grpSp>
        <p:nvGrpSpPr>
          <p:cNvPr id="381966" name="Group 14"/>
          <p:cNvGrpSpPr>
            <a:grpSpLocks/>
          </p:cNvGrpSpPr>
          <p:nvPr/>
        </p:nvGrpSpPr>
        <p:grpSpPr bwMode="auto">
          <a:xfrm>
            <a:off x="3448052" y="1752601"/>
            <a:ext cx="4330702" cy="1776413"/>
            <a:chOff x="1104" y="576"/>
            <a:chExt cx="2728" cy="1119"/>
          </a:xfrm>
        </p:grpSpPr>
        <p:sp>
          <p:nvSpPr>
            <p:cNvPr id="29701" name="Rectangle 4"/>
            <p:cNvSpPr>
              <a:spLocks noChangeArrowheads="1"/>
            </p:cNvSpPr>
            <p:nvPr/>
          </p:nvSpPr>
          <p:spPr bwMode="auto">
            <a:xfrm>
              <a:off x="2208" y="57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Some Routine</a:t>
              </a:r>
            </a:p>
          </p:txBody>
        </p:sp>
        <p:grpSp>
          <p:nvGrpSpPr>
            <p:cNvPr id="29702" name="Group 5"/>
            <p:cNvGrpSpPr>
              <a:grpSpLocks/>
            </p:cNvGrpSpPr>
            <p:nvPr/>
          </p:nvGrpSpPr>
          <p:grpSpPr bwMode="auto">
            <a:xfrm>
              <a:off x="1104" y="736"/>
              <a:ext cx="2352" cy="959"/>
              <a:chOff x="1289" y="1056"/>
              <a:chExt cx="2359" cy="1056"/>
            </a:xfrm>
          </p:grpSpPr>
          <p:sp>
            <p:nvSpPr>
              <p:cNvPr id="29706" name="Rectangle 6"/>
              <p:cNvSpPr>
                <a:spLocks noChangeArrowheads="1"/>
              </p:cNvSpPr>
              <p:nvPr/>
            </p:nvSpPr>
            <p:spPr bwMode="auto">
              <a:xfrm flipV="1">
                <a:off x="2400" y="1584"/>
                <a:ext cx="1248" cy="240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latin typeface="Consolas" charset="0"/>
                    <a:ea typeface="Consolas" charset="0"/>
                    <a:cs typeface="Consolas" charset="0"/>
                  </a:rPr>
                  <a:t>run_new_thread</a:t>
                </a:r>
                <a:endParaRPr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7" name="Rectangle 7"/>
              <p:cNvSpPr>
                <a:spLocks noChangeArrowheads="1"/>
              </p:cNvSpPr>
              <p:nvPr/>
            </p:nvSpPr>
            <p:spPr bwMode="auto">
              <a:xfrm flipV="1">
                <a:off x="2400" y="1248"/>
                <a:ext cx="1248" cy="336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latin typeface="Consolas" charset="0"/>
                    <a:ea typeface="Consolas" charset="0"/>
                    <a:cs typeface="Consolas" charset="0"/>
                  </a:rPr>
                  <a:t>TimerInterrupt</a:t>
                </a:r>
                <a:endParaRPr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8" name="Arc 8"/>
              <p:cNvSpPr>
                <a:spLocks/>
              </p:cNvSpPr>
              <p:nvPr/>
            </p:nvSpPr>
            <p:spPr bwMode="auto">
              <a:xfrm flipH="1">
                <a:off x="2112" y="1056"/>
                <a:ext cx="288" cy="384"/>
              </a:xfrm>
              <a:custGeom>
                <a:avLst/>
                <a:gdLst>
                  <a:gd name="T0" fmla="*/ 0 w 21600"/>
                  <a:gd name="T1" fmla="*/ 0 h 43068"/>
                  <a:gd name="T2" fmla="*/ 0 w 21600"/>
                  <a:gd name="T3" fmla="*/ 3 h 43068"/>
                  <a:gd name="T4" fmla="*/ 0 w 21600"/>
                  <a:gd name="T5" fmla="*/ 2 h 430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06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</a:path>
                  <a:path w="21600" h="4306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9" name="Text Box 9"/>
              <p:cNvSpPr txBox="1">
                <a:spLocks noChangeArrowheads="1"/>
              </p:cNvSpPr>
              <p:nvPr/>
            </p:nvSpPr>
            <p:spPr bwMode="auto">
              <a:xfrm>
                <a:off x="1289" y="1152"/>
                <a:ext cx="660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29710" name="Rectangle 10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1248" cy="288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nsolas" charset="0"/>
                    <a:ea typeface="Consolas" charset="0"/>
                    <a:cs typeface="Consolas" charset="0"/>
                  </a:rPr>
                  <a:t>switch</a:t>
                </a:r>
              </a:p>
            </p:txBody>
          </p:sp>
        </p:grpSp>
        <p:grpSp>
          <p:nvGrpSpPr>
            <p:cNvPr id="29703" name="Group 11"/>
            <p:cNvGrpSpPr>
              <a:grpSpLocks/>
            </p:cNvGrpSpPr>
            <p:nvPr/>
          </p:nvGrpSpPr>
          <p:grpSpPr bwMode="auto">
            <a:xfrm>
              <a:off x="3599" y="627"/>
              <a:ext cx="233" cy="1046"/>
              <a:chOff x="4606" y="816"/>
              <a:chExt cx="234" cy="1152"/>
            </a:xfrm>
          </p:grpSpPr>
          <p:sp>
            <p:nvSpPr>
              <p:cNvPr id="29704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196" y="1273"/>
                <a:ext cx="1053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29705" name="Line 13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1980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108204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Midterm Thursday 2/16</a:t>
            </a:r>
          </a:p>
          <a:p>
            <a:pPr lvl="1"/>
            <a:r>
              <a:rPr lang="en-US" dirty="0" smtClean="0"/>
              <a:t>No class on day of midterm</a:t>
            </a:r>
          </a:p>
          <a:p>
            <a:pPr lvl="1"/>
            <a:r>
              <a:rPr lang="en-US" dirty="0" smtClean="0"/>
              <a:t>7-9PM </a:t>
            </a:r>
          </a:p>
          <a:p>
            <a:r>
              <a:rPr lang="en-US" dirty="0" smtClean="0"/>
              <a:t>Project 1 Design Document due next Friday 2/10</a:t>
            </a:r>
          </a:p>
          <a:p>
            <a:r>
              <a:rPr lang="en-US" dirty="0" smtClean="0"/>
              <a:t>Project 1 Design reviews upcoming</a:t>
            </a:r>
          </a:p>
          <a:p>
            <a:pPr lvl="1"/>
            <a:r>
              <a:rPr lang="en-US" dirty="0" smtClean="0"/>
              <a:t>High-level discussion of your approach</a:t>
            </a:r>
          </a:p>
          <a:p>
            <a:pPr lvl="2"/>
            <a:r>
              <a:rPr lang="en-US" dirty="0" smtClean="0"/>
              <a:t>What will you modify?</a:t>
            </a:r>
          </a:p>
          <a:p>
            <a:pPr lvl="2"/>
            <a:r>
              <a:rPr lang="en-US" dirty="0" smtClean="0"/>
              <a:t>What algorithm will you use?</a:t>
            </a:r>
          </a:p>
          <a:p>
            <a:pPr lvl="2"/>
            <a:r>
              <a:rPr lang="en-US" dirty="0" smtClean="0"/>
              <a:t>How will things be linked together, etc.</a:t>
            </a:r>
          </a:p>
          <a:p>
            <a:pPr lvl="2"/>
            <a:r>
              <a:rPr lang="en-US" dirty="0" smtClean="0"/>
              <a:t>Do not need final design (complete with all semicolons!)</a:t>
            </a:r>
          </a:p>
          <a:p>
            <a:pPr lvl="1"/>
            <a:r>
              <a:rPr lang="en-US" dirty="0" smtClean="0"/>
              <a:t>You will be asked about testing</a:t>
            </a:r>
          </a:p>
          <a:p>
            <a:pPr lvl="2"/>
            <a:r>
              <a:rPr lang="en-US" dirty="0" smtClean="0"/>
              <a:t>Understand testing framework</a:t>
            </a:r>
          </a:p>
          <a:p>
            <a:pPr lvl="2"/>
            <a:r>
              <a:rPr lang="en-US" dirty="0" smtClean="0"/>
              <a:t>Are there things you are doing that are not tested by tests we give you?</a:t>
            </a:r>
          </a:p>
          <a:p>
            <a:r>
              <a:rPr lang="en-US" dirty="0" smtClean="0"/>
              <a:t>Do your own work!</a:t>
            </a:r>
          </a:p>
          <a:p>
            <a:pPr lvl="1"/>
            <a:r>
              <a:rPr lang="en-US" dirty="0" smtClean="0"/>
              <a:t>Please do not try to find solutions from previous terms</a:t>
            </a:r>
          </a:p>
          <a:p>
            <a:pPr lvl="1"/>
            <a:r>
              <a:rPr lang="en-US" dirty="0" smtClean="0"/>
              <a:t>We will be on the look out for anyone doing this…today</a:t>
            </a:r>
          </a:p>
        </p:txBody>
      </p:sp>
    </p:spTree>
    <p:extLst>
      <p:ext uri="{BB962C8B-B14F-4D97-AF65-F5344CB8AC3E}">
        <p14:creationId xmlns:p14="http://schemas.microsoft.com/office/powerpoint/2010/main" val="2467344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/>
          <a:lstStyle/>
          <a:p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 smtClean="0"/>
              <a:t>: Create a New Thread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2925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</a:rPr>
              <a:t>is a user-level procedure that creates a new thread and places it on ready queue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Arguments to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Pointer to application routine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fcnPtr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Pointer to array of arguments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fcnArgPtr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Size of stack to allocate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Implementation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Sanity check arguments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Enter Kernel-mode and Sanity Check arguments again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Allocate new Stack and TCB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Initialize TCB and place on ready list (Runnable)</a:t>
            </a:r>
          </a:p>
        </p:txBody>
      </p:sp>
    </p:spTree>
    <p:extLst>
      <p:ext uri="{BB962C8B-B14F-4D97-AF65-F5344CB8AC3E}">
        <p14:creationId xmlns:p14="http://schemas.microsoft.com/office/powerpoint/2010/main" val="1141229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do we initialize TCB and Stack?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6" y="762000"/>
            <a:ext cx="10690224" cy="3581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Initialize Register fields of TCB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Stack pointer made to point at stack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PC return address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OS (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asm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) routine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Two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arg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registers (a0 and a1) initialized to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fcnPtr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and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fcnArgPtr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, respectively</a:t>
            </a:r>
          </a:p>
          <a:p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Initialize stack data?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Minimal initialization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setup return to go to beginning of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ThreadRoot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()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Important part of stack frame is in registers for RISC-V (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X86: need to push a return address on stack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Think of stack frame as just before body of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really gets started</a:t>
            </a:r>
          </a:p>
        </p:txBody>
      </p:sp>
      <p:grpSp>
        <p:nvGrpSpPr>
          <p:cNvPr id="392213" name="Group 21"/>
          <p:cNvGrpSpPr>
            <a:grpSpLocks/>
          </p:cNvGrpSpPr>
          <p:nvPr/>
        </p:nvGrpSpPr>
        <p:grpSpPr bwMode="auto">
          <a:xfrm>
            <a:off x="3657602" y="4816478"/>
            <a:ext cx="3686874" cy="1965323"/>
            <a:chOff x="2169" y="2909"/>
            <a:chExt cx="1646" cy="1238"/>
          </a:xfrm>
        </p:grpSpPr>
        <p:sp>
          <p:nvSpPr>
            <p:cNvPr id="15365" name="Rectangle 4"/>
            <p:cNvSpPr>
              <a:spLocks noChangeArrowheads="1"/>
            </p:cNvSpPr>
            <p:nvPr/>
          </p:nvSpPr>
          <p:spPr bwMode="auto">
            <a:xfrm>
              <a:off x="2169" y="2963"/>
              <a:ext cx="1344" cy="224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ko-KR" sz="2400" dirty="0"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15366" name="Text Box 5"/>
            <p:cNvSpPr txBox="1">
              <a:spLocks noChangeArrowheads="1"/>
            </p:cNvSpPr>
            <p:nvPr/>
          </p:nvSpPr>
          <p:spPr bwMode="auto">
            <a:xfrm>
              <a:off x="2361" y="3667"/>
              <a:ext cx="7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Initial Stack</a:t>
              </a:r>
            </a:p>
          </p:txBody>
        </p:sp>
        <p:grpSp>
          <p:nvGrpSpPr>
            <p:cNvPr id="15367" name="Group 6"/>
            <p:cNvGrpSpPr>
              <a:grpSpLocks/>
            </p:cNvGrpSpPr>
            <p:nvPr/>
          </p:nvGrpSpPr>
          <p:grpSpPr bwMode="auto">
            <a:xfrm>
              <a:off x="3598" y="2909"/>
              <a:ext cx="217" cy="1238"/>
              <a:chOff x="4549" y="986"/>
              <a:chExt cx="218" cy="1363"/>
            </a:xfrm>
          </p:grpSpPr>
          <p:sp>
            <p:nvSpPr>
              <p:cNvPr id="15368" name="Text Box 7"/>
              <p:cNvSpPr txBox="1">
                <a:spLocks noChangeArrowheads="1"/>
              </p:cNvSpPr>
              <p:nvPr/>
            </p:nvSpPr>
            <p:spPr bwMode="auto">
              <a:xfrm rot="5400000">
                <a:off x="3982" y="1564"/>
                <a:ext cx="1363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15369" name="Line 8"/>
              <p:cNvSpPr>
                <a:spLocks noChangeShapeType="1"/>
              </p:cNvSpPr>
              <p:nvPr/>
            </p:nvSpPr>
            <p:spPr bwMode="auto">
              <a:xfrm>
                <a:off x="4549" y="1093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5953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Recall: Use of Threads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988" y="711200"/>
            <a:ext cx="8710612" cy="485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Version of program with Threads (loose syntax):</a:t>
            </a:r>
            <a:br>
              <a:rPr lang="en-US" altLang="ko-KR" dirty="0" smtClean="0">
                <a:ea typeface="Gulim" panose="020B0600000101010101" pitchFamily="34" charset="-127"/>
              </a:rPr>
            </a:b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2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ThreadFork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</a:t>
            </a:r>
            <a:r>
              <a:rPr lang="en-US" altLang="ko-KR" sz="22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ComputePI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, “pi.txt” 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2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ThreadFork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</a:t>
            </a:r>
            <a:r>
              <a:rPr lang="en-US" altLang="ko-KR" sz="22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PrintClassList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, “classlist.txt”));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200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What does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 smtClean="0">
                <a:ea typeface="Gulim" panose="020B0600000101010101" pitchFamily="34" charset="-127"/>
              </a:rPr>
              <a:t> do?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Start independent thread running given procedure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What is the behavior here?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Now, you would actually see the class list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This </a:t>
            </a:r>
            <a:r>
              <a:rPr lang="en-US" altLang="ko-KR" i="1" dirty="0" smtClean="0">
                <a:ea typeface="Gulim" panose="020B0600000101010101" pitchFamily="34" charset="-127"/>
              </a:rPr>
              <a:t>should</a:t>
            </a:r>
            <a:r>
              <a:rPr lang="en-US" altLang="ko-KR" dirty="0" smtClean="0">
                <a:ea typeface="Gulim" panose="020B0600000101010101" pitchFamily="34" charset="-127"/>
              </a:rPr>
              <a:t> behave as if there are two separate CPUs</a:t>
            </a:r>
          </a:p>
          <a:p>
            <a:pPr lvl="1">
              <a:lnSpc>
                <a:spcPct val="80000"/>
              </a:lnSpc>
            </a:pP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dirty="0" smtClean="0">
              <a:ea typeface="Gulim" panose="020B0600000101010101" pitchFamily="34" charset="-127"/>
            </a:endParaRPr>
          </a:p>
        </p:txBody>
      </p:sp>
      <p:grpSp>
        <p:nvGrpSpPr>
          <p:cNvPr id="355343" name="Group 15"/>
          <p:cNvGrpSpPr>
            <a:grpSpLocks/>
          </p:cNvGrpSpPr>
          <p:nvPr/>
        </p:nvGrpSpPr>
        <p:grpSpPr bwMode="auto">
          <a:xfrm>
            <a:off x="2514600" y="5257802"/>
            <a:ext cx="5481638" cy="1133476"/>
            <a:chOff x="576" y="3360"/>
            <a:chExt cx="3453" cy="714"/>
          </a:xfrm>
        </p:grpSpPr>
        <p:sp>
          <p:nvSpPr>
            <p:cNvPr id="12293" name="Rectangle 6"/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294" name="Rectangle 7"/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  <p:sp>
          <p:nvSpPr>
            <p:cNvPr id="12295" name="Rectangle 9"/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296" name="Rectangle 10"/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  <p:sp>
          <p:nvSpPr>
            <p:cNvPr id="12297" name="Text Box 11"/>
            <p:cNvSpPr txBox="1">
              <a:spLocks noChangeArrowheads="1"/>
            </p:cNvSpPr>
            <p:nvPr/>
          </p:nvSpPr>
          <p:spPr bwMode="auto">
            <a:xfrm>
              <a:off x="864" y="3744"/>
              <a:ext cx="6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2298" name="Line 12"/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299" name="Rectangle 13"/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300" name="Rectangle 14"/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619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How does Thread get started?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1525" y="5203825"/>
            <a:ext cx="8305800" cy="1524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Eventually,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run_new_thread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will select this TCB and return into beginning of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This really starts the new thread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5334000" y="4489450"/>
            <a:ext cx="1828800" cy="533400"/>
          </a:xfrm>
          <a:prstGeom prst="curvedUpArrow">
            <a:avLst>
              <a:gd name="adj1" fmla="val 101429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5125" name="Group 32"/>
          <p:cNvGrpSpPr>
            <a:grpSpLocks/>
          </p:cNvGrpSpPr>
          <p:nvPr/>
        </p:nvGrpSpPr>
        <p:grpSpPr bwMode="auto">
          <a:xfrm>
            <a:off x="3348040" y="757238"/>
            <a:ext cx="2700339" cy="3732212"/>
            <a:chOff x="1149" y="505"/>
            <a:chExt cx="1701" cy="2351"/>
          </a:xfrm>
        </p:grpSpPr>
        <p:grpSp>
          <p:nvGrpSpPr>
            <p:cNvPr id="5129" name="Group 7"/>
            <p:cNvGrpSpPr>
              <a:grpSpLocks/>
            </p:cNvGrpSpPr>
            <p:nvPr/>
          </p:nvGrpSpPr>
          <p:grpSpPr bwMode="auto">
            <a:xfrm flipH="1">
              <a:off x="1149" y="1274"/>
              <a:ext cx="291" cy="1237"/>
              <a:chOff x="4599" y="770"/>
              <a:chExt cx="291" cy="1237"/>
            </a:xfrm>
          </p:grpSpPr>
          <p:sp>
            <p:nvSpPr>
              <p:cNvPr id="5137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126" y="1243"/>
                <a:ext cx="12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536" y="1176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1536" y="189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536" y="2232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536" y="2520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  <p:sp>
          <p:nvSpPr>
            <p:cNvPr id="5135" name="Rectangle 23"/>
            <p:cNvSpPr>
              <a:spLocks noChangeArrowheads="1"/>
            </p:cNvSpPr>
            <p:nvPr/>
          </p:nvSpPr>
          <p:spPr bwMode="auto">
            <a:xfrm>
              <a:off x="1536" y="816"/>
              <a:ext cx="1248" cy="384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6" name="Text Box 24"/>
            <p:cNvSpPr txBox="1">
              <a:spLocks noChangeArrowheads="1"/>
            </p:cNvSpPr>
            <p:nvPr/>
          </p:nvSpPr>
          <p:spPr bwMode="auto">
            <a:xfrm>
              <a:off x="1584" y="505"/>
              <a:ext cx="12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Other Thread</a:t>
              </a:r>
            </a:p>
          </p:txBody>
        </p:sp>
      </p:grpSp>
      <p:grpSp>
        <p:nvGrpSpPr>
          <p:cNvPr id="5126" name="Group 33"/>
          <p:cNvGrpSpPr>
            <a:grpSpLocks/>
          </p:cNvGrpSpPr>
          <p:nvPr/>
        </p:nvGrpSpPr>
        <p:grpSpPr bwMode="auto">
          <a:xfrm>
            <a:off x="6692900" y="3505200"/>
            <a:ext cx="2146300" cy="965200"/>
            <a:chOff x="3256" y="2208"/>
            <a:chExt cx="1352" cy="608"/>
          </a:xfrm>
        </p:grpSpPr>
        <p:sp>
          <p:nvSpPr>
            <p:cNvPr id="5127" name="Rectangle 16"/>
            <p:cNvSpPr>
              <a:spLocks noChangeArrowheads="1"/>
            </p:cNvSpPr>
            <p:nvPr/>
          </p:nvSpPr>
          <p:spPr bwMode="auto">
            <a:xfrm>
              <a:off x="3256" y="2564"/>
              <a:ext cx="1352" cy="25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5128" name="Text Box 25"/>
            <p:cNvSpPr txBox="1">
              <a:spLocks noChangeArrowheads="1"/>
            </p:cNvSpPr>
            <p:nvPr/>
          </p:nvSpPr>
          <p:spPr bwMode="auto">
            <a:xfrm>
              <a:off x="3394" y="2208"/>
              <a:ext cx="1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New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5272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886700" cy="372904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does a thread get started?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0DDEA-CFF4-C541-8E65-D191EC87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4727085"/>
            <a:ext cx="11201400" cy="19765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How </a:t>
            </a:r>
            <a:r>
              <a:rPr lang="en-US" dirty="0"/>
              <a:t>do we make a </a:t>
            </a:r>
            <a:r>
              <a:rPr lang="en-US" b="1" i="1" dirty="0"/>
              <a:t>new</a:t>
            </a:r>
            <a:r>
              <a:rPr lang="en-US" i="1" dirty="0"/>
              <a:t> </a:t>
            </a:r>
            <a:r>
              <a:rPr lang="en-US" dirty="0"/>
              <a:t>thread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Setup TCB/kernel thread to point at new user stack and </a:t>
            </a:r>
            <a:r>
              <a:rPr lang="en-US" dirty="0" err="1" smtClean="0">
                <a:solidFill>
                  <a:srgbClr val="FF0000"/>
                </a:solidFill>
              </a:rPr>
              <a:t>ThreadRoot</a:t>
            </a:r>
            <a:r>
              <a:rPr lang="en-US" dirty="0" smtClean="0">
                <a:solidFill>
                  <a:srgbClr val="FF0000"/>
                </a:solidFill>
              </a:rPr>
              <a:t> code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Put pointers to start function and 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>
                <a:solidFill>
                  <a:srgbClr val="FF0000"/>
                </a:solidFill>
              </a:rPr>
              <a:t> in registers or top of stack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This depends heavily on the calling convention (i.e. RISC-V vs x86)</a:t>
            </a:r>
          </a:p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Eventually,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run_new_thread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will select this TCB and return into beginning of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This really starts the new thread</a:t>
            </a:r>
          </a:p>
          <a:p>
            <a:endParaRPr lang="en-US" dirty="0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3793329" y="4112821"/>
            <a:ext cx="1438274" cy="533400"/>
          </a:xfrm>
          <a:prstGeom prst="curvedUpArrow">
            <a:avLst>
              <a:gd name="adj1" fmla="val 101429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5125" name="Group 32"/>
          <p:cNvGrpSpPr>
            <a:grpSpLocks/>
          </p:cNvGrpSpPr>
          <p:nvPr/>
        </p:nvGrpSpPr>
        <p:grpSpPr bwMode="auto">
          <a:xfrm>
            <a:off x="1881188" y="661597"/>
            <a:ext cx="2624139" cy="3451225"/>
            <a:chOff x="1149" y="682"/>
            <a:chExt cx="1653" cy="2174"/>
          </a:xfrm>
        </p:grpSpPr>
        <p:grpSp>
          <p:nvGrpSpPr>
            <p:cNvPr id="5129" name="Group 7"/>
            <p:cNvGrpSpPr>
              <a:grpSpLocks/>
            </p:cNvGrpSpPr>
            <p:nvPr/>
          </p:nvGrpSpPr>
          <p:grpSpPr bwMode="auto">
            <a:xfrm flipH="1">
              <a:off x="1149" y="1274"/>
              <a:ext cx="291" cy="1237"/>
              <a:chOff x="4599" y="770"/>
              <a:chExt cx="291" cy="1237"/>
            </a:xfrm>
          </p:grpSpPr>
          <p:sp>
            <p:nvSpPr>
              <p:cNvPr id="5137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126" y="1243"/>
                <a:ext cx="12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536" y="1176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1536" y="189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536" y="2232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536" y="2520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  <p:sp>
          <p:nvSpPr>
            <p:cNvPr id="5136" name="Text Box 24"/>
            <p:cNvSpPr txBox="1">
              <a:spLocks noChangeArrowheads="1"/>
            </p:cNvSpPr>
            <p:nvPr/>
          </p:nvSpPr>
          <p:spPr bwMode="auto">
            <a:xfrm>
              <a:off x="1536" y="682"/>
              <a:ext cx="12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Other Thread</a:t>
              </a:r>
            </a:p>
          </p:txBody>
        </p:sp>
      </p:grpSp>
      <p:grpSp>
        <p:nvGrpSpPr>
          <p:cNvPr id="5126" name="Group 33"/>
          <p:cNvGrpSpPr>
            <a:grpSpLocks/>
          </p:cNvGrpSpPr>
          <p:nvPr/>
        </p:nvGrpSpPr>
        <p:grpSpPr bwMode="auto">
          <a:xfrm>
            <a:off x="4639471" y="3346864"/>
            <a:ext cx="2146300" cy="782638"/>
            <a:chOff x="3256" y="2323"/>
            <a:chExt cx="1352" cy="493"/>
          </a:xfrm>
        </p:grpSpPr>
        <p:sp>
          <p:nvSpPr>
            <p:cNvPr id="5127" name="Rectangle 16"/>
            <p:cNvSpPr>
              <a:spLocks noChangeArrowheads="1"/>
            </p:cNvSpPr>
            <p:nvPr/>
          </p:nvSpPr>
          <p:spPr bwMode="auto">
            <a:xfrm>
              <a:off x="3256" y="2564"/>
              <a:ext cx="1352" cy="25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5128" name="Text Box 25"/>
            <p:cNvSpPr txBox="1">
              <a:spLocks noChangeArrowheads="1"/>
            </p:cNvSpPr>
            <p:nvPr/>
          </p:nvSpPr>
          <p:spPr bwMode="auto">
            <a:xfrm>
              <a:off x="3309" y="2323"/>
              <a:ext cx="1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New Thread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8F9976A-0395-424C-B799-10A712ADA530}"/>
              </a:ext>
            </a:extLst>
          </p:cNvPr>
          <p:cNvSpPr txBox="1"/>
          <p:nvPr/>
        </p:nvSpPr>
        <p:spPr>
          <a:xfrm>
            <a:off x="5089526" y="885095"/>
            <a:ext cx="5562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SetupNewThread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regs.sp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newStackPtr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regs.retpc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ThreadRoot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].regs.r0 =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fcnPtr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].regs.r1 =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fcnArgPtr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FFA1B5B-26C4-B84D-808E-53EE555A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1048148"/>
            <a:ext cx="1981201" cy="400050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endParaRPr lang="en-US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082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305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 does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 look like?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60426"/>
            <a:ext cx="11430000" cy="58451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</a:rPr>
              <a:t>is the root for the thread routine: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fcnPTR,fcnArgPtr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DoStartupHousekeeping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UserModeSwitch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 /* enter user mode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Call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fcnPtr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fcnArgPtr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}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Startup Housekeeping 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Includes things like recording start time of thread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Other statistics</a:t>
            </a:r>
            <a:endParaRPr lang="en-US" altLang="ko-KR" sz="14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Stack will grow and shrink with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execution of thread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Final return from thread returns into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 which calls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</a:rPr>
              <a:t>wake up sleeping threads</a:t>
            </a:r>
          </a:p>
        </p:txBody>
      </p:sp>
      <p:grpSp>
        <p:nvGrpSpPr>
          <p:cNvPr id="393227" name="Group 11"/>
          <p:cNvGrpSpPr>
            <a:grpSpLocks/>
          </p:cNvGrpSpPr>
          <p:nvPr/>
        </p:nvGrpSpPr>
        <p:grpSpPr bwMode="auto">
          <a:xfrm>
            <a:off x="7924800" y="1219200"/>
            <a:ext cx="2835276" cy="2235202"/>
            <a:chOff x="2136" y="2657"/>
            <a:chExt cx="1786" cy="1408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2160" y="2752"/>
              <a:ext cx="1344" cy="27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2136" y="3774"/>
              <a:ext cx="13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Running Stack</a:t>
              </a:r>
            </a:p>
          </p:txBody>
        </p:sp>
        <p:grpSp>
          <p:nvGrpSpPr>
            <p:cNvPr id="6151" name="Group 7"/>
            <p:cNvGrpSpPr>
              <a:grpSpLocks/>
            </p:cNvGrpSpPr>
            <p:nvPr/>
          </p:nvGrpSpPr>
          <p:grpSpPr bwMode="auto">
            <a:xfrm>
              <a:off x="3631" y="2657"/>
              <a:ext cx="291" cy="1238"/>
              <a:chOff x="4577" y="708"/>
              <a:chExt cx="292" cy="1363"/>
            </a:xfrm>
          </p:grpSpPr>
          <p:sp>
            <p:nvSpPr>
              <p:cNvPr id="6153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041" y="1244"/>
                <a:ext cx="1363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6154" name="Line 9"/>
              <p:cNvSpPr>
                <a:spLocks noChangeShapeType="1"/>
              </p:cNvSpPr>
              <p:nvPr/>
            </p:nvSpPr>
            <p:spPr bwMode="auto">
              <a:xfrm>
                <a:off x="4579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2" name="Rectangle 10"/>
            <p:cNvSpPr>
              <a:spLocks noChangeArrowheads="1"/>
            </p:cNvSpPr>
            <p:nvPr/>
          </p:nvSpPr>
          <p:spPr bwMode="auto">
            <a:xfrm>
              <a:off x="2160" y="3024"/>
              <a:ext cx="1344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Thread </a:t>
              </a:r>
              <a:r>
                <a:rPr lang="en-US" altLang="en-US" dirty="0" smtClean="0">
                  <a:latin typeface="Consolas" charset="0"/>
                  <a:ea typeface="Consolas" charset="0"/>
                  <a:cs typeface="Consolas" charset="0"/>
                </a:rPr>
                <a:t>Code</a:t>
              </a:r>
              <a:br>
                <a:rPr lang="en-US" altLang="en-US" dirty="0" smtClean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dirty="0" smtClean="0">
                  <a:latin typeface="Consolas" charset="0"/>
                  <a:ea typeface="Consolas" charset="0"/>
                  <a:cs typeface="Consolas" charset="0"/>
                </a:rPr>
                <a:t>*</a:t>
              </a:r>
              <a:r>
                <a:rPr lang="en-US" altLang="en-US" dirty="0" err="1" smtClean="0">
                  <a:latin typeface="Consolas" charset="0"/>
                  <a:ea typeface="Consolas" charset="0"/>
                  <a:cs typeface="Consolas" charset="0"/>
                </a:rPr>
                <a:t>fcnPtr</a:t>
              </a:r>
              <a:r>
                <a:rPr lang="en-US" altLang="en-US" dirty="0" smtClean="0">
                  <a:latin typeface="Consolas" charset="0"/>
                  <a:ea typeface="Consolas" charset="0"/>
                  <a:cs typeface="Consolas" charset="0"/>
                </a:rPr>
                <a:t>()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30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Processes vs. </a:t>
            </a:r>
            <a:r>
              <a:rPr lang="en-US" dirty="0" smtClean="0">
                <a:ea typeface="MS PGothic" charset="0"/>
              </a:rPr>
              <a:t>Threads: One Core</a:t>
            </a:r>
            <a:endParaRPr lang="en-US" dirty="0">
              <a:ea typeface="MS PGothic" charset="0"/>
            </a:endParaRP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2174875" y="762000"/>
            <a:ext cx="132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8196" name="Rectangle 44"/>
          <p:cNvSpPr>
            <a:spLocks noChangeArrowheads="1"/>
          </p:cNvSpPr>
          <p:nvPr/>
        </p:nvSpPr>
        <p:spPr bwMode="auto">
          <a:xfrm>
            <a:off x="3505200" y="41148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962400" y="41148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5715000" y="4191000"/>
            <a:ext cx="554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114800" y="5334000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8196" idx="2"/>
            <a:endCxn id="49" idx="0"/>
          </p:cNvCxnSpPr>
          <p:nvPr/>
        </p:nvCxnSpPr>
        <p:spPr bwMode="auto">
          <a:xfrm>
            <a:off x="4610100" y="47244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4953000" y="48768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 dirty="0">
                <a:latin typeface="Gill Sans Light"/>
                <a:cs typeface="Gill Sans Light"/>
              </a:rPr>
              <a:t>1 thread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17145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32385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32385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1866900" y="1676400"/>
            <a:ext cx="457200" cy="18288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2628900" y="1676400"/>
            <a:ext cx="457200" cy="18288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22479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20193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09" name="Straight Arrow Connector 6"/>
          <p:cNvCxnSpPr>
            <a:cxnSpLocks noChangeShapeType="1"/>
            <a:stCxn id="8208" idx="2"/>
            <a:endCxn id="8237" idx="0"/>
          </p:cNvCxnSpPr>
          <p:nvPr/>
        </p:nvCxnSpPr>
        <p:spPr bwMode="auto">
          <a:xfrm flipH="1">
            <a:off x="20955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0" name="Straight Arrow Connector 59"/>
          <p:cNvCxnSpPr>
            <a:cxnSpLocks noChangeShapeType="1"/>
            <a:stCxn id="8208" idx="2"/>
            <a:endCxn id="8235" idx="0"/>
          </p:cNvCxnSpPr>
          <p:nvPr/>
        </p:nvCxnSpPr>
        <p:spPr bwMode="auto">
          <a:xfrm>
            <a:off x="24457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5184775" y="76200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47244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62484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 dirty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62484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4876800" y="1676400"/>
            <a:ext cx="457200" cy="18288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5638800" y="1676400"/>
            <a:ext cx="457200" cy="18288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52578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50292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19" name="Straight Arrow Connector 95"/>
          <p:cNvCxnSpPr>
            <a:cxnSpLocks noChangeShapeType="1"/>
            <a:stCxn id="8218" idx="2"/>
            <a:endCxn id="8233" idx="0"/>
          </p:cNvCxnSpPr>
          <p:nvPr/>
        </p:nvCxnSpPr>
        <p:spPr bwMode="auto">
          <a:xfrm flipH="1">
            <a:off x="51054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0" name="Straight Arrow Connector 96"/>
          <p:cNvCxnSpPr>
            <a:cxnSpLocks noChangeShapeType="1"/>
            <a:stCxn id="8218" idx="2"/>
            <a:endCxn id="8231" idx="0"/>
          </p:cNvCxnSpPr>
          <p:nvPr/>
        </p:nvCxnSpPr>
        <p:spPr bwMode="auto">
          <a:xfrm>
            <a:off x="54556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4191001" y="2286001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4610100" y="35052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</p:cNvCxnSpPr>
          <p:nvPr/>
        </p:nvCxnSpPr>
        <p:spPr bwMode="auto">
          <a:xfrm>
            <a:off x="2095500" y="35052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</p:cNvCxnSpPr>
          <p:nvPr/>
        </p:nvCxnSpPr>
        <p:spPr bwMode="auto">
          <a:xfrm>
            <a:off x="2857500" y="35052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47" idx="0"/>
          </p:cNvCxnSpPr>
          <p:nvPr/>
        </p:nvCxnSpPr>
        <p:spPr bwMode="auto">
          <a:xfrm flipH="1">
            <a:off x="4610100" y="35052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7467600" y="723900"/>
            <a:ext cx="3733800" cy="5410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Switch overhead: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process:  </a:t>
            </a:r>
            <a:r>
              <a:rPr lang="en-US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proc.: </a:t>
            </a:r>
            <a:r>
              <a:rPr lang="en-US" b="1" dirty="0">
                <a:ea typeface="ＭＳ Ｐゴシック" charset="-128"/>
              </a:rPr>
              <a:t>high</a:t>
            </a:r>
            <a:endParaRPr lang="en-US" dirty="0">
              <a:ea typeface="ＭＳ Ｐゴシック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Protection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proc: </a:t>
            </a:r>
            <a:r>
              <a:rPr lang="en-US" b="1" dirty="0">
                <a:ea typeface="ＭＳ Ｐゴシック" charset="-128"/>
              </a:rPr>
              <a:t>low</a:t>
            </a:r>
            <a:endParaRPr lang="en-US" i="1" dirty="0">
              <a:solidFill>
                <a:srgbClr val="00B05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proc: </a:t>
            </a:r>
            <a:r>
              <a:rPr lang="en-US" b="1" dirty="0">
                <a:ea typeface="ＭＳ Ｐゴシック" charset="-128"/>
              </a:rPr>
              <a:t>high</a:t>
            </a:r>
            <a:endParaRPr lang="en-US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Sharing overhead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proc: </a:t>
            </a:r>
            <a:r>
              <a:rPr lang="en-US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proc: </a:t>
            </a:r>
            <a:r>
              <a:rPr lang="en-US" b="1" dirty="0" smtClean="0">
                <a:ea typeface="ＭＳ Ｐゴシック" charset="-128"/>
              </a:rPr>
              <a:t>high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Parallelism: </a:t>
            </a:r>
            <a:r>
              <a:rPr lang="en-US" b="1" dirty="0" smtClean="0">
                <a:ea typeface="ＭＳ Ｐゴシック" charset="-128"/>
              </a:rPr>
              <a:t>no</a:t>
            </a:r>
            <a:endParaRPr lang="en-US" dirty="0">
              <a:ea typeface="ＭＳ Ｐゴシック" charset="-128"/>
            </a:endParaRPr>
          </a:p>
          <a:p>
            <a:pPr>
              <a:lnSpc>
                <a:spcPct val="100000"/>
              </a:lnSpc>
              <a:defRPr/>
            </a:pPr>
            <a:endParaRPr lang="en-US" dirty="0">
              <a:ea typeface="ＭＳ Ｐゴシック" charset="-128"/>
            </a:endParaRPr>
          </a:p>
        </p:txBody>
      </p: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1866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2628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5638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4876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302916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Processes vs. </a:t>
            </a:r>
            <a:r>
              <a:rPr lang="en-US" dirty="0" smtClean="0">
                <a:ea typeface="MS PGothic" charset="0"/>
              </a:rPr>
              <a:t>Threads: </a:t>
            </a:r>
            <a:r>
              <a:rPr lang="en-US" dirty="0" err="1" smtClean="0">
                <a:ea typeface="MS PGothic" charset="0"/>
              </a:rPr>
              <a:t>MultiCore</a:t>
            </a:r>
            <a:endParaRPr lang="en-US" dirty="0">
              <a:ea typeface="MS PGothic" charset="0"/>
            </a:endParaRP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2174875" y="762000"/>
            <a:ext cx="132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8196" name="Rectangle 44"/>
          <p:cNvSpPr>
            <a:spLocks noChangeArrowheads="1"/>
          </p:cNvSpPr>
          <p:nvPr/>
        </p:nvSpPr>
        <p:spPr bwMode="auto">
          <a:xfrm>
            <a:off x="3505200" y="41148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962400" y="41148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5715000" y="4191000"/>
            <a:ext cx="554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472810" y="5621278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1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8196" idx="2"/>
            <a:endCxn id="49" idx="0"/>
          </p:cNvCxnSpPr>
          <p:nvPr/>
        </p:nvCxnSpPr>
        <p:spPr bwMode="auto">
          <a:xfrm flipH="1">
            <a:off x="2968110" y="4724400"/>
            <a:ext cx="1641990" cy="8968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6113704" y="4698940"/>
            <a:ext cx="1219200" cy="685800"/>
          </a:xfrm>
          <a:prstGeom prst="wedgeRectCallout">
            <a:avLst>
              <a:gd name="adj1" fmla="val -91057"/>
              <a:gd name="adj2" fmla="val 1722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dirty="0">
                <a:latin typeface="Gill Sans Light"/>
                <a:cs typeface="Gill Sans Light"/>
              </a:rPr>
              <a:t>4</a:t>
            </a:r>
            <a:r>
              <a:rPr lang="en-US" b="0" dirty="0">
                <a:latin typeface="Gill Sans Light"/>
                <a:cs typeface="Gill Sans Light"/>
              </a:rPr>
              <a:t> threads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17145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32385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32385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1866900" y="1676400"/>
            <a:ext cx="457200" cy="18288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2628900" y="1676400"/>
            <a:ext cx="457200" cy="18288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22479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20193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09" name="Straight Arrow Connector 6"/>
          <p:cNvCxnSpPr>
            <a:cxnSpLocks noChangeShapeType="1"/>
            <a:stCxn id="8208" idx="2"/>
            <a:endCxn id="8237" idx="0"/>
          </p:cNvCxnSpPr>
          <p:nvPr/>
        </p:nvCxnSpPr>
        <p:spPr bwMode="auto">
          <a:xfrm flipH="1">
            <a:off x="20955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0" name="Straight Arrow Connector 59"/>
          <p:cNvCxnSpPr>
            <a:cxnSpLocks noChangeShapeType="1"/>
            <a:stCxn id="8208" idx="2"/>
            <a:endCxn id="8235" idx="0"/>
          </p:cNvCxnSpPr>
          <p:nvPr/>
        </p:nvCxnSpPr>
        <p:spPr bwMode="auto">
          <a:xfrm>
            <a:off x="24457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5184775" y="76200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47244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62484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 dirty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62484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4876800" y="1676400"/>
            <a:ext cx="457200" cy="18288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5638800" y="1676400"/>
            <a:ext cx="457200" cy="18288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52578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50292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19" name="Straight Arrow Connector 95"/>
          <p:cNvCxnSpPr>
            <a:cxnSpLocks noChangeShapeType="1"/>
            <a:stCxn id="8218" idx="2"/>
            <a:endCxn id="8233" idx="0"/>
          </p:cNvCxnSpPr>
          <p:nvPr/>
        </p:nvCxnSpPr>
        <p:spPr bwMode="auto">
          <a:xfrm flipH="1">
            <a:off x="51054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0" name="Straight Arrow Connector 96"/>
          <p:cNvCxnSpPr>
            <a:cxnSpLocks noChangeShapeType="1"/>
            <a:stCxn id="8218" idx="2"/>
            <a:endCxn id="8231" idx="0"/>
          </p:cNvCxnSpPr>
          <p:nvPr/>
        </p:nvCxnSpPr>
        <p:spPr bwMode="auto">
          <a:xfrm>
            <a:off x="54556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4191001" y="2286001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4610100" y="35052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</p:cNvCxnSpPr>
          <p:nvPr/>
        </p:nvCxnSpPr>
        <p:spPr bwMode="auto">
          <a:xfrm>
            <a:off x="2095500" y="35052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</p:cNvCxnSpPr>
          <p:nvPr/>
        </p:nvCxnSpPr>
        <p:spPr bwMode="auto">
          <a:xfrm>
            <a:off x="2857500" y="35052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47" idx="0"/>
          </p:cNvCxnSpPr>
          <p:nvPr/>
        </p:nvCxnSpPr>
        <p:spPr bwMode="auto">
          <a:xfrm flipH="1">
            <a:off x="4610100" y="35052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1866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2628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5638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4876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5AE9D0-05DA-2E43-9A9A-0BF220EB15E1}"/>
              </a:ext>
            </a:extLst>
          </p:cNvPr>
          <p:cNvSpPr/>
          <p:nvPr/>
        </p:nvSpPr>
        <p:spPr bwMode="auto">
          <a:xfrm>
            <a:off x="3615810" y="5629275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2D8FF9-D88C-3445-8F67-4D3CDC367C33}"/>
              </a:ext>
            </a:extLst>
          </p:cNvPr>
          <p:cNvSpPr/>
          <p:nvPr/>
        </p:nvSpPr>
        <p:spPr bwMode="auto">
          <a:xfrm>
            <a:off x="4762500" y="5629275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2C669E-8057-5141-A1C8-557C8C16E114}"/>
              </a:ext>
            </a:extLst>
          </p:cNvPr>
          <p:cNvSpPr/>
          <p:nvPr/>
        </p:nvSpPr>
        <p:spPr bwMode="auto">
          <a:xfrm>
            <a:off x="5909190" y="5621278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4</a:t>
            </a:r>
          </a:p>
        </p:txBody>
      </p:sp>
      <p:cxnSp>
        <p:nvCxnSpPr>
          <p:cNvPr id="53" name="Straight Arrow Connector 50">
            <a:extLst>
              <a:ext uri="{FF2B5EF4-FFF2-40B4-BE49-F238E27FC236}">
                <a16:creationId xmlns:a16="http://schemas.microsoft.com/office/drawing/2014/main" id="{2F084A93-4232-E548-8D8C-B4BF4E7CFAAA}"/>
              </a:ext>
            </a:extLst>
          </p:cNvPr>
          <p:cNvCxnSpPr>
            <a:cxnSpLocks noChangeShapeType="1"/>
            <a:stCxn id="47" idx="4"/>
            <a:endCxn id="50" idx="0"/>
          </p:cNvCxnSpPr>
          <p:nvPr/>
        </p:nvCxnSpPr>
        <p:spPr bwMode="auto">
          <a:xfrm flipH="1">
            <a:off x="4111110" y="4724401"/>
            <a:ext cx="498990" cy="904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0">
            <a:extLst>
              <a:ext uri="{FF2B5EF4-FFF2-40B4-BE49-F238E27FC236}">
                <a16:creationId xmlns:a16="http://schemas.microsoft.com/office/drawing/2014/main" id="{84DDE51C-3742-2547-B237-D8158404B844}"/>
              </a:ext>
            </a:extLst>
          </p:cNvPr>
          <p:cNvCxnSpPr>
            <a:cxnSpLocks noChangeShapeType="1"/>
            <a:stCxn id="47" idx="4"/>
            <a:endCxn id="51" idx="0"/>
          </p:cNvCxnSpPr>
          <p:nvPr/>
        </p:nvCxnSpPr>
        <p:spPr bwMode="auto">
          <a:xfrm>
            <a:off x="4610100" y="4724401"/>
            <a:ext cx="647700" cy="904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Arrow Connector 50">
            <a:extLst>
              <a:ext uri="{FF2B5EF4-FFF2-40B4-BE49-F238E27FC236}">
                <a16:creationId xmlns:a16="http://schemas.microsoft.com/office/drawing/2014/main" id="{C1FC75E1-CF80-594D-888D-5AD38E189075}"/>
              </a:ext>
            </a:extLst>
          </p:cNvPr>
          <p:cNvCxnSpPr>
            <a:cxnSpLocks noChangeShapeType="1"/>
            <a:stCxn id="47" idx="4"/>
            <a:endCxn id="52" idx="0"/>
          </p:cNvCxnSpPr>
          <p:nvPr/>
        </p:nvCxnSpPr>
        <p:spPr bwMode="auto">
          <a:xfrm>
            <a:off x="4610100" y="4724400"/>
            <a:ext cx="1794390" cy="8968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D41CCA5-A071-6242-A622-410AE7D0FB33}"/>
              </a:ext>
            </a:extLst>
          </p:cNvPr>
          <p:cNvSpPr/>
          <p:nvPr/>
        </p:nvSpPr>
        <p:spPr>
          <a:xfrm>
            <a:off x="3695169" y="4890324"/>
            <a:ext cx="1950409" cy="234127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A11355D5-2870-FF47-8758-2C5879F0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0" y="723900"/>
            <a:ext cx="44196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Switch overhead: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process:  </a:t>
            </a:r>
            <a:r>
              <a:rPr lang="en-US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proc.: </a:t>
            </a:r>
            <a:r>
              <a:rPr lang="en-US" b="1" dirty="0">
                <a:ea typeface="ＭＳ Ｐゴシック" charset="-128"/>
              </a:rPr>
              <a:t>high</a:t>
            </a:r>
            <a:endParaRPr lang="en-US" dirty="0">
              <a:ea typeface="ＭＳ Ｐゴシック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Protection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proc: </a:t>
            </a:r>
            <a:r>
              <a:rPr lang="en-US" b="1" dirty="0">
                <a:ea typeface="ＭＳ Ｐゴシック" charset="-128"/>
              </a:rPr>
              <a:t>low</a:t>
            </a:r>
            <a:endParaRPr lang="en-US" i="1" dirty="0">
              <a:solidFill>
                <a:srgbClr val="00B05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proc: </a:t>
            </a:r>
            <a:r>
              <a:rPr lang="en-US" b="1" dirty="0">
                <a:ea typeface="ＭＳ Ｐゴシック" charset="-128"/>
              </a:rPr>
              <a:t>high</a:t>
            </a:r>
            <a:endParaRPr lang="en-US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Sharing overhead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proc: </a:t>
            </a:r>
            <a:r>
              <a:rPr lang="en-US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</a:t>
            </a:r>
            <a:r>
              <a:rPr lang="en-US" dirty="0" err="1" smtClean="0">
                <a:ea typeface="ＭＳ Ｐゴシック" charset="-128"/>
              </a:rPr>
              <a:t>proc</a:t>
            </a:r>
            <a:r>
              <a:rPr lang="en-US" dirty="0" smtClean="0">
                <a:ea typeface="ＭＳ Ｐゴシック" charset="-128"/>
              </a:rPr>
              <a:t>, 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simultaneous core: </a:t>
            </a:r>
            <a:r>
              <a:rPr lang="en-US" b="1" dirty="0" smtClean="0">
                <a:ea typeface="ＭＳ Ｐゴシック" charset="-128"/>
              </a:rPr>
              <a:t>medium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ea typeface="ＭＳ Ｐゴシック" charset="-128"/>
              </a:rPr>
              <a:t>Different </a:t>
            </a:r>
            <a:r>
              <a:rPr lang="en-US" dirty="0" err="1" smtClean="0">
                <a:ea typeface="ＭＳ Ｐゴシック" charset="-128"/>
              </a:rPr>
              <a:t>proc</a:t>
            </a:r>
            <a:r>
              <a:rPr lang="en-US" dirty="0" smtClean="0">
                <a:ea typeface="ＭＳ Ｐゴシック" charset="-128"/>
              </a:rPr>
              <a:t>,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offloaded core: high</a:t>
            </a:r>
            <a:endParaRPr lang="en-US" b="1" dirty="0" smtClean="0">
              <a:ea typeface="ＭＳ Ｐゴシック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ea typeface="ＭＳ Ｐゴシック" charset="-128"/>
              </a:rPr>
              <a:t>Parallelism: </a:t>
            </a:r>
            <a:r>
              <a:rPr lang="en-US" b="1" dirty="0" smtClean="0">
                <a:ea typeface="ＭＳ Ｐゴシック" charset="-128"/>
              </a:rPr>
              <a:t>yes</a:t>
            </a: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0372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10363200" cy="533400"/>
          </a:xfrm>
        </p:spPr>
        <p:txBody>
          <a:bodyPr/>
          <a:lstStyle/>
          <a:p>
            <a:r>
              <a:rPr lang="en-US" altLang="en-US" dirty="0" smtClean="0">
                <a:latin typeface="Gill Sans Light"/>
              </a:rPr>
              <a:t>Recall: Simultaneous </a:t>
            </a:r>
            <a:r>
              <a:rPr lang="en-US" altLang="en-US" dirty="0" err="1" smtClean="0">
                <a:latin typeface="Gill Sans Light"/>
              </a:rPr>
              <a:t>MultiThreading</a:t>
            </a:r>
            <a:r>
              <a:rPr lang="en-US" altLang="en-US" dirty="0" smtClean="0">
                <a:latin typeface="Gill Sans Light"/>
              </a:rPr>
              <a:t>/</a:t>
            </a:r>
            <a:r>
              <a:rPr lang="en-US" altLang="en-US" dirty="0" err="1" smtClean="0">
                <a:latin typeface="Gill Sans Light"/>
              </a:rPr>
              <a:t>Hyperthreading</a:t>
            </a:r>
            <a:endParaRPr lang="en-US" altLang="en-US" dirty="0" smtClean="0">
              <a:latin typeface="Gill Sans Light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83236"/>
            <a:ext cx="10134600" cy="609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Hardware scheduling technique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Superscalar processors can execute multiple </a:t>
            </a:r>
            <a:r>
              <a:rPr lang="en-US" altLang="en-US" dirty="0">
                <a:latin typeface="Gill Sans Light"/>
              </a:rPr>
              <a:t/>
            </a:r>
            <a:br>
              <a:rPr lang="en-US" altLang="en-US" dirty="0">
                <a:latin typeface="Gill Sans Light"/>
              </a:rPr>
            </a:br>
            <a:r>
              <a:rPr lang="en-US" altLang="en-US" dirty="0" smtClean="0">
                <a:latin typeface="Gill Sans Light"/>
              </a:rPr>
              <a:t>instructions that are independent.</a:t>
            </a:r>
          </a:p>
          <a:p>
            <a:pPr lvl="1">
              <a:lnSpc>
                <a:spcPct val="100000"/>
              </a:lnSpc>
            </a:pPr>
            <a:r>
              <a:rPr lang="en-US" altLang="en-US" dirty="0" err="1" smtClean="0">
                <a:latin typeface="Gill Sans Light"/>
              </a:rPr>
              <a:t>Hyperthreading</a:t>
            </a:r>
            <a:r>
              <a:rPr lang="en-US" altLang="en-US" dirty="0" smtClean="0">
                <a:latin typeface="Gill Sans Light"/>
              </a:rPr>
              <a:t> duplicates register state to make a</a:t>
            </a:r>
            <a:br>
              <a:rPr lang="en-US" altLang="en-US" dirty="0" smtClean="0">
                <a:latin typeface="Gill Sans Light"/>
              </a:rPr>
            </a:br>
            <a:r>
              <a:rPr lang="en-US" altLang="en-US" dirty="0" smtClean="0">
                <a:latin typeface="Gill Sans Light"/>
              </a:rPr>
              <a:t>second “thread,” allowing more instructions to run.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Can schedule each thread as if were separate CPU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But, sub-linear speedup!</a:t>
            </a:r>
          </a:p>
          <a:p>
            <a:pPr lvl="1">
              <a:lnSpc>
                <a:spcPct val="100000"/>
              </a:lnSpc>
            </a:pPr>
            <a:endParaRPr lang="en-US" altLang="en-US" dirty="0">
              <a:latin typeface="Gill Sans Light"/>
            </a:endParaRPr>
          </a:p>
          <a:p>
            <a:pPr lvl="1">
              <a:lnSpc>
                <a:spcPct val="100000"/>
              </a:lnSpc>
            </a:pPr>
            <a:endParaRPr lang="en-US" altLang="en-US" dirty="0" smtClean="0">
              <a:latin typeface="Gill Sans Light"/>
            </a:endParaRPr>
          </a:p>
          <a:p>
            <a:pPr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Original technique called “Simultaneous Multithreading”</a:t>
            </a:r>
            <a:endParaRPr lang="en-US" altLang="ja-JP" dirty="0" smtClean="0">
              <a:latin typeface="Gill Sans Light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Gill Sans Light"/>
                <a:hlinkClick r:id="rId3"/>
              </a:rPr>
              <a:t>http://www.cs.washington.edu/research/smt/index.html</a:t>
            </a:r>
            <a:r>
              <a:rPr lang="en-US" altLang="en-US" dirty="0" smtClean="0">
                <a:latin typeface="Gill Sans Light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SPARC, Pentium 4/Xeon (“</a:t>
            </a:r>
            <a:r>
              <a:rPr lang="en-US" altLang="ja-JP" dirty="0" err="1" smtClean="0">
                <a:latin typeface="Gill Sans Light"/>
              </a:rPr>
              <a:t>Hyperthreading</a:t>
            </a:r>
            <a:r>
              <a:rPr lang="en-US" altLang="en-US" dirty="0" smtClean="0">
                <a:latin typeface="Gill Sans Light"/>
              </a:rPr>
              <a:t>”</a:t>
            </a:r>
            <a:r>
              <a:rPr lang="en-US" altLang="ja-JP" dirty="0" smtClean="0">
                <a:latin typeface="Gill Sans Light"/>
              </a:rPr>
              <a:t>), Power 5</a:t>
            </a:r>
          </a:p>
          <a:p>
            <a:pPr>
              <a:lnSpc>
                <a:spcPct val="100000"/>
              </a:lnSpc>
            </a:pPr>
            <a:endParaRPr lang="en-US" altLang="en-US" dirty="0" smtClean="0">
              <a:latin typeface="Gill Sans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86600" y="762000"/>
            <a:ext cx="5867400" cy="4673263"/>
            <a:chOff x="4038600" y="685800"/>
            <a:chExt cx="5867400" cy="4673263"/>
          </a:xfrm>
        </p:grpSpPr>
        <p:pic>
          <p:nvPicPr>
            <p:cNvPr id="346117" name="Picture 5" descr="hyperthreadi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7" y="685800"/>
              <a:ext cx="3960813" cy="363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7" name="TextBox 1"/>
            <p:cNvSpPr txBox="1">
              <a:spLocks noChangeArrowheads="1"/>
            </p:cNvSpPr>
            <p:nvPr/>
          </p:nvSpPr>
          <p:spPr bwMode="auto">
            <a:xfrm>
              <a:off x="4038600" y="4343400"/>
              <a:ext cx="58674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 Light"/>
                </a:rPr>
                <a:t>Colored blocks show </a:t>
              </a:r>
            </a:p>
            <a:p>
              <a:pPr algn="ctr"/>
              <a:r>
                <a:rPr lang="en-US" altLang="en-US" sz="2000" b="0" dirty="0">
                  <a:latin typeface="Gill Sans Light"/>
                </a:rPr>
                <a:t>instructions executed</a:t>
              </a:r>
            </a:p>
            <a:p>
              <a:endParaRPr lang="en-US" altLang="en-US" sz="2000" b="0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444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2527300" y="5105400"/>
            <a:ext cx="4114800" cy="1447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MS PGothic" charset="0"/>
              </a:rPr>
              <a:t>Processes vs. Threads: Hyper-Threading</a:t>
            </a:r>
            <a:endParaRPr lang="en-US" dirty="0">
              <a:ea typeface="MS PGothic" charset="0"/>
            </a:endParaRPr>
          </a:p>
        </p:txBody>
      </p:sp>
      <p:sp>
        <p:nvSpPr>
          <p:cNvPr id="10244" name="TextBox 41"/>
          <p:cNvSpPr txBox="1">
            <a:spLocks noChangeArrowheads="1"/>
          </p:cNvSpPr>
          <p:nvPr/>
        </p:nvSpPr>
        <p:spPr bwMode="auto">
          <a:xfrm>
            <a:off x="2027237" y="609601"/>
            <a:ext cx="1553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10245" name="Rectangle 44"/>
          <p:cNvSpPr>
            <a:spLocks noChangeArrowheads="1"/>
          </p:cNvSpPr>
          <p:nvPr/>
        </p:nvSpPr>
        <p:spPr bwMode="auto">
          <a:xfrm>
            <a:off x="3517900" y="40386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975100" y="40386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10247" name="TextBox 47"/>
          <p:cNvSpPr txBox="1">
            <a:spLocks noChangeArrowheads="1"/>
          </p:cNvSpPr>
          <p:nvPr/>
        </p:nvSpPr>
        <p:spPr bwMode="auto">
          <a:xfrm>
            <a:off x="5727700" y="4114801"/>
            <a:ext cx="6286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0248" name="Rounded Rectangle 76"/>
          <p:cNvSpPr>
            <a:spLocks noChangeArrowheads="1"/>
          </p:cNvSpPr>
          <p:nvPr/>
        </p:nvSpPr>
        <p:spPr bwMode="auto">
          <a:xfrm>
            <a:off x="17526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10249" name="Rectangle 78"/>
          <p:cNvSpPr>
            <a:spLocks noChangeArrowheads="1"/>
          </p:cNvSpPr>
          <p:nvPr/>
        </p:nvSpPr>
        <p:spPr bwMode="auto">
          <a:xfrm>
            <a:off x="32766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10250" name="Rectangle 79"/>
          <p:cNvSpPr>
            <a:spLocks noChangeArrowheads="1"/>
          </p:cNvSpPr>
          <p:nvPr/>
        </p:nvSpPr>
        <p:spPr bwMode="auto">
          <a:xfrm>
            <a:off x="32766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10251" name="Group 80"/>
          <p:cNvGrpSpPr>
            <a:grpSpLocks/>
          </p:cNvGrpSpPr>
          <p:nvPr/>
        </p:nvGrpSpPr>
        <p:grpSpPr bwMode="auto">
          <a:xfrm>
            <a:off x="1905000" y="1600200"/>
            <a:ext cx="457200" cy="1828800"/>
            <a:chOff x="7010400" y="1143000"/>
            <a:chExt cx="457200" cy="1828800"/>
          </a:xfrm>
        </p:grpSpPr>
        <p:sp>
          <p:nvSpPr>
            <p:cNvPr id="10326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7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52" name="Group 45"/>
          <p:cNvGrpSpPr>
            <a:grpSpLocks/>
          </p:cNvGrpSpPr>
          <p:nvPr/>
        </p:nvGrpSpPr>
        <p:grpSpPr bwMode="auto">
          <a:xfrm>
            <a:off x="2667000" y="1600200"/>
            <a:ext cx="457200" cy="1828800"/>
            <a:chOff x="7010400" y="1143000"/>
            <a:chExt cx="457200" cy="1828800"/>
          </a:xfrm>
        </p:grpSpPr>
        <p:sp>
          <p:nvSpPr>
            <p:cNvPr id="10324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5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253" name="TextBox 4"/>
          <p:cNvSpPr txBox="1">
            <a:spLocks noChangeArrowheads="1"/>
          </p:cNvSpPr>
          <p:nvPr/>
        </p:nvSpPr>
        <p:spPr bwMode="auto">
          <a:xfrm>
            <a:off x="2286001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0254" name="TextBox 58"/>
          <p:cNvSpPr txBox="1">
            <a:spLocks noChangeArrowheads="1"/>
          </p:cNvSpPr>
          <p:nvPr/>
        </p:nvSpPr>
        <p:spPr bwMode="auto">
          <a:xfrm>
            <a:off x="2057400" y="10779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10255" name="Straight Arrow Connector 6"/>
          <p:cNvCxnSpPr>
            <a:cxnSpLocks noChangeShapeType="1"/>
            <a:stCxn id="10254" idx="2"/>
            <a:endCxn id="10326" idx="0"/>
          </p:cNvCxnSpPr>
          <p:nvPr/>
        </p:nvCxnSpPr>
        <p:spPr bwMode="auto">
          <a:xfrm flipH="1">
            <a:off x="2133601" y="14472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Straight Arrow Connector 59"/>
          <p:cNvCxnSpPr>
            <a:cxnSpLocks noChangeShapeType="1"/>
            <a:stCxn id="10254" idx="2"/>
            <a:endCxn id="10324" idx="0"/>
          </p:cNvCxnSpPr>
          <p:nvPr/>
        </p:nvCxnSpPr>
        <p:spPr bwMode="auto">
          <a:xfrm>
            <a:off x="2483810" y="14472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57" name="TextBox 60"/>
          <p:cNvSpPr txBox="1">
            <a:spLocks noChangeArrowheads="1"/>
          </p:cNvSpPr>
          <p:nvPr/>
        </p:nvSpPr>
        <p:spPr bwMode="auto">
          <a:xfrm>
            <a:off x="5121276" y="609601"/>
            <a:ext cx="1604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10258" name="Rounded Rectangle 65"/>
          <p:cNvSpPr>
            <a:spLocks noChangeArrowheads="1"/>
          </p:cNvSpPr>
          <p:nvPr/>
        </p:nvSpPr>
        <p:spPr bwMode="auto">
          <a:xfrm>
            <a:off x="47371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10259" name="Rectangle 84"/>
          <p:cNvSpPr>
            <a:spLocks noChangeArrowheads="1"/>
          </p:cNvSpPr>
          <p:nvPr/>
        </p:nvSpPr>
        <p:spPr bwMode="auto">
          <a:xfrm>
            <a:off x="62611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10260" name="Rectangle 85"/>
          <p:cNvSpPr>
            <a:spLocks noChangeArrowheads="1"/>
          </p:cNvSpPr>
          <p:nvPr/>
        </p:nvSpPr>
        <p:spPr bwMode="auto">
          <a:xfrm>
            <a:off x="62611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10261" name="Group 87"/>
          <p:cNvGrpSpPr>
            <a:grpSpLocks/>
          </p:cNvGrpSpPr>
          <p:nvPr/>
        </p:nvGrpSpPr>
        <p:grpSpPr bwMode="auto">
          <a:xfrm>
            <a:off x="4889500" y="1600200"/>
            <a:ext cx="457200" cy="1828800"/>
            <a:chOff x="7010400" y="1143000"/>
            <a:chExt cx="457200" cy="1828800"/>
          </a:xfrm>
        </p:grpSpPr>
        <p:sp>
          <p:nvSpPr>
            <p:cNvPr id="10322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3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62" name="Group 90"/>
          <p:cNvGrpSpPr>
            <a:grpSpLocks/>
          </p:cNvGrpSpPr>
          <p:nvPr/>
        </p:nvGrpSpPr>
        <p:grpSpPr bwMode="auto">
          <a:xfrm>
            <a:off x="5651500" y="1600200"/>
            <a:ext cx="457200" cy="1828800"/>
            <a:chOff x="7010400" y="1143000"/>
            <a:chExt cx="457200" cy="1828800"/>
          </a:xfrm>
        </p:grpSpPr>
        <p:sp>
          <p:nvSpPr>
            <p:cNvPr id="10320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1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263" name="TextBox 93"/>
          <p:cNvSpPr txBox="1">
            <a:spLocks noChangeArrowheads="1"/>
          </p:cNvSpPr>
          <p:nvPr/>
        </p:nvSpPr>
        <p:spPr bwMode="auto">
          <a:xfrm>
            <a:off x="5270501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0264" name="TextBox 94"/>
          <p:cNvSpPr txBox="1">
            <a:spLocks noChangeArrowheads="1"/>
          </p:cNvSpPr>
          <p:nvPr/>
        </p:nvSpPr>
        <p:spPr bwMode="auto">
          <a:xfrm>
            <a:off x="5041900" y="10779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10265" name="Straight Arrow Connector 95"/>
          <p:cNvCxnSpPr>
            <a:cxnSpLocks noChangeShapeType="1"/>
            <a:stCxn id="10264" idx="2"/>
            <a:endCxn id="10322" idx="0"/>
          </p:cNvCxnSpPr>
          <p:nvPr/>
        </p:nvCxnSpPr>
        <p:spPr bwMode="auto">
          <a:xfrm flipH="1">
            <a:off x="5118101" y="14472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Straight Arrow Connector 96"/>
          <p:cNvCxnSpPr>
            <a:cxnSpLocks noChangeShapeType="1"/>
            <a:stCxn id="10264" idx="2"/>
            <a:endCxn id="10320" idx="0"/>
          </p:cNvCxnSpPr>
          <p:nvPr/>
        </p:nvCxnSpPr>
        <p:spPr bwMode="auto">
          <a:xfrm>
            <a:off x="5468310" y="14472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67" name="TextBox 97"/>
          <p:cNvSpPr txBox="1">
            <a:spLocks noChangeArrowheads="1"/>
          </p:cNvSpPr>
          <p:nvPr/>
        </p:nvSpPr>
        <p:spPr bwMode="auto">
          <a:xfrm>
            <a:off x="4203701" y="2209801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10268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4622800" y="34290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9" name="Straight Arrow Connector 99"/>
          <p:cNvCxnSpPr>
            <a:cxnSpLocks noChangeShapeType="1"/>
            <a:stCxn id="10326" idx="2"/>
            <a:endCxn id="47" idx="0"/>
          </p:cNvCxnSpPr>
          <p:nvPr/>
        </p:nvCxnSpPr>
        <p:spPr bwMode="auto">
          <a:xfrm>
            <a:off x="2133600" y="3429000"/>
            <a:ext cx="24892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70" name="Straight Arrow Connector 100"/>
          <p:cNvCxnSpPr>
            <a:cxnSpLocks noChangeShapeType="1"/>
            <a:stCxn id="10324" idx="2"/>
            <a:endCxn id="47" idx="0"/>
          </p:cNvCxnSpPr>
          <p:nvPr/>
        </p:nvCxnSpPr>
        <p:spPr bwMode="auto">
          <a:xfrm>
            <a:off x="2895600" y="3429000"/>
            <a:ext cx="17272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71" name="Straight Arrow Connector 51"/>
          <p:cNvCxnSpPr>
            <a:cxnSpLocks noChangeShapeType="1"/>
            <a:stCxn id="10320" idx="2"/>
            <a:endCxn id="47" idx="0"/>
          </p:cNvCxnSpPr>
          <p:nvPr/>
        </p:nvCxnSpPr>
        <p:spPr bwMode="auto">
          <a:xfrm flipH="1">
            <a:off x="4622800" y="34290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7315200" y="1371600"/>
            <a:ext cx="3352800" cy="3886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</a:rPr>
              <a:t>Switch overhead between hardware-threads: </a:t>
            </a:r>
            <a:r>
              <a:rPr lang="en-US" i="1" dirty="0" smtClean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very-low</a:t>
            </a:r>
            <a:r>
              <a:rPr lang="en-US" b="1" dirty="0" smtClean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</a:rPr>
              <a:t>(done in hardware)</a:t>
            </a:r>
            <a:endParaRPr lang="en-US" dirty="0" smtClean="0">
              <a:solidFill>
                <a:srgbClr val="FF0000"/>
              </a:solidFill>
              <a:ea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Contention for ALUs/FPUs may hurt performance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797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r>
              <a:rPr lang="en-US" sz="1600" b="0" dirty="0">
                <a:latin typeface="Gill Sans Light"/>
                <a:cs typeface="Gill Sans Light"/>
              </a:rPr>
              <a:t>Core 1</a:t>
            </a:r>
          </a:p>
        </p:txBody>
      </p:sp>
      <p:sp>
        <p:nvSpPr>
          <p:cNvPr id="10274" name="TextBox 17"/>
          <p:cNvSpPr txBox="1">
            <a:spLocks noChangeArrowheads="1"/>
          </p:cNvSpPr>
          <p:nvPr/>
        </p:nvSpPr>
        <p:spPr bwMode="auto">
          <a:xfrm>
            <a:off x="6602414" y="541020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CPU</a:t>
            </a:r>
          </a:p>
        </p:txBody>
      </p:sp>
      <p:grpSp>
        <p:nvGrpSpPr>
          <p:cNvPr id="10275" name="Group 54"/>
          <p:cNvGrpSpPr>
            <a:grpSpLocks/>
          </p:cNvGrpSpPr>
          <p:nvPr/>
        </p:nvGrpSpPr>
        <p:grpSpPr bwMode="auto">
          <a:xfrm>
            <a:off x="2755900" y="5410200"/>
            <a:ext cx="304800" cy="609600"/>
            <a:chOff x="7010400" y="1143000"/>
            <a:chExt cx="457200" cy="1828800"/>
          </a:xfrm>
        </p:grpSpPr>
        <p:sp>
          <p:nvSpPr>
            <p:cNvPr id="10318" name="Rounded Rectangle 5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9" name="Freeform 61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76" name="Group 67"/>
          <p:cNvGrpSpPr>
            <a:grpSpLocks/>
          </p:cNvGrpSpPr>
          <p:nvPr/>
        </p:nvGrpSpPr>
        <p:grpSpPr bwMode="auto">
          <a:xfrm>
            <a:off x="3136900" y="5410200"/>
            <a:ext cx="304800" cy="609600"/>
            <a:chOff x="7010400" y="1143000"/>
            <a:chExt cx="457200" cy="1828800"/>
          </a:xfrm>
        </p:grpSpPr>
        <p:sp>
          <p:nvSpPr>
            <p:cNvPr id="10316" name="Rounded Rectangle 6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7" name="Freeform 6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36703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r>
              <a:rPr lang="en-US" sz="1600" b="0" dirty="0">
                <a:latin typeface="Gill Sans Light"/>
                <a:cs typeface="Gill Sans Light"/>
              </a:rPr>
              <a:t>Core 2</a:t>
            </a:r>
          </a:p>
        </p:txBody>
      </p:sp>
      <p:grpSp>
        <p:nvGrpSpPr>
          <p:cNvPr id="10278" name="Group 71"/>
          <p:cNvGrpSpPr>
            <a:grpSpLocks/>
          </p:cNvGrpSpPr>
          <p:nvPr/>
        </p:nvGrpSpPr>
        <p:grpSpPr bwMode="auto">
          <a:xfrm>
            <a:off x="3746500" y="5410200"/>
            <a:ext cx="304800" cy="609600"/>
            <a:chOff x="7010400" y="1143000"/>
            <a:chExt cx="457200" cy="1828800"/>
          </a:xfrm>
        </p:grpSpPr>
        <p:sp>
          <p:nvSpPr>
            <p:cNvPr id="10314" name="Rounded Rectangle 72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5" name="Freeform 73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79" name="Group 74"/>
          <p:cNvGrpSpPr>
            <a:grpSpLocks/>
          </p:cNvGrpSpPr>
          <p:nvPr/>
        </p:nvGrpSpPr>
        <p:grpSpPr bwMode="auto">
          <a:xfrm>
            <a:off x="4127500" y="5410200"/>
            <a:ext cx="304800" cy="609600"/>
            <a:chOff x="7010400" y="1143000"/>
            <a:chExt cx="457200" cy="1828800"/>
          </a:xfrm>
        </p:grpSpPr>
        <p:sp>
          <p:nvSpPr>
            <p:cNvPr id="10312" name="Rounded Rectangle 7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3" name="Freeform 86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3" name="Rectangle 102"/>
          <p:cNvSpPr/>
          <p:nvPr/>
        </p:nvSpPr>
        <p:spPr bwMode="auto">
          <a:xfrm>
            <a:off x="46609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r>
              <a:rPr lang="en-US" sz="1600" b="0" dirty="0">
                <a:latin typeface="Gill Sans Light"/>
                <a:cs typeface="Gill Sans Light"/>
              </a:rPr>
              <a:t>Core 3</a:t>
            </a:r>
          </a:p>
        </p:txBody>
      </p:sp>
      <p:grpSp>
        <p:nvGrpSpPr>
          <p:cNvPr id="10281" name="Group 103"/>
          <p:cNvGrpSpPr>
            <a:grpSpLocks/>
          </p:cNvGrpSpPr>
          <p:nvPr/>
        </p:nvGrpSpPr>
        <p:grpSpPr bwMode="auto">
          <a:xfrm>
            <a:off x="4737100" y="5410200"/>
            <a:ext cx="304800" cy="609600"/>
            <a:chOff x="7010400" y="1143000"/>
            <a:chExt cx="457200" cy="1828800"/>
          </a:xfrm>
        </p:grpSpPr>
        <p:sp>
          <p:nvSpPr>
            <p:cNvPr id="10310" name="Rounded Rectangle 10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1" name="Freeform 10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82" name="Group 106"/>
          <p:cNvGrpSpPr>
            <a:grpSpLocks/>
          </p:cNvGrpSpPr>
          <p:nvPr/>
        </p:nvGrpSpPr>
        <p:grpSpPr bwMode="auto">
          <a:xfrm>
            <a:off x="5118100" y="5410200"/>
            <a:ext cx="304800" cy="609600"/>
            <a:chOff x="7010400" y="1143000"/>
            <a:chExt cx="457200" cy="1828800"/>
          </a:xfrm>
        </p:grpSpPr>
        <p:sp>
          <p:nvSpPr>
            <p:cNvPr id="10308" name="Rounded Rectangle 107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09" name="Freeform 108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56515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r>
              <a:rPr lang="en-US" sz="1600" b="0" dirty="0">
                <a:latin typeface="Gill Sans Light"/>
                <a:cs typeface="Gill Sans Light"/>
              </a:rPr>
              <a:t>Core 4</a:t>
            </a:r>
          </a:p>
        </p:txBody>
      </p:sp>
      <p:grpSp>
        <p:nvGrpSpPr>
          <p:cNvPr id="10284" name="Group 110"/>
          <p:cNvGrpSpPr>
            <a:grpSpLocks/>
          </p:cNvGrpSpPr>
          <p:nvPr/>
        </p:nvGrpSpPr>
        <p:grpSpPr bwMode="auto">
          <a:xfrm>
            <a:off x="5727700" y="5410200"/>
            <a:ext cx="304800" cy="609600"/>
            <a:chOff x="7010400" y="1143000"/>
            <a:chExt cx="457200" cy="1828800"/>
          </a:xfrm>
        </p:grpSpPr>
        <p:sp>
          <p:nvSpPr>
            <p:cNvPr id="10306" name="Rounded Rectangle 11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07" name="Freeform 11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85" name="Group 113"/>
          <p:cNvGrpSpPr>
            <a:grpSpLocks/>
          </p:cNvGrpSpPr>
          <p:nvPr/>
        </p:nvGrpSpPr>
        <p:grpSpPr bwMode="auto">
          <a:xfrm>
            <a:off x="6108700" y="5410200"/>
            <a:ext cx="304800" cy="609600"/>
            <a:chOff x="7010400" y="1143000"/>
            <a:chExt cx="457200" cy="1828800"/>
          </a:xfrm>
        </p:grpSpPr>
        <p:sp>
          <p:nvSpPr>
            <p:cNvPr id="10304" name="Rounded Rectangle 11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05" name="Freeform 11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cxnSp>
        <p:nvCxnSpPr>
          <p:cNvPr id="10286" name="Straight Arrow Connector 50"/>
          <p:cNvCxnSpPr>
            <a:cxnSpLocks noChangeShapeType="1"/>
            <a:stCxn id="47" idx="4"/>
          </p:cNvCxnSpPr>
          <p:nvPr/>
        </p:nvCxnSpPr>
        <p:spPr bwMode="auto">
          <a:xfrm flipH="1">
            <a:off x="2908300" y="4648200"/>
            <a:ext cx="17145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7" name="Straight Arrow Connector 116"/>
          <p:cNvCxnSpPr>
            <a:cxnSpLocks noChangeShapeType="1"/>
          </p:cNvCxnSpPr>
          <p:nvPr/>
        </p:nvCxnSpPr>
        <p:spPr bwMode="auto">
          <a:xfrm flipH="1">
            <a:off x="3289300" y="4724400"/>
            <a:ext cx="1219200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8" name="Straight Arrow Connector 63"/>
          <p:cNvCxnSpPr>
            <a:cxnSpLocks noChangeShapeType="1"/>
            <a:stCxn id="47" idx="4"/>
            <a:endCxn id="10314" idx="0"/>
          </p:cNvCxnSpPr>
          <p:nvPr/>
        </p:nvCxnSpPr>
        <p:spPr bwMode="auto">
          <a:xfrm flipH="1">
            <a:off x="3898900" y="4648200"/>
            <a:ext cx="723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9" name="Straight Arrow Connector 117"/>
          <p:cNvCxnSpPr>
            <a:cxnSpLocks noChangeShapeType="1"/>
            <a:stCxn id="10245" idx="2"/>
            <a:endCxn id="10312" idx="0"/>
          </p:cNvCxnSpPr>
          <p:nvPr/>
        </p:nvCxnSpPr>
        <p:spPr bwMode="auto">
          <a:xfrm flipH="1">
            <a:off x="4279900" y="4648200"/>
            <a:ext cx="342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0" name="Straight Arrow Connector 64"/>
          <p:cNvCxnSpPr>
            <a:cxnSpLocks noChangeShapeType="1"/>
            <a:stCxn id="10245" idx="2"/>
            <a:endCxn id="10310" idx="0"/>
          </p:cNvCxnSpPr>
          <p:nvPr/>
        </p:nvCxnSpPr>
        <p:spPr bwMode="auto">
          <a:xfrm>
            <a:off x="4622800" y="4648200"/>
            <a:ext cx="266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1" name="Straight Arrow Connector 118"/>
          <p:cNvCxnSpPr>
            <a:cxnSpLocks noChangeShapeType="1"/>
            <a:stCxn id="10245" idx="2"/>
            <a:endCxn id="10308" idx="0"/>
          </p:cNvCxnSpPr>
          <p:nvPr/>
        </p:nvCxnSpPr>
        <p:spPr bwMode="auto">
          <a:xfrm>
            <a:off x="4622800" y="4648200"/>
            <a:ext cx="647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2" name="Straight Arrow Connector 66"/>
          <p:cNvCxnSpPr>
            <a:cxnSpLocks noChangeShapeType="1"/>
            <a:stCxn id="47" idx="4"/>
            <a:endCxn id="10306" idx="0"/>
          </p:cNvCxnSpPr>
          <p:nvPr/>
        </p:nvCxnSpPr>
        <p:spPr bwMode="auto">
          <a:xfrm>
            <a:off x="4622800" y="4648200"/>
            <a:ext cx="1257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3" name="Straight Arrow Connector 119"/>
          <p:cNvCxnSpPr>
            <a:cxnSpLocks noChangeShapeType="1"/>
            <a:stCxn id="10245" idx="2"/>
          </p:cNvCxnSpPr>
          <p:nvPr/>
        </p:nvCxnSpPr>
        <p:spPr bwMode="auto">
          <a:xfrm>
            <a:off x="4622800" y="4648200"/>
            <a:ext cx="1638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975100" y="4572000"/>
            <a:ext cx="3276600" cy="685800"/>
            <a:chOff x="2667000" y="4495800"/>
            <a:chExt cx="3276600" cy="685800"/>
          </a:xfrm>
        </p:grpSpPr>
        <p:sp>
          <p:nvSpPr>
            <p:cNvPr id="10302" name="Oval 120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b="0">
                <a:latin typeface="Gill Sans Light"/>
                <a:cs typeface="Gill Sans Light"/>
              </a:endParaRPr>
            </a:p>
          </p:txBody>
        </p:sp>
        <p:sp>
          <p:nvSpPr>
            <p:cNvPr id="10303" name="Rectangular Callout 121"/>
            <p:cNvSpPr>
              <a:spLocks noChangeArrowheads="1"/>
            </p:cNvSpPr>
            <p:nvPr/>
          </p:nvSpPr>
          <p:spPr bwMode="auto">
            <a:xfrm>
              <a:off x="4419600" y="4495800"/>
              <a:ext cx="1524000" cy="685800"/>
            </a:xfrm>
            <a:prstGeom prst="wedgeRectCallout">
              <a:avLst>
                <a:gd name="adj1" fmla="val -80329"/>
                <a:gd name="adj2" fmla="val -4296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b="0">
                  <a:latin typeface="Gill Sans Light"/>
                  <a:cs typeface="Gill Sans Light"/>
                </a:rPr>
                <a:t>8 threads at a time</a:t>
              </a:r>
            </a:p>
          </p:txBody>
        </p:sp>
      </p:grpSp>
      <p:sp>
        <p:nvSpPr>
          <p:cNvPr id="10295" name="TextBox 122"/>
          <p:cNvSpPr txBox="1">
            <a:spLocks noChangeArrowheads="1"/>
          </p:cNvSpPr>
          <p:nvPr/>
        </p:nvSpPr>
        <p:spPr bwMode="auto">
          <a:xfrm>
            <a:off x="1547213" y="4191000"/>
            <a:ext cx="21932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hardware-threads</a:t>
            </a:r>
          </a:p>
          <a:p>
            <a:r>
              <a:rPr lang="en-US" sz="2000" b="0" dirty="0">
                <a:latin typeface="Gill Sans Light"/>
                <a:cs typeface="Gill Sans Light"/>
              </a:rPr>
              <a:t>(</a:t>
            </a:r>
            <a:r>
              <a:rPr lang="en-US" sz="2000" b="0" dirty="0" err="1">
                <a:latin typeface="Gill Sans Light"/>
                <a:cs typeface="Gill Sans Light"/>
              </a:rPr>
              <a:t>hyperthreading</a:t>
            </a:r>
            <a:r>
              <a:rPr lang="en-US" sz="2000" b="0" dirty="0">
                <a:latin typeface="Gill Sans Light"/>
                <a:cs typeface="Gill Sans Light"/>
              </a:rPr>
              <a:t>)</a:t>
            </a:r>
          </a:p>
        </p:txBody>
      </p:sp>
      <p:cxnSp>
        <p:nvCxnSpPr>
          <p:cNvPr id="10296" name="Straight Arrow Connector 123"/>
          <p:cNvCxnSpPr>
            <a:cxnSpLocks noChangeShapeType="1"/>
            <a:stCxn id="10295" idx="2"/>
            <a:endCxn id="10318" idx="1"/>
          </p:cNvCxnSpPr>
          <p:nvPr/>
        </p:nvCxnSpPr>
        <p:spPr bwMode="auto">
          <a:xfrm>
            <a:off x="2526206" y="4898886"/>
            <a:ext cx="229694" cy="81611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7" name="Straight Arrow Connector 124"/>
          <p:cNvCxnSpPr>
            <a:cxnSpLocks noChangeShapeType="1"/>
            <a:stCxn id="10295" idx="2"/>
            <a:endCxn id="10316" idx="1"/>
          </p:cNvCxnSpPr>
          <p:nvPr/>
        </p:nvCxnSpPr>
        <p:spPr bwMode="auto">
          <a:xfrm>
            <a:off x="2526206" y="4898886"/>
            <a:ext cx="610694" cy="81611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98" name="Rectangle 77"/>
          <p:cNvSpPr>
            <a:spLocks noChangeArrowheads="1"/>
          </p:cNvSpPr>
          <p:nvPr/>
        </p:nvSpPr>
        <p:spPr bwMode="auto">
          <a:xfrm>
            <a:off x="1905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0299" name="Rectangle 77"/>
          <p:cNvSpPr>
            <a:spLocks noChangeArrowheads="1"/>
          </p:cNvSpPr>
          <p:nvPr/>
        </p:nvSpPr>
        <p:spPr bwMode="auto">
          <a:xfrm>
            <a:off x="2667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0300" name="Rectangle 77"/>
          <p:cNvSpPr>
            <a:spLocks noChangeArrowheads="1"/>
          </p:cNvSpPr>
          <p:nvPr/>
        </p:nvSpPr>
        <p:spPr bwMode="auto">
          <a:xfrm>
            <a:off x="48895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0301" name="Rectangle 77"/>
          <p:cNvSpPr>
            <a:spLocks noChangeArrowheads="1"/>
          </p:cNvSpPr>
          <p:nvPr/>
        </p:nvSpPr>
        <p:spPr bwMode="auto">
          <a:xfrm>
            <a:off x="56515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03607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Threads vs Address Spaces: Options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4675" y="4724401"/>
            <a:ext cx="8610600" cy="2011363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 dirty="0" smtClean="0"/>
              <a:t>Most operating systems have either</a:t>
            </a:r>
          </a:p>
          <a:p>
            <a:pPr lvl="1">
              <a:spcBef>
                <a:spcPct val="15000"/>
              </a:spcBef>
            </a:pPr>
            <a:r>
              <a:rPr lang="en-US" altLang="en-US" dirty="0" smtClean="0"/>
              <a:t>One or many address spaces</a:t>
            </a:r>
          </a:p>
          <a:p>
            <a:pPr lvl="1">
              <a:spcBef>
                <a:spcPct val="15000"/>
              </a:spcBef>
            </a:pPr>
            <a:r>
              <a:rPr lang="en-US" altLang="en-US" dirty="0" smtClean="0"/>
              <a:t>One or many threads per address space</a:t>
            </a:r>
          </a:p>
          <a:p>
            <a:pPr lvl="1">
              <a:spcBef>
                <a:spcPct val="15000"/>
              </a:spcBef>
            </a:pPr>
            <a:endParaRPr lang="en-US" altLang="en-US" sz="1200" dirty="0"/>
          </a:p>
        </p:txBody>
      </p: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7239000" y="3313112"/>
            <a:ext cx="3048000" cy="13350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Mach, OS/2, Linux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Windows 10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Win NT to XP, Solaris, HP-UX, OS X</a:t>
            </a:r>
          </a:p>
        </p:txBody>
      </p:sp>
      <p:sp>
        <p:nvSpPr>
          <p:cNvPr id="327692" name="Rectangle 12"/>
          <p:cNvSpPr>
            <a:spLocks noChangeArrowheads="1"/>
          </p:cNvSpPr>
          <p:nvPr/>
        </p:nvSpPr>
        <p:spPr bwMode="auto">
          <a:xfrm>
            <a:off x="4267200" y="3313112"/>
            <a:ext cx="2971800" cy="13350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Embedded systems (Geoworks, VxWorks, JavaOS,etc)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JavaOS, Pilot(PC)</a:t>
            </a:r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7239000" y="2551113"/>
            <a:ext cx="3048000" cy="777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Traditional UNIX</a:t>
            </a:r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4267200" y="2551113"/>
            <a:ext cx="2971800" cy="777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MS/DOS, early Macintosh</a:t>
            </a:r>
          </a:p>
        </p:txBody>
      </p:sp>
      <p:grpSp>
        <p:nvGrpSpPr>
          <p:cNvPr id="327749" name="Group 69"/>
          <p:cNvGrpSpPr>
            <a:grpSpLocks/>
          </p:cNvGrpSpPr>
          <p:nvPr/>
        </p:nvGrpSpPr>
        <p:grpSpPr bwMode="auto">
          <a:xfrm>
            <a:off x="1905000" y="1712912"/>
            <a:ext cx="2362200" cy="2935288"/>
            <a:chOff x="240" y="960"/>
            <a:chExt cx="1488" cy="1849"/>
          </a:xfrm>
        </p:grpSpPr>
        <p:grpSp>
          <p:nvGrpSpPr>
            <p:cNvPr id="36886" name="Group 64"/>
            <p:cNvGrpSpPr>
              <a:grpSpLocks/>
            </p:cNvGrpSpPr>
            <p:nvPr/>
          </p:nvGrpSpPr>
          <p:grpSpPr bwMode="auto">
            <a:xfrm>
              <a:off x="240" y="1488"/>
              <a:ext cx="1488" cy="1321"/>
              <a:chOff x="240" y="1528"/>
              <a:chExt cx="1488" cy="1377"/>
            </a:xfrm>
          </p:grpSpPr>
          <p:sp>
            <p:nvSpPr>
              <p:cNvPr id="36888" name="Rectangle 11"/>
              <p:cNvSpPr>
                <a:spLocks noChangeArrowheads="1"/>
              </p:cNvSpPr>
              <p:nvPr/>
            </p:nvSpPr>
            <p:spPr bwMode="auto">
              <a:xfrm>
                <a:off x="240" y="2040"/>
                <a:ext cx="1488" cy="865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800" b="0">
                    <a:latin typeface="Gill Sans" charset="0"/>
                    <a:ea typeface="Gill Sans" charset="0"/>
                    <a:cs typeface="Gill Sans" charset="0"/>
                  </a:rPr>
                  <a:t>Many</a:t>
                </a:r>
              </a:p>
            </p:txBody>
          </p:sp>
          <p:sp>
            <p:nvSpPr>
              <p:cNvPr id="36889" name="Rectangle 8"/>
              <p:cNvSpPr>
                <a:spLocks noChangeArrowheads="1"/>
              </p:cNvSpPr>
              <p:nvPr/>
            </p:nvSpPr>
            <p:spPr bwMode="auto">
              <a:xfrm>
                <a:off x="240" y="1528"/>
                <a:ext cx="1488" cy="512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800" b="0">
                    <a:latin typeface="Gill Sans" charset="0"/>
                    <a:ea typeface="Gill Sans" charset="0"/>
                    <a:cs typeface="Gill Sans" charset="0"/>
                  </a:rPr>
                  <a:t>One</a:t>
                </a:r>
              </a:p>
            </p:txBody>
          </p:sp>
        </p:grpSp>
        <p:sp>
          <p:nvSpPr>
            <p:cNvPr id="36887" name="Rectangle 5"/>
            <p:cNvSpPr>
              <a:spLocks noChangeArrowheads="1"/>
            </p:cNvSpPr>
            <p:nvPr/>
          </p:nvSpPr>
          <p:spPr bwMode="auto">
            <a:xfrm>
              <a:off x="288" y="960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53FB25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# threads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Per AS:</a:t>
              </a:r>
            </a:p>
          </p:txBody>
        </p:sp>
      </p:grpSp>
      <p:grpSp>
        <p:nvGrpSpPr>
          <p:cNvPr id="327746" name="Group 66"/>
          <p:cNvGrpSpPr>
            <a:grpSpLocks/>
          </p:cNvGrpSpPr>
          <p:nvPr/>
        </p:nvGrpSpPr>
        <p:grpSpPr bwMode="auto">
          <a:xfrm>
            <a:off x="3429000" y="874713"/>
            <a:ext cx="6858000" cy="1679437"/>
            <a:chOff x="1200" y="432"/>
            <a:chExt cx="4320" cy="1106"/>
          </a:xfrm>
        </p:grpSpPr>
        <p:sp>
          <p:nvSpPr>
            <p:cNvPr id="36883" name="Rectangle 7"/>
            <p:cNvSpPr>
              <a:spLocks noChangeArrowheads="1"/>
            </p:cNvSpPr>
            <p:nvPr/>
          </p:nvSpPr>
          <p:spPr bwMode="auto">
            <a:xfrm>
              <a:off x="3600" y="432"/>
              <a:ext cx="1920" cy="1096"/>
            </a:xfrm>
            <a:prstGeom prst="rect">
              <a:avLst/>
            </a:prstGeom>
            <a:solidFill>
              <a:srgbClr val="53FB2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Many</a:t>
              </a:r>
            </a:p>
          </p:txBody>
        </p:sp>
        <p:sp>
          <p:nvSpPr>
            <p:cNvPr id="36884" name="Rectangle 6"/>
            <p:cNvSpPr>
              <a:spLocks noChangeArrowheads="1"/>
            </p:cNvSpPr>
            <p:nvPr/>
          </p:nvSpPr>
          <p:spPr bwMode="auto">
            <a:xfrm>
              <a:off x="1728" y="432"/>
              <a:ext cx="1872" cy="1096"/>
            </a:xfrm>
            <a:prstGeom prst="rect">
              <a:avLst/>
            </a:prstGeom>
            <a:solidFill>
              <a:srgbClr val="53FB2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One</a:t>
              </a:r>
            </a:p>
          </p:txBody>
        </p:sp>
        <p:sp>
          <p:nvSpPr>
            <p:cNvPr id="36885" name="Rectangle 65"/>
            <p:cNvSpPr>
              <a:spLocks noChangeArrowheads="1"/>
            </p:cNvSpPr>
            <p:nvPr/>
          </p:nvSpPr>
          <p:spPr bwMode="auto">
            <a:xfrm rot="16200000">
              <a:off x="888" y="794"/>
              <a:ext cx="105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53FB25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800" b="0" dirty="0">
                  <a:latin typeface="Gill Sans" charset="0"/>
                  <a:ea typeface="Gill Sans" charset="0"/>
                  <a:cs typeface="Gill Sans" charset="0"/>
                </a:rPr>
                <a:t># of </a:t>
              </a:r>
              <a:r>
                <a:rPr lang="en-US" altLang="en-US" sz="2800" b="0" dirty="0" err="1">
                  <a:latin typeface="Gill Sans" charset="0"/>
                  <a:ea typeface="Gill Sans" charset="0"/>
                  <a:cs typeface="Gill Sans" charset="0"/>
                </a:rPr>
                <a:t>addr</a:t>
              </a:r>
              <a:r>
                <a:rPr lang="en-US" altLang="en-US" sz="2800" b="0" dirty="0">
                  <a:latin typeface="Gill Sans" charset="0"/>
                  <a:ea typeface="Gill Sans" charset="0"/>
                  <a:cs typeface="Gill Sans" charset="0"/>
                </a:rPr>
                <a:t> spaces:</a:t>
              </a:r>
            </a:p>
          </p:txBody>
        </p:sp>
      </p:grpSp>
      <p:grpSp>
        <p:nvGrpSpPr>
          <p:cNvPr id="36874" name="Group 68"/>
          <p:cNvGrpSpPr>
            <a:grpSpLocks/>
          </p:cNvGrpSpPr>
          <p:nvPr/>
        </p:nvGrpSpPr>
        <p:grpSpPr bwMode="auto">
          <a:xfrm>
            <a:off x="1905000" y="874712"/>
            <a:ext cx="8382000" cy="3773488"/>
            <a:chOff x="240" y="432"/>
            <a:chExt cx="5280" cy="2473"/>
          </a:xfrm>
        </p:grpSpPr>
        <p:sp>
          <p:nvSpPr>
            <p:cNvPr id="36875" name="Line 15"/>
            <p:cNvSpPr>
              <a:spLocks noChangeShapeType="1"/>
            </p:cNvSpPr>
            <p:nvPr/>
          </p:nvSpPr>
          <p:spPr bwMode="auto">
            <a:xfrm>
              <a:off x="240" y="1528"/>
              <a:ext cx="5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6"/>
            <p:cNvSpPr>
              <a:spLocks noChangeShapeType="1"/>
            </p:cNvSpPr>
            <p:nvPr/>
          </p:nvSpPr>
          <p:spPr bwMode="auto">
            <a:xfrm>
              <a:off x="240" y="2040"/>
              <a:ext cx="5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7"/>
            <p:cNvSpPr>
              <a:spLocks noChangeShapeType="1"/>
            </p:cNvSpPr>
            <p:nvPr/>
          </p:nvSpPr>
          <p:spPr bwMode="auto">
            <a:xfrm>
              <a:off x="240" y="2905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8"/>
            <p:cNvSpPr>
              <a:spLocks noChangeShapeType="1"/>
            </p:cNvSpPr>
            <p:nvPr/>
          </p:nvSpPr>
          <p:spPr bwMode="auto">
            <a:xfrm>
              <a:off x="24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9"/>
            <p:cNvSpPr>
              <a:spLocks noChangeShapeType="1"/>
            </p:cNvSpPr>
            <p:nvPr/>
          </p:nvSpPr>
          <p:spPr bwMode="auto">
            <a:xfrm>
              <a:off x="1728" y="432"/>
              <a:ext cx="0" cy="24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80" name="Line 21"/>
            <p:cNvSpPr>
              <a:spLocks noChangeShapeType="1"/>
            </p:cNvSpPr>
            <p:nvPr/>
          </p:nvSpPr>
          <p:spPr bwMode="auto">
            <a:xfrm>
              <a:off x="552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81" name="Line 20"/>
            <p:cNvSpPr>
              <a:spLocks noChangeShapeType="1"/>
            </p:cNvSpPr>
            <p:nvPr/>
          </p:nvSpPr>
          <p:spPr bwMode="auto">
            <a:xfrm>
              <a:off x="3600" y="432"/>
              <a:ext cx="0" cy="24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82" name="Line 14"/>
            <p:cNvSpPr>
              <a:spLocks noChangeShapeType="1"/>
            </p:cNvSpPr>
            <p:nvPr/>
          </p:nvSpPr>
          <p:spPr bwMode="auto">
            <a:xfrm>
              <a:off x="240" y="432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6133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bldLvl="2"/>
      <p:bldP spid="327693" grpId="0" animBg="1"/>
      <p:bldP spid="327692" grpId="0" animBg="1"/>
      <p:bldP spid="327690" grpId="0" animBg="1"/>
      <p:bldP spid="32768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Goals for Rest of Today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Challenges and Pitfalls of Concurrency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Synchronization Operations/Critical Sections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How to build a lock?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Atomic Instructions</a:t>
            </a: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ko-KR" altLang="en-US" dirty="0" smtClean="0">
              <a:ea typeface="굴림" panose="020B0600000101010101" pitchFamily="34" charset="-127"/>
            </a:endParaRPr>
          </a:p>
        </p:txBody>
      </p:sp>
      <p:pic>
        <p:nvPicPr>
          <p:cNvPr id="413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52801"/>
            <a:ext cx="26670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430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M</a:t>
            </a:r>
            <a:r>
              <a:rPr lang="en-US" altLang="ko-KR" dirty="0" smtClean="0">
                <a:ea typeface="Gulim" panose="020B0600000101010101" pitchFamily="34" charset="-127"/>
              </a:rPr>
              <a:t>ultiprocessing vs Multiprogramming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1788" y="663576"/>
            <a:ext cx="8710612" cy="341312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Some Definitions: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Multiprocessing 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 Multiple CPUs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Multiprogramming  Multiple Jobs or Processes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Multithreading  Multiple threads per Process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What does it mean to run two threads “concurrently”?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Scheduler is free to run threads in any order and interleaving: FIFO, Random, …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Dispatcher can choose to run each thread to completion or time-slice in big chunks or small chunks</a:t>
            </a:r>
          </a:p>
        </p:txBody>
      </p:sp>
      <p:grpSp>
        <p:nvGrpSpPr>
          <p:cNvPr id="400454" name="Group 70"/>
          <p:cNvGrpSpPr>
            <a:grpSpLocks/>
          </p:cNvGrpSpPr>
          <p:nvPr/>
        </p:nvGrpSpPr>
        <p:grpSpPr bwMode="auto">
          <a:xfrm>
            <a:off x="2016126" y="5181600"/>
            <a:ext cx="8042275" cy="1295400"/>
            <a:chOff x="310" y="3264"/>
            <a:chExt cx="5066" cy="816"/>
          </a:xfrm>
        </p:grpSpPr>
        <p:grpSp>
          <p:nvGrpSpPr>
            <p:cNvPr id="25615" name="Group 62"/>
            <p:cNvGrpSpPr>
              <a:grpSpLocks/>
            </p:cNvGrpSpPr>
            <p:nvPr/>
          </p:nvGrpSpPr>
          <p:grpSpPr bwMode="auto">
            <a:xfrm>
              <a:off x="2160" y="3264"/>
              <a:ext cx="2640" cy="240"/>
              <a:chOff x="2208" y="3105"/>
              <a:chExt cx="2640" cy="240"/>
            </a:xfrm>
          </p:grpSpPr>
          <p:sp>
            <p:nvSpPr>
              <p:cNvPr id="25641" name="Line 10"/>
              <p:cNvSpPr>
                <a:spLocks noChangeShapeType="1"/>
              </p:cNvSpPr>
              <p:nvPr/>
            </p:nvSpPr>
            <p:spPr bwMode="auto">
              <a:xfrm>
                <a:off x="2208" y="3345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2" name="Line 11"/>
              <p:cNvSpPr>
                <a:spLocks noChangeShapeType="1"/>
              </p:cNvSpPr>
              <p:nvPr/>
            </p:nvSpPr>
            <p:spPr bwMode="auto">
              <a:xfrm>
                <a:off x="2880" y="3345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3" name="Line 14"/>
              <p:cNvSpPr>
                <a:spLocks noChangeShapeType="1"/>
              </p:cNvSpPr>
              <p:nvPr/>
            </p:nvSpPr>
            <p:spPr bwMode="auto">
              <a:xfrm>
                <a:off x="4368" y="3345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4" name="Text Box 20"/>
              <p:cNvSpPr txBox="1">
                <a:spLocks noChangeArrowheads="1"/>
              </p:cNvSpPr>
              <p:nvPr/>
            </p:nvSpPr>
            <p:spPr bwMode="auto">
              <a:xfrm>
                <a:off x="2386" y="310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45" name="Text Box 21"/>
              <p:cNvSpPr txBox="1">
                <a:spLocks noChangeArrowheads="1"/>
              </p:cNvSpPr>
              <p:nvPr/>
            </p:nvSpPr>
            <p:spPr bwMode="auto">
              <a:xfrm>
                <a:off x="3463" y="3105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46" name="Text Box 22"/>
              <p:cNvSpPr txBox="1">
                <a:spLocks noChangeArrowheads="1"/>
              </p:cNvSpPr>
              <p:nvPr/>
            </p:nvSpPr>
            <p:spPr bwMode="auto">
              <a:xfrm>
                <a:off x="4472" y="3105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</p:grpSp>
        <p:grpSp>
          <p:nvGrpSpPr>
            <p:cNvPr id="25616" name="Group 63"/>
            <p:cNvGrpSpPr>
              <a:grpSpLocks/>
            </p:cNvGrpSpPr>
            <p:nvPr/>
          </p:nvGrpSpPr>
          <p:grpSpPr bwMode="auto">
            <a:xfrm>
              <a:off x="2160" y="3600"/>
              <a:ext cx="3216" cy="358"/>
              <a:chOff x="2256" y="3552"/>
              <a:chExt cx="3216" cy="358"/>
            </a:xfrm>
          </p:grpSpPr>
          <p:sp>
            <p:nvSpPr>
              <p:cNvPr id="25619" name="Line 24"/>
              <p:cNvSpPr>
                <a:spLocks noChangeShapeType="1"/>
              </p:cNvSpPr>
              <p:nvPr/>
            </p:nvSpPr>
            <p:spPr bwMode="auto">
              <a:xfrm>
                <a:off x="3792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0" name="Line 29"/>
              <p:cNvSpPr>
                <a:spLocks noChangeShapeType="1"/>
              </p:cNvSpPr>
              <p:nvPr/>
            </p:nvSpPr>
            <p:spPr bwMode="auto">
              <a:xfrm>
                <a:off x="3792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1" name="Text Box 31"/>
              <p:cNvSpPr txBox="1">
                <a:spLocks noChangeArrowheads="1"/>
              </p:cNvSpPr>
              <p:nvPr/>
            </p:nvSpPr>
            <p:spPr bwMode="auto">
              <a:xfrm>
                <a:off x="3880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22" name="Line 35"/>
              <p:cNvSpPr>
                <a:spLocks noChangeShapeType="1"/>
              </p:cNvSpPr>
              <p:nvPr/>
            </p:nvSpPr>
            <p:spPr bwMode="auto">
              <a:xfrm>
                <a:off x="225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3" name="Line 36"/>
              <p:cNvSpPr>
                <a:spLocks noChangeShapeType="1"/>
              </p:cNvSpPr>
              <p:nvPr/>
            </p:nvSpPr>
            <p:spPr bwMode="auto">
              <a:xfrm>
                <a:off x="225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4" name="Text Box 37"/>
              <p:cNvSpPr txBox="1">
                <a:spLocks noChangeArrowheads="1"/>
              </p:cNvSpPr>
              <p:nvPr/>
            </p:nvSpPr>
            <p:spPr bwMode="auto">
              <a:xfrm>
                <a:off x="2337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25" name="Line 39"/>
              <p:cNvSpPr>
                <a:spLocks noChangeShapeType="1"/>
              </p:cNvSpPr>
              <p:nvPr/>
            </p:nvSpPr>
            <p:spPr bwMode="auto">
              <a:xfrm>
                <a:off x="3408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6" name="Line 40"/>
              <p:cNvSpPr>
                <a:spLocks noChangeShapeType="1"/>
              </p:cNvSpPr>
              <p:nvPr/>
            </p:nvSpPr>
            <p:spPr bwMode="auto">
              <a:xfrm>
                <a:off x="3408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7" name="Text Box 41"/>
              <p:cNvSpPr txBox="1">
                <a:spLocks noChangeArrowheads="1"/>
              </p:cNvSpPr>
              <p:nvPr/>
            </p:nvSpPr>
            <p:spPr bwMode="auto">
              <a:xfrm>
                <a:off x="3489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28" name="Line 43"/>
              <p:cNvSpPr>
                <a:spLocks noChangeShapeType="1"/>
              </p:cNvSpPr>
              <p:nvPr/>
            </p:nvSpPr>
            <p:spPr bwMode="auto">
              <a:xfrm>
                <a:off x="3024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9" name="Line 44"/>
              <p:cNvSpPr>
                <a:spLocks noChangeShapeType="1"/>
              </p:cNvSpPr>
              <p:nvPr/>
            </p:nvSpPr>
            <p:spPr bwMode="auto">
              <a:xfrm>
                <a:off x="3024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0" name="Text Box 45"/>
              <p:cNvSpPr txBox="1">
                <a:spLocks noChangeArrowheads="1"/>
              </p:cNvSpPr>
              <p:nvPr/>
            </p:nvSpPr>
            <p:spPr bwMode="auto">
              <a:xfrm>
                <a:off x="3113" y="355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31" name="Line 47"/>
              <p:cNvSpPr>
                <a:spLocks noChangeShapeType="1"/>
              </p:cNvSpPr>
              <p:nvPr/>
            </p:nvSpPr>
            <p:spPr bwMode="auto">
              <a:xfrm>
                <a:off x="2640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2" name="Line 48"/>
              <p:cNvSpPr>
                <a:spLocks noChangeShapeType="1"/>
              </p:cNvSpPr>
              <p:nvPr/>
            </p:nvSpPr>
            <p:spPr bwMode="auto">
              <a:xfrm>
                <a:off x="264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3" name="Text Box 49"/>
              <p:cNvSpPr txBox="1">
                <a:spLocks noChangeArrowheads="1"/>
              </p:cNvSpPr>
              <p:nvPr/>
            </p:nvSpPr>
            <p:spPr bwMode="auto">
              <a:xfrm>
                <a:off x="2728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34" name="Line 51"/>
              <p:cNvSpPr>
                <a:spLocks noChangeShapeType="1"/>
              </p:cNvSpPr>
              <p:nvPr/>
            </p:nvSpPr>
            <p:spPr bwMode="auto">
              <a:xfrm>
                <a:off x="417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5" name="Line 52"/>
              <p:cNvSpPr>
                <a:spLocks noChangeShapeType="1"/>
              </p:cNvSpPr>
              <p:nvPr/>
            </p:nvSpPr>
            <p:spPr bwMode="auto">
              <a:xfrm>
                <a:off x="417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6" name="Text Box 53"/>
              <p:cNvSpPr txBox="1">
                <a:spLocks noChangeArrowheads="1"/>
              </p:cNvSpPr>
              <p:nvPr/>
            </p:nvSpPr>
            <p:spPr bwMode="auto">
              <a:xfrm>
                <a:off x="4265" y="355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37" name="Line 55"/>
              <p:cNvSpPr>
                <a:spLocks noChangeShapeType="1"/>
              </p:cNvSpPr>
              <p:nvPr/>
            </p:nvSpPr>
            <p:spPr bwMode="auto">
              <a:xfrm>
                <a:off x="4560" y="3814"/>
                <a:ext cx="912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8" name="Line 56"/>
              <p:cNvSpPr>
                <a:spLocks noChangeShapeType="1"/>
              </p:cNvSpPr>
              <p:nvPr/>
            </p:nvSpPr>
            <p:spPr bwMode="auto">
              <a:xfrm>
                <a:off x="456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9" name="Text Box 57"/>
              <p:cNvSpPr txBox="1">
                <a:spLocks noChangeArrowheads="1"/>
              </p:cNvSpPr>
              <p:nvPr/>
            </p:nvSpPr>
            <p:spPr bwMode="auto">
              <a:xfrm>
                <a:off x="4944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40" name="Line 58"/>
              <p:cNvSpPr>
                <a:spLocks noChangeShapeType="1"/>
              </p:cNvSpPr>
              <p:nvPr/>
            </p:nvSpPr>
            <p:spPr bwMode="auto">
              <a:xfrm>
                <a:off x="5464" y="3713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25617" name="AutoShape 65"/>
            <p:cNvSpPr>
              <a:spLocks/>
            </p:cNvSpPr>
            <p:nvPr/>
          </p:nvSpPr>
          <p:spPr bwMode="auto">
            <a:xfrm>
              <a:off x="1654" y="3360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310" y="3604"/>
              <a:ext cx="13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Multiprogramming</a:t>
              </a:r>
            </a:p>
          </p:txBody>
        </p:sp>
      </p:grpSp>
      <p:grpSp>
        <p:nvGrpSpPr>
          <p:cNvPr id="400453" name="Group 69"/>
          <p:cNvGrpSpPr>
            <a:grpSpLocks/>
          </p:cNvGrpSpPr>
          <p:nvPr/>
        </p:nvGrpSpPr>
        <p:grpSpPr bwMode="auto">
          <a:xfrm>
            <a:off x="2286001" y="3962400"/>
            <a:ext cx="5280025" cy="1143000"/>
            <a:chOff x="480" y="2496"/>
            <a:chExt cx="3326" cy="720"/>
          </a:xfrm>
        </p:grpSpPr>
        <p:grpSp>
          <p:nvGrpSpPr>
            <p:cNvPr id="25606" name="Group 61"/>
            <p:cNvGrpSpPr>
              <a:grpSpLocks/>
            </p:cNvGrpSpPr>
            <p:nvPr/>
          </p:nvGrpSpPr>
          <p:grpSpPr bwMode="auto">
            <a:xfrm>
              <a:off x="2112" y="2496"/>
              <a:ext cx="1694" cy="615"/>
              <a:chOff x="2208" y="2448"/>
              <a:chExt cx="1694" cy="615"/>
            </a:xfrm>
          </p:grpSpPr>
          <p:sp>
            <p:nvSpPr>
              <p:cNvPr id="25609" name="Text Box 4"/>
              <p:cNvSpPr txBox="1">
                <a:spLocks noChangeArrowheads="1"/>
              </p:cNvSpPr>
              <p:nvPr/>
            </p:nvSpPr>
            <p:spPr bwMode="auto">
              <a:xfrm>
                <a:off x="2208" y="2448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10" name="Line 7"/>
              <p:cNvSpPr>
                <a:spLocks noChangeShapeType="1"/>
              </p:cNvSpPr>
              <p:nvPr/>
            </p:nvSpPr>
            <p:spPr bwMode="auto">
              <a:xfrm>
                <a:off x="2414" y="2566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11" name="Text Box 5"/>
              <p:cNvSpPr txBox="1">
                <a:spLocks noChangeArrowheads="1"/>
              </p:cNvSpPr>
              <p:nvPr/>
            </p:nvSpPr>
            <p:spPr bwMode="auto">
              <a:xfrm>
                <a:off x="2208" y="2640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12" name="Line 8"/>
              <p:cNvSpPr>
                <a:spLocks noChangeShapeType="1"/>
              </p:cNvSpPr>
              <p:nvPr/>
            </p:nvSpPr>
            <p:spPr bwMode="auto">
              <a:xfrm>
                <a:off x="2414" y="2736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13" name="Text Box 6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14" name="Line 9"/>
              <p:cNvSpPr>
                <a:spLocks noChangeShapeType="1"/>
              </p:cNvSpPr>
              <p:nvPr/>
            </p:nvSpPr>
            <p:spPr bwMode="auto">
              <a:xfrm>
                <a:off x="2414" y="2928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25607" name="Text Box 64"/>
            <p:cNvSpPr txBox="1">
              <a:spLocks noChangeArrowheads="1"/>
            </p:cNvSpPr>
            <p:nvPr/>
          </p:nvSpPr>
          <p:spPr bwMode="auto">
            <a:xfrm>
              <a:off x="480" y="2736"/>
              <a:ext cx="11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Multiprocessing</a:t>
              </a:r>
            </a:p>
          </p:txBody>
        </p:sp>
        <p:sp>
          <p:nvSpPr>
            <p:cNvPr id="25608" name="AutoShape 68"/>
            <p:cNvSpPr>
              <a:spLocks/>
            </p:cNvSpPr>
            <p:nvPr/>
          </p:nvSpPr>
          <p:spPr bwMode="auto">
            <a:xfrm>
              <a:off x="1654" y="2496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3207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Gulim" charset="0"/>
              </a:rPr>
              <a:t>Recall: Memory Footprint for </a:t>
            </a:r>
            <a:r>
              <a:rPr lang="en-US" altLang="ko-KR" dirty="0">
                <a:ea typeface="Gulim" charset="0"/>
              </a:rPr>
              <a:t>Two-</a:t>
            </a:r>
            <a:r>
              <a:rPr lang="en-US" altLang="ko-KR" dirty="0" smtClean="0">
                <a:ea typeface="Gulim" charset="0"/>
              </a:rPr>
              <a:t>Threads</a:t>
            </a:r>
            <a:endParaRPr lang="en-US" altLang="ko-KR" dirty="0">
              <a:ea typeface="Gulim" charset="0"/>
            </a:endParaRP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838200"/>
            <a:ext cx="8783448" cy="51054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If we stopped this program and examined it with a debugger, we would see</a:t>
            </a:r>
          </a:p>
          <a:p>
            <a:pPr lvl="1"/>
            <a:r>
              <a:rPr lang="en-US" altLang="ko-KR" dirty="0">
                <a:ea typeface="Gulim" charset="0"/>
              </a:rPr>
              <a:t>Two sets of CPU registers</a:t>
            </a:r>
          </a:p>
          <a:p>
            <a:pPr lvl="1"/>
            <a:r>
              <a:rPr lang="en-US" altLang="ko-KR" dirty="0">
                <a:ea typeface="Gulim" charset="0"/>
              </a:rPr>
              <a:t>Two sets of Stacks</a:t>
            </a:r>
          </a:p>
          <a:p>
            <a:endParaRPr lang="en-US" altLang="ko-KR" dirty="0">
              <a:ea typeface="Gulim" charset="0"/>
            </a:endParaRPr>
          </a:p>
          <a:p>
            <a:r>
              <a:rPr lang="en-US" altLang="ko-KR" dirty="0">
                <a:ea typeface="Gulim" charset="0"/>
              </a:rPr>
              <a:t>Questions: </a:t>
            </a:r>
          </a:p>
          <a:p>
            <a:pPr lvl="1"/>
            <a:r>
              <a:rPr lang="en-US" altLang="ko-KR" dirty="0">
                <a:ea typeface="Gulim" charset="0"/>
              </a:rPr>
              <a:t>How do we position stacks relative to </a:t>
            </a:r>
            <a:r>
              <a:rPr lang="en-US" altLang="ko-KR" dirty="0" smtClean="0">
                <a:ea typeface="Gulim" charset="0"/>
              </a:rPr>
              <a:t>each </a:t>
            </a:r>
            <a:r>
              <a:rPr lang="en-US" altLang="ko-KR" dirty="0">
                <a:ea typeface="Gulim" charset="0"/>
              </a:rPr>
              <a:t>other?</a:t>
            </a:r>
          </a:p>
          <a:p>
            <a:pPr lvl="1"/>
            <a:r>
              <a:rPr lang="en-US" altLang="ko-KR" dirty="0">
                <a:ea typeface="Gulim" charset="0"/>
              </a:rPr>
              <a:t>What maximum size should we </a:t>
            </a:r>
            <a:r>
              <a:rPr lang="en-US" altLang="ko-KR" dirty="0" smtClean="0">
                <a:ea typeface="Gulim" charset="0"/>
              </a:rPr>
              <a:t>choose for </a:t>
            </a:r>
            <a:r>
              <a:rPr lang="en-US" altLang="ko-KR" dirty="0">
                <a:ea typeface="Gulim" charset="0"/>
              </a:rPr>
              <a:t>the stacks?</a:t>
            </a:r>
          </a:p>
          <a:p>
            <a:pPr lvl="1"/>
            <a:r>
              <a:rPr lang="en-US" altLang="ko-KR" dirty="0">
                <a:ea typeface="Gulim" charset="0"/>
              </a:rPr>
              <a:t>What happens if threads violate this?</a:t>
            </a:r>
          </a:p>
          <a:p>
            <a:pPr lvl="1"/>
            <a:r>
              <a:rPr lang="en-US" altLang="ko-KR" dirty="0">
                <a:ea typeface="Gulim" charset="0"/>
              </a:rPr>
              <a:t>How might you catch violations</a:t>
            </a:r>
            <a:r>
              <a:rPr lang="en-US" altLang="ko-KR" dirty="0" smtClean="0">
                <a:ea typeface="Gulim" charset="0"/>
              </a:rPr>
              <a:t>?</a:t>
            </a:r>
          </a:p>
          <a:p>
            <a:pPr lvl="1"/>
            <a:r>
              <a:rPr lang="en-US" altLang="ko-KR" dirty="0" smtClean="0">
                <a:ea typeface="Gulim" charset="0"/>
              </a:rPr>
              <a:t>What about n&gt;2 threads?</a:t>
            </a:r>
            <a:endParaRPr lang="en-US" altLang="ko-KR" dirty="0">
              <a:ea typeface="Gulim" charset="0"/>
            </a:endParaRPr>
          </a:p>
          <a:p>
            <a:pPr lvl="1"/>
            <a:endParaRPr lang="en-US" altLang="ko-KR" dirty="0">
              <a:ea typeface="Gulim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8763000" y="1524000"/>
            <a:ext cx="2120900" cy="4343400"/>
            <a:chOff x="3648" y="1008"/>
            <a:chExt cx="1336" cy="2736"/>
          </a:xfrm>
        </p:grpSpPr>
        <p:grpSp>
          <p:nvGrpSpPr>
            <p:cNvPr id="34821" name="Group 16"/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34823" name="Rectangle 4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4" name="Rectangle 6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34825" name="Rectangle 7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rgbClr val="53FB2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Global Data</a:t>
                </a:r>
              </a:p>
            </p:txBody>
          </p:sp>
          <p:sp>
            <p:nvSpPr>
              <p:cNvPr id="34826" name="Rectangle 8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34827" name="Rectangle 9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Stack 1</a:t>
                </a:r>
              </a:p>
            </p:txBody>
          </p:sp>
          <p:sp>
            <p:nvSpPr>
              <p:cNvPr id="34828" name="Rectangle 10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rgbClr val="02E3EE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Stack 2</a:t>
                </a:r>
              </a:p>
            </p:txBody>
          </p:sp>
          <p:sp>
            <p:nvSpPr>
              <p:cNvPr id="34829" name="Line 12"/>
              <p:cNvSpPr>
                <a:spLocks noChangeShapeType="1"/>
              </p:cNvSpPr>
              <p:nvPr/>
            </p:nvSpPr>
            <p:spPr bwMode="auto">
              <a:xfrm>
                <a:off x="4176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0" name="Line 13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1" name="Line 14"/>
              <p:cNvSpPr>
                <a:spLocks noChangeShapeType="1"/>
              </p:cNvSpPr>
              <p:nvPr/>
            </p:nvSpPr>
            <p:spPr bwMode="auto">
              <a:xfrm flipV="1">
                <a:off x="4176" y="25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4822" name="Text Box 15"/>
            <p:cNvSpPr txBox="1">
              <a:spLocks noChangeArrowheads="1"/>
            </p:cNvSpPr>
            <p:nvPr/>
          </p:nvSpPr>
          <p:spPr bwMode="auto">
            <a:xfrm rot="5400000">
              <a:off x="4317" y="2237"/>
              <a:ext cx="11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6245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ATM Bank Server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8988" y="4897438"/>
            <a:ext cx="79248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ATM server problem: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Service a set of requests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Do so without corrupting database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Don’t hand out too much money</a:t>
            </a:r>
          </a:p>
        </p:txBody>
      </p:sp>
      <p:grpSp>
        <p:nvGrpSpPr>
          <p:cNvPr id="14340" name="Group 11"/>
          <p:cNvGrpSpPr>
            <a:grpSpLocks/>
          </p:cNvGrpSpPr>
          <p:nvPr/>
        </p:nvGrpSpPr>
        <p:grpSpPr bwMode="auto">
          <a:xfrm>
            <a:off x="2743200" y="838200"/>
            <a:ext cx="1219200" cy="1219200"/>
            <a:chOff x="3456" y="960"/>
            <a:chExt cx="1056" cy="1056"/>
          </a:xfrm>
        </p:grpSpPr>
        <p:sp>
          <p:nvSpPr>
            <p:cNvPr id="14380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Rectangle 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82" name="Rectangle 10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341" name="Group 16"/>
          <p:cNvGrpSpPr>
            <a:grpSpLocks/>
          </p:cNvGrpSpPr>
          <p:nvPr/>
        </p:nvGrpSpPr>
        <p:grpSpPr bwMode="auto">
          <a:xfrm>
            <a:off x="3200400" y="3276600"/>
            <a:ext cx="1219200" cy="1219200"/>
            <a:chOff x="3456" y="960"/>
            <a:chExt cx="1056" cy="1056"/>
          </a:xfrm>
        </p:grpSpPr>
        <p:sp>
          <p:nvSpPr>
            <p:cNvPr id="14377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1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9" name="Rectangle 19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342" name="Group 20"/>
          <p:cNvGrpSpPr>
            <a:grpSpLocks/>
          </p:cNvGrpSpPr>
          <p:nvPr/>
        </p:nvGrpSpPr>
        <p:grpSpPr bwMode="auto">
          <a:xfrm>
            <a:off x="8763000" y="2286000"/>
            <a:ext cx="1219200" cy="1219200"/>
            <a:chOff x="3456" y="960"/>
            <a:chExt cx="1056" cy="1056"/>
          </a:xfrm>
        </p:grpSpPr>
        <p:sp>
          <p:nvSpPr>
            <p:cNvPr id="14374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Rectangle 2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6" name="Rectangle 2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3" name="tower"/>
          <p:cNvSpPr>
            <a:spLocks noEditPoints="1" noChangeArrowheads="1"/>
          </p:cNvSpPr>
          <p:nvPr/>
        </p:nvSpPr>
        <p:spPr bwMode="auto">
          <a:xfrm>
            <a:off x="5638801" y="9144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tower"/>
          <p:cNvSpPr>
            <a:spLocks noEditPoints="1" noChangeArrowheads="1"/>
          </p:cNvSpPr>
          <p:nvPr/>
        </p:nvSpPr>
        <p:spPr bwMode="auto">
          <a:xfrm>
            <a:off x="6096001" y="10668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tower"/>
          <p:cNvSpPr>
            <a:spLocks noEditPoints="1" noChangeArrowheads="1"/>
          </p:cNvSpPr>
          <p:nvPr/>
        </p:nvSpPr>
        <p:spPr bwMode="auto">
          <a:xfrm>
            <a:off x="6553201" y="9144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346" name="Group 40"/>
          <p:cNvGrpSpPr>
            <a:grpSpLocks/>
          </p:cNvGrpSpPr>
          <p:nvPr/>
        </p:nvGrpSpPr>
        <p:grpSpPr bwMode="auto">
          <a:xfrm>
            <a:off x="6096000" y="3962400"/>
            <a:ext cx="1219200" cy="1219200"/>
            <a:chOff x="3456" y="960"/>
            <a:chExt cx="1056" cy="1056"/>
          </a:xfrm>
        </p:grpSpPr>
        <p:sp>
          <p:nvSpPr>
            <p:cNvPr id="14371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Rectangle 4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3" name="Rectangle 4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7" name="Freeform 44"/>
          <p:cNvSpPr>
            <a:spLocks/>
          </p:cNvSpPr>
          <p:nvPr/>
        </p:nvSpPr>
        <p:spPr bwMode="auto">
          <a:xfrm>
            <a:off x="3962400" y="11176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48" name="Freeform 49"/>
          <p:cNvSpPr>
            <a:spLocks/>
          </p:cNvSpPr>
          <p:nvPr/>
        </p:nvSpPr>
        <p:spPr bwMode="auto">
          <a:xfrm rot="10800000">
            <a:off x="3962400" y="15240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49" name="Group 54"/>
          <p:cNvGrpSpPr>
            <a:grpSpLocks/>
          </p:cNvGrpSpPr>
          <p:nvPr/>
        </p:nvGrpSpPr>
        <p:grpSpPr bwMode="auto">
          <a:xfrm>
            <a:off x="4114800" y="1600200"/>
            <a:ext cx="914400" cy="914400"/>
            <a:chOff x="1584" y="1200"/>
            <a:chExt cx="576" cy="576"/>
          </a:xfrm>
        </p:grpSpPr>
        <p:sp>
          <p:nvSpPr>
            <p:cNvPr id="14368" name="Freeform 5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Freeform 5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Freeform 51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0" name="Freeform 55"/>
          <p:cNvSpPr>
            <a:spLocks/>
          </p:cNvSpPr>
          <p:nvPr/>
        </p:nvSpPr>
        <p:spPr bwMode="auto">
          <a:xfrm rot="1001955">
            <a:off x="7391401" y="2057400"/>
            <a:ext cx="1444625" cy="330200"/>
          </a:xfrm>
          <a:custGeom>
            <a:avLst/>
            <a:gdLst>
              <a:gd name="T0" fmla="*/ 0 w 1008"/>
              <a:gd name="T1" fmla="*/ 177800 h 208"/>
              <a:gd name="T2" fmla="*/ 756708 w 1008"/>
              <a:gd name="T3" fmla="*/ 25400 h 208"/>
              <a:gd name="T4" fmla="*/ 1444625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1" name="Freeform 58"/>
          <p:cNvSpPr>
            <a:spLocks/>
          </p:cNvSpPr>
          <p:nvPr/>
        </p:nvSpPr>
        <p:spPr bwMode="auto">
          <a:xfrm rot="-9965838">
            <a:off x="7389814" y="2416175"/>
            <a:ext cx="1374775" cy="330200"/>
          </a:xfrm>
          <a:custGeom>
            <a:avLst/>
            <a:gdLst>
              <a:gd name="T0" fmla="*/ 0 w 1008"/>
              <a:gd name="T1" fmla="*/ 177800 h 208"/>
              <a:gd name="T2" fmla="*/ 720120 w 1008"/>
              <a:gd name="T3" fmla="*/ 25400 h 208"/>
              <a:gd name="T4" fmla="*/ 1374775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2" name="Group 59"/>
          <p:cNvGrpSpPr>
            <a:grpSpLocks/>
          </p:cNvGrpSpPr>
          <p:nvPr/>
        </p:nvGrpSpPr>
        <p:grpSpPr bwMode="auto">
          <a:xfrm>
            <a:off x="7467600" y="2514600"/>
            <a:ext cx="914400" cy="914400"/>
            <a:chOff x="1584" y="1200"/>
            <a:chExt cx="576" cy="576"/>
          </a:xfrm>
        </p:grpSpPr>
        <p:sp>
          <p:nvSpPr>
            <p:cNvPr id="14365" name="Freeform 60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Freeform 61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Freeform 62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3" name="Freeform 63"/>
          <p:cNvSpPr>
            <a:spLocks/>
          </p:cNvSpPr>
          <p:nvPr/>
        </p:nvSpPr>
        <p:spPr bwMode="auto">
          <a:xfrm rot="5100375">
            <a:off x="6288088" y="3149600"/>
            <a:ext cx="1447800" cy="330200"/>
          </a:xfrm>
          <a:custGeom>
            <a:avLst/>
            <a:gdLst>
              <a:gd name="T0" fmla="*/ 0 w 1008"/>
              <a:gd name="T1" fmla="*/ 177800 h 208"/>
              <a:gd name="T2" fmla="*/ 758371 w 1008"/>
              <a:gd name="T3" fmla="*/ 25400 h 208"/>
              <a:gd name="T4" fmla="*/ 14478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4" name="Freeform 64"/>
          <p:cNvSpPr>
            <a:spLocks/>
          </p:cNvSpPr>
          <p:nvPr/>
        </p:nvSpPr>
        <p:spPr bwMode="auto">
          <a:xfrm rot="-5699625">
            <a:off x="5994400" y="3149600"/>
            <a:ext cx="1447800" cy="330200"/>
          </a:xfrm>
          <a:custGeom>
            <a:avLst/>
            <a:gdLst>
              <a:gd name="T0" fmla="*/ 0 w 1008"/>
              <a:gd name="T1" fmla="*/ 177800 h 208"/>
              <a:gd name="T2" fmla="*/ 758371 w 1008"/>
              <a:gd name="T3" fmla="*/ 25400 h 208"/>
              <a:gd name="T4" fmla="*/ 14478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5" name="Group 65"/>
          <p:cNvGrpSpPr>
            <a:grpSpLocks/>
          </p:cNvGrpSpPr>
          <p:nvPr/>
        </p:nvGrpSpPr>
        <p:grpSpPr bwMode="auto">
          <a:xfrm>
            <a:off x="6019800" y="2895600"/>
            <a:ext cx="914400" cy="914400"/>
            <a:chOff x="1584" y="1200"/>
            <a:chExt cx="576" cy="576"/>
          </a:xfrm>
        </p:grpSpPr>
        <p:sp>
          <p:nvSpPr>
            <p:cNvPr id="14362" name="Freeform 66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Freeform 67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Freeform 68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6" name="Freeform 69"/>
          <p:cNvSpPr>
            <a:spLocks/>
          </p:cNvSpPr>
          <p:nvPr/>
        </p:nvSpPr>
        <p:spPr bwMode="auto">
          <a:xfrm rot="-2311332">
            <a:off x="4114800" y="27432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7" name="Freeform 70"/>
          <p:cNvSpPr>
            <a:spLocks/>
          </p:cNvSpPr>
          <p:nvPr/>
        </p:nvSpPr>
        <p:spPr bwMode="auto">
          <a:xfrm rot="8288181">
            <a:off x="4267200" y="29718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8" name="Group 71"/>
          <p:cNvGrpSpPr>
            <a:grpSpLocks/>
          </p:cNvGrpSpPr>
          <p:nvPr/>
        </p:nvGrpSpPr>
        <p:grpSpPr bwMode="auto">
          <a:xfrm>
            <a:off x="4724400" y="3048000"/>
            <a:ext cx="914400" cy="914400"/>
            <a:chOff x="1584" y="1200"/>
            <a:chExt cx="576" cy="576"/>
          </a:xfrm>
        </p:grpSpPr>
        <p:sp>
          <p:nvSpPr>
            <p:cNvPr id="14359" name="Freeform 7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Freeform 7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Freeform 74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2415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ATM bank server example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762000"/>
            <a:ext cx="9982199" cy="59436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we wanted to implement a server process to handle requests from an ATM network: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BankServer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while (TRUE)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ReceiveRequest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(&amp;op, &amp;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&amp;amount);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ProcessRequest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(op,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}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ProcessRequest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(op,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if (op == deposit) 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else if …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(acct);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could we speed this up?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More than one request being processed at once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Event driven (overlap computation and I/O)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Multiple threads (multi-</a:t>
            </a:r>
            <a:r>
              <a:rPr lang="en-US" altLang="ko-KR" dirty="0" err="1" smtClean="0">
                <a:ea typeface="굴림" panose="020B0600000101010101" pitchFamily="34" charset="-127"/>
              </a:rPr>
              <a:t>proc</a:t>
            </a:r>
            <a:r>
              <a:rPr lang="en-US" altLang="ko-KR" dirty="0" smtClean="0">
                <a:ea typeface="굴림" panose="020B0600000101010101" pitchFamily="34" charset="-127"/>
              </a:rPr>
              <a:t>, or overlap comp and I/O)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741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Event Driven Version of ATM server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762000"/>
            <a:ext cx="105918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we only had one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Still like to overlap I/O with computation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Without threads, we would have to rewrite in event-driven style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BankServer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while(TRUE)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event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WaitForNextEvent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ATMRequest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StartOnRequest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else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AcctAvail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ContinueRequest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else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AcctStored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FinishRequest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}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This technique is used for graphical programming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Complication: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we missed a blocking I/O step?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we have to split code into hundreds of pieces which could be blocking?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994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Can Threads Make This Easier?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01687"/>
            <a:ext cx="10210800" cy="5980113"/>
          </a:xfrm>
        </p:spPr>
        <p:txBody>
          <a:bodyPr/>
          <a:lstStyle/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Threads yield overlapped I/O and computation without “deconstructing” code into non-blocking fragments</a:t>
            </a:r>
          </a:p>
          <a:p>
            <a:pPr lvl="1"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One thread per request</a:t>
            </a: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Requests proceeds to completion, blocking as required:</a:t>
            </a: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);	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(acct); 		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b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Unfortunately, shared state can get corrupted: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1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2</a:t>
            </a:r>
            <a:br>
              <a:rPr lang="en-US" altLang="ko-KR" sz="2000" u="sng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load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load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add r1, amount2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store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add r1, amount1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store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u="sng" dirty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259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6DEF-6CAD-48AA-9008-B957712D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Possible </a:t>
            </a:r>
            <a:r>
              <a:rPr lang="en-US" dirty="0"/>
              <a:t>Executions</a:t>
            </a:r>
          </a:p>
        </p:txBody>
      </p:sp>
      <p:pic>
        <p:nvPicPr>
          <p:cNvPr id="6" name="Content Placeholder 5" descr="unpredictableSpeed.pdf">
            <a:extLst>
              <a:ext uri="{FF2B5EF4-FFF2-40B4-BE49-F238E27FC236}">
                <a16:creationId xmlns:a16="http://schemas.microsoft.com/office/drawing/2014/main" id="{AEF04A6A-88C7-4EF8-881B-76C4E52F3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3" r="4148"/>
          <a:stretch/>
        </p:blipFill>
        <p:spPr>
          <a:xfrm>
            <a:off x="2286000" y="1066800"/>
            <a:ext cx="7520921" cy="48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22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Problem is at the Lowest </a:t>
            </a:r>
            <a:r>
              <a:rPr lang="en-US" altLang="ko-KR" dirty="0">
                <a:ea typeface="굴림" panose="020B0600000101010101" pitchFamily="34" charset="-127"/>
              </a:rPr>
              <a:t>L</a:t>
            </a:r>
            <a:r>
              <a:rPr lang="en-US" altLang="ko-KR" dirty="0" smtClean="0">
                <a:ea typeface="굴림" panose="020B0600000101010101" pitchFamily="34" charset="-127"/>
              </a:rPr>
              <a:t>evel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684214"/>
            <a:ext cx="10209212" cy="6022975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600" dirty="0">
                <a:ea typeface="굴림" panose="020B0600000101010101" pitchFamily="34" charset="-127"/>
              </a:rPr>
              <a:t>Most of the time, threads are working on separate data, so scheduling doesn’t matter: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sz="2800" dirty="0">
                <a:ea typeface="굴림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	x = 1;	y = 2;	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600" dirty="0">
                <a:ea typeface="굴림" panose="020B0600000101010101" pitchFamily="34" charset="-127"/>
              </a:rPr>
              <a:t>However, what about (Initially, y = 12):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	x = 1;	y = 2;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	x = y+1;	y = y*2;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What are the possible values of x?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600" dirty="0">
                <a:ea typeface="굴림" panose="020B0600000101010101" pitchFamily="34" charset="-127"/>
              </a:rPr>
              <a:t>Or, what are the possible values of x below?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	x = 1;	x = 2;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X could be 1 or 2 (non-deterministic!)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Could even be 3 for serial processors: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Thread A writes 0001, B writes 0010 → scheduling order ABABABBA yields 3!</a:t>
            </a:r>
          </a:p>
        </p:txBody>
      </p:sp>
    </p:spTree>
    <p:extLst>
      <p:ext uri="{BB962C8B-B14F-4D97-AF65-F5344CB8AC3E}">
        <p14:creationId xmlns:p14="http://schemas.microsoft.com/office/powerpoint/2010/main" val="21961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Atomic Operations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20970"/>
            <a:ext cx="10895012" cy="59435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To understand a concurrent program, we need to know what the underlying indivisible operations are!</a:t>
            </a:r>
            <a:endParaRPr lang="en-US" altLang="ko-KR" sz="11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Atomic Operation</a:t>
            </a:r>
            <a:r>
              <a:rPr lang="en-US" altLang="ko-KR" dirty="0" smtClean="0">
                <a:ea typeface="굴림" panose="020B0600000101010101" pitchFamily="34" charset="-127"/>
              </a:rPr>
              <a:t>: an operation that always runs to completion or not at all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It is </a:t>
            </a:r>
            <a:r>
              <a:rPr lang="en-US" altLang="ko-KR" i="1" dirty="0" smtClean="0">
                <a:ea typeface="굴림" panose="020B0600000101010101" pitchFamily="34" charset="-127"/>
              </a:rPr>
              <a:t>indivisible: </a:t>
            </a:r>
            <a:r>
              <a:rPr lang="en-US" altLang="ko-KR" dirty="0" smtClean="0">
                <a:ea typeface="굴림" panose="020B0600000101010101" pitchFamily="34" charset="-127"/>
              </a:rPr>
              <a:t>it cannot be stopped in the middle and state cannot be modified by someone else in the middle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Fundamental building block – if no atomic operations, then have no way for threads to work together</a:t>
            </a:r>
            <a:endParaRPr lang="en-US" altLang="ko-KR" sz="12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On most machines, memory references and assignments (i.e. loads and stores) of words are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Consequently – weird example that produces “3” on previous slide can’t happen</a:t>
            </a:r>
            <a:endParaRPr lang="en-US" altLang="ko-KR" sz="11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Many instructions are not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Double-precision floating point store often not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VAX and IBM 360 had an instruction to copy a whole array</a:t>
            </a:r>
          </a:p>
          <a:p>
            <a:pPr>
              <a:lnSpc>
                <a:spcPct val="100000"/>
              </a:lnSpc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565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Another Concurrent Program Example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1976" y="750888"/>
            <a:ext cx="8683625" cy="5878512"/>
          </a:xfrm>
        </p:spPr>
        <p:txBody>
          <a:bodyPr/>
          <a:lstStyle/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Two threads, A and B, compete with each other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One tries to increment a shared counter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The other tries to decrement the counter</a:t>
            </a:r>
          </a:p>
          <a:p>
            <a:pPr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0;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0;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while 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&lt; 10)	while 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&gt; -10)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+ 1;	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– 1;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(“A wins!”);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(“B wins!”);</a:t>
            </a:r>
            <a:endParaRPr lang="en-US" altLang="ko-KR" dirty="0" smtClean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Assume that memory loads and stores are atomic, but incrementing and decrementing are </a:t>
            </a:r>
            <a:r>
              <a:rPr lang="en-US" altLang="ko-KR" i="1" dirty="0" smtClean="0">
                <a:solidFill>
                  <a:schemeClr val="hlink"/>
                </a:solidFill>
                <a:ea typeface="굴림" panose="020B0600000101010101" pitchFamily="34" charset="-127"/>
              </a:rPr>
              <a:t>not</a:t>
            </a:r>
            <a:r>
              <a:rPr lang="en-US" altLang="ko-KR" dirty="0" smtClean="0">
                <a:ea typeface="굴림" panose="020B0600000101010101" pitchFamily="34" charset="-127"/>
              </a:rPr>
              <a:t> atomic 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Who wins? Could be either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Is it guaranteed that someone wins? Why or why not?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What if both threads have their own CPU running at same speed?  Is it guaranteed that it goes on forever?</a:t>
            </a:r>
          </a:p>
        </p:txBody>
      </p:sp>
    </p:spTree>
    <p:extLst>
      <p:ext uri="{BB962C8B-B14F-4D97-AF65-F5344CB8AC3E}">
        <p14:creationId xmlns:p14="http://schemas.microsoft.com/office/powerpoint/2010/main" val="3304476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077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Hand Simulation Multiprocessor Example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9100" y="815975"/>
            <a:ext cx="86868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Inner loop looks like this: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	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r1=0	load	 r1, M[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]	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		r1=0	load r1, M[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]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r1=1	add 	 r1, r1, 1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		r1=-1	sub r1, r1, 1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M[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]=1	store r1, M[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]</a:t>
            </a:r>
          </a:p>
          <a:p>
            <a:pPr>
              <a:lnSpc>
                <a:spcPct val="5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		M[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]=-1	store r1, M[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]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Hand Simulation: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And we’re off.  A gets off to an early start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 says “</a:t>
            </a:r>
            <a:r>
              <a:rPr lang="en-US" altLang="ko-KR" dirty="0" err="1" smtClean="0">
                <a:ea typeface="굴림" panose="020B0600000101010101" pitchFamily="34" charset="-127"/>
              </a:rPr>
              <a:t>hmph</a:t>
            </a:r>
            <a:r>
              <a:rPr lang="en-US" altLang="ko-KR" dirty="0" smtClean="0">
                <a:ea typeface="굴림" panose="020B0600000101010101" pitchFamily="34" charset="-127"/>
              </a:rPr>
              <a:t>, better go fast” and tries really hard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 goes ahead and writes “1”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 goes and writes “-1”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 says “HUH??? I could have sworn I put a 1 there”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Could this happen on a uniprocessor?  With </a:t>
            </a:r>
            <a:r>
              <a:rPr lang="en-US" altLang="ko-KR" dirty="0" err="1" smtClean="0">
                <a:ea typeface="굴림" panose="020B0600000101010101" pitchFamily="34" charset="-127"/>
              </a:rPr>
              <a:t>Hyperthreads</a:t>
            </a:r>
            <a:r>
              <a:rPr lang="en-US" altLang="ko-KR" dirty="0" smtClean="0">
                <a:ea typeface="굴림" panose="020B0600000101010101" pitchFamily="34" charset="-127"/>
              </a:rPr>
              <a:t>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Yes!  Unlikely, but if you are depending on it not happening, it will and your system will break…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887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Definitions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714375"/>
            <a:ext cx="94234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Synchronization</a:t>
            </a:r>
            <a:r>
              <a:rPr lang="en-US" altLang="ko-KR" dirty="0" smtClean="0">
                <a:ea typeface="굴림" panose="020B0600000101010101" pitchFamily="34" charset="-127"/>
              </a:rPr>
              <a:t>: using atomic operations to ensure cooperation between threads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For now, only loads and stores are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We are going to show that its hard to build anything useful with only reads and writes</a:t>
            </a:r>
          </a:p>
          <a:p>
            <a:pPr lvl="1">
              <a:lnSpc>
                <a:spcPct val="100000"/>
              </a:lnSpc>
            </a:pPr>
            <a:endParaRPr lang="en-US" altLang="ko-KR" sz="12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  <a:r>
              <a:rPr lang="en-US" altLang="ko-KR" dirty="0" smtClean="0">
                <a:ea typeface="굴림" panose="020B0600000101010101" pitchFamily="34" charset="-127"/>
              </a:rPr>
              <a:t>: ensuring that only one thread does a particular thing at a time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One thread </a:t>
            </a:r>
            <a:r>
              <a:rPr lang="en-US" altLang="ko-KR" i="1" dirty="0" smtClean="0">
                <a:ea typeface="굴림" panose="020B0600000101010101" pitchFamily="34" charset="-127"/>
              </a:rPr>
              <a:t>excludes</a:t>
            </a:r>
            <a:r>
              <a:rPr lang="en-US" altLang="ko-KR" dirty="0" smtClean="0">
                <a:ea typeface="굴림" panose="020B0600000101010101" pitchFamily="34" charset="-127"/>
              </a:rPr>
              <a:t> the other while doing its task</a:t>
            </a:r>
          </a:p>
          <a:p>
            <a:pPr lvl="1">
              <a:lnSpc>
                <a:spcPct val="100000"/>
              </a:lnSpc>
            </a:pPr>
            <a:endParaRPr lang="en-US" altLang="ko-KR" sz="10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Critical Section</a:t>
            </a:r>
            <a:r>
              <a:rPr lang="en-US" altLang="ko-KR" dirty="0" smtClean="0">
                <a:ea typeface="굴림" panose="020B0600000101010101" pitchFamily="34" charset="-127"/>
              </a:rPr>
              <a:t>: piece of code that only one thread can execute at once. Only one thread at a time will get into this section of code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Critical section is the result of mutual exclusion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Critical section and mutual exclusion are two ways of describing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3791324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Recall: the Dispatch Loop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ea typeface="Gulim" panose="020B0600000101010101" pitchFamily="34" charset="-127"/>
              </a:rPr>
              <a:t>Conceptually, the scheduling loop of the operating system looks as follows:</a:t>
            </a:r>
            <a:br>
              <a:rPr lang="en-US" altLang="ko-KR" dirty="0" smtClean="0">
                <a:ea typeface="Gulim" panose="020B0600000101010101" pitchFamily="34" charset="-127"/>
              </a:rPr>
            </a:b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Loop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 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/* Needs to exit every now and then! */</a:t>
            </a:r>
            <a:endParaRPr lang="en-US" altLang="ko-KR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ChooseNextThread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SaveStateOfCPU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curTCB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LoadStateOfCPU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newTCB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buFontTx/>
              <a:buNone/>
            </a:pPr>
            <a:endParaRPr lang="en-US" altLang="ko-KR" sz="2000" dirty="0"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This is an </a:t>
            </a:r>
            <a:r>
              <a:rPr lang="en-US" altLang="ko-KR" i="1" dirty="0" smtClean="0">
                <a:ea typeface="Gulim" panose="020B0600000101010101" pitchFamily="34" charset="-127"/>
              </a:rPr>
              <a:t>infinite</a:t>
            </a:r>
            <a:r>
              <a:rPr lang="en-US" altLang="ko-KR" dirty="0" smtClean="0">
                <a:ea typeface="Gulim" panose="020B0600000101010101" pitchFamily="34" charset="-127"/>
              </a:rPr>
              <a:t> loop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One could argue that this is all that the OS does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Should we ever exit this loop???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When would that be?</a:t>
            </a:r>
          </a:p>
        </p:txBody>
      </p:sp>
    </p:spTree>
    <p:extLst>
      <p:ext uri="{BB962C8B-B14F-4D97-AF65-F5344CB8AC3E}">
        <p14:creationId xmlns:p14="http://schemas.microsoft.com/office/powerpoint/2010/main" val="3167254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ADB2-8FB5-4EF2-B74E-E4317618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BFF8-25C7-4F66-91F9-90FF9CBB0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5800"/>
            <a:ext cx="11430000" cy="5943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: prevents someone from doing something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Lock()</a:t>
            </a:r>
            <a:r>
              <a:rPr lang="en-US" altLang="ko-KR" dirty="0" smtClean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before entering critical section and </a:t>
            </a:r>
            <a:r>
              <a:rPr lang="en-US" altLang="ko-KR" dirty="0" smtClean="0">
                <a:ea typeface="굴림" panose="020B0600000101010101" pitchFamily="34" charset="-127"/>
              </a:rPr>
              <a:t>before accessing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shared </a:t>
            </a:r>
            <a:r>
              <a:rPr lang="en-US" altLang="ko-KR" dirty="0">
                <a:ea typeface="굴림" panose="020B0600000101010101" pitchFamily="34" charset="-127"/>
              </a:rPr>
              <a:t>data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Unlock()</a:t>
            </a:r>
            <a:r>
              <a:rPr lang="en-US" altLang="ko-KR" dirty="0" smtClean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when leaving, after accessing shared data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Wait</a:t>
            </a:r>
            <a:r>
              <a:rPr lang="en-US" altLang="ko-KR" dirty="0">
                <a:ea typeface="굴림" panose="020B0600000101010101" pitchFamily="34" charset="-127"/>
              </a:rPr>
              <a:t> if locked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r>
              <a:rPr lang="en-US" dirty="0" smtClean="0"/>
              <a:t>Locks need to be allocated and initialized: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 smtClean="0">
                <a:latin typeface="Consolas" panose="020B0609020204030204" pitchFamily="49" charset="0"/>
              </a:rPr>
              <a:t>tructure Lock </a:t>
            </a:r>
            <a:r>
              <a:rPr lang="en-US" dirty="0" err="1" smtClean="0">
                <a:latin typeface="Consolas" panose="020B0609020204030204" pitchFamily="49" charset="0"/>
              </a:rPr>
              <a:t>mylock</a:t>
            </a:r>
            <a:r>
              <a:rPr lang="en-US" dirty="0" smtClean="0">
                <a:latin typeface="Consolas" panose="020B0609020204030204" pitchFamily="49" charset="0"/>
              </a:rPr>
              <a:t>	or	</a:t>
            </a:r>
            <a:r>
              <a:rPr lang="en-US" dirty="0" err="1" smtClean="0">
                <a:latin typeface="Consolas" panose="020B0609020204030204" pitchFamily="49" charset="0"/>
              </a:rPr>
              <a:t>pthread_mutex_t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mylock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lock_init</a:t>
            </a:r>
            <a:r>
              <a:rPr lang="en-US" dirty="0" smtClean="0">
                <a:latin typeface="Consolas" panose="020B0609020204030204" pitchFamily="49" charset="0"/>
              </a:rPr>
              <a:t>(&amp;</a:t>
            </a:r>
            <a:r>
              <a:rPr lang="en-US" dirty="0" err="1" smtClean="0">
                <a:latin typeface="Consolas" panose="020B0609020204030204" pitchFamily="49" charset="0"/>
              </a:rPr>
              <a:t>mylock</a:t>
            </a:r>
            <a:r>
              <a:rPr lang="en-US" dirty="0" smtClean="0">
                <a:latin typeface="Consolas" panose="020B0609020204030204" pitchFamily="49" charset="0"/>
              </a:rPr>
              <a:t>)  	or 	</a:t>
            </a:r>
            <a:r>
              <a:rPr lang="en-US" dirty="0" err="1" smtClean="0">
                <a:latin typeface="Consolas" panose="020B0609020204030204" pitchFamily="49" charset="0"/>
              </a:rPr>
              <a:t>mylock</a:t>
            </a:r>
            <a:r>
              <a:rPr lang="en-US" dirty="0" smtClean="0">
                <a:latin typeface="Consolas" panose="020B0609020204030204" pitchFamily="49" charset="0"/>
              </a:rPr>
              <a:t> = PTHREAD_MUTEX_INITIALIZER;</a:t>
            </a:r>
          </a:p>
          <a:p>
            <a:r>
              <a:rPr lang="en-US" dirty="0" smtClean="0"/>
              <a:t>Locks </a:t>
            </a:r>
            <a:r>
              <a:rPr lang="en-US" dirty="0"/>
              <a:t>provide two </a:t>
            </a:r>
            <a:r>
              <a:rPr lang="en-US" b="1" dirty="0"/>
              <a:t>atomic</a:t>
            </a:r>
            <a:r>
              <a:rPr lang="en-US" dirty="0"/>
              <a:t> operations: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acquire(&amp;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mylock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en-US" dirty="0"/>
              <a:t>– wait until lock is free; then mark it as busy</a:t>
            </a:r>
          </a:p>
          <a:p>
            <a:pPr lvl="2"/>
            <a:r>
              <a:rPr lang="en-US" dirty="0"/>
              <a:t>After this returns, we say the calling thread </a:t>
            </a:r>
            <a:r>
              <a:rPr lang="en-US" i="1" dirty="0"/>
              <a:t>holds</a:t>
            </a:r>
            <a:r>
              <a:rPr lang="en-US" dirty="0"/>
              <a:t> the lock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release(&amp;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mylock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en-US" dirty="0"/>
              <a:t>– mark lock as free</a:t>
            </a:r>
          </a:p>
          <a:p>
            <a:pPr lvl="2"/>
            <a:r>
              <a:rPr lang="en-US" dirty="0"/>
              <a:t>Should only be called by a thread that currently holds the lock</a:t>
            </a:r>
          </a:p>
          <a:p>
            <a:pPr lvl="2"/>
            <a:r>
              <a:rPr lang="en-US" dirty="0"/>
              <a:t>After this returns, the calling thread no longer holds the </a:t>
            </a:r>
            <a:r>
              <a:rPr lang="en-US" dirty="0" smtClean="0"/>
              <a:t>lock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372600" y="762000"/>
            <a:ext cx="853735" cy="960452"/>
            <a:chOff x="10119065" y="3459148"/>
            <a:chExt cx="853735" cy="960452"/>
          </a:xfrm>
        </p:grpSpPr>
        <p:sp>
          <p:nvSpPr>
            <p:cNvPr id="6" name="AutoShape 8"/>
            <p:cNvSpPr>
              <a:spLocks noChangeAspect="1" noChangeArrowheads="1" noTextEdit="1"/>
            </p:cNvSpPr>
            <p:nvPr/>
          </p:nvSpPr>
          <p:spPr bwMode="auto">
            <a:xfrm>
              <a:off x="10119065" y="3459148"/>
              <a:ext cx="853735" cy="960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10194395" y="3682586"/>
              <a:ext cx="778405" cy="737014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10599739" y="4094447"/>
              <a:ext cx="170388" cy="228441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10119065" y="3459148"/>
              <a:ext cx="563178" cy="463551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10382718" y="3500834"/>
              <a:ext cx="145278" cy="48356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0861599" y="3961051"/>
              <a:ext cx="60981" cy="18342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10339673" y="4174485"/>
              <a:ext cx="89678" cy="121724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8449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676400" y="4271080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Thread C</a:t>
            </a:r>
            <a:endParaRPr lang="en-US" dirty="0">
              <a:latin typeface="Gill Sans Light"/>
            </a:endParaRP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685800"/>
            <a:ext cx="11087100" cy="60198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Identify critical sections (atomic instruction sequences) and add locking:</a:t>
            </a: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Deposit(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, amount) 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{</a:t>
            </a:r>
          </a:p>
          <a:p>
            <a:pPr indent="0">
              <a:lnSpc>
                <a:spcPct val="95000"/>
              </a:lnSpc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 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acquire(&amp;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          // Wait if someone else in critical section!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actId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acct-&gt;balance += amount;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(acct); 		</a:t>
            </a:r>
            <a:endParaRPr lang="en-US" altLang="ko-KR" sz="2000" dirty="0" smtClean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 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release(&amp;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          // Release someone into critical section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spcBef>
                <a:spcPts val="2400"/>
              </a:spcBef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Must use SAME lock (</a:t>
            </a:r>
            <a:r>
              <a:rPr lang="en-US" altLang="ko-KR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dirty="0" smtClean="0">
                <a:ea typeface="굴림" panose="020B0600000101010101" pitchFamily="34" charset="-127"/>
              </a:rPr>
              <a:t>) with all of the methods (Withdraw, etc…)</a:t>
            </a:r>
          </a:p>
          <a:p>
            <a:pPr lvl="1"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Shared with all threads!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0696" y="4271080"/>
            <a:ext cx="1176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Thread A</a:t>
            </a:r>
            <a:endParaRPr lang="en-US" dirty="0">
              <a:latin typeface="Gill Sans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76400" y="4271080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Thread B</a:t>
            </a:r>
            <a:endParaRPr lang="en-US" dirty="0">
              <a:latin typeface="Gill Sans Ligh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105711" y="4781836"/>
            <a:ext cx="1610283" cy="918975"/>
            <a:chOff x="3574680" y="5127826"/>
            <a:chExt cx="1610283" cy="873831"/>
          </a:xfrm>
        </p:grpSpPr>
        <p:sp>
          <p:nvSpPr>
            <p:cNvPr id="14" name="Freeform 13"/>
            <p:cNvSpPr/>
            <p:nvPr/>
          </p:nvSpPr>
          <p:spPr bwMode="auto">
            <a:xfrm rot="1170167" flipH="1">
              <a:off x="4420296" y="5127826"/>
              <a:ext cx="764667" cy="688979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4680" y="5650468"/>
              <a:ext cx="1176348" cy="351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A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Fix banking problem with Locks!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04190" y="3135109"/>
            <a:ext cx="1978018" cy="817658"/>
            <a:chOff x="1758713" y="3704465"/>
            <a:chExt cx="1978018" cy="1081481"/>
          </a:xfrm>
        </p:grpSpPr>
        <p:sp>
          <p:nvSpPr>
            <p:cNvPr id="5" name="Freeform 4"/>
            <p:cNvSpPr/>
            <p:nvPr/>
          </p:nvSpPr>
          <p:spPr bwMode="auto">
            <a:xfrm>
              <a:off x="2936434" y="3889131"/>
              <a:ext cx="800297" cy="896815"/>
            </a:xfrm>
            <a:custGeom>
              <a:avLst/>
              <a:gdLst>
                <a:gd name="connsiteX0" fmla="*/ 0 w 800297"/>
                <a:gd name="connsiteY0" fmla="*/ 0 h 896815"/>
                <a:gd name="connsiteX1" fmla="*/ 219808 w 800297"/>
                <a:gd name="connsiteY1" fmla="*/ 17584 h 896815"/>
                <a:gd name="connsiteX2" fmla="*/ 298938 w 800297"/>
                <a:gd name="connsiteY2" fmla="*/ 26377 h 896815"/>
                <a:gd name="connsiteX3" fmla="*/ 325315 w 800297"/>
                <a:gd name="connsiteY3" fmla="*/ 96715 h 896815"/>
                <a:gd name="connsiteX4" fmla="*/ 334108 w 800297"/>
                <a:gd name="connsiteY4" fmla="*/ 439615 h 896815"/>
                <a:gd name="connsiteX5" fmla="*/ 351692 w 800297"/>
                <a:gd name="connsiteY5" fmla="*/ 501161 h 896815"/>
                <a:gd name="connsiteX6" fmla="*/ 386861 w 800297"/>
                <a:gd name="connsiteY6" fmla="*/ 518746 h 896815"/>
                <a:gd name="connsiteX7" fmla="*/ 422031 w 800297"/>
                <a:gd name="connsiteY7" fmla="*/ 553915 h 896815"/>
                <a:gd name="connsiteX8" fmla="*/ 483577 w 800297"/>
                <a:gd name="connsiteY8" fmla="*/ 589084 h 896815"/>
                <a:gd name="connsiteX9" fmla="*/ 509954 w 800297"/>
                <a:gd name="connsiteY9" fmla="*/ 606669 h 896815"/>
                <a:gd name="connsiteX10" fmla="*/ 553915 w 800297"/>
                <a:gd name="connsiteY10" fmla="*/ 615461 h 896815"/>
                <a:gd name="connsiteX11" fmla="*/ 615461 w 800297"/>
                <a:gd name="connsiteY11" fmla="*/ 659423 h 896815"/>
                <a:gd name="connsiteX12" fmla="*/ 650631 w 800297"/>
                <a:gd name="connsiteY12" fmla="*/ 677008 h 896815"/>
                <a:gd name="connsiteX13" fmla="*/ 677008 w 800297"/>
                <a:gd name="connsiteY13" fmla="*/ 703384 h 896815"/>
                <a:gd name="connsiteX14" fmla="*/ 729761 w 800297"/>
                <a:gd name="connsiteY14" fmla="*/ 738554 h 896815"/>
                <a:gd name="connsiteX15" fmla="*/ 756138 w 800297"/>
                <a:gd name="connsiteY15" fmla="*/ 764931 h 896815"/>
                <a:gd name="connsiteX16" fmla="*/ 791308 w 800297"/>
                <a:gd name="connsiteY16" fmla="*/ 817684 h 896815"/>
                <a:gd name="connsiteX17" fmla="*/ 800100 w 800297"/>
                <a:gd name="connsiteY17" fmla="*/ 896815 h 89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297" h="896815">
                  <a:moveTo>
                    <a:pt x="0" y="0"/>
                  </a:moveTo>
                  <a:lnTo>
                    <a:pt x="219808" y="17584"/>
                  </a:lnTo>
                  <a:cubicBezTo>
                    <a:pt x="246244" y="19917"/>
                    <a:pt x="277707" y="10453"/>
                    <a:pt x="298938" y="26377"/>
                  </a:cubicBezTo>
                  <a:cubicBezTo>
                    <a:pt x="318970" y="41401"/>
                    <a:pt x="316523" y="73269"/>
                    <a:pt x="325315" y="96715"/>
                  </a:cubicBezTo>
                  <a:cubicBezTo>
                    <a:pt x="328246" y="211015"/>
                    <a:pt x="328796" y="325401"/>
                    <a:pt x="334108" y="439615"/>
                  </a:cubicBezTo>
                  <a:cubicBezTo>
                    <a:pt x="334119" y="439854"/>
                    <a:pt x="347538" y="497006"/>
                    <a:pt x="351692" y="501161"/>
                  </a:cubicBezTo>
                  <a:cubicBezTo>
                    <a:pt x="360960" y="510429"/>
                    <a:pt x="376376" y="510882"/>
                    <a:pt x="386861" y="518746"/>
                  </a:cubicBezTo>
                  <a:cubicBezTo>
                    <a:pt x="400124" y="528693"/>
                    <a:pt x="409443" y="543126"/>
                    <a:pt x="422031" y="553915"/>
                  </a:cubicBezTo>
                  <a:cubicBezTo>
                    <a:pt x="443456" y="572279"/>
                    <a:pt x="458624" y="574825"/>
                    <a:pt x="483577" y="589084"/>
                  </a:cubicBezTo>
                  <a:cubicBezTo>
                    <a:pt x="492752" y="594327"/>
                    <a:pt x="500060" y="602959"/>
                    <a:pt x="509954" y="606669"/>
                  </a:cubicBezTo>
                  <a:cubicBezTo>
                    <a:pt x="523946" y="611916"/>
                    <a:pt x="539261" y="612530"/>
                    <a:pt x="553915" y="615461"/>
                  </a:cubicBezTo>
                  <a:cubicBezTo>
                    <a:pt x="569001" y="626775"/>
                    <a:pt x="597471" y="649143"/>
                    <a:pt x="615461" y="659423"/>
                  </a:cubicBezTo>
                  <a:cubicBezTo>
                    <a:pt x="626841" y="665926"/>
                    <a:pt x="639965" y="669390"/>
                    <a:pt x="650631" y="677008"/>
                  </a:cubicBezTo>
                  <a:cubicBezTo>
                    <a:pt x="660749" y="684235"/>
                    <a:pt x="667193" y="695750"/>
                    <a:pt x="677008" y="703384"/>
                  </a:cubicBezTo>
                  <a:cubicBezTo>
                    <a:pt x="693690" y="716359"/>
                    <a:pt x="714817" y="723610"/>
                    <a:pt x="729761" y="738554"/>
                  </a:cubicBezTo>
                  <a:cubicBezTo>
                    <a:pt x="738553" y="747346"/>
                    <a:pt x="748504" y="755116"/>
                    <a:pt x="756138" y="764931"/>
                  </a:cubicBezTo>
                  <a:cubicBezTo>
                    <a:pt x="769113" y="781613"/>
                    <a:pt x="791308" y="817684"/>
                    <a:pt x="791308" y="817684"/>
                  </a:cubicBezTo>
                  <a:cubicBezTo>
                    <a:pt x="802399" y="873141"/>
                    <a:pt x="800100" y="846702"/>
                    <a:pt x="800100" y="89681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8713" y="3704465"/>
              <a:ext cx="1176348" cy="488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A</a:t>
              </a:r>
              <a:endParaRPr lang="en-US" dirty="0">
                <a:latin typeface="Gill Sans 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84077" y="3206271"/>
            <a:ext cx="2044778" cy="746495"/>
            <a:chOff x="4038600" y="3598956"/>
            <a:chExt cx="2044778" cy="1186990"/>
          </a:xfrm>
        </p:grpSpPr>
        <p:sp>
          <p:nvSpPr>
            <p:cNvPr id="6" name="Freeform 5"/>
            <p:cNvSpPr/>
            <p:nvPr/>
          </p:nvSpPr>
          <p:spPr bwMode="auto">
            <a:xfrm>
              <a:off x="4038600" y="3651564"/>
              <a:ext cx="808892" cy="1134382"/>
            </a:xfrm>
            <a:custGeom>
              <a:avLst/>
              <a:gdLst>
                <a:gd name="connsiteX0" fmla="*/ 808892 w 808892"/>
                <a:gd name="connsiteY0" fmla="*/ 79305 h 1134382"/>
                <a:gd name="connsiteX1" fmla="*/ 580292 w 808892"/>
                <a:gd name="connsiteY1" fmla="*/ 174 h 1134382"/>
                <a:gd name="connsiteX2" fmla="*/ 509954 w 808892"/>
                <a:gd name="connsiteY2" fmla="*/ 8966 h 1134382"/>
                <a:gd name="connsiteX3" fmla="*/ 448407 w 808892"/>
                <a:gd name="connsiteY3" fmla="*/ 44136 h 1134382"/>
                <a:gd name="connsiteX4" fmla="*/ 386861 w 808892"/>
                <a:gd name="connsiteY4" fmla="*/ 114474 h 1134382"/>
                <a:gd name="connsiteX5" fmla="*/ 342900 w 808892"/>
                <a:gd name="connsiteY5" fmla="*/ 263943 h 1134382"/>
                <a:gd name="connsiteX6" fmla="*/ 334107 w 808892"/>
                <a:gd name="connsiteY6" fmla="*/ 395828 h 1134382"/>
                <a:gd name="connsiteX7" fmla="*/ 325315 w 808892"/>
                <a:gd name="connsiteY7" fmla="*/ 879405 h 1134382"/>
                <a:gd name="connsiteX8" fmla="*/ 272561 w 808892"/>
                <a:gd name="connsiteY8" fmla="*/ 896989 h 1134382"/>
                <a:gd name="connsiteX9" fmla="*/ 246184 w 808892"/>
                <a:gd name="connsiteY9" fmla="*/ 905782 h 1134382"/>
                <a:gd name="connsiteX10" fmla="*/ 211015 w 808892"/>
                <a:gd name="connsiteY10" fmla="*/ 932159 h 1134382"/>
                <a:gd name="connsiteX11" fmla="*/ 175846 w 808892"/>
                <a:gd name="connsiteY11" fmla="*/ 940951 h 1134382"/>
                <a:gd name="connsiteX12" fmla="*/ 149469 w 808892"/>
                <a:gd name="connsiteY12" fmla="*/ 967328 h 1134382"/>
                <a:gd name="connsiteX13" fmla="*/ 140677 w 808892"/>
                <a:gd name="connsiteY13" fmla="*/ 993705 h 1134382"/>
                <a:gd name="connsiteX14" fmla="*/ 87923 w 808892"/>
                <a:gd name="connsiteY14" fmla="*/ 1011289 h 1134382"/>
                <a:gd name="connsiteX15" fmla="*/ 79131 w 808892"/>
                <a:gd name="connsiteY15" fmla="*/ 1037666 h 1134382"/>
                <a:gd name="connsiteX16" fmla="*/ 35169 w 808892"/>
                <a:gd name="connsiteY16" fmla="*/ 1090420 h 1134382"/>
                <a:gd name="connsiteX17" fmla="*/ 8792 w 808892"/>
                <a:gd name="connsiteY17" fmla="*/ 1108005 h 1134382"/>
                <a:gd name="connsiteX18" fmla="*/ 0 w 808892"/>
                <a:gd name="connsiteY18" fmla="*/ 1134382 h 113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8892" h="1134382">
                  <a:moveTo>
                    <a:pt x="808892" y="79305"/>
                  </a:moveTo>
                  <a:cubicBezTo>
                    <a:pt x="756051" y="57547"/>
                    <a:pt x="651035" y="4336"/>
                    <a:pt x="580292" y="174"/>
                  </a:cubicBezTo>
                  <a:cubicBezTo>
                    <a:pt x="556704" y="-1214"/>
                    <a:pt x="533400" y="6035"/>
                    <a:pt x="509954" y="8966"/>
                  </a:cubicBezTo>
                  <a:cubicBezTo>
                    <a:pt x="488454" y="19716"/>
                    <a:pt x="467049" y="28601"/>
                    <a:pt x="448407" y="44136"/>
                  </a:cubicBezTo>
                  <a:cubicBezTo>
                    <a:pt x="424624" y="63956"/>
                    <a:pt x="405859" y="90728"/>
                    <a:pt x="386861" y="114474"/>
                  </a:cubicBezTo>
                  <a:cubicBezTo>
                    <a:pt x="352842" y="216532"/>
                    <a:pt x="367227" y="166631"/>
                    <a:pt x="342900" y="263943"/>
                  </a:cubicBezTo>
                  <a:cubicBezTo>
                    <a:pt x="339969" y="307905"/>
                    <a:pt x="335365" y="351787"/>
                    <a:pt x="334107" y="395828"/>
                  </a:cubicBezTo>
                  <a:cubicBezTo>
                    <a:pt x="329503" y="556981"/>
                    <a:pt x="344966" y="719388"/>
                    <a:pt x="325315" y="879405"/>
                  </a:cubicBezTo>
                  <a:cubicBezTo>
                    <a:pt x="323056" y="897803"/>
                    <a:pt x="290146" y="891127"/>
                    <a:pt x="272561" y="896989"/>
                  </a:cubicBezTo>
                  <a:lnTo>
                    <a:pt x="246184" y="905782"/>
                  </a:lnTo>
                  <a:cubicBezTo>
                    <a:pt x="234461" y="914574"/>
                    <a:pt x="224122" y="925606"/>
                    <a:pt x="211015" y="932159"/>
                  </a:cubicBezTo>
                  <a:cubicBezTo>
                    <a:pt x="200207" y="937563"/>
                    <a:pt x="186338" y="934956"/>
                    <a:pt x="175846" y="940951"/>
                  </a:cubicBezTo>
                  <a:cubicBezTo>
                    <a:pt x="165050" y="947120"/>
                    <a:pt x="158261" y="958536"/>
                    <a:pt x="149469" y="967328"/>
                  </a:cubicBezTo>
                  <a:cubicBezTo>
                    <a:pt x="146538" y="976120"/>
                    <a:pt x="148219" y="988318"/>
                    <a:pt x="140677" y="993705"/>
                  </a:cubicBezTo>
                  <a:cubicBezTo>
                    <a:pt x="125594" y="1004479"/>
                    <a:pt x="87923" y="1011289"/>
                    <a:pt x="87923" y="1011289"/>
                  </a:cubicBezTo>
                  <a:cubicBezTo>
                    <a:pt x="84992" y="1020081"/>
                    <a:pt x="83276" y="1029377"/>
                    <a:pt x="79131" y="1037666"/>
                  </a:cubicBezTo>
                  <a:cubicBezTo>
                    <a:pt x="69251" y="1057426"/>
                    <a:pt x="51836" y="1076531"/>
                    <a:pt x="35169" y="1090420"/>
                  </a:cubicBezTo>
                  <a:cubicBezTo>
                    <a:pt x="27051" y="1097185"/>
                    <a:pt x="17584" y="1102143"/>
                    <a:pt x="8792" y="1108005"/>
                  </a:cubicBezTo>
                  <a:lnTo>
                    <a:pt x="0" y="1134382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98438" y="3598956"/>
              <a:ext cx="1184940" cy="587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C</a:t>
              </a:r>
              <a:endParaRPr lang="en-US" dirty="0">
                <a:latin typeface="Gill Sans Ligh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88002" y="2667000"/>
            <a:ext cx="1184940" cy="1256458"/>
            <a:chOff x="3064202" y="3083681"/>
            <a:chExt cx="1184940" cy="1484695"/>
          </a:xfrm>
        </p:grpSpPr>
        <p:sp>
          <p:nvSpPr>
            <p:cNvPr id="7" name="Freeform 6"/>
            <p:cNvSpPr/>
            <p:nvPr/>
          </p:nvSpPr>
          <p:spPr bwMode="auto">
            <a:xfrm>
              <a:off x="3656672" y="3516204"/>
              <a:ext cx="277582" cy="1052172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4202" y="3083681"/>
              <a:ext cx="1184940" cy="436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B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34" name="Rectangle 33"/>
          <p:cNvSpPr/>
          <p:nvPr/>
        </p:nvSpPr>
        <p:spPr bwMode="auto">
          <a:xfrm>
            <a:off x="2105711" y="4838219"/>
            <a:ext cx="1709298" cy="8289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581400" y="4959474"/>
            <a:ext cx="1184940" cy="846871"/>
            <a:chOff x="3885272" y="5275783"/>
            <a:chExt cx="1184940" cy="758057"/>
          </a:xfrm>
        </p:grpSpPr>
        <p:sp>
          <p:nvSpPr>
            <p:cNvPr id="31" name="Freeform 30"/>
            <p:cNvSpPr/>
            <p:nvPr/>
          </p:nvSpPr>
          <p:spPr bwMode="auto">
            <a:xfrm>
              <a:off x="4262552" y="5275783"/>
              <a:ext cx="361950" cy="479923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85272" y="5703241"/>
              <a:ext cx="1184940" cy="330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B</a:t>
              </a:r>
              <a:endParaRPr lang="en-US" dirty="0">
                <a:latin typeface="Gill Sans Ligh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66611" y="1597762"/>
            <a:ext cx="6288206" cy="764438"/>
            <a:chOff x="1366611" y="1717140"/>
            <a:chExt cx="6288206" cy="813254"/>
          </a:xfrm>
        </p:grpSpPr>
        <p:grpSp>
          <p:nvGrpSpPr>
            <p:cNvPr id="4" name="Group 3"/>
            <p:cNvGrpSpPr/>
            <p:nvPr/>
          </p:nvGrpSpPr>
          <p:grpSpPr>
            <a:xfrm>
              <a:off x="5105400" y="1772678"/>
              <a:ext cx="2549417" cy="741922"/>
              <a:chOff x="5562600" y="2971800"/>
              <a:chExt cx="2549417" cy="990600"/>
            </a:xfrm>
          </p:grpSpPr>
          <p:sp>
            <p:nvSpPr>
              <p:cNvPr id="2" name="Right Brace 1"/>
              <p:cNvSpPr/>
              <p:nvPr/>
            </p:nvSpPr>
            <p:spPr bwMode="auto">
              <a:xfrm>
                <a:off x="5562600" y="2971800"/>
                <a:ext cx="685800" cy="990600"/>
              </a:xfrm>
              <a:prstGeom prst="rightBrac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6215344" y="3156401"/>
                <a:ext cx="1896673" cy="568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 smtClean="0">
                    <a:solidFill>
                      <a:srgbClr val="FF0000"/>
                    </a:solidFill>
                    <a:latin typeface="Gill Sans Light"/>
                  </a:rPr>
                  <a:t>Critical Section</a:t>
                </a:r>
                <a:endParaRPr lang="en-US" sz="2000" b="0" dirty="0">
                  <a:solidFill>
                    <a:srgbClr val="FF0000"/>
                  </a:solidFill>
                  <a:latin typeface="Gill Sans Light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 bwMode="auto">
            <a:xfrm>
              <a:off x="1366611" y="1717140"/>
              <a:ext cx="3637453" cy="813254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64680" y="3923459"/>
            <a:ext cx="4931520" cy="997927"/>
            <a:chOff x="3221880" y="4224379"/>
            <a:chExt cx="4931520" cy="997927"/>
          </a:xfrm>
        </p:grpSpPr>
        <p:sp>
          <p:nvSpPr>
            <p:cNvPr id="41" name="Rectangle 40"/>
            <p:cNvSpPr/>
            <p:nvPr/>
          </p:nvSpPr>
          <p:spPr bwMode="auto">
            <a:xfrm>
              <a:off x="3314636" y="4541647"/>
              <a:ext cx="1986479" cy="393471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221880" y="4224379"/>
              <a:ext cx="4931520" cy="997927"/>
              <a:chOff x="3221880" y="4224379"/>
              <a:chExt cx="4931520" cy="99792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232020" y="4224379"/>
                <a:ext cx="2210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acquire(&amp;</a:t>
                </a:r>
                <a:r>
                  <a:rPr lang="en-US" dirty="0" err="1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mylock</a:t>
                </a:r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 bwMode="auto">
              <a:xfrm>
                <a:off x="4294602" y="4578431"/>
                <a:ext cx="0" cy="341407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3221880" y="4852974"/>
                <a:ext cx="2210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release(&amp;</a:t>
                </a:r>
                <a:r>
                  <a:rPr lang="en-US" dirty="0" err="1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mylock</a:t>
                </a:r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330706" y="4549075"/>
                <a:ext cx="2822694" cy="400110"/>
                <a:chOff x="5935053" y="3218652"/>
                <a:chExt cx="2822694" cy="520144"/>
              </a:xfrm>
            </p:grpSpPr>
            <p:sp>
              <p:nvSpPr>
                <p:cNvPr id="24" name="Right Brace 23"/>
                <p:cNvSpPr/>
                <p:nvPr/>
              </p:nvSpPr>
              <p:spPr bwMode="auto">
                <a:xfrm>
                  <a:off x="5935053" y="3225322"/>
                  <a:ext cx="386253" cy="506802"/>
                </a:xfrm>
                <a:prstGeom prst="rightBrac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316053" y="3218652"/>
                  <a:ext cx="2441694" cy="520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Critical Section</a:t>
                  </a:r>
                  <a:endParaRPr lang="en-US" sz="2000" b="0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sp>
        <p:nvSpPr>
          <p:cNvPr id="9" name="TextBox 8"/>
          <p:cNvSpPr txBox="1"/>
          <p:nvPr/>
        </p:nvSpPr>
        <p:spPr>
          <a:xfrm>
            <a:off x="7896591" y="3727360"/>
            <a:ext cx="3746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 Light"/>
              </a:rPr>
              <a:t>Threads serialized by lock</a:t>
            </a:r>
            <a:br>
              <a:rPr lang="en-US" sz="2400" b="0" dirty="0" smtClean="0">
                <a:latin typeface="Gill Sans Light"/>
              </a:rPr>
            </a:br>
            <a:r>
              <a:rPr lang="en-US" sz="2400" b="0" dirty="0" smtClean="0">
                <a:latin typeface="Gill Sans Light"/>
              </a:rPr>
              <a:t>through critical section.</a:t>
            </a:r>
          </a:p>
          <a:p>
            <a:r>
              <a:rPr lang="en-US" sz="2400" b="0" dirty="0" smtClean="0">
                <a:latin typeface="Gill Sans Light"/>
              </a:rPr>
              <a:t>Only one thread at a time</a:t>
            </a:r>
            <a:endParaRPr lang="en-US" sz="24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127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6771" grpId="0" uiExpand="1" build="p"/>
      <p:bldP spid="22" grpId="0" animBg="1"/>
      <p:bldP spid="22" grpId="1" animBg="1"/>
      <p:bldP spid="33" grpId="0" animBg="1"/>
      <p:bldP spid="33" grpId="1" animBg="1"/>
      <p:bldP spid="34" grpId="0" animBg="1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856" name="Picture 4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14" y="2057400"/>
            <a:ext cx="3989387" cy="292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2" y="688976"/>
            <a:ext cx="9628188" cy="61325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Threaded programs must work for all </a:t>
            </a:r>
            <a:r>
              <a:rPr lang="en-US" altLang="ko-KR" dirty="0" err="1" smtClean="0">
                <a:ea typeface="굴림" panose="020B0600000101010101" pitchFamily="34" charset="-127"/>
              </a:rPr>
              <a:t>interleavings</a:t>
            </a:r>
            <a:r>
              <a:rPr lang="en-US" altLang="ko-KR" dirty="0" smtClean="0">
                <a:ea typeface="굴림" panose="020B0600000101010101" pitchFamily="34" charset="-127"/>
              </a:rPr>
              <a:t> of thread instruction sequences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Cooperating threads inherently non-deterministic and non-reproducible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Really hard to debug unless carefully designed!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Example: Therac-25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Machine for radiation therapy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Software control of electron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accelerator and electron beam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/</a:t>
            </a:r>
            <a:b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Xray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production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Software control of dosage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Software errors caused the </a:t>
            </a:r>
            <a:b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death of several patients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 series of race conditions on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shared variables and poor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software design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“They determined that data entry speed during editing was the key factor in producing the error condition: If the prescription data was edited at a fast pace, the overdose occurred.”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Correctness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2788478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3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Motivating Example: “Too Much </a:t>
            </a:r>
            <a:r>
              <a:rPr lang="en-US" altLang="ko-KR" dirty="0">
                <a:ea typeface="굴림" panose="020B0600000101010101" pitchFamily="34" charset="-127"/>
              </a:rPr>
              <a:t>M</a:t>
            </a:r>
            <a:r>
              <a:rPr lang="en-US" altLang="ko-KR" dirty="0" smtClean="0">
                <a:ea typeface="굴림" panose="020B0600000101010101" pitchFamily="34" charset="-127"/>
              </a:rPr>
              <a:t>ilk”</a:t>
            </a:r>
          </a:p>
        </p:txBody>
      </p:sp>
      <p:sp>
        <p:nvSpPr>
          <p:cNvPr id="422976" name="Rectangle 64"/>
          <p:cNvSpPr>
            <a:spLocks noGrp="1" noChangeArrowheads="1"/>
          </p:cNvSpPr>
          <p:nvPr>
            <p:ph type="body" idx="1"/>
          </p:nvPr>
        </p:nvSpPr>
        <p:spPr>
          <a:xfrm>
            <a:off x="1752600" y="762000"/>
            <a:ext cx="7315200" cy="52578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Great thing about OS’s – analogy between problems in OS and problems in real life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Help you understand real life problems better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But, computers are much stupider than people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Example: People need to coordinate:</a:t>
            </a:r>
          </a:p>
          <a:p>
            <a:endParaRPr lang="ko-KR" altLang="en-US" smtClean="0">
              <a:ea typeface="굴림" panose="020B0600000101010101" pitchFamily="34" charset="-127"/>
            </a:endParaRPr>
          </a:p>
        </p:txBody>
      </p:sp>
      <p:grpSp>
        <p:nvGrpSpPr>
          <p:cNvPr id="422984" name="Group 72"/>
          <p:cNvGrpSpPr>
            <a:grpSpLocks/>
          </p:cNvGrpSpPr>
          <p:nvPr/>
        </p:nvGrpSpPr>
        <p:grpSpPr bwMode="auto">
          <a:xfrm>
            <a:off x="1828800" y="5530851"/>
            <a:ext cx="8610600" cy="365125"/>
            <a:chOff x="192" y="3484"/>
            <a:chExt cx="5424" cy="230"/>
          </a:xfrm>
        </p:grpSpPr>
        <p:sp>
          <p:nvSpPr>
            <p:cNvPr id="25647" name="Rectangle 28"/>
            <p:cNvSpPr>
              <a:spLocks noChangeArrowheads="1"/>
            </p:cNvSpPr>
            <p:nvPr/>
          </p:nvSpPr>
          <p:spPr bwMode="auto">
            <a:xfrm>
              <a:off x="3264" y="348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home, put milk away</a:t>
              </a:r>
            </a:p>
          </p:txBody>
        </p:sp>
        <p:sp>
          <p:nvSpPr>
            <p:cNvPr id="25648" name="Rectangle 27"/>
            <p:cNvSpPr>
              <a:spLocks noChangeArrowheads="1"/>
            </p:cNvSpPr>
            <p:nvPr/>
          </p:nvSpPr>
          <p:spPr bwMode="auto">
            <a:xfrm>
              <a:off x="1008" y="348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49" name="Rectangle 26"/>
            <p:cNvSpPr>
              <a:spLocks noChangeArrowheads="1"/>
            </p:cNvSpPr>
            <p:nvPr/>
          </p:nvSpPr>
          <p:spPr bwMode="auto">
            <a:xfrm>
              <a:off x="192" y="348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3:30</a:t>
              </a:r>
            </a:p>
          </p:txBody>
        </p:sp>
      </p:grpSp>
      <p:grpSp>
        <p:nvGrpSpPr>
          <p:cNvPr id="422983" name="Group 71"/>
          <p:cNvGrpSpPr>
            <a:grpSpLocks/>
          </p:cNvGrpSpPr>
          <p:nvPr/>
        </p:nvGrpSpPr>
        <p:grpSpPr bwMode="auto">
          <a:xfrm>
            <a:off x="1828800" y="5165726"/>
            <a:ext cx="8610600" cy="365125"/>
            <a:chOff x="192" y="3254"/>
            <a:chExt cx="5424" cy="230"/>
          </a:xfrm>
        </p:grpSpPr>
        <p:sp>
          <p:nvSpPr>
            <p:cNvPr id="25644" name="Rectangle 25"/>
            <p:cNvSpPr>
              <a:spLocks noChangeArrowheads="1"/>
            </p:cNvSpPr>
            <p:nvPr/>
          </p:nvSpPr>
          <p:spPr bwMode="auto">
            <a:xfrm>
              <a:off x="3264" y="325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Buy milk</a:t>
              </a:r>
            </a:p>
          </p:txBody>
        </p:sp>
        <p:sp>
          <p:nvSpPr>
            <p:cNvPr id="25645" name="Rectangle 24"/>
            <p:cNvSpPr>
              <a:spLocks noChangeArrowheads="1"/>
            </p:cNvSpPr>
            <p:nvPr/>
          </p:nvSpPr>
          <p:spPr bwMode="auto">
            <a:xfrm>
              <a:off x="1008" y="325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46" name="Rectangle 23"/>
            <p:cNvSpPr>
              <a:spLocks noChangeArrowheads="1"/>
            </p:cNvSpPr>
            <p:nvPr/>
          </p:nvSpPr>
          <p:spPr bwMode="auto">
            <a:xfrm>
              <a:off x="192" y="325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3:25</a:t>
              </a:r>
            </a:p>
          </p:txBody>
        </p:sp>
      </p:grpSp>
      <p:grpSp>
        <p:nvGrpSpPr>
          <p:cNvPr id="422982" name="Group 70"/>
          <p:cNvGrpSpPr>
            <a:grpSpLocks/>
          </p:cNvGrpSpPr>
          <p:nvPr/>
        </p:nvGrpSpPr>
        <p:grpSpPr bwMode="auto">
          <a:xfrm>
            <a:off x="1828800" y="4800601"/>
            <a:ext cx="8610600" cy="365125"/>
            <a:chOff x="192" y="3024"/>
            <a:chExt cx="5424" cy="230"/>
          </a:xfrm>
        </p:grpSpPr>
        <p:sp>
          <p:nvSpPr>
            <p:cNvPr id="25641" name="Rectangle 22"/>
            <p:cNvSpPr>
              <a:spLocks noChangeArrowheads="1"/>
            </p:cNvSpPr>
            <p:nvPr/>
          </p:nvSpPr>
          <p:spPr bwMode="auto">
            <a:xfrm>
              <a:off x="3264" y="302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at store</a:t>
              </a:r>
            </a:p>
          </p:txBody>
        </p:sp>
        <p:sp>
          <p:nvSpPr>
            <p:cNvPr id="25642" name="Rectangle 21"/>
            <p:cNvSpPr>
              <a:spLocks noChangeArrowheads="1"/>
            </p:cNvSpPr>
            <p:nvPr/>
          </p:nvSpPr>
          <p:spPr bwMode="auto">
            <a:xfrm>
              <a:off x="1008" y="302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home, put milk away</a:t>
              </a:r>
            </a:p>
          </p:txBody>
        </p:sp>
        <p:sp>
          <p:nvSpPr>
            <p:cNvPr id="25643" name="Rectangle 20"/>
            <p:cNvSpPr>
              <a:spLocks noChangeArrowheads="1"/>
            </p:cNvSpPr>
            <p:nvPr/>
          </p:nvSpPr>
          <p:spPr bwMode="auto">
            <a:xfrm>
              <a:off x="192" y="302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3:20</a:t>
              </a:r>
            </a:p>
          </p:txBody>
        </p:sp>
      </p:grpSp>
      <p:grpSp>
        <p:nvGrpSpPr>
          <p:cNvPr id="422981" name="Group 69"/>
          <p:cNvGrpSpPr>
            <a:grpSpLocks/>
          </p:cNvGrpSpPr>
          <p:nvPr/>
        </p:nvGrpSpPr>
        <p:grpSpPr bwMode="auto">
          <a:xfrm>
            <a:off x="1828800" y="4435476"/>
            <a:ext cx="8610600" cy="365125"/>
            <a:chOff x="192" y="2794"/>
            <a:chExt cx="5424" cy="230"/>
          </a:xfrm>
        </p:grpSpPr>
        <p:sp>
          <p:nvSpPr>
            <p:cNvPr id="25638" name="Rectangle 19"/>
            <p:cNvSpPr>
              <a:spLocks noChangeArrowheads="1"/>
            </p:cNvSpPr>
            <p:nvPr/>
          </p:nvSpPr>
          <p:spPr bwMode="auto">
            <a:xfrm>
              <a:off x="3264" y="279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Leave for store</a:t>
              </a:r>
            </a:p>
          </p:txBody>
        </p:sp>
        <p:sp>
          <p:nvSpPr>
            <p:cNvPr id="25639" name="Rectangle 18"/>
            <p:cNvSpPr>
              <a:spLocks noChangeArrowheads="1"/>
            </p:cNvSpPr>
            <p:nvPr/>
          </p:nvSpPr>
          <p:spPr bwMode="auto">
            <a:xfrm>
              <a:off x="1008" y="279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Buy milk</a:t>
              </a:r>
            </a:p>
          </p:txBody>
        </p:sp>
        <p:sp>
          <p:nvSpPr>
            <p:cNvPr id="25640" name="Rectangle 17"/>
            <p:cNvSpPr>
              <a:spLocks noChangeArrowheads="1"/>
            </p:cNvSpPr>
            <p:nvPr/>
          </p:nvSpPr>
          <p:spPr bwMode="auto">
            <a:xfrm>
              <a:off x="192" y="279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3:15</a:t>
              </a:r>
            </a:p>
          </p:txBody>
        </p:sp>
      </p:grpSp>
      <p:grpSp>
        <p:nvGrpSpPr>
          <p:cNvPr id="422986" name="Group 74"/>
          <p:cNvGrpSpPr>
            <a:grpSpLocks/>
          </p:cNvGrpSpPr>
          <p:nvPr/>
        </p:nvGrpSpPr>
        <p:grpSpPr bwMode="auto">
          <a:xfrm>
            <a:off x="1828800" y="3705226"/>
            <a:ext cx="8610600" cy="365125"/>
            <a:chOff x="192" y="2334"/>
            <a:chExt cx="5424" cy="230"/>
          </a:xfrm>
        </p:grpSpPr>
        <p:sp>
          <p:nvSpPr>
            <p:cNvPr id="25635" name="Rectangle 13"/>
            <p:cNvSpPr>
              <a:spLocks noChangeArrowheads="1"/>
            </p:cNvSpPr>
            <p:nvPr/>
          </p:nvSpPr>
          <p:spPr bwMode="auto">
            <a:xfrm>
              <a:off x="3264" y="233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36" name="Rectangle 12"/>
            <p:cNvSpPr>
              <a:spLocks noChangeArrowheads="1"/>
            </p:cNvSpPr>
            <p:nvPr/>
          </p:nvSpPr>
          <p:spPr bwMode="auto">
            <a:xfrm>
              <a:off x="1008" y="233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Leave for store</a:t>
              </a:r>
            </a:p>
          </p:txBody>
        </p:sp>
        <p:sp>
          <p:nvSpPr>
            <p:cNvPr id="25637" name="Rectangle 11"/>
            <p:cNvSpPr>
              <a:spLocks noChangeArrowheads="1"/>
            </p:cNvSpPr>
            <p:nvPr/>
          </p:nvSpPr>
          <p:spPr bwMode="auto">
            <a:xfrm>
              <a:off x="192" y="233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3:05</a:t>
              </a:r>
            </a:p>
          </p:txBody>
        </p:sp>
      </p:grpSp>
      <p:grpSp>
        <p:nvGrpSpPr>
          <p:cNvPr id="422985" name="Group 73"/>
          <p:cNvGrpSpPr>
            <a:grpSpLocks/>
          </p:cNvGrpSpPr>
          <p:nvPr/>
        </p:nvGrpSpPr>
        <p:grpSpPr bwMode="auto">
          <a:xfrm>
            <a:off x="1828800" y="3340101"/>
            <a:ext cx="8610600" cy="365125"/>
            <a:chOff x="192" y="2104"/>
            <a:chExt cx="5424" cy="230"/>
          </a:xfrm>
        </p:grpSpPr>
        <p:sp>
          <p:nvSpPr>
            <p:cNvPr id="25632" name="Rectangle 10"/>
            <p:cNvSpPr>
              <a:spLocks noChangeArrowheads="1"/>
            </p:cNvSpPr>
            <p:nvPr/>
          </p:nvSpPr>
          <p:spPr bwMode="auto">
            <a:xfrm>
              <a:off x="3264" y="210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33" name="Rectangle 9"/>
            <p:cNvSpPr>
              <a:spLocks noChangeArrowheads="1"/>
            </p:cNvSpPr>
            <p:nvPr/>
          </p:nvSpPr>
          <p:spPr bwMode="auto">
            <a:xfrm>
              <a:off x="1008" y="210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Look in Fridge. Out of milk</a:t>
              </a:r>
            </a:p>
          </p:txBody>
        </p:sp>
        <p:sp>
          <p:nvSpPr>
            <p:cNvPr id="25634" name="Rectangle 8"/>
            <p:cNvSpPr>
              <a:spLocks noChangeArrowheads="1"/>
            </p:cNvSpPr>
            <p:nvPr/>
          </p:nvSpPr>
          <p:spPr bwMode="auto">
            <a:xfrm>
              <a:off x="192" y="210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3:00</a:t>
              </a:r>
            </a:p>
          </p:txBody>
        </p:sp>
      </p:grpSp>
      <p:grpSp>
        <p:nvGrpSpPr>
          <p:cNvPr id="422980" name="Group 68"/>
          <p:cNvGrpSpPr>
            <a:grpSpLocks/>
          </p:cNvGrpSpPr>
          <p:nvPr/>
        </p:nvGrpSpPr>
        <p:grpSpPr bwMode="auto">
          <a:xfrm>
            <a:off x="1828800" y="4070351"/>
            <a:ext cx="8610600" cy="365125"/>
            <a:chOff x="192" y="2564"/>
            <a:chExt cx="5424" cy="230"/>
          </a:xfrm>
        </p:grpSpPr>
        <p:sp>
          <p:nvSpPr>
            <p:cNvPr id="25628" name="Rectangle 16"/>
            <p:cNvSpPr>
              <a:spLocks noChangeArrowheads="1"/>
            </p:cNvSpPr>
            <p:nvPr/>
          </p:nvSpPr>
          <p:spPr bwMode="auto">
            <a:xfrm>
              <a:off x="3264" y="256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Look in Fridge. Out of milk</a:t>
              </a:r>
            </a:p>
          </p:txBody>
        </p:sp>
        <p:sp>
          <p:nvSpPr>
            <p:cNvPr id="25629" name="Rectangle 15"/>
            <p:cNvSpPr>
              <a:spLocks noChangeArrowheads="1"/>
            </p:cNvSpPr>
            <p:nvPr/>
          </p:nvSpPr>
          <p:spPr bwMode="auto">
            <a:xfrm>
              <a:off x="1008" y="256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at store</a:t>
              </a:r>
            </a:p>
          </p:txBody>
        </p:sp>
        <p:sp>
          <p:nvSpPr>
            <p:cNvPr id="25630" name="Rectangle 14"/>
            <p:cNvSpPr>
              <a:spLocks noChangeArrowheads="1"/>
            </p:cNvSpPr>
            <p:nvPr/>
          </p:nvSpPr>
          <p:spPr bwMode="auto">
            <a:xfrm>
              <a:off x="192" y="256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3:10</a:t>
              </a:r>
            </a:p>
          </p:txBody>
        </p:sp>
        <p:sp>
          <p:nvSpPr>
            <p:cNvPr id="25631" name="Line 33"/>
            <p:cNvSpPr>
              <a:spLocks noChangeShapeType="1"/>
            </p:cNvSpPr>
            <p:nvPr/>
          </p:nvSpPr>
          <p:spPr bwMode="auto">
            <a:xfrm>
              <a:off x="192" y="279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22987" name="Group 75"/>
          <p:cNvGrpSpPr>
            <a:grpSpLocks/>
          </p:cNvGrpSpPr>
          <p:nvPr/>
        </p:nvGrpSpPr>
        <p:grpSpPr bwMode="auto">
          <a:xfrm>
            <a:off x="1828800" y="2974975"/>
            <a:ext cx="8610600" cy="2921000"/>
            <a:chOff x="192" y="1874"/>
            <a:chExt cx="5424" cy="1840"/>
          </a:xfrm>
        </p:grpSpPr>
        <p:sp>
          <p:nvSpPr>
            <p:cNvPr id="25613" name="Rectangle 7"/>
            <p:cNvSpPr>
              <a:spLocks noChangeArrowheads="1"/>
            </p:cNvSpPr>
            <p:nvPr/>
          </p:nvSpPr>
          <p:spPr bwMode="auto">
            <a:xfrm>
              <a:off x="3264" y="187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Person B</a:t>
              </a:r>
            </a:p>
          </p:txBody>
        </p:sp>
        <p:sp>
          <p:nvSpPr>
            <p:cNvPr id="25614" name="Rectangle 6"/>
            <p:cNvSpPr>
              <a:spLocks noChangeArrowheads="1"/>
            </p:cNvSpPr>
            <p:nvPr/>
          </p:nvSpPr>
          <p:spPr bwMode="auto">
            <a:xfrm>
              <a:off x="1008" y="187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Person A</a:t>
              </a:r>
            </a:p>
          </p:txBody>
        </p:sp>
        <p:sp>
          <p:nvSpPr>
            <p:cNvPr id="25615" name="Rectangle 5"/>
            <p:cNvSpPr>
              <a:spLocks noChangeArrowheads="1"/>
            </p:cNvSpPr>
            <p:nvPr/>
          </p:nvSpPr>
          <p:spPr bwMode="auto">
            <a:xfrm>
              <a:off x="192" y="187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  <p:sp>
          <p:nvSpPr>
            <p:cNvPr id="25616" name="Line 29"/>
            <p:cNvSpPr>
              <a:spLocks noChangeShapeType="1"/>
            </p:cNvSpPr>
            <p:nvPr/>
          </p:nvSpPr>
          <p:spPr bwMode="auto">
            <a:xfrm>
              <a:off x="192" y="187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7" name="Line 30"/>
            <p:cNvSpPr>
              <a:spLocks noChangeShapeType="1"/>
            </p:cNvSpPr>
            <p:nvPr/>
          </p:nvSpPr>
          <p:spPr bwMode="auto">
            <a:xfrm>
              <a:off x="192" y="2104"/>
              <a:ext cx="54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8" name="Line 31"/>
            <p:cNvSpPr>
              <a:spLocks noChangeShapeType="1"/>
            </p:cNvSpPr>
            <p:nvPr/>
          </p:nvSpPr>
          <p:spPr bwMode="auto">
            <a:xfrm>
              <a:off x="192" y="233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9" name="Line 32"/>
            <p:cNvSpPr>
              <a:spLocks noChangeShapeType="1"/>
            </p:cNvSpPr>
            <p:nvPr/>
          </p:nvSpPr>
          <p:spPr bwMode="auto">
            <a:xfrm>
              <a:off x="192" y="256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0" name="Line 34"/>
            <p:cNvSpPr>
              <a:spLocks noChangeShapeType="1"/>
            </p:cNvSpPr>
            <p:nvPr/>
          </p:nvSpPr>
          <p:spPr bwMode="auto">
            <a:xfrm>
              <a:off x="192" y="302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1" name="Line 35"/>
            <p:cNvSpPr>
              <a:spLocks noChangeShapeType="1"/>
            </p:cNvSpPr>
            <p:nvPr/>
          </p:nvSpPr>
          <p:spPr bwMode="auto">
            <a:xfrm>
              <a:off x="192" y="325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2" name="Line 36"/>
            <p:cNvSpPr>
              <a:spLocks noChangeShapeType="1"/>
            </p:cNvSpPr>
            <p:nvPr/>
          </p:nvSpPr>
          <p:spPr bwMode="auto">
            <a:xfrm>
              <a:off x="192" y="348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3" name="Line 37"/>
            <p:cNvSpPr>
              <a:spLocks noChangeShapeType="1"/>
            </p:cNvSpPr>
            <p:nvPr/>
          </p:nvSpPr>
          <p:spPr bwMode="auto">
            <a:xfrm>
              <a:off x="192" y="371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4" name="Line 38"/>
            <p:cNvSpPr>
              <a:spLocks noChangeShapeType="1"/>
            </p:cNvSpPr>
            <p:nvPr/>
          </p:nvSpPr>
          <p:spPr bwMode="auto">
            <a:xfrm>
              <a:off x="192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5" name="Line 39"/>
            <p:cNvSpPr>
              <a:spLocks noChangeShapeType="1"/>
            </p:cNvSpPr>
            <p:nvPr/>
          </p:nvSpPr>
          <p:spPr bwMode="auto">
            <a:xfrm>
              <a:off x="1008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6" name="Line 40"/>
            <p:cNvSpPr>
              <a:spLocks noChangeShapeType="1"/>
            </p:cNvSpPr>
            <p:nvPr/>
          </p:nvSpPr>
          <p:spPr bwMode="auto">
            <a:xfrm>
              <a:off x="3264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7" name="Line 41"/>
            <p:cNvSpPr>
              <a:spLocks noChangeShapeType="1"/>
            </p:cNvSpPr>
            <p:nvPr/>
          </p:nvSpPr>
          <p:spPr bwMode="auto">
            <a:xfrm>
              <a:off x="5616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pic>
        <p:nvPicPr>
          <p:cNvPr id="25612" name="Picture 65" descr="MCj0250767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1005069"/>
            <a:ext cx="1179512" cy="143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84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7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Solve with a lock?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10287000" cy="5943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Recall</a:t>
            </a:r>
            <a:r>
              <a:rPr lang="en-US" altLang="ko-KR" dirty="0" smtClean="0">
                <a:ea typeface="굴림" panose="020B0600000101010101" pitchFamily="34" charset="-127"/>
              </a:rPr>
              <a:t>: Lock prevents someone from doing something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Lock before entering critical section 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Unlock when leaving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Wait if locked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example: fix the milk problem by putting a key on the refrigerator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Lock it and take key if you are going to go buy milk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Fixes too much: roommate angry if only wants OJ</a:t>
            </a:r>
          </a:p>
          <a:p>
            <a:pPr lvl="1"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5000"/>
              </a:spcBef>
            </a:pPr>
            <a:endParaRPr lang="en-US" altLang="ko-KR" dirty="0" smtClean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spcBef>
                <a:spcPct val="25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Of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Course – We don’t know how to make a lock yet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Let’s see if we can answer this question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!</a:t>
            </a: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</p:txBody>
      </p:sp>
      <p:grpSp>
        <p:nvGrpSpPr>
          <p:cNvPr id="427019" name="Group 11"/>
          <p:cNvGrpSpPr>
            <a:grpSpLocks/>
          </p:cNvGrpSpPr>
          <p:nvPr/>
        </p:nvGrpSpPr>
        <p:grpSpPr bwMode="auto">
          <a:xfrm>
            <a:off x="3048234" y="3810000"/>
            <a:ext cx="5725879" cy="1981200"/>
            <a:chOff x="925" y="3024"/>
            <a:chExt cx="3827" cy="1264"/>
          </a:xfrm>
        </p:grpSpPr>
        <p:grpSp>
          <p:nvGrpSpPr>
            <p:cNvPr id="27654" name="Group 6"/>
            <p:cNvGrpSpPr>
              <a:grpSpLocks/>
            </p:cNvGrpSpPr>
            <p:nvPr/>
          </p:nvGrpSpPr>
          <p:grpSpPr bwMode="auto">
            <a:xfrm>
              <a:off x="925" y="3088"/>
              <a:ext cx="1453" cy="1200"/>
              <a:chOff x="3241" y="3040"/>
              <a:chExt cx="1453" cy="1200"/>
            </a:xfrm>
          </p:grpSpPr>
          <p:pic>
            <p:nvPicPr>
              <p:cNvPr id="27657" name="Picture 4" descr="MCHH01153_0000[1]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6" y="3040"/>
                <a:ext cx="828" cy="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58" name="Picture 5" descr="MCj03078320000[1]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184148">
                <a:off x="3282" y="3070"/>
                <a:ext cx="545" cy="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7655" name="Picture 7" descr="MCj02392010000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3024"/>
              <a:ext cx="827" cy="1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6" name="AutoShape 10"/>
            <p:cNvSpPr>
              <a:spLocks noChangeArrowheads="1"/>
            </p:cNvSpPr>
            <p:nvPr/>
          </p:nvSpPr>
          <p:spPr bwMode="auto">
            <a:xfrm rot="596657">
              <a:off x="3072" y="3120"/>
              <a:ext cx="1680" cy="624"/>
            </a:xfrm>
            <a:prstGeom prst="wedgeEllipseCallout">
              <a:avLst>
                <a:gd name="adj1" fmla="val -43750"/>
                <a:gd name="adj2" fmla="val 700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#$@%@#$@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15400" y="868348"/>
            <a:ext cx="853735" cy="960452"/>
            <a:chOff x="10119065" y="3459148"/>
            <a:chExt cx="853735" cy="960452"/>
          </a:xfrm>
        </p:grpSpPr>
        <p:sp>
          <p:nvSpPr>
            <p:cNvPr id="13" name="AutoShape 8"/>
            <p:cNvSpPr>
              <a:spLocks noChangeAspect="1" noChangeArrowheads="1" noTextEdit="1"/>
            </p:cNvSpPr>
            <p:nvPr/>
          </p:nvSpPr>
          <p:spPr bwMode="auto">
            <a:xfrm>
              <a:off x="10119065" y="3459148"/>
              <a:ext cx="853735" cy="960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0194395" y="3682586"/>
              <a:ext cx="778405" cy="737014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0599739" y="4094447"/>
              <a:ext cx="170388" cy="228441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0119065" y="3459148"/>
              <a:ext cx="563178" cy="463551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0382718" y="3500834"/>
              <a:ext cx="145278" cy="48356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861599" y="3961051"/>
              <a:ext cx="60981" cy="18342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10339673" y="4174485"/>
              <a:ext cx="89678" cy="121724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5368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Too Much Milk: Correctness Properties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914400"/>
            <a:ext cx="10160000" cy="5105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Need to be careful about correctness of concurrent programs, since non-deterministic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Impulse is to start coding first, then when it doesn’t work, pull hair out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Instead, think first, then code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Always write down behavior </a:t>
            </a:r>
            <a:r>
              <a:rPr lang="en-US" altLang="ko-KR" dirty="0" smtClean="0">
                <a:ea typeface="굴림" panose="020B0600000101010101" pitchFamily="34" charset="-127"/>
              </a:rPr>
              <a:t>first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What are the correctness properties for the “Too much milk” problem???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Never more than one person buys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Someone buys if needed</a:t>
            </a:r>
          </a:p>
          <a:p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First attempt: Restrict ourselves to use only atomic load and store operations as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4263917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10363200" cy="5922964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a note to avoid buying too much milk: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Leave a note before buying (kind of “lock”)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Remove note after buying (kind of “unlock”)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Don’t buy if note (wait)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a computer tries this (remember, only memory read/write are atomic):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leave Note;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buy milk;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remove note;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}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	}</a:t>
            </a:r>
          </a:p>
        </p:txBody>
      </p:sp>
      <p:grpSp>
        <p:nvGrpSpPr>
          <p:cNvPr id="429069" name="Group 13"/>
          <p:cNvGrpSpPr>
            <a:grpSpLocks/>
          </p:cNvGrpSpPr>
          <p:nvPr/>
        </p:nvGrpSpPr>
        <p:grpSpPr bwMode="auto">
          <a:xfrm>
            <a:off x="5638800" y="2438400"/>
            <a:ext cx="2438400" cy="2133600"/>
            <a:chOff x="3504" y="1584"/>
            <a:chExt cx="1056" cy="947"/>
          </a:xfrm>
        </p:grpSpPr>
        <p:pic>
          <p:nvPicPr>
            <p:cNvPr id="29701" name="Picture 8" descr="MCHH01153_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Solution #1</a:t>
            </a:r>
          </a:p>
        </p:txBody>
      </p:sp>
    </p:spTree>
    <p:extLst>
      <p:ext uri="{BB962C8B-B14F-4D97-AF65-F5344CB8AC3E}">
        <p14:creationId xmlns:p14="http://schemas.microsoft.com/office/powerpoint/2010/main" val="2851785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Solution #1</a:t>
            </a:r>
          </a:p>
        </p:txBody>
      </p:sp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746125"/>
            <a:ext cx="10160000" cy="6035675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a note to avoid buying too much milk: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Leave a note before buying (kind of “lock”)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Remove note after buying (kind of “unlock”)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Don’t buy if note (wait)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a computer tries this (remember, only memory read/write are atomic):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		 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	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	   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   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     leave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buy Milk;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remove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					      leave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	      	      buy Milk;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                               remove Note;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   		   }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}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15509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47700" y="797341"/>
            <a:ext cx="10896600" cy="6035675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a note to avoid buying too much milk: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Leave a note before buying (kind of “lock”)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Remove note after buying (kind of “unlock”)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Don’t buy if note (wait)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a computer tries this (remember, only memory read/write are atomic):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leave Note;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buy milk;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remove note;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}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lnSpc>
                <a:spcPct val="5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Result?  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Still too much milk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but only occasionally!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Thread can get context switched after checking milk and note but before buying milk!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Solution makes problem worse since fails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intermittently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Makes it really hard to debug…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Must work despite what the dispatcher does!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endParaRPr lang="ko-KR" altLang="en-US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Too Much Milk: Solution #1</a:t>
            </a: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5715000" y="2438400"/>
            <a:ext cx="2362200" cy="1981200"/>
            <a:chOff x="3504" y="1584"/>
            <a:chExt cx="1056" cy="947"/>
          </a:xfrm>
        </p:grpSpPr>
        <p:pic>
          <p:nvPicPr>
            <p:cNvPr id="8" name="Picture 8" descr="MCHH01153_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9575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Solution #1½ 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9906000" cy="5959475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Clearly the Note is not quite blocking enough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Let’s try to fix this by placing note first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Another try at previous solution: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Tx/>
              <a:buNone/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leave Note;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		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buy milk;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}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		remove Note;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happens here?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Well, with human, probably nothing bad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With computer: no one ever buys milk</a:t>
            </a:r>
          </a:p>
        </p:txBody>
      </p:sp>
      <p:pic>
        <p:nvPicPr>
          <p:cNvPr id="432135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362200"/>
            <a:ext cx="2227263" cy="30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196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Recall: Running a thread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6900" y="914400"/>
            <a:ext cx="84582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Consider first portion: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How do I run a thread?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Load its state (registers, PC, stack pointer) into CPU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Load environment (virtual memory space, </a:t>
            </a:r>
            <a:r>
              <a:rPr lang="en-US" altLang="ko-KR" dirty="0" err="1" smtClean="0">
                <a:ea typeface="Gulim" panose="020B0600000101010101" pitchFamily="34" charset="-127"/>
              </a:rPr>
              <a:t>etc</a:t>
            </a:r>
            <a:r>
              <a:rPr lang="en-US" altLang="ko-KR" dirty="0" smtClean="0">
                <a:ea typeface="Gulim" panose="020B0600000101010101" pitchFamily="34" charset="-127"/>
              </a:rPr>
              <a:t>)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Jump to the PC</a:t>
            </a:r>
          </a:p>
          <a:p>
            <a:pPr lvl="1"/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How does the dispatcher get control back?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Internal events: thread returns control voluntarily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External events: thread gets </a:t>
            </a:r>
            <a:r>
              <a:rPr lang="en-US" altLang="ko-KR" i="1" dirty="0" smtClean="0">
                <a:ea typeface="Gulim" panose="020B0600000101010101" pitchFamily="34" charset="-127"/>
              </a:rPr>
              <a:t>preempted</a:t>
            </a:r>
            <a:endParaRPr lang="en-US" altLang="ko-KR" dirty="0" smtClean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endParaRPr lang="en-US" altLang="ko-KR" dirty="0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902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 Solution #2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8199"/>
            <a:ext cx="9982200" cy="57705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How about labeled notes? 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Now we can leave note before checking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Algorithm looks like this: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leave note A;	leave note B;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B) {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noNoteA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 buy Milk;	      buy Milk;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}		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remove note A;	remove note B;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Does this work?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Possible for neither thread to buy milk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Context switches at exactly the wrong times can lead each to think that the other is going to buy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Really insidious: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Extremely unlikely</a:t>
            </a:r>
            <a:r>
              <a:rPr lang="en-US" altLang="ko-KR" dirty="0" smtClean="0">
                <a:ea typeface="굴림" panose="020B0600000101010101" pitchFamily="34" charset="-127"/>
              </a:rPr>
              <a:t> this would happen, but will at worse possible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Probably something like this in UNIX</a:t>
            </a:r>
          </a:p>
        </p:txBody>
      </p:sp>
    </p:spTree>
    <p:extLst>
      <p:ext uri="{BB962C8B-B14F-4D97-AF65-F5344CB8AC3E}">
        <p14:creationId xmlns:p14="http://schemas.microsoft.com/office/powerpoint/2010/main" val="2687952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 Solution #2: problem!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5029200"/>
            <a:ext cx="7010400" cy="1295400"/>
          </a:xfrm>
        </p:spPr>
        <p:txBody>
          <a:bodyPr/>
          <a:lstStyle/>
          <a:p>
            <a:r>
              <a:rPr lang="en-US" altLang="ko-KR" i="1" smtClean="0">
                <a:ea typeface="굴림" panose="020B0600000101010101" pitchFamily="34" charset="-127"/>
              </a:rPr>
              <a:t>I’m</a:t>
            </a:r>
            <a:r>
              <a:rPr lang="en-US" altLang="ko-KR" smtClean="0">
                <a:ea typeface="굴림" panose="020B0600000101010101" pitchFamily="34" charset="-127"/>
              </a:rPr>
              <a:t> not getting milk, </a:t>
            </a:r>
            <a:r>
              <a:rPr lang="en-US" altLang="ko-KR" i="1" smtClean="0">
                <a:ea typeface="굴림" panose="020B0600000101010101" pitchFamily="34" charset="-127"/>
              </a:rPr>
              <a:t>You’re</a:t>
            </a:r>
            <a:r>
              <a:rPr lang="en-US" altLang="ko-KR" smtClean="0">
                <a:ea typeface="굴림" panose="020B0600000101010101" pitchFamily="34" charset="-127"/>
              </a:rPr>
              <a:t> getting milk</a:t>
            </a:r>
          </a:p>
          <a:p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This kind of lockup is called “starvation!”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6934200" y="1295400"/>
            <a:ext cx="2667000" cy="2819400"/>
            <a:chOff x="3504" y="1584"/>
            <a:chExt cx="1056" cy="947"/>
          </a:xfrm>
        </p:grpSpPr>
        <p:pic>
          <p:nvPicPr>
            <p:cNvPr id="32774" name="Picture 5" descr="MCHH01153_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773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914401"/>
            <a:ext cx="32099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349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Too Much Milk Solution #3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5300" y="668338"/>
            <a:ext cx="8686800" cy="61896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Here is a possible two-note solution: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leave note A;	leave note B;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while (note B) {\\X 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do nothing;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      buy milk;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remove note B;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remove note A;</a:t>
            </a:r>
            <a:endParaRPr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Does this work?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Yes</a:t>
            </a:r>
            <a:r>
              <a:rPr lang="en-US" altLang="ko-KR" dirty="0" smtClean="0">
                <a:ea typeface="굴림" panose="020B0600000101010101" pitchFamily="34" charset="-127"/>
              </a:rPr>
              <a:t>. Both can guarantee that: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It is safe to buy, 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Other will buy, ok to quit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At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dirty="0" smtClean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</a:t>
            </a:r>
            <a:r>
              <a:rPr lang="en-US" altLang="ko-KR" dirty="0" smtClean="0">
                <a:ea typeface="굴림" panose="020B0600000101010101" pitchFamily="34" charset="-127"/>
              </a:rPr>
              <a:t>f no note B, safe for A to buy,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</a:t>
            </a:r>
            <a:r>
              <a:rPr lang="en-US" altLang="ko-KR" dirty="0" smtClean="0">
                <a:ea typeface="굴림" panose="020B0600000101010101" pitchFamily="34" charset="-127"/>
              </a:rPr>
              <a:t>therwise wait to find out what will happen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At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altLang="ko-KR" dirty="0" smtClean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</a:t>
            </a:r>
            <a:r>
              <a:rPr lang="en-US" altLang="ko-KR" dirty="0" smtClean="0">
                <a:ea typeface="굴림" panose="020B0600000101010101" pitchFamily="34" charset="-127"/>
              </a:rPr>
              <a:t>f no note A, safe for B to buy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Otherwise, A is either buying or waiting for B to quit</a:t>
            </a:r>
          </a:p>
        </p:txBody>
      </p:sp>
    </p:spTree>
    <p:extLst>
      <p:ext uri="{BB962C8B-B14F-4D97-AF65-F5344CB8AC3E}">
        <p14:creationId xmlns:p14="http://schemas.microsoft.com/office/powerpoint/2010/main" val="2531031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2438400" y="1565872"/>
            <a:ext cx="2743200" cy="3391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705600" y="1565872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418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38400" y="1586140"/>
            <a:ext cx="2743200" cy="130946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705600" y="1565871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660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38400" y="1586140"/>
            <a:ext cx="2743200" cy="130946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38400" y="3886200"/>
            <a:ext cx="2743200" cy="1447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705600" y="1565871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81800" y="3429000"/>
            <a:ext cx="2743200" cy="304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733800" y="2971800"/>
            <a:ext cx="0" cy="8382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3733800" y="297900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0" dirty="0">
                <a:latin typeface="Gill Sans Light"/>
                <a:cs typeface="Gill Sans Light"/>
              </a:rPr>
              <a:t>Wait for note B to be removed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16" name="Straight Arrow Connector 15"/>
          <p:cNvCxnSpPr>
            <a:stCxn id="7" idx="1"/>
          </p:cNvCxnSpPr>
          <p:nvPr/>
        </p:nvCxnSpPr>
        <p:spPr bwMode="auto">
          <a:xfrm flipH="1">
            <a:off x="5181600" y="3581400"/>
            <a:ext cx="16002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566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05600" y="1565872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6238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1600200"/>
            <a:ext cx="2743200" cy="216793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38400" y="2286000"/>
            <a:ext cx="2743200" cy="12954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140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1600200"/>
            <a:ext cx="2743200" cy="216793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38400" y="2286000"/>
            <a:ext cx="2743200" cy="12954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38400" y="4267200"/>
            <a:ext cx="2743200" cy="3810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38400" y="5257800"/>
            <a:ext cx="2743200" cy="3810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810000" y="3609314"/>
            <a:ext cx="0" cy="6096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810000" y="3578344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 b="0" dirty="0">
                <a:latin typeface="Gill Sans Light"/>
                <a:cs typeface="Gill Sans Light"/>
              </a:rPr>
              <a:t>Wait for note B to be removed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5181600" y="3581400"/>
            <a:ext cx="1524000" cy="685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79989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9A2A10-8C73-4BF2-B0D8-1544BEC5C7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This Generalizes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Threads…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9A2A10-8C73-4BF2-B0D8-1544BEC5C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2B072-D74D-43AF-9C32-F12610D09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Leslie </a:t>
            </a:r>
            <a:r>
              <a:rPr lang="en-US" dirty="0" err="1"/>
              <a:t>Lamport’s</a:t>
            </a:r>
            <a:r>
              <a:rPr lang="en-US" dirty="0"/>
              <a:t> “Bakery Algorithm” (1974)</a:t>
            </a:r>
          </a:p>
          <a:p>
            <a:endParaRPr lang="en-US" dirty="0"/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279D2F-603E-4548-8F44-B114CE173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690688"/>
            <a:ext cx="4834819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0357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Internal Events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534400" cy="54102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Blocking on I/O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The act of requesting I/O implicitly yields the CPU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Waiting on a “signal” from other thread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 asks to wait and thus yields the CPU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Thread executes a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yield()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 volunteers to give up CPU</a:t>
            </a:r>
          </a:p>
          <a:p>
            <a:pPr lvl="1"/>
            <a:endParaRPr lang="en-US" altLang="ko-KR" dirty="0" smtClean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dirty="0" err="1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computePI</a:t>
            </a: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while(TRUE) {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   </a:t>
            </a:r>
            <a:r>
              <a:rPr lang="en-US" altLang="ko-KR" dirty="0" err="1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ComputeNextDigit</a:t>
            </a: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   yield();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}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869737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Solution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#3 discussion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736600"/>
            <a:ext cx="10287000" cy="612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Our solution protects a single “Critical-Section” piece of code for each thread: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if (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noMilk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 {	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   		   buy milk;	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}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Solution #3 works, but it’s really unsatisfactory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Really complex – even for this simple an example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Hard to convince yourself that this really works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A’s code is different from B’s – what if lots of threads?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Code would have to be slightly different for each thread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While A is waiting, it is consuming CPU time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latin typeface="Gill Sans Light"/>
                <a:ea typeface="굴림" charset="0"/>
                <a:cs typeface="Gill Sans Light"/>
              </a:rPr>
              <a:t>This is called “busy-waiting”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There’s got to be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 better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way!</a:t>
            </a:r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Have hardware provide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higher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-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level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primitives than atomic load &amp;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store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Build even higher-level programming abstractions on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this hardware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3531929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Too Much Milk: Solution #4?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736600"/>
            <a:ext cx="10387012" cy="6197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Recall our target lock interface: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cquire(&amp;</a:t>
            </a:r>
            <a:r>
              <a:rPr lang="en-US" altLang="ko-KR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dirty="0" smtClean="0">
                <a:ea typeface="굴림" panose="020B0600000101010101" pitchFamily="34" charset="-127"/>
              </a:rPr>
              <a:t> – wait until lock is free, then grab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elease(&amp;</a:t>
            </a:r>
            <a:r>
              <a:rPr lang="en-US" altLang="ko-KR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– Unlock, waking up anyone waiting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These must be atomic operations – if two threads are waiting for the lock and both see it’s free, only one succeeds to grab the lock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Then, our milk problem is easy: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a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cquire(&amp;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   buy milk;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elease(&amp;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11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1752600" y="762000"/>
            <a:ext cx="86868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Hardware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Higher-level </a:t>
                </a:r>
                <a:b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API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1534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Where are we going with synchronization?</a:t>
            </a:r>
          </a:p>
        </p:txBody>
      </p:sp>
      <p:sp>
        <p:nvSpPr>
          <p:cNvPr id="3686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295400" y="4038600"/>
            <a:ext cx="9220200" cy="21336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We are going to implement various higher-level synchronization primitives using atomic operations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Everything is pretty painful if only atomic primitives are load and store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Need to provide primitives useful at user-level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3276600" y="3048000"/>
            <a:ext cx="7162800" cy="685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Load/Store    Disable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Ints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Test&amp;Set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Compare&amp;Swap</a:t>
            </a:r>
            <a:endParaRPr lang="en-US" alt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3276600" y="1600200"/>
            <a:ext cx="7162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Locks   Semaphores   Monitors   Send/Receive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3276600" y="762000"/>
            <a:ext cx="7162800" cy="838200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Shared Programs</a:t>
            </a:r>
          </a:p>
        </p:txBody>
      </p:sp>
    </p:spTree>
    <p:extLst>
      <p:ext uri="{BB962C8B-B14F-4D97-AF65-F5344CB8AC3E}">
        <p14:creationId xmlns:p14="http://schemas.microsoft.com/office/powerpoint/2010/main" val="1160442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4" grpId="0" animBg="1"/>
      <p:bldP spid="436232" grpId="0" animBg="1"/>
      <p:bldP spid="43623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11277600" cy="5105400"/>
          </a:xfrm>
        </p:spPr>
        <p:txBody>
          <a:bodyPr/>
          <a:lstStyle/>
          <a:p>
            <a:r>
              <a:rPr lang="en-US" altLang="ko-KR" dirty="0" smtClean="0"/>
              <a:t>Every thread has both a user and kernel stack</a:t>
            </a:r>
          </a:p>
          <a:p>
            <a:pPr lvl="1"/>
            <a:r>
              <a:rPr lang="en-US" altLang="ko-KR" dirty="0" smtClean="0"/>
              <a:t>Showed more details about context-switching mechanisms</a:t>
            </a:r>
          </a:p>
          <a:p>
            <a:r>
              <a:rPr lang="en-US" altLang="ko-KR" dirty="0" smtClean="0"/>
              <a:t>Concurrent </a:t>
            </a:r>
            <a:r>
              <a:rPr lang="en-US" altLang="ko-KR" dirty="0"/>
              <a:t>threads introduce problems when accessing shared data</a:t>
            </a:r>
          </a:p>
          <a:p>
            <a:pPr lvl="1"/>
            <a:r>
              <a:rPr lang="en-US" altLang="ko-KR" dirty="0"/>
              <a:t>Programs must be insensitive to arbitrary </a:t>
            </a:r>
            <a:r>
              <a:rPr lang="en-US" altLang="ko-KR" dirty="0" err="1"/>
              <a:t>interleavings</a:t>
            </a:r>
            <a:endParaRPr lang="en-US" altLang="ko-KR" dirty="0"/>
          </a:p>
          <a:p>
            <a:pPr lvl="1"/>
            <a:r>
              <a:rPr lang="en-US" altLang="ko-KR" dirty="0"/>
              <a:t>Without careful design, shared variables can become completely inconsistent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Important concept: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Atomic Operations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An </a:t>
            </a:r>
            <a:r>
              <a:rPr lang="en-US" altLang="ko-KR" dirty="0">
                <a:ea typeface="굴림" panose="020B0600000101010101" pitchFamily="34" charset="-127"/>
              </a:rPr>
              <a:t>operation that runs to completion or not at all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These are the primitives on which to construct various synchronization primitives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Showed a simple construction for a lock that uses interrupt disable mechanism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Must be very careful not to waste/tie up machine resources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Shouldn’t disable interrupts for long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Shouldn’t spin wait for long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Key idea: Separate lock variable, use hardware mechanisms to protect modifications of that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32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Stack for Yielding Thread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3900" y="3049588"/>
            <a:ext cx="8674100" cy="3505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How do we run a new thread?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run_new_thread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PickNewThread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switch(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curThread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,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ThreadHouseKeeping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 /* Do any cleanup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ct val="80000"/>
              </a:lnSpc>
            </a:pPr>
            <a:r>
              <a:rPr lang="en-US" altLang="ko-KR" sz="2600" dirty="0">
                <a:ea typeface="Gulim" panose="020B0600000101010101" pitchFamily="34" charset="-127"/>
              </a:rPr>
              <a:t>How does dispatcher switch to a new thread?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Save anything next thread may trash: PC, </a:t>
            </a:r>
            <a:r>
              <a:rPr lang="en-US" altLang="ko-KR" dirty="0" err="1" smtClean="0">
                <a:ea typeface="Gulim" panose="020B0600000101010101" pitchFamily="34" charset="-127"/>
              </a:rPr>
              <a:t>regs</a:t>
            </a:r>
            <a:r>
              <a:rPr lang="en-US" altLang="ko-KR" dirty="0" smtClean="0">
                <a:ea typeface="Gulim" panose="020B0600000101010101" pitchFamily="34" charset="-127"/>
              </a:rPr>
              <a:t>, stack pointer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Maintain isolation for each thread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 flipV="1">
            <a:off x="5334000" y="12192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yield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 flipV="1">
            <a:off x="5335588" y="7620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ComputePI</a:t>
            </a:r>
          </a:p>
        </p:txBody>
      </p:sp>
      <p:grpSp>
        <p:nvGrpSpPr>
          <p:cNvPr id="21510" name="Group 15"/>
          <p:cNvGrpSpPr>
            <a:grpSpLocks/>
          </p:cNvGrpSpPr>
          <p:nvPr/>
        </p:nvGrpSpPr>
        <p:grpSpPr bwMode="auto">
          <a:xfrm>
            <a:off x="7542213" y="1066218"/>
            <a:ext cx="369874" cy="1661108"/>
            <a:chOff x="4606" y="816"/>
            <a:chExt cx="234" cy="1152"/>
          </a:xfrm>
        </p:grpSpPr>
        <p:sp>
          <p:nvSpPr>
            <p:cNvPr id="21517" name="Text Box 11"/>
            <p:cNvSpPr txBox="1">
              <a:spLocks noChangeArrowheads="1"/>
            </p:cNvSpPr>
            <p:nvPr/>
          </p:nvSpPr>
          <p:spPr bwMode="auto">
            <a:xfrm rot="5400000">
              <a:off x="4196" y="1273"/>
              <a:ext cx="10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21518" name="Line 1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grpSp>
        <p:nvGrpSpPr>
          <p:cNvPr id="364565" name="Group 21"/>
          <p:cNvGrpSpPr>
            <a:grpSpLocks/>
          </p:cNvGrpSpPr>
          <p:nvPr/>
        </p:nvGrpSpPr>
        <p:grpSpPr bwMode="auto">
          <a:xfrm>
            <a:off x="3433505" y="1435101"/>
            <a:ext cx="3870585" cy="1522413"/>
            <a:chOff x="1202" y="1056"/>
            <a:chExt cx="2446" cy="1056"/>
          </a:xfrm>
        </p:grpSpPr>
        <p:sp>
          <p:nvSpPr>
            <p:cNvPr id="21512" name="Rectangle 5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kernel_yield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4" name="Arc 13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5" name="Text Box 14"/>
            <p:cNvSpPr txBox="1">
              <a:spLocks noChangeArrowheads="1"/>
            </p:cNvSpPr>
            <p:nvPr/>
          </p:nvSpPr>
          <p:spPr bwMode="auto">
            <a:xfrm>
              <a:off x="1202" y="1152"/>
              <a:ext cx="82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Trap to OS</a:t>
              </a:r>
            </a:p>
          </p:txBody>
        </p:sp>
        <p:sp>
          <p:nvSpPr>
            <p:cNvPr id="21516" name="Rectangle 19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814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What Do the Stacks Look Like?</a:t>
            </a:r>
            <a:endParaRPr lang="en-US" altLang="ko-KR" dirty="0" smtClean="0">
              <a:ea typeface="Gulim" panose="020B0600000101010101" pitchFamily="34" charset="-127"/>
            </a:endParaRP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838200"/>
            <a:ext cx="3810000" cy="5486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Consider the following code blocks:</a:t>
            </a:r>
          </a:p>
          <a:p>
            <a:pPr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	    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A() {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B();	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B()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while(TRUE)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   yield();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Suppose we have 2 threads: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Threads S and T</a:t>
            </a:r>
          </a:p>
        </p:txBody>
      </p:sp>
      <p:sp>
        <p:nvSpPr>
          <p:cNvPr id="366606" name="AutoShape 14"/>
          <p:cNvSpPr>
            <a:spLocks noChangeArrowheads="1"/>
          </p:cNvSpPr>
          <p:nvPr/>
        </p:nvSpPr>
        <p:spPr bwMode="auto">
          <a:xfrm>
            <a:off x="7315200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66629" name="Group 37"/>
          <p:cNvGrpSpPr>
            <a:grpSpLocks/>
          </p:cNvGrpSpPr>
          <p:nvPr/>
        </p:nvGrpSpPr>
        <p:grpSpPr bwMode="auto">
          <a:xfrm>
            <a:off x="5392739" y="1562100"/>
            <a:ext cx="2532063" cy="3009900"/>
            <a:chOff x="2437" y="984"/>
            <a:chExt cx="1595" cy="1896"/>
          </a:xfrm>
        </p:grpSpPr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071" y="984"/>
              <a:ext cx="7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S</a:t>
              </a:r>
            </a:p>
          </p:txBody>
        </p:sp>
        <p:grpSp>
          <p:nvGrpSpPr>
            <p:cNvPr id="22542" name="Group 15"/>
            <p:cNvGrpSpPr>
              <a:grpSpLocks/>
            </p:cNvGrpSpPr>
            <p:nvPr/>
          </p:nvGrpSpPr>
          <p:grpSpPr bwMode="auto">
            <a:xfrm flipH="1">
              <a:off x="2437" y="1344"/>
              <a:ext cx="252" cy="1152"/>
              <a:chOff x="4598" y="816"/>
              <a:chExt cx="252" cy="1152"/>
            </a:xfrm>
          </p:grpSpPr>
          <p:sp>
            <p:nvSpPr>
              <p:cNvPr id="22548" name="Text Box 16"/>
              <p:cNvSpPr txBox="1">
                <a:spLocks noChangeArrowheads="1"/>
              </p:cNvSpPr>
              <p:nvPr/>
            </p:nvSpPr>
            <p:spPr bwMode="auto">
              <a:xfrm rot="5400000">
                <a:off x="4157" y="1262"/>
                <a:ext cx="113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000" dirty="0">
                    <a:latin typeface="Consolas" charset="0"/>
                    <a:ea typeface="Consolas" charset="0"/>
                    <a:cs typeface="Consolas" charset="0"/>
                  </a:rPr>
                  <a:t>Stack </a:t>
                </a: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growth</a:t>
                </a:r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22543" name="Rectangle 4"/>
            <p:cNvSpPr>
              <a:spLocks noChangeArrowheads="1"/>
            </p:cNvSpPr>
            <p:nvPr/>
          </p:nvSpPr>
          <p:spPr bwMode="auto">
            <a:xfrm>
              <a:off x="2784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2784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45" name="Rectangle 6"/>
            <p:cNvSpPr>
              <a:spLocks noChangeArrowheads="1"/>
            </p:cNvSpPr>
            <p:nvPr/>
          </p:nvSpPr>
          <p:spPr bwMode="auto">
            <a:xfrm>
              <a:off x="2784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784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7" name="Rectangle 25"/>
            <p:cNvSpPr>
              <a:spLocks noChangeArrowheads="1"/>
            </p:cNvSpPr>
            <p:nvPr/>
          </p:nvSpPr>
          <p:spPr bwMode="auto">
            <a:xfrm>
              <a:off x="2784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grpSp>
        <p:nvGrpSpPr>
          <p:cNvPr id="366630" name="Group 38"/>
          <p:cNvGrpSpPr>
            <a:grpSpLocks/>
          </p:cNvGrpSpPr>
          <p:nvPr/>
        </p:nvGrpSpPr>
        <p:grpSpPr bwMode="auto">
          <a:xfrm>
            <a:off x="8305800" y="1549400"/>
            <a:ext cx="1981200" cy="3022600"/>
            <a:chOff x="4272" y="976"/>
            <a:chExt cx="1248" cy="1904"/>
          </a:xfrm>
        </p:grpSpPr>
        <p:sp>
          <p:nvSpPr>
            <p:cNvPr id="22535" name="Text Box 22"/>
            <p:cNvSpPr txBox="1">
              <a:spLocks noChangeArrowheads="1"/>
            </p:cNvSpPr>
            <p:nvPr/>
          </p:nvSpPr>
          <p:spPr bwMode="auto">
            <a:xfrm>
              <a:off x="4539" y="976"/>
              <a:ext cx="7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T</a:t>
              </a:r>
            </a:p>
          </p:txBody>
        </p:sp>
        <p:sp>
          <p:nvSpPr>
            <p:cNvPr id="22536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37" name="Rectangle 31"/>
            <p:cNvSpPr>
              <a:spLocks noChangeArrowheads="1"/>
            </p:cNvSpPr>
            <p:nvPr/>
          </p:nvSpPr>
          <p:spPr bwMode="auto">
            <a:xfrm>
              <a:off x="4272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4272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4272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0" name="Rectangle 34"/>
            <p:cNvSpPr>
              <a:spLocks noChangeArrowheads="1"/>
            </p:cNvSpPr>
            <p:nvPr/>
          </p:nvSpPr>
          <p:spPr bwMode="auto">
            <a:xfrm>
              <a:off x="4272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68D1C425-8AE5-614A-9EFB-68101E25797B}"/>
              </a:ext>
            </a:extLst>
          </p:cNvPr>
          <p:cNvSpPr txBox="1">
            <a:spLocks noChangeArrowheads="1"/>
          </p:cNvSpPr>
          <p:nvPr/>
        </p:nvSpPr>
        <p:spPr>
          <a:xfrm>
            <a:off x="5638801" y="5343526"/>
            <a:ext cx="5144293" cy="105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ko-KR" b="0" dirty="0">
                <a:latin typeface="Gill Sans Light"/>
                <a:ea typeface="Consolas" charset="0"/>
                <a:cs typeface="Consolas" panose="020B0609020204030204" pitchFamily="49" charset="0"/>
              </a:rPr>
              <a:t>Thread S's switch returns to Thread T's (and vice versa)</a:t>
            </a:r>
          </a:p>
        </p:txBody>
      </p:sp>
      <p:sp>
        <p:nvSpPr>
          <p:cNvPr id="23" name="AutoShape 14">
            <a:extLst>
              <a:ext uri="{FF2B5EF4-FFF2-40B4-BE49-F238E27FC236}">
                <a16:creationId xmlns:a16="http://schemas.microsoft.com/office/drawing/2014/main" id="{BF913E49-B133-4143-970D-66400D63EF1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25493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948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606" grpId="0" animBg="1"/>
      <p:bldP spid="366606" grpId="1" animBg="1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9296400" cy="533400"/>
          </a:xfrm>
        </p:spPr>
        <p:txBody>
          <a:bodyPr/>
          <a:lstStyle/>
          <a:p>
            <a:r>
              <a:rPr lang="en-US" altLang="ko-KR" sz="3000" dirty="0">
                <a:ea typeface="Gulim" panose="020B0600000101010101" pitchFamily="34" charset="-127"/>
              </a:rPr>
              <a:t>Saving/Restoring state (often called “Context Switch)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85344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Switch(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tCur,tNew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/* Unload old thread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].regs.r7 = CPU.r7;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].regs.r0 = CPU.r0;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regs.sp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CPU.sp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regs.retpc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 /*return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addr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*/</a:t>
            </a:r>
          </a:p>
          <a:p>
            <a:pPr>
              <a:buFontTx/>
              <a:buNone/>
            </a:pPr>
            <a:endParaRPr lang="en-US" altLang="ko-KR" sz="2000" dirty="0">
              <a:solidFill>
                <a:schemeClr val="accent2"/>
              </a:solidFill>
              <a:latin typeface="Courier New" panose="02070309020205020404" pitchFamily="49" charset="0"/>
              <a:ea typeface="Consolas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ko-KR" sz="2000" dirty="0">
                <a:solidFill>
                  <a:srgbClr val="53FB25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/* Load and execute new thread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CPU.r7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].regs.r7;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CPU.r0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].regs.r0;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CPU.sp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regs.sp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return; /* Return to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27498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74520</TotalTime>
  <Pages>60</Pages>
  <Words>6438</Words>
  <Application>Microsoft Office PowerPoint</Application>
  <PresentationFormat>Widescreen</PresentationFormat>
  <Paragraphs>976</Paragraphs>
  <Slides>63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7" baseType="lpstr">
      <vt:lpstr>MS PGothic</vt:lpstr>
      <vt:lpstr>MS PGothic</vt:lpstr>
      <vt:lpstr>Arial</vt:lpstr>
      <vt:lpstr>Cambria Math</vt:lpstr>
      <vt:lpstr>Comic Sans MS</vt:lpstr>
      <vt:lpstr>Consolas</vt:lpstr>
      <vt:lpstr>Courier New</vt:lpstr>
      <vt:lpstr>Gill Sans</vt:lpstr>
      <vt:lpstr>Gill Sans Light</vt:lpstr>
      <vt:lpstr>Gulim</vt:lpstr>
      <vt:lpstr>Gulim</vt:lpstr>
      <vt:lpstr>Helvetica</vt:lpstr>
      <vt:lpstr>Symbol</vt:lpstr>
      <vt:lpstr>Office</vt:lpstr>
      <vt:lpstr>CS162 Operating Systems and Systems Programming Lecture 7  Synchronization 2:  Concurrency (Con’t), Mutual Exclusion,  Lock Implementation, Atomic Operations</vt:lpstr>
      <vt:lpstr>Recall: Use of Threads</vt:lpstr>
      <vt:lpstr>Recall: Memory Footprint for Two-Threads</vt:lpstr>
      <vt:lpstr>Recall: the Dispatch Loop</vt:lpstr>
      <vt:lpstr>Recall: Running a thread</vt:lpstr>
      <vt:lpstr>Internal Events</vt:lpstr>
      <vt:lpstr>Stack for Yielding Thread</vt:lpstr>
      <vt:lpstr>What Do the Stacks Look Like?</vt:lpstr>
      <vt:lpstr>Saving/Restoring state (often called “Context Switch)</vt:lpstr>
      <vt:lpstr>Switch Details (continued)</vt:lpstr>
      <vt:lpstr>How expensive is context switching?</vt:lpstr>
      <vt:lpstr>What happens when thread blocks on I/O?</vt:lpstr>
      <vt:lpstr>External Events</vt:lpstr>
      <vt:lpstr>Recall: Interrupt Controller</vt:lpstr>
      <vt:lpstr>Example: Network Interrupt</vt:lpstr>
      <vt:lpstr>Use of Timer Interrupt to Return Control</vt:lpstr>
      <vt:lpstr>Administrivia</vt:lpstr>
      <vt:lpstr>ThreadFork(): Create a New Thread</vt:lpstr>
      <vt:lpstr>How do we initialize TCB and Stack?</vt:lpstr>
      <vt:lpstr>How does Thread get started?</vt:lpstr>
      <vt:lpstr>How does a thread get started?</vt:lpstr>
      <vt:lpstr>What does ThreadRoot() look like?</vt:lpstr>
      <vt:lpstr>Processes vs. Threads: One Core</vt:lpstr>
      <vt:lpstr>Processes vs. Threads: MultiCore</vt:lpstr>
      <vt:lpstr>Recall: Simultaneous MultiThreading/Hyperthreading</vt:lpstr>
      <vt:lpstr>Processes vs. Threads: Hyper-Threading</vt:lpstr>
      <vt:lpstr>Threads vs Address Spaces: Options</vt:lpstr>
      <vt:lpstr>Goals for Rest of Today</vt:lpstr>
      <vt:lpstr>Multiprocessing vs Multiprogramming</vt:lpstr>
      <vt:lpstr>ATM Bank Server</vt:lpstr>
      <vt:lpstr>ATM bank server example</vt:lpstr>
      <vt:lpstr>Event Driven Version of ATM server</vt:lpstr>
      <vt:lpstr>Can Threads Make This Easier?</vt:lpstr>
      <vt:lpstr>Recall: Possible Executions</vt:lpstr>
      <vt:lpstr>Problem is at the Lowest Level</vt:lpstr>
      <vt:lpstr>Atomic Operations</vt:lpstr>
      <vt:lpstr>Another Concurrent Program Example</vt:lpstr>
      <vt:lpstr>Hand Simulation Multiprocessor Example</vt:lpstr>
      <vt:lpstr>Definitions</vt:lpstr>
      <vt:lpstr>Locks</vt:lpstr>
      <vt:lpstr>Fix banking problem with Locks!</vt:lpstr>
      <vt:lpstr>Correctness Requirements</vt:lpstr>
      <vt:lpstr>Motivating Example: “Too Much Milk”</vt:lpstr>
      <vt:lpstr>Solve with a lock?</vt:lpstr>
      <vt:lpstr>Too Much Milk: Correctness Properties</vt:lpstr>
      <vt:lpstr>Too Much Milk: Solution #1</vt:lpstr>
      <vt:lpstr>Too Much Milk: Solution #1</vt:lpstr>
      <vt:lpstr>Too Much Milk: Solution #1</vt:lpstr>
      <vt:lpstr>Too Much Milk: Solution #1½ </vt:lpstr>
      <vt:lpstr>Too Much Milk Solution #2</vt:lpstr>
      <vt:lpstr>Too Much Milk Solution #2: problem!</vt:lpstr>
      <vt:lpstr>Too Much Milk Solution #3</vt:lpstr>
      <vt:lpstr>Case 1</vt:lpstr>
      <vt:lpstr>Case 1</vt:lpstr>
      <vt:lpstr>Case 1</vt:lpstr>
      <vt:lpstr>Case 2</vt:lpstr>
      <vt:lpstr>Case 2</vt:lpstr>
      <vt:lpstr>Case 2</vt:lpstr>
      <vt:lpstr>This Generalizes to n Threads…</vt:lpstr>
      <vt:lpstr>Solution #3 discussion</vt:lpstr>
      <vt:lpstr>Too Much Milk: Solution #4?</vt:lpstr>
      <vt:lpstr>Where are we going with synchronization?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847</cp:revision>
  <cp:lastPrinted>2023-02-04T18:44:18Z</cp:lastPrinted>
  <dcterms:created xsi:type="dcterms:W3CDTF">1995-08-12T11:37:26Z</dcterms:created>
  <dcterms:modified xsi:type="dcterms:W3CDTF">2023-02-08T01:35:12Z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