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1386" r:id="rId3"/>
    <p:sldId id="1388" r:id="rId4"/>
    <p:sldId id="1389" r:id="rId5"/>
    <p:sldId id="1390" r:id="rId6"/>
    <p:sldId id="1391" r:id="rId7"/>
    <p:sldId id="1392" r:id="rId8"/>
    <p:sldId id="1393" r:id="rId9"/>
    <p:sldId id="1394" r:id="rId10"/>
    <p:sldId id="1395" r:id="rId11"/>
    <p:sldId id="1396" r:id="rId12"/>
    <p:sldId id="1397" r:id="rId13"/>
    <p:sldId id="1398" r:id="rId14"/>
    <p:sldId id="1399" r:id="rId15"/>
    <p:sldId id="1400" r:id="rId16"/>
    <p:sldId id="1401" r:id="rId17"/>
    <p:sldId id="1402" r:id="rId18"/>
    <p:sldId id="1403" r:id="rId19"/>
    <p:sldId id="1404" r:id="rId20"/>
    <p:sldId id="1405" r:id="rId21"/>
    <p:sldId id="1406" r:id="rId22"/>
    <p:sldId id="1407" r:id="rId23"/>
    <p:sldId id="1428" r:id="rId24"/>
    <p:sldId id="1408" r:id="rId25"/>
    <p:sldId id="1409" r:id="rId26"/>
    <p:sldId id="1410" r:id="rId27"/>
    <p:sldId id="1411" r:id="rId28"/>
    <p:sldId id="1412" r:id="rId29"/>
    <p:sldId id="1413" r:id="rId30"/>
    <p:sldId id="1414" r:id="rId31"/>
    <p:sldId id="1415" r:id="rId32"/>
    <p:sldId id="1416" r:id="rId33"/>
    <p:sldId id="1417" r:id="rId34"/>
    <p:sldId id="1418" r:id="rId35"/>
    <p:sldId id="1419" r:id="rId36"/>
    <p:sldId id="1420" r:id="rId37"/>
    <p:sldId id="1421" r:id="rId38"/>
    <p:sldId id="1422" r:id="rId39"/>
    <p:sldId id="1423" r:id="rId40"/>
    <p:sldId id="1424" r:id="rId41"/>
    <p:sldId id="1425" r:id="rId42"/>
    <p:sldId id="1426" r:id="rId43"/>
    <p:sldId id="1427" r:id="rId44"/>
    <p:sldId id="1280" r:id="rId45"/>
    <p:sldId id="1281" r:id="rId46"/>
    <p:sldId id="1282" r:id="rId47"/>
    <p:sldId id="1283" r:id="rId48"/>
    <p:sldId id="1285" r:id="rId49"/>
    <p:sldId id="1286" r:id="rId50"/>
    <p:sldId id="1287" r:id="rId51"/>
    <p:sldId id="1292" r:id="rId52"/>
    <p:sldId id="1289" r:id="rId53"/>
    <p:sldId id="1291" r:id="rId54"/>
    <p:sldId id="1293" r:id="rId55"/>
    <p:sldId id="1357" r:id="rId56"/>
    <p:sldId id="1358" r:id="rId57"/>
    <p:sldId id="1359" r:id="rId58"/>
    <p:sldId id="1360" r:id="rId59"/>
    <p:sldId id="1361" r:id="rId60"/>
    <p:sldId id="1295" r:id="rId61"/>
    <p:sldId id="1363" r:id="rId62"/>
    <p:sldId id="1364" r:id="rId63"/>
    <p:sldId id="1365" r:id="rId64"/>
    <p:sldId id="1366" r:id="rId65"/>
    <p:sldId id="1367" r:id="rId66"/>
    <p:sldId id="1296" r:id="rId67"/>
    <p:sldId id="1297" r:id="rId68"/>
    <p:sldId id="1188" r:id="rId69"/>
    <p:sldId id="1298" r:id="rId70"/>
    <p:sldId id="1299" r:id="rId71"/>
    <p:sldId id="1300" r:id="rId72"/>
    <p:sldId id="1301" r:id="rId73"/>
    <p:sldId id="1302" r:id="rId74"/>
    <p:sldId id="1303" r:id="rId75"/>
    <p:sldId id="1355" r:id="rId76"/>
    <p:sldId id="1356" r:id="rId7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005" autoAdjust="0"/>
  </p:normalViewPr>
  <p:slideViewPr>
    <p:cSldViewPr>
      <p:cViewPr varScale="1">
        <p:scale>
          <a:sx n="94" d="100"/>
          <a:sy n="94" d="100"/>
        </p:scale>
        <p:origin x="96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5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8369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64404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879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8180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732579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9029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8761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857014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51799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73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6145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02324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923183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225242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1348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47566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1126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973569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13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924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smtClean="0"/>
              <a:t>You’re sitting in class, hot day, milk does a body good. Go home, no milk, so go to store</a:t>
            </a:r>
          </a:p>
          <a:p>
            <a:r>
              <a:rPr lang="en-US" altLang="en-US" smtClean="0"/>
              <a:t>Roommate leaves class late because prof is more long-winded than I am. Has same idea, but result is too much milk!</a:t>
            </a:r>
          </a:p>
          <a:p>
            <a:r>
              <a:rPr lang="en-US" altLang="en-US" smtClean="0"/>
              <a:t>Problem: two cooperating threads, not cooperating properly</a:t>
            </a:r>
          </a:p>
        </p:txBody>
      </p:sp>
    </p:spTree>
    <p:extLst>
      <p:ext uri="{BB962C8B-B14F-4D97-AF65-F5344CB8AC3E}">
        <p14:creationId xmlns:p14="http://schemas.microsoft.com/office/powerpoint/2010/main" val="2418879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829728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887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9464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446623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3373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264508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62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49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8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2906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00750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2602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83231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41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18736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76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211379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95400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9123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605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25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249358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7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940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35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14" tIns="45708" rIns="91414" bIns="45708"/>
          <a:lstStyle/>
          <a:p>
            <a:fld id="{BB7440CD-BA39-A148-AE3A-F33EF3E7FD3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176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84330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1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91140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6869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 smtClean="0"/>
              <a:t>* This</a:t>
            </a:r>
            <a:r>
              <a:rPr lang="en-US" altLang="en-US" baseline="0" dirty="0" smtClean="0"/>
              <a:t> is a fate worse than failure! Code that usually works is way worse than outright broken code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6332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8030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2277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8.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88034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2/9/2023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UCB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Spring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ept-info.labri.fr/~denis/Enseignement/2008-IR/Articles/01-futex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8</a:t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dirty="0" smtClean="0"/>
              <a:t>Synchronization 3: </a:t>
            </a:r>
            <a:br>
              <a:rPr lang="en-US" sz="3200" dirty="0" smtClean="0"/>
            </a:br>
            <a:r>
              <a:rPr lang="en-US" sz="3200" dirty="0" smtClean="0"/>
              <a:t>Locks, Semaphores, Monitors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</a:t>
            </a:r>
            <a:r>
              <a:rPr lang="en-US" altLang="en-US" dirty="0">
                <a:ea typeface="Gill Sans" charset="0"/>
              </a:rPr>
              <a:t>9</a:t>
            </a:r>
            <a:r>
              <a:rPr lang="en-US" altLang="en-US" baseline="30000" dirty="0" smtClean="0">
                <a:ea typeface="Gill Sans" charset="0"/>
              </a:rPr>
              <a:t>th</a:t>
            </a:r>
            <a:r>
              <a:rPr lang="en-US" altLang="en-US" dirty="0" smtClean="0">
                <a:ea typeface="Gill Sans" charset="0"/>
              </a:rPr>
              <a:t>, </a:t>
            </a:r>
            <a:r>
              <a:rPr lang="en-US" altLang="en-US" dirty="0" smtClean="0">
                <a:ea typeface="Gill Sans" charset="0"/>
              </a:rPr>
              <a:t>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Prof. </a:t>
            </a:r>
            <a:r>
              <a:rPr lang="en-US" altLang="en-US" dirty="0" smtClean="0">
                <a:ea typeface="Gill Sans" charset="0"/>
              </a:rPr>
              <a:t>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199"/>
            <a:ext cx="9982200" cy="577056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 about labeled notes?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Now we can leave note before checking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Algorithm looks like this: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B) {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noNoteA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 buy Milk;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}	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	remove note B;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Possible for neither thread to buy milk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Context switches at exactly the wrong times can lead each to think that the other is going to buy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Really insidious: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Extremely unlikely</a:t>
            </a:r>
            <a:r>
              <a:rPr lang="en-US" altLang="ko-KR" dirty="0" smtClean="0">
                <a:ea typeface="굴림" panose="020B0600000101010101" pitchFamily="34" charset="-127"/>
              </a:rPr>
              <a:t> this would happen, but will at worse possible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Probably something like this in UNIX</a:t>
            </a:r>
          </a:p>
        </p:txBody>
      </p:sp>
    </p:spTree>
    <p:extLst>
      <p:ext uri="{BB962C8B-B14F-4D97-AF65-F5344CB8AC3E}">
        <p14:creationId xmlns:p14="http://schemas.microsoft.com/office/powerpoint/2010/main" val="36637330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 Solution #2: problem!</a:t>
            </a:r>
          </a:p>
        </p:txBody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3200" y="5029200"/>
            <a:ext cx="7010400" cy="1295400"/>
          </a:xfrm>
        </p:spPr>
        <p:txBody>
          <a:bodyPr/>
          <a:lstStyle/>
          <a:p>
            <a:r>
              <a:rPr lang="en-US" altLang="ko-KR" i="1" smtClean="0">
                <a:ea typeface="굴림" panose="020B0600000101010101" pitchFamily="34" charset="-127"/>
              </a:rPr>
              <a:t>I’m</a:t>
            </a:r>
            <a:r>
              <a:rPr lang="en-US" altLang="ko-KR" smtClean="0">
                <a:ea typeface="굴림" panose="020B0600000101010101" pitchFamily="34" charset="-127"/>
              </a:rPr>
              <a:t> not getting milk, </a:t>
            </a:r>
            <a:r>
              <a:rPr lang="en-US" altLang="ko-KR" i="1" smtClean="0">
                <a:ea typeface="굴림" panose="020B0600000101010101" pitchFamily="34" charset="-127"/>
              </a:rPr>
              <a:t>You’re</a:t>
            </a:r>
            <a:r>
              <a:rPr lang="en-US" altLang="ko-KR" smtClean="0">
                <a:ea typeface="굴림" panose="020B0600000101010101" pitchFamily="34" charset="-127"/>
              </a:rPr>
              <a:t> getting milk</a:t>
            </a:r>
          </a:p>
          <a:p>
            <a:r>
              <a:rPr lang="en-US" altLang="ko-KR" smtClean="0">
                <a:solidFill>
                  <a:schemeClr val="hlink"/>
                </a:solidFill>
                <a:ea typeface="굴림" panose="020B0600000101010101" pitchFamily="34" charset="-127"/>
              </a:rPr>
              <a:t>This kind of lockup is called “starvation!”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6934200" y="1295400"/>
            <a:ext cx="2667000" cy="2819400"/>
            <a:chOff x="3504" y="1584"/>
            <a:chExt cx="1056" cy="947"/>
          </a:xfrm>
        </p:grpSpPr>
        <p:pic>
          <p:nvPicPr>
            <p:cNvPr id="32774" name="Picture 5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2773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914401"/>
            <a:ext cx="32099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901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3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Does this work?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 smtClean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</a:t>
            </a:r>
            <a:r>
              <a:rPr lang="en-US" altLang="ko-KR" dirty="0" smtClean="0">
                <a:ea typeface="굴림" panose="020B0600000101010101" pitchFamily="34" charset="-127"/>
              </a:rPr>
              <a:t>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At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 smtClean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</a:t>
            </a:r>
            <a:r>
              <a:rPr lang="en-US" altLang="ko-KR" dirty="0" smtClean="0">
                <a:ea typeface="굴림" panose="020B0600000101010101" pitchFamily="34" charset="-127"/>
              </a:rPr>
              <a:t>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48247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 bwMode="auto">
          <a:xfrm>
            <a:off x="2438400" y="1565872"/>
            <a:ext cx="2743200" cy="3391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4760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138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38400" y="1586140"/>
            <a:ext cx="2743200" cy="130946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38400" y="3886200"/>
            <a:ext cx="2743200" cy="1447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6705600" y="1565871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81800" y="3429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5181600" y="1752600"/>
            <a:ext cx="15240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733800" y="2971800"/>
            <a:ext cx="0" cy="8382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733800" y="2979004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438400" y="1586243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557741">
            <a:off x="5241410" y="1568227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cxnSp>
        <p:nvCxnSpPr>
          <p:cNvPr id="16" name="Straight Arrow Connector 15"/>
          <p:cNvCxnSpPr>
            <a:stCxn id="7" idx="1"/>
          </p:cNvCxnSpPr>
          <p:nvPr/>
        </p:nvCxnSpPr>
        <p:spPr bwMode="auto">
          <a:xfrm flipH="1">
            <a:off x="5181600" y="3581400"/>
            <a:ext cx="1600200" cy="304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789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705600" y="1565872"/>
            <a:ext cx="2743200" cy="643929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7333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1546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 bwMode="auto">
          <a:xfrm>
            <a:off x="6705600" y="1849172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705600" y="1600200"/>
            <a:ext cx="2743200" cy="216793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2438400" y="2286000"/>
            <a:ext cx="2743200" cy="304800"/>
          </a:xfrm>
          <a:prstGeom prst="rect">
            <a:avLst/>
          </a:prstGeom>
          <a:noFill/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38400" y="2286000"/>
            <a:ext cx="2743200" cy="12954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38400" y="42672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5257800"/>
            <a:ext cx="2743200" cy="381000"/>
          </a:xfrm>
          <a:prstGeom prst="rect">
            <a:avLst/>
          </a:prstGeom>
          <a:solidFill>
            <a:srgbClr val="FF6600">
              <a:alpha val="50000"/>
            </a:srgbClr>
          </a:solidFill>
          <a:ln w="571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2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781800" y="1524000"/>
            <a:ext cx="3124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B;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    buy milk;	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B;</a:t>
            </a:r>
          </a:p>
          <a:p>
            <a:pPr marL="0" indent="0">
              <a:buNone/>
            </a:pPr>
            <a:endParaRPr lang="en-US" sz="2000" dirty="0"/>
          </a:p>
        </p:txBody>
      </p:sp>
      <p:cxnSp>
        <p:nvCxnSpPr>
          <p:cNvPr id="10" name="Straight Arrow Connector 9"/>
          <p:cNvCxnSpPr>
            <a:stCxn id="28" idx="1"/>
            <a:endCxn id="29" idx="3"/>
          </p:cNvCxnSpPr>
          <p:nvPr/>
        </p:nvCxnSpPr>
        <p:spPr bwMode="auto">
          <a:xfrm flipH="1">
            <a:off x="5181600" y="2001572"/>
            <a:ext cx="1524000" cy="436828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2A40E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 rot="20770578">
            <a:off x="5241410" y="1900569"/>
            <a:ext cx="1274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Gill Sans Light"/>
                <a:cs typeface="Gill Sans Light"/>
              </a:rPr>
              <a:t>happened</a:t>
            </a:r>
          </a:p>
          <a:p>
            <a:pPr algn="ctr"/>
            <a:r>
              <a:rPr lang="en-US" dirty="0" smtClean="0">
                <a:latin typeface="Gill Sans Light"/>
                <a:cs typeface="Gill Sans Light"/>
              </a:rPr>
              <a:t>before</a:t>
            </a:r>
            <a:endParaRPr lang="en-US" dirty="0">
              <a:latin typeface="Gill Sans Light"/>
              <a:cs typeface="Gill Sans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524000"/>
            <a:ext cx="31242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leave note A;	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while (note B) {\\X 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do nothing;	   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</a:t>
            </a:r>
          </a:p>
          <a:p>
            <a:pPr marL="0" indent="0"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}		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remove note A;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765300" y="914400"/>
            <a:ext cx="868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if (</a:t>
            </a:r>
            <a:r>
              <a:rPr lang="en-US" altLang="ko-KR" dirty="0" err="1">
                <a:latin typeface="Consolas"/>
                <a:ea typeface="굴림" panose="020B0600000101010101" pitchFamily="34" charset="-127"/>
                <a:cs typeface="Consolas"/>
              </a:rPr>
              <a:t>noNote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 A)</a:t>
            </a:r>
            <a:r>
              <a:rPr lang="en-US" altLang="ko-KR" dirty="0">
                <a:ea typeface="굴림" panose="020B0600000101010101" pitchFamily="34" charset="-127"/>
              </a:rPr>
              <a:t>” happens before “</a:t>
            </a:r>
            <a:r>
              <a:rPr lang="en-US" altLang="ko-KR" dirty="0">
                <a:latin typeface="Consolas"/>
                <a:ea typeface="굴림" panose="020B0600000101010101" pitchFamily="34" charset="-127"/>
                <a:cs typeface="Consolas"/>
              </a:rPr>
              <a:t>leave note A</a:t>
            </a:r>
            <a:r>
              <a:rPr lang="en-US" altLang="ko-KR" dirty="0">
                <a:ea typeface="굴림" panose="020B0600000101010101" pitchFamily="34" charset="-127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810000" y="3609314"/>
            <a:ext cx="0" cy="6096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10000" y="3578344"/>
            <a:ext cx="15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2000" b="0" dirty="0">
                <a:latin typeface="Gill Sans Light"/>
                <a:cs typeface="Gill Sans Light"/>
              </a:rPr>
              <a:t>Wait for note B to be removed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181600" y="3581400"/>
            <a:ext cx="1524000" cy="6858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6878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 anchor="ctr">
                <a:normAutofit/>
              </a:bodyPr>
              <a:lstStyle/>
              <a:p>
                <a:r>
                  <a:rPr lang="en-US" dirty="0"/>
                  <a:t>This Generalizes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Threads…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9A2A10-8C73-4BF2-B0D8-1544BEC5C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B072-D74D-43AF-9C32-F12610D09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Leslie </a:t>
            </a:r>
            <a:r>
              <a:rPr lang="en-US" dirty="0" err="1"/>
              <a:t>Lamport’s</a:t>
            </a:r>
            <a:r>
              <a:rPr lang="en-US" dirty="0"/>
              <a:t> “Bakery Algorithm” (1974)</a:t>
            </a:r>
          </a:p>
          <a:p>
            <a:endParaRPr lang="en-US" dirty="0"/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279D2F-603E-4548-8F44-B114CE17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690688"/>
            <a:ext cx="4834819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31074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C</a:t>
            </a:r>
            <a:endParaRPr lang="en-US" dirty="0">
              <a:latin typeface="Gill Sans Light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7700" y="685800"/>
            <a:ext cx="11087100" cy="601980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Identify critical sections (atomic instruction sequences) and add locking:</a:t>
            </a: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2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Deposit(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, amount)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</a:p>
          <a:p>
            <a:pPr indent="0">
              <a:lnSpc>
                <a:spcPct val="95000"/>
              </a:lnSpc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acquire(&amp;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Wait if someone else in critical section!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acct =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GetAccount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actId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);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acct-&gt;balance += amount;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 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StoreAccount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(acct); 		</a:t>
            </a:r>
            <a:endParaRPr lang="en-US" altLang="ko-KR" sz="2000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 indent="0">
              <a:spcBef>
                <a:spcPts val="0"/>
              </a:spcBef>
              <a:spcAft>
                <a:spcPts val="25"/>
              </a:spcAft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  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release(&amp;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sz="20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          // Release someone into critical section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endParaRPr lang="en-US" altLang="ko-KR" sz="2000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spcBef>
                <a:spcPts val="2400"/>
              </a:spcBef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Must use SAME lock (</a:t>
            </a:r>
            <a:r>
              <a:rPr lang="en-US" altLang="ko-KR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mylock</a:t>
            </a:r>
            <a:r>
              <a:rPr lang="en-US" altLang="ko-KR" dirty="0" smtClean="0">
                <a:ea typeface="굴림" panose="020B0600000101010101" pitchFamily="34" charset="-127"/>
              </a:rPr>
              <a:t>) with all of the methods (Withdraw, etc…)</a:t>
            </a:r>
          </a:p>
          <a:p>
            <a:pPr lvl="1">
              <a:tabLst>
                <a:tab pos="463550" algn="l"/>
                <a:tab pos="2166938" algn="ctr"/>
                <a:tab pos="4397375" algn="l"/>
                <a:tab pos="6338888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Shared with all threads!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80696" y="4271080"/>
            <a:ext cx="11763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A</a:t>
            </a:r>
            <a:endParaRPr lang="en-US" dirty="0">
              <a:latin typeface="Gill Sans Ligh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76400" y="4271080"/>
            <a:ext cx="118494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Thread B</a:t>
            </a:r>
            <a:endParaRPr lang="en-US" dirty="0">
              <a:latin typeface="Gill Sans Light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2105711" y="4781836"/>
            <a:ext cx="1610283" cy="918975"/>
            <a:chOff x="3574680" y="5127826"/>
            <a:chExt cx="1610283" cy="873831"/>
          </a:xfrm>
        </p:grpSpPr>
        <p:sp>
          <p:nvSpPr>
            <p:cNvPr id="14" name="Freeform 13"/>
            <p:cNvSpPr/>
            <p:nvPr/>
          </p:nvSpPr>
          <p:spPr bwMode="auto">
            <a:xfrm rot="1170167" flipH="1">
              <a:off x="4420296" y="5127826"/>
              <a:ext cx="764667" cy="688979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74680" y="5650468"/>
              <a:ext cx="1176348" cy="3511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Fix banking problem with Locks!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704190" y="3135109"/>
            <a:ext cx="1978018" cy="817658"/>
            <a:chOff x="1758713" y="3704465"/>
            <a:chExt cx="1978018" cy="1081481"/>
          </a:xfrm>
        </p:grpSpPr>
        <p:sp>
          <p:nvSpPr>
            <p:cNvPr id="5" name="Freeform 4"/>
            <p:cNvSpPr/>
            <p:nvPr/>
          </p:nvSpPr>
          <p:spPr bwMode="auto">
            <a:xfrm>
              <a:off x="2936434" y="3889131"/>
              <a:ext cx="800297" cy="896815"/>
            </a:xfrm>
            <a:custGeom>
              <a:avLst/>
              <a:gdLst>
                <a:gd name="connsiteX0" fmla="*/ 0 w 800297"/>
                <a:gd name="connsiteY0" fmla="*/ 0 h 896815"/>
                <a:gd name="connsiteX1" fmla="*/ 219808 w 800297"/>
                <a:gd name="connsiteY1" fmla="*/ 17584 h 896815"/>
                <a:gd name="connsiteX2" fmla="*/ 298938 w 800297"/>
                <a:gd name="connsiteY2" fmla="*/ 26377 h 896815"/>
                <a:gd name="connsiteX3" fmla="*/ 325315 w 800297"/>
                <a:gd name="connsiteY3" fmla="*/ 96715 h 896815"/>
                <a:gd name="connsiteX4" fmla="*/ 334108 w 800297"/>
                <a:gd name="connsiteY4" fmla="*/ 439615 h 896815"/>
                <a:gd name="connsiteX5" fmla="*/ 351692 w 800297"/>
                <a:gd name="connsiteY5" fmla="*/ 501161 h 896815"/>
                <a:gd name="connsiteX6" fmla="*/ 386861 w 800297"/>
                <a:gd name="connsiteY6" fmla="*/ 518746 h 896815"/>
                <a:gd name="connsiteX7" fmla="*/ 422031 w 800297"/>
                <a:gd name="connsiteY7" fmla="*/ 553915 h 896815"/>
                <a:gd name="connsiteX8" fmla="*/ 483577 w 800297"/>
                <a:gd name="connsiteY8" fmla="*/ 589084 h 896815"/>
                <a:gd name="connsiteX9" fmla="*/ 509954 w 800297"/>
                <a:gd name="connsiteY9" fmla="*/ 606669 h 896815"/>
                <a:gd name="connsiteX10" fmla="*/ 553915 w 800297"/>
                <a:gd name="connsiteY10" fmla="*/ 615461 h 896815"/>
                <a:gd name="connsiteX11" fmla="*/ 615461 w 800297"/>
                <a:gd name="connsiteY11" fmla="*/ 659423 h 896815"/>
                <a:gd name="connsiteX12" fmla="*/ 650631 w 800297"/>
                <a:gd name="connsiteY12" fmla="*/ 677008 h 896815"/>
                <a:gd name="connsiteX13" fmla="*/ 677008 w 800297"/>
                <a:gd name="connsiteY13" fmla="*/ 703384 h 896815"/>
                <a:gd name="connsiteX14" fmla="*/ 729761 w 800297"/>
                <a:gd name="connsiteY14" fmla="*/ 738554 h 896815"/>
                <a:gd name="connsiteX15" fmla="*/ 756138 w 800297"/>
                <a:gd name="connsiteY15" fmla="*/ 764931 h 896815"/>
                <a:gd name="connsiteX16" fmla="*/ 791308 w 800297"/>
                <a:gd name="connsiteY16" fmla="*/ 817684 h 896815"/>
                <a:gd name="connsiteX17" fmla="*/ 800100 w 800297"/>
                <a:gd name="connsiteY17" fmla="*/ 896815 h 896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00297" h="896815">
                  <a:moveTo>
                    <a:pt x="0" y="0"/>
                  </a:moveTo>
                  <a:lnTo>
                    <a:pt x="219808" y="17584"/>
                  </a:lnTo>
                  <a:cubicBezTo>
                    <a:pt x="246244" y="19917"/>
                    <a:pt x="277707" y="10453"/>
                    <a:pt x="298938" y="26377"/>
                  </a:cubicBezTo>
                  <a:cubicBezTo>
                    <a:pt x="318970" y="41401"/>
                    <a:pt x="316523" y="73269"/>
                    <a:pt x="325315" y="96715"/>
                  </a:cubicBezTo>
                  <a:cubicBezTo>
                    <a:pt x="328246" y="211015"/>
                    <a:pt x="328796" y="325401"/>
                    <a:pt x="334108" y="439615"/>
                  </a:cubicBezTo>
                  <a:cubicBezTo>
                    <a:pt x="334119" y="439854"/>
                    <a:pt x="347538" y="497006"/>
                    <a:pt x="351692" y="501161"/>
                  </a:cubicBezTo>
                  <a:cubicBezTo>
                    <a:pt x="360960" y="510429"/>
                    <a:pt x="376376" y="510882"/>
                    <a:pt x="386861" y="518746"/>
                  </a:cubicBezTo>
                  <a:cubicBezTo>
                    <a:pt x="400124" y="528693"/>
                    <a:pt x="409443" y="543126"/>
                    <a:pt x="422031" y="553915"/>
                  </a:cubicBezTo>
                  <a:cubicBezTo>
                    <a:pt x="443456" y="572279"/>
                    <a:pt x="458624" y="574825"/>
                    <a:pt x="483577" y="589084"/>
                  </a:cubicBezTo>
                  <a:cubicBezTo>
                    <a:pt x="492752" y="594327"/>
                    <a:pt x="500060" y="602959"/>
                    <a:pt x="509954" y="606669"/>
                  </a:cubicBezTo>
                  <a:cubicBezTo>
                    <a:pt x="523946" y="611916"/>
                    <a:pt x="539261" y="612530"/>
                    <a:pt x="553915" y="615461"/>
                  </a:cubicBezTo>
                  <a:cubicBezTo>
                    <a:pt x="569001" y="626775"/>
                    <a:pt x="597471" y="649143"/>
                    <a:pt x="615461" y="659423"/>
                  </a:cubicBezTo>
                  <a:cubicBezTo>
                    <a:pt x="626841" y="665926"/>
                    <a:pt x="639965" y="669390"/>
                    <a:pt x="650631" y="677008"/>
                  </a:cubicBezTo>
                  <a:cubicBezTo>
                    <a:pt x="660749" y="684235"/>
                    <a:pt x="667193" y="695750"/>
                    <a:pt x="677008" y="703384"/>
                  </a:cubicBezTo>
                  <a:cubicBezTo>
                    <a:pt x="693690" y="716359"/>
                    <a:pt x="714817" y="723610"/>
                    <a:pt x="729761" y="738554"/>
                  </a:cubicBezTo>
                  <a:cubicBezTo>
                    <a:pt x="738553" y="747346"/>
                    <a:pt x="748504" y="755116"/>
                    <a:pt x="756138" y="764931"/>
                  </a:cubicBezTo>
                  <a:cubicBezTo>
                    <a:pt x="769113" y="781613"/>
                    <a:pt x="791308" y="817684"/>
                    <a:pt x="791308" y="817684"/>
                  </a:cubicBezTo>
                  <a:cubicBezTo>
                    <a:pt x="802399" y="873141"/>
                    <a:pt x="800100" y="846702"/>
                    <a:pt x="800100" y="896815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758713" y="3704465"/>
              <a:ext cx="1176348" cy="4885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A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84077" y="3206271"/>
            <a:ext cx="2044778" cy="746495"/>
            <a:chOff x="4038600" y="3598956"/>
            <a:chExt cx="2044778" cy="1186990"/>
          </a:xfrm>
        </p:grpSpPr>
        <p:sp>
          <p:nvSpPr>
            <p:cNvPr id="6" name="Freeform 5"/>
            <p:cNvSpPr/>
            <p:nvPr/>
          </p:nvSpPr>
          <p:spPr bwMode="auto">
            <a:xfrm>
              <a:off x="4038600" y="3651564"/>
              <a:ext cx="808892" cy="1134382"/>
            </a:xfrm>
            <a:custGeom>
              <a:avLst/>
              <a:gdLst>
                <a:gd name="connsiteX0" fmla="*/ 808892 w 808892"/>
                <a:gd name="connsiteY0" fmla="*/ 79305 h 1134382"/>
                <a:gd name="connsiteX1" fmla="*/ 580292 w 808892"/>
                <a:gd name="connsiteY1" fmla="*/ 174 h 1134382"/>
                <a:gd name="connsiteX2" fmla="*/ 509954 w 808892"/>
                <a:gd name="connsiteY2" fmla="*/ 8966 h 1134382"/>
                <a:gd name="connsiteX3" fmla="*/ 448407 w 808892"/>
                <a:gd name="connsiteY3" fmla="*/ 44136 h 1134382"/>
                <a:gd name="connsiteX4" fmla="*/ 386861 w 808892"/>
                <a:gd name="connsiteY4" fmla="*/ 114474 h 1134382"/>
                <a:gd name="connsiteX5" fmla="*/ 342900 w 808892"/>
                <a:gd name="connsiteY5" fmla="*/ 263943 h 1134382"/>
                <a:gd name="connsiteX6" fmla="*/ 334107 w 808892"/>
                <a:gd name="connsiteY6" fmla="*/ 395828 h 1134382"/>
                <a:gd name="connsiteX7" fmla="*/ 325315 w 808892"/>
                <a:gd name="connsiteY7" fmla="*/ 879405 h 1134382"/>
                <a:gd name="connsiteX8" fmla="*/ 272561 w 808892"/>
                <a:gd name="connsiteY8" fmla="*/ 896989 h 1134382"/>
                <a:gd name="connsiteX9" fmla="*/ 246184 w 808892"/>
                <a:gd name="connsiteY9" fmla="*/ 905782 h 1134382"/>
                <a:gd name="connsiteX10" fmla="*/ 211015 w 808892"/>
                <a:gd name="connsiteY10" fmla="*/ 932159 h 1134382"/>
                <a:gd name="connsiteX11" fmla="*/ 175846 w 808892"/>
                <a:gd name="connsiteY11" fmla="*/ 940951 h 1134382"/>
                <a:gd name="connsiteX12" fmla="*/ 149469 w 808892"/>
                <a:gd name="connsiteY12" fmla="*/ 967328 h 1134382"/>
                <a:gd name="connsiteX13" fmla="*/ 140677 w 808892"/>
                <a:gd name="connsiteY13" fmla="*/ 993705 h 1134382"/>
                <a:gd name="connsiteX14" fmla="*/ 87923 w 808892"/>
                <a:gd name="connsiteY14" fmla="*/ 1011289 h 1134382"/>
                <a:gd name="connsiteX15" fmla="*/ 79131 w 808892"/>
                <a:gd name="connsiteY15" fmla="*/ 1037666 h 1134382"/>
                <a:gd name="connsiteX16" fmla="*/ 35169 w 808892"/>
                <a:gd name="connsiteY16" fmla="*/ 1090420 h 1134382"/>
                <a:gd name="connsiteX17" fmla="*/ 8792 w 808892"/>
                <a:gd name="connsiteY17" fmla="*/ 1108005 h 1134382"/>
                <a:gd name="connsiteX18" fmla="*/ 0 w 808892"/>
                <a:gd name="connsiteY18" fmla="*/ 1134382 h 1134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08892" h="1134382">
                  <a:moveTo>
                    <a:pt x="808892" y="79305"/>
                  </a:moveTo>
                  <a:cubicBezTo>
                    <a:pt x="756051" y="57547"/>
                    <a:pt x="651035" y="4336"/>
                    <a:pt x="580292" y="174"/>
                  </a:cubicBezTo>
                  <a:cubicBezTo>
                    <a:pt x="556704" y="-1214"/>
                    <a:pt x="533400" y="6035"/>
                    <a:pt x="509954" y="8966"/>
                  </a:cubicBezTo>
                  <a:cubicBezTo>
                    <a:pt x="488454" y="19716"/>
                    <a:pt x="467049" y="28601"/>
                    <a:pt x="448407" y="44136"/>
                  </a:cubicBezTo>
                  <a:cubicBezTo>
                    <a:pt x="424624" y="63956"/>
                    <a:pt x="405859" y="90728"/>
                    <a:pt x="386861" y="114474"/>
                  </a:cubicBezTo>
                  <a:cubicBezTo>
                    <a:pt x="352842" y="216532"/>
                    <a:pt x="367227" y="166631"/>
                    <a:pt x="342900" y="263943"/>
                  </a:cubicBezTo>
                  <a:cubicBezTo>
                    <a:pt x="339969" y="307905"/>
                    <a:pt x="335365" y="351787"/>
                    <a:pt x="334107" y="395828"/>
                  </a:cubicBezTo>
                  <a:cubicBezTo>
                    <a:pt x="329503" y="556981"/>
                    <a:pt x="344966" y="719388"/>
                    <a:pt x="325315" y="879405"/>
                  </a:cubicBezTo>
                  <a:cubicBezTo>
                    <a:pt x="323056" y="897803"/>
                    <a:pt x="290146" y="891127"/>
                    <a:pt x="272561" y="896989"/>
                  </a:cubicBezTo>
                  <a:lnTo>
                    <a:pt x="246184" y="905782"/>
                  </a:lnTo>
                  <a:cubicBezTo>
                    <a:pt x="234461" y="914574"/>
                    <a:pt x="224122" y="925606"/>
                    <a:pt x="211015" y="932159"/>
                  </a:cubicBezTo>
                  <a:cubicBezTo>
                    <a:pt x="200207" y="937563"/>
                    <a:pt x="186338" y="934956"/>
                    <a:pt x="175846" y="940951"/>
                  </a:cubicBezTo>
                  <a:cubicBezTo>
                    <a:pt x="165050" y="947120"/>
                    <a:pt x="158261" y="958536"/>
                    <a:pt x="149469" y="967328"/>
                  </a:cubicBezTo>
                  <a:cubicBezTo>
                    <a:pt x="146538" y="976120"/>
                    <a:pt x="148219" y="988318"/>
                    <a:pt x="140677" y="993705"/>
                  </a:cubicBezTo>
                  <a:cubicBezTo>
                    <a:pt x="125594" y="1004479"/>
                    <a:pt x="87923" y="1011289"/>
                    <a:pt x="87923" y="1011289"/>
                  </a:cubicBezTo>
                  <a:cubicBezTo>
                    <a:pt x="84992" y="1020081"/>
                    <a:pt x="83276" y="1029377"/>
                    <a:pt x="79131" y="1037666"/>
                  </a:cubicBezTo>
                  <a:cubicBezTo>
                    <a:pt x="69251" y="1057426"/>
                    <a:pt x="51836" y="1076531"/>
                    <a:pt x="35169" y="1090420"/>
                  </a:cubicBezTo>
                  <a:cubicBezTo>
                    <a:pt x="27051" y="1097185"/>
                    <a:pt x="17584" y="1102143"/>
                    <a:pt x="8792" y="1108005"/>
                  </a:cubicBezTo>
                  <a:lnTo>
                    <a:pt x="0" y="1134382"/>
                  </a:ln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898438" y="3598956"/>
              <a:ext cx="1184940" cy="587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C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988002" y="2667000"/>
            <a:ext cx="1184940" cy="1256458"/>
            <a:chOff x="3064202" y="3083681"/>
            <a:chExt cx="1184940" cy="1484695"/>
          </a:xfrm>
        </p:grpSpPr>
        <p:sp>
          <p:nvSpPr>
            <p:cNvPr id="7" name="Freeform 6"/>
            <p:cNvSpPr/>
            <p:nvPr/>
          </p:nvSpPr>
          <p:spPr bwMode="auto">
            <a:xfrm>
              <a:off x="3656672" y="3516204"/>
              <a:ext cx="277582" cy="1052172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64202" y="3083681"/>
              <a:ext cx="1184940" cy="4364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4" name="Rectangle 33"/>
          <p:cNvSpPr/>
          <p:nvPr/>
        </p:nvSpPr>
        <p:spPr bwMode="auto">
          <a:xfrm>
            <a:off x="2105711" y="4838219"/>
            <a:ext cx="1709298" cy="82899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3581400" y="4959474"/>
            <a:ext cx="1184940" cy="846871"/>
            <a:chOff x="3885272" y="5275783"/>
            <a:chExt cx="1184940" cy="758057"/>
          </a:xfrm>
        </p:grpSpPr>
        <p:sp>
          <p:nvSpPr>
            <p:cNvPr id="31" name="Freeform 30"/>
            <p:cNvSpPr/>
            <p:nvPr/>
          </p:nvSpPr>
          <p:spPr bwMode="auto">
            <a:xfrm>
              <a:off x="4262552" y="5275783"/>
              <a:ext cx="361950" cy="479923"/>
            </a:xfrm>
            <a:custGeom>
              <a:avLst/>
              <a:gdLst>
                <a:gd name="connsiteX0" fmla="*/ 0 w 175846"/>
                <a:gd name="connsiteY0" fmla="*/ 0 h 1160584"/>
                <a:gd name="connsiteX1" fmla="*/ 26377 w 175846"/>
                <a:gd name="connsiteY1" fmla="*/ 246184 h 1160584"/>
                <a:gd name="connsiteX2" fmla="*/ 35169 w 175846"/>
                <a:gd name="connsiteY2" fmla="*/ 290146 h 1160584"/>
                <a:gd name="connsiteX3" fmla="*/ 43961 w 175846"/>
                <a:gd name="connsiteY3" fmla="*/ 395654 h 1160584"/>
                <a:gd name="connsiteX4" fmla="*/ 61546 w 175846"/>
                <a:gd name="connsiteY4" fmla="*/ 430823 h 1160584"/>
                <a:gd name="connsiteX5" fmla="*/ 70338 w 175846"/>
                <a:gd name="connsiteY5" fmla="*/ 509954 h 1160584"/>
                <a:gd name="connsiteX6" fmla="*/ 96715 w 175846"/>
                <a:gd name="connsiteY6" fmla="*/ 597877 h 1160584"/>
                <a:gd name="connsiteX7" fmla="*/ 114300 w 175846"/>
                <a:gd name="connsiteY7" fmla="*/ 650631 h 1160584"/>
                <a:gd name="connsiteX8" fmla="*/ 123092 w 175846"/>
                <a:gd name="connsiteY8" fmla="*/ 677008 h 1160584"/>
                <a:gd name="connsiteX9" fmla="*/ 140677 w 175846"/>
                <a:gd name="connsiteY9" fmla="*/ 703384 h 1160584"/>
                <a:gd name="connsiteX10" fmla="*/ 158261 w 175846"/>
                <a:gd name="connsiteY10" fmla="*/ 782515 h 1160584"/>
                <a:gd name="connsiteX11" fmla="*/ 167054 w 175846"/>
                <a:gd name="connsiteY11" fmla="*/ 861646 h 1160584"/>
                <a:gd name="connsiteX12" fmla="*/ 175846 w 175846"/>
                <a:gd name="connsiteY12" fmla="*/ 923192 h 1160584"/>
                <a:gd name="connsiteX13" fmla="*/ 158261 w 175846"/>
                <a:gd name="connsiteY13" fmla="*/ 1099038 h 1160584"/>
                <a:gd name="connsiteX14" fmla="*/ 140677 w 175846"/>
                <a:gd name="connsiteY14" fmla="*/ 1160584 h 1160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846" h="1160584">
                  <a:moveTo>
                    <a:pt x="0" y="0"/>
                  </a:moveTo>
                  <a:cubicBezTo>
                    <a:pt x="2741" y="27412"/>
                    <a:pt x="17173" y="186362"/>
                    <a:pt x="26377" y="246184"/>
                  </a:cubicBezTo>
                  <a:cubicBezTo>
                    <a:pt x="28649" y="260954"/>
                    <a:pt x="32238" y="275492"/>
                    <a:pt x="35169" y="290146"/>
                  </a:cubicBezTo>
                  <a:cubicBezTo>
                    <a:pt x="38100" y="325315"/>
                    <a:pt x="37457" y="360967"/>
                    <a:pt x="43961" y="395654"/>
                  </a:cubicBezTo>
                  <a:cubicBezTo>
                    <a:pt x="46376" y="408536"/>
                    <a:pt x="58599" y="418052"/>
                    <a:pt x="61546" y="430823"/>
                  </a:cubicBezTo>
                  <a:cubicBezTo>
                    <a:pt x="67514" y="456683"/>
                    <a:pt x="66302" y="483723"/>
                    <a:pt x="70338" y="509954"/>
                  </a:cubicBezTo>
                  <a:cubicBezTo>
                    <a:pt x="74133" y="534624"/>
                    <a:pt x="89872" y="577348"/>
                    <a:pt x="96715" y="597877"/>
                  </a:cubicBezTo>
                  <a:lnTo>
                    <a:pt x="114300" y="650631"/>
                  </a:lnTo>
                  <a:cubicBezTo>
                    <a:pt x="117231" y="659423"/>
                    <a:pt x="117951" y="669297"/>
                    <a:pt x="123092" y="677008"/>
                  </a:cubicBezTo>
                  <a:lnTo>
                    <a:pt x="140677" y="703384"/>
                  </a:lnTo>
                  <a:cubicBezTo>
                    <a:pt x="147076" y="728982"/>
                    <a:pt x="154540" y="756471"/>
                    <a:pt x="158261" y="782515"/>
                  </a:cubicBezTo>
                  <a:cubicBezTo>
                    <a:pt x="162014" y="808788"/>
                    <a:pt x="163762" y="835312"/>
                    <a:pt x="167054" y="861646"/>
                  </a:cubicBezTo>
                  <a:cubicBezTo>
                    <a:pt x="169625" y="882210"/>
                    <a:pt x="172915" y="902677"/>
                    <a:pt x="175846" y="923192"/>
                  </a:cubicBezTo>
                  <a:cubicBezTo>
                    <a:pt x="175571" y="927036"/>
                    <a:pt x="169575" y="1065095"/>
                    <a:pt x="158261" y="1099038"/>
                  </a:cubicBezTo>
                  <a:cubicBezTo>
                    <a:pt x="134174" y="1171298"/>
                    <a:pt x="140677" y="1074767"/>
                    <a:pt x="140677" y="1160584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885272" y="5703241"/>
              <a:ext cx="1184940" cy="330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Thread B</a:t>
              </a:r>
              <a:endParaRPr lang="en-US" dirty="0">
                <a:latin typeface="Gill Sans Light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66611" y="1597762"/>
            <a:ext cx="6288206" cy="764438"/>
            <a:chOff x="1366611" y="1717140"/>
            <a:chExt cx="6288206" cy="813254"/>
          </a:xfrm>
        </p:grpSpPr>
        <p:grpSp>
          <p:nvGrpSpPr>
            <p:cNvPr id="4" name="Group 3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2" name="Right Brace 1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3" name="TextBox 2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 smtClean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  <a:endParaRPr lang="en-US" sz="2000" b="0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764680" y="3923459"/>
            <a:ext cx="4931520" cy="997927"/>
            <a:chOff x="3221880" y="4224379"/>
            <a:chExt cx="4931520" cy="997927"/>
          </a:xfrm>
        </p:grpSpPr>
        <p:sp>
          <p:nvSpPr>
            <p:cNvPr id="41" name="Rectangle 40"/>
            <p:cNvSpPr/>
            <p:nvPr/>
          </p:nvSpPr>
          <p:spPr bwMode="auto">
            <a:xfrm>
              <a:off x="3314636" y="4541647"/>
              <a:ext cx="1986479" cy="393471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221880" y="4224379"/>
              <a:ext cx="4931520" cy="997927"/>
              <a:chOff x="3221880" y="4224379"/>
              <a:chExt cx="4931520" cy="997927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3232020" y="4224379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acquire(&amp;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 bwMode="auto">
              <a:xfrm>
                <a:off x="4294602" y="4578431"/>
                <a:ext cx="0" cy="341407"/>
              </a:xfrm>
              <a:prstGeom prst="straightConnector1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" name="TextBox 12"/>
              <p:cNvSpPr txBox="1"/>
              <p:nvPr/>
            </p:nvSpPr>
            <p:spPr>
              <a:xfrm>
                <a:off x="3221880" y="4852974"/>
                <a:ext cx="2210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release(&amp;</a:t>
                </a:r>
                <a:r>
                  <a:rPr lang="en-US" dirty="0" err="1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mylock</a:t>
                </a:r>
                <a:r>
                  <a:rPr lang="en-US" dirty="0" smtClean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)</a:t>
                </a:r>
                <a:endParaRPr lang="en-US" dirty="0">
                  <a:solidFill>
                    <a:srgbClr val="FF0000"/>
                  </a:solidFill>
                  <a:latin typeface="Consolas" panose="020B0609020204030204" pitchFamily="49" charset="0"/>
                </a:endParaRPr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5330706" y="4549075"/>
                <a:ext cx="2822694" cy="400110"/>
                <a:chOff x="5935053" y="3218652"/>
                <a:chExt cx="2822694" cy="520144"/>
              </a:xfrm>
            </p:grpSpPr>
            <p:sp>
              <p:nvSpPr>
                <p:cNvPr id="24" name="Right Brace 23"/>
                <p:cNvSpPr/>
                <p:nvPr/>
              </p:nvSpPr>
              <p:spPr bwMode="auto">
                <a:xfrm>
                  <a:off x="5935053" y="3225322"/>
                  <a:ext cx="386253" cy="506802"/>
                </a:xfrm>
                <a:prstGeom prst="rightBrace">
                  <a:avLst/>
                </a:prstGeom>
                <a:solidFill>
                  <a:schemeClr val="bg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1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6316053" y="3218652"/>
                  <a:ext cx="2441694" cy="520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0" dirty="0" smtClean="0">
                      <a:solidFill>
                        <a:srgbClr val="FF0000"/>
                      </a:solidFill>
                      <a:latin typeface="Consolas" panose="020B0609020204030204" pitchFamily="49" charset="0"/>
                    </a:rPr>
                    <a:t>Critical Section</a:t>
                  </a:r>
                  <a:endParaRPr lang="en-US" sz="2000" b="0" dirty="0">
                    <a:solidFill>
                      <a:srgbClr val="FF0000"/>
                    </a:solidFill>
                    <a:latin typeface="Consolas" panose="020B0609020204030204" pitchFamily="49" charset="0"/>
                  </a:endParaRPr>
                </a:p>
              </p:txBody>
            </p:sp>
          </p:grpSp>
        </p:grpSp>
      </p:grpSp>
      <p:sp>
        <p:nvSpPr>
          <p:cNvPr id="9" name="TextBox 8"/>
          <p:cNvSpPr txBox="1"/>
          <p:nvPr/>
        </p:nvSpPr>
        <p:spPr>
          <a:xfrm>
            <a:off x="7896591" y="3727360"/>
            <a:ext cx="3746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 smtClean="0">
                <a:latin typeface="Gill Sans Light"/>
              </a:rPr>
              <a:t>Threads serialized by lock</a:t>
            </a:r>
            <a:br>
              <a:rPr lang="en-US" sz="2400" b="0" dirty="0" smtClean="0">
                <a:latin typeface="Gill Sans Light"/>
              </a:rPr>
            </a:br>
            <a:r>
              <a:rPr lang="en-US" sz="2400" b="0" dirty="0" smtClean="0">
                <a:latin typeface="Gill Sans Light"/>
              </a:rPr>
              <a:t>through critical section.</a:t>
            </a:r>
          </a:p>
          <a:p>
            <a:r>
              <a:rPr lang="en-US" sz="2400" b="0" dirty="0" smtClean="0">
                <a:latin typeface="Gill Sans Light"/>
              </a:rPr>
              <a:t>Only one thread at a time</a:t>
            </a: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760141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xit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16771" grpId="0" uiExpand="1" build="p"/>
      <p:bldP spid="22" grpId="0" animBg="1"/>
      <p:bldP spid="22" grpId="1" animBg="1"/>
      <p:bldP spid="33" grpId="0" animBg="1"/>
      <p:bldP spid="33" grpId="1" animBg="1"/>
      <p:bldP spid="34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Solution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#3 discussion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36600"/>
            <a:ext cx="10287000" cy="612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Our solution protects a single “Critical-Section” piece of code for each thread: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noMilk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 {	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   		   buy milk;	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r>
              <a:rPr lang="en-US" altLang="ko-KR" sz="2000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Solution #3 works, but it’s really unsatisfactory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Really complex – even for this simple an example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Hard to convince yourself that this really works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A’s code is different from B’s – what if lots of threads?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Code would have to be slightly different for each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While A is waiting, it is consuming CPU time</a:t>
            </a:r>
          </a:p>
          <a:p>
            <a:pPr lvl="2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굴림" charset="0"/>
                <a:cs typeface="Gill Sans Light"/>
              </a:rPr>
              <a:t>This is called “busy-waiting”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There’s got to be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 better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way!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Have hardware provide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higher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-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level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primitives than atomic load &amp;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store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Build even higher-level programming abstractions on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this hardware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support</a:t>
            </a:r>
          </a:p>
        </p:txBody>
      </p:sp>
    </p:spTree>
    <p:extLst>
      <p:ext uri="{BB962C8B-B14F-4D97-AF65-F5344CB8AC3E}">
        <p14:creationId xmlns:p14="http://schemas.microsoft.com/office/powerpoint/2010/main" val="17933468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Solution #4?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dirty="0" err="1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cquire(&amp;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elease(&amp;</a:t>
            </a:r>
            <a:r>
              <a:rPr lang="en-US" altLang="ko-KR" sz="2000" dirty="0" err="1" smtClean="0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42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220200" cy="21336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4014751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 animBg="1"/>
      <p:bldP spid="436232" grpId="0" animBg="1"/>
      <p:bldP spid="4362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0"/>
            <a:ext cx="10820400" cy="5867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Midterm Next Thursday (February 16, 7-9pm)!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No class on day of midterm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I’ll have extra office hours during class time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Project 1 Design Document Due Date moved to Saturday!</a:t>
            </a:r>
          </a:p>
          <a:p>
            <a:r>
              <a:rPr lang="en-US" dirty="0" smtClean="0"/>
              <a:t>Project 1 Design reviews upcoming</a:t>
            </a:r>
          </a:p>
          <a:p>
            <a:pPr lvl="1"/>
            <a:r>
              <a:rPr lang="en-US" dirty="0" smtClean="0"/>
              <a:t>High-level discussion of your approach</a:t>
            </a:r>
          </a:p>
          <a:p>
            <a:pPr lvl="2"/>
            <a:r>
              <a:rPr lang="en-US" dirty="0" smtClean="0"/>
              <a:t>What will you modify?</a:t>
            </a:r>
          </a:p>
          <a:p>
            <a:pPr lvl="2"/>
            <a:r>
              <a:rPr lang="en-US" dirty="0" smtClean="0"/>
              <a:t>What algorithm will you use?</a:t>
            </a:r>
          </a:p>
          <a:p>
            <a:pPr lvl="2"/>
            <a:r>
              <a:rPr lang="en-US" dirty="0" smtClean="0"/>
              <a:t>How will things be linked together, etc.</a:t>
            </a:r>
          </a:p>
          <a:p>
            <a:pPr lvl="2"/>
            <a:r>
              <a:rPr lang="en-US" dirty="0" smtClean="0"/>
              <a:t>Do not need final design (complete with all semicolons!)</a:t>
            </a:r>
          </a:p>
          <a:p>
            <a:pPr lvl="1"/>
            <a:r>
              <a:rPr lang="en-US" dirty="0" smtClean="0"/>
              <a:t>You will be asked about testing</a:t>
            </a:r>
          </a:p>
          <a:p>
            <a:pPr lvl="2"/>
            <a:r>
              <a:rPr lang="en-US" dirty="0" smtClean="0"/>
              <a:t>Understand testing framework</a:t>
            </a:r>
          </a:p>
          <a:p>
            <a:pPr lvl="2"/>
            <a:r>
              <a:rPr lang="en-US" dirty="0" smtClean="0"/>
              <a:t>Are there things you are doing that are not tested by tests we give you?</a:t>
            </a:r>
          </a:p>
          <a:p>
            <a:r>
              <a:rPr lang="en-US" dirty="0" smtClean="0"/>
              <a:t>Do your own work!</a:t>
            </a:r>
          </a:p>
          <a:p>
            <a:pPr lvl="1"/>
            <a:r>
              <a:rPr lang="en-US" dirty="0" smtClean="0"/>
              <a:t>Please do not try to find solutions from previous terms</a:t>
            </a:r>
          </a:p>
          <a:p>
            <a:pPr lvl="1"/>
            <a:r>
              <a:rPr lang="en-US" dirty="0" smtClean="0"/>
              <a:t>We will be on the look out for anyone doing this…today</a:t>
            </a:r>
          </a:p>
        </p:txBody>
      </p:sp>
    </p:spTree>
    <p:extLst>
      <p:ext uri="{BB962C8B-B14F-4D97-AF65-F5344CB8AC3E}">
        <p14:creationId xmlns:p14="http://schemas.microsoft.com/office/powerpoint/2010/main" val="3947865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Back to: How to Implement Locks?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68311"/>
            <a:ext cx="10058400" cy="5792788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sz="2800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sz="2800" dirty="0">
                <a:ea typeface="굴림" panose="020B0600000101010101" pitchFamily="34" charset="-127"/>
              </a:rPr>
              <a:t>: prevents someone from doing something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Lock before entering critical section and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before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Unlock when leaving, after accessing shared data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Wait if locked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Should </a:t>
            </a:r>
            <a:r>
              <a:rPr lang="en-US" altLang="ko-KR" i="1" dirty="0" smtClean="0">
                <a:solidFill>
                  <a:schemeClr val="hlink"/>
                </a:solidFill>
                <a:ea typeface="굴림" panose="020B0600000101010101" pitchFamily="34" charset="-127"/>
              </a:rPr>
              <a:t>sleep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if waiting for a long time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Atomic Load/Store: get solution like Milk #3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Pretty complex and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Hardware Lock instruction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Is this a good idea?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What about putting a task to sleep?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is the interface between the hardware and scheduler?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Complexity?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Done in the Intel 432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Each feature makes HW more complex and slow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8991600" y="1066800"/>
            <a:ext cx="853735" cy="960452"/>
            <a:chOff x="10119065" y="3459148"/>
            <a:chExt cx="853735" cy="960452"/>
          </a:xfrm>
        </p:grpSpPr>
        <p:sp>
          <p:nvSpPr>
            <p:cNvPr id="6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655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7049"/>
            <a:ext cx="10058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can we build multi-instruction atomic operations?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On a uniprocessor, can avoid context-switching by: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Preventing external events by disabling interrupts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Consequently, naïve Implementation of locks: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{ disable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enable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Ints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; }</a:t>
            </a:r>
            <a:endParaRPr lang="en-US" altLang="ko-KR" dirty="0" smtClean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Problems with this approach: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Can’t let user do this!</a:t>
            </a:r>
            <a:r>
              <a:rPr lang="en-US" altLang="ko-KR" dirty="0" smtClean="0">
                <a:ea typeface="굴림" panose="020B0600000101010101" pitchFamily="34" charset="-127"/>
              </a:rPr>
              <a:t> Consider following: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 smtClean="0">
                <a:latin typeface="Consolas" panose="020B0609020204030204" pitchFamily="49" charset="0"/>
                <a:ea typeface="굴림" panose="020B0600000101010101" pitchFamily="34" charset="-127"/>
              </a:rPr>
              <a:t>While(TRUE) {;}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Real-Time system—no guarantees on timing!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Sections might be arbitrarily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“Reactor about to meltdown. Help?”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Naïve use of Interrupt Enable/Disable</a:t>
            </a:r>
          </a:p>
        </p:txBody>
      </p:sp>
      <p:pic>
        <p:nvPicPr>
          <p:cNvPr id="2" name="Picture 1" descr="IN FOCUS: Loud and Nuclear - Energy Source &amp; Distributio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581400"/>
            <a:ext cx="384110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45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900" dirty="0">
                <a:ea typeface="굴림" panose="020B0600000101010101" pitchFamily="34" charset="-127"/>
              </a:rPr>
              <a:t>Better Implementation of Locks by Disabling Interrupts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4419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305800" cy="82629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58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  <p:bldP spid="445446" grpId="0"/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5800"/>
            <a:ext cx="10134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Avoid interruption between checking and setting lock </a:t>
            </a:r>
            <a:r>
              <a:rPr lang="en-US" altLang="ko-KR" sz="2000" dirty="0" smtClean="0">
                <a:ea typeface="굴림" panose="020B0600000101010101" pitchFamily="34" charset="-127"/>
              </a:rPr>
              <a:t>value.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i="1" dirty="0" smtClean="0">
                <a:ea typeface="굴림" panose="020B0600000101010101" pitchFamily="34" charset="-127"/>
              </a:rPr>
              <a:t>Prevent switching to other thread that might be trying to acquire lock!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Otherwise two threads could think that they both have </a:t>
            </a:r>
            <a:r>
              <a:rPr lang="en-US" altLang="ko-KR" sz="2000" dirty="0" smtClean="0">
                <a:ea typeface="굴림" panose="020B0600000101010101" pitchFamily="34" charset="-127"/>
              </a:rPr>
              <a:t>lock!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Note: unlike previous solution, this “meta-”critical section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Critical interrupts taken in time!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971800" y="1873250"/>
            <a:ext cx="4581527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71800" y="2482850"/>
            <a:ext cx="6307141" cy="2057400"/>
            <a:chOff x="3276601" y="2286000"/>
            <a:chExt cx="6307141" cy="2057400"/>
          </a:xfrm>
        </p:grpSpPr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7543803" y="2362200"/>
              <a:ext cx="2039939" cy="1905000"/>
              <a:chOff x="3811" y="2112"/>
              <a:chExt cx="1285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268"/>
                <a:ext cx="872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800" b="0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“Meta-”</a:t>
                </a:r>
                <a:br>
                  <a:rPr lang="en-US" altLang="en-US" sz="2800" b="0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800" b="0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  <a:endParaRPr lang="en-US" altLang="en-US" sz="28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  <a:p>
                <a:r>
                  <a:rPr lang="en-US" altLang="en-US" sz="2800" b="0" dirty="0" smtClean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  <a:endParaRPr lang="en-US" altLang="en-US" sz="2800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3276601" y="2286000"/>
              <a:ext cx="4267202" cy="2057400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157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uiExpand="1" build="p"/>
      <p:bldP spid="133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about Interrupt Re-enable in Going to Sleep?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673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about Interrupt Re-enable in Going to Sleep?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742647" y="1838325"/>
            <a:ext cx="3545441" cy="460800"/>
            <a:chOff x="905" y="1344"/>
            <a:chExt cx="1975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905" y="1344"/>
              <a:ext cx="1391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</a:t>
              </a:r>
              <a:r>
                <a:rPr lang="en-US" altLang="en-US" sz="2400" b="0" dirty="0" smtClean="0">
                  <a:latin typeface="Gill Sans" charset="0"/>
                  <a:ea typeface="Gill Sans" charset="0"/>
                  <a:cs typeface="Gill Sans" charset="0"/>
                </a:rPr>
                <a:t>Position?</a:t>
              </a:r>
              <a:endParaRPr lang="en-US" alt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508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3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Motivating Example: “Too Much </a:t>
            </a:r>
            <a:r>
              <a:rPr lang="en-US" altLang="ko-KR" dirty="0">
                <a:ea typeface="굴림" panose="020B0600000101010101" pitchFamily="34" charset="-127"/>
              </a:rPr>
              <a:t>M</a:t>
            </a:r>
            <a:r>
              <a:rPr lang="en-US" altLang="ko-KR" dirty="0" smtClean="0">
                <a:ea typeface="굴림" panose="020B0600000101010101" pitchFamily="34" charset="-127"/>
              </a:rPr>
              <a:t>ilk”</a:t>
            </a:r>
          </a:p>
        </p:txBody>
      </p:sp>
      <p:sp>
        <p:nvSpPr>
          <p:cNvPr id="422976" name="Rectangle 6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7315200" cy="52578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Great thing about OS’s – analogy between problems in OS and problems in real life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Help you understand real life problems better</a:t>
            </a:r>
          </a:p>
          <a:p>
            <a:pPr lvl="1"/>
            <a:r>
              <a:rPr lang="en-US" altLang="ko-KR" smtClean="0">
                <a:ea typeface="굴림" panose="020B0600000101010101" pitchFamily="34" charset="-127"/>
              </a:rPr>
              <a:t>But, computers are much stupider than people</a:t>
            </a:r>
          </a:p>
          <a:p>
            <a:r>
              <a:rPr lang="en-US" altLang="ko-KR" smtClean="0">
                <a:ea typeface="굴림" panose="020B0600000101010101" pitchFamily="34" charset="-127"/>
              </a:rPr>
              <a:t>Example: People need to coordinate:</a:t>
            </a:r>
          </a:p>
          <a:p>
            <a:endParaRPr lang="ko-KR" altLang="en-US" smtClean="0">
              <a:ea typeface="굴림" panose="020B0600000101010101" pitchFamily="34" charset="-127"/>
            </a:endParaRPr>
          </a:p>
        </p:txBody>
      </p:sp>
      <p:grpSp>
        <p:nvGrpSpPr>
          <p:cNvPr id="422984" name="Group 72"/>
          <p:cNvGrpSpPr>
            <a:grpSpLocks/>
          </p:cNvGrpSpPr>
          <p:nvPr/>
        </p:nvGrpSpPr>
        <p:grpSpPr bwMode="auto">
          <a:xfrm>
            <a:off x="1828800" y="5530851"/>
            <a:ext cx="8610600" cy="365125"/>
            <a:chOff x="192" y="3484"/>
            <a:chExt cx="5424" cy="230"/>
          </a:xfrm>
        </p:grpSpPr>
        <p:sp>
          <p:nvSpPr>
            <p:cNvPr id="25647" name="Rectangle 28"/>
            <p:cNvSpPr>
              <a:spLocks noChangeArrowheads="1"/>
            </p:cNvSpPr>
            <p:nvPr/>
          </p:nvSpPr>
          <p:spPr bwMode="auto">
            <a:xfrm>
              <a:off x="3264" y="348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8" name="Rectangle 27"/>
            <p:cNvSpPr>
              <a:spLocks noChangeArrowheads="1"/>
            </p:cNvSpPr>
            <p:nvPr/>
          </p:nvSpPr>
          <p:spPr bwMode="auto">
            <a:xfrm>
              <a:off x="1008" y="348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9" name="Rectangle 26"/>
            <p:cNvSpPr>
              <a:spLocks noChangeArrowheads="1"/>
            </p:cNvSpPr>
            <p:nvPr/>
          </p:nvSpPr>
          <p:spPr bwMode="auto">
            <a:xfrm>
              <a:off x="192" y="348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3:30</a:t>
              </a:r>
            </a:p>
          </p:txBody>
        </p:sp>
      </p:grpSp>
      <p:grpSp>
        <p:nvGrpSpPr>
          <p:cNvPr id="422983" name="Group 71"/>
          <p:cNvGrpSpPr>
            <a:grpSpLocks/>
          </p:cNvGrpSpPr>
          <p:nvPr/>
        </p:nvGrpSpPr>
        <p:grpSpPr bwMode="auto">
          <a:xfrm>
            <a:off x="1828800" y="5165726"/>
            <a:ext cx="8610600" cy="365125"/>
            <a:chOff x="192" y="3254"/>
            <a:chExt cx="5424" cy="230"/>
          </a:xfrm>
        </p:grpSpPr>
        <p:sp>
          <p:nvSpPr>
            <p:cNvPr id="25644" name="Rectangle 25"/>
            <p:cNvSpPr>
              <a:spLocks noChangeArrowheads="1"/>
            </p:cNvSpPr>
            <p:nvPr/>
          </p:nvSpPr>
          <p:spPr bwMode="auto">
            <a:xfrm>
              <a:off x="3264" y="325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5" name="Rectangle 24"/>
            <p:cNvSpPr>
              <a:spLocks noChangeArrowheads="1"/>
            </p:cNvSpPr>
            <p:nvPr/>
          </p:nvSpPr>
          <p:spPr bwMode="auto">
            <a:xfrm>
              <a:off x="1008" y="325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46" name="Rectangle 23"/>
            <p:cNvSpPr>
              <a:spLocks noChangeArrowheads="1"/>
            </p:cNvSpPr>
            <p:nvPr/>
          </p:nvSpPr>
          <p:spPr bwMode="auto">
            <a:xfrm>
              <a:off x="192" y="325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3:25</a:t>
              </a:r>
            </a:p>
          </p:txBody>
        </p:sp>
      </p:grpSp>
      <p:grpSp>
        <p:nvGrpSpPr>
          <p:cNvPr id="422982" name="Group 70"/>
          <p:cNvGrpSpPr>
            <a:grpSpLocks/>
          </p:cNvGrpSpPr>
          <p:nvPr/>
        </p:nvGrpSpPr>
        <p:grpSpPr bwMode="auto">
          <a:xfrm>
            <a:off x="1828800" y="4800601"/>
            <a:ext cx="8610600" cy="365125"/>
            <a:chOff x="192" y="3024"/>
            <a:chExt cx="5424" cy="230"/>
          </a:xfrm>
        </p:grpSpPr>
        <p:sp>
          <p:nvSpPr>
            <p:cNvPr id="25641" name="Rectangle 22"/>
            <p:cNvSpPr>
              <a:spLocks noChangeArrowheads="1"/>
            </p:cNvSpPr>
            <p:nvPr/>
          </p:nvSpPr>
          <p:spPr bwMode="auto">
            <a:xfrm>
              <a:off x="3264" y="302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42" name="Rectangle 21"/>
            <p:cNvSpPr>
              <a:spLocks noChangeArrowheads="1"/>
            </p:cNvSpPr>
            <p:nvPr/>
          </p:nvSpPr>
          <p:spPr bwMode="auto">
            <a:xfrm>
              <a:off x="1008" y="302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home, put milk away</a:t>
              </a:r>
            </a:p>
          </p:txBody>
        </p:sp>
        <p:sp>
          <p:nvSpPr>
            <p:cNvPr id="25643" name="Rectangle 20"/>
            <p:cNvSpPr>
              <a:spLocks noChangeArrowheads="1"/>
            </p:cNvSpPr>
            <p:nvPr/>
          </p:nvSpPr>
          <p:spPr bwMode="auto">
            <a:xfrm>
              <a:off x="192" y="302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3:20</a:t>
              </a:r>
            </a:p>
          </p:txBody>
        </p:sp>
      </p:grpSp>
      <p:grpSp>
        <p:nvGrpSpPr>
          <p:cNvPr id="422981" name="Group 69"/>
          <p:cNvGrpSpPr>
            <a:grpSpLocks/>
          </p:cNvGrpSpPr>
          <p:nvPr/>
        </p:nvGrpSpPr>
        <p:grpSpPr bwMode="auto">
          <a:xfrm>
            <a:off x="1828800" y="4435476"/>
            <a:ext cx="8610600" cy="365125"/>
            <a:chOff x="192" y="2794"/>
            <a:chExt cx="5424" cy="230"/>
          </a:xfrm>
        </p:grpSpPr>
        <p:sp>
          <p:nvSpPr>
            <p:cNvPr id="25638" name="Rectangle 19"/>
            <p:cNvSpPr>
              <a:spLocks noChangeArrowheads="1"/>
            </p:cNvSpPr>
            <p:nvPr/>
          </p:nvSpPr>
          <p:spPr bwMode="auto">
            <a:xfrm>
              <a:off x="3264" y="279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9" name="Rectangle 18"/>
            <p:cNvSpPr>
              <a:spLocks noChangeArrowheads="1"/>
            </p:cNvSpPr>
            <p:nvPr/>
          </p:nvSpPr>
          <p:spPr bwMode="auto">
            <a:xfrm>
              <a:off x="1008" y="279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Buy milk</a:t>
              </a:r>
            </a:p>
          </p:txBody>
        </p:sp>
        <p:sp>
          <p:nvSpPr>
            <p:cNvPr id="25640" name="Rectangle 17"/>
            <p:cNvSpPr>
              <a:spLocks noChangeArrowheads="1"/>
            </p:cNvSpPr>
            <p:nvPr/>
          </p:nvSpPr>
          <p:spPr bwMode="auto">
            <a:xfrm>
              <a:off x="192" y="279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3:15</a:t>
              </a:r>
            </a:p>
          </p:txBody>
        </p:sp>
      </p:grpSp>
      <p:grpSp>
        <p:nvGrpSpPr>
          <p:cNvPr id="422986" name="Group 74"/>
          <p:cNvGrpSpPr>
            <a:grpSpLocks/>
          </p:cNvGrpSpPr>
          <p:nvPr/>
        </p:nvGrpSpPr>
        <p:grpSpPr bwMode="auto">
          <a:xfrm>
            <a:off x="1828800" y="3705226"/>
            <a:ext cx="8610600" cy="365125"/>
            <a:chOff x="192" y="2334"/>
            <a:chExt cx="5424" cy="230"/>
          </a:xfrm>
        </p:grpSpPr>
        <p:sp>
          <p:nvSpPr>
            <p:cNvPr id="25635" name="Rectangle 13"/>
            <p:cNvSpPr>
              <a:spLocks noChangeArrowheads="1"/>
            </p:cNvSpPr>
            <p:nvPr/>
          </p:nvSpPr>
          <p:spPr bwMode="auto">
            <a:xfrm>
              <a:off x="3264" y="233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6" name="Rectangle 12"/>
            <p:cNvSpPr>
              <a:spLocks noChangeArrowheads="1"/>
            </p:cNvSpPr>
            <p:nvPr/>
          </p:nvSpPr>
          <p:spPr bwMode="auto">
            <a:xfrm>
              <a:off x="1008" y="233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Leave for store</a:t>
              </a:r>
            </a:p>
          </p:txBody>
        </p:sp>
        <p:sp>
          <p:nvSpPr>
            <p:cNvPr id="25637" name="Rectangle 11"/>
            <p:cNvSpPr>
              <a:spLocks noChangeArrowheads="1"/>
            </p:cNvSpPr>
            <p:nvPr/>
          </p:nvSpPr>
          <p:spPr bwMode="auto">
            <a:xfrm>
              <a:off x="192" y="233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3:05</a:t>
              </a:r>
            </a:p>
          </p:txBody>
        </p:sp>
      </p:grpSp>
      <p:grpSp>
        <p:nvGrpSpPr>
          <p:cNvPr id="422985" name="Group 73"/>
          <p:cNvGrpSpPr>
            <a:grpSpLocks/>
          </p:cNvGrpSpPr>
          <p:nvPr/>
        </p:nvGrpSpPr>
        <p:grpSpPr bwMode="auto">
          <a:xfrm>
            <a:off x="1828800" y="3340101"/>
            <a:ext cx="8610600" cy="365125"/>
            <a:chOff x="192" y="2104"/>
            <a:chExt cx="5424" cy="230"/>
          </a:xfrm>
        </p:grpSpPr>
        <p:sp>
          <p:nvSpPr>
            <p:cNvPr id="25632" name="Rectangle 10"/>
            <p:cNvSpPr>
              <a:spLocks noChangeArrowheads="1"/>
            </p:cNvSpPr>
            <p:nvPr/>
          </p:nvSpPr>
          <p:spPr bwMode="auto">
            <a:xfrm>
              <a:off x="3264" y="210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33" name="Rectangle 9"/>
            <p:cNvSpPr>
              <a:spLocks noChangeArrowheads="1"/>
            </p:cNvSpPr>
            <p:nvPr/>
          </p:nvSpPr>
          <p:spPr bwMode="auto">
            <a:xfrm>
              <a:off x="1008" y="210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34" name="Rectangle 8"/>
            <p:cNvSpPr>
              <a:spLocks noChangeArrowheads="1"/>
            </p:cNvSpPr>
            <p:nvPr/>
          </p:nvSpPr>
          <p:spPr bwMode="auto">
            <a:xfrm>
              <a:off x="192" y="210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3:00</a:t>
              </a:r>
            </a:p>
          </p:txBody>
        </p:sp>
      </p:grpSp>
      <p:grpSp>
        <p:nvGrpSpPr>
          <p:cNvPr id="422980" name="Group 68"/>
          <p:cNvGrpSpPr>
            <a:grpSpLocks/>
          </p:cNvGrpSpPr>
          <p:nvPr/>
        </p:nvGrpSpPr>
        <p:grpSpPr bwMode="auto">
          <a:xfrm>
            <a:off x="1828800" y="4070351"/>
            <a:ext cx="8610600" cy="365125"/>
            <a:chOff x="192" y="2564"/>
            <a:chExt cx="5424" cy="230"/>
          </a:xfrm>
        </p:grpSpPr>
        <p:sp>
          <p:nvSpPr>
            <p:cNvPr id="25628" name="Rectangle 16"/>
            <p:cNvSpPr>
              <a:spLocks noChangeArrowheads="1"/>
            </p:cNvSpPr>
            <p:nvPr/>
          </p:nvSpPr>
          <p:spPr bwMode="auto">
            <a:xfrm>
              <a:off x="3264" y="256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Look in Fridge. Out of milk</a:t>
              </a: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1008" y="256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Arrive at store</a:t>
              </a:r>
            </a:p>
          </p:txBody>
        </p:sp>
        <p:sp>
          <p:nvSpPr>
            <p:cNvPr id="25630" name="Rectangle 14"/>
            <p:cNvSpPr>
              <a:spLocks noChangeArrowheads="1"/>
            </p:cNvSpPr>
            <p:nvPr/>
          </p:nvSpPr>
          <p:spPr bwMode="auto">
            <a:xfrm>
              <a:off x="192" y="256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3:10</a:t>
              </a:r>
            </a:p>
          </p:txBody>
        </p:sp>
        <p:sp>
          <p:nvSpPr>
            <p:cNvPr id="25631" name="Line 33"/>
            <p:cNvSpPr>
              <a:spLocks noChangeShapeType="1"/>
            </p:cNvSpPr>
            <p:nvPr/>
          </p:nvSpPr>
          <p:spPr bwMode="auto">
            <a:xfrm>
              <a:off x="192" y="279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22987" name="Group 75"/>
          <p:cNvGrpSpPr>
            <a:grpSpLocks/>
          </p:cNvGrpSpPr>
          <p:nvPr/>
        </p:nvGrpSpPr>
        <p:grpSpPr bwMode="auto">
          <a:xfrm>
            <a:off x="1828800" y="2974975"/>
            <a:ext cx="8610600" cy="2921000"/>
            <a:chOff x="192" y="1874"/>
            <a:chExt cx="5424" cy="1840"/>
          </a:xfrm>
        </p:grpSpPr>
        <p:sp>
          <p:nvSpPr>
            <p:cNvPr id="25613" name="Rectangle 7"/>
            <p:cNvSpPr>
              <a:spLocks noChangeArrowheads="1"/>
            </p:cNvSpPr>
            <p:nvPr/>
          </p:nvSpPr>
          <p:spPr bwMode="auto">
            <a:xfrm>
              <a:off x="3264" y="1874"/>
              <a:ext cx="2352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B</a:t>
              </a:r>
            </a:p>
          </p:txBody>
        </p:sp>
        <p:sp>
          <p:nvSpPr>
            <p:cNvPr id="25614" name="Rectangle 6"/>
            <p:cNvSpPr>
              <a:spLocks noChangeArrowheads="1"/>
            </p:cNvSpPr>
            <p:nvPr/>
          </p:nvSpPr>
          <p:spPr bwMode="auto">
            <a:xfrm>
              <a:off x="1008" y="1874"/>
              <a:ext cx="225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Person A</a:t>
              </a:r>
            </a:p>
          </p:txBody>
        </p:sp>
        <p:sp>
          <p:nvSpPr>
            <p:cNvPr id="25615" name="Rectangle 5"/>
            <p:cNvSpPr>
              <a:spLocks noChangeArrowheads="1"/>
            </p:cNvSpPr>
            <p:nvPr/>
          </p:nvSpPr>
          <p:spPr bwMode="auto">
            <a:xfrm>
              <a:off x="192" y="1874"/>
              <a:ext cx="816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Time</a:t>
              </a:r>
            </a:p>
          </p:txBody>
        </p:sp>
        <p:sp>
          <p:nvSpPr>
            <p:cNvPr id="25616" name="Line 29"/>
            <p:cNvSpPr>
              <a:spLocks noChangeShapeType="1"/>
            </p:cNvSpPr>
            <p:nvPr/>
          </p:nvSpPr>
          <p:spPr bwMode="auto">
            <a:xfrm>
              <a:off x="192" y="187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Line 30"/>
            <p:cNvSpPr>
              <a:spLocks noChangeShapeType="1"/>
            </p:cNvSpPr>
            <p:nvPr/>
          </p:nvSpPr>
          <p:spPr bwMode="auto">
            <a:xfrm>
              <a:off x="192" y="2104"/>
              <a:ext cx="54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Line 31"/>
            <p:cNvSpPr>
              <a:spLocks noChangeShapeType="1"/>
            </p:cNvSpPr>
            <p:nvPr/>
          </p:nvSpPr>
          <p:spPr bwMode="auto">
            <a:xfrm>
              <a:off x="192" y="233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192" y="256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0" name="Line 34"/>
            <p:cNvSpPr>
              <a:spLocks noChangeShapeType="1"/>
            </p:cNvSpPr>
            <p:nvPr/>
          </p:nvSpPr>
          <p:spPr bwMode="auto">
            <a:xfrm>
              <a:off x="192" y="302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1" name="Line 35"/>
            <p:cNvSpPr>
              <a:spLocks noChangeShapeType="1"/>
            </p:cNvSpPr>
            <p:nvPr/>
          </p:nvSpPr>
          <p:spPr bwMode="auto">
            <a:xfrm>
              <a:off x="192" y="325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36"/>
            <p:cNvSpPr>
              <a:spLocks noChangeShapeType="1"/>
            </p:cNvSpPr>
            <p:nvPr/>
          </p:nvSpPr>
          <p:spPr bwMode="auto">
            <a:xfrm>
              <a:off x="192" y="3484"/>
              <a:ext cx="54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37"/>
            <p:cNvSpPr>
              <a:spLocks noChangeShapeType="1"/>
            </p:cNvSpPr>
            <p:nvPr/>
          </p:nvSpPr>
          <p:spPr bwMode="auto">
            <a:xfrm>
              <a:off x="192" y="3714"/>
              <a:ext cx="54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Line 38"/>
            <p:cNvSpPr>
              <a:spLocks noChangeShapeType="1"/>
            </p:cNvSpPr>
            <p:nvPr/>
          </p:nvSpPr>
          <p:spPr bwMode="auto">
            <a:xfrm>
              <a:off x="192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Line 39"/>
            <p:cNvSpPr>
              <a:spLocks noChangeShapeType="1"/>
            </p:cNvSpPr>
            <p:nvPr/>
          </p:nvSpPr>
          <p:spPr bwMode="auto">
            <a:xfrm>
              <a:off x="1008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Line 40"/>
            <p:cNvSpPr>
              <a:spLocks noChangeShapeType="1"/>
            </p:cNvSpPr>
            <p:nvPr/>
          </p:nvSpPr>
          <p:spPr bwMode="auto">
            <a:xfrm>
              <a:off x="3264" y="1874"/>
              <a:ext cx="0" cy="18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Line 41"/>
            <p:cNvSpPr>
              <a:spLocks noChangeShapeType="1"/>
            </p:cNvSpPr>
            <p:nvPr/>
          </p:nvSpPr>
          <p:spPr bwMode="auto">
            <a:xfrm>
              <a:off x="5616" y="1874"/>
              <a:ext cx="0" cy="184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pic>
        <p:nvPicPr>
          <p:cNvPr id="25612" name="Picture 65" descr="MCj0250767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1005069"/>
            <a:ext cx="1179512" cy="1433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9038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7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about Interrupt Re-enable in Going to Sleep?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742647" y="1838325"/>
            <a:ext cx="3545441" cy="460800"/>
            <a:chOff x="905" y="1344"/>
            <a:chExt cx="1975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905" y="1344"/>
              <a:ext cx="1391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</a:t>
              </a:r>
              <a:r>
                <a:rPr lang="en-US" altLang="en-US" sz="2400" b="0" dirty="0" smtClean="0">
                  <a:latin typeface="Gill Sans" charset="0"/>
                  <a:ea typeface="Gill Sans" charset="0"/>
                  <a:cs typeface="Gill Sans" charset="0"/>
                </a:rPr>
                <a:t>Position?</a:t>
              </a:r>
              <a:endParaRPr lang="en-US" alt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298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about Interrupt Re-enable in Going to Sleep?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</a:t>
            </a:r>
            <a:r>
              <a:rPr lang="en-US" altLang="ko-KR" dirty="0" smtClean="0">
                <a:ea typeface="굴림" panose="020B0600000101010101" pitchFamily="34" charset="-127"/>
              </a:rPr>
              <a:t>queue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742549" y="2092325"/>
            <a:ext cx="3545538" cy="460800"/>
            <a:chOff x="904" y="1344"/>
            <a:chExt cx="1976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904" y="1344"/>
              <a:ext cx="13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</a:t>
              </a:r>
              <a:r>
                <a:rPr lang="en-US" altLang="en-US" sz="2400" b="0" dirty="0" smtClean="0">
                  <a:latin typeface="Gill Sans" charset="0"/>
                  <a:ea typeface="Gill Sans" charset="0"/>
                  <a:cs typeface="Gill Sans" charset="0"/>
                </a:rPr>
                <a:t>Position?</a:t>
              </a:r>
              <a:endParaRPr lang="en-US" alt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9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about Interrupt Re-enable in Going to Sleep?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742549" y="2092325"/>
            <a:ext cx="3545538" cy="460800"/>
            <a:chOff x="904" y="1344"/>
            <a:chExt cx="1976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904" y="1344"/>
              <a:ext cx="13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</a:t>
              </a:r>
              <a:r>
                <a:rPr lang="en-US" altLang="en-US" sz="2400" b="0" dirty="0" smtClean="0">
                  <a:latin typeface="Gill Sans" charset="0"/>
                  <a:ea typeface="Gill Sans" charset="0"/>
                  <a:cs typeface="Gill Sans" charset="0"/>
                </a:rPr>
                <a:t>Position?</a:t>
              </a:r>
              <a:endParaRPr lang="en-US" alt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348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about Interrupt Re-enable in Going to Sleep?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r>
              <a:rPr lang="en-US" altLang="ko-KR" dirty="0" smtClean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After putting the thread on the wait queue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Want to put it after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sleep()</a:t>
            </a:r>
            <a:r>
              <a:rPr lang="en-US" altLang="ko-KR" dirty="0" smtClean="0">
                <a:ea typeface="굴림" panose="020B0600000101010101" pitchFamily="34" charset="-127"/>
              </a:rPr>
              <a:t>. But – how?</a:t>
            </a:r>
          </a:p>
          <a:p>
            <a:pPr lvl="1"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2742549" y="2371725"/>
            <a:ext cx="3545538" cy="460800"/>
            <a:chOff x="904" y="1344"/>
            <a:chExt cx="1976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904" y="1344"/>
              <a:ext cx="1392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</a:t>
              </a:r>
              <a:r>
                <a:rPr lang="en-US" altLang="en-US" sz="2400" b="0" dirty="0" smtClean="0">
                  <a:latin typeface="Gill Sans" charset="0"/>
                  <a:ea typeface="Gill Sans" charset="0"/>
                  <a:cs typeface="Gill Sans" charset="0"/>
                </a:rPr>
                <a:t>Position?</a:t>
              </a:r>
              <a:endParaRPr lang="en-US" alt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595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 smtClean="0">
                <a:ea typeface="굴림" panose="020B0600000101010101" pitchFamily="34" charset="-127"/>
              </a:rPr>
              <a:t>ints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When the sleeping thread wakes up, returns to acquire and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A</a:t>
            </a: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u="sng" dirty="0" smtClean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4953001" y="3257557"/>
            <a:ext cx="1449388" cy="830264"/>
            <a:chOff x="2160" y="2068"/>
            <a:chExt cx="913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32" y="2068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5257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06" y="3154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9942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Lock: Simulation</a:t>
            </a:r>
            <a:endParaRPr lang="en-US" dirty="0"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Value: 0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8" name="Freeform 37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267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3" name="TextBox 32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4" name="Freeform 33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102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72204" y="298455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7391399" y="2133601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9564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9" grpId="0" animBg="1"/>
      <p:bldP spid="40" grpId="0"/>
      <p:bldP spid="44" grpId="0" animBg="1"/>
      <p:bldP spid="45" grpId="0"/>
      <p:bldP spid="32" grpId="0"/>
      <p:bldP spid="3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11662" y="2370649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3200400" y="31842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Waiting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0242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  <p:bldP spid="47" grpId="0"/>
      <p:bldP spid="4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56" name="Oval 55"/>
          <p:cNvSpPr/>
          <p:nvPr/>
        </p:nvSpPr>
        <p:spPr>
          <a:xfrm>
            <a:off x="4078061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952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solidFill>
              <a:srgbClr val="83A6FA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70041" y="4495801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78062" y="5875794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Waiting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0" name="Freeform 59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897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6" grpId="0" animBg="1"/>
      <p:bldP spid="47" grpId="0" animBg="1"/>
      <p:bldP spid="49" grpId="0" animBg="1"/>
      <p:bldP spid="51" grpId="0" animBg="1"/>
      <p:bldP spid="66" grpId="0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Solve with a lock?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0287000" cy="5943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Recall</a:t>
            </a:r>
            <a:r>
              <a:rPr lang="en-US" altLang="ko-KR" dirty="0" smtClean="0">
                <a:ea typeface="굴림" panose="020B0600000101010101" pitchFamily="34" charset="-127"/>
              </a:rPr>
              <a:t>: Lock prevents someone from doing something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before entering critical section 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Unlock when leaving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Wait if locked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Important idea: all synchronization involves waiting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example: fix the milk problem by putting a key on the refrigerator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it and take key if you are going to go buy milk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Fixes too much: roommate angry if only wants OJ</a:t>
            </a: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spcBef>
                <a:spcPct val="25000"/>
              </a:spcBef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endParaRPr lang="en-US" altLang="ko-KR" dirty="0" smtClean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spcBef>
                <a:spcPct val="25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Of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Course – We don’t know how to make a lock yet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Let’s see if we can answer this question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!</a:t>
            </a: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</p:txBody>
      </p:sp>
      <p:grpSp>
        <p:nvGrpSpPr>
          <p:cNvPr id="427019" name="Group 11"/>
          <p:cNvGrpSpPr>
            <a:grpSpLocks/>
          </p:cNvGrpSpPr>
          <p:nvPr/>
        </p:nvGrpSpPr>
        <p:grpSpPr bwMode="auto">
          <a:xfrm>
            <a:off x="3048234" y="3810000"/>
            <a:ext cx="5725879" cy="1981200"/>
            <a:chOff x="925" y="3024"/>
            <a:chExt cx="3827" cy="1264"/>
          </a:xfrm>
        </p:grpSpPr>
        <p:grpSp>
          <p:nvGrpSpPr>
            <p:cNvPr id="27654" name="Group 6"/>
            <p:cNvGrpSpPr>
              <a:grpSpLocks/>
            </p:cNvGrpSpPr>
            <p:nvPr/>
          </p:nvGrpSpPr>
          <p:grpSpPr bwMode="auto">
            <a:xfrm>
              <a:off x="925" y="3088"/>
              <a:ext cx="1453" cy="1200"/>
              <a:chOff x="3241" y="3040"/>
              <a:chExt cx="1453" cy="1200"/>
            </a:xfrm>
          </p:grpSpPr>
          <p:pic>
            <p:nvPicPr>
              <p:cNvPr id="27657" name="Picture 4" descr="MCHH01153_0000[1]"/>
              <p:cNvPicPr>
                <a:picLocks noChangeAspect="1" noChangeArrowheads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6" y="3040"/>
                <a:ext cx="828" cy="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7658" name="Picture 5" descr="MCj03078320000[1]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3184148">
                <a:off x="3282" y="3070"/>
                <a:ext cx="545" cy="6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7655" name="Picture 7" descr="MCj02392010000[1]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3024"/>
              <a:ext cx="827" cy="1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6" name="AutoShape 10"/>
            <p:cNvSpPr>
              <a:spLocks noChangeArrowheads="1"/>
            </p:cNvSpPr>
            <p:nvPr/>
          </p:nvSpPr>
          <p:spPr bwMode="auto">
            <a:xfrm rot="596657">
              <a:off x="3072" y="3120"/>
              <a:ext cx="1680" cy="624"/>
            </a:xfrm>
            <a:prstGeom prst="wedgeEllipseCallout">
              <a:avLst>
                <a:gd name="adj1" fmla="val -43750"/>
                <a:gd name="adj2" fmla="val 700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/>
                <a:t>#$@%@#$@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15400" y="868348"/>
            <a:ext cx="853735" cy="960452"/>
            <a:chOff x="10119065" y="3459148"/>
            <a:chExt cx="853735" cy="960452"/>
          </a:xfrm>
        </p:grpSpPr>
        <p:sp>
          <p:nvSpPr>
            <p:cNvPr id="13" name="AutoShape 8"/>
            <p:cNvSpPr>
              <a:spLocks noChangeAspect="1" noChangeArrowheads="1" noTextEdit="1"/>
            </p:cNvSpPr>
            <p:nvPr/>
          </p:nvSpPr>
          <p:spPr bwMode="auto">
            <a:xfrm>
              <a:off x="10119065" y="3459148"/>
              <a:ext cx="853735" cy="960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10194395" y="3682586"/>
              <a:ext cx="778405" cy="737014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0599739" y="4094447"/>
              <a:ext cx="170388" cy="228441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0119065" y="3459148"/>
              <a:ext cx="563178" cy="463551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10382718" y="3500834"/>
              <a:ext cx="145278" cy="48356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10861599" y="3961051"/>
              <a:ext cx="60981" cy="18342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10339673" y="4174485"/>
              <a:ext cx="89678" cy="121724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97348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77001" y="2799929"/>
            <a:ext cx="1502239" cy="1010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</a:t>
            </a:r>
            <a:r>
              <a:rPr lang="en-US" dirty="0" smtClean="0"/>
              <a:t> 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Thread B</a:t>
            </a:r>
            <a:endParaRPr lang="en-US" i="1" dirty="0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MS PGothic" charset="0"/>
              </a:rPr>
              <a:t>In-Kernel </a:t>
            </a:r>
            <a:r>
              <a:rPr lang="en-US" dirty="0">
                <a:ea typeface="MS PGothic" charset="0"/>
              </a:rPr>
              <a:t>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READY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Running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61364" y="3852065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78062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6953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14319" y="3009057"/>
            <a:ext cx="3297343" cy="15108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27877" y="4187336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962421" y="2896448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waiters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owner</a:t>
            </a:r>
            <a:endParaRPr lang="en-US" dirty="0"/>
          </a:p>
        </p:txBody>
      </p:sp>
      <p:sp>
        <p:nvSpPr>
          <p:cNvPr id="75" name="Oval 74"/>
          <p:cNvSpPr/>
          <p:nvPr/>
        </p:nvSpPr>
        <p:spPr>
          <a:xfrm>
            <a:off x="6250926" y="37912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 flipV="1">
            <a:off x="6248400" y="37938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912554" y="13710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Ready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69455" y="3102961"/>
            <a:ext cx="40433" cy="64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13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0" grpId="0"/>
      <p:bldP spid="47" grpId="0" animBg="1"/>
      <p:bldP spid="59" grpId="0" animBg="1"/>
      <p:bldP spid="59" grpId="1" animBg="1"/>
      <p:bldP spid="63" grpId="0" animBg="1"/>
      <p:bldP spid="75" grpId="0" animBg="1"/>
      <p:bldP spid="62" grpId="0" animBg="1"/>
      <p:bldP spid="62" grpId="1" animBg="1"/>
      <p:bldP spid="77" grpId="0"/>
      <p:bldP spid="7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62000"/>
            <a:ext cx="9677400" cy="5486400"/>
          </a:xfrm>
        </p:spPr>
        <p:txBody>
          <a:bodyPr>
            <a:no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pPr lvl="2"/>
            <a:endParaRPr lang="en-US" altLang="ko-KR" sz="800" dirty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Alternative: </a:t>
            </a:r>
            <a:r>
              <a:rPr lang="en-US" altLang="ko-KR" dirty="0" smtClean="0">
                <a:solidFill>
                  <a:srgbClr val="2A40E2"/>
                </a:solidFill>
                <a:ea typeface="굴림" panose="020B0600000101010101" pitchFamily="34" charset="-127"/>
              </a:rPr>
              <a:t>atomic instruction sequences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These instructions read a value and write a new value atomically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Hardware</a:t>
            </a:r>
            <a:r>
              <a:rPr lang="en-US" altLang="ko-KR" sz="2000" dirty="0">
                <a:ea typeface="굴림" panose="020B0600000101010101" pitchFamily="34" charset="-127"/>
              </a:rPr>
              <a:t> is responsible for implementing this correctly 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1865443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6" y="716485"/>
            <a:ext cx="9743883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register = temp</a:t>
            </a:r>
            <a: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;		</a:t>
            </a:r>
            <a:r>
              <a:rPr lang="en-US" altLang="ko-KR" sz="15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value </a:t>
            </a:r>
            <a:r>
              <a:rPr lang="en-US" altLang="ko-KR" sz="15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from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“address” </a:t>
            </a:r>
            <a:r>
              <a:rPr lang="en-US" altLang="ko-KR" sz="15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put back to register</a:t>
            </a:r>
            <a: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return temp;		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from “address” </a:t>
            </a:r>
            <a:r>
              <a:rPr lang="en-US" altLang="ko-KR" sz="1500" b="1" dirty="0" smtClean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considered return from swap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</a:t>
            </a:r>
            <a:r>
              <a:rPr lang="en-US" altLang="ko-KR" sz="1500" b="1" dirty="0" smtClean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x86 (returns old value), 68000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/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/* R4000, alpha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do arbitrary computation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6220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1488" y="666750"/>
            <a:ext cx="8458200" cy="612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(&amp;address, reg1, reg2) { /* </a:t>
            </a:r>
            <a:r>
              <a:rPr lang="en-US" altLang="ko-KR" sz="20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x86, 68000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*/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Here is an atomic add to </a:t>
            </a:r>
            <a:r>
              <a:rPr lang="en-US" altLang="ko-KR" dirty="0" err="1" smtClean="0">
                <a:solidFill>
                  <a:schemeClr val="hlink"/>
                </a:solidFill>
                <a:ea typeface="굴림" panose="020B0600000101010101" pitchFamily="34" charset="-127"/>
              </a:rPr>
              <a:t>linkedlist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function:</a:t>
            </a:r>
            <a:endParaRPr lang="en-US" altLang="ko-KR" sz="2000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addToQueue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(&amp;object)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do {		// repeat until no conflict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M[root]	// Get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ptr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to current head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M[object]  // Save link in new object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until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(&amp;root,r1,object));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Using of Compare&amp;Swap for queues </a:t>
            </a:r>
          </a:p>
        </p:txBody>
      </p:sp>
      <p:grpSp>
        <p:nvGrpSpPr>
          <p:cNvPr id="479236" name="Group 4"/>
          <p:cNvGrpSpPr>
            <a:grpSpLocks/>
          </p:cNvGrpSpPr>
          <p:nvPr/>
        </p:nvGrpSpPr>
        <p:grpSpPr bwMode="auto">
          <a:xfrm>
            <a:off x="2895600" y="4724400"/>
            <a:ext cx="5029200" cy="1066800"/>
            <a:chOff x="1680" y="1632"/>
            <a:chExt cx="3168" cy="672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680" y="1632"/>
              <a:ext cx="672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root</a:t>
              </a: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3312" y="1632"/>
              <a:ext cx="624" cy="672"/>
              <a:chOff x="3312" y="1728"/>
              <a:chExt cx="624" cy="672"/>
            </a:xfrm>
          </p:grpSpPr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grpSp>
          <p:nvGrpSpPr>
            <p:cNvPr id="33807" name="Group 9"/>
            <p:cNvGrpSpPr>
              <a:grpSpLocks/>
            </p:cNvGrpSpPr>
            <p:nvPr/>
          </p:nvGrpSpPr>
          <p:grpSpPr bwMode="auto">
            <a:xfrm>
              <a:off x="4224" y="1632"/>
              <a:ext cx="624" cy="672"/>
              <a:chOff x="4128" y="1728"/>
              <a:chExt cx="624" cy="672"/>
            </a:xfrm>
          </p:grpSpPr>
          <p:sp>
            <p:nvSpPr>
              <p:cNvPr id="33810" name="Rectangle 10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1" name="Rectangle 11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3936" y="17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2352" y="17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79246" name="Group 14"/>
          <p:cNvGrpSpPr>
            <a:grpSpLocks/>
          </p:cNvGrpSpPr>
          <p:nvPr/>
        </p:nvGrpSpPr>
        <p:grpSpPr bwMode="auto">
          <a:xfrm>
            <a:off x="3962400" y="4953000"/>
            <a:ext cx="1524000" cy="1676400"/>
            <a:chOff x="2352" y="1776"/>
            <a:chExt cx="960" cy="1056"/>
          </a:xfrm>
        </p:grpSpPr>
        <p:sp>
          <p:nvSpPr>
            <p:cNvPr id="33798" name="Line 15"/>
            <p:cNvSpPr>
              <a:spLocks noChangeShapeType="1"/>
            </p:cNvSpPr>
            <p:nvPr/>
          </p:nvSpPr>
          <p:spPr bwMode="auto">
            <a:xfrm flipV="1">
              <a:off x="3024" y="177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2352" y="182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2448" y="2160"/>
              <a:ext cx="624" cy="672"/>
              <a:chOff x="2448" y="2160"/>
              <a:chExt cx="624" cy="672"/>
            </a:xfrm>
          </p:grpSpPr>
          <p:grpSp>
            <p:nvGrpSpPr>
              <p:cNvPr id="33801" name="Group 18"/>
              <p:cNvGrpSpPr>
                <a:grpSpLocks/>
              </p:cNvGrpSpPr>
              <p:nvPr/>
            </p:nvGrpSpPr>
            <p:grpSpPr bwMode="auto">
              <a:xfrm>
                <a:off x="2448" y="2160"/>
                <a:ext cx="624" cy="672"/>
                <a:chOff x="2400" y="1728"/>
                <a:chExt cx="624" cy="672"/>
              </a:xfrm>
            </p:grpSpPr>
            <p:sp>
              <p:nvSpPr>
                <p:cNvPr id="33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67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ko-KR" altLang="en-US"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33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240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>
                      <a:ea typeface="굴림" panose="020B0600000101010101" pitchFamily="34" charset="-127"/>
                    </a:rPr>
                    <a:t>next</a:t>
                  </a:r>
                </a:p>
              </p:txBody>
            </p:sp>
          </p:grpSp>
          <p:sp>
            <p:nvSpPr>
              <p:cNvPr id="33802" name="Text Box 2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9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New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Object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4000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6096000"/>
          </a:xfrm>
        </p:spPr>
        <p:txBody>
          <a:bodyPr>
            <a:normAutofit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S</a:t>
            </a:r>
            <a:r>
              <a:rPr lang="en-US" altLang="ko-KR" sz="2200" dirty="0" smtClean="0">
                <a:ea typeface="굴림" panose="020B0600000101010101" pitchFamily="34" charset="-127"/>
              </a:rPr>
              <a:t>imple lock that doesn’t require entry into the kernel: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(Free) Can access this memory location from user space!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solidFill>
                  <a:srgbClr val="233AE1"/>
                </a:solidFill>
                <a:latin typeface="Consolas" charset="0"/>
                <a:ea typeface="굴림" panose="020B0600000101010101" pitchFamily="34" charset="-127"/>
              </a:rPr>
              <a:t>	</a:t>
            </a:r>
            <a:r>
              <a:rPr lang="en-US" altLang="ko-KR" sz="180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ko-KR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0; 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                //            release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1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Atomic operation!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ko-KR" sz="180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ko-KR" sz="180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= 0</a:t>
            </a:r>
            <a:r>
              <a:rPr lang="en-US" altLang="ko-KR" sz="18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;		  // Atomic operation!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If lock is free,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ea typeface="굴림" panose="020B0600000101010101" pitchFamily="34" charset="-127"/>
              </a:rPr>
              <a:t> reads 0 and sets lock=1, so lock is now busy. </a:t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It returns 0 so while exits.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If lock is busy,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ea typeface="굴림" panose="020B0600000101010101" pitchFamily="34" charset="-127"/>
              </a:rPr>
              <a:t> reads 1 and sets lock=1 (no change)</a:t>
            </a:r>
            <a:r>
              <a:rPr lang="en-US" altLang="ko-KR" sz="2000" dirty="0">
                <a:ea typeface="굴림" panose="020B0600000101010101" pitchFamily="34" charset="-127"/>
              </a:rPr>
              <a:t/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 smtClean="0">
                <a:ea typeface="굴림" panose="020B0600000101010101" pitchFamily="34" charset="-127"/>
              </a:rPr>
              <a:t>It returns 1, so while loop continues.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When we set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thelock</a:t>
            </a:r>
            <a:r>
              <a:rPr lang="en-US" altLang="ko-KR" sz="2000" dirty="0" smtClean="0">
                <a:ea typeface="굴림" panose="020B0600000101010101" pitchFamily="34" charset="-127"/>
              </a:rPr>
              <a:t> = 0, someone else can get lock.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sz="2200" dirty="0" smtClean="0">
                <a:ea typeface="굴림" panose="020B0600000101010101" pitchFamily="34" charset="-127"/>
              </a:rPr>
              <a:t>: thread consumes cycles while waiting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 smtClean="0">
                <a:ea typeface="굴림" panose="020B0600000101010101" pitchFamily="34" charset="-127"/>
              </a:rPr>
              <a:t>For multiprocessors: every </a:t>
            </a:r>
            <a:r>
              <a:rPr lang="en-US" altLang="ko-KR" sz="20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000" dirty="0" smtClean="0">
                <a:ea typeface="굴림" panose="020B0600000101010101" pitchFamily="34" charset="-127"/>
              </a:rPr>
              <a:t>() is a write, which makes value ping-pong around in cache (using lots of network BW)</a:t>
            </a:r>
          </a:p>
        </p:txBody>
      </p:sp>
    </p:spTree>
    <p:extLst>
      <p:ext uri="{BB962C8B-B14F-4D97-AF65-F5344CB8AC3E}">
        <p14:creationId xmlns:p14="http://schemas.microsoft.com/office/powerpoint/2010/main" val="355153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26831"/>
            <a:ext cx="11277600" cy="6096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Works on a multiprocessor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Negatives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very inefficient as thread will consume cycles waiting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dirty="0" smtClean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For higher-level synchronization primitives (e.g. semaphores or monitors), waiting thread may wait for an arbitrary long time!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787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Multiprocessor Spin Locks: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test&amp;test&amp;set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972800" cy="60198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A better solution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for multiprocessors: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 smtClean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190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ko-KR" sz="19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(Free) Can access this memory location from user space!</a:t>
            </a:r>
            <a:br>
              <a:rPr lang="en-US" altLang="ko-KR" sz="19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 smtClean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190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9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ko-KR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19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Interface: acquire(&amp;</a:t>
            </a:r>
            <a:r>
              <a:rPr lang="en-US" altLang="en-US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//            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en-US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90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acquire(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*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	do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		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while(*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);   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     // 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Wait until might be 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free (quick check/test!)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} 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while(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); // 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Atomic grab of lock (exit if succeeded)</a:t>
            </a:r>
            <a:endParaRPr lang="en-US" altLang="ko-KR" sz="1900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r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elease(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 *</a:t>
            </a:r>
            <a:r>
              <a:rPr lang="en-US" altLang="ko-KR" sz="1900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 smtClean="0">
                <a:latin typeface="Consolas" panose="020B0609020204030204" pitchFamily="49" charset="0"/>
                <a:ea typeface="굴림" panose="020B0600000101010101" pitchFamily="34" charset="-127"/>
              </a:rPr>
              <a:t>) 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{</a:t>
            </a:r>
            <a:b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1900" dirty="0" err="1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= 0</a:t>
            </a:r>
            <a:r>
              <a:rPr lang="en-US" altLang="ko-KR" sz="1900" dirty="0" smtClean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;		 // Atomic release of lock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/>
            </a:r>
            <a:b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Wait until lock might be free (only reading – stays in cache)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Then, try to grab lock with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Repeat if fail to actually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Issues with this solution: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 smtClean="0">
                <a:ea typeface="굴림" panose="020B0600000101010101" pitchFamily="34" charset="-127"/>
              </a:rPr>
              <a:t>: thread still consumes cycles while waiting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However, it does not impact other processors!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38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Better Locks using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endParaRPr lang="en-US" altLang="ko-KR" dirty="0" smtClean="0">
              <a:ea typeface="굴림" panose="020B0600000101010101" pitchFamily="34" charset="-127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9118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Can we build </a:t>
            </a:r>
            <a:r>
              <a:rPr lang="en-US" altLang="ko-KR" sz="2200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sz="2200" dirty="0" smtClean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Mostly.  Idea: only busy-wait to atomically check lock value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/>
            </a:r>
            <a:br>
              <a:rPr lang="en-US" altLang="ko-KR" sz="2000" dirty="0" smtClean="0">
                <a:ea typeface="굴림" panose="020B0600000101010101" pitchFamily="34" charset="-127"/>
              </a:rPr>
            </a:b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000" dirty="0" smtClean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 smtClean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 smtClean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462713" y="1619137"/>
            <a:ext cx="4662487" cy="37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 FREE;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guard = 0</a:t>
            </a:r>
            <a:r>
              <a:rPr lang="en-US" altLang="en-US" b="0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 // Global Variable!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en-US" b="0" dirty="0" err="1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= FREE;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//           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en-US" b="0" dirty="0" smtClean="0">
              <a:solidFill>
                <a:srgbClr val="233AE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== BUSY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go to sleep() &amp; 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guard == 0 on 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wakup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= BUSY;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2535" name="Group 6"/>
          <p:cNvGrpSpPr>
            <a:grpSpLocks/>
          </p:cNvGrpSpPr>
          <p:nvPr/>
        </p:nvGrpSpPr>
        <p:grpSpPr bwMode="auto">
          <a:xfrm>
            <a:off x="836612" y="1828800"/>
            <a:ext cx="611188" cy="685800"/>
            <a:chOff x="1776" y="912"/>
            <a:chExt cx="477" cy="576"/>
          </a:xfrm>
        </p:grpSpPr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819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98981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3581400" y="838200"/>
            <a:ext cx="335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Locks using interrupts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934200" y="1127677"/>
            <a:ext cx="38100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acquire(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disable interrupts;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 //?? 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 1;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9342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 smtClean="0">
                <a:latin typeface="Courier New" charset="0"/>
              </a:rPr>
              <a:t>release(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disable interrupts;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anyone on wait queue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take thread off wait-queue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Place on ready queue;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 0;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1195387" y="1930400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int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=0; 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endParaRPr lang="en-US" altLang="ko-KR" sz="1600" dirty="0" smtClean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sz="1600" dirty="0" err="1" smtClean="0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sz="1600" dirty="0" err="1" smtClean="0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962400" y="16002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acquire(</a:t>
            </a:r>
            <a:r>
              <a:rPr lang="en-US" sz="1600" dirty="0" err="1" smtClean="0"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*</a:t>
            </a:r>
            <a:r>
              <a:rPr lang="en-US" sz="1600" dirty="0" err="1" smtClean="0"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3962400" y="3962400"/>
            <a:ext cx="28194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 smtClean="0">
                <a:latin typeface="Courier New" charset="0"/>
              </a:rPr>
              <a:t>release(</a:t>
            </a:r>
            <a:r>
              <a:rPr lang="en-US" sz="1600" dirty="0" err="1" smtClean="0"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*</a:t>
            </a:r>
            <a:r>
              <a:rPr lang="en-US" sz="1600" dirty="0" err="1" smtClean="0"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8" name="Freeform 9"/>
          <p:cNvSpPr>
            <a:spLocks/>
          </p:cNvSpPr>
          <p:nvPr/>
        </p:nvSpPr>
        <p:spPr bwMode="auto">
          <a:xfrm>
            <a:off x="3429000" y="3733800"/>
            <a:ext cx="508000" cy="393700"/>
          </a:xfrm>
          <a:custGeom>
            <a:avLst/>
            <a:gdLst>
              <a:gd name="T0" fmla="*/ 0 w 1222375"/>
              <a:gd name="T1" fmla="*/ 0 h 333375"/>
              <a:gd name="T2" fmla="*/ 2617 w 1222375"/>
              <a:gd name="T3" fmla="*/ 1067973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9" name="Freeform 10"/>
          <p:cNvSpPr>
            <a:spLocks/>
          </p:cNvSpPr>
          <p:nvPr/>
        </p:nvSpPr>
        <p:spPr bwMode="auto">
          <a:xfrm>
            <a:off x="3429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0" name="Freeform 11"/>
          <p:cNvSpPr>
            <a:spLocks/>
          </p:cNvSpPr>
          <p:nvPr/>
        </p:nvSpPr>
        <p:spPr bwMode="auto">
          <a:xfrm flipV="1">
            <a:off x="3505200" y="1828800"/>
            <a:ext cx="457200" cy="762000"/>
          </a:xfrm>
          <a:custGeom>
            <a:avLst/>
            <a:gdLst>
              <a:gd name="T0" fmla="*/ 0 w 1222375"/>
              <a:gd name="T1" fmla="*/ 0 h 333375"/>
              <a:gd name="T2" fmla="*/ 1252 w 1222375"/>
              <a:gd name="T3" fmla="*/ 108664398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1" name="Freeform 12"/>
          <p:cNvSpPr>
            <a:spLocks/>
          </p:cNvSpPr>
          <p:nvPr/>
        </p:nvSpPr>
        <p:spPr bwMode="auto">
          <a:xfrm>
            <a:off x="3429000" y="1162050"/>
            <a:ext cx="3429000" cy="1352550"/>
          </a:xfrm>
          <a:custGeom>
            <a:avLst/>
            <a:gdLst>
              <a:gd name="T0" fmla="*/ 0 w 3540125"/>
              <a:gd name="T1" fmla="*/ 2159956 h 1251057"/>
              <a:gd name="T2" fmla="*/ 711121 w 3540125"/>
              <a:gd name="T3" fmla="*/ 241376 h 1251057"/>
              <a:gd name="T4" fmla="*/ 2120666 w 3540125"/>
              <a:gd name="T5" fmla="*/ 22110 h 1251057"/>
              <a:gd name="T6" fmla="*/ 2831789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3581400" y="4921250"/>
            <a:ext cx="3352800" cy="1631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 dirty="0">
                <a:latin typeface="Helvetica" charset="0"/>
                <a:cs typeface="Helvetica" charset="0"/>
              </a:rPr>
              <a:t>If one thread in critical section, </a:t>
            </a:r>
            <a:r>
              <a:rPr lang="en-US" sz="2000" b="0" dirty="0">
                <a:latin typeface="Helvetica" charset="0"/>
                <a:cs typeface="Helvetica" charset="0"/>
                <a:sym typeface="Wingdings" charset="0"/>
              </a:rPr>
              <a:t>no other activity (including OS) can run</a:t>
            </a:r>
            <a:r>
              <a:rPr lang="en-US" sz="2000" b="0" dirty="0" smtClean="0">
                <a:latin typeface="Helvetica" charset="0"/>
                <a:cs typeface="Helvetica" charset="0"/>
                <a:sym typeface="Wingdings" charset="0"/>
              </a:rPr>
              <a:t>!</a:t>
            </a:r>
          </a:p>
          <a:p>
            <a:endParaRPr lang="en-US" sz="2000" b="0" dirty="0" smtClean="0">
              <a:latin typeface="Helvetica" charset="0"/>
              <a:cs typeface="Helvetica" charset="0"/>
              <a:sym typeface="Wingdings" charset="0"/>
            </a:endParaRPr>
          </a:p>
          <a:p>
            <a:r>
              <a:rPr lang="en-US" sz="2000" b="0" dirty="0" smtClean="0">
                <a:solidFill>
                  <a:srgbClr val="FF0000"/>
                </a:solidFill>
                <a:latin typeface="Helvetica" charset="0"/>
                <a:cs typeface="Helvetica" charset="0"/>
                <a:sym typeface="Wingdings" charset="0"/>
              </a:rPr>
              <a:t>Lock argument not used! </a:t>
            </a:r>
            <a:endParaRPr lang="en-US" sz="2000" b="0" dirty="0">
              <a:solidFill>
                <a:srgbClr val="FF0000"/>
              </a:solidFill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437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81400" y="838200"/>
            <a:ext cx="335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</a:t>
            </a:r>
            <a:r>
              <a:rPr lang="en-US" dirty="0" smtClean="0">
                <a:latin typeface="Helvetica" charset="0"/>
                <a:ea typeface="ＭＳ Ｐゴシック" charset="0"/>
                <a:cs typeface="ＭＳ Ｐゴシック" charset="0"/>
              </a:rPr>
              <a:t>Locks using test &amp; set</a:t>
            </a:r>
            <a:endParaRPr lang="en-US" dirty="0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934200" y="685800"/>
            <a:ext cx="38100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guard = 0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; // global!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acquire(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while(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(guard));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</a:t>
            </a:r>
            <a:r>
              <a:rPr lang="en-US" sz="1600" dirty="0" smtClean="0">
                <a:latin typeface="Courier New" charset="0"/>
              </a:rPr>
              <a:t>(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sleep()&amp;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	 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// guard == 0 on wakeup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 1;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7818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 smtClean="0">
                <a:latin typeface="Courier New" charset="0"/>
              </a:rPr>
              <a:t>release(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 smtClean="0">
                <a:latin typeface="Courier New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while (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test&amp;set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(guard));</a:t>
            </a:r>
            <a:br>
              <a:rPr lang="en-US" sz="1600" dirty="0" smtClean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 smtClean="0">
                <a:latin typeface="Courier New" charset="0"/>
              </a:rPr>
              <a:t>  if </a:t>
            </a:r>
            <a:r>
              <a:rPr lang="en-US" sz="1600" dirty="0">
                <a:latin typeface="Courier New" charset="0"/>
              </a:rPr>
              <a:t>anyone on wait queue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latin typeface="Courier New" charset="0"/>
              </a:rPr>
              <a:t>take </a:t>
            </a:r>
            <a:r>
              <a:rPr lang="en-US" sz="1600" dirty="0">
                <a:latin typeface="Courier New" charset="0"/>
              </a:rPr>
              <a:t>thread off wait-queue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Place on ready queue;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= 0;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/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1185129" y="1955319"/>
            <a:ext cx="24622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int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=0; 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endParaRPr lang="en-US" altLang="ko-KR" sz="1600" dirty="0" smtClean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sz="1600" dirty="0" err="1" smtClean="0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sz="1600" dirty="0" err="1" smtClean="0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3581400" y="1608138"/>
            <a:ext cx="35052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dirty="0" err="1" smtClean="0">
                <a:solidFill>
                  <a:schemeClr val="hlink"/>
                </a:solidFill>
                <a:latin typeface="Courier New" charset="0"/>
              </a:rPr>
              <a:t>mylock</a:t>
            </a:r>
            <a:r>
              <a:rPr lang="en-US" sz="1600" dirty="0" smtClean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= 0;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Courier New" charset="0"/>
              </a:rPr>
              <a:t>acquire(</a:t>
            </a:r>
            <a:r>
              <a:rPr lang="en-US" sz="1600" dirty="0" err="1" smtClean="0"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*</a:t>
            </a:r>
            <a:r>
              <a:rPr lang="en-US" sz="1600" dirty="0" err="1" smtClean="0"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 smtClean="0">
                <a:solidFill>
                  <a:schemeClr val="hlink"/>
                </a:solidFill>
                <a:latin typeface="Courier New" charset="0"/>
              </a:rPr>
              <a:t>while(</a:t>
            </a:r>
            <a:r>
              <a:rPr lang="en-US" sz="1600" dirty="0" err="1" smtClean="0">
                <a:solidFill>
                  <a:schemeClr val="hlink"/>
                </a:solidFill>
                <a:latin typeface="Courier New" charset="0"/>
              </a:rPr>
              <a:t>test&amp;set</a:t>
            </a:r>
            <a:r>
              <a:rPr lang="en-US" sz="1600" dirty="0" smtClean="0">
                <a:solidFill>
                  <a:schemeClr val="hlink"/>
                </a:solidFill>
                <a:latin typeface="Courier New" charset="0"/>
              </a:rPr>
              <a:t>(</a:t>
            </a:r>
            <a:r>
              <a:rPr lang="en-US" sz="1600" dirty="0" err="1" smtClean="0">
                <a:solidFill>
                  <a:schemeClr val="hlink"/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chemeClr val="hlink"/>
                </a:solidFill>
                <a:latin typeface="Courier New" charset="0"/>
              </a:rPr>
              <a:t>));</a:t>
            </a:r>
            <a:r>
              <a:rPr lang="en-US" sz="1600" dirty="0">
                <a:latin typeface="Courier New" charset="0"/>
              </a:rPr>
              <a:t/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581399" y="3962400"/>
            <a:ext cx="3048001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 smtClean="0">
                <a:latin typeface="Courier New" charset="0"/>
              </a:rPr>
              <a:t>release(</a:t>
            </a:r>
            <a:r>
              <a:rPr lang="en-US" sz="1600" dirty="0" err="1" smtClean="0">
                <a:latin typeface="Courier New" charset="0"/>
              </a:rPr>
              <a:t>int</a:t>
            </a:r>
            <a:r>
              <a:rPr lang="en-US" sz="1600" dirty="0" smtClean="0">
                <a:latin typeface="Courier New" charset="0"/>
              </a:rPr>
              <a:t> *</a:t>
            </a:r>
            <a:r>
              <a:rPr lang="en-US" sz="1600" dirty="0" err="1" smtClean="0">
                <a:latin typeface="Courier New" charset="0"/>
              </a:rPr>
              <a:t>thelock</a:t>
            </a:r>
            <a:r>
              <a:rPr lang="en-US" sz="1600" dirty="0" smtClean="0">
                <a:latin typeface="Courier New" charset="0"/>
              </a:rPr>
              <a:t>) </a:t>
            </a:r>
            <a:r>
              <a:rPr lang="en-US" sz="1600" dirty="0">
                <a:latin typeface="Courier New" charset="0"/>
              </a:rPr>
              <a:t>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600" dirty="0" err="1" smtClean="0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600" dirty="0" smtClean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= 0;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12" name="Rounded Rectangle 9"/>
          <p:cNvSpPr>
            <a:spLocks noChangeArrowheads="1"/>
          </p:cNvSpPr>
          <p:nvPr/>
        </p:nvSpPr>
        <p:spPr bwMode="auto">
          <a:xfrm>
            <a:off x="3581399" y="4995862"/>
            <a:ext cx="3311769" cy="1219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Helvetica" charset="0"/>
                <a:cs typeface="Helvetica" charset="0"/>
              </a:rPr>
              <a:t>Threads waiting to enter critical section busy-wait</a:t>
            </a:r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>
            <a:off x="3429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3429000" y="3733800"/>
            <a:ext cx="304800" cy="381000"/>
          </a:xfrm>
          <a:custGeom>
            <a:avLst/>
            <a:gdLst>
              <a:gd name="T0" fmla="*/ 0 w 1222375"/>
              <a:gd name="T1" fmla="*/ 0 h 333375"/>
              <a:gd name="T2" fmla="*/ 73 w 1222375"/>
              <a:gd name="T3" fmla="*/ 848939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 flipV="1">
            <a:off x="3352800" y="2057400"/>
            <a:ext cx="381000" cy="457200"/>
          </a:xfrm>
          <a:custGeom>
            <a:avLst/>
            <a:gdLst>
              <a:gd name="T0" fmla="*/ 0 w 1222375"/>
              <a:gd name="T1" fmla="*/ 0 h 333375"/>
              <a:gd name="T2" fmla="*/ 349 w 1222375"/>
              <a:gd name="T3" fmla="*/ 3041914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Freeform 13"/>
          <p:cNvSpPr>
            <a:spLocks/>
          </p:cNvSpPr>
          <p:nvPr/>
        </p:nvSpPr>
        <p:spPr bwMode="auto">
          <a:xfrm>
            <a:off x="3200400" y="1162050"/>
            <a:ext cx="3657600" cy="1352550"/>
          </a:xfrm>
          <a:custGeom>
            <a:avLst/>
            <a:gdLst>
              <a:gd name="T0" fmla="*/ 0 w 3540125"/>
              <a:gd name="T1" fmla="*/ 2159956 h 1251057"/>
              <a:gd name="T2" fmla="*/ 1117235 w 3540125"/>
              <a:gd name="T3" fmla="*/ 241376 h 1251057"/>
              <a:gd name="T4" fmla="*/ 3331759 w 3540125"/>
              <a:gd name="T5" fmla="*/ 22110 h 1251057"/>
              <a:gd name="T6" fmla="*/ 4448995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Correctness Properties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10160000" cy="5105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Need to be careful about correctness of concurrent programs, since non-deterministic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Impulse is to start coding first, then when it doesn’t work, pull hair out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Instead, think first, then code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Always write down behavior </a:t>
            </a:r>
            <a:r>
              <a:rPr lang="en-US" altLang="ko-KR" dirty="0" smtClean="0">
                <a:ea typeface="굴림" panose="020B0600000101010101" pitchFamily="34" charset="-127"/>
              </a:rPr>
              <a:t>first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are the correctness properties for the “Too much milk” problem???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Never more than one person buys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Someone buys if needed</a:t>
            </a:r>
          </a:p>
          <a:p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First attempt: Restrict ourselves to use only atomic load and store operations as building blocks</a:t>
            </a:r>
          </a:p>
        </p:txBody>
      </p:sp>
    </p:spTree>
    <p:extLst>
      <p:ext uri="{BB962C8B-B14F-4D97-AF65-F5344CB8AC3E}">
        <p14:creationId xmlns:p14="http://schemas.microsoft.com/office/powerpoint/2010/main" val="3155188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1302"/>
            <a:ext cx="10744200" cy="424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 smtClean="0"/>
              <a:t> </a:t>
            </a:r>
            <a:r>
              <a:rPr lang="en-US" dirty="0"/>
              <a:t>points to a 32-bit value in user space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FUTEX_WAIT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</a:t>
            </a:r>
            <a:r>
              <a:rPr lang="en-US" dirty="0" smtClean="0"/>
              <a:t>holds after we disable interrupts (in kernel!)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 smtClean="0">
                <a:latin typeface="Consolas" panose="020B0609020204030204" pitchFamily="49" charset="0"/>
              </a:rPr>
              <a:t>FUTEX_CMP_REQUEUE: More interesting operations!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6000"/>
                </a:solidFill>
                <a:latin typeface="Consolas" panose="020B0609020204030204" pitchFamily="49" charset="0"/>
              </a:rPr>
              <a:t>  timeout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</a:t>
            </a:r>
            <a:r>
              <a:rPr lang="en-US" dirty="0" smtClean="0"/>
              <a:t>op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Interface to the kernel sleep() functionality!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Let thread put themselves to sleep – conditionally! </a:t>
            </a:r>
          </a:p>
          <a:p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futex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not exposed in </a:t>
            </a:r>
            <a:r>
              <a:rPr lang="en-US" dirty="0" err="1">
                <a:solidFill>
                  <a:srgbClr val="FF0000"/>
                </a:solidFill>
              </a:rPr>
              <a:t>libc</a:t>
            </a:r>
            <a:r>
              <a:rPr lang="en-US" dirty="0">
                <a:solidFill>
                  <a:srgbClr val="FF0000"/>
                </a:solidFill>
              </a:rPr>
              <a:t>; it is used within the implementation of </a:t>
            </a:r>
            <a:r>
              <a:rPr lang="en-US" dirty="0" err="1">
                <a:solidFill>
                  <a:srgbClr val="FF0000"/>
                </a:solidFill>
              </a:rPr>
              <a:t>pthreads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used to implement locks, semaphores, monitors, etc…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6858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 smtClean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 smtClean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90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First try: T&amp;S and </a:t>
            </a:r>
            <a:r>
              <a:rPr lang="en-US" dirty="0" err="1" smtClean="0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69" y="3729282"/>
            <a:ext cx="10693400" cy="25426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Properties: </a:t>
            </a:r>
          </a:p>
          <a:p>
            <a:pPr lvl="1"/>
            <a:r>
              <a:rPr lang="en-US" dirty="0" smtClean="0"/>
              <a:t>Sleep interface by using </a:t>
            </a:r>
            <a:r>
              <a:rPr lang="en-US" dirty="0" err="1" smtClean="0"/>
              <a:t>futex</a:t>
            </a:r>
            <a:r>
              <a:rPr lang="en-US" dirty="0" smtClean="0"/>
              <a:t> – no </a:t>
            </a:r>
            <a:r>
              <a:rPr lang="en-US" dirty="0" err="1" smtClean="0"/>
              <a:t>busywaiting</a:t>
            </a:r>
            <a:endParaRPr lang="en-US" dirty="0" smtClean="0"/>
          </a:p>
          <a:p>
            <a:r>
              <a:rPr lang="en-US" dirty="0" smtClean="0"/>
              <a:t>No overhead to acquire lock</a:t>
            </a:r>
          </a:p>
          <a:p>
            <a:pPr lvl="1"/>
            <a:r>
              <a:rPr lang="en-US" dirty="0" smtClean="0"/>
              <a:t>Good!</a:t>
            </a:r>
          </a:p>
          <a:p>
            <a:r>
              <a:rPr lang="en-US" dirty="0" smtClean="0"/>
              <a:t>Every unlock has to call kernel to potentially wake someone up – even if none</a:t>
            </a:r>
            <a:endParaRPr lang="en-US" dirty="0"/>
          </a:p>
          <a:p>
            <a:pPr lvl="1"/>
            <a:r>
              <a:rPr lang="en-US" dirty="0" smtClean="0"/>
              <a:t>Doesn’t quite give us no-kernel crossings when uncontended…!</a:t>
            </a: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817562"/>
            <a:ext cx="7140161" cy="2724151"/>
            <a:chOff x="-136" y="1152"/>
            <a:chExt cx="3584" cy="1716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6" y="1152"/>
              <a:ext cx="3584" cy="1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sz="1900" b="0" dirty="0" err="1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= 0; </a:t>
              </a:r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// Interface: acquire(&amp;</a:t>
              </a:r>
              <a:r>
                <a:rPr lang="en-US" altLang="en-US" sz="1900" b="0" dirty="0" err="1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        //            release(&amp;</a:t>
              </a:r>
              <a:r>
                <a:rPr lang="en-US" altLang="en-US" sz="1900" b="0" dirty="0" err="1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 smtClean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  <a:endParaRPr lang="en-US" altLang="en-US" sz="1900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acquire(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) 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while (</a:t>
              </a:r>
              <a:r>
                <a:rPr lang="en-US" altLang="en-US" sz="1900" b="0" dirty="0" err="1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FUTEX_WAIT, 1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6271615" y="817562"/>
            <a:ext cx="5311361" cy="3513138"/>
            <a:chOff x="-27" y="997"/>
            <a:chExt cx="3584" cy="2213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" y="997"/>
              <a:ext cx="3584" cy="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release(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*</a:t>
              </a:r>
              <a:r>
                <a:rPr lang="en-US" altLang="en-US" sz="1900" b="0" dirty="0" err="1" smtClean="0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sz="1900" b="0" dirty="0" smtClean="0">
                  <a:latin typeface="Consolas" charset="0"/>
                  <a:ea typeface="Consolas" charset="0"/>
                  <a:cs typeface="Consolas" charset="0"/>
                </a:rPr>
                <a:t>= 0; // unlock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err="1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FUTEX_WAKE, 1);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/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endPara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 smtClean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385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Try #2: T&amp;S and </a:t>
            </a:r>
            <a:r>
              <a:rPr lang="en-US" dirty="0" err="1" smtClean="0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2674"/>
            <a:ext cx="10896600" cy="1744326"/>
          </a:xfrm>
        </p:spPr>
        <p:txBody>
          <a:bodyPr>
            <a:normAutofit fontScale="92500"/>
          </a:bodyPr>
          <a:lstStyle/>
          <a:p>
            <a:r>
              <a:rPr lang="en-US" dirty="0"/>
              <a:t>This is </a:t>
            </a:r>
            <a:r>
              <a:rPr lang="en-US" dirty="0" err="1"/>
              <a:t>syscall</a:t>
            </a:r>
            <a:r>
              <a:rPr lang="en-US" dirty="0"/>
              <a:t>-free in the uncontended case</a:t>
            </a:r>
          </a:p>
          <a:p>
            <a:pPr lvl="1"/>
            <a:r>
              <a:rPr lang="en-US" dirty="0"/>
              <a:t>Temporarily falls back to </a:t>
            </a:r>
            <a:r>
              <a:rPr lang="en-US" dirty="0" err="1"/>
              <a:t>syscalls</a:t>
            </a:r>
            <a:r>
              <a:rPr lang="en-US" dirty="0"/>
              <a:t> if multiple waiters, or concurrent </a:t>
            </a:r>
            <a:r>
              <a:rPr lang="en-US" dirty="0" smtClean="0"/>
              <a:t>acquire/release</a:t>
            </a:r>
          </a:p>
          <a:p>
            <a:r>
              <a:rPr lang="en-US" dirty="0" smtClean="0"/>
              <a:t>But </a:t>
            </a:r>
            <a:r>
              <a:rPr lang="en-US" dirty="0"/>
              <a:t>it can be considerably optimized!</a:t>
            </a:r>
          </a:p>
          <a:p>
            <a:pPr lvl="1"/>
            <a:r>
              <a:rPr lang="en-US" dirty="0"/>
              <a:t>See “</a:t>
            </a:r>
            <a:r>
              <a:rPr lang="en-US" dirty="0" err="1">
                <a:hlinkClick r:id="rId2"/>
              </a:rPr>
              <a:t>Futexes</a:t>
            </a:r>
            <a:r>
              <a:rPr lang="en-US" dirty="0">
                <a:hlinkClick r:id="rId2"/>
              </a:rPr>
              <a:t> are Tricky</a:t>
            </a:r>
            <a:r>
              <a:rPr lang="en-US" dirty="0"/>
              <a:t>” by Ulrich </a:t>
            </a:r>
            <a:r>
              <a:rPr lang="en-US" dirty="0" err="1"/>
              <a:t>Drepper</a:t>
            </a:r>
            <a:endParaRPr lang="en-US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31D945-3296-45FA-9F38-10591FC6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716" y="706437"/>
            <a:ext cx="5596284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, bool *maybe)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0;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if 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(*maybe)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*maybe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 false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Try to wake up someone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FUTEX_WAKE, 1);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6" y="706437"/>
            <a:ext cx="79584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false;</a:t>
            </a:r>
          </a:p>
          <a:p>
            <a:pPr algn="l"/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= 0;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//            release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, bool *maybe)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Sleep, since lock busy!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*maybe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 true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FUTEX_WAIT, 1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/>
            <a:endParaRPr lang="en-US" altLang="en-US" b="0" dirty="0" smtClean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Make sure other sleepers not stuck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*maybe =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49398" y="1011237"/>
            <a:ext cx="62622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48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#3: Better, using more atomics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3889"/>
            <a:ext cx="4724400" cy="586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Much better: Three (3) states: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UNLOCKED</a:t>
            </a:r>
            <a:r>
              <a:rPr lang="en-US" sz="2000" dirty="0" smtClean="0"/>
              <a:t>: No one has lock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LOCKED</a:t>
            </a:r>
            <a:r>
              <a:rPr lang="en-US" sz="2000" dirty="0" smtClean="0"/>
              <a:t>: One thread has lock</a:t>
            </a:r>
          </a:p>
          <a:p>
            <a:pPr lvl="1"/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CONTESTED</a:t>
            </a:r>
            <a:r>
              <a:rPr lang="en-US" sz="2000" dirty="0" smtClean="0"/>
              <a:t>: Possibly more than one (with someone sleeping)</a:t>
            </a:r>
          </a:p>
          <a:p>
            <a:r>
              <a:rPr lang="en-US" sz="2000" dirty="0" smtClean="0"/>
              <a:t>Clean interface!</a:t>
            </a:r>
          </a:p>
          <a:p>
            <a:r>
              <a:rPr lang="en-US" sz="2000" dirty="0" smtClean="0"/>
              <a:t>Lock grabbed cleanly by either</a:t>
            </a:r>
          </a:p>
          <a:p>
            <a:pPr lvl="1"/>
            <a:r>
              <a:rPr lang="en-US" sz="20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compare&amp;swap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 smtClean="0"/>
              <a:t>First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swap()</a:t>
            </a:r>
          </a:p>
          <a:p>
            <a:r>
              <a:rPr lang="en-US" sz="2000" dirty="0" smtClean="0">
                <a:latin typeface="Gill Sans Light"/>
              </a:rPr>
              <a:t>No overhead if uncontested!</a:t>
            </a:r>
          </a:p>
          <a:p>
            <a:r>
              <a:rPr lang="en-US" sz="2000" dirty="0" smtClean="0">
                <a:latin typeface="Gill Sans Light"/>
              </a:rPr>
              <a:t>Could build semaphores in a similar way!</a:t>
            </a:r>
          </a:p>
          <a:p>
            <a:pPr lvl="2"/>
            <a:endParaRPr lang="en-US" sz="18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23889"/>
            <a:ext cx="7086600" cy="55769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UNLOCKED,LOCKED,CONTESTED } Lock;</a:t>
            </a:r>
            <a:endParaRPr lang="en-US" altLang="en-US" b="0" dirty="0">
              <a:solidFill>
                <a:schemeClr val="accent5">
                  <a:lumMod val="50000"/>
                </a:schemeClr>
              </a:solidFill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Lock </a:t>
            </a:r>
            <a:r>
              <a:rPr lang="en-US" altLang="en-US" b="0" dirty="0" err="1" smtClean="0">
                <a:solidFill>
                  <a:srgbClr val="233AE1"/>
                </a:solidFill>
                <a:latin typeface="Consolas" panose="020B0609020204030204" pitchFamily="49" charset="0"/>
              </a:rPr>
              <a:t>mylock</a:t>
            </a:r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= </a:t>
            </a:r>
            <a:r>
              <a:rPr lang="en-US" altLang="en-US" b="0" dirty="0" smtClean="0">
                <a:solidFill>
                  <a:srgbClr val="233AE1"/>
                </a:solidFill>
                <a:latin typeface="Consolas" panose="020B0609020204030204" pitchFamily="49" charset="0"/>
              </a:rPr>
              <a:t>UNLOCKED; // Interface: 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acquire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//            release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 smtClean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acquire(Lock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If unlocked, grab lock!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compare&amp;swap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thelock,UNLOCKED,LOCKED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	return;</a:t>
            </a:r>
          </a:p>
          <a:p>
            <a:pPr algn="l"/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Keep trying to grab lock, sleep in 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futex</a:t>
            </a: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lock,CONTESTED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!= UNLOCKED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// Sleep unless someone releases 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here!</a:t>
            </a: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CONTESTED);</a:t>
            </a:r>
          </a:p>
          <a:p>
            <a:pPr algn="l"/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algn="l"/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elease(Lock *</a:t>
            </a:r>
            <a:r>
              <a:rPr lang="en-US" altLang="en-US" b="0" dirty="0" err="1" smtClean="0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// If someone sleeping, 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 smtClean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== CONTESTED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 smtClean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(thelock,FUTEX_WAKE,1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70811" y="881063"/>
            <a:ext cx="764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1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101346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677400" cy="21336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37086637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Producer-Consumer with a Bounded </a:t>
            </a:r>
            <a:r>
              <a:rPr lang="en-US" altLang="ko-KR" dirty="0">
                <a:ea typeface="굴림" panose="020B0600000101010101" pitchFamily="34" charset="-127"/>
              </a:rPr>
              <a:t>B</a:t>
            </a:r>
            <a:r>
              <a:rPr lang="en-US" altLang="ko-KR" dirty="0" smtClean="0">
                <a:ea typeface="굴림" panose="020B0600000101010101" pitchFamily="34" charset="-127"/>
              </a:rPr>
              <a:t>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1" y="3429001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279049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00587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194382"/>
            <a:ext cx="8991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 smtClean="0"/>
              <a:t>Bounded </a:t>
            </a:r>
            <a:r>
              <a:rPr lang="en-US" dirty="0"/>
              <a:t>Buffer Data </a:t>
            </a:r>
            <a:r>
              <a:rPr lang="en-US" dirty="0" smtClean="0"/>
              <a:t>Structure (sequential </a:t>
            </a:r>
            <a:r>
              <a:rPr lang="en-US" dirty="0"/>
              <a:t>case)</a:t>
            </a:r>
          </a:p>
        </p:txBody>
      </p:sp>
    </p:spTree>
    <p:extLst>
      <p:ext uri="{BB962C8B-B14F-4D97-AF65-F5344CB8AC3E}">
        <p14:creationId xmlns:p14="http://schemas.microsoft.com/office/powerpoint/2010/main" val="19029094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4874026" cy="1244037"/>
            <a:chOff x="3929744" y="2645560"/>
            <a:chExt cx="4874026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8" y="2841502"/>
              <a:ext cx="373861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</a:t>
            </a:r>
            <a:r>
              <a:rPr lang="en-US" dirty="0" smtClean="0"/>
              <a:t>Buffer – </a:t>
            </a:r>
            <a:r>
              <a:rPr lang="en-US" dirty="0"/>
              <a:t>first cut</a:t>
            </a:r>
          </a:p>
        </p:txBody>
      </p:sp>
    </p:spTree>
    <p:extLst>
      <p:ext uri="{BB962C8B-B14F-4D97-AF65-F5344CB8AC3E}">
        <p14:creationId xmlns:p14="http://schemas.microsoft.com/office/powerpoint/2010/main" val="81886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754" y="2569736"/>
            <a:ext cx="5026048" cy="1569660"/>
            <a:chOff x="3905754" y="2569736"/>
            <a:chExt cx="5026048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3902602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happens when one is waiting for the other?</a:t>
              </a:r>
            </a:p>
            <a:p>
              <a:r>
                <a:rPr lang="en-US" sz="2400" dirty="0"/>
                <a:t> - Multiple cores ?</a:t>
              </a:r>
            </a:p>
            <a:p>
              <a:r>
                <a:rPr lang="en-US" sz="2400" dirty="0"/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</a:t>
            </a:r>
            <a:r>
              <a:rPr lang="en-US" dirty="0" smtClean="0"/>
              <a:t>Buffer – </a:t>
            </a: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5370" y="-121860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2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Goal of last couple of lectures: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Want as high a level primitive as </a:t>
            </a:r>
            <a:r>
              <a:rPr lang="en-US" altLang="ko-KR" dirty="0" smtClean="0">
                <a:ea typeface="굴림" panose="020B0600000101010101" pitchFamily="34" charset="-127"/>
              </a:rPr>
              <a:t>possible!</a:t>
            </a: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97878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363200" cy="5922964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</p:txBody>
      </p:sp>
      <p:grpSp>
        <p:nvGrpSpPr>
          <p:cNvPr id="429069" name="Group 13"/>
          <p:cNvGrpSpPr>
            <a:grpSpLocks/>
          </p:cNvGrpSpPr>
          <p:nvPr/>
        </p:nvGrpSpPr>
        <p:grpSpPr bwMode="auto">
          <a:xfrm>
            <a:off x="5638800" y="2438400"/>
            <a:ext cx="2438400" cy="2133600"/>
            <a:chOff x="3504" y="1584"/>
            <a:chExt cx="1056" cy="947"/>
          </a:xfrm>
        </p:grpSpPr>
        <p:pic>
          <p:nvPicPr>
            <p:cNvPr id="29701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</p:spTree>
    <p:extLst>
      <p:ext uri="{BB962C8B-B14F-4D97-AF65-F5344CB8AC3E}">
        <p14:creationId xmlns:p14="http://schemas.microsoft.com/office/powerpoint/2010/main" val="6983668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 smtClean="0">
                <a:ea typeface="굴림" panose="020B0600000101010101" pitchFamily="34" charset="-127"/>
              </a:rPr>
              <a:t>Dijkstra</a:t>
            </a:r>
            <a:r>
              <a:rPr lang="en-US" altLang="ko-KR" dirty="0" smtClean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Definition: a Semaphore has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non-negative integer value</a:t>
            </a:r>
            <a:r>
              <a:rPr lang="en-US" altLang="ko-KR" dirty="0" smtClean="0">
                <a:ea typeface="굴림" panose="020B0600000101010101" pitchFamily="34" charset="-127"/>
              </a:rPr>
              <a:t> and supports the following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Set value when you initialize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 smtClean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 smtClean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of this as the signal() operation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Technically examining value after initialization is not allowed.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990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</a:t>
            </a:r>
            <a:r>
              <a:rPr lang="en-US" altLang="ko-KR" dirty="0" smtClean="0">
                <a:ea typeface="굴림" panose="020B0600000101010101" pitchFamily="34" charset="-127"/>
              </a:rPr>
              <a:t>hread going to sleep in P won’t miss wakeup from V – even if both happen at same time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020526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 or “</a:t>
            </a:r>
            <a:r>
              <a:rPr lang="en-US" altLang="ko-KR" dirty="0" err="1" smtClean="0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”.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exclusion, just like a lock:</a:t>
            </a:r>
            <a:endParaRPr lang="en-US" altLang="ko-KR" dirty="0">
              <a:latin typeface="Gill Sans Light"/>
              <a:ea typeface="굴림" charset="0"/>
              <a:cs typeface="Gill Sans Light"/>
            </a:endParaRP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  // 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endParaRPr lang="en-US" altLang="ko-KR" b="1" dirty="0">
              <a:latin typeface="Consolas" panose="020B0609020204030204" pitchFamily="49" charset="0"/>
              <a:ea typeface="굴림" charset="0"/>
              <a:cs typeface="굴림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2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thread 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</a:t>
            </a:r>
            <a:r>
              <a:rPr lang="en-US" altLang="ko-KR" dirty="0" smtClean="0">
                <a:latin typeface="Gill Sans Light"/>
                <a:ea typeface="굴림" charset="0"/>
                <a:cs typeface="Gill Sans Light"/>
              </a:rPr>
              <a:t>terminate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30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</a:t>
            </a:r>
            <a:r>
              <a:rPr lang="en-US" altLang="ko-KR" sz="2800" dirty="0" smtClean="0">
                <a:ea typeface="굴림" panose="020B0600000101010101" pitchFamily="34" charset="-127"/>
              </a:rPr>
              <a:t>Buffer: Correctness </a:t>
            </a:r>
            <a:r>
              <a:rPr lang="en-US" altLang="ko-KR" sz="2800" dirty="0">
                <a:ea typeface="굴림" panose="020B0600000101010101" pitchFamily="34" charset="-127"/>
              </a:rPr>
              <a:t>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96913"/>
            <a:ext cx="110712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General rule of thumb: 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950979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/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 smtClean="0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 smtClean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latin typeface="Consolas" panose="020B0609020204030204" pitchFamily="49" charset="0"/>
              </a:rPr>
              <a:t> </a:t>
            </a:r>
            <a:r>
              <a:rPr lang="en-US" sz="2200" b="0" dirty="0" err="1" smtClean="0">
                <a:latin typeface="Consolas" panose="020B0609020204030204" pitchFamily="49" charset="0"/>
              </a:rPr>
              <a:t>fullSlots</a:t>
            </a:r>
            <a:r>
              <a:rPr lang="en-US" sz="2200" b="0" dirty="0" smtClean="0">
                <a:latin typeface="Gill Sans Light"/>
              </a:rPr>
              <a:t> signals coke</a:t>
            </a:r>
            <a:endParaRPr lang="en-US" sz="2200" b="0" dirty="0">
              <a:latin typeface="Gill Sans Ligh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 smtClean="0">
                <a:latin typeface="Consolas" panose="020B0609020204030204" pitchFamily="49" charset="0"/>
              </a:rPr>
              <a:t>emptySlots</a:t>
            </a:r>
            <a:r>
              <a:rPr lang="en-US" sz="2200" b="0" dirty="0" smtClean="0">
                <a:latin typeface="Gill Sans Light"/>
              </a:rPr>
              <a:t> </a:t>
            </a:r>
          </a:p>
          <a:p>
            <a:r>
              <a:rPr lang="en-US" sz="2200" b="0" dirty="0" smtClean="0">
                <a:latin typeface="Gill Sans Light"/>
              </a:rPr>
              <a:t>signals space</a:t>
            </a:r>
            <a:endParaRPr lang="en-US" sz="2200" b="0" dirty="0">
              <a:latin typeface="Gill Sans Light"/>
            </a:endParaRP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Bounded Buffer, 3</a:t>
            </a:r>
            <a:r>
              <a:rPr lang="en-US" altLang="ko-KR" baseline="30000" dirty="0" smtClean="0">
                <a:latin typeface="Helvetica" charset="0"/>
                <a:ea typeface="굴림" charset="0"/>
                <a:cs typeface="굴림" charset="0"/>
              </a:rPr>
              <a:t>rd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 cut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(coke machine)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 smtClean="0">
                  <a:latin typeface="Gill Sans Light"/>
                </a:rPr>
                <a:t>Critical sections using </a:t>
              </a:r>
              <a:r>
                <a:rPr lang="en-US" sz="2200" b="0" dirty="0" err="1" smtClean="0">
                  <a:latin typeface="Gill Sans Light"/>
                </a:rPr>
                <a:t>mutex</a:t>
              </a:r>
              <a:r>
                <a:rPr lang="en-US" sz="2200" b="0" dirty="0" smtClean="0">
                  <a:latin typeface="Gill Sans Light"/>
                </a:rPr>
                <a:t> protect integrity of the queue</a:t>
              </a:r>
              <a:endParaRPr lang="en-US" sz="2200" b="0" dirty="0">
                <a:latin typeface="Gill Sans Light"/>
              </a:endParaRP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539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 smtClean="0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 smtClean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 smtClean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/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812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good but…Monitors are better!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Semaphores are a huge step up; just think of trying to do the bounded buffer with only loads and stores or even with locks!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Problem is that semaphores are dual purpose: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Cleaner idea: Use </a:t>
            </a:r>
            <a:r>
              <a:rPr lang="en-US" altLang="ko-KR" i="1" dirty="0" smtClean="0">
                <a:ea typeface="굴림" panose="020B0600000101010101" pitchFamily="34" charset="-127"/>
              </a:rPr>
              <a:t>locks</a:t>
            </a:r>
            <a:r>
              <a:rPr lang="en-US" altLang="ko-KR" dirty="0" smtClean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 smtClean="0"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scheduling constraints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Definition: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 smtClean="0">
                <a:ea typeface="굴림" panose="020B0600000101010101" pitchFamily="34" charset="-127"/>
              </a:rPr>
              <a:t>: a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 and zero or more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 smtClean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Most others use actual locks and condition variables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A “Monitor” is a paradigm for concurrent programming!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Some languages support monitors explicitly</a:t>
            </a:r>
          </a:p>
        </p:txBody>
      </p:sp>
    </p:spTree>
    <p:extLst>
      <p:ext uri="{BB962C8B-B14F-4D97-AF65-F5344CB8AC3E}">
        <p14:creationId xmlns:p14="http://schemas.microsoft.com/office/powerpoint/2010/main" val="36337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104394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How do we change the consumer()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 smtClean="0">
                <a:ea typeface="굴림" panose="020B0600000101010101" pitchFamily="34" charset="-127"/>
              </a:rPr>
              <a:t>: Atomically release lock and go to sleep.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 smtClean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Rule: 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2920844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>
                <a:ea typeface="굴림" panose="020B0600000101010101" pitchFamily="34" charset="-127"/>
              </a:rPr>
              <a:t> </a:t>
            </a:r>
            <a:r>
              <a:rPr lang="en-US" altLang="ko-KR" smtClean="0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5177" y="3429000"/>
            <a:ext cx="10817224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 smtClean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 smtClean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 smtClean="0">
                <a:ea typeface="굴림" panose="020B0600000101010101" pitchFamily="34" charset="-127"/>
              </a:rPr>
              <a:t>inside</a:t>
            </a:r>
            <a:r>
              <a:rPr lang="en-US" altLang="ko-KR" dirty="0" smtClean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3276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2971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6629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2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Here is an (infinite) synchronized queue: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 smtClean="0">
                <a:latin typeface="Consolas" charset="0"/>
                <a:ea typeface="Consolas" charset="0"/>
                <a:cs typeface="Consolas" charset="0"/>
              </a:rPr>
              <a:t>;	// </a:t>
            </a:r>
            <a:r>
              <a:rPr lang="en-US" altLang="ko-KR" sz="2000" smtClean="0">
                <a:latin typeface="Consolas" charset="0"/>
                <a:ea typeface="Consolas" charset="0"/>
                <a:cs typeface="Consolas" charset="0"/>
              </a:rPr>
              <a:t>Actual queue!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/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Consumer()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 // If empty,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dequeue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(&amp;queue);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61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</a:t>
            </a:r>
          </a:p>
        </p:txBody>
      </p:sp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746125"/>
            <a:ext cx="10160000" cy="603567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		 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	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   if 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remove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					      leave Note;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	      	      buy Milk;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377950" algn="l"/>
                <a:tab pos="2116138" algn="ctr"/>
                <a:tab pos="5148263" algn="l"/>
                <a:tab pos="5886450" algn="ctr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                                              remove Note;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   		   }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	}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009863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950976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Need to be careful about precise definition of signal and wait.  Consider a piece of our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dequeue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code: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Why didn’t we do 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this?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/>
            </a:r>
            <a:br>
              <a:rPr lang="en-US" altLang="ko-KR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Answer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: depends on the type of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Mesa-style: Named after Xerox-Park Mesa Operating System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Most OSes use Mesa Scheduling!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Hoare-style: Named after British logician Tony Hoare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rgbClr val="FF0000"/>
              </a:solidFill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28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438" y="762000"/>
            <a:ext cx="99060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gives up lock, CPU to waiter; waiter runs immediately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Then, Waiter 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On first glance, this seems like good semantics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</a:t>
            </a: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aiter gets to run immediately, condition is still correct!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Most textbooks talk about Hoare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However, hard to do, not really necessary!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latin typeface="Helvetica" charset="0"/>
                <a:ea typeface="굴림" charset="0"/>
                <a:cs typeface="굴림" charset="0"/>
              </a:rPr>
              <a:t>Forces a lot of context switching (inefficient!)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356838" y="2058988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/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32438" y="2057400"/>
            <a:ext cx="350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ond_signal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04238" y="2668587"/>
            <a:ext cx="1905000" cy="406400"/>
            <a:chOff x="3429000" y="3581400"/>
            <a:chExt cx="1905000" cy="4064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429000" y="3962400"/>
              <a:ext cx="1905000" cy="254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8038" y="3201987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2661932" y="2858293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6698945" y="3544094"/>
            <a:ext cx="534988" cy="3175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2660345" y="3391694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371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  <p:bldP spid="56323" grpId="0"/>
      <p:bldP spid="56324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keeps lock and 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 smtClean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Practically</a:t>
            </a: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, need to check condition again after </a:t>
            </a: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By the time the waiter gets scheduled, condition may be false again – so, just check again with the “while” loop</a:t>
            </a: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Most real operating </a:t>
            </a: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systems do this!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More efficient, easier to implement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Signaler’s cache state, </a:t>
            </a:r>
            <a:r>
              <a:rPr lang="en-US" altLang="ko-KR" dirty="0" err="1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etc</a:t>
            </a:r>
            <a:r>
              <a:rPr lang="en-US" altLang="ko-KR" dirty="0" smtClean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still good</a:t>
            </a:r>
            <a:endParaRPr lang="en-US" altLang="ko-KR" dirty="0">
              <a:solidFill>
                <a:srgbClr val="000000"/>
              </a:solidFill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553200" y="197483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solidFill>
                <a:srgbClr val="000000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828800" y="197324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ond_signal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 smtClean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elease(&amp;</a:t>
            </a:r>
            <a:r>
              <a:rPr lang="en-US" altLang="ko-KR" dirty="0" err="1" smtClean="0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 smtClean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2705894" y="2774135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2704307" y="3307536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 rot="21303948">
            <a:off x="4303193" y="3041296"/>
            <a:ext cx="2438400" cy="942011"/>
            <a:chOff x="3151163" y="4038600"/>
            <a:chExt cx="2438400" cy="942011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151163" y="4038600"/>
              <a:ext cx="2438400" cy="7620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20571012">
              <a:off x="3474910" y="4334280"/>
              <a:ext cx="191590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Helvetica" charset="0"/>
                  <a:cs typeface="Helvetica" charset="0"/>
                </a:rPr>
                <a:t>schedule thread</a:t>
              </a:r>
              <a:br>
                <a:rPr lang="en-US" sz="1800" b="0" dirty="0">
                  <a:latin typeface="Helvetica" charset="0"/>
                  <a:cs typeface="Helvetica" charset="0"/>
                </a:rPr>
              </a:br>
              <a:r>
                <a:rPr lang="en-US" sz="1800" b="0" dirty="0">
                  <a:latin typeface="Helvetica" charset="0"/>
                  <a:cs typeface="Helvetica" charset="0"/>
                </a:rPr>
                <a:t>(sometime later!)</a:t>
              </a:r>
            </a:p>
          </p:txBody>
        </p:sp>
      </p:grpSp>
      <p:sp>
        <p:nvSpPr>
          <p:cNvPr id="12" name="Rounded Rectangular Callout 1"/>
          <p:cNvSpPr>
            <a:spLocks noChangeArrowheads="1"/>
          </p:cNvSpPr>
          <p:nvPr/>
        </p:nvSpPr>
        <p:spPr bwMode="auto">
          <a:xfrm>
            <a:off x="4585275" y="1642776"/>
            <a:ext cx="1752600" cy="838200"/>
          </a:xfrm>
          <a:prstGeom prst="wedgeRoundRectCallout">
            <a:avLst>
              <a:gd name="adj1" fmla="val -53209"/>
              <a:gd name="adj2" fmla="val 86135"/>
              <a:gd name="adj3" fmla="val 16667"/>
            </a:avLst>
          </a:prstGeom>
          <a:solidFill>
            <a:srgbClr val="FF66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Helvetica" charset="0"/>
                <a:cs typeface="Helvetica" charset="0"/>
              </a:rPr>
              <a:t>Put waiting thread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3887301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1" grpId="0"/>
      <p:bldP spid="58372" grpId="0"/>
      <p:bldP spid="1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685800"/>
            <a:ext cx="8673267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lock </a:t>
            </a:r>
            <a:r>
              <a:rPr lang="en-US" altLang="ko-KR" sz="24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752601" y="1752601"/>
            <a:ext cx="876299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full) { 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/>
            </a:r>
            <a:b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752602" y="4027944"/>
            <a:ext cx="891539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empty) {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item =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95400" y="152400"/>
            <a:ext cx="9601200" cy="533400"/>
          </a:xfrm>
        </p:spPr>
        <p:txBody>
          <a:bodyPr/>
          <a:lstStyle/>
          <a:p>
            <a:r>
              <a:rPr lang="en-US" dirty="0" smtClean="0"/>
              <a:t>Bounded </a:t>
            </a:r>
            <a:r>
              <a:rPr lang="en-US" dirty="0" smtClean="0"/>
              <a:t>Buffer – </a:t>
            </a:r>
            <a:r>
              <a:rPr lang="en-US" dirty="0" smtClean="0"/>
              <a:t>4</a:t>
            </a:r>
            <a:r>
              <a:rPr lang="en-US" baseline="30000" dirty="0" smtClean="0"/>
              <a:t>rd</a:t>
            </a:r>
            <a:r>
              <a:rPr lang="en-US" dirty="0" smtClean="0"/>
              <a:t> </a:t>
            </a:r>
            <a:r>
              <a:rPr lang="en-US" dirty="0" smtClean="0"/>
              <a:t>cut (Monitors, </a:t>
            </a:r>
            <a:r>
              <a:rPr lang="en-US" dirty="0" err="1" smtClean="0"/>
              <a:t>pthread</a:t>
            </a:r>
            <a:r>
              <a:rPr lang="en-US" dirty="0" smtClean="0"/>
              <a:t>-like)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589742" y="2891436"/>
            <a:ext cx="5081372" cy="1832964"/>
            <a:chOff x="3929744" y="2645560"/>
            <a:chExt cx="5081372" cy="1832964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2576667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8805604" flipV="1">
              <a:off x="4024202" y="3728776"/>
              <a:ext cx="1107610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53189" y="2687079"/>
              <a:ext cx="395792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does thread do when it is waiting?</a:t>
              </a:r>
            </a:p>
            <a:p>
              <a:r>
                <a:rPr lang="en-US" sz="2400" dirty="0"/>
                <a:t> - Sleep, not </a:t>
              </a:r>
              <a:r>
                <a:rPr lang="en-US" sz="2400" dirty="0" err="1"/>
                <a:t>busywait</a:t>
              </a:r>
              <a:r>
                <a:rPr lang="en-US" sz="2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188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7275-B469-434A-BED0-8DC501B4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90600"/>
            <a:ext cx="78867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MESA semantics</a:t>
            </a:r>
          </a:p>
          <a:p>
            <a:r>
              <a:rPr lang="en-US" dirty="0" smtClean="0"/>
              <a:t>For most operating systems, when </a:t>
            </a:r>
            <a:r>
              <a:rPr lang="en-US" dirty="0"/>
              <a:t>a thread is woken 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signal()</a:t>
            </a:r>
            <a:r>
              <a:rPr lang="en-US" dirty="0"/>
              <a:t>, it is simply put on the ready queue</a:t>
            </a:r>
          </a:p>
          <a:p>
            <a:r>
              <a:rPr lang="en-US" dirty="0"/>
              <a:t>It may or may not reacquire the lock immediately!</a:t>
            </a:r>
          </a:p>
          <a:p>
            <a:pPr lvl="1"/>
            <a:r>
              <a:rPr lang="en-US" dirty="0"/>
              <a:t>Another thread could be scheduled first and "sneak in" to empty the queue</a:t>
            </a:r>
          </a:p>
          <a:p>
            <a:pPr lvl="1"/>
            <a:r>
              <a:rPr lang="en-US" dirty="0"/>
              <a:t>Need a loop to re-check condition on wakeup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Again: Why </a:t>
            </a: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220313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685800"/>
            <a:ext cx="9956800" cy="5867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Important concept: </a:t>
            </a: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 smtClean="0">
                <a:ea typeface="굴림" panose="020B0600000101010101" pitchFamily="34" charset="-127"/>
              </a:rPr>
              <a:t>test&amp;set</a:t>
            </a:r>
            <a:r>
              <a:rPr lang="en-US" altLang="ko-KR" dirty="0" smtClean="0">
                <a:ea typeface="굴림" panose="020B0600000101010101" pitchFamily="34" charset="-127"/>
              </a:rPr>
              <a:t>, swap, </a:t>
            </a:r>
            <a:r>
              <a:rPr lang="en-US" altLang="ko-KR" dirty="0" err="1" smtClean="0">
                <a:ea typeface="굴림" panose="020B0600000101010101" pitchFamily="34" charset="-127"/>
              </a:rPr>
              <a:t>compare&amp;swap</a:t>
            </a:r>
            <a:r>
              <a:rPr lang="en-US" altLang="ko-KR" dirty="0" smtClean="0">
                <a:ea typeface="굴림" panose="020B0600000101010101" pitchFamily="34" charset="-127"/>
              </a:rPr>
              <a:t>,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load-locked &amp; store-conditional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r>
              <a:rPr lang="en-US" altLang="ko-KR" dirty="0" smtClean="0">
                <a:ea typeface="굴림" panose="020B0600000101010101" pitchFamily="34" charset="-127"/>
              </a:rPr>
              <a:t>Showed primitive for constructing user-level locks 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Packages up functionality of sleeping</a:t>
            </a:r>
          </a:p>
        </p:txBody>
      </p:sp>
    </p:spTree>
    <p:extLst>
      <p:ext uri="{BB962C8B-B14F-4D97-AF65-F5344CB8AC3E}">
        <p14:creationId xmlns:p14="http://schemas.microsoft.com/office/powerpoint/2010/main" val="1930865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Summary (2/2)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762000"/>
            <a:ext cx="101092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 smtClean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P()</a:t>
            </a:r>
            <a:r>
              <a:rPr lang="en-US" altLang="ko-KR" dirty="0" smtClean="0"/>
              <a:t>: </a:t>
            </a:r>
            <a:r>
              <a:rPr lang="en-US" altLang="ko-KR" dirty="0" smtClean="0">
                <a:ea typeface="굴림" panose="020B0600000101010101" pitchFamily="34" charset="-127"/>
              </a:rPr>
              <a:t>Wait if zero; decrement when becomes non-zero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V()</a:t>
            </a:r>
            <a:r>
              <a:rPr lang="en-US" altLang="ko-KR" dirty="0" smtClean="0"/>
              <a:t>: </a:t>
            </a:r>
            <a:r>
              <a:rPr lang="en-US" altLang="ko-KR" dirty="0" smtClean="0">
                <a:ea typeface="굴림" panose="020B0600000101010101" pitchFamily="34" charset="-127"/>
              </a:rPr>
              <a:t>Increment and wake a sleeping task (if exists)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 smtClean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Three Operations: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ea typeface="굴림" panose="020B0600000101010101" pitchFamily="34" charset="-127"/>
              </a:rPr>
              <a:t>and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 smtClean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</a:t>
            </a:r>
            <a:r>
              <a:rPr lang="en-US" altLang="ko-KR" dirty="0" smtClean="0">
                <a:ea typeface="굴림" panose="020B0600000101010101" pitchFamily="34" charset="-127"/>
              </a:rPr>
              <a:t>proceed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latin typeface="Gill Sans Light"/>
                <a:ea typeface="Consolas" charset="0"/>
                <a:cs typeface="Consolas" charset="0"/>
              </a:rPr>
              <a:t>Next time: More complex monitor example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latin typeface="Gill Sans Light"/>
                <a:ea typeface="Consolas" charset="0"/>
                <a:cs typeface="Consolas" charset="0"/>
              </a:rPr>
              <a:t>Readers/Writers in depth!</a:t>
            </a:r>
            <a:endParaRPr lang="en-US" altLang="ko-KR" dirty="0">
              <a:solidFill>
                <a:srgbClr val="FF0000"/>
              </a:solidFill>
              <a:latin typeface="Gill Sans Light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 smtClean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 smtClean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1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7700" y="797341"/>
            <a:ext cx="10896600" cy="60356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Use a note to avoid buying too much milk: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Leave a note before buying (kind of “lock”)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Remove note after buying (kind of “unlock”)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Don’t buy if note (wait)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Suppose a computer tries this (remember, only memory read/write are atomic):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leave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remove note;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lnSpc>
                <a:spcPct val="5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Result?  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Still too much milk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but only occasionally!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Thread can get context switched after checking milk and note but before buying milk!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Solution makes problem worse since fails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intermittently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Makes it really hard to debug…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Must work despite what the dispatcher does!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endParaRPr lang="ko-KR" altLang="en-US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Too Much Milk: Solution #1</a:t>
            </a:r>
          </a:p>
        </p:txBody>
      </p:sp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5715000" y="2438400"/>
            <a:ext cx="2362200" cy="1981200"/>
            <a:chOff x="3504" y="1584"/>
            <a:chExt cx="1056" cy="947"/>
          </a:xfrm>
        </p:grpSpPr>
        <p:pic>
          <p:nvPicPr>
            <p:cNvPr id="8" name="Picture 8" descr="MCHH01153_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632"/>
              <a:ext cx="676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1584"/>
              <a:ext cx="384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573385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Too Much Milk: Solution #1½ 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9906000" cy="5959475"/>
          </a:xfrm>
        </p:spPr>
        <p:txBody>
          <a:bodyPr/>
          <a:lstStyle/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Clearly the Note is not quite blocking enough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Let’s try to fix this by placing note first</a:t>
            </a: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Another try at previous solution:</a:t>
            </a:r>
          </a:p>
          <a:p>
            <a:pPr>
              <a:lnSpc>
                <a:spcPct val="75000"/>
              </a:lnSpc>
              <a:spcBef>
                <a:spcPct val="20000"/>
              </a:spcBef>
              <a:buFontTx/>
              <a:buNone/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			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leave Note;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	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if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   buy milk;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 		   }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 lvl="1">
              <a:lnSpc>
                <a:spcPct val="75000"/>
              </a:lnSpc>
              <a:spcBef>
                <a:spcPct val="20000"/>
              </a:spcBef>
              <a:buFontTx/>
              <a:buNone/>
            </a:pP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		remove Note;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</a:br>
            <a:endParaRPr lang="en-US" altLang="ko-KR" dirty="0" smtClean="0"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What happens here?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Well, with human, probably nothing bad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With computer: no one ever buys milk</a:t>
            </a:r>
          </a:p>
        </p:txBody>
      </p:sp>
      <p:pic>
        <p:nvPicPr>
          <p:cNvPr id="432135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62200"/>
            <a:ext cx="2227263" cy="301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1654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76779</TotalTime>
  <Pages>60</Pages>
  <Words>9548</Words>
  <Application>Microsoft Office PowerPoint</Application>
  <PresentationFormat>Widescreen</PresentationFormat>
  <Paragraphs>1193</Paragraphs>
  <Slides>76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92" baseType="lpstr">
      <vt:lpstr>MS PGothic</vt:lpstr>
      <vt:lpstr>MS PGothic</vt:lpstr>
      <vt:lpstr>Arial</vt:lpstr>
      <vt:lpstr>Cambria Math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Helvetica</vt:lpstr>
      <vt:lpstr>Symbol</vt:lpstr>
      <vt:lpstr>Wingdings</vt:lpstr>
      <vt:lpstr>Office</vt:lpstr>
      <vt:lpstr>CS162 Operating Systems and Systems Programming Lecture 8  Synchronization 3:  Locks, Semaphores, Monitors</vt:lpstr>
      <vt:lpstr>Recall: Fix banking problem with Locks!</vt:lpstr>
      <vt:lpstr>Recall: Motivating Example: “Too Much Milk”</vt:lpstr>
      <vt:lpstr>Recall: Solve with a lock?</vt:lpstr>
      <vt:lpstr>Too Much Milk: Correctness Properties</vt:lpstr>
      <vt:lpstr>Too Much Milk: Solution #1</vt:lpstr>
      <vt:lpstr>Too Much Milk: Solution #1</vt:lpstr>
      <vt:lpstr>Too Much Milk: Solution #1</vt:lpstr>
      <vt:lpstr>Too Much Milk: Solution #1½ </vt:lpstr>
      <vt:lpstr>Too Much Milk Solution #2</vt:lpstr>
      <vt:lpstr>Too Much Milk Solution #2: problem!</vt:lpstr>
      <vt:lpstr>Too Much Milk Solution #3</vt:lpstr>
      <vt:lpstr>Case 1</vt:lpstr>
      <vt:lpstr>Case 1</vt:lpstr>
      <vt:lpstr>Case 1</vt:lpstr>
      <vt:lpstr>Case 2</vt:lpstr>
      <vt:lpstr>Case 2</vt:lpstr>
      <vt:lpstr>Case 2</vt:lpstr>
      <vt:lpstr>This Generalizes to n Threads…</vt:lpstr>
      <vt:lpstr>Solution #3 discussion</vt:lpstr>
      <vt:lpstr>Too Much Milk: Solution #4?</vt:lpstr>
      <vt:lpstr>Where are we going with synchronization?</vt:lpstr>
      <vt:lpstr>Administrivia</vt:lpstr>
      <vt:lpstr>Back to: How to Implement Locks?</vt:lpstr>
      <vt:lpstr>Naïve use of Interrupt Enable/Disable</vt:lpstr>
      <vt:lpstr>Better Implementation of Locks by Disabling Interrupts</vt:lpstr>
      <vt:lpstr>New Lock Implementation: Discussion</vt:lpstr>
      <vt:lpstr>What about Interrupt Re-enable in Going to Sleep?</vt:lpstr>
      <vt:lpstr>What about Interrupt Re-enable in Going to Sleep?</vt:lpstr>
      <vt:lpstr>What about Interrupt Re-enable in Going to Sleep?</vt:lpstr>
      <vt:lpstr>What about Interrupt Re-enable in Going to Sleep?</vt:lpstr>
      <vt:lpstr>What about Interrupt Re-enable in Going to Sleep?</vt:lpstr>
      <vt:lpstr>What about Interrupt Re-enable in Going to Sleep?</vt:lpstr>
      <vt:lpstr>How to Re-enable After Sleep()?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Atomic Read-Modify-Write Instructions</vt:lpstr>
      <vt:lpstr>Examples of Read-Modify-Write </vt:lpstr>
      <vt:lpstr>Using of Compare&amp;Swap for queues </vt:lpstr>
      <vt:lpstr>Implementing Locks with test&amp;set</vt:lpstr>
      <vt:lpstr>Problem: Busy-Waiting for Lock</vt:lpstr>
      <vt:lpstr>Multiprocessor Spin Locks: test&amp;test&amp;set</vt:lpstr>
      <vt:lpstr>Better Locks using test&amp;set</vt:lpstr>
      <vt:lpstr>Recap: Locks using interrupts</vt:lpstr>
      <vt:lpstr>Recap: Locks using test &amp; set</vt:lpstr>
      <vt:lpstr>Linux futex: Fast Userspace Mutex</vt:lpstr>
      <vt:lpstr>Example: First try: T&amp;S and futex</vt:lpstr>
      <vt:lpstr>Example: Try #2: T&amp;S and futex</vt:lpstr>
      <vt:lpstr>Try #3: Better, using more atomics</vt:lpstr>
      <vt:lpstr>Recall: Where are we going with synchronization?</vt:lpstr>
      <vt:lpstr>Producer-Consumer with a Bounded Buffer</vt:lpstr>
      <vt:lpstr>Bounded Buffer Data Structure (sequential case)</vt:lpstr>
      <vt:lpstr>Bounded Buffer – first cut</vt:lpstr>
      <vt:lpstr>Bounded Buffer – 2nd cut</vt:lpstr>
      <vt:lpstr>Higher-level Primitives than Locks</vt:lpstr>
      <vt:lpstr>Semaphores</vt:lpstr>
      <vt:lpstr>Semaphores Like Integers Except…</vt:lpstr>
      <vt:lpstr>Two Uses of Semaphores</vt:lpstr>
      <vt:lpstr>Revisit Bounded Buffer: Correctness constraints for solution</vt:lpstr>
      <vt:lpstr>Bounded Buffer, 3rd cut (coke machine)</vt:lpstr>
      <vt:lpstr>Discussion about Solution</vt:lpstr>
      <vt:lpstr>Semaphores are good but…Monitors are better!</vt:lpstr>
      <vt:lpstr>Condition Variables</vt:lpstr>
      <vt:lpstr> Monitor with Condition Variables</vt:lpstr>
      <vt:lpstr>Synchronized Buffer (with condition variable)</vt:lpstr>
      <vt:lpstr>Mesa vs. Hoare monitors</vt:lpstr>
      <vt:lpstr>Hoare monitors</vt:lpstr>
      <vt:lpstr>Mesa monitors</vt:lpstr>
      <vt:lpstr>Bounded Buffer – 4rd cut (Monitors, pthread-like)</vt:lpstr>
      <vt:lpstr>Again: Why the while Loop?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863</cp:revision>
  <cp:lastPrinted>2023-02-13T18:59:20Z</cp:lastPrinted>
  <dcterms:created xsi:type="dcterms:W3CDTF">1995-08-12T11:37:26Z</dcterms:created>
  <dcterms:modified xsi:type="dcterms:W3CDTF">2023-02-15T05:25:14Z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