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1659" r:id="rId3"/>
    <p:sldId id="1640" r:id="rId4"/>
    <p:sldId id="1641" r:id="rId5"/>
    <p:sldId id="1642" r:id="rId6"/>
    <p:sldId id="1643" r:id="rId7"/>
    <p:sldId id="1644" r:id="rId8"/>
    <p:sldId id="1645" r:id="rId9"/>
    <p:sldId id="1647" r:id="rId10"/>
    <p:sldId id="1648" r:id="rId11"/>
    <p:sldId id="1649" r:id="rId12"/>
    <p:sldId id="1650" r:id="rId13"/>
    <p:sldId id="1660" r:id="rId14"/>
    <p:sldId id="1651" r:id="rId15"/>
    <p:sldId id="1652" r:id="rId16"/>
    <p:sldId id="1653" r:id="rId17"/>
    <p:sldId id="1654" r:id="rId18"/>
    <p:sldId id="1655" r:id="rId19"/>
    <p:sldId id="1656" r:id="rId20"/>
    <p:sldId id="1657" r:id="rId21"/>
    <p:sldId id="1518" r:id="rId22"/>
    <p:sldId id="1519" r:id="rId23"/>
    <p:sldId id="1520" r:id="rId24"/>
    <p:sldId id="1658" r:id="rId25"/>
    <p:sldId id="1522" r:id="rId26"/>
    <p:sldId id="1523" r:id="rId27"/>
    <p:sldId id="1524" r:id="rId28"/>
    <p:sldId id="1525" r:id="rId29"/>
    <p:sldId id="1526" r:id="rId30"/>
    <p:sldId id="1568" r:id="rId31"/>
    <p:sldId id="1575" r:id="rId32"/>
    <p:sldId id="1572" r:id="rId33"/>
    <p:sldId id="1574" r:id="rId34"/>
    <p:sldId id="1531" r:id="rId35"/>
    <p:sldId id="1475" r:id="rId3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FF0000"/>
    <a:srgbClr val="BCFFBC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975"/>
    <p:restoredTop sz="95005" autoAdjust="0"/>
  </p:normalViewPr>
  <p:slideViewPr>
    <p:cSldViewPr>
      <p:cViewPr varScale="1">
        <p:scale>
          <a:sx n="104" d="100"/>
          <a:sy n="104" d="100"/>
        </p:scale>
        <p:origin x="108" y="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389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56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880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22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74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Now let's look at some key problems we face when synchronizing or scheduling concurrent tasks.</a:t>
            </a:r>
          </a:p>
        </p:txBody>
      </p:sp>
    </p:spTree>
    <p:extLst>
      <p:ext uri="{BB962C8B-B14F-4D97-AF65-F5344CB8AC3E}">
        <p14:creationId xmlns:p14="http://schemas.microsoft.com/office/powerpoint/2010/main" val="303781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85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56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453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06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291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41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61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6815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3/2/23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367814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Spring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13</a:t>
            </a:r>
            <a:br>
              <a:rPr lang="en-US" sz="3000" dirty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Scheduling 4: </a:t>
            </a:r>
            <a:r>
              <a:rPr lang="en-US" sz="3000" dirty="0" smtClean="0"/>
              <a:t>Deadlock </a:t>
            </a:r>
            <a:r>
              <a:rPr lang="en-US" sz="3000" dirty="0" smtClean="0"/>
              <a:t>(Finished</a:t>
            </a:r>
            <a:r>
              <a:rPr lang="en-US" sz="3000" dirty="0" smtClean="0"/>
              <a:t>)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March </a:t>
            </a:r>
            <a:r>
              <a:rPr lang="en-US" altLang="en-US" dirty="0" smtClean="0">
                <a:ea typeface="Gill Sans" charset="0"/>
              </a:rPr>
              <a:t>2</a:t>
            </a:r>
            <a:r>
              <a:rPr lang="en-US" altLang="en-US" baseline="30000" dirty="0" smtClean="0">
                <a:ea typeface="Gill Sans" charset="0"/>
              </a:rPr>
              <a:t>nd</a:t>
            </a:r>
            <a:r>
              <a:rPr lang="en-US" altLang="en-US" dirty="0" smtClean="0">
                <a:ea typeface="Gill Sans" charset="0"/>
              </a:rPr>
              <a:t>, 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with 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025889" y="990600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A: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143000" y="3505200"/>
            <a:ext cx="1059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 panose="020B0302020104020203"/>
                <a:cs typeface="Arial" panose="020B0604020202020204" pitchFamily="34" charset="0"/>
              </a:rPr>
              <a:t>If only 2 MB of space, we get same deadlock situation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B8D2B-E5EE-4836-A517-EE39B0392203}"/>
              </a:ext>
            </a:extLst>
          </p:cNvPr>
          <p:cNvSpPr txBox="1"/>
          <p:nvPr/>
        </p:nvSpPr>
        <p:spPr>
          <a:xfrm>
            <a:off x="5724741" y="991935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B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2032504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Dining Lawyers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734800" cy="55530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Five chopsticks/Five lawyers (really cheap restaurant)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Free-for all: Lawyer will grab any one they can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two chopsticks to eat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all grab at same time?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to fix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 one of them give up a chopstick (Hah!)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Eventually everyone will get chance to eat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to prevent deadlock?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Never let lawyer take last chopstick if no hungry lawyer has two chopsticks afterwards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we formalize this requirement somehow?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946639" y="1447800"/>
            <a:ext cx="5092961" cy="2209800"/>
            <a:chOff x="6946639" y="1447800"/>
            <a:chExt cx="5092961" cy="2209800"/>
          </a:xfrm>
        </p:grpSpPr>
        <p:pic>
          <p:nvPicPr>
            <p:cNvPr id="29700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51" t="522" r="11351" b="522"/>
            <a:stretch>
              <a:fillRect/>
            </a:stretch>
          </p:blipFill>
          <p:spPr bwMode="auto">
            <a:xfrm>
              <a:off x="8394439" y="1447800"/>
              <a:ext cx="2209800" cy="212090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01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639" y="1524000"/>
              <a:ext cx="1257300" cy="204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02" name="Picture 6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5962" y="1447800"/>
              <a:ext cx="1163638" cy="220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6151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Four requirements for occurrence of Deadlock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Only one thread at a time can use a resource.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There exists a set {</a:t>
            </a: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, …, </a:t>
            </a:r>
            <a:r>
              <a:rPr lang="en-US" altLang="ko-KR" sz="2400" i="1" dirty="0" err="1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 </a:t>
            </a:r>
            <a:r>
              <a:rPr lang="en-US" altLang="ko-KR" sz="2400" dirty="0">
                <a:ea typeface="굴림" panose="020B0600000101010101" pitchFamily="34" charset="-127"/>
              </a:rPr>
              <a:t>is waiting for a resource that is held by </a:t>
            </a: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2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3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sz="2400" i="1" dirty="0" err="1">
                <a:ea typeface="굴림" panose="020B0600000101010101" pitchFamily="34" charset="-127"/>
              </a:rPr>
              <a:t>T</a:t>
            </a:r>
            <a:r>
              <a:rPr lang="en-US" altLang="ko-KR" sz="2400" i="1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1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Welcome to Project 2</a:t>
            </a:r>
          </a:p>
          <a:p>
            <a:pPr lvl="1"/>
            <a:r>
              <a:rPr lang="en-US" dirty="0" smtClean="0"/>
              <a:t>Please get started earlier than last time!</a:t>
            </a:r>
          </a:p>
          <a:p>
            <a:r>
              <a:rPr lang="en-US" dirty="0" smtClean="0"/>
              <a:t>Midterm 2</a:t>
            </a:r>
          </a:p>
          <a:p>
            <a:pPr lvl="1"/>
            <a:r>
              <a:rPr lang="en-US" dirty="0" smtClean="0"/>
              <a:t>Coming up in &lt; 2 weeks!  (3/15)</a:t>
            </a:r>
          </a:p>
          <a:p>
            <a:pPr lvl="1"/>
            <a:r>
              <a:rPr lang="en-US" dirty="0" smtClean="0"/>
              <a:t>Everything up to the midterm is fair game (perhaps deemphasizing the lecture on the day before….)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17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385" name="Group 49"/>
          <p:cNvGrpSpPr>
            <a:grpSpLocks/>
          </p:cNvGrpSpPr>
          <p:nvPr/>
        </p:nvGrpSpPr>
        <p:grpSpPr bwMode="auto">
          <a:xfrm>
            <a:off x="8458200" y="793230"/>
            <a:ext cx="2057400" cy="2667000"/>
            <a:chOff x="4224" y="384"/>
            <a:chExt cx="1296" cy="1680"/>
          </a:xfrm>
        </p:grpSpPr>
        <p:sp>
          <p:nvSpPr>
            <p:cNvPr id="31765" name="Rectangle 47"/>
            <p:cNvSpPr>
              <a:spLocks noChangeArrowheads="1"/>
            </p:cNvSpPr>
            <p:nvPr/>
          </p:nvSpPr>
          <p:spPr bwMode="auto">
            <a:xfrm>
              <a:off x="4224" y="432"/>
              <a:ext cx="1296" cy="163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66" name="Text Box 48"/>
            <p:cNvSpPr txBox="1">
              <a:spLocks noChangeArrowheads="1"/>
            </p:cNvSpPr>
            <p:nvPr/>
          </p:nvSpPr>
          <p:spPr bwMode="auto">
            <a:xfrm>
              <a:off x="4440" y="384"/>
              <a:ext cx="9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 u="sng" dirty="0">
                  <a:latin typeface="Gill Sans" charset="0"/>
                  <a:ea typeface="Gill Sans" charset="0"/>
                  <a:cs typeface="Gill Sans" charset="0"/>
                </a:rPr>
                <a:t>Symbols</a:t>
              </a:r>
            </a:p>
          </p:txBody>
        </p:sp>
      </p:grp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78098" y="152400"/>
            <a:ext cx="10299502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dirty="0">
                <a:ea typeface="굴림" panose="020B0600000101010101" pitchFamily="34" charset="-127"/>
              </a:rPr>
              <a:t>Detecting </a:t>
            </a:r>
            <a:r>
              <a:rPr lang="en-US" altLang="ko-KR" dirty="0" smtClean="0">
                <a:ea typeface="굴림" panose="020B0600000101010101" pitchFamily="34" charset="-127"/>
              </a:rPr>
              <a:t>Deadlock: Resource-Allocation </a:t>
            </a:r>
            <a:r>
              <a:rPr lang="en-US" altLang="ko-KR" dirty="0">
                <a:ea typeface="굴림" panose="020B0600000101010101" pitchFamily="34" charset="-127"/>
              </a:rPr>
              <a:t>Graph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762000"/>
            <a:ext cx="9372600" cy="56388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System Model				</a:t>
            </a:r>
            <a:endParaRPr lang="en-US" altLang="ko-KR" sz="2800" u="sng" dirty="0">
              <a:ea typeface="굴림" panose="020B0600000101010101" pitchFamily="34" charset="-127"/>
            </a:endParaRP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 set of Threads </a:t>
            </a: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i="1" dirty="0">
                <a:ea typeface="굴림" panose="020B0600000101010101" pitchFamily="34" charset="-127"/>
              </a:rPr>
              <a:t>, T</a:t>
            </a:r>
            <a:r>
              <a:rPr lang="en-US" altLang="ko-KR" sz="2400" i="1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i="1" dirty="0">
                <a:ea typeface="굴림" panose="020B0600000101010101" pitchFamily="34" charset="-127"/>
              </a:rPr>
              <a:t>, </a:t>
            </a:r>
            <a:r>
              <a:rPr lang="en-US" altLang="ko-KR" sz="2400" dirty="0">
                <a:ea typeface="굴림" panose="020B0600000101010101" pitchFamily="34" charset="-127"/>
              </a:rPr>
              <a:t>. . ., </a:t>
            </a:r>
            <a:r>
              <a:rPr lang="en-US" altLang="ko-KR" sz="2400" i="1" dirty="0" err="1">
                <a:ea typeface="굴림" panose="020B0600000101010101" pitchFamily="34" charset="-127"/>
              </a:rPr>
              <a:t>T</a:t>
            </a:r>
            <a:r>
              <a:rPr lang="en-US" altLang="ko-KR" sz="2400" i="1" baseline="-25000" dirty="0" err="1">
                <a:ea typeface="굴림" panose="020B0600000101010101" pitchFamily="34" charset="-127"/>
              </a:rPr>
              <a:t>n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Resource types </a:t>
            </a:r>
            <a:r>
              <a:rPr lang="en-US" altLang="ko-KR" sz="2400" i="1" dirty="0">
                <a:ea typeface="굴림" panose="020B0600000101010101" pitchFamily="34" charset="-127"/>
              </a:rPr>
              <a:t>R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, </a:t>
            </a:r>
            <a:r>
              <a:rPr lang="en-US" altLang="ko-KR" sz="2400" i="1" dirty="0">
                <a:ea typeface="굴림" panose="020B0600000101010101" pitchFamily="34" charset="-127"/>
              </a:rPr>
              <a:t>R</a:t>
            </a:r>
            <a:r>
              <a:rPr lang="en-US" altLang="ko-KR" sz="2400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dirty="0">
                <a:ea typeface="굴림" panose="020B0600000101010101" pitchFamily="34" charset="-127"/>
              </a:rPr>
              <a:t>, . . ., </a:t>
            </a:r>
            <a:r>
              <a:rPr lang="en-US" altLang="ko-KR" sz="2400" i="1" dirty="0" err="1">
                <a:ea typeface="굴림" panose="020B0600000101010101" pitchFamily="34" charset="-127"/>
              </a:rPr>
              <a:t>R</a:t>
            </a:r>
            <a:r>
              <a:rPr lang="en-US" altLang="ko-KR" sz="2400" baseline="-25000" dirty="0" err="1">
                <a:ea typeface="굴림" panose="020B0600000101010101" pitchFamily="34" charset="-127"/>
              </a:rPr>
              <a:t>m</a:t>
            </a:r>
            <a:endParaRPr lang="en-US" altLang="ko-KR" sz="2400" baseline="-25000" dirty="0">
              <a:ea typeface="굴림" panose="020B0600000101010101" pitchFamily="34" charset="-127"/>
            </a:endParaRPr>
          </a:p>
          <a:p>
            <a:pPr lvl="2">
              <a:buFontTx/>
              <a:buNone/>
            </a:pPr>
            <a:r>
              <a:rPr lang="en-US" altLang="ko-KR" sz="2400" i="1" dirty="0">
                <a:ea typeface="굴림" panose="020B0600000101010101" pitchFamily="34" charset="-127"/>
              </a:rPr>
              <a:t>	CPU cycles, memory space, I/O devices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Each resource type </a:t>
            </a:r>
            <a:r>
              <a:rPr lang="en-US" altLang="ko-KR" sz="2400" i="1" dirty="0" err="1">
                <a:ea typeface="굴림" panose="020B0600000101010101" pitchFamily="34" charset="-127"/>
              </a:rPr>
              <a:t>R</a:t>
            </a:r>
            <a:r>
              <a:rPr lang="en-US" altLang="ko-KR" sz="2400" baseline="-25000" dirty="0" err="1"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ea typeface="굴림" panose="020B0600000101010101" pitchFamily="34" charset="-127"/>
              </a:rPr>
              <a:t> has </a:t>
            </a:r>
            <a:r>
              <a:rPr lang="en-US" altLang="ko-KR" sz="2400" i="1" dirty="0">
                <a:ea typeface="굴림" panose="020B0600000101010101" pitchFamily="34" charset="-127"/>
              </a:rPr>
              <a:t>W</a:t>
            </a:r>
            <a:r>
              <a:rPr lang="en-US" altLang="ko-KR" sz="2400" baseline="-25000" dirty="0">
                <a:ea typeface="굴림" panose="020B0600000101010101" pitchFamily="34" charset="-127"/>
              </a:rPr>
              <a:t>i</a:t>
            </a:r>
            <a:r>
              <a:rPr lang="en-US" altLang="ko-KR" sz="2400" dirty="0">
                <a:ea typeface="굴림" panose="020B0600000101010101" pitchFamily="34" charset="-127"/>
              </a:rPr>
              <a:t> instances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Each thread utilizes a resource as follows:</a:t>
            </a:r>
          </a:p>
          <a:p>
            <a:pPr lvl="2"/>
            <a:r>
              <a:rPr lang="en-US" altLang="ko-KR" sz="2400" dirty="0">
                <a:latin typeface="Courier New" panose="02070309020205020404" pitchFamily="49" charset="0"/>
                <a:ea typeface="굴림" panose="020B0600000101010101" pitchFamily="34" charset="-127"/>
              </a:rPr>
              <a:t>Request() / Use() / Release()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Resource-Allocation Graph: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V is partitioned into two types:</a:t>
            </a:r>
          </a:p>
          <a:p>
            <a:pPr lvl="2"/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dirty="0">
                <a:ea typeface="굴림" panose="020B0600000101010101" pitchFamily="34" charset="-127"/>
              </a:rPr>
              <a:t> = {</a:t>
            </a: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, </a:t>
            </a: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dirty="0">
                <a:ea typeface="굴림" panose="020B0600000101010101" pitchFamily="34" charset="-127"/>
              </a:rPr>
              <a:t>, …, </a:t>
            </a:r>
            <a:r>
              <a:rPr lang="en-US" altLang="ko-KR" sz="2400" i="1" dirty="0" err="1">
                <a:ea typeface="굴림" panose="020B0600000101010101" pitchFamily="34" charset="-127"/>
              </a:rPr>
              <a:t>T</a:t>
            </a:r>
            <a:r>
              <a:rPr lang="en-US" altLang="ko-KR" sz="2400" i="1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}, the set threads in the system.</a:t>
            </a:r>
          </a:p>
          <a:p>
            <a:pPr lvl="2"/>
            <a:r>
              <a:rPr lang="en-US" altLang="ko-KR" sz="2400" i="1" dirty="0">
                <a:ea typeface="굴림" panose="020B0600000101010101" pitchFamily="34" charset="-127"/>
              </a:rPr>
              <a:t>R</a:t>
            </a:r>
            <a:r>
              <a:rPr lang="en-US" altLang="ko-KR" sz="2400" dirty="0">
                <a:ea typeface="굴림" panose="020B0600000101010101" pitchFamily="34" charset="-127"/>
              </a:rPr>
              <a:t> = {</a:t>
            </a:r>
            <a:r>
              <a:rPr lang="en-US" altLang="ko-KR" sz="2400" i="1" dirty="0">
                <a:ea typeface="굴림" panose="020B0600000101010101" pitchFamily="34" charset="-127"/>
              </a:rPr>
              <a:t>R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, </a:t>
            </a:r>
            <a:r>
              <a:rPr lang="en-US" altLang="ko-KR" sz="2400" i="1" dirty="0">
                <a:ea typeface="굴림" panose="020B0600000101010101" pitchFamily="34" charset="-127"/>
              </a:rPr>
              <a:t>R</a:t>
            </a:r>
            <a:r>
              <a:rPr lang="en-US" altLang="ko-KR" sz="2400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dirty="0">
                <a:ea typeface="굴림" panose="020B0600000101010101" pitchFamily="34" charset="-127"/>
              </a:rPr>
              <a:t>, …, </a:t>
            </a:r>
            <a:r>
              <a:rPr lang="en-US" altLang="ko-KR" sz="2400" i="1" dirty="0" err="1">
                <a:ea typeface="굴림" panose="020B0600000101010101" pitchFamily="34" charset="-127"/>
              </a:rPr>
              <a:t>R</a:t>
            </a:r>
            <a:r>
              <a:rPr lang="en-US" altLang="ko-KR" sz="2400" i="1" baseline="-25000" dirty="0" err="1">
                <a:ea typeface="굴림" panose="020B0600000101010101" pitchFamily="34" charset="-127"/>
              </a:rPr>
              <a:t>m</a:t>
            </a:r>
            <a:r>
              <a:rPr lang="en-US" altLang="ko-KR" sz="2400" dirty="0">
                <a:ea typeface="굴림" panose="020B0600000101010101" pitchFamily="34" charset="-127"/>
              </a:rPr>
              <a:t>}, the set of resource types in system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request edge – directed edge </a:t>
            </a: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sz="2400" i="1" dirty="0" err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sz="2400" i="1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sz="2400" i="1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/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sz="2400" dirty="0">
                <a:ea typeface="굴림" panose="020B0600000101010101" pitchFamily="34" charset="-127"/>
              </a:rPr>
              <a:t>– directed edge </a:t>
            </a:r>
            <a:r>
              <a:rPr lang="en-US" altLang="ko-KR" sz="2400" i="1" dirty="0" err="1">
                <a:ea typeface="굴림" panose="020B0600000101010101" pitchFamily="34" charset="-127"/>
              </a:rPr>
              <a:t>R</a:t>
            </a:r>
            <a:r>
              <a:rPr lang="en-US" altLang="ko-KR" sz="2400" i="1" baseline="-25000" dirty="0" err="1">
                <a:ea typeface="굴림" panose="020B0600000101010101" pitchFamily="34" charset="-127"/>
              </a:rPr>
              <a:t>j</a:t>
            </a:r>
            <a:r>
              <a:rPr lang="en-US" altLang="ko-KR" sz="2400" i="1" dirty="0"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sz="2400" i="1" dirty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400" i="1" baseline="-25000" dirty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</p:txBody>
      </p:sp>
      <p:grpSp>
        <p:nvGrpSpPr>
          <p:cNvPr id="526382" name="Group 46"/>
          <p:cNvGrpSpPr>
            <a:grpSpLocks/>
          </p:cNvGrpSpPr>
          <p:nvPr/>
        </p:nvGrpSpPr>
        <p:grpSpPr bwMode="auto">
          <a:xfrm>
            <a:off x="8763001" y="2074344"/>
            <a:ext cx="1509713" cy="1344613"/>
            <a:chOff x="4272" y="1105"/>
            <a:chExt cx="951" cy="847"/>
          </a:xfrm>
        </p:grpSpPr>
        <p:grpSp>
          <p:nvGrpSpPr>
            <p:cNvPr id="31753" name="Group 43"/>
            <p:cNvGrpSpPr>
              <a:grpSpLocks/>
            </p:cNvGrpSpPr>
            <p:nvPr/>
          </p:nvGrpSpPr>
          <p:grpSpPr bwMode="auto">
            <a:xfrm>
              <a:off x="4272" y="1152"/>
              <a:ext cx="375" cy="601"/>
              <a:chOff x="4320" y="755"/>
              <a:chExt cx="375" cy="601"/>
            </a:xfrm>
          </p:grpSpPr>
          <p:grpSp>
            <p:nvGrpSpPr>
              <p:cNvPr id="31761" name="Group 13"/>
              <p:cNvGrpSpPr>
                <a:grpSpLocks/>
              </p:cNvGrpSpPr>
              <p:nvPr/>
            </p:nvGrpSpPr>
            <p:grpSpPr bwMode="auto">
              <a:xfrm>
                <a:off x="4320" y="755"/>
                <a:ext cx="375" cy="328"/>
                <a:chOff x="1680" y="816"/>
                <a:chExt cx="384" cy="336"/>
              </a:xfrm>
            </p:grpSpPr>
            <p:sp>
              <p:nvSpPr>
                <p:cNvPr id="31763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816"/>
                  <a:ext cx="384" cy="33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64" name="Oval 15"/>
                <p:cNvSpPr>
                  <a:spLocks noChangeArrowheads="1"/>
                </p:cNvSpPr>
                <p:nvPr/>
              </p:nvSpPr>
              <p:spPr bwMode="auto">
                <a:xfrm>
                  <a:off x="1848" y="96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1762" name="Text Box 16"/>
              <p:cNvSpPr txBox="1">
                <a:spLocks noChangeArrowheads="1"/>
              </p:cNvSpPr>
              <p:nvPr/>
            </p:nvSpPr>
            <p:spPr bwMode="auto">
              <a:xfrm>
                <a:off x="4374" y="1104"/>
                <a:ext cx="29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R</a:t>
                </a:r>
                <a:r>
                  <a:rPr lang="en-US" altLang="en-US" sz="2000" b="0" baseline="-2500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1754" name="Group 28"/>
            <p:cNvGrpSpPr>
              <a:grpSpLocks/>
            </p:cNvGrpSpPr>
            <p:nvPr/>
          </p:nvGrpSpPr>
          <p:grpSpPr bwMode="auto">
            <a:xfrm>
              <a:off x="4848" y="1105"/>
              <a:ext cx="375" cy="847"/>
              <a:chOff x="1584" y="2064"/>
              <a:chExt cx="384" cy="867"/>
            </a:xfrm>
          </p:grpSpPr>
          <p:grpSp>
            <p:nvGrpSpPr>
              <p:cNvPr id="31755" name="Group 29"/>
              <p:cNvGrpSpPr>
                <a:grpSpLocks/>
              </p:cNvGrpSpPr>
              <p:nvPr/>
            </p:nvGrpSpPr>
            <p:grpSpPr bwMode="auto">
              <a:xfrm>
                <a:off x="1584" y="2064"/>
                <a:ext cx="384" cy="576"/>
                <a:chOff x="1584" y="2064"/>
                <a:chExt cx="384" cy="576"/>
              </a:xfrm>
            </p:grpSpPr>
            <p:sp>
              <p:nvSpPr>
                <p:cNvPr id="31757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384" cy="576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58" name="Oval 31"/>
                <p:cNvSpPr>
                  <a:spLocks noChangeArrowheads="1"/>
                </p:cNvSpPr>
                <p:nvPr/>
              </p:nvSpPr>
              <p:spPr bwMode="auto">
                <a:xfrm>
                  <a:off x="1752" y="2169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59" name="Oval 32"/>
                <p:cNvSpPr>
                  <a:spLocks noChangeArrowheads="1"/>
                </p:cNvSpPr>
                <p:nvPr/>
              </p:nvSpPr>
              <p:spPr bwMode="auto">
                <a:xfrm>
                  <a:off x="1752" y="23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1760" name="Oval 33"/>
                <p:cNvSpPr>
                  <a:spLocks noChangeArrowheads="1"/>
                </p:cNvSpPr>
                <p:nvPr/>
              </p:nvSpPr>
              <p:spPr bwMode="auto">
                <a:xfrm>
                  <a:off x="1752" y="248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1756" name="Text Box 34"/>
              <p:cNvSpPr txBox="1">
                <a:spLocks noChangeArrowheads="1"/>
              </p:cNvSpPr>
              <p:nvPr/>
            </p:nvSpPr>
            <p:spPr bwMode="auto">
              <a:xfrm>
                <a:off x="1639" y="2673"/>
                <a:ext cx="300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R</a:t>
                </a:r>
                <a:r>
                  <a:rPr lang="en-US" altLang="en-US" sz="2000" b="0" baseline="-25000">
                    <a:latin typeface="Gill Sans" charset="0"/>
                    <a:ea typeface="Gill Sans" charset="0"/>
                    <a:cs typeface="Gill Sans" charset="0"/>
                  </a:rPr>
                  <a:t>2</a:t>
                </a:r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526381" name="Group 45"/>
          <p:cNvGrpSpPr>
            <a:grpSpLocks/>
          </p:cNvGrpSpPr>
          <p:nvPr/>
        </p:nvGrpSpPr>
        <p:grpSpPr bwMode="auto">
          <a:xfrm>
            <a:off x="8763001" y="1325043"/>
            <a:ext cx="1509713" cy="595312"/>
            <a:chOff x="4272" y="633"/>
            <a:chExt cx="951" cy="375"/>
          </a:xfrm>
        </p:grpSpPr>
        <p:sp>
          <p:nvSpPr>
            <p:cNvPr id="31751" name="Oval 9"/>
            <p:cNvSpPr>
              <a:spLocks noChangeArrowheads="1"/>
            </p:cNvSpPr>
            <p:nvPr/>
          </p:nvSpPr>
          <p:spPr bwMode="auto">
            <a:xfrm>
              <a:off x="4272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</a:t>
              </a:r>
              <a:r>
                <a:rPr lang="en-US" altLang="en-US" sz="2000" b="0" baseline="-2500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endParaRPr lang="en-US" alt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752" name="Oval 44"/>
            <p:cNvSpPr>
              <a:spLocks noChangeArrowheads="1"/>
            </p:cNvSpPr>
            <p:nvPr/>
          </p:nvSpPr>
          <p:spPr bwMode="auto">
            <a:xfrm>
              <a:off x="4848" y="633"/>
              <a:ext cx="375" cy="375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</a:t>
              </a:r>
              <a:r>
                <a:rPr lang="en-US" altLang="en-US" sz="2000" b="0" baseline="-25000">
                  <a:latin typeface="Gill Sans" charset="0"/>
                  <a:ea typeface="Gill Sans" charset="0"/>
                  <a:cs typeface="Gill Sans" charset="0"/>
                </a:rPr>
                <a:t>2</a:t>
              </a: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5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8267700" cy="512763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Resource-Allocation Graph Examples</a:t>
            </a:r>
          </a:p>
        </p:txBody>
      </p:sp>
      <p:grpSp>
        <p:nvGrpSpPr>
          <p:cNvPr id="528647" name="Group 263"/>
          <p:cNvGrpSpPr>
            <a:grpSpLocks/>
          </p:cNvGrpSpPr>
          <p:nvPr/>
        </p:nvGrpSpPr>
        <p:grpSpPr bwMode="auto">
          <a:xfrm>
            <a:off x="1789113" y="1754189"/>
            <a:ext cx="2925762" cy="4637089"/>
            <a:chOff x="144" y="1182"/>
            <a:chExt cx="1843" cy="2921"/>
          </a:xfrm>
        </p:grpSpPr>
        <p:grpSp>
          <p:nvGrpSpPr>
            <p:cNvPr id="32838" name="Group 256"/>
            <p:cNvGrpSpPr>
              <a:grpSpLocks/>
            </p:cNvGrpSpPr>
            <p:nvPr/>
          </p:nvGrpSpPr>
          <p:grpSpPr bwMode="auto">
            <a:xfrm>
              <a:off x="144" y="1182"/>
              <a:ext cx="1753" cy="2418"/>
              <a:chOff x="39" y="606"/>
              <a:chExt cx="1753" cy="2418"/>
            </a:xfrm>
          </p:grpSpPr>
          <p:sp>
            <p:nvSpPr>
              <p:cNvPr id="32840" name="Rectangle 198"/>
              <p:cNvSpPr>
                <a:spLocks noChangeArrowheads="1"/>
              </p:cNvSpPr>
              <p:nvPr/>
            </p:nvSpPr>
            <p:spPr bwMode="auto">
              <a:xfrm>
                <a:off x="39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2841" name="Group 255"/>
              <p:cNvGrpSpPr>
                <a:grpSpLocks/>
              </p:cNvGrpSpPr>
              <p:nvPr/>
            </p:nvGrpSpPr>
            <p:grpSpPr bwMode="auto">
              <a:xfrm>
                <a:off x="143" y="606"/>
                <a:ext cx="1546" cy="2271"/>
                <a:chOff x="143" y="606"/>
                <a:chExt cx="1546" cy="2271"/>
              </a:xfrm>
            </p:grpSpPr>
            <p:sp>
              <p:nvSpPr>
                <p:cNvPr id="32842" name="Oval 6"/>
                <p:cNvSpPr>
                  <a:spLocks noChangeArrowheads="1"/>
                </p:cNvSpPr>
                <p:nvPr/>
              </p:nvSpPr>
              <p:spPr bwMode="auto">
                <a:xfrm>
                  <a:off x="143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1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43" name="Oval 7"/>
                <p:cNvSpPr>
                  <a:spLocks noChangeArrowheads="1"/>
                </p:cNvSpPr>
                <p:nvPr/>
              </p:nvSpPr>
              <p:spPr bwMode="auto">
                <a:xfrm>
                  <a:off x="752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44" name="Oval 8"/>
                <p:cNvSpPr>
                  <a:spLocks noChangeArrowheads="1"/>
                </p:cNvSpPr>
                <p:nvPr/>
              </p:nvSpPr>
              <p:spPr bwMode="auto">
                <a:xfrm>
                  <a:off x="1314" y="142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3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845" name="Group 47"/>
                <p:cNvGrpSpPr>
                  <a:grpSpLocks/>
                </p:cNvGrpSpPr>
                <p:nvPr/>
              </p:nvGrpSpPr>
              <p:grpSpPr bwMode="auto">
                <a:xfrm>
                  <a:off x="330" y="606"/>
                  <a:ext cx="375" cy="574"/>
                  <a:chOff x="576" y="413"/>
                  <a:chExt cx="384" cy="588"/>
                </a:xfrm>
              </p:grpSpPr>
              <p:grpSp>
                <p:nvGrpSpPr>
                  <p:cNvPr id="32871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73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74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7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1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46" name="Group 48"/>
                <p:cNvGrpSpPr>
                  <a:grpSpLocks/>
                </p:cNvGrpSpPr>
                <p:nvPr/>
              </p:nvGrpSpPr>
              <p:grpSpPr bwMode="auto">
                <a:xfrm>
                  <a:off x="1033" y="606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32867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6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70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6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2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47" name="Group 46"/>
                <p:cNvGrpSpPr>
                  <a:grpSpLocks/>
                </p:cNvGrpSpPr>
                <p:nvPr/>
              </p:nvGrpSpPr>
              <p:grpSpPr bwMode="auto">
                <a:xfrm>
                  <a:off x="471" y="2030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862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6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5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6" name="Oval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63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3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48" name="Group 45"/>
                <p:cNvGrpSpPr>
                  <a:grpSpLocks/>
                </p:cNvGrpSpPr>
                <p:nvPr/>
              </p:nvGrpSpPr>
              <p:grpSpPr bwMode="auto">
                <a:xfrm>
                  <a:off x="1267" y="2030"/>
                  <a:ext cx="375" cy="847"/>
                  <a:chOff x="1584" y="2064"/>
                  <a:chExt cx="384" cy="867"/>
                </a:xfrm>
              </p:grpSpPr>
              <p:grpSp>
                <p:nvGrpSpPr>
                  <p:cNvPr id="3285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58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59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0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61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5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4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849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77" y="1186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0" name="Line 50"/>
                <p:cNvSpPr>
                  <a:spLocks noChangeShapeType="1"/>
                </p:cNvSpPr>
                <p:nvPr/>
              </p:nvSpPr>
              <p:spPr bwMode="auto">
                <a:xfrm>
                  <a:off x="526" y="1028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051" y="1201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2" name="Line 58"/>
                <p:cNvSpPr>
                  <a:spLocks noChangeShapeType="1"/>
                </p:cNvSpPr>
                <p:nvPr/>
              </p:nvSpPr>
              <p:spPr bwMode="auto">
                <a:xfrm>
                  <a:off x="1226" y="1030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3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393" y="1789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660" y="1793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55" name="Line 250"/>
                <p:cNvSpPr>
                  <a:spLocks noChangeShapeType="1"/>
                </p:cNvSpPr>
                <p:nvPr/>
              </p:nvSpPr>
              <p:spPr bwMode="auto">
                <a:xfrm flipV="1">
                  <a:off x="1452" y="1799"/>
                  <a:ext cx="3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32839" name="Text Box 251"/>
            <p:cNvSpPr txBox="1">
              <a:spLocks noChangeArrowheads="1"/>
            </p:cNvSpPr>
            <p:nvPr/>
          </p:nvSpPr>
          <p:spPr bwMode="auto">
            <a:xfrm>
              <a:off x="392" y="3580"/>
              <a:ext cx="159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Simple Resource</a:t>
              </a:r>
            </a:p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Allocation Graph</a:t>
              </a:r>
            </a:p>
          </p:txBody>
        </p:sp>
      </p:grpSp>
      <p:grpSp>
        <p:nvGrpSpPr>
          <p:cNvPr id="528648" name="Group 264"/>
          <p:cNvGrpSpPr>
            <a:grpSpLocks/>
          </p:cNvGrpSpPr>
          <p:nvPr/>
        </p:nvGrpSpPr>
        <p:grpSpPr bwMode="auto">
          <a:xfrm>
            <a:off x="4684713" y="1782763"/>
            <a:ext cx="2855912" cy="4608514"/>
            <a:chOff x="1968" y="1200"/>
            <a:chExt cx="1799" cy="2903"/>
          </a:xfrm>
        </p:grpSpPr>
        <p:grpSp>
          <p:nvGrpSpPr>
            <p:cNvPr id="32801" name="Group 259"/>
            <p:cNvGrpSpPr>
              <a:grpSpLocks/>
            </p:cNvGrpSpPr>
            <p:nvPr/>
          </p:nvGrpSpPr>
          <p:grpSpPr bwMode="auto">
            <a:xfrm>
              <a:off x="1968" y="1200"/>
              <a:ext cx="1753" cy="2400"/>
              <a:chOff x="1920" y="624"/>
              <a:chExt cx="1753" cy="2400"/>
            </a:xfrm>
          </p:grpSpPr>
          <p:sp>
            <p:nvSpPr>
              <p:cNvPr id="32803" name="Rectangle 199"/>
              <p:cNvSpPr>
                <a:spLocks noChangeArrowheads="1"/>
              </p:cNvSpPr>
              <p:nvPr/>
            </p:nvSpPr>
            <p:spPr bwMode="auto">
              <a:xfrm>
                <a:off x="1920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2804" name="Group 197"/>
              <p:cNvGrpSpPr>
                <a:grpSpLocks/>
              </p:cNvGrpSpPr>
              <p:nvPr/>
            </p:nvGrpSpPr>
            <p:grpSpPr bwMode="auto">
              <a:xfrm>
                <a:off x="2024" y="702"/>
                <a:ext cx="1546" cy="2271"/>
                <a:chOff x="2304" y="798"/>
                <a:chExt cx="1546" cy="2271"/>
              </a:xfrm>
            </p:grpSpPr>
            <p:sp>
              <p:nvSpPr>
                <p:cNvPr id="32805" name="Oval 129"/>
                <p:cNvSpPr>
                  <a:spLocks noChangeArrowheads="1"/>
                </p:cNvSpPr>
                <p:nvPr/>
              </p:nvSpPr>
              <p:spPr bwMode="auto">
                <a:xfrm>
                  <a:off x="2304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1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06" name="Oval 130"/>
                <p:cNvSpPr>
                  <a:spLocks noChangeArrowheads="1"/>
                </p:cNvSpPr>
                <p:nvPr/>
              </p:nvSpPr>
              <p:spPr bwMode="auto">
                <a:xfrm>
                  <a:off x="2913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07" name="Oval 131"/>
                <p:cNvSpPr>
                  <a:spLocks noChangeArrowheads="1"/>
                </p:cNvSpPr>
                <p:nvPr/>
              </p:nvSpPr>
              <p:spPr bwMode="auto">
                <a:xfrm>
                  <a:off x="3475" y="161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3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808" name="Group 132"/>
                <p:cNvGrpSpPr>
                  <a:grpSpLocks/>
                </p:cNvGrpSpPr>
                <p:nvPr/>
              </p:nvGrpSpPr>
              <p:grpSpPr bwMode="auto">
                <a:xfrm>
                  <a:off x="2491" y="798"/>
                  <a:ext cx="375" cy="574"/>
                  <a:chOff x="576" y="413"/>
                  <a:chExt cx="384" cy="588"/>
                </a:xfrm>
              </p:grpSpPr>
              <p:grpSp>
                <p:nvGrpSpPr>
                  <p:cNvPr id="32834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576" y="665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6" name="Rectangle 1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37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35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32" y="41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1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09" name="Group 137"/>
                <p:cNvGrpSpPr>
                  <a:grpSpLocks/>
                </p:cNvGrpSpPr>
                <p:nvPr/>
              </p:nvGrpSpPr>
              <p:grpSpPr bwMode="auto">
                <a:xfrm>
                  <a:off x="3194" y="798"/>
                  <a:ext cx="375" cy="581"/>
                  <a:chOff x="1392" y="413"/>
                  <a:chExt cx="384" cy="595"/>
                </a:xfrm>
              </p:grpSpPr>
              <p:grpSp>
                <p:nvGrpSpPr>
                  <p:cNvPr id="32830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392" y="672"/>
                    <a:ext cx="384" cy="336"/>
                    <a:chOff x="1680" y="816"/>
                    <a:chExt cx="384" cy="336"/>
                  </a:xfrm>
                </p:grpSpPr>
                <p:sp>
                  <p:nvSpPr>
                    <p:cNvPr id="32832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816"/>
                      <a:ext cx="384" cy="33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33" name="Oval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48" y="96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31" name="Text Box 1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7" y="41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2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10" name="Group 142"/>
                <p:cNvGrpSpPr>
                  <a:grpSpLocks/>
                </p:cNvGrpSpPr>
                <p:nvPr/>
              </p:nvGrpSpPr>
              <p:grpSpPr bwMode="auto">
                <a:xfrm>
                  <a:off x="2632" y="2222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825" name="Group 143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827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8" name="Oval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9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2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3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grpSp>
              <p:nvGrpSpPr>
                <p:cNvPr id="32811" name="Group 148"/>
                <p:cNvGrpSpPr>
                  <a:grpSpLocks/>
                </p:cNvGrpSpPr>
                <p:nvPr/>
              </p:nvGrpSpPr>
              <p:grpSpPr bwMode="auto">
                <a:xfrm>
                  <a:off x="3428" y="2222"/>
                  <a:ext cx="375" cy="847"/>
                  <a:chOff x="1584" y="2064"/>
                  <a:chExt cx="384" cy="867"/>
                </a:xfrm>
              </p:grpSpPr>
              <p:grpSp>
                <p:nvGrpSpPr>
                  <p:cNvPr id="32819" name="Group 149"/>
                  <p:cNvGrpSpPr>
                    <a:grpSpLocks/>
                  </p:cNvGrpSpPr>
                  <p:nvPr/>
                </p:nvGrpSpPr>
                <p:grpSpPr bwMode="auto">
                  <a:xfrm>
                    <a:off x="1584" y="2064"/>
                    <a:ext cx="384" cy="576"/>
                    <a:chOff x="1584" y="2064"/>
                    <a:chExt cx="384" cy="576"/>
                  </a:xfrm>
                </p:grpSpPr>
                <p:sp>
                  <p:nvSpPr>
                    <p:cNvPr id="32821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064"/>
                      <a:ext cx="384" cy="576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2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169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3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3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24" name="Oval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52" y="248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820" name="Text Box 1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39" y="2673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4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812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2538" y="1378"/>
                  <a:ext cx="141" cy="2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3" name="Line 156"/>
                <p:cNvSpPr>
                  <a:spLocks noChangeShapeType="1"/>
                </p:cNvSpPr>
                <p:nvPr/>
              </p:nvSpPr>
              <p:spPr bwMode="auto">
                <a:xfrm>
                  <a:off x="2687" y="1220"/>
                  <a:ext cx="326" cy="4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4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3212" y="1393"/>
                  <a:ext cx="148" cy="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5" name="Line 158"/>
                <p:cNvSpPr>
                  <a:spLocks noChangeShapeType="1"/>
                </p:cNvSpPr>
                <p:nvPr/>
              </p:nvSpPr>
              <p:spPr bwMode="auto">
                <a:xfrm>
                  <a:off x="3387" y="1222"/>
                  <a:ext cx="229" cy="39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6" name="Line 159"/>
                <p:cNvSpPr>
                  <a:spLocks noChangeShapeType="1"/>
                </p:cNvSpPr>
                <p:nvPr/>
              </p:nvSpPr>
              <p:spPr bwMode="auto">
                <a:xfrm flipH="1" flipV="1">
                  <a:off x="2554" y="1981"/>
                  <a:ext cx="261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2821" y="1985"/>
                  <a:ext cx="236" cy="51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818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3014" y="1933"/>
                  <a:ext cx="505" cy="41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32802" name="Text Box 252"/>
            <p:cNvSpPr txBox="1">
              <a:spLocks noChangeArrowheads="1"/>
            </p:cNvSpPr>
            <p:nvPr/>
          </p:nvSpPr>
          <p:spPr bwMode="auto">
            <a:xfrm>
              <a:off x="2216" y="3580"/>
              <a:ext cx="155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Allocation Graph</a:t>
              </a:r>
              <a:b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With Deadlock</a:t>
              </a:r>
            </a:p>
          </p:txBody>
        </p:sp>
      </p:grpSp>
      <p:grpSp>
        <p:nvGrpSpPr>
          <p:cNvPr id="528649" name="Group 265"/>
          <p:cNvGrpSpPr>
            <a:grpSpLocks/>
          </p:cNvGrpSpPr>
          <p:nvPr/>
        </p:nvGrpSpPr>
        <p:grpSpPr bwMode="auto">
          <a:xfrm>
            <a:off x="7580313" y="1782764"/>
            <a:ext cx="2855912" cy="4978399"/>
            <a:chOff x="3792" y="1200"/>
            <a:chExt cx="1799" cy="3136"/>
          </a:xfrm>
        </p:grpSpPr>
        <p:grpSp>
          <p:nvGrpSpPr>
            <p:cNvPr id="32775" name="Group 248"/>
            <p:cNvGrpSpPr>
              <a:grpSpLocks/>
            </p:cNvGrpSpPr>
            <p:nvPr/>
          </p:nvGrpSpPr>
          <p:grpSpPr bwMode="auto">
            <a:xfrm>
              <a:off x="3792" y="1200"/>
              <a:ext cx="1753" cy="2400"/>
              <a:chOff x="3792" y="624"/>
              <a:chExt cx="1753" cy="2400"/>
            </a:xfrm>
          </p:grpSpPr>
          <p:sp>
            <p:nvSpPr>
              <p:cNvPr id="32777" name="Rectangle 200"/>
              <p:cNvSpPr>
                <a:spLocks noChangeArrowheads="1"/>
              </p:cNvSpPr>
              <p:nvPr/>
            </p:nvSpPr>
            <p:spPr bwMode="auto">
              <a:xfrm>
                <a:off x="3792" y="624"/>
                <a:ext cx="1753" cy="240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2778" name="Group 247"/>
              <p:cNvGrpSpPr>
                <a:grpSpLocks/>
              </p:cNvGrpSpPr>
              <p:nvPr/>
            </p:nvGrpSpPr>
            <p:grpSpPr bwMode="auto">
              <a:xfrm>
                <a:off x="3896" y="749"/>
                <a:ext cx="1471" cy="2086"/>
                <a:chOff x="3896" y="749"/>
                <a:chExt cx="1471" cy="2086"/>
              </a:xfrm>
            </p:grpSpPr>
            <p:sp>
              <p:nvSpPr>
                <p:cNvPr id="32779" name="Oval 202"/>
                <p:cNvSpPr>
                  <a:spLocks noChangeArrowheads="1"/>
                </p:cNvSpPr>
                <p:nvPr/>
              </p:nvSpPr>
              <p:spPr bwMode="auto">
                <a:xfrm>
                  <a:off x="3896" y="1631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1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0" name="Oval 203"/>
                <p:cNvSpPr>
                  <a:spLocks noChangeArrowheads="1"/>
                </p:cNvSpPr>
                <p:nvPr/>
              </p:nvSpPr>
              <p:spPr bwMode="auto">
                <a:xfrm>
                  <a:off x="4969" y="770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1" name="Oval 204"/>
                <p:cNvSpPr>
                  <a:spLocks noChangeArrowheads="1"/>
                </p:cNvSpPr>
                <p:nvPr/>
              </p:nvSpPr>
              <p:spPr bwMode="auto">
                <a:xfrm>
                  <a:off x="4992" y="1632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3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782" name="Group 215"/>
                <p:cNvGrpSpPr>
                  <a:grpSpLocks/>
                </p:cNvGrpSpPr>
                <p:nvPr/>
              </p:nvGrpSpPr>
              <p:grpSpPr bwMode="auto">
                <a:xfrm>
                  <a:off x="4368" y="2161"/>
                  <a:ext cx="375" cy="674"/>
                  <a:chOff x="672" y="2112"/>
                  <a:chExt cx="384" cy="690"/>
                </a:xfrm>
              </p:grpSpPr>
              <p:grpSp>
                <p:nvGrpSpPr>
                  <p:cNvPr id="327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672" y="2112"/>
                    <a:ext cx="384" cy="432"/>
                    <a:chOff x="672" y="2064"/>
                    <a:chExt cx="384" cy="432"/>
                  </a:xfrm>
                </p:grpSpPr>
                <p:sp>
                  <p:nvSpPr>
                    <p:cNvPr id="32798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799" name="Oval 2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800" name="Oval 2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797" name="Text Box 2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7" y="2544"/>
                    <a:ext cx="300" cy="2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>
                        <a:latin typeface="Gill Sans" charset="0"/>
                        <a:ea typeface="Gill Sans" charset="0"/>
                        <a:cs typeface="Gill Sans" charset="0"/>
                      </a:rPr>
                      <a:t>2</a:t>
                    </a:r>
                    <a:endParaRPr lang="en-US" alt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783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4178" y="1425"/>
                  <a:ext cx="184" cy="2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4" name="Line 232"/>
                <p:cNvSpPr>
                  <a:spLocks noChangeShapeType="1"/>
                </p:cNvSpPr>
                <p:nvPr/>
              </p:nvSpPr>
              <p:spPr bwMode="auto">
                <a:xfrm flipH="1" flipV="1">
                  <a:off x="4194" y="1969"/>
                  <a:ext cx="355" cy="32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5" name="Line 233"/>
                <p:cNvSpPr>
                  <a:spLocks noChangeShapeType="1"/>
                </p:cNvSpPr>
                <p:nvPr/>
              </p:nvSpPr>
              <p:spPr bwMode="auto">
                <a:xfrm>
                  <a:off x="4547" y="2437"/>
                  <a:ext cx="445" cy="15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6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4750" y="1926"/>
                  <a:ext cx="274" cy="23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32787" name="Group 243"/>
                <p:cNvGrpSpPr>
                  <a:grpSpLocks/>
                </p:cNvGrpSpPr>
                <p:nvPr/>
              </p:nvGrpSpPr>
              <p:grpSpPr bwMode="auto">
                <a:xfrm>
                  <a:off x="4368" y="749"/>
                  <a:ext cx="375" cy="681"/>
                  <a:chOff x="4368" y="749"/>
                  <a:chExt cx="375" cy="681"/>
                </a:xfrm>
              </p:grpSpPr>
              <p:grpSp>
                <p:nvGrpSpPr>
                  <p:cNvPr id="32791" name="Group 237"/>
                  <p:cNvGrpSpPr>
                    <a:grpSpLocks/>
                  </p:cNvGrpSpPr>
                  <p:nvPr/>
                </p:nvGrpSpPr>
                <p:grpSpPr bwMode="auto">
                  <a:xfrm flipV="1">
                    <a:off x="4368" y="1008"/>
                    <a:ext cx="375" cy="422"/>
                    <a:chOff x="672" y="2064"/>
                    <a:chExt cx="384" cy="432"/>
                  </a:xfrm>
                </p:grpSpPr>
                <p:sp>
                  <p:nvSpPr>
                    <p:cNvPr id="32793" name="Rectangle 2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2" y="2064"/>
                      <a:ext cx="384" cy="432"/>
                    </a:xfrm>
                    <a:prstGeom prst="rect">
                      <a:avLst/>
                    </a:prstGeom>
                    <a:solidFill>
                      <a:srgbClr val="FF66CC"/>
                    </a:solidFill>
                    <a:ln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794" name="Oval 2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17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  <p:sp>
                  <p:nvSpPr>
                    <p:cNvPr id="32795" name="Oval 2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0" y="23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eaVert" wrap="none" anchor="ctr"/>
                    <a:lstStyle>
                      <a:lvl1pPr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11430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2057400" indent="-228600"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5146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9718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34290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886200" indent="-228600"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endParaRPr lang="en-US" altLang="en-US" sz="2000" b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p:txBody>
                </p:sp>
              </p:grpSp>
              <p:sp>
                <p:nvSpPr>
                  <p:cNvPr id="32792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16" y="749"/>
                    <a:ext cx="293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</a:t>
                    </a:r>
                    <a:r>
                      <a:rPr lang="en-US" altLang="en-US" sz="2000" b="0" baseline="-25000" dirty="0">
                        <a:latin typeface="Gill Sans" charset="0"/>
                        <a:ea typeface="Gill Sans" charset="0"/>
                        <a:cs typeface="Gill Sans" charset="0"/>
                      </a:rPr>
                      <a:t>1</a:t>
                    </a:r>
                    <a:endParaRPr lang="en-US" altLang="en-US" sz="2000" b="0" dirty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2788" name="Oval 242"/>
                <p:cNvSpPr>
                  <a:spLocks noChangeArrowheads="1"/>
                </p:cNvSpPr>
                <p:nvPr/>
              </p:nvSpPr>
              <p:spPr bwMode="auto">
                <a:xfrm>
                  <a:off x="4992" y="2448"/>
                  <a:ext cx="375" cy="375"/>
                </a:xfrm>
                <a:prstGeom prst="ellipse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2000" b="0">
                      <a:latin typeface="Gill Sans" charset="0"/>
                      <a:ea typeface="Gill Sans" charset="0"/>
                      <a:cs typeface="Gill Sans" charset="0"/>
                    </a:rPr>
                    <a:t>T</a:t>
                  </a:r>
                  <a:r>
                    <a:rPr lang="en-US" altLang="en-US" sz="2000" b="0" baseline="-25000">
                      <a:latin typeface="Gill Sans" charset="0"/>
                      <a:ea typeface="Gill Sans" charset="0"/>
                      <a:cs typeface="Gill Sans" charset="0"/>
                    </a:rPr>
                    <a:t>4</a:t>
                  </a:r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89" name="Line 244"/>
                <p:cNvSpPr>
                  <a:spLocks noChangeShapeType="1"/>
                </p:cNvSpPr>
                <p:nvPr/>
              </p:nvSpPr>
              <p:spPr bwMode="auto">
                <a:xfrm>
                  <a:off x="4553" y="1302"/>
                  <a:ext cx="465" cy="38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2790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4553" y="1002"/>
                  <a:ext cx="418" cy="15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32776" name="Text Box 253"/>
            <p:cNvSpPr txBox="1">
              <a:spLocks noChangeArrowheads="1"/>
            </p:cNvSpPr>
            <p:nvPr/>
          </p:nvSpPr>
          <p:spPr bwMode="auto">
            <a:xfrm>
              <a:off x="4040" y="3580"/>
              <a:ext cx="1551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Allocation Graph</a:t>
              </a:r>
              <a:b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With Cycle, but</a:t>
              </a:r>
            </a:p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No Deadlock</a:t>
              </a:r>
            </a:p>
          </p:txBody>
        </p:sp>
      </p:grpSp>
      <p:sp>
        <p:nvSpPr>
          <p:cNvPr id="32774" name="Rectangle 262"/>
          <p:cNvSpPr>
            <a:spLocks noGrp="1" noChangeArrowheads="1"/>
          </p:cNvSpPr>
          <p:nvPr>
            <p:ph type="body" idx="1"/>
          </p:nvPr>
        </p:nvSpPr>
        <p:spPr>
          <a:xfrm>
            <a:off x="2006600" y="674688"/>
            <a:ext cx="8001000" cy="129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Model: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request edge – directed edge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 err="1">
                <a:ea typeface="굴림" panose="020B0600000101010101" pitchFamily="34" charset="-127"/>
                <a:sym typeface="Symbol" panose="05050102010706020507" pitchFamily="18" charset="2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j</a:t>
            </a:r>
            <a:endParaRPr lang="en-US" altLang="ko-KR" i="1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assignment edge </a:t>
            </a:r>
            <a:r>
              <a:rPr lang="en-US" altLang="ko-KR" dirty="0">
                <a:ea typeface="굴림" panose="020B0600000101010101" pitchFamily="34" charset="-127"/>
              </a:rPr>
              <a:t>– directed edge </a:t>
            </a:r>
            <a:r>
              <a:rPr lang="en-US" altLang="ko-KR" i="1" dirty="0" err="1">
                <a:ea typeface="굴림" panose="020B0600000101010101" pitchFamily="34" charset="-127"/>
              </a:rPr>
              <a:t>R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j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i="1" baseline="-25000" dirty="0">
                <a:ea typeface="굴림" panose="020B0600000101010101" pitchFamily="34" charset="-127"/>
                <a:sym typeface="Symbol" panose="05050102010706020507" pitchFamily="18" charset="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2229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65" name="Group 85"/>
          <p:cNvGrpSpPr>
            <a:grpSpLocks/>
          </p:cNvGrpSpPr>
          <p:nvPr/>
        </p:nvGrpSpPr>
        <p:grpSpPr bwMode="auto">
          <a:xfrm>
            <a:off x="8077201" y="3259138"/>
            <a:ext cx="2016125" cy="2760662"/>
            <a:chOff x="4320" y="1728"/>
            <a:chExt cx="1200" cy="1643"/>
          </a:xfrm>
        </p:grpSpPr>
        <p:sp>
          <p:nvSpPr>
            <p:cNvPr id="34821" name="Rectangle 59"/>
            <p:cNvSpPr>
              <a:spLocks noChangeArrowheads="1"/>
            </p:cNvSpPr>
            <p:nvPr/>
          </p:nvSpPr>
          <p:spPr bwMode="auto">
            <a:xfrm>
              <a:off x="4320" y="1728"/>
              <a:ext cx="1200" cy="164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4822" name="Group 84"/>
            <p:cNvGrpSpPr>
              <a:grpSpLocks/>
            </p:cNvGrpSpPr>
            <p:nvPr/>
          </p:nvGrpSpPr>
          <p:grpSpPr bwMode="auto">
            <a:xfrm>
              <a:off x="4391" y="1728"/>
              <a:ext cx="1007" cy="1560"/>
              <a:chOff x="4391" y="1728"/>
              <a:chExt cx="1007" cy="1560"/>
            </a:xfrm>
          </p:grpSpPr>
          <p:sp>
            <p:nvSpPr>
              <p:cNvPr id="34823" name="Oval 61"/>
              <p:cNvSpPr>
                <a:spLocks noChangeArrowheads="1"/>
              </p:cNvSpPr>
              <p:nvPr/>
            </p:nvSpPr>
            <p:spPr bwMode="auto">
              <a:xfrm>
                <a:off x="4391" y="2418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Oval 62"/>
              <p:cNvSpPr>
                <a:spLocks noChangeArrowheads="1"/>
              </p:cNvSpPr>
              <p:nvPr/>
            </p:nvSpPr>
            <p:spPr bwMode="auto">
              <a:xfrm>
                <a:off x="5126" y="1828"/>
                <a:ext cx="256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2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5" name="Oval 63"/>
              <p:cNvSpPr>
                <a:spLocks noChangeArrowheads="1"/>
              </p:cNvSpPr>
              <p:nvPr/>
            </p:nvSpPr>
            <p:spPr bwMode="auto">
              <a:xfrm>
                <a:off x="5141" y="2418"/>
                <a:ext cx="257" cy="257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4826" name="Group 64"/>
              <p:cNvGrpSpPr>
                <a:grpSpLocks/>
              </p:cNvGrpSpPr>
              <p:nvPr/>
            </p:nvGrpSpPr>
            <p:grpSpPr bwMode="auto">
              <a:xfrm>
                <a:off x="4715" y="2779"/>
                <a:ext cx="262" cy="509"/>
                <a:chOff x="672" y="2112"/>
                <a:chExt cx="391" cy="763"/>
              </a:xfrm>
            </p:grpSpPr>
            <p:grpSp>
              <p:nvGrpSpPr>
                <p:cNvPr id="34839" name="Group 65"/>
                <p:cNvGrpSpPr>
                  <a:grpSpLocks/>
                </p:cNvGrpSpPr>
                <p:nvPr/>
              </p:nvGrpSpPr>
              <p:grpSpPr bwMode="auto">
                <a:xfrm>
                  <a:off x="672" y="2112"/>
                  <a:ext cx="384" cy="432"/>
                  <a:chOff x="672" y="2064"/>
                  <a:chExt cx="384" cy="432"/>
                </a:xfrm>
              </p:grpSpPr>
              <p:sp>
                <p:nvSpPr>
                  <p:cNvPr id="34841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2064"/>
                    <a:ext cx="384" cy="432"/>
                  </a:xfrm>
                  <a:prstGeom prst="rect">
                    <a:avLst/>
                  </a:prstGeom>
                  <a:solidFill>
                    <a:srgbClr val="FF66CC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3484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17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3484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840" y="2324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algn="ctr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>
                    <a:lvl1pPr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endParaRPr lang="en-US" altLang="en-US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3484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675" y="2546"/>
                  <a:ext cx="388" cy="3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b="0">
                      <a:latin typeface="Gill Sans" charset="0"/>
                      <a:ea typeface="Gill Sans" charset="0"/>
                      <a:cs typeface="Gill Sans" charset="0"/>
                    </a:rPr>
                    <a:t>R</a:t>
                  </a:r>
                  <a:r>
                    <a:rPr lang="en-US" altLang="en-US" b="0" baseline="-25000">
                      <a:latin typeface="Gill Sans" charset="0"/>
                      <a:ea typeface="Gill Sans" charset="0"/>
                      <a:cs typeface="Gill Sans" charset="0"/>
                    </a:rPr>
                    <a:t>2</a:t>
                  </a:r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4827" name="Line 70"/>
              <p:cNvSpPr>
                <a:spLocks noChangeShapeType="1"/>
              </p:cNvSpPr>
              <p:nvPr/>
            </p:nvSpPr>
            <p:spPr bwMode="auto">
              <a:xfrm flipV="1">
                <a:off x="4584" y="2277"/>
                <a:ext cx="126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8" name="Line 71"/>
              <p:cNvSpPr>
                <a:spLocks noChangeShapeType="1"/>
              </p:cNvSpPr>
              <p:nvPr/>
            </p:nvSpPr>
            <p:spPr bwMode="auto">
              <a:xfrm flipH="1" flipV="1">
                <a:off x="4595" y="2649"/>
                <a:ext cx="243" cy="2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9" name="Line 72"/>
              <p:cNvSpPr>
                <a:spLocks noChangeShapeType="1"/>
              </p:cNvSpPr>
              <p:nvPr/>
            </p:nvSpPr>
            <p:spPr bwMode="auto">
              <a:xfrm>
                <a:off x="4837" y="2969"/>
                <a:ext cx="304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73"/>
              <p:cNvSpPr>
                <a:spLocks noChangeShapeType="1"/>
              </p:cNvSpPr>
              <p:nvPr/>
            </p:nvSpPr>
            <p:spPr bwMode="auto">
              <a:xfrm flipH="1">
                <a:off x="4976" y="2619"/>
                <a:ext cx="187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34831" name="Group 75"/>
              <p:cNvGrpSpPr>
                <a:grpSpLocks/>
              </p:cNvGrpSpPr>
              <p:nvPr/>
            </p:nvGrpSpPr>
            <p:grpSpPr bwMode="auto">
              <a:xfrm flipV="1">
                <a:off x="4714" y="1991"/>
                <a:ext cx="257" cy="289"/>
                <a:chOff x="672" y="2064"/>
                <a:chExt cx="384" cy="432"/>
              </a:xfrm>
            </p:grpSpPr>
            <p:sp>
              <p:nvSpPr>
                <p:cNvPr id="34836" name="Rectangle 76"/>
                <p:cNvSpPr>
                  <a:spLocks noChangeArrowheads="1"/>
                </p:cNvSpPr>
                <p:nvPr/>
              </p:nvSpPr>
              <p:spPr bwMode="auto">
                <a:xfrm>
                  <a:off x="672" y="2064"/>
                  <a:ext cx="384" cy="43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4837" name="Oval 77"/>
                <p:cNvSpPr>
                  <a:spLocks noChangeArrowheads="1"/>
                </p:cNvSpPr>
                <p:nvPr/>
              </p:nvSpPr>
              <p:spPr bwMode="auto">
                <a:xfrm>
                  <a:off x="840" y="217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34838" name="Oval 78"/>
                <p:cNvSpPr>
                  <a:spLocks noChangeArrowheads="1"/>
                </p:cNvSpPr>
                <p:nvPr/>
              </p:nvSpPr>
              <p:spPr bwMode="auto">
                <a:xfrm>
                  <a:off x="840" y="23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34832" name="Text Box 79"/>
              <p:cNvSpPr txBox="1">
                <a:spLocks noChangeArrowheads="1"/>
              </p:cNvSpPr>
              <p:nvPr/>
            </p:nvSpPr>
            <p:spPr bwMode="auto">
              <a:xfrm>
                <a:off x="4712" y="1728"/>
                <a:ext cx="260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R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3" name="Oval 80"/>
              <p:cNvSpPr>
                <a:spLocks noChangeArrowheads="1"/>
              </p:cNvSpPr>
              <p:nvPr/>
            </p:nvSpPr>
            <p:spPr bwMode="auto">
              <a:xfrm>
                <a:off x="5141" y="2977"/>
                <a:ext cx="257" cy="256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T</a:t>
                </a:r>
                <a:r>
                  <a:rPr lang="en-US" altLang="en-US" b="0" baseline="-25000">
                    <a:latin typeface="Gill Sans" charset="0"/>
                    <a:ea typeface="Gill Sans" charset="0"/>
                    <a:cs typeface="Gill Sans" charset="0"/>
                  </a:rPr>
                  <a:t>4</a:t>
                </a:r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4" name="Line 81"/>
              <p:cNvSpPr>
                <a:spLocks noChangeShapeType="1"/>
              </p:cNvSpPr>
              <p:nvPr/>
            </p:nvSpPr>
            <p:spPr bwMode="auto">
              <a:xfrm>
                <a:off x="4841" y="2192"/>
                <a:ext cx="318" cy="2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5" name="Line 82"/>
              <p:cNvSpPr>
                <a:spLocks noChangeShapeType="1"/>
              </p:cNvSpPr>
              <p:nvPr/>
            </p:nvSpPr>
            <p:spPr bwMode="auto">
              <a:xfrm flipV="1">
                <a:off x="4841" y="1987"/>
                <a:ext cx="286" cy="1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34819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Deadlock Detection Algorithm</a:t>
            </a:r>
          </a:p>
        </p:txBody>
      </p:sp>
      <p:sp>
        <p:nvSpPr>
          <p:cNvPr id="532536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914400" y="767346"/>
            <a:ext cx="10287000" cy="5867400"/>
          </a:xfrm>
        </p:spPr>
        <p:txBody>
          <a:bodyPr/>
          <a:lstStyle/>
          <a:p>
            <a:pPr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Let [X] represent an m-</a:t>
            </a:r>
            <a:r>
              <a:rPr lang="en-US" altLang="ko-KR" dirty="0" err="1">
                <a:ea typeface="굴림" panose="020B0600000101010101" pitchFamily="34" charset="-127"/>
              </a:rPr>
              <a:t>ary</a:t>
            </a:r>
            <a:r>
              <a:rPr lang="en-US" altLang="ko-KR" dirty="0">
                <a:ea typeface="굴림" panose="020B0600000101010101" pitchFamily="34" charset="-127"/>
              </a:rPr>
              <a:t> vector of non-negative integers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(quantities of resources of each type):</a:t>
            </a:r>
          </a:p>
          <a:p>
            <a:pPr lvl="1">
              <a:spcBef>
                <a:spcPct val="25000"/>
              </a:spcBef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]: </a:t>
            </a:r>
            <a:r>
              <a:rPr lang="en-US" altLang="ko-KR" sz="1900" dirty="0">
                <a:ea typeface="굴림" panose="020B0600000101010101" pitchFamily="34" charset="-127"/>
              </a:rPr>
              <a:t>	Current free resources each type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]:</a:t>
            </a:r>
            <a:r>
              <a:rPr lang="en-US" altLang="ko-KR" sz="1900" dirty="0">
                <a:ea typeface="굴림" panose="020B0600000101010101" pitchFamily="34" charset="-127"/>
              </a:rPr>
              <a:t>	Current requests from thread X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]:</a:t>
            </a:r>
            <a:r>
              <a:rPr lang="en-US" altLang="ko-KR" sz="19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ea typeface="굴림" panose="020B0600000101010101" pitchFamily="34" charset="-127"/>
              </a:rPr>
              <a:t>Current resources held by thread X</a:t>
            </a:r>
          </a:p>
          <a:p>
            <a:pPr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See if tasks can eventually terminate on their own</a:t>
            </a:r>
          </a:p>
          <a:p>
            <a:pPr>
              <a:spcBef>
                <a:spcPct val="25000"/>
              </a:spcBef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dirty="0">
                <a:ea typeface="굴림" panose="020B0600000101010101" pitchFamily="34" charset="-127"/>
              </a:rPr>
              <a:t>		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[Avail] = 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spcBef>
                <a:spcPct val="25000"/>
              </a:spcBef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done = true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Foreach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 node in UNFINISHED {	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if ([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 &lt;= [Avail]) {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	remove node from UNFINISHED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sz="190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190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latin typeface="Consolas" charset="0"/>
                <a:ea typeface="Consolas" charset="0"/>
                <a:cs typeface="Consolas" charset="0"/>
              </a:rPr>
              <a:t>	} until(done)		</a:t>
            </a:r>
            <a:r>
              <a:rPr lang="en-US" altLang="ko-KR" sz="1900" dirty="0">
                <a:ea typeface="굴림" panose="020B0600000101010101" pitchFamily="34" charset="-127"/>
              </a:rPr>
              <a:t>		</a:t>
            </a:r>
          </a:p>
          <a:p>
            <a:pPr>
              <a:spcBef>
                <a:spcPct val="25000"/>
              </a:spcBef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Nodes left in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UNFINISHED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deadlocked</a:t>
            </a:r>
          </a:p>
        </p:txBody>
      </p:sp>
    </p:spTree>
    <p:extLst>
      <p:ext uri="{BB962C8B-B14F-4D97-AF65-F5344CB8AC3E}">
        <p14:creationId xmlns:p14="http://schemas.microsoft.com/office/powerpoint/2010/main" val="41643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D427-C788-4D03-9606-C97787A3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152400"/>
            <a:ext cx="8382000" cy="533400"/>
          </a:xfrm>
        </p:spPr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AD13-7106-47CC-B3AE-A7E15DBF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Four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prevention</a:t>
            </a:r>
            <a:r>
              <a:rPr lang="en-US" dirty="0"/>
              <a:t>: write your code in a way that it isn’t prone to deadlock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recovery</a:t>
            </a:r>
            <a:r>
              <a:rPr lang="en-US" dirty="0"/>
              <a:t>: let deadlock happen, and then figure out how to recover from it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avoidance</a:t>
            </a:r>
            <a:r>
              <a:rPr lang="en-US" dirty="0"/>
              <a:t>: dynamically delay resource requests so deadlock doesn’t happen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denial</a:t>
            </a:r>
            <a:r>
              <a:rPr lang="en-US" dirty="0"/>
              <a:t>: ignore the possibility of deadlock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Modern operating systems:</a:t>
            </a:r>
          </a:p>
          <a:p>
            <a:pPr lvl="1"/>
            <a:r>
              <a:rPr lang="en-US" dirty="0"/>
              <a:t>Make sure the </a:t>
            </a:r>
            <a:r>
              <a:rPr lang="en-US" i="1" dirty="0"/>
              <a:t>system</a:t>
            </a:r>
            <a:r>
              <a:rPr lang="en-US" dirty="0"/>
              <a:t> isn’t involved in any deadlock</a:t>
            </a:r>
          </a:p>
          <a:p>
            <a:pPr lvl="1"/>
            <a:r>
              <a:rPr lang="en-US" dirty="0"/>
              <a:t>Ignore deadlock in applications</a:t>
            </a:r>
          </a:p>
          <a:p>
            <a:pPr lvl="2"/>
            <a:r>
              <a:rPr lang="en-US" dirty="0"/>
              <a:t>“Ostrich Algorithm”</a:t>
            </a:r>
          </a:p>
        </p:txBody>
      </p:sp>
    </p:spTree>
    <p:extLst>
      <p:ext uri="{BB962C8B-B14F-4D97-AF65-F5344CB8AC3E}">
        <p14:creationId xmlns:p14="http://schemas.microsoft.com/office/powerpoint/2010/main" val="2276628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Techniques for Preventing Deadlock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109728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Infinite resources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Include enough resources so that no one ever runs out of resources.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Doesn’t have to be infinite, just large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Give illusion of infinite resources (e.g. virtual memory)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Examples: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Bay bridge with 12,000 lanes.  Never wait!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Infinite disk space (not realistic yet?)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Sharing of resources (totally independent threads)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 very realistic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allow waiting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the phone company avoids deadlock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Call Mom in Toledo, works way through phone network, but if blocked get busy signal.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 used in Ethernet/some multiprocessor nets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Everyone speaks at once.  On collision, back off and retry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Inefficient, since have to keep retrying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Consider: driving to San Francisco; when hit traffic jam, suddenly you’re transported back home and told to retry!</a:t>
            </a:r>
          </a:p>
        </p:txBody>
      </p:sp>
    </p:spTree>
    <p:extLst>
      <p:ext uri="{BB962C8B-B14F-4D97-AF65-F5344CB8AC3E}">
        <p14:creationId xmlns:p14="http://schemas.microsoft.com/office/powerpoint/2010/main" val="2237019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(Virtually) Infinite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800" y="3886200"/>
            <a:ext cx="10566400" cy="2133600"/>
          </a:xfrm>
        </p:spPr>
        <p:txBody>
          <a:bodyPr/>
          <a:lstStyle/>
          <a:p>
            <a:r>
              <a:rPr lang="en-US" dirty="0">
                <a:latin typeface="Gill Sans Light"/>
                <a:cs typeface="Arial" panose="020B0604020202020204" pitchFamily="34" charset="0"/>
              </a:rPr>
              <a:t>With virtual memory we have “infinite” space so everything will just succeed, thus above example won’t deadlock</a:t>
            </a:r>
          </a:p>
          <a:p>
            <a:pPr lvl="1"/>
            <a:r>
              <a:rPr lang="en-US" dirty="0">
                <a:latin typeface="Gill Sans Light"/>
                <a:cs typeface="Arial" panose="020B0604020202020204" pitchFamily="34" charset="0"/>
              </a:rPr>
              <a:t>Of course, it isn’t actually infinite, but certainly larger than 2MB!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025889" y="1498791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B8D2B-E5EE-4836-A517-EE39B0392203}"/>
              </a:ext>
            </a:extLst>
          </p:cNvPr>
          <p:cNvSpPr txBox="1"/>
          <p:nvPr/>
        </p:nvSpPr>
        <p:spPr>
          <a:xfrm>
            <a:off x="5724741" y="1500126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Consolas" panose="020B0609020204030204" pitchFamily="49" charset="0"/>
              </a:rPr>
              <a:t>Thread B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3036655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0EE8-D683-404E-980D-F34F7FC5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Linux </a:t>
            </a:r>
            <a:r>
              <a:rPr lang="en-US" dirty="0">
                <a:latin typeface="Gill Sans Light"/>
              </a:rPr>
              <a:t>Completely Fair Scheduler (CFS)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62" y="685800"/>
                <a:ext cx="12021938" cy="467283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Basic Idea: track CPU time per thread and schedule </a:t>
                </a:r>
                <a:r>
                  <a:rPr lang="en-US" dirty="0" smtClean="0">
                    <a:solidFill>
                      <a:srgbClr val="FF0000"/>
                    </a:solidFill>
                    <a:latin typeface="Gill Sans Light"/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  <a:latin typeface="Gill Sans Light"/>
                  </a:rPr>
                </a:br>
                <a:r>
                  <a:rPr lang="en-US" dirty="0" smtClean="0">
                    <a:solidFill>
                      <a:srgbClr val="FF0000"/>
                    </a:solidFill>
                    <a:latin typeface="Gill Sans Light"/>
                  </a:rPr>
                  <a:t>threads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to match up average rate of execution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b="1" dirty="0">
                    <a:latin typeface="Gill Sans Light"/>
                  </a:rPr>
                  <a:t>Scheduling Decision:</a:t>
                </a:r>
              </a:p>
              <a:p>
                <a:pPr lvl="1">
                  <a:lnSpc>
                    <a:spcPct val="85000"/>
                  </a:lnSpc>
                </a:pPr>
                <a:r>
                  <a:rPr lang="en-US" sz="2400" dirty="0">
                    <a:latin typeface="Gill Sans Light"/>
                  </a:rPr>
                  <a:t>“Repair” illusion of complete fairness</a:t>
                </a:r>
              </a:p>
              <a:p>
                <a:pPr lvl="1">
                  <a:lnSpc>
                    <a:spcPct val="85000"/>
                  </a:lnSpc>
                </a:pPr>
                <a:r>
                  <a:rPr lang="en-US" sz="2400" dirty="0">
                    <a:latin typeface="Gill Sans Light"/>
                  </a:rPr>
                  <a:t>Choose thread with minimum CPU time</a:t>
                </a:r>
              </a:p>
              <a:p>
                <a:pPr lvl="1">
                  <a:lnSpc>
                    <a:spcPct val="85000"/>
                  </a:lnSpc>
                </a:pPr>
                <a:r>
                  <a:rPr lang="en-US" sz="2400" dirty="0">
                    <a:latin typeface="Gill Sans Light"/>
                  </a:rPr>
                  <a:t>Closely related to Fair Queueing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sz="2600" dirty="0">
                    <a:latin typeface="Gill Sans Light"/>
                  </a:rPr>
                  <a:t>Use a heap-like scheduling queue for this…</a:t>
                </a:r>
                <a:endParaRPr lang="en-US" sz="2400" dirty="0">
                  <a:latin typeface="Gill Sans Light"/>
                </a:endParaRPr>
              </a:p>
              <a:p>
                <a:pPr lvl="1">
                  <a:lnSpc>
                    <a:spcPct val="85000"/>
                  </a:lnSpc>
                </a:pPr>
                <a:r>
                  <a:rPr lang="en-US" sz="2400" dirty="0">
                    <a:latin typeface="Gill Sans Light"/>
                  </a:rPr>
                  <a:t>O(log N) to add/remove </a:t>
                </a:r>
                <a:r>
                  <a:rPr lang="en-US" sz="2400" dirty="0" smtClean="0">
                    <a:latin typeface="Gill Sans Light"/>
                  </a:rPr>
                  <a:t>threads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dirty="0" smtClean="0">
                    <a:latin typeface="Gill Sans Light"/>
                  </a:rPr>
                  <a:t>Sleeping </a:t>
                </a:r>
                <a:r>
                  <a:rPr lang="en-US" dirty="0">
                    <a:latin typeface="Gill Sans Light"/>
                  </a:rPr>
                  <a:t>threads don’t advance their CPU time, so they get a boost when they </a:t>
                </a:r>
                <a:r>
                  <a:rPr lang="en-US" dirty="0" smtClean="0">
                    <a:latin typeface="Gill Sans Light"/>
                  </a:rPr>
                  <a:t>wake</a:t>
                </a:r>
                <a:endParaRPr lang="en-US" dirty="0">
                  <a:latin typeface="Gill Sans Light"/>
                </a:endParaRPr>
              </a:p>
              <a:p>
                <a:pPr lvl="1">
                  <a:lnSpc>
                    <a:spcPct val="85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Get interactivity automatically</a:t>
                </a:r>
                <a:r>
                  <a:rPr lang="en-US" dirty="0" smtClean="0">
                    <a:solidFill>
                      <a:srgbClr val="FF0000"/>
                    </a:solidFill>
                    <a:latin typeface="Gill Sans Light"/>
                  </a:rPr>
                  <a:t>!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dirty="0" smtClean="0"/>
                  <a:t>Differentiation: Use </a:t>
                </a:r>
                <a:r>
                  <a:rPr lang="en-US" dirty="0"/>
                  <a:t>weights! Key Idea: Assign a weight </a:t>
                </a:r>
                <a:r>
                  <a:rPr lang="en-US" i="1" dirty="0" err="1"/>
                  <a:t>w</a:t>
                </a:r>
                <a:r>
                  <a:rPr lang="en-US" i="1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to each process </a:t>
                </a:r>
                <a:r>
                  <a:rPr lang="en-US" i="1" dirty="0"/>
                  <a:t>I </a:t>
                </a:r>
                <a:r>
                  <a:rPr lang="en-US" dirty="0"/>
                  <a:t>to compute the switching quanta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85000"/>
                  </a:lnSpc>
                </a:pPr>
                <a:r>
                  <a:rPr lang="en-US" dirty="0"/>
                  <a:t>Basic equal share: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>
                  <a:lnSpc>
                    <a:spcPct val="85000"/>
                  </a:lnSpc>
                </a:pPr>
                <a:r>
                  <a:rPr lang="en-US" dirty="0"/>
                  <a:t>Weighted Share: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Latency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Gill Sans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FCCE4-2F94-4F2B-BBF1-F8317B7B8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62" y="685800"/>
                <a:ext cx="12021938" cy="4672837"/>
              </a:xfrm>
              <a:blipFill>
                <a:blip r:embed="rId2"/>
                <a:stretch>
                  <a:fillRect l="-760" t="-2219" b="-28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580FAAC-57FB-4D12-BC8A-2DF7E8EF06BC}"/>
              </a:ext>
            </a:extLst>
          </p:cNvPr>
          <p:cNvSpPr/>
          <p:nvPr/>
        </p:nvSpPr>
        <p:spPr>
          <a:xfrm>
            <a:off x="9284918" y="2438400"/>
            <a:ext cx="1002082" cy="1371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772400" y="685800"/>
            <a:ext cx="4307071" cy="3352800"/>
            <a:chOff x="7696200" y="1129833"/>
            <a:chExt cx="4307071" cy="3352800"/>
          </a:xfrm>
        </p:grpSpPr>
        <p:grpSp>
          <p:nvGrpSpPr>
            <p:cNvPr id="4" name="Group 3"/>
            <p:cNvGrpSpPr/>
            <p:nvPr/>
          </p:nvGrpSpPr>
          <p:grpSpPr>
            <a:xfrm>
              <a:off x="7696200" y="1510835"/>
              <a:ext cx="4307071" cy="2971798"/>
              <a:chOff x="7388122" y="840250"/>
              <a:chExt cx="4307071" cy="297179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6850CDD-EA78-4212-9CF5-0DB013325EC9}"/>
                  </a:ext>
                </a:extLst>
              </p:cNvPr>
              <p:cNvGrpSpPr/>
              <p:nvPr/>
            </p:nvGrpSpPr>
            <p:grpSpPr>
              <a:xfrm>
                <a:off x="7388122" y="840250"/>
                <a:ext cx="3750052" cy="2971798"/>
                <a:chOff x="4322386" y="3779691"/>
                <a:chExt cx="3750052" cy="2971798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6EC34E6A-BCFA-4ED3-A830-7B238152C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57775" y="6415094"/>
                  <a:ext cx="321466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1D5C5ADD-7E3B-4243-9843-9F69E3EB3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57775" y="4158641"/>
                  <a:ext cx="0" cy="22564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B2F9E6B-B43D-4BA1-9592-FE1952211E4C}"/>
                    </a:ext>
                  </a:extLst>
                </p:cNvPr>
                <p:cNvSpPr txBox="1"/>
                <p:nvPr/>
              </p:nvSpPr>
              <p:spPr>
                <a:xfrm rot="5400000">
                  <a:off x="3067320" y="5034757"/>
                  <a:ext cx="297179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>
                      <a:latin typeface="Gill Sans Light"/>
                    </a:rPr>
                    <a:t>Virtual CPU </a:t>
                  </a:r>
                  <a:r>
                    <a:rPr lang="en-US" sz="2400" b="1" dirty="0">
                      <a:latin typeface="Gill Sans Light"/>
                    </a:rPr>
                    <a:t>Time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8C7037D-DE33-421A-A0BD-1194A8C02EF2}"/>
                    </a:ext>
                  </a:extLst>
                </p:cNvPr>
                <p:cNvSpPr/>
                <p:nvPr/>
              </p:nvSpPr>
              <p:spPr>
                <a:xfrm>
                  <a:off x="4979223" y="4207568"/>
                  <a:ext cx="707190" cy="219323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1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3CE092B-B6A3-4C80-BDDA-5D59B296211A}"/>
                    </a:ext>
                  </a:extLst>
                </p:cNvPr>
                <p:cNvSpPr/>
                <p:nvPr/>
              </p:nvSpPr>
              <p:spPr>
                <a:xfrm>
                  <a:off x="5979373" y="5300868"/>
                  <a:ext cx="707190" cy="1099937"/>
                </a:xfrm>
                <a:prstGeom prst="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2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0E6AC74-1869-4E02-88E5-F63B607A731C}"/>
                    </a:ext>
                  </a:extLst>
                </p:cNvPr>
                <p:cNvSpPr/>
                <p:nvPr/>
              </p:nvSpPr>
              <p:spPr>
                <a:xfrm>
                  <a:off x="6979523" y="4843462"/>
                  <a:ext cx="707190" cy="1557344"/>
                </a:xfrm>
                <a:prstGeom prst="rect">
                  <a:avLst/>
                </a:prstGeom>
                <a:solidFill>
                  <a:srgbClr val="00AE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>
                      <a:latin typeface="Gill Sans Light"/>
                    </a:rPr>
                    <a:t>T</a:t>
                  </a:r>
                  <a:r>
                    <a:rPr lang="en-US" sz="3200" b="1" baseline="-25000" dirty="0">
                      <a:latin typeface="Gill Sans Light"/>
                    </a:rPr>
                    <a:t>3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139463" y="1447800"/>
                    <a:ext cx="555730" cy="8989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oMath>
                      </m:oMathPara>
                    </a14:m>
                    <a:endParaRPr lang="en-US" sz="2800" i="1" dirty="0">
                      <a:latin typeface="Gill Sans Light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09213C7-F22B-4E54-9DDB-C39B818761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9463" y="1447800"/>
                    <a:ext cx="555730" cy="8989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D8C33C-C043-48D8-8C0F-F2EC156E6903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7924800" y="1897282"/>
                <a:ext cx="3214663" cy="0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/>
                <p:nvPr/>
              </p:nvSpPr>
              <p:spPr>
                <a:xfrm>
                  <a:off x="8521096" y="1129833"/>
                  <a:ext cx="3078561" cy="869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5000"/>
                    </a:lnSpc>
                  </a:pPr>
                  <a:r>
                    <a:rPr lang="en-US" sz="2400" b="0" dirty="0">
                      <a:latin typeface="Gill Sans Light"/>
                    </a:rPr>
                    <a:t>CFS: Average rate of execution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a14:m>
                  <a:r>
                    <a:rPr lang="en-US" sz="2400" b="0" dirty="0">
                      <a:latin typeface="Gill Sans Light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CE0FA7-909E-4F68-A7E8-B5B0EC7D5D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096" y="1129833"/>
                  <a:ext cx="3078561" cy="869149"/>
                </a:xfrm>
                <a:prstGeom prst="rect">
                  <a:avLst/>
                </a:prstGeom>
                <a:blipFill>
                  <a:blip r:embed="rId4"/>
                  <a:stretch>
                    <a:fillRect l="-2970" t="-11268" r="-4158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5570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Techniques for Preventing Deadlock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430000" cy="6019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Make all threads request everything they’ll need at the beginning.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Problem: Predicting future is hard, tend to over-estimate resources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If need 2 chopsticks, request both at same time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Don’t leave home until we know no one is using any intersection between here and where you want to go; only one car on the Bay Bridge at a time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Force all threads to request resources in a particular order preventing any cyclic use of resources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Thus, preventing deadlock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 (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x.Acquire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y.Acquire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z.Acquire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,…)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Make tasks request disk, then memory, then…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Keep from deadlock on freeways around SF by requiring everyone to go clockwise</a:t>
            </a:r>
          </a:p>
          <a:p>
            <a:pPr lvl="2"/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60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Resources Atomically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112067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6096000" y="112067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905000" y="3667780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Consider instead: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CE5BA4-8B81-4353-8591-19783F1F61C9}"/>
              </a:ext>
            </a:extLst>
          </p:cNvPr>
          <p:cNvSpPr txBox="1"/>
          <p:nvPr/>
        </p:nvSpPr>
        <p:spPr>
          <a:xfrm>
            <a:off x="2152651" y="4092460"/>
            <a:ext cx="3714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Acquire_both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(x, y);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E5EBC-B6C1-4BB0-8A3B-ED88D2587070}"/>
              </a:ext>
            </a:extLst>
          </p:cNvPr>
          <p:cNvSpPr txBox="1"/>
          <p:nvPr/>
        </p:nvSpPr>
        <p:spPr>
          <a:xfrm>
            <a:off x="6096000" y="4092460"/>
            <a:ext cx="3714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Acquire_both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(y, x);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905000" y="704886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Rather than:</a:t>
            </a:r>
          </a:p>
        </p:txBody>
      </p:sp>
    </p:spTree>
    <p:extLst>
      <p:ext uri="{BB962C8B-B14F-4D97-AF65-F5344CB8AC3E}">
        <p14:creationId xmlns:p14="http://schemas.microsoft.com/office/powerpoint/2010/main" val="3860737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Resources Atomically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1621544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 A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z.Acquire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z.Release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6096000" y="1621544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 B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z.Acquire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z.Release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2025890" y="89206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Or consider this:</a:t>
            </a:r>
          </a:p>
        </p:txBody>
      </p:sp>
    </p:spTree>
    <p:extLst>
      <p:ext uri="{BB962C8B-B14F-4D97-AF65-F5344CB8AC3E}">
        <p14:creationId xmlns:p14="http://schemas.microsoft.com/office/powerpoint/2010/main" val="1990809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52400"/>
            <a:ext cx="7924800" cy="533400"/>
          </a:xfrm>
        </p:spPr>
        <p:txBody>
          <a:bodyPr/>
          <a:lstStyle/>
          <a:p>
            <a:r>
              <a:rPr lang="en-US" dirty="0"/>
              <a:t>Acquire Resources in Consistent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112067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6096000" y="112067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905000" y="3591580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Consider instead: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CE5BA4-8B81-4353-8591-19783F1F61C9}"/>
              </a:ext>
            </a:extLst>
          </p:cNvPr>
          <p:cNvSpPr txBox="1"/>
          <p:nvPr/>
        </p:nvSpPr>
        <p:spPr>
          <a:xfrm>
            <a:off x="2152651" y="4008267"/>
            <a:ext cx="3714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E5EBC-B6C1-4BB0-8A3B-ED88D2587070}"/>
              </a:ext>
            </a:extLst>
          </p:cNvPr>
          <p:cNvSpPr txBox="1"/>
          <p:nvPr/>
        </p:nvSpPr>
        <p:spPr>
          <a:xfrm>
            <a:off x="6096000" y="4008267"/>
            <a:ext cx="3714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err="1">
                <a:latin typeface="Consolas" panose="020B0609020204030204" pitchFamily="49" charset="0"/>
              </a:rPr>
              <a:t>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 err="1">
                <a:latin typeface="Consolas" panose="020B0609020204030204" pitchFamily="49" charset="0"/>
              </a:rPr>
              <a:t>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A91D6-5845-4043-9901-D792989B49F9}"/>
              </a:ext>
            </a:extLst>
          </p:cNvPr>
          <p:cNvSpPr txBox="1"/>
          <p:nvPr/>
        </p:nvSpPr>
        <p:spPr>
          <a:xfrm>
            <a:off x="8313906" y="539326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Does it matter in which order the locks are released?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905000" y="715018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Rather than:</a:t>
            </a:r>
          </a:p>
        </p:txBody>
      </p:sp>
    </p:spTree>
    <p:extLst>
      <p:ext uri="{BB962C8B-B14F-4D97-AF65-F5344CB8AC3E}">
        <p14:creationId xmlns:p14="http://schemas.microsoft.com/office/powerpoint/2010/main" val="314163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/>
          <p:cNvGrpSpPr/>
          <p:nvPr/>
        </p:nvGrpSpPr>
        <p:grpSpPr>
          <a:xfrm>
            <a:off x="700454" y="3429000"/>
            <a:ext cx="10649257" cy="3429000"/>
            <a:chOff x="700454" y="3429000"/>
            <a:chExt cx="10649257" cy="3429000"/>
          </a:xfrm>
        </p:grpSpPr>
        <p:grpSp>
          <p:nvGrpSpPr>
            <p:cNvPr id="178" name="Group 192"/>
            <p:cNvGrpSpPr>
              <a:grpSpLocks/>
            </p:cNvGrpSpPr>
            <p:nvPr/>
          </p:nvGrpSpPr>
          <p:grpSpPr bwMode="auto">
            <a:xfrm>
              <a:off x="5334001" y="3962400"/>
              <a:ext cx="1431925" cy="334963"/>
              <a:chOff x="460" y="3583"/>
              <a:chExt cx="902" cy="211"/>
            </a:xfrm>
          </p:grpSpPr>
          <p:sp>
            <p:nvSpPr>
              <p:cNvPr id="262" name="Arc 19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63" name="Arc 19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79" name="Group 195"/>
            <p:cNvGrpSpPr>
              <a:grpSpLocks/>
            </p:cNvGrpSpPr>
            <p:nvPr/>
          </p:nvGrpSpPr>
          <p:grpSpPr bwMode="auto">
            <a:xfrm>
              <a:off x="3763964" y="3962400"/>
              <a:ext cx="1431925" cy="334963"/>
              <a:chOff x="460" y="3583"/>
              <a:chExt cx="902" cy="211"/>
            </a:xfrm>
          </p:grpSpPr>
          <p:sp>
            <p:nvSpPr>
              <p:cNvPr id="260" name="Arc 19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61" name="Arc 19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0" name="Group 198"/>
            <p:cNvGrpSpPr>
              <a:grpSpLocks/>
            </p:cNvGrpSpPr>
            <p:nvPr/>
          </p:nvGrpSpPr>
          <p:grpSpPr bwMode="auto">
            <a:xfrm>
              <a:off x="3763964" y="4419600"/>
              <a:ext cx="1431925" cy="1603375"/>
              <a:chOff x="4381" y="2784"/>
              <a:chExt cx="902" cy="1010"/>
            </a:xfrm>
          </p:grpSpPr>
          <p:sp>
            <p:nvSpPr>
              <p:cNvPr id="256" name="Arc 199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7" name="Arc 200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8" name="Arc 201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9" name="Arc 202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1" name="Group 203"/>
            <p:cNvGrpSpPr>
              <a:grpSpLocks/>
            </p:cNvGrpSpPr>
            <p:nvPr/>
          </p:nvGrpSpPr>
          <p:grpSpPr bwMode="auto">
            <a:xfrm>
              <a:off x="6858001" y="4419600"/>
              <a:ext cx="1431925" cy="1603375"/>
              <a:chOff x="4381" y="2784"/>
              <a:chExt cx="902" cy="1010"/>
            </a:xfrm>
          </p:grpSpPr>
          <p:sp>
            <p:nvSpPr>
              <p:cNvPr id="252" name="Arc 204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3" name="Arc 205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4" name="Arc 206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5" name="Arc 207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2" name="Group 208"/>
            <p:cNvGrpSpPr>
              <a:grpSpLocks/>
            </p:cNvGrpSpPr>
            <p:nvPr/>
          </p:nvGrpSpPr>
          <p:grpSpPr bwMode="auto">
            <a:xfrm>
              <a:off x="2209801" y="3429000"/>
              <a:ext cx="1500188" cy="3429000"/>
              <a:chOff x="2374" y="2068"/>
              <a:chExt cx="945" cy="2252"/>
            </a:xfrm>
          </p:grpSpPr>
          <p:sp>
            <p:nvSpPr>
              <p:cNvPr id="250" name="Line 209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51" name="Line 210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3" name="Group 211"/>
            <p:cNvGrpSpPr>
              <a:grpSpLocks/>
            </p:cNvGrpSpPr>
            <p:nvPr/>
          </p:nvGrpSpPr>
          <p:grpSpPr bwMode="auto">
            <a:xfrm>
              <a:off x="8345489" y="3429000"/>
              <a:ext cx="1500188" cy="3429000"/>
              <a:chOff x="2374" y="2068"/>
              <a:chExt cx="945" cy="2252"/>
            </a:xfrm>
          </p:grpSpPr>
          <p:sp>
            <p:nvSpPr>
              <p:cNvPr id="248" name="Line 212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9" name="Line 213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4" name="Group 214"/>
            <p:cNvGrpSpPr>
              <a:grpSpLocks/>
            </p:cNvGrpSpPr>
            <p:nvPr/>
          </p:nvGrpSpPr>
          <p:grpSpPr bwMode="auto">
            <a:xfrm>
              <a:off x="8398670" y="4419600"/>
              <a:ext cx="1431925" cy="1603375"/>
              <a:chOff x="4381" y="2784"/>
              <a:chExt cx="902" cy="1010"/>
            </a:xfrm>
          </p:grpSpPr>
          <p:sp>
            <p:nvSpPr>
              <p:cNvPr id="244" name="Arc 215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5" name="Arc 216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6" name="Arc 217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7" name="Arc 218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5" name="Group 219"/>
            <p:cNvGrpSpPr>
              <a:grpSpLocks/>
            </p:cNvGrpSpPr>
            <p:nvPr/>
          </p:nvGrpSpPr>
          <p:grpSpPr bwMode="auto">
            <a:xfrm>
              <a:off x="2254251" y="4419600"/>
              <a:ext cx="1431925" cy="333375"/>
              <a:chOff x="460" y="2784"/>
              <a:chExt cx="902" cy="210"/>
            </a:xfrm>
          </p:grpSpPr>
          <p:sp>
            <p:nvSpPr>
              <p:cNvPr id="242" name="Arc 220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3" name="Arc 221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6" name="Group 222"/>
            <p:cNvGrpSpPr>
              <a:grpSpLocks/>
            </p:cNvGrpSpPr>
            <p:nvPr/>
          </p:nvGrpSpPr>
          <p:grpSpPr bwMode="auto">
            <a:xfrm>
              <a:off x="2254251" y="5688013"/>
              <a:ext cx="1431925" cy="334963"/>
              <a:chOff x="460" y="3583"/>
              <a:chExt cx="902" cy="211"/>
            </a:xfrm>
          </p:grpSpPr>
          <p:sp>
            <p:nvSpPr>
              <p:cNvPr id="240" name="Arc 22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41" name="Arc 22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7" name="Group 225"/>
            <p:cNvGrpSpPr>
              <a:grpSpLocks/>
            </p:cNvGrpSpPr>
            <p:nvPr/>
          </p:nvGrpSpPr>
          <p:grpSpPr bwMode="auto">
            <a:xfrm>
              <a:off x="2209801" y="3962400"/>
              <a:ext cx="1431925" cy="334963"/>
              <a:chOff x="460" y="3583"/>
              <a:chExt cx="902" cy="211"/>
            </a:xfrm>
          </p:grpSpPr>
          <p:sp>
            <p:nvSpPr>
              <p:cNvPr id="238" name="Arc 22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9" name="Arc 22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8" name="Group 228"/>
            <p:cNvGrpSpPr>
              <a:grpSpLocks/>
            </p:cNvGrpSpPr>
            <p:nvPr/>
          </p:nvGrpSpPr>
          <p:grpSpPr bwMode="auto">
            <a:xfrm>
              <a:off x="6858001" y="3962400"/>
              <a:ext cx="1431925" cy="334963"/>
              <a:chOff x="460" y="3583"/>
              <a:chExt cx="902" cy="211"/>
            </a:xfrm>
          </p:grpSpPr>
          <p:sp>
            <p:nvSpPr>
              <p:cNvPr id="236" name="Arc 229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7" name="Arc 230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89" name="Group 231"/>
            <p:cNvGrpSpPr>
              <a:grpSpLocks/>
            </p:cNvGrpSpPr>
            <p:nvPr/>
          </p:nvGrpSpPr>
          <p:grpSpPr bwMode="auto">
            <a:xfrm>
              <a:off x="8382795" y="3962400"/>
              <a:ext cx="1431925" cy="334963"/>
              <a:chOff x="460" y="3583"/>
              <a:chExt cx="902" cy="211"/>
            </a:xfrm>
          </p:grpSpPr>
          <p:sp>
            <p:nvSpPr>
              <p:cNvPr id="234" name="Arc 232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5" name="Arc 233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0" name="Group 234"/>
            <p:cNvGrpSpPr>
              <a:grpSpLocks/>
            </p:cNvGrpSpPr>
            <p:nvPr/>
          </p:nvGrpSpPr>
          <p:grpSpPr bwMode="auto">
            <a:xfrm>
              <a:off x="2271714" y="6096000"/>
              <a:ext cx="1431925" cy="333375"/>
              <a:chOff x="460" y="2784"/>
              <a:chExt cx="902" cy="210"/>
            </a:xfrm>
          </p:grpSpPr>
          <p:sp>
            <p:nvSpPr>
              <p:cNvPr id="232" name="Arc 23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3" name="Arc 23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1" name="Group 237"/>
            <p:cNvGrpSpPr>
              <a:grpSpLocks/>
            </p:cNvGrpSpPr>
            <p:nvPr/>
          </p:nvGrpSpPr>
          <p:grpSpPr bwMode="auto">
            <a:xfrm>
              <a:off x="3733801" y="6096000"/>
              <a:ext cx="1431925" cy="333375"/>
              <a:chOff x="460" y="2784"/>
              <a:chExt cx="902" cy="210"/>
            </a:xfrm>
          </p:grpSpPr>
          <p:sp>
            <p:nvSpPr>
              <p:cNvPr id="230" name="Arc 238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31" name="Arc 239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2" name="Group 240"/>
            <p:cNvGrpSpPr>
              <a:grpSpLocks/>
            </p:cNvGrpSpPr>
            <p:nvPr/>
          </p:nvGrpSpPr>
          <p:grpSpPr bwMode="auto">
            <a:xfrm>
              <a:off x="5334001" y="6096000"/>
              <a:ext cx="1431925" cy="333375"/>
              <a:chOff x="460" y="2784"/>
              <a:chExt cx="902" cy="210"/>
            </a:xfrm>
          </p:grpSpPr>
          <p:sp>
            <p:nvSpPr>
              <p:cNvPr id="228" name="Arc 241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9" name="Arc 242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3" name="Group 243"/>
            <p:cNvGrpSpPr>
              <a:grpSpLocks/>
            </p:cNvGrpSpPr>
            <p:nvPr/>
          </p:nvGrpSpPr>
          <p:grpSpPr bwMode="auto">
            <a:xfrm>
              <a:off x="6858001" y="6096000"/>
              <a:ext cx="1431925" cy="333375"/>
              <a:chOff x="460" y="2784"/>
              <a:chExt cx="902" cy="210"/>
            </a:xfrm>
          </p:grpSpPr>
          <p:sp>
            <p:nvSpPr>
              <p:cNvPr id="226" name="Arc 244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7" name="Arc 245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4" name="Group 246"/>
            <p:cNvGrpSpPr>
              <a:grpSpLocks/>
            </p:cNvGrpSpPr>
            <p:nvPr/>
          </p:nvGrpSpPr>
          <p:grpSpPr bwMode="auto">
            <a:xfrm>
              <a:off x="8382795" y="6096000"/>
              <a:ext cx="1431925" cy="333375"/>
              <a:chOff x="460" y="2784"/>
              <a:chExt cx="902" cy="210"/>
            </a:xfrm>
          </p:grpSpPr>
          <p:sp>
            <p:nvSpPr>
              <p:cNvPr id="224" name="Arc 247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5" name="Arc 248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5" name="Group 208"/>
            <p:cNvGrpSpPr>
              <a:grpSpLocks/>
            </p:cNvGrpSpPr>
            <p:nvPr/>
          </p:nvGrpSpPr>
          <p:grpSpPr bwMode="auto">
            <a:xfrm>
              <a:off x="705065" y="3429000"/>
              <a:ext cx="1500188" cy="3429000"/>
              <a:chOff x="2374" y="2068"/>
              <a:chExt cx="945" cy="2252"/>
            </a:xfrm>
          </p:grpSpPr>
          <p:sp>
            <p:nvSpPr>
              <p:cNvPr id="222" name="Line 209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3" name="Line 210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6" name="Group 208"/>
            <p:cNvGrpSpPr>
              <a:grpSpLocks/>
            </p:cNvGrpSpPr>
            <p:nvPr/>
          </p:nvGrpSpPr>
          <p:grpSpPr bwMode="auto">
            <a:xfrm>
              <a:off x="9849523" y="3429000"/>
              <a:ext cx="1500188" cy="3429000"/>
              <a:chOff x="2374" y="2068"/>
              <a:chExt cx="945" cy="2252"/>
            </a:xfrm>
          </p:grpSpPr>
          <p:sp>
            <p:nvSpPr>
              <p:cNvPr id="220" name="Line 209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21" name="Line 210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7" name="Group 219"/>
            <p:cNvGrpSpPr>
              <a:grpSpLocks/>
            </p:cNvGrpSpPr>
            <p:nvPr/>
          </p:nvGrpSpPr>
          <p:grpSpPr bwMode="auto">
            <a:xfrm>
              <a:off x="744904" y="4454770"/>
              <a:ext cx="1431925" cy="333375"/>
              <a:chOff x="460" y="2784"/>
              <a:chExt cx="902" cy="210"/>
            </a:xfrm>
          </p:grpSpPr>
          <p:sp>
            <p:nvSpPr>
              <p:cNvPr id="218" name="Arc 220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9" name="Arc 221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8" name="Group 222"/>
            <p:cNvGrpSpPr>
              <a:grpSpLocks/>
            </p:cNvGrpSpPr>
            <p:nvPr/>
          </p:nvGrpSpPr>
          <p:grpSpPr bwMode="auto">
            <a:xfrm>
              <a:off x="744904" y="5723183"/>
              <a:ext cx="1431925" cy="334963"/>
              <a:chOff x="460" y="3583"/>
              <a:chExt cx="902" cy="211"/>
            </a:xfrm>
          </p:grpSpPr>
          <p:sp>
            <p:nvSpPr>
              <p:cNvPr id="216" name="Arc 22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7" name="Arc 22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99" name="Group 225"/>
            <p:cNvGrpSpPr>
              <a:grpSpLocks/>
            </p:cNvGrpSpPr>
            <p:nvPr/>
          </p:nvGrpSpPr>
          <p:grpSpPr bwMode="auto">
            <a:xfrm>
              <a:off x="700454" y="3997570"/>
              <a:ext cx="1431925" cy="334963"/>
              <a:chOff x="460" y="3583"/>
              <a:chExt cx="902" cy="211"/>
            </a:xfrm>
          </p:grpSpPr>
          <p:sp>
            <p:nvSpPr>
              <p:cNvPr id="214" name="Arc 22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5" name="Arc 22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0" name="Group 234"/>
            <p:cNvGrpSpPr>
              <a:grpSpLocks/>
            </p:cNvGrpSpPr>
            <p:nvPr/>
          </p:nvGrpSpPr>
          <p:grpSpPr bwMode="auto">
            <a:xfrm>
              <a:off x="762367" y="6131170"/>
              <a:ext cx="1431925" cy="333375"/>
              <a:chOff x="460" y="2784"/>
              <a:chExt cx="902" cy="210"/>
            </a:xfrm>
          </p:grpSpPr>
          <p:sp>
            <p:nvSpPr>
              <p:cNvPr id="212" name="Arc 23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3" name="Arc 23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1" name="Group 214"/>
            <p:cNvGrpSpPr>
              <a:grpSpLocks/>
            </p:cNvGrpSpPr>
            <p:nvPr/>
          </p:nvGrpSpPr>
          <p:grpSpPr bwMode="auto">
            <a:xfrm>
              <a:off x="9895498" y="4419600"/>
              <a:ext cx="1431925" cy="1603375"/>
              <a:chOff x="4381" y="2784"/>
              <a:chExt cx="902" cy="1010"/>
            </a:xfrm>
          </p:grpSpPr>
          <p:sp>
            <p:nvSpPr>
              <p:cNvPr id="208" name="Arc 215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09" name="Arc 216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0" name="Arc 217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11" name="Arc 218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2" name="Group 231"/>
            <p:cNvGrpSpPr>
              <a:grpSpLocks/>
            </p:cNvGrpSpPr>
            <p:nvPr/>
          </p:nvGrpSpPr>
          <p:grpSpPr bwMode="auto">
            <a:xfrm>
              <a:off x="9879623" y="3962400"/>
              <a:ext cx="1431925" cy="334963"/>
              <a:chOff x="460" y="3583"/>
              <a:chExt cx="902" cy="211"/>
            </a:xfrm>
          </p:grpSpPr>
          <p:sp>
            <p:nvSpPr>
              <p:cNvPr id="206" name="Arc 232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07" name="Arc 233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203" name="Group 246"/>
            <p:cNvGrpSpPr>
              <a:grpSpLocks/>
            </p:cNvGrpSpPr>
            <p:nvPr/>
          </p:nvGrpSpPr>
          <p:grpSpPr bwMode="auto">
            <a:xfrm>
              <a:off x="9879623" y="6096000"/>
              <a:ext cx="1431925" cy="333375"/>
              <a:chOff x="460" y="2784"/>
              <a:chExt cx="902" cy="210"/>
            </a:xfrm>
          </p:grpSpPr>
          <p:sp>
            <p:nvSpPr>
              <p:cNvPr id="204" name="Arc 247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05" name="Arc 248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 w 21600"/>
                  <a:gd name="T3" fmla="*/ 2 h 21600"/>
                  <a:gd name="T4" fmla="*/ 0 w 21600"/>
                  <a:gd name="T5" fmla="*/ 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Train Example (Wormhole-Routed Network)</a:t>
            </a:r>
          </a:p>
        </p:txBody>
      </p:sp>
      <p:sp>
        <p:nvSpPr>
          <p:cNvPr id="555150" name="Rectangle 142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1"/>
            <a:ext cx="11049000" cy="2778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Circular dependency (Deadlock!)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train wants to turn right, but is blocked by other trains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Similar problem to multiprocessor networks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Wormhole-Routed Network: Messages trail through network like a “worm”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Fix? Imagine grid extends in all four directions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Force ordering of channels</a:t>
            </a:r>
            <a:r>
              <a:rPr lang="en-US" altLang="ko-KR" dirty="0">
                <a:ea typeface="굴림" panose="020B0600000101010101" pitchFamily="34" charset="-127"/>
              </a:rPr>
              <a:t> (tracks)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Protocol: Always go east-west first, then north-south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Called “dimension ordering” (X then Y)</a:t>
            </a:r>
          </a:p>
        </p:txBody>
      </p:sp>
      <p:grpSp>
        <p:nvGrpSpPr>
          <p:cNvPr id="28677" name="Group 139"/>
          <p:cNvGrpSpPr>
            <a:grpSpLocks/>
          </p:cNvGrpSpPr>
          <p:nvPr/>
        </p:nvGrpSpPr>
        <p:grpSpPr bwMode="auto">
          <a:xfrm>
            <a:off x="0" y="4370388"/>
            <a:ext cx="12192000" cy="1670050"/>
            <a:chOff x="1104" y="1564"/>
            <a:chExt cx="3312" cy="1592"/>
          </a:xfrm>
        </p:grpSpPr>
        <p:sp>
          <p:nvSpPr>
            <p:cNvPr id="28790" name="Line 129"/>
            <p:cNvSpPr>
              <a:spLocks noChangeShapeType="1"/>
            </p:cNvSpPr>
            <p:nvPr/>
          </p:nvSpPr>
          <p:spPr bwMode="auto">
            <a:xfrm>
              <a:off x="1104" y="1564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91" name="Line 130"/>
            <p:cNvSpPr>
              <a:spLocks noChangeShapeType="1"/>
            </p:cNvSpPr>
            <p:nvPr/>
          </p:nvSpPr>
          <p:spPr bwMode="auto">
            <a:xfrm>
              <a:off x="1104" y="3156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28678" name="Group 149"/>
          <p:cNvGrpSpPr>
            <a:grpSpLocks/>
          </p:cNvGrpSpPr>
          <p:nvPr/>
        </p:nvGrpSpPr>
        <p:grpSpPr bwMode="auto">
          <a:xfrm>
            <a:off x="5292725" y="3429000"/>
            <a:ext cx="1500188" cy="3429000"/>
            <a:chOff x="2374" y="2068"/>
            <a:chExt cx="945" cy="2252"/>
          </a:xfrm>
        </p:grpSpPr>
        <p:sp>
          <p:nvSpPr>
            <p:cNvPr id="28788" name="Line 128"/>
            <p:cNvSpPr>
              <a:spLocks noChangeShapeType="1"/>
            </p:cNvSpPr>
            <p:nvPr/>
          </p:nvSpPr>
          <p:spPr bwMode="auto">
            <a:xfrm>
              <a:off x="3319" y="2068"/>
              <a:ext cx="0" cy="2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89" name="Line 133"/>
            <p:cNvSpPr>
              <a:spLocks noChangeShapeType="1"/>
            </p:cNvSpPr>
            <p:nvPr/>
          </p:nvSpPr>
          <p:spPr bwMode="auto">
            <a:xfrm>
              <a:off x="2374" y="2068"/>
              <a:ext cx="0" cy="2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8679" name="Arc 134"/>
          <p:cNvSpPr>
            <a:spLocks/>
          </p:cNvSpPr>
          <p:nvPr/>
        </p:nvSpPr>
        <p:spPr bwMode="auto">
          <a:xfrm>
            <a:off x="6408738" y="4403726"/>
            <a:ext cx="349250" cy="333375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45319 h 21600"/>
              <a:gd name="T4" fmla="*/ 0 w 21600"/>
              <a:gd name="T5" fmla="*/ 514531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0" name="Arc 135"/>
          <p:cNvSpPr>
            <a:spLocks/>
          </p:cNvSpPr>
          <p:nvPr/>
        </p:nvSpPr>
        <p:spPr bwMode="auto">
          <a:xfrm rot="-5400000">
            <a:off x="5334001" y="4395788"/>
            <a:ext cx="333375" cy="349250"/>
          </a:xfrm>
          <a:custGeom>
            <a:avLst/>
            <a:gdLst>
              <a:gd name="T0" fmla="*/ 0 w 21600"/>
              <a:gd name="T1" fmla="*/ 0 h 21600"/>
              <a:gd name="T2" fmla="*/ 5145319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1" name="Arc 136"/>
          <p:cNvSpPr>
            <a:spLocks/>
          </p:cNvSpPr>
          <p:nvPr/>
        </p:nvSpPr>
        <p:spPr bwMode="auto">
          <a:xfrm rot="5400000">
            <a:off x="6415882" y="5664994"/>
            <a:ext cx="334962" cy="349250"/>
          </a:xfrm>
          <a:custGeom>
            <a:avLst/>
            <a:gdLst>
              <a:gd name="T0" fmla="*/ 0 w 21600"/>
              <a:gd name="T1" fmla="*/ 0 h 21600"/>
              <a:gd name="T2" fmla="*/ 5194423 w 21600"/>
              <a:gd name="T3" fmla="*/ 5647017 h 21600"/>
              <a:gd name="T4" fmla="*/ 0 w 21600"/>
              <a:gd name="T5" fmla="*/ 564701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682" name="Arc 137"/>
          <p:cNvSpPr>
            <a:spLocks/>
          </p:cNvSpPr>
          <p:nvPr/>
        </p:nvSpPr>
        <p:spPr bwMode="auto">
          <a:xfrm rot="10800000">
            <a:off x="5326063" y="5672138"/>
            <a:ext cx="349250" cy="334962"/>
          </a:xfrm>
          <a:custGeom>
            <a:avLst/>
            <a:gdLst>
              <a:gd name="T0" fmla="*/ 0 w 21600"/>
              <a:gd name="T1" fmla="*/ 0 h 21600"/>
              <a:gd name="T2" fmla="*/ 5647017 w 21600"/>
              <a:gd name="T3" fmla="*/ 5194423 h 21600"/>
              <a:gd name="T4" fmla="*/ 0 w 21600"/>
              <a:gd name="T5" fmla="*/ 519442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28683" name="Group 84"/>
          <p:cNvGrpSpPr>
            <a:grpSpLocks/>
          </p:cNvGrpSpPr>
          <p:nvPr/>
        </p:nvGrpSpPr>
        <p:grpSpPr bwMode="auto">
          <a:xfrm rot="5400000">
            <a:off x="5951539" y="4411664"/>
            <a:ext cx="2103437" cy="350837"/>
            <a:chOff x="624" y="960"/>
            <a:chExt cx="3325" cy="531"/>
          </a:xfrm>
        </p:grpSpPr>
        <p:grpSp>
          <p:nvGrpSpPr>
            <p:cNvPr id="28767" name="Group 85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81" name="Freeform 86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2" name="Freeform 87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3" name="Freeform 88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4" name="Freeform 89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5" name="Freeform 90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6" name="Freeform 91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7" name="Freeform 92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8" name="Group 93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77" name="Freeform 94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" name="Freeform 95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" name="Freeform 96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0" name="Freeform 97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69" name="Group 98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70" name="Freeform 99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1" name="Freeform 100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2" name="Freeform 101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3" name="Freeform 102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4" name="Freeform 103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5" name="Freeform 104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" name="Freeform 105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4" name="Group 106"/>
          <p:cNvGrpSpPr>
            <a:grpSpLocks/>
          </p:cNvGrpSpPr>
          <p:nvPr/>
        </p:nvGrpSpPr>
        <p:grpSpPr bwMode="auto">
          <a:xfrm rot="-5400000">
            <a:off x="4017964" y="5580064"/>
            <a:ext cx="2103437" cy="350837"/>
            <a:chOff x="624" y="960"/>
            <a:chExt cx="3325" cy="531"/>
          </a:xfrm>
        </p:grpSpPr>
        <p:grpSp>
          <p:nvGrpSpPr>
            <p:cNvPr id="28746" name="Group 107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60" name="Freeform 10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1" name="Freeform 10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2" name="Freeform 11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3" name="Freeform 11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4" name="Freeform 11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5" name="Freeform 11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6" name="Freeform 11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7" name="Group 11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56" name="Freeform 116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7" name="Freeform 117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8" name="Freeform 118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9" name="Freeform 119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8" name="Group 120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49" name="Freeform 121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Freeform 122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Freeform 123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Freeform 124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3" name="Freeform 125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4" name="Freeform 126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5" name="Freeform 127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5" name="Group 61"/>
          <p:cNvGrpSpPr>
            <a:grpSpLocks/>
          </p:cNvGrpSpPr>
          <p:nvPr/>
        </p:nvGrpSpPr>
        <p:grpSpPr bwMode="auto">
          <a:xfrm>
            <a:off x="4194175" y="3987800"/>
            <a:ext cx="2197100" cy="336550"/>
            <a:chOff x="624" y="960"/>
            <a:chExt cx="3325" cy="531"/>
          </a:xfrm>
        </p:grpSpPr>
        <p:grpSp>
          <p:nvGrpSpPr>
            <p:cNvPr id="28725" name="Group 36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39" name="Freeform 2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0" name="Freeform 2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1" name="Freeform 2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2" name="Freeform 3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3" name="Freeform 3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4" name="Freeform 3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45" name="Freeform 3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6" name="Group 3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35" name="Freeform 2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6" name="Freeform 2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7" name="Freeform 2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8" name="Freeform 34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7" name="Group 37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28" name="Freeform 3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9" name="Freeform 3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0" name="Freeform 4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1" name="Freeform 4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2" name="Freeform 4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3" name="Freeform 4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34" name="Freeform 4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8686" name="Group 62"/>
          <p:cNvGrpSpPr>
            <a:grpSpLocks/>
          </p:cNvGrpSpPr>
          <p:nvPr/>
        </p:nvGrpSpPr>
        <p:grpSpPr bwMode="auto">
          <a:xfrm flipH="1" flipV="1">
            <a:off x="5613400" y="6067425"/>
            <a:ext cx="2198688" cy="338138"/>
            <a:chOff x="624" y="960"/>
            <a:chExt cx="3325" cy="531"/>
          </a:xfrm>
        </p:grpSpPr>
        <p:grpSp>
          <p:nvGrpSpPr>
            <p:cNvPr id="28704" name="Group 63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28718" name="Freeform 64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9" name="Freeform 65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0" name="Freeform 66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1" name="Freeform 67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2" name="Freeform 68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3" name="Freeform 69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24" name="Freeform 70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5" name="Group 71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28714" name="Freeform 72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5" name="Freeform 73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6" name="Freeform 74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7" name="Freeform 75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06" name="Group 76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28707" name="Freeform 77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8" name="Freeform 78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9" name="Freeform 79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0" name="Freeform 80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1" name="Freeform 81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2" name="Freeform 82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13" name="Freeform 83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687" name="Picture 14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3340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8" name="Picture 146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57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89" name="Picture 14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90" name="Picture 14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55166" name="Group 158"/>
          <p:cNvGrpSpPr>
            <a:grpSpLocks/>
          </p:cNvGrpSpPr>
          <p:nvPr/>
        </p:nvGrpSpPr>
        <p:grpSpPr bwMode="auto">
          <a:xfrm>
            <a:off x="5029201" y="4038600"/>
            <a:ext cx="2017713" cy="2260600"/>
            <a:chOff x="2208" y="2544"/>
            <a:chExt cx="1271" cy="1424"/>
          </a:xfrm>
        </p:grpSpPr>
        <p:sp>
          <p:nvSpPr>
            <p:cNvPr id="28700" name="AutoShape 154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1" name="AutoShape 155"/>
            <p:cNvSpPr>
              <a:spLocks noChangeArrowheads="1"/>
            </p:cNvSpPr>
            <p:nvPr/>
          </p:nvSpPr>
          <p:spPr bwMode="auto">
            <a:xfrm rot="5400000">
              <a:off x="3120" y="254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2" name="AutoShape 156"/>
            <p:cNvSpPr>
              <a:spLocks noChangeArrowheads="1"/>
            </p:cNvSpPr>
            <p:nvPr/>
          </p:nvSpPr>
          <p:spPr bwMode="auto">
            <a:xfrm rot="-5400000">
              <a:off x="2308" y="3728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8703" name="AutoShape 157"/>
            <p:cNvSpPr>
              <a:spLocks noChangeArrowheads="1"/>
            </p:cNvSpPr>
            <p:nvPr/>
          </p:nvSpPr>
          <p:spPr bwMode="auto">
            <a:xfrm rot="10800000">
              <a:off x="3239" y="3584"/>
              <a:ext cx="240" cy="240"/>
            </a:xfrm>
            <a:custGeom>
              <a:avLst/>
              <a:gdLst>
                <a:gd name="T0" fmla="*/ 2 w 21600"/>
                <a:gd name="T1" fmla="*/ 0 h 21600"/>
                <a:gd name="T2" fmla="*/ 2 w 21600"/>
                <a:gd name="T3" fmla="*/ 2 h 21600"/>
                <a:gd name="T4" fmla="*/ 0 w 21600"/>
                <a:gd name="T5" fmla="*/ 3 h 21600"/>
                <a:gd name="T6" fmla="*/ 3 w 21600"/>
                <a:gd name="T7" fmla="*/ 1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pic>
        <p:nvPicPr>
          <p:cNvPr id="555159" name="Picture 151" descr="MCj0307358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8862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5" name="Picture 177" descr="MCj0307358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2963" y="3866624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8" name="Picture 180" descr="MCj0307358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7143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189" name="Picture 181" descr="MCj03073580000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2538">
            <a:off x="-790575" y="4600575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5198" name="Group 190"/>
          <p:cNvGrpSpPr>
            <a:grpSpLocks/>
          </p:cNvGrpSpPr>
          <p:nvPr/>
        </p:nvGrpSpPr>
        <p:grpSpPr bwMode="auto">
          <a:xfrm>
            <a:off x="5257800" y="4419600"/>
            <a:ext cx="1524000" cy="1511300"/>
            <a:chOff x="2352" y="2784"/>
            <a:chExt cx="960" cy="952"/>
          </a:xfrm>
        </p:grpSpPr>
        <p:sp>
          <p:nvSpPr>
            <p:cNvPr id="28697" name="AutoShape 187"/>
            <p:cNvSpPr>
              <a:spLocks noChangeArrowheads="1"/>
            </p:cNvSpPr>
            <p:nvPr/>
          </p:nvSpPr>
          <p:spPr bwMode="auto">
            <a:xfrm rot="2700000">
              <a:off x="3004" y="3428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698" name="AutoShape 189"/>
            <p:cNvSpPr>
              <a:spLocks noChangeArrowheads="1"/>
            </p:cNvSpPr>
            <p:nvPr/>
          </p:nvSpPr>
          <p:spPr bwMode="auto">
            <a:xfrm rot="-8100000">
              <a:off x="2332" y="2804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699" name="Text Box 186"/>
            <p:cNvSpPr txBox="1">
              <a:spLocks noChangeArrowheads="1"/>
            </p:cNvSpPr>
            <p:nvPr/>
          </p:nvSpPr>
          <p:spPr bwMode="auto">
            <a:xfrm rot="2700000">
              <a:off x="2384" y="3033"/>
              <a:ext cx="900" cy="4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Disallowed</a:t>
              </a:r>
            </a:p>
            <a:p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 Rule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7794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5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0.00371 L 0.3875 0.00371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555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75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5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4 0.00694 L 0.32734 0.00694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55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59 -0.09306 L 0.35338 -0.06667 " pathEditMode="fixed" rAng="0" ptsTypes="AA">
                                      <p:cBhvr>
                                        <p:cTn id="48" dur="1000" fill="hold"/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3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55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34 -0.05394 L 0.35234 0.37778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555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150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Techniques for Recovering from Deadlock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11658600" cy="57912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Terminate thread, force it to give up resources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Bridge example, Godzilla picks up a car, hurls it into the river.  Deadlock solved!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Hold dining lawyer in contempt and take away in handcuffs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But, not always possible – killing a thread holding a mutex leaves world inconsistent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Preempt resources without killing off thread 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Take away resources from thread temporarily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Doesn’t always fit with semantics of computation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Roll back actions of deadlocked threads 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Hit the rewind button on TiVo, pretend last few minutes never happened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For bridge example, make one car roll backwards (may require others behind him)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Common technique in databases (transactions)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Of course, if you restart in exactly the same way, may reenter deadlock once again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Many operating systems use other options</a:t>
            </a:r>
          </a:p>
        </p:txBody>
      </p:sp>
    </p:spTree>
    <p:extLst>
      <p:ext uri="{BB962C8B-B14F-4D97-AF65-F5344CB8AC3E}">
        <p14:creationId xmlns:p14="http://schemas.microsoft.com/office/powerpoint/2010/main" val="3920614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533400"/>
          </a:xfrm>
        </p:spPr>
        <p:txBody>
          <a:bodyPr/>
          <a:lstStyle/>
          <a:p>
            <a:r>
              <a:rPr lang="en-US" dirty="0"/>
              <a:t>Another view of virtual memory: Pre-empting 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800" y="3276600"/>
            <a:ext cx="10566400" cy="2743200"/>
          </a:xfrm>
        </p:spPr>
        <p:txBody>
          <a:bodyPr/>
          <a:lstStyle/>
          <a:p>
            <a:r>
              <a:rPr lang="en-US">
                <a:latin typeface="Gill Sans Light"/>
                <a:cs typeface="Arial" panose="020B0604020202020204" pitchFamily="34" charset="0"/>
              </a:rPr>
              <a:t>Before: With </a:t>
            </a:r>
            <a:r>
              <a:rPr lang="en-US" dirty="0">
                <a:latin typeface="Gill Sans Light"/>
                <a:cs typeface="Arial" panose="020B0604020202020204" pitchFamily="34" charset="0"/>
              </a:rPr>
              <a:t>virtual memory we have “infinite” space so everything will just succeed, thus above example won’t deadlock</a:t>
            </a:r>
          </a:p>
          <a:p>
            <a:pPr lvl="1"/>
            <a:r>
              <a:rPr lang="en-US" dirty="0">
                <a:latin typeface="Gill Sans Light"/>
                <a:cs typeface="Arial" panose="020B0604020202020204" pitchFamily="34" charset="0"/>
              </a:rPr>
              <a:t>Of course, it isn’t actually infinite, but certainly larger than 2MB!</a:t>
            </a:r>
          </a:p>
          <a:p>
            <a:endParaRPr lang="en-US" dirty="0">
              <a:latin typeface="Gill Sans Light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Gill Sans Light"/>
                <a:cs typeface="Arial" panose="020B0604020202020204" pitchFamily="34" charset="0"/>
              </a:rPr>
              <a:t>Alternative view: we are “pre-empting” memory when paging out to disk, and giving it back when paging back in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ill Sans Light"/>
                <a:cs typeface="Arial" panose="020B0604020202020204" pitchFamily="34" charset="0"/>
              </a:rPr>
              <a:t>This works because thread can’t use memory when paged out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025889" y="914400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B8D2B-E5EE-4836-A517-EE39B0392203}"/>
              </a:ext>
            </a:extLst>
          </p:cNvPr>
          <p:cNvSpPr txBox="1"/>
          <p:nvPr/>
        </p:nvSpPr>
        <p:spPr>
          <a:xfrm>
            <a:off x="5724741" y="915735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3212172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315E89A-C29E-476F-82D3-780763697BB8}"/>
              </a:ext>
            </a:extLst>
          </p:cNvPr>
          <p:cNvSpPr txBox="1"/>
          <p:nvPr/>
        </p:nvSpPr>
        <p:spPr>
          <a:xfrm>
            <a:off x="2501514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A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BF4A4-B5CA-42DF-8553-527D252DA583}"/>
              </a:ext>
            </a:extLst>
          </p:cNvPr>
          <p:cNvSpPr txBox="1"/>
          <p:nvPr/>
        </p:nvSpPr>
        <p:spPr>
          <a:xfrm>
            <a:off x="6444863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B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BDC7E7-D566-40CB-997A-9068C4A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Deadlock Avoidance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E933-C738-412C-9FE4-A2BD63DE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8686800" cy="2819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Idea: When a thread requests a resource, OS checks if it would result in deadlock</a:t>
            </a:r>
          </a:p>
          <a:p>
            <a:pPr lvl="1"/>
            <a:r>
              <a:rPr lang="en-US" dirty="0"/>
              <a:t>If not, it grants the resource right away</a:t>
            </a:r>
          </a:p>
          <a:p>
            <a:pPr lvl="1"/>
            <a:r>
              <a:rPr lang="en-US" dirty="0"/>
              <a:t>If so, it waits for other threads to release resources</a:t>
            </a:r>
          </a:p>
          <a:p>
            <a:pPr marL="457200" lvl="1" indent="0" algn="ctr">
              <a:buNone/>
            </a:pPr>
            <a:r>
              <a:rPr lang="en-US" sz="36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THIS DOES NOT WORK!!!!</a:t>
            </a:r>
          </a:p>
          <a:p>
            <a:r>
              <a:rPr lang="en-US" dirty="0"/>
              <a:t>Example: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E17DCE-E06C-40E5-A3B3-77F571464343}"/>
              </a:ext>
            </a:extLst>
          </p:cNvPr>
          <p:cNvCxnSpPr/>
          <p:nvPr/>
        </p:nvCxnSpPr>
        <p:spPr bwMode="auto">
          <a:xfrm>
            <a:off x="2209800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68ECB6-563F-4264-8494-B8B58BF93A49}"/>
              </a:ext>
            </a:extLst>
          </p:cNvPr>
          <p:cNvCxnSpPr/>
          <p:nvPr/>
        </p:nvCxnSpPr>
        <p:spPr bwMode="auto">
          <a:xfrm>
            <a:off x="6221059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7133ED-7BD4-4EFC-B0F4-EBDDA30DC0CC}"/>
              </a:ext>
            </a:extLst>
          </p:cNvPr>
          <p:cNvSpPr txBox="1"/>
          <p:nvPr/>
        </p:nvSpPr>
        <p:spPr>
          <a:xfrm>
            <a:off x="9067801" y="4488358"/>
            <a:ext cx="87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Wait?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DA8B1-0E73-4DFE-AD9E-0F671FE6DA9C}"/>
              </a:ext>
            </a:extLst>
          </p:cNvPr>
          <p:cNvSpPr txBox="1"/>
          <p:nvPr/>
        </p:nvSpPr>
        <p:spPr>
          <a:xfrm>
            <a:off x="8558594" y="4857690"/>
            <a:ext cx="324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But it’s already too late…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7B3B6-1732-4078-BC7F-F3152D65A60A}"/>
              </a:ext>
            </a:extLst>
          </p:cNvPr>
          <p:cNvSpPr txBox="1"/>
          <p:nvPr/>
        </p:nvSpPr>
        <p:spPr>
          <a:xfrm>
            <a:off x="1072934" y="4497288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Blocks…</a:t>
            </a:r>
          </a:p>
        </p:txBody>
      </p:sp>
    </p:spTree>
    <p:extLst>
      <p:ext uri="{BB962C8B-B14F-4D97-AF65-F5344CB8AC3E}">
        <p14:creationId xmlns:p14="http://schemas.microsoft.com/office/powerpoint/2010/main" val="1178257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0444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-1.94444E-6 0.04445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445 L 3.33333E-6 0.1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6" grpId="0" uiExpand="1" build="p"/>
      <p:bldP spid="49" grpId="0"/>
      <p:bldP spid="9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F100-43A1-41EF-B409-838F6C33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Avoidance: 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98EE-9C4E-4C85-95D6-A792D0EE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Safe state</a:t>
            </a:r>
          </a:p>
          <a:p>
            <a:pPr lvl="1"/>
            <a:r>
              <a:rPr lang="en-US" sz="2400" dirty="0"/>
              <a:t>System can delay resource acquisition to prevent deadlock</a:t>
            </a:r>
          </a:p>
          <a:p>
            <a:pPr marL="857250" lvl="1" indent="-457200"/>
            <a:endParaRPr lang="en-US" sz="2400" dirty="0"/>
          </a:p>
          <a:p>
            <a:r>
              <a:rPr lang="en-US" sz="2800" dirty="0"/>
              <a:t>Unsafe state</a:t>
            </a:r>
          </a:p>
          <a:p>
            <a:pPr lvl="1"/>
            <a:r>
              <a:rPr lang="en-US" sz="2400" dirty="0"/>
              <a:t>No deadlock yet…</a:t>
            </a:r>
          </a:p>
          <a:p>
            <a:pPr lvl="1"/>
            <a:r>
              <a:rPr lang="en-US" sz="2400" dirty="0"/>
              <a:t>But threads can request resources in a pattern that </a:t>
            </a:r>
            <a:r>
              <a:rPr lang="en-US" sz="2400" b="1" i="1" dirty="0"/>
              <a:t>unavoidably</a:t>
            </a:r>
            <a:r>
              <a:rPr lang="en-US" sz="2400" dirty="0"/>
              <a:t> leads to deadlock</a:t>
            </a:r>
          </a:p>
          <a:p>
            <a:pPr lvl="1"/>
            <a:endParaRPr lang="en-US" sz="2400" dirty="0"/>
          </a:p>
          <a:p>
            <a:r>
              <a:rPr lang="en-US" sz="2800" dirty="0"/>
              <a:t>Deadlocked state</a:t>
            </a:r>
          </a:p>
          <a:p>
            <a:pPr lvl="1"/>
            <a:r>
              <a:rPr lang="en-US" sz="2400" dirty="0"/>
              <a:t>There exists a deadlock in the system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Also considered “unsafe”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A29B9-C531-468E-BE7C-BB823EE67A8D}"/>
              </a:ext>
            </a:extLst>
          </p:cNvPr>
          <p:cNvSpPr txBox="1"/>
          <p:nvPr/>
        </p:nvSpPr>
        <p:spPr>
          <a:xfrm>
            <a:off x="4528304" y="2217003"/>
            <a:ext cx="6139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40E2"/>
                </a:solidFill>
                <a:latin typeface="Gill Sans Light"/>
              </a:rPr>
              <a:t>Deadlock avoidance: prevent system from reaching an </a:t>
            </a:r>
            <a:r>
              <a:rPr lang="en-US" sz="2400" i="1" dirty="0">
                <a:solidFill>
                  <a:srgbClr val="2A40E2"/>
                </a:solidFill>
                <a:latin typeface="Gill Sans Light"/>
              </a:rPr>
              <a:t>unsafe</a:t>
            </a:r>
            <a:r>
              <a:rPr lang="en-US" sz="2400" dirty="0">
                <a:solidFill>
                  <a:srgbClr val="2A40E2"/>
                </a:solidFill>
                <a:latin typeface="Gill Sans Light"/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1569780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BDC7E7-D566-40CB-997A-9068C4A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E933-C738-412C-9FE4-A2BD63DE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914400"/>
            <a:ext cx="7924800" cy="2819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Idea: When a thread requests a resource, OS checks if it would result in </a:t>
            </a:r>
            <a:r>
              <a:rPr lang="en-US" strike="sngStrike" dirty="0"/>
              <a:t>deadlock</a:t>
            </a:r>
            <a:r>
              <a:rPr lang="en-US" dirty="0"/>
              <a:t> </a:t>
            </a:r>
            <a:r>
              <a:rPr lang="en-US" dirty="0">
                <a:solidFill>
                  <a:srgbClr val="2A40E2"/>
                </a:solidFill>
                <a:latin typeface="Gill Sans Light"/>
              </a:rPr>
              <a:t>an unsafe state</a:t>
            </a:r>
          </a:p>
          <a:p>
            <a:pPr lvl="1"/>
            <a:r>
              <a:rPr lang="en-US" dirty="0"/>
              <a:t>If not, it grants the resource right away</a:t>
            </a:r>
          </a:p>
          <a:p>
            <a:pPr lvl="1"/>
            <a:r>
              <a:rPr lang="en-US" dirty="0"/>
              <a:t>If so, it waits for other threads to release resources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E17DCE-E06C-40E5-A3B3-77F571464343}"/>
              </a:ext>
            </a:extLst>
          </p:cNvPr>
          <p:cNvCxnSpPr/>
          <p:nvPr/>
        </p:nvCxnSpPr>
        <p:spPr bwMode="auto">
          <a:xfrm>
            <a:off x="2286000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68ECB6-563F-4264-8494-B8B58BF93A49}"/>
              </a:ext>
            </a:extLst>
          </p:cNvPr>
          <p:cNvCxnSpPr/>
          <p:nvPr/>
        </p:nvCxnSpPr>
        <p:spPr bwMode="auto">
          <a:xfrm>
            <a:off x="6096000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7133ED-7BD4-4EFC-B0F4-EBDDA30DC0CC}"/>
              </a:ext>
            </a:extLst>
          </p:cNvPr>
          <p:cNvSpPr txBox="1"/>
          <p:nvPr/>
        </p:nvSpPr>
        <p:spPr>
          <a:xfrm>
            <a:off x="8921885" y="4321433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Light" panose="020B0302020104020203"/>
              </a:rPr>
              <a:t>Wait until Thread A releases </a:t>
            </a:r>
            <a:r>
              <a:rPr lang="en-US" sz="2000" dirty="0" err="1">
                <a:latin typeface="Gill Sans Light" panose="020B0302020104020203"/>
              </a:rPr>
              <a:t>mutex</a:t>
            </a:r>
            <a:r>
              <a:rPr lang="en-US" sz="2000" dirty="0">
                <a:latin typeface="Gill Sans Light" panose="020B0302020104020203"/>
              </a:rPr>
              <a:t>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897A6-EAA9-4BED-8CEF-F8AEA5F5D019}"/>
              </a:ext>
            </a:extLst>
          </p:cNvPr>
          <p:cNvSpPr txBox="1"/>
          <p:nvPr/>
        </p:nvSpPr>
        <p:spPr>
          <a:xfrm>
            <a:off x="2501514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A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06942-AC57-460B-A3C6-3169D542C127}"/>
              </a:ext>
            </a:extLst>
          </p:cNvPr>
          <p:cNvSpPr txBox="1"/>
          <p:nvPr/>
        </p:nvSpPr>
        <p:spPr>
          <a:xfrm>
            <a:off x="6444863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B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8412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2.77556E-17 0.0444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Deadlock: A Deadly type of Starvation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710" y="797966"/>
            <a:ext cx="7236797" cy="47005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Starvation: thread waits indefinitely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Example, low-priority thread waiting for resources constantly in use by high-priority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Deadlock: circular waiting for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A owns Res 1 and is waiting for Res 2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Thread B owns Res 2 and is waiting for Res 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Starvation but not vice versa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Starvation can end (but doesn’t have to)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518170" name="Group 26"/>
          <p:cNvGrpSpPr>
            <a:grpSpLocks/>
          </p:cNvGrpSpPr>
          <p:nvPr/>
        </p:nvGrpSpPr>
        <p:grpSpPr bwMode="auto">
          <a:xfrm>
            <a:off x="7417794" y="1190626"/>
            <a:ext cx="4417873" cy="2749550"/>
            <a:chOff x="1429" y="1743"/>
            <a:chExt cx="2558" cy="1657"/>
          </a:xfrm>
        </p:grpSpPr>
        <p:sp>
          <p:nvSpPr>
            <p:cNvPr id="25610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Res 2</a:t>
              </a: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Res 1</a:t>
              </a:r>
            </a:p>
          </p:txBody>
        </p:sp>
        <p:sp>
          <p:nvSpPr>
            <p:cNvPr id="25612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5614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5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6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412" y="1895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598" y="2851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410" y="2759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1429" y="1998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6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77-1539-40FD-AB5D-1C289686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4B2D-8D54-42F2-A5B6-11462631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1049000" cy="5110163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(max)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Technique: pretend each request is granted, then run deadlock detection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algorithm, substituting: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/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  <a:t/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Grant request if result is deadlock free (conservative!)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8D0139C-9104-40A2-A88B-065BBA852A32}"/>
              </a:ext>
            </a:extLst>
          </p:cNvPr>
          <p:cNvGrpSpPr>
            <a:grpSpLocks/>
          </p:cNvGrpSpPr>
          <p:nvPr/>
        </p:nvGrpSpPr>
        <p:grpSpPr bwMode="auto">
          <a:xfrm>
            <a:off x="9089746" y="1548384"/>
            <a:ext cx="1597025" cy="2109788"/>
            <a:chOff x="4669" y="5"/>
            <a:chExt cx="1006" cy="132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8C4A3177-C8D1-4841-ABB1-C6C3925DD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7F508002-5D62-4F01-890F-B3025043F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DD6E006A-000D-46C5-BDFF-686FB34BA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1C4F85EA-4EDC-46C2-8AE3-34EA0BB1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6234A87D-808B-4E97-8A8F-04F54F87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FCEBE438-2D73-493C-9F2C-326169EAC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34340297-F96A-4B25-B7FA-AB76B03C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8C0AF0F5-AB57-4F0F-AE78-F2852BF4D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F6BBEAAD-1A86-4CE9-9C4D-DC4DC23D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F6EA1173-E1A4-492E-9585-C7E519A6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5674D938-3750-45CE-8FC3-E3459884B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F9B5DAFD-6576-442B-8367-40D007043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E2396332-AB75-45C1-A08C-B42D953B6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9822DCC6-EFEA-407F-9FF8-170129504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C967262C-9011-4889-8960-E4CC974C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D9108357-D3CF-4B5F-BCEF-176844CAB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4E661BDB-D73A-46E4-B8A9-A3EEBF68C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1FC8EBB-A76D-4A44-8286-3ED8CF301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3C6D4FF1-525B-4972-9210-388B9634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79277632-BE8A-4BB0-B981-717723DB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DC7E42FD-FBB0-4E60-BAFE-57EBFA32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62D41B43-CD54-4C86-9CFF-0F035905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B998AC8A-DD91-4D00-B0A1-65430C854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6">
                <a:extLst>
                  <a:ext uri="{FF2B5EF4-FFF2-40B4-BE49-F238E27FC236}">
                    <a16:creationId xmlns:a16="http://schemas.microsoft.com/office/drawing/2014/main" id="{5573BC4B-75E9-4087-A768-12713E61F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DFFB24BB-BBDD-428F-850A-F4E541179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86B457E3-0F53-4958-A4D3-7C02E377A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E7C15C3C-4FF1-4D1C-8401-E2358EBD3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89486A04-172F-40E7-B4AD-6D6B04CA9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6FA5069A-350F-4696-8D24-3844F11CA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0F523BF-5223-4CFB-8CC9-3A9E26F4E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0A6A153-CD2D-4EE0-88B5-CD07B9704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F358258E-1F31-4BC0-93C0-BF4417CF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389261CC-958C-4BF2-A988-D9D0F4167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C7DF474F-4F25-40D8-AF75-C26DD9F40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921A999D-DD79-4E6E-B34B-474887A84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CB1D8A7B-33C1-47FB-981E-556FFC4B2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EC1D0CB5-F19C-4B0E-9A70-95C147B5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4A0BB2B0-1C6E-4C14-A0DE-57807117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B1A97345-539F-465F-8AD3-9761E7D94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2D229F23-1FA2-4772-AB6D-0FC3D9B2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C33A5605-D0E5-4326-9105-78291818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B451B68C-DED9-4082-B1C9-94EB0DC4C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5">
                <a:extLst>
                  <a:ext uri="{FF2B5EF4-FFF2-40B4-BE49-F238E27FC236}">
                    <a16:creationId xmlns:a16="http://schemas.microsoft.com/office/drawing/2014/main" id="{BC57A0DE-BE5E-4254-A433-015C97A32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2D14FA00-2A89-44C9-8773-0BCD1C083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DDF432F9-2658-4A66-A223-FE9DD820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00424721-84BA-4C9D-933B-A822FCC6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0B771ADE-CA5E-483E-85E5-361BD11F0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F5B5882E-A2A7-40EE-943D-7C27C30E1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51">
                <a:extLst>
                  <a:ext uri="{FF2B5EF4-FFF2-40B4-BE49-F238E27FC236}">
                    <a16:creationId xmlns:a16="http://schemas.microsoft.com/office/drawing/2014/main" id="{3ECA3918-E3FD-49EC-80BB-9237D46E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>
                <a:extLst>
                  <a:ext uri="{FF2B5EF4-FFF2-40B4-BE49-F238E27FC236}">
                    <a16:creationId xmlns:a16="http://schemas.microsoft.com/office/drawing/2014/main" id="{2CA936FC-532B-4C28-A445-A1C653F0E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3">
                <a:extLst>
                  <a:ext uri="{FF2B5EF4-FFF2-40B4-BE49-F238E27FC236}">
                    <a16:creationId xmlns:a16="http://schemas.microsoft.com/office/drawing/2014/main" id="{DEDF71E8-20DA-46E3-809A-81E1CE180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54">
                <a:extLst>
                  <a:ext uri="{FF2B5EF4-FFF2-40B4-BE49-F238E27FC236}">
                    <a16:creationId xmlns:a16="http://schemas.microsoft.com/office/drawing/2014/main" id="{89D66991-A9E1-4228-817C-372492D0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5">
                <a:extLst>
                  <a:ext uri="{FF2B5EF4-FFF2-40B4-BE49-F238E27FC236}">
                    <a16:creationId xmlns:a16="http://schemas.microsoft.com/office/drawing/2014/main" id="{67C506F8-0FC3-4F77-9BB5-52751E11F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7F3F5007-AD03-47C1-926E-F0D29EE99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id="{6875F71B-1EAB-4F1B-BE73-99C4E0D25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id="{1BD1CB7D-3DCF-499F-81FE-8E530DED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9">
                <a:extLst>
                  <a:ext uri="{FF2B5EF4-FFF2-40B4-BE49-F238E27FC236}">
                    <a16:creationId xmlns:a16="http://schemas.microsoft.com/office/drawing/2014/main" id="{BC31E9C5-8DDD-4B9D-821E-90FA603A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0">
                <a:extLst>
                  <a:ext uri="{FF2B5EF4-FFF2-40B4-BE49-F238E27FC236}">
                    <a16:creationId xmlns:a16="http://schemas.microsoft.com/office/drawing/2014/main" id="{820E7C32-FA60-4296-8D17-61D93DB0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1">
                <a:extLst>
                  <a:ext uri="{FF2B5EF4-FFF2-40B4-BE49-F238E27FC236}">
                    <a16:creationId xmlns:a16="http://schemas.microsoft.com/office/drawing/2014/main" id="{81E114F7-83B4-48A7-9129-DE766378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62">
                <a:extLst>
                  <a:ext uri="{FF2B5EF4-FFF2-40B4-BE49-F238E27FC236}">
                    <a16:creationId xmlns:a16="http://schemas.microsoft.com/office/drawing/2014/main" id="{DB59869A-EDF2-4D14-849D-5175E37B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3">
                <a:extLst>
                  <a:ext uri="{FF2B5EF4-FFF2-40B4-BE49-F238E27FC236}">
                    <a16:creationId xmlns:a16="http://schemas.microsoft.com/office/drawing/2014/main" id="{356AE75D-7390-4827-A147-7672D4955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4">
                <a:extLst>
                  <a:ext uri="{FF2B5EF4-FFF2-40B4-BE49-F238E27FC236}">
                    <a16:creationId xmlns:a16="http://schemas.microsoft.com/office/drawing/2014/main" id="{F860D722-72F8-41F5-A645-06A4858E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F4B4A837-A9E9-45BA-84B7-80D6918BD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66">
                <a:extLst>
                  <a:ext uri="{FF2B5EF4-FFF2-40B4-BE49-F238E27FC236}">
                    <a16:creationId xmlns:a16="http://schemas.microsoft.com/office/drawing/2014/main" id="{56E6673E-36FD-4189-99F4-F71E9B0E3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F8F0264A-3A73-4F0F-BB37-C8E612352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DC1700E6-9CE0-4D5B-85B2-A0155D10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C9695CF5-C151-4BE0-AF91-643C6BEF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0">
                <a:extLst>
                  <a:ext uri="{FF2B5EF4-FFF2-40B4-BE49-F238E27FC236}">
                    <a16:creationId xmlns:a16="http://schemas.microsoft.com/office/drawing/2014/main" id="{5AC3F7A8-8A61-412C-85B1-F36B9913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1">
                <a:extLst>
                  <a:ext uri="{FF2B5EF4-FFF2-40B4-BE49-F238E27FC236}">
                    <a16:creationId xmlns:a16="http://schemas.microsoft.com/office/drawing/2014/main" id="{9CB411FA-BA3F-4D5A-8D33-DA292D9AC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2">
                <a:extLst>
                  <a:ext uri="{FF2B5EF4-FFF2-40B4-BE49-F238E27FC236}">
                    <a16:creationId xmlns:a16="http://schemas.microsoft.com/office/drawing/2014/main" id="{8235E965-122D-454E-86E5-BB860C6E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3">
                <a:extLst>
                  <a:ext uri="{FF2B5EF4-FFF2-40B4-BE49-F238E27FC236}">
                    <a16:creationId xmlns:a16="http://schemas.microsoft.com/office/drawing/2014/main" id="{933D6281-5B9A-4345-8D43-013EE194D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">
                <a:extLst>
                  <a:ext uri="{FF2B5EF4-FFF2-40B4-BE49-F238E27FC236}">
                    <a16:creationId xmlns:a16="http://schemas.microsoft.com/office/drawing/2014/main" id="{0E48B5D8-C92A-492A-A8A4-71EC735A9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">
                <a:extLst>
                  <a:ext uri="{FF2B5EF4-FFF2-40B4-BE49-F238E27FC236}">
                    <a16:creationId xmlns:a16="http://schemas.microsoft.com/office/drawing/2014/main" id="{75E65F5A-6DFE-4761-AE5D-97A061CF9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6">
                <a:extLst>
                  <a:ext uri="{FF2B5EF4-FFF2-40B4-BE49-F238E27FC236}">
                    <a16:creationId xmlns:a16="http://schemas.microsoft.com/office/drawing/2014/main" id="{F34292BB-FC46-45D7-9BBA-BB250E0D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7">
                <a:extLst>
                  <a:ext uri="{FF2B5EF4-FFF2-40B4-BE49-F238E27FC236}">
                    <a16:creationId xmlns:a16="http://schemas.microsoft.com/office/drawing/2014/main" id="{777C02EC-7A0F-4CE9-8EA1-FF5AA0C1E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BB690106-3E9A-43B6-AB16-97DD429DF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9">
                <a:extLst>
                  <a:ext uri="{FF2B5EF4-FFF2-40B4-BE49-F238E27FC236}">
                    <a16:creationId xmlns:a16="http://schemas.microsoft.com/office/drawing/2014/main" id="{9E1771C6-AAA5-4292-B911-A09F4C13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80">
                <a:extLst>
                  <a:ext uri="{FF2B5EF4-FFF2-40B4-BE49-F238E27FC236}">
                    <a16:creationId xmlns:a16="http://schemas.microsoft.com/office/drawing/2014/main" id="{54F275DF-C2B9-4C58-87A3-4A671E00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81">
                <a:extLst>
                  <a:ext uri="{FF2B5EF4-FFF2-40B4-BE49-F238E27FC236}">
                    <a16:creationId xmlns:a16="http://schemas.microsoft.com/office/drawing/2014/main" id="{C6024ABE-89F1-4ED1-A831-D31AC38A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2">
                <a:extLst>
                  <a:ext uri="{FF2B5EF4-FFF2-40B4-BE49-F238E27FC236}">
                    <a16:creationId xmlns:a16="http://schemas.microsoft.com/office/drawing/2014/main" id="{76127887-6195-45BF-AB12-70F8E6AB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3">
                <a:extLst>
                  <a:ext uri="{FF2B5EF4-FFF2-40B4-BE49-F238E27FC236}">
                    <a16:creationId xmlns:a16="http://schemas.microsoft.com/office/drawing/2014/main" id="{A2F5276A-DB80-4EB2-A487-DFACBEC19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4">
                <a:extLst>
                  <a:ext uri="{FF2B5EF4-FFF2-40B4-BE49-F238E27FC236}">
                    <a16:creationId xmlns:a16="http://schemas.microsoft.com/office/drawing/2014/main" id="{D462F9A8-F3FF-411C-ADD4-86E65453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1E0D09C4-2475-43EF-9904-9C3887692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7100A28E-7511-49BB-AC46-143DA5681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E613E704-BB3E-4DB2-9984-AD9DFA72C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E496097A-0968-4974-B640-FD79B6941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E47F249D-D08A-4051-9EC6-AA1527CA5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0">
              <a:extLst>
                <a:ext uri="{FF2B5EF4-FFF2-40B4-BE49-F238E27FC236}">
                  <a16:creationId xmlns:a16="http://schemas.microsoft.com/office/drawing/2014/main" id="{30C2F522-6462-4363-9AB3-92A11ACD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36EC7396-EBCC-428E-B66C-DEB733A8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95836FE6-041A-49C2-8D83-3F31734F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17520941-6246-43FE-B5A3-15AFA2BD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35CA2B42-09CC-41EF-8591-43EBC59D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469B1704-CBE2-4D4B-8694-E3A1D959D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7A3D506E-D518-4050-B789-5D821A661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E3163D7F-4A22-450D-8E9B-4541327EE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2A36C28D-7557-4663-815D-0E5849309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BBBD58D5-EEF8-42B9-8E3F-73B3C2ED3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E884641F-83E0-4C71-82BA-EB2D5078F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AFF2BB4A-DFF1-466E-B7F8-2972799A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34D864C3-0BEB-4DD1-9AC3-430A8DD5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6DBB225A-04AC-45A2-BC0A-F67E6DAB0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93D2B7E2-A20D-465E-9B23-C3434C1D0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9E874D57-1BD1-4043-8564-566F2976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0C814E91-678F-4FBB-A59D-650BB10FD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3C35A773-F85A-4EB4-A383-1E9AE67BD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8213FCB8-C811-4F25-AF3E-A20D71B6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4195DD9F-DE96-4331-BD82-A80C28B58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4E34D2B0-1ABD-41F6-AF19-738C3979D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4EE4C3FE-E542-4EC4-AADD-CB8E33E80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4BBD20C3-35D4-42FB-B583-254D22F5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236A16F6-2070-4832-B5D7-8B4B01CB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8BB631F8-E7EA-4741-BAFE-6BBE01FDD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A94E4981-84CC-4729-865D-2BC747FB5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3A1EAE0E-1446-47C3-BCAC-D052F2984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73AFB923-9D40-4D25-8066-67A5491BB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31238185-C85B-4E26-8ED9-DC4E2BE8E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8916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77-1539-40FD-AB5D-1C289686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4B2D-8D54-42F2-A5B6-11462631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57"/>
            <a:ext cx="11049000" cy="5110163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(max)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Technique: pretend each request is granted, then run deadlock detection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algorithm, substituting: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/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  <a:t/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Grant request if result is deadlock free (conservative!)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8D0139C-9104-40A2-A88B-065BBA852A32}"/>
              </a:ext>
            </a:extLst>
          </p:cNvPr>
          <p:cNvGrpSpPr>
            <a:grpSpLocks/>
          </p:cNvGrpSpPr>
          <p:nvPr/>
        </p:nvGrpSpPr>
        <p:grpSpPr bwMode="auto">
          <a:xfrm>
            <a:off x="9089746" y="1548384"/>
            <a:ext cx="1597025" cy="2109788"/>
            <a:chOff x="4669" y="5"/>
            <a:chExt cx="1006" cy="132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8C4A3177-C8D1-4841-ABB1-C6C3925DD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7F508002-5D62-4F01-890F-B3025043F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DD6E006A-000D-46C5-BDFF-686FB34BA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1C4F85EA-4EDC-46C2-8AE3-34EA0BB1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6234A87D-808B-4E97-8A8F-04F54F87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FCEBE438-2D73-493C-9F2C-326169EAC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34340297-F96A-4B25-B7FA-AB76B03C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8C0AF0F5-AB57-4F0F-AE78-F2852BF4D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F6BBEAAD-1A86-4CE9-9C4D-DC4DC23D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F6EA1173-E1A4-492E-9585-C7E519A6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5674D938-3750-45CE-8FC3-E3459884B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F9B5DAFD-6576-442B-8367-40D007043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E2396332-AB75-45C1-A08C-B42D953B6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9822DCC6-EFEA-407F-9FF8-170129504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C967262C-9011-4889-8960-E4CC974C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D9108357-D3CF-4B5F-BCEF-176844CAB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4E661BDB-D73A-46E4-B8A9-A3EEBF68C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1FC8EBB-A76D-4A44-8286-3ED8CF301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3C6D4FF1-525B-4972-9210-388B9634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79277632-BE8A-4BB0-B981-717723DB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DC7E42FD-FBB0-4E60-BAFE-57EBFA32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62D41B43-CD54-4C86-9CFF-0F035905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B998AC8A-DD91-4D00-B0A1-65430C854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6">
                <a:extLst>
                  <a:ext uri="{FF2B5EF4-FFF2-40B4-BE49-F238E27FC236}">
                    <a16:creationId xmlns:a16="http://schemas.microsoft.com/office/drawing/2014/main" id="{5573BC4B-75E9-4087-A768-12713E61F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DFFB24BB-BBDD-428F-850A-F4E541179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86B457E3-0F53-4958-A4D3-7C02E377A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E7C15C3C-4FF1-4D1C-8401-E2358EBD3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89486A04-172F-40E7-B4AD-6D6B04CA9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6FA5069A-350F-4696-8D24-3844F11CA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0F523BF-5223-4CFB-8CC9-3A9E26F4E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0A6A153-CD2D-4EE0-88B5-CD07B9704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F358258E-1F31-4BC0-93C0-BF4417CF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389261CC-958C-4BF2-A988-D9D0F4167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C7DF474F-4F25-40D8-AF75-C26DD9F40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921A999D-DD79-4E6E-B34B-474887A84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CB1D8A7B-33C1-47FB-981E-556FFC4B2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EC1D0CB5-F19C-4B0E-9A70-95C147B5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4A0BB2B0-1C6E-4C14-A0DE-57807117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B1A97345-539F-465F-8AD3-9761E7D94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2D229F23-1FA2-4772-AB6D-0FC3D9B2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C33A5605-D0E5-4326-9105-78291818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B451B68C-DED9-4082-B1C9-94EB0DC4C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5">
                <a:extLst>
                  <a:ext uri="{FF2B5EF4-FFF2-40B4-BE49-F238E27FC236}">
                    <a16:creationId xmlns:a16="http://schemas.microsoft.com/office/drawing/2014/main" id="{BC57A0DE-BE5E-4254-A433-015C97A32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2D14FA00-2A89-44C9-8773-0BCD1C083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DDF432F9-2658-4A66-A223-FE9DD820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00424721-84BA-4C9D-933B-A822FCC6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0B771ADE-CA5E-483E-85E5-361BD11F0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F5B5882E-A2A7-40EE-943D-7C27C30E1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51">
                <a:extLst>
                  <a:ext uri="{FF2B5EF4-FFF2-40B4-BE49-F238E27FC236}">
                    <a16:creationId xmlns:a16="http://schemas.microsoft.com/office/drawing/2014/main" id="{3ECA3918-E3FD-49EC-80BB-9237D46E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>
                <a:extLst>
                  <a:ext uri="{FF2B5EF4-FFF2-40B4-BE49-F238E27FC236}">
                    <a16:creationId xmlns:a16="http://schemas.microsoft.com/office/drawing/2014/main" id="{2CA936FC-532B-4C28-A445-A1C653F0E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3">
                <a:extLst>
                  <a:ext uri="{FF2B5EF4-FFF2-40B4-BE49-F238E27FC236}">
                    <a16:creationId xmlns:a16="http://schemas.microsoft.com/office/drawing/2014/main" id="{DEDF71E8-20DA-46E3-809A-81E1CE180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54">
                <a:extLst>
                  <a:ext uri="{FF2B5EF4-FFF2-40B4-BE49-F238E27FC236}">
                    <a16:creationId xmlns:a16="http://schemas.microsoft.com/office/drawing/2014/main" id="{89D66991-A9E1-4228-817C-372492D0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5">
                <a:extLst>
                  <a:ext uri="{FF2B5EF4-FFF2-40B4-BE49-F238E27FC236}">
                    <a16:creationId xmlns:a16="http://schemas.microsoft.com/office/drawing/2014/main" id="{67C506F8-0FC3-4F77-9BB5-52751E11F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7F3F5007-AD03-47C1-926E-F0D29EE99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id="{6875F71B-1EAB-4F1B-BE73-99C4E0D25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id="{1BD1CB7D-3DCF-499F-81FE-8E530DED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9">
                <a:extLst>
                  <a:ext uri="{FF2B5EF4-FFF2-40B4-BE49-F238E27FC236}">
                    <a16:creationId xmlns:a16="http://schemas.microsoft.com/office/drawing/2014/main" id="{BC31E9C5-8DDD-4B9D-821E-90FA603A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0">
                <a:extLst>
                  <a:ext uri="{FF2B5EF4-FFF2-40B4-BE49-F238E27FC236}">
                    <a16:creationId xmlns:a16="http://schemas.microsoft.com/office/drawing/2014/main" id="{820E7C32-FA60-4296-8D17-61D93DB0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1">
                <a:extLst>
                  <a:ext uri="{FF2B5EF4-FFF2-40B4-BE49-F238E27FC236}">
                    <a16:creationId xmlns:a16="http://schemas.microsoft.com/office/drawing/2014/main" id="{81E114F7-83B4-48A7-9129-DE766378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62">
                <a:extLst>
                  <a:ext uri="{FF2B5EF4-FFF2-40B4-BE49-F238E27FC236}">
                    <a16:creationId xmlns:a16="http://schemas.microsoft.com/office/drawing/2014/main" id="{DB59869A-EDF2-4D14-849D-5175E37B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3">
                <a:extLst>
                  <a:ext uri="{FF2B5EF4-FFF2-40B4-BE49-F238E27FC236}">
                    <a16:creationId xmlns:a16="http://schemas.microsoft.com/office/drawing/2014/main" id="{356AE75D-7390-4827-A147-7672D4955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4">
                <a:extLst>
                  <a:ext uri="{FF2B5EF4-FFF2-40B4-BE49-F238E27FC236}">
                    <a16:creationId xmlns:a16="http://schemas.microsoft.com/office/drawing/2014/main" id="{F860D722-72F8-41F5-A645-06A4858E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F4B4A837-A9E9-45BA-84B7-80D6918BD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66">
                <a:extLst>
                  <a:ext uri="{FF2B5EF4-FFF2-40B4-BE49-F238E27FC236}">
                    <a16:creationId xmlns:a16="http://schemas.microsoft.com/office/drawing/2014/main" id="{56E6673E-36FD-4189-99F4-F71E9B0E3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F8F0264A-3A73-4F0F-BB37-C8E612352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DC1700E6-9CE0-4D5B-85B2-A0155D10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C9695CF5-C151-4BE0-AF91-643C6BEF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0">
                <a:extLst>
                  <a:ext uri="{FF2B5EF4-FFF2-40B4-BE49-F238E27FC236}">
                    <a16:creationId xmlns:a16="http://schemas.microsoft.com/office/drawing/2014/main" id="{5AC3F7A8-8A61-412C-85B1-F36B9913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1">
                <a:extLst>
                  <a:ext uri="{FF2B5EF4-FFF2-40B4-BE49-F238E27FC236}">
                    <a16:creationId xmlns:a16="http://schemas.microsoft.com/office/drawing/2014/main" id="{9CB411FA-BA3F-4D5A-8D33-DA292D9AC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2">
                <a:extLst>
                  <a:ext uri="{FF2B5EF4-FFF2-40B4-BE49-F238E27FC236}">
                    <a16:creationId xmlns:a16="http://schemas.microsoft.com/office/drawing/2014/main" id="{8235E965-122D-454E-86E5-BB860C6E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3">
                <a:extLst>
                  <a:ext uri="{FF2B5EF4-FFF2-40B4-BE49-F238E27FC236}">
                    <a16:creationId xmlns:a16="http://schemas.microsoft.com/office/drawing/2014/main" id="{933D6281-5B9A-4345-8D43-013EE194D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">
                <a:extLst>
                  <a:ext uri="{FF2B5EF4-FFF2-40B4-BE49-F238E27FC236}">
                    <a16:creationId xmlns:a16="http://schemas.microsoft.com/office/drawing/2014/main" id="{0E48B5D8-C92A-492A-A8A4-71EC735A9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">
                <a:extLst>
                  <a:ext uri="{FF2B5EF4-FFF2-40B4-BE49-F238E27FC236}">
                    <a16:creationId xmlns:a16="http://schemas.microsoft.com/office/drawing/2014/main" id="{75E65F5A-6DFE-4761-AE5D-97A061CF9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6">
                <a:extLst>
                  <a:ext uri="{FF2B5EF4-FFF2-40B4-BE49-F238E27FC236}">
                    <a16:creationId xmlns:a16="http://schemas.microsoft.com/office/drawing/2014/main" id="{F34292BB-FC46-45D7-9BBA-BB250E0D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7">
                <a:extLst>
                  <a:ext uri="{FF2B5EF4-FFF2-40B4-BE49-F238E27FC236}">
                    <a16:creationId xmlns:a16="http://schemas.microsoft.com/office/drawing/2014/main" id="{777C02EC-7A0F-4CE9-8EA1-FF5AA0C1E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BB690106-3E9A-43B6-AB16-97DD429DF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9">
                <a:extLst>
                  <a:ext uri="{FF2B5EF4-FFF2-40B4-BE49-F238E27FC236}">
                    <a16:creationId xmlns:a16="http://schemas.microsoft.com/office/drawing/2014/main" id="{9E1771C6-AAA5-4292-B911-A09F4C13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80">
                <a:extLst>
                  <a:ext uri="{FF2B5EF4-FFF2-40B4-BE49-F238E27FC236}">
                    <a16:creationId xmlns:a16="http://schemas.microsoft.com/office/drawing/2014/main" id="{54F275DF-C2B9-4C58-87A3-4A671E00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81">
                <a:extLst>
                  <a:ext uri="{FF2B5EF4-FFF2-40B4-BE49-F238E27FC236}">
                    <a16:creationId xmlns:a16="http://schemas.microsoft.com/office/drawing/2014/main" id="{C6024ABE-89F1-4ED1-A831-D31AC38A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2">
                <a:extLst>
                  <a:ext uri="{FF2B5EF4-FFF2-40B4-BE49-F238E27FC236}">
                    <a16:creationId xmlns:a16="http://schemas.microsoft.com/office/drawing/2014/main" id="{76127887-6195-45BF-AB12-70F8E6AB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3">
                <a:extLst>
                  <a:ext uri="{FF2B5EF4-FFF2-40B4-BE49-F238E27FC236}">
                    <a16:creationId xmlns:a16="http://schemas.microsoft.com/office/drawing/2014/main" id="{A2F5276A-DB80-4EB2-A487-DFACBEC19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4">
                <a:extLst>
                  <a:ext uri="{FF2B5EF4-FFF2-40B4-BE49-F238E27FC236}">
                    <a16:creationId xmlns:a16="http://schemas.microsoft.com/office/drawing/2014/main" id="{D462F9A8-F3FF-411C-ADD4-86E65453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1E0D09C4-2475-43EF-9904-9C3887692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7100A28E-7511-49BB-AC46-143DA5681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E613E704-BB3E-4DB2-9984-AD9DFA72C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E496097A-0968-4974-B640-FD79B6941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E47F249D-D08A-4051-9EC6-AA1527CA5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0">
              <a:extLst>
                <a:ext uri="{FF2B5EF4-FFF2-40B4-BE49-F238E27FC236}">
                  <a16:creationId xmlns:a16="http://schemas.microsoft.com/office/drawing/2014/main" id="{30C2F522-6462-4363-9AB3-92A11ACD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36EC7396-EBCC-428E-B66C-DEB733A8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95836FE6-041A-49C2-8D83-3F31734F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17520941-6246-43FE-B5A3-15AFA2BD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35CA2B42-09CC-41EF-8591-43EBC59D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469B1704-CBE2-4D4B-8694-E3A1D959D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7A3D506E-D518-4050-B789-5D821A661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E3163D7F-4A22-450D-8E9B-4541327EE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2A36C28D-7557-4663-815D-0E5849309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BBBD58D5-EEF8-42B9-8E3F-73B3C2ED3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E884641F-83E0-4C71-82BA-EB2D5078F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AFF2BB4A-DFF1-466E-B7F8-2972799A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34D864C3-0BEB-4DD1-9AC3-430A8DD5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6DBB225A-04AC-45A2-BC0A-F67E6DAB0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93D2B7E2-A20D-465E-9B23-C3434C1D0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9E874D57-1BD1-4043-8564-566F2976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0C814E91-678F-4FBB-A59D-650BB10FD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3C35A773-F85A-4EB4-A383-1E9AE67BD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8213FCB8-C811-4F25-AF3E-A20D71B6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4195DD9F-DE96-4331-BD82-A80C28B58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4E34D2B0-1ABD-41F6-AF19-738C3979D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4EE4C3FE-E542-4EC4-AADD-CB8E33E80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4BBD20C3-35D4-42FB-B583-254D22F5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236A16F6-2070-4832-B5D7-8B4B01CB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8BB631F8-E7EA-4741-BAFE-6BBE01FDD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A94E4981-84CC-4729-865D-2BC747FB5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3A1EAE0E-1446-47C3-BCAC-D052F2984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73AFB923-9D40-4D25-8066-67A5491BB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31238185-C85B-4E26-8ED9-DC4E2BE8E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09654EA-7A80-415D-9E2A-B330BE853C50}"/>
              </a:ext>
            </a:extLst>
          </p:cNvPr>
          <p:cNvSpPr txBox="1"/>
          <p:nvPr/>
        </p:nvSpPr>
        <p:spPr>
          <a:xfrm>
            <a:off x="762000" y="685800"/>
            <a:ext cx="7647561" cy="312835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[Avail] = [</a:t>
            </a:r>
            <a:r>
              <a:rPr lang="en-US" altLang="ko-KR" sz="2000" b="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done = true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Foreach node in UNFINISHED {	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2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altLang="ko-KR" sz="2000" baseline="-25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altLang="ko-KR" sz="2000" b="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&lt;= [Avail]) {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 				remove node from UNFINISHED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sz="2000" b="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2000" b="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} until(done)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02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77-1539-40FD-AB5D-1C289686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4B2D-8D54-42F2-A5B6-11462631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57"/>
            <a:ext cx="11049000" cy="5110163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(max)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Technique: pretend each request is granted, then run deadlock detection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algorithm, substituting: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/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  <a:t/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Grant request if result is deadlock free (conservative!)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8D0139C-9104-40A2-A88B-065BBA852A32}"/>
              </a:ext>
            </a:extLst>
          </p:cNvPr>
          <p:cNvGrpSpPr>
            <a:grpSpLocks/>
          </p:cNvGrpSpPr>
          <p:nvPr/>
        </p:nvGrpSpPr>
        <p:grpSpPr bwMode="auto">
          <a:xfrm>
            <a:off x="9089746" y="1548384"/>
            <a:ext cx="1597025" cy="2109788"/>
            <a:chOff x="4669" y="5"/>
            <a:chExt cx="1006" cy="132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8C4A3177-C8D1-4841-ABB1-C6C3925DD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7F508002-5D62-4F01-890F-B3025043F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DD6E006A-000D-46C5-BDFF-686FB34BA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1C4F85EA-4EDC-46C2-8AE3-34EA0BB1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6234A87D-808B-4E97-8A8F-04F54F87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FCEBE438-2D73-493C-9F2C-326169EAC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34340297-F96A-4B25-B7FA-AB76B03C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8C0AF0F5-AB57-4F0F-AE78-F2852BF4D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F6BBEAAD-1A86-4CE9-9C4D-DC4DC23D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F6EA1173-E1A4-492E-9585-C7E519A6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5674D938-3750-45CE-8FC3-E3459884B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F9B5DAFD-6576-442B-8367-40D007043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E2396332-AB75-45C1-A08C-B42D953B6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9822DCC6-EFEA-407F-9FF8-170129504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C967262C-9011-4889-8960-E4CC974C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D9108357-D3CF-4B5F-BCEF-176844CAB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4E661BDB-D73A-46E4-B8A9-A3EEBF68C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1FC8EBB-A76D-4A44-8286-3ED8CF301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3C6D4FF1-525B-4972-9210-388B9634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79277632-BE8A-4BB0-B981-717723DB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DC7E42FD-FBB0-4E60-BAFE-57EBFA32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62D41B43-CD54-4C86-9CFF-0F035905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B998AC8A-DD91-4D00-B0A1-65430C854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6">
                <a:extLst>
                  <a:ext uri="{FF2B5EF4-FFF2-40B4-BE49-F238E27FC236}">
                    <a16:creationId xmlns:a16="http://schemas.microsoft.com/office/drawing/2014/main" id="{5573BC4B-75E9-4087-A768-12713E61F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DFFB24BB-BBDD-428F-850A-F4E541179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86B457E3-0F53-4958-A4D3-7C02E377A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E7C15C3C-4FF1-4D1C-8401-E2358EBD3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89486A04-172F-40E7-B4AD-6D6B04CA9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6FA5069A-350F-4696-8D24-3844F11CA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0F523BF-5223-4CFB-8CC9-3A9E26F4E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0A6A153-CD2D-4EE0-88B5-CD07B9704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F358258E-1F31-4BC0-93C0-BF4417CF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389261CC-958C-4BF2-A988-D9D0F4167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C7DF474F-4F25-40D8-AF75-C26DD9F40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921A999D-DD79-4E6E-B34B-474887A84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CB1D8A7B-33C1-47FB-981E-556FFC4B2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EC1D0CB5-F19C-4B0E-9A70-95C147B5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4A0BB2B0-1C6E-4C14-A0DE-57807117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B1A97345-539F-465F-8AD3-9761E7D94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2D229F23-1FA2-4772-AB6D-0FC3D9B2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C33A5605-D0E5-4326-9105-78291818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B451B68C-DED9-4082-B1C9-94EB0DC4C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5">
                <a:extLst>
                  <a:ext uri="{FF2B5EF4-FFF2-40B4-BE49-F238E27FC236}">
                    <a16:creationId xmlns:a16="http://schemas.microsoft.com/office/drawing/2014/main" id="{BC57A0DE-BE5E-4254-A433-015C97A32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2D14FA00-2A89-44C9-8773-0BCD1C083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DDF432F9-2658-4A66-A223-FE9DD820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00424721-84BA-4C9D-933B-A822FCC6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0B771ADE-CA5E-483E-85E5-361BD11F0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F5B5882E-A2A7-40EE-943D-7C27C30E1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51">
                <a:extLst>
                  <a:ext uri="{FF2B5EF4-FFF2-40B4-BE49-F238E27FC236}">
                    <a16:creationId xmlns:a16="http://schemas.microsoft.com/office/drawing/2014/main" id="{3ECA3918-E3FD-49EC-80BB-9237D46E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>
                <a:extLst>
                  <a:ext uri="{FF2B5EF4-FFF2-40B4-BE49-F238E27FC236}">
                    <a16:creationId xmlns:a16="http://schemas.microsoft.com/office/drawing/2014/main" id="{2CA936FC-532B-4C28-A445-A1C653F0E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3">
                <a:extLst>
                  <a:ext uri="{FF2B5EF4-FFF2-40B4-BE49-F238E27FC236}">
                    <a16:creationId xmlns:a16="http://schemas.microsoft.com/office/drawing/2014/main" id="{DEDF71E8-20DA-46E3-809A-81E1CE180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54">
                <a:extLst>
                  <a:ext uri="{FF2B5EF4-FFF2-40B4-BE49-F238E27FC236}">
                    <a16:creationId xmlns:a16="http://schemas.microsoft.com/office/drawing/2014/main" id="{89D66991-A9E1-4228-817C-372492D0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5">
                <a:extLst>
                  <a:ext uri="{FF2B5EF4-FFF2-40B4-BE49-F238E27FC236}">
                    <a16:creationId xmlns:a16="http://schemas.microsoft.com/office/drawing/2014/main" id="{67C506F8-0FC3-4F77-9BB5-52751E11F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7F3F5007-AD03-47C1-926E-F0D29EE99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id="{6875F71B-1EAB-4F1B-BE73-99C4E0D25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id="{1BD1CB7D-3DCF-499F-81FE-8E530DED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9">
                <a:extLst>
                  <a:ext uri="{FF2B5EF4-FFF2-40B4-BE49-F238E27FC236}">
                    <a16:creationId xmlns:a16="http://schemas.microsoft.com/office/drawing/2014/main" id="{BC31E9C5-8DDD-4B9D-821E-90FA603A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0">
                <a:extLst>
                  <a:ext uri="{FF2B5EF4-FFF2-40B4-BE49-F238E27FC236}">
                    <a16:creationId xmlns:a16="http://schemas.microsoft.com/office/drawing/2014/main" id="{820E7C32-FA60-4296-8D17-61D93DB0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1">
                <a:extLst>
                  <a:ext uri="{FF2B5EF4-FFF2-40B4-BE49-F238E27FC236}">
                    <a16:creationId xmlns:a16="http://schemas.microsoft.com/office/drawing/2014/main" id="{81E114F7-83B4-48A7-9129-DE766378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62">
                <a:extLst>
                  <a:ext uri="{FF2B5EF4-FFF2-40B4-BE49-F238E27FC236}">
                    <a16:creationId xmlns:a16="http://schemas.microsoft.com/office/drawing/2014/main" id="{DB59869A-EDF2-4D14-849D-5175E37B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3">
                <a:extLst>
                  <a:ext uri="{FF2B5EF4-FFF2-40B4-BE49-F238E27FC236}">
                    <a16:creationId xmlns:a16="http://schemas.microsoft.com/office/drawing/2014/main" id="{356AE75D-7390-4827-A147-7672D4955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4">
                <a:extLst>
                  <a:ext uri="{FF2B5EF4-FFF2-40B4-BE49-F238E27FC236}">
                    <a16:creationId xmlns:a16="http://schemas.microsoft.com/office/drawing/2014/main" id="{F860D722-72F8-41F5-A645-06A4858E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F4B4A837-A9E9-45BA-84B7-80D6918BD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66">
                <a:extLst>
                  <a:ext uri="{FF2B5EF4-FFF2-40B4-BE49-F238E27FC236}">
                    <a16:creationId xmlns:a16="http://schemas.microsoft.com/office/drawing/2014/main" id="{56E6673E-36FD-4189-99F4-F71E9B0E3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F8F0264A-3A73-4F0F-BB37-C8E612352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DC1700E6-9CE0-4D5B-85B2-A0155D10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C9695CF5-C151-4BE0-AF91-643C6BEF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0">
                <a:extLst>
                  <a:ext uri="{FF2B5EF4-FFF2-40B4-BE49-F238E27FC236}">
                    <a16:creationId xmlns:a16="http://schemas.microsoft.com/office/drawing/2014/main" id="{5AC3F7A8-8A61-412C-85B1-F36B9913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1">
                <a:extLst>
                  <a:ext uri="{FF2B5EF4-FFF2-40B4-BE49-F238E27FC236}">
                    <a16:creationId xmlns:a16="http://schemas.microsoft.com/office/drawing/2014/main" id="{9CB411FA-BA3F-4D5A-8D33-DA292D9AC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2">
                <a:extLst>
                  <a:ext uri="{FF2B5EF4-FFF2-40B4-BE49-F238E27FC236}">
                    <a16:creationId xmlns:a16="http://schemas.microsoft.com/office/drawing/2014/main" id="{8235E965-122D-454E-86E5-BB860C6E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3">
                <a:extLst>
                  <a:ext uri="{FF2B5EF4-FFF2-40B4-BE49-F238E27FC236}">
                    <a16:creationId xmlns:a16="http://schemas.microsoft.com/office/drawing/2014/main" id="{933D6281-5B9A-4345-8D43-013EE194D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">
                <a:extLst>
                  <a:ext uri="{FF2B5EF4-FFF2-40B4-BE49-F238E27FC236}">
                    <a16:creationId xmlns:a16="http://schemas.microsoft.com/office/drawing/2014/main" id="{0E48B5D8-C92A-492A-A8A4-71EC735A9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">
                <a:extLst>
                  <a:ext uri="{FF2B5EF4-FFF2-40B4-BE49-F238E27FC236}">
                    <a16:creationId xmlns:a16="http://schemas.microsoft.com/office/drawing/2014/main" id="{75E65F5A-6DFE-4761-AE5D-97A061CF9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6">
                <a:extLst>
                  <a:ext uri="{FF2B5EF4-FFF2-40B4-BE49-F238E27FC236}">
                    <a16:creationId xmlns:a16="http://schemas.microsoft.com/office/drawing/2014/main" id="{F34292BB-FC46-45D7-9BBA-BB250E0D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7">
                <a:extLst>
                  <a:ext uri="{FF2B5EF4-FFF2-40B4-BE49-F238E27FC236}">
                    <a16:creationId xmlns:a16="http://schemas.microsoft.com/office/drawing/2014/main" id="{777C02EC-7A0F-4CE9-8EA1-FF5AA0C1E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BB690106-3E9A-43B6-AB16-97DD429DF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9">
                <a:extLst>
                  <a:ext uri="{FF2B5EF4-FFF2-40B4-BE49-F238E27FC236}">
                    <a16:creationId xmlns:a16="http://schemas.microsoft.com/office/drawing/2014/main" id="{9E1771C6-AAA5-4292-B911-A09F4C13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80">
                <a:extLst>
                  <a:ext uri="{FF2B5EF4-FFF2-40B4-BE49-F238E27FC236}">
                    <a16:creationId xmlns:a16="http://schemas.microsoft.com/office/drawing/2014/main" id="{54F275DF-C2B9-4C58-87A3-4A671E00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81">
                <a:extLst>
                  <a:ext uri="{FF2B5EF4-FFF2-40B4-BE49-F238E27FC236}">
                    <a16:creationId xmlns:a16="http://schemas.microsoft.com/office/drawing/2014/main" id="{C6024ABE-89F1-4ED1-A831-D31AC38A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2">
                <a:extLst>
                  <a:ext uri="{FF2B5EF4-FFF2-40B4-BE49-F238E27FC236}">
                    <a16:creationId xmlns:a16="http://schemas.microsoft.com/office/drawing/2014/main" id="{76127887-6195-45BF-AB12-70F8E6AB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3">
                <a:extLst>
                  <a:ext uri="{FF2B5EF4-FFF2-40B4-BE49-F238E27FC236}">
                    <a16:creationId xmlns:a16="http://schemas.microsoft.com/office/drawing/2014/main" id="{A2F5276A-DB80-4EB2-A487-DFACBEC19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4">
                <a:extLst>
                  <a:ext uri="{FF2B5EF4-FFF2-40B4-BE49-F238E27FC236}">
                    <a16:creationId xmlns:a16="http://schemas.microsoft.com/office/drawing/2014/main" id="{D462F9A8-F3FF-411C-ADD4-86E65453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1E0D09C4-2475-43EF-9904-9C3887692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7100A28E-7511-49BB-AC46-143DA5681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E613E704-BB3E-4DB2-9984-AD9DFA72C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E496097A-0968-4974-B640-FD79B6941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E47F249D-D08A-4051-9EC6-AA1527CA5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0">
              <a:extLst>
                <a:ext uri="{FF2B5EF4-FFF2-40B4-BE49-F238E27FC236}">
                  <a16:creationId xmlns:a16="http://schemas.microsoft.com/office/drawing/2014/main" id="{30C2F522-6462-4363-9AB3-92A11ACD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36EC7396-EBCC-428E-B66C-DEB733A8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95836FE6-041A-49C2-8D83-3F31734F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17520941-6246-43FE-B5A3-15AFA2BD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35CA2B42-09CC-41EF-8591-43EBC59D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469B1704-CBE2-4D4B-8694-E3A1D959D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7A3D506E-D518-4050-B789-5D821A661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E3163D7F-4A22-450D-8E9B-4541327EE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2A36C28D-7557-4663-815D-0E5849309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BBBD58D5-EEF8-42B9-8E3F-73B3C2ED3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E884641F-83E0-4C71-82BA-EB2D5078F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AFF2BB4A-DFF1-466E-B7F8-2972799A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34D864C3-0BEB-4DD1-9AC3-430A8DD5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6DBB225A-04AC-45A2-BC0A-F67E6DAB0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93D2B7E2-A20D-465E-9B23-C3434C1D0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9E874D57-1BD1-4043-8564-566F2976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0C814E91-678F-4FBB-A59D-650BB10FD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3C35A773-F85A-4EB4-A383-1E9AE67BD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8213FCB8-C811-4F25-AF3E-A20D71B6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4195DD9F-DE96-4331-BD82-A80C28B58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4E34D2B0-1ABD-41F6-AF19-738C3979D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4EE4C3FE-E542-4EC4-AADD-CB8E33E80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4BBD20C3-35D4-42FB-B583-254D22F5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236A16F6-2070-4832-B5D7-8B4B01CB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8BB631F8-E7EA-4741-BAFE-6BBE01FDD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A94E4981-84CC-4729-865D-2BC747FB5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3A1EAE0E-1446-47C3-BCAC-D052F2984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73AFB923-9D40-4D25-8066-67A5491BB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31238185-C85B-4E26-8ED9-DC4E2BE8E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09654EA-7A80-415D-9E2A-B330BE853C50}"/>
              </a:ext>
            </a:extLst>
          </p:cNvPr>
          <p:cNvSpPr txBox="1"/>
          <p:nvPr/>
        </p:nvSpPr>
        <p:spPr>
          <a:xfrm>
            <a:off x="762000" y="685800"/>
            <a:ext cx="7647561" cy="312835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[Avail] = [</a:t>
            </a:r>
            <a:r>
              <a:rPr lang="en-US" altLang="ko-KR" sz="2000" b="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done = true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Foreach node in UNFINISHED {	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2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en-US" altLang="ko-KR" sz="2000" baseline="-25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]-[</a:t>
            </a:r>
            <a:r>
              <a:rPr lang="en-US" altLang="ko-KR" sz="2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2000" baseline="-25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altLang="ko-KR" sz="2000" b="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&lt;= [Avail]) {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 				remove node from UNFINISHED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sz="2000" b="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2000" b="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} until(done)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734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77-1539-40FD-AB5D-1C289686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4B2D-8D54-42F2-A5B6-11462631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1049000" cy="57912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(max)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Technique: pretend each request is granted, then run deadlock detection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algorithm, substituting: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/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  <a:t/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Grant request if result is deadlock free (conservative!)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Keeps system in a “SAFE” state: there exists a sequence {T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… </a:t>
            </a:r>
            <a:r>
              <a:rPr lang="en-US" altLang="ko-KR" dirty="0" err="1">
                <a:ea typeface="굴림" panose="020B0600000101010101" pitchFamily="34" charset="-127"/>
              </a:rPr>
              <a:t>T</a:t>
            </a:r>
            <a:r>
              <a:rPr lang="en-US" altLang="ko-KR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 with 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 requesting all remaining resources, finishing, then 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requesting all remaining resources, etc..</a:t>
            </a:r>
          </a:p>
          <a:p>
            <a:pPr marL="914400" lvl="2" indent="0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8D0139C-9104-40A2-A88B-065BBA852A32}"/>
              </a:ext>
            </a:extLst>
          </p:cNvPr>
          <p:cNvGrpSpPr>
            <a:grpSpLocks/>
          </p:cNvGrpSpPr>
          <p:nvPr/>
        </p:nvGrpSpPr>
        <p:grpSpPr bwMode="auto">
          <a:xfrm>
            <a:off x="9089746" y="1548384"/>
            <a:ext cx="1597025" cy="2109788"/>
            <a:chOff x="4669" y="5"/>
            <a:chExt cx="1006" cy="132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8C4A3177-C8D1-4841-ABB1-C6C3925DD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7F508002-5D62-4F01-890F-B3025043F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DD6E006A-000D-46C5-BDFF-686FB34BA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1C4F85EA-4EDC-46C2-8AE3-34EA0BB1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6234A87D-808B-4E97-8A8F-04F54F87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FCEBE438-2D73-493C-9F2C-326169EAC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34340297-F96A-4B25-B7FA-AB76B03C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8C0AF0F5-AB57-4F0F-AE78-F2852BF4D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F6BBEAAD-1A86-4CE9-9C4D-DC4DC23D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F6EA1173-E1A4-492E-9585-C7E519A6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5674D938-3750-45CE-8FC3-E3459884B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F9B5DAFD-6576-442B-8367-40D007043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E2396332-AB75-45C1-A08C-B42D953B6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9822DCC6-EFEA-407F-9FF8-170129504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C967262C-9011-4889-8960-E4CC974C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D9108357-D3CF-4B5F-BCEF-176844CAB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4E661BDB-D73A-46E4-B8A9-A3EEBF68C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1FC8EBB-A76D-4A44-8286-3ED8CF301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3C6D4FF1-525B-4972-9210-388B9634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79277632-BE8A-4BB0-B981-717723DB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DC7E42FD-FBB0-4E60-BAFE-57EBFA32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62D41B43-CD54-4C86-9CFF-0F035905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B998AC8A-DD91-4D00-B0A1-65430C854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6">
                <a:extLst>
                  <a:ext uri="{FF2B5EF4-FFF2-40B4-BE49-F238E27FC236}">
                    <a16:creationId xmlns:a16="http://schemas.microsoft.com/office/drawing/2014/main" id="{5573BC4B-75E9-4087-A768-12713E61F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DFFB24BB-BBDD-428F-850A-F4E541179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86B457E3-0F53-4958-A4D3-7C02E377A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E7C15C3C-4FF1-4D1C-8401-E2358EBD3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89486A04-172F-40E7-B4AD-6D6B04CA9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6FA5069A-350F-4696-8D24-3844F11CA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0F523BF-5223-4CFB-8CC9-3A9E26F4E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0A6A153-CD2D-4EE0-88B5-CD07B9704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F358258E-1F31-4BC0-93C0-BF4417CF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389261CC-958C-4BF2-A988-D9D0F4167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C7DF474F-4F25-40D8-AF75-C26DD9F40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921A999D-DD79-4E6E-B34B-474887A84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CB1D8A7B-33C1-47FB-981E-556FFC4B2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EC1D0CB5-F19C-4B0E-9A70-95C147B5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4A0BB2B0-1C6E-4C14-A0DE-57807117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B1A97345-539F-465F-8AD3-9761E7D94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2D229F23-1FA2-4772-AB6D-0FC3D9B2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C33A5605-D0E5-4326-9105-78291818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B451B68C-DED9-4082-B1C9-94EB0DC4C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5">
                <a:extLst>
                  <a:ext uri="{FF2B5EF4-FFF2-40B4-BE49-F238E27FC236}">
                    <a16:creationId xmlns:a16="http://schemas.microsoft.com/office/drawing/2014/main" id="{BC57A0DE-BE5E-4254-A433-015C97A32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2D14FA00-2A89-44C9-8773-0BCD1C083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DDF432F9-2658-4A66-A223-FE9DD820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00424721-84BA-4C9D-933B-A822FCC6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0B771ADE-CA5E-483E-85E5-361BD11F0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F5B5882E-A2A7-40EE-943D-7C27C30E1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51">
                <a:extLst>
                  <a:ext uri="{FF2B5EF4-FFF2-40B4-BE49-F238E27FC236}">
                    <a16:creationId xmlns:a16="http://schemas.microsoft.com/office/drawing/2014/main" id="{3ECA3918-E3FD-49EC-80BB-9237D46E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>
                <a:extLst>
                  <a:ext uri="{FF2B5EF4-FFF2-40B4-BE49-F238E27FC236}">
                    <a16:creationId xmlns:a16="http://schemas.microsoft.com/office/drawing/2014/main" id="{2CA936FC-532B-4C28-A445-A1C653F0E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3">
                <a:extLst>
                  <a:ext uri="{FF2B5EF4-FFF2-40B4-BE49-F238E27FC236}">
                    <a16:creationId xmlns:a16="http://schemas.microsoft.com/office/drawing/2014/main" id="{DEDF71E8-20DA-46E3-809A-81E1CE180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54">
                <a:extLst>
                  <a:ext uri="{FF2B5EF4-FFF2-40B4-BE49-F238E27FC236}">
                    <a16:creationId xmlns:a16="http://schemas.microsoft.com/office/drawing/2014/main" id="{89D66991-A9E1-4228-817C-372492D0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5">
                <a:extLst>
                  <a:ext uri="{FF2B5EF4-FFF2-40B4-BE49-F238E27FC236}">
                    <a16:creationId xmlns:a16="http://schemas.microsoft.com/office/drawing/2014/main" id="{67C506F8-0FC3-4F77-9BB5-52751E11F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7F3F5007-AD03-47C1-926E-F0D29EE99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id="{6875F71B-1EAB-4F1B-BE73-99C4E0D25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id="{1BD1CB7D-3DCF-499F-81FE-8E530DED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9">
                <a:extLst>
                  <a:ext uri="{FF2B5EF4-FFF2-40B4-BE49-F238E27FC236}">
                    <a16:creationId xmlns:a16="http://schemas.microsoft.com/office/drawing/2014/main" id="{BC31E9C5-8DDD-4B9D-821E-90FA603A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0">
                <a:extLst>
                  <a:ext uri="{FF2B5EF4-FFF2-40B4-BE49-F238E27FC236}">
                    <a16:creationId xmlns:a16="http://schemas.microsoft.com/office/drawing/2014/main" id="{820E7C32-FA60-4296-8D17-61D93DB0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1">
                <a:extLst>
                  <a:ext uri="{FF2B5EF4-FFF2-40B4-BE49-F238E27FC236}">
                    <a16:creationId xmlns:a16="http://schemas.microsoft.com/office/drawing/2014/main" id="{81E114F7-83B4-48A7-9129-DE766378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62">
                <a:extLst>
                  <a:ext uri="{FF2B5EF4-FFF2-40B4-BE49-F238E27FC236}">
                    <a16:creationId xmlns:a16="http://schemas.microsoft.com/office/drawing/2014/main" id="{DB59869A-EDF2-4D14-849D-5175E37B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3">
                <a:extLst>
                  <a:ext uri="{FF2B5EF4-FFF2-40B4-BE49-F238E27FC236}">
                    <a16:creationId xmlns:a16="http://schemas.microsoft.com/office/drawing/2014/main" id="{356AE75D-7390-4827-A147-7672D4955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4">
                <a:extLst>
                  <a:ext uri="{FF2B5EF4-FFF2-40B4-BE49-F238E27FC236}">
                    <a16:creationId xmlns:a16="http://schemas.microsoft.com/office/drawing/2014/main" id="{F860D722-72F8-41F5-A645-06A4858E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F4B4A837-A9E9-45BA-84B7-80D6918BD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66">
                <a:extLst>
                  <a:ext uri="{FF2B5EF4-FFF2-40B4-BE49-F238E27FC236}">
                    <a16:creationId xmlns:a16="http://schemas.microsoft.com/office/drawing/2014/main" id="{56E6673E-36FD-4189-99F4-F71E9B0E3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F8F0264A-3A73-4F0F-BB37-C8E612352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DC1700E6-9CE0-4D5B-85B2-A0155D10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C9695CF5-C151-4BE0-AF91-643C6BEF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0">
                <a:extLst>
                  <a:ext uri="{FF2B5EF4-FFF2-40B4-BE49-F238E27FC236}">
                    <a16:creationId xmlns:a16="http://schemas.microsoft.com/office/drawing/2014/main" id="{5AC3F7A8-8A61-412C-85B1-F36B9913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1">
                <a:extLst>
                  <a:ext uri="{FF2B5EF4-FFF2-40B4-BE49-F238E27FC236}">
                    <a16:creationId xmlns:a16="http://schemas.microsoft.com/office/drawing/2014/main" id="{9CB411FA-BA3F-4D5A-8D33-DA292D9AC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2">
                <a:extLst>
                  <a:ext uri="{FF2B5EF4-FFF2-40B4-BE49-F238E27FC236}">
                    <a16:creationId xmlns:a16="http://schemas.microsoft.com/office/drawing/2014/main" id="{8235E965-122D-454E-86E5-BB860C6E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3">
                <a:extLst>
                  <a:ext uri="{FF2B5EF4-FFF2-40B4-BE49-F238E27FC236}">
                    <a16:creationId xmlns:a16="http://schemas.microsoft.com/office/drawing/2014/main" id="{933D6281-5B9A-4345-8D43-013EE194D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">
                <a:extLst>
                  <a:ext uri="{FF2B5EF4-FFF2-40B4-BE49-F238E27FC236}">
                    <a16:creationId xmlns:a16="http://schemas.microsoft.com/office/drawing/2014/main" id="{0E48B5D8-C92A-492A-A8A4-71EC735A9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">
                <a:extLst>
                  <a:ext uri="{FF2B5EF4-FFF2-40B4-BE49-F238E27FC236}">
                    <a16:creationId xmlns:a16="http://schemas.microsoft.com/office/drawing/2014/main" id="{75E65F5A-6DFE-4761-AE5D-97A061CF9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6">
                <a:extLst>
                  <a:ext uri="{FF2B5EF4-FFF2-40B4-BE49-F238E27FC236}">
                    <a16:creationId xmlns:a16="http://schemas.microsoft.com/office/drawing/2014/main" id="{F34292BB-FC46-45D7-9BBA-BB250E0D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7">
                <a:extLst>
                  <a:ext uri="{FF2B5EF4-FFF2-40B4-BE49-F238E27FC236}">
                    <a16:creationId xmlns:a16="http://schemas.microsoft.com/office/drawing/2014/main" id="{777C02EC-7A0F-4CE9-8EA1-FF5AA0C1E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BB690106-3E9A-43B6-AB16-97DD429DF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9">
                <a:extLst>
                  <a:ext uri="{FF2B5EF4-FFF2-40B4-BE49-F238E27FC236}">
                    <a16:creationId xmlns:a16="http://schemas.microsoft.com/office/drawing/2014/main" id="{9E1771C6-AAA5-4292-B911-A09F4C13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80">
                <a:extLst>
                  <a:ext uri="{FF2B5EF4-FFF2-40B4-BE49-F238E27FC236}">
                    <a16:creationId xmlns:a16="http://schemas.microsoft.com/office/drawing/2014/main" id="{54F275DF-C2B9-4C58-87A3-4A671E00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81">
                <a:extLst>
                  <a:ext uri="{FF2B5EF4-FFF2-40B4-BE49-F238E27FC236}">
                    <a16:creationId xmlns:a16="http://schemas.microsoft.com/office/drawing/2014/main" id="{C6024ABE-89F1-4ED1-A831-D31AC38A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2">
                <a:extLst>
                  <a:ext uri="{FF2B5EF4-FFF2-40B4-BE49-F238E27FC236}">
                    <a16:creationId xmlns:a16="http://schemas.microsoft.com/office/drawing/2014/main" id="{76127887-6195-45BF-AB12-70F8E6AB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3">
                <a:extLst>
                  <a:ext uri="{FF2B5EF4-FFF2-40B4-BE49-F238E27FC236}">
                    <a16:creationId xmlns:a16="http://schemas.microsoft.com/office/drawing/2014/main" id="{A2F5276A-DB80-4EB2-A487-DFACBEC19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4">
                <a:extLst>
                  <a:ext uri="{FF2B5EF4-FFF2-40B4-BE49-F238E27FC236}">
                    <a16:creationId xmlns:a16="http://schemas.microsoft.com/office/drawing/2014/main" id="{D462F9A8-F3FF-411C-ADD4-86E65453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1E0D09C4-2475-43EF-9904-9C3887692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7100A28E-7511-49BB-AC46-143DA5681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E613E704-BB3E-4DB2-9984-AD9DFA72C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E496097A-0968-4974-B640-FD79B6941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E47F249D-D08A-4051-9EC6-AA1527CA5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0">
              <a:extLst>
                <a:ext uri="{FF2B5EF4-FFF2-40B4-BE49-F238E27FC236}">
                  <a16:creationId xmlns:a16="http://schemas.microsoft.com/office/drawing/2014/main" id="{30C2F522-6462-4363-9AB3-92A11ACD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36EC7396-EBCC-428E-B66C-DEB733A8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95836FE6-041A-49C2-8D83-3F31734F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17520941-6246-43FE-B5A3-15AFA2BD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35CA2B42-09CC-41EF-8591-43EBC59D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469B1704-CBE2-4D4B-8694-E3A1D959D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7A3D506E-D518-4050-B789-5D821A661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E3163D7F-4A22-450D-8E9B-4541327EE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2A36C28D-7557-4663-815D-0E5849309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BBBD58D5-EEF8-42B9-8E3F-73B3C2ED3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E884641F-83E0-4C71-82BA-EB2D5078F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AFF2BB4A-DFF1-466E-B7F8-2972799A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34D864C3-0BEB-4DD1-9AC3-430A8DD5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6DBB225A-04AC-45A2-BC0A-F67E6DAB0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93D2B7E2-A20D-465E-9B23-C3434C1D0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9E874D57-1BD1-4043-8564-566F2976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0C814E91-678F-4FBB-A59D-650BB10FD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3C35A773-F85A-4EB4-A383-1E9AE67BD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8213FCB8-C811-4F25-AF3E-A20D71B6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4195DD9F-DE96-4331-BD82-A80C28B58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4E34D2B0-1ABD-41F6-AF19-738C3979D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4EE4C3FE-E542-4EC4-AADD-CB8E33E80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4BBD20C3-35D4-42FB-B583-254D22F5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236A16F6-2070-4832-B5D7-8B4B01CB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8BB631F8-E7EA-4741-BAFE-6BBE01FDD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A94E4981-84CC-4729-865D-2BC747FB5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3A1EAE0E-1446-47C3-BCAC-D052F2984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73AFB923-9D40-4D25-8066-67A5491BB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31238185-C85B-4E26-8ED9-DC4E2BE8E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275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Banker’s Algorithm Example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23900"/>
            <a:ext cx="11049000" cy="3886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Banker’s algorithm with dining lawyers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“Safe” (won’t cause deadlock) if when try to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grab chopstick either: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Not last chopstick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Is last chopstick but someone will have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two afterwards</a:t>
            </a: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What if k-handed lawyers? Don’t allow if: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It’s the last one, no one would have k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It’s 2</a:t>
            </a:r>
            <a:r>
              <a:rPr lang="en-US" altLang="ko-KR" sz="2400" baseline="30000" dirty="0">
                <a:ea typeface="굴림" panose="020B0600000101010101" pitchFamily="34" charset="-127"/>
              </a:rPr>
              <a:t>nd</a:t>
            </a:r>
            <a:r>
              <a:rPr lang="en-US" altLang="ko-KR" sz="2400" dirty="0">
                <a:ea typeface="굴림" panose="020B0600000101010101" pitchFamily="34" charset="-127"/>
              </a:rPr>
              <a:t> to last, and no one would have k-1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It’s 3</a:t>
            </a:r>
            <a:r>
              <a:rPr lang="en-US" altLang="ko-KR" sz="2400" baseline="30000" dirty="0">
                <a:ea typeface="굴림" panose="020B0600000101010101" pitchFamily="34" charset="-127"/>
              </a:rPr>
              <a:t>rd</a:t>
            </a:r>
            <a:r>
              <a:rPr lang="en-US" altLang="ko-KR" sz="2400" dirty="0">
                <a:ea typeface="굴림" panose="020B0600000101010101" pitchFamily="34" charset="-127"/>
              </a:rPr>
              <a:t> to last, and no one would have k-2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…</a:t>
            </a:r>
          </a:p>
        </p:txBody>
      </p:sp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505200"/>
            <a:ext cx="1981200" cy="209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870439" y="838200"/>
            <a:ext cx="5092961" cy="2209800"/>
            <a:chOff x="6946639" y="1447800"/>
            <a:chExt cx="5092961" cy="220980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51" t="522" r="11351" b="522"/>
            <a:stretch>
              <a:fillRect/>
            </a:stretch>
          </p:blipFill>
          <p:spPr bwMode="auto">
            <a:xfrm>
              <a:off x="8394439" y="1447800"/>
              <a:ext cx="2209800" cy="212090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639" y="1524000"/>
              <a:ext cx="1257300" cy="204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5962" y="1447800"/>
              <a:ext cx="1163638" cy="220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2865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Deadlock 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1125200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Four conditions for deadlocks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Techniques for addressing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prevention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write your code in a way that it isn’t prone to deadlock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recovery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let deadlock happen, and then figure out how to recover from 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avoidance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dynamically delay resource requests so deadlock doesn’t happen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Banker’s Algorithm provides on algorithmic way to do this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denial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ignore the possibility of deadlock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43996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92ED-93F6-4847-AFFB-492F3FE4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Example: Single-Lane Bridge Crossing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B4A653-F0C5-4F72-87EE-B525459AB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016073"/>
            <a:ext cx="7924800" cy="490205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4041FE-A6B9-41A8-BAB6-7D52182DC6D6}"/>
              </a:ext>
            </a:extLst>
          </p:cNvPr>
          <p:cNvSpPr txBox="1"/>
          <p:nvPr/>
        </p:nvSpPr>
        <p:spPr>
          <a:xfrm>
            <a:off x="3798828" y="6019800"/>
            <a:ext cx="459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CA 140 to Yosemite National Park</a:t>
            </a:r>
          </a:p>
        </p:txBody>
      </p:sp>
    </p:spTree>
    <p:extLst>
      <p:ext uri="{BB962C8B-B14F-4D97-AF65-F5344CB8AC3E}">
        <p14:creationId xmlns:p14="http://schemas.microsoft.com/office/powerpoint/2010/main" val="1411531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Bridge Crossing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92" y="916342"/>
            <a:ext cx="10896600" cy="570134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Must acquire segment that they are moving into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For bridge: must acquire both halves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Traffic only in one direction at a time </a:t>
            </a: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Deadlock:</a:t>
            </a:r>
            <a:r>
              <a:rPr lang="en-US" altLang="ko-KR" dirty="0">
                <a:ea typeface="굴림" panose="020B0600000101010101" pitchFamily="34" charset="-127"/>
              </a:rPr>
              <a:t> Shown above when two cars in opposite directions meet in middle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acquires one segment and needs next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Deadlock resolved if one car backs up (preempt resources and rollback)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Several cars may have to be backed up 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Starvation (not Deadlock):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East-going traffic really fast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no one gets to go west</a:t>
            </a:r>
          </a:p>
        </p:txBody>
      </p:sp>
      <p:grpSp>
        <p:nvGrpSpPr>
          <p:cNvPr id="27652" name="Group 461"/>
          <p:cNvGrpSpPr>
            <a:grpSpLocks/>
          </p:cNvGrpSpPr>
          <p:nvPr/>
        </p:nvGrpSpPr>
        <p:grpSpPr bwMode="auto">
          <a:xfrm>
            <a:off x="873617" y="2751932"/>
            <a:ext cx="6276975" cy="1484313"/>
            <a:chOff x="808" y="400"/>
            <a:chExt cx="3954" cy="935"/>
          </a:xfrm>
        </p:grpSpPr>
        <p:grpSp>
          <p:nvGrpSpPr>
            <p:cNvPr id="27653" name="Group 454"/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27659" name="Group 5"/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7912" name="Line 6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3" name="Line 7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4" name="Line 8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6" name="Line 10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7660" name="Group 11"/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7907" name="Line 12"/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8" name="Line 13"/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09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911" name="Line 16"/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661" name="Line 20"/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2" name="Line 21"/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7663" name="Picture 64" descr="j0212957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64" name="Picture 65" descr="MCj03914140000[1]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7665" name="Group 224"/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7873" name="Freeform 188"/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4" name="Freeform 190"/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5" name="Freeform 191"/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6" name="Freeform 192"/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7" name="Freeform 193"/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8" name="Freeform 194"/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9" name="Freeform 195"/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0" name="Freeform 196"/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1" name="Freeform 197"/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2" name="Freeform 198"/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3" name="Freeform 199"/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4" name="Freeform 200"/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5" name="Freeform 201"/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6" name="Freeform 202"/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7" name="Freeform 203"/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8" name="Freeform 204"/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89" name="Freeform 205"/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0" name="Freeform 206"/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1" name="Freeform 207"/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2" name="Freeform 208"/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3" name="Freeform 209"/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4" name="Freeform 210"/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5" name="Freeform 211"/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6" name="Freeform 212"/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7" name="Freeform 213"/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8" name="Freeform 214"/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99" name="Freeform 215"/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0" name="Freeform 216"/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1" name="Freeform 217"/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2" name="Freeform 218"/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3" name="Freeform 219"/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4" name="Freeform 220"/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5" name="Freeform 221"/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06" name="Freeform 222"/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6" name="Group 452"/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7668" name="Freeform 234"/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69" name="Freeform 247"/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0" name="Freeform 248"/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Freeform 249"/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2" name="Freeform 250"/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Freeform 251"/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4" name="Freeform 252"/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Freeform 253"/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6" name="Freeform 254"/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Freeform 255"/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8" name="Freeform 256"/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Freeform 257"/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0" name="Freeform 258"/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Freeform 259"/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2" name="Freeform 260"/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3" name="Freeform 261"/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4" name="Freeform 262"/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5" name="Freeform 263"/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6" name="Freeform 264"/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7" name="Freeform 265"/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8" name="Freeform 266"/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9" name="Freeform 267"/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0" name="Freeform 268"/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1" name="Freeform 269"/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2" name="Freeform 270"/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3" name="Freeform 271"/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4" name="Freeform 272"/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5" name="Freeform 273"/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6" name="Freeform 274"/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7" name="Freeform 275"/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8" name="Freeform 276"/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99" name="Freeform 277"/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0" name="Freeform 278"/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1" name="Freeform 279"/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2" name="Freeform 280"/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3" name="Freeform 281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Freeform 282"/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5" name="Freeform 283"/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Freeform 284"/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7" name="Freeform 285"/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Freeform 286"/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9" name="Freeform 287"/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Freeform 288"/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1" name="Freeform 289"/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Freeform 290"/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3" name="Freeform 291"/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Freeform 292"/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5" name="Freeform 293"/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6" name="Freeform 294"/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7" name="Freeform 295"/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8" name="Freeform 296"/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9" name="Freeform 297"/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0" name="Freeform 298"/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1" name="Freeform 299"/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2" name="Freeform 300"/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3" name="Freeform 301"/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4" name="Freeform 302"/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5" name="Freeform 303"/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6" name="Freeform 304"/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7" name="Freeform 305"/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Freeform 306"/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9" name="Freeform 307"/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Freeform 308"/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1" name="Freeform 309"/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Freeform 310"/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3" name="Freeform 311"/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Freeform 312"/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5" name="Freeform 313"/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Freeform 314"/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7" name="Freeform 315"/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Freeform 316"/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9" name="Freeform 317"/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0" name="Freeform 318"/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1" name="Freeform 319"/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2" name="Freeform 320"/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3" name="Freeform 321"/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4" name="Freeform 322"/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5" name="Freeform 323"/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6" name="Freeform 324"/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7" name="Freeform 325"/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8" name="Freeform 326"/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49" name="Freeform 327"/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0" name="Freeform 328"/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1" name="Freeform 329"/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2" name="Freeform 330"/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Freeform 331"/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4" name="Freeform 332"/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5" name="Freeform 333"/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6" name="Freeform 334"/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7" name="Freeform 335"/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8" name="Freeform 336"/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9" name="Freeform 337"/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Freeform 338"/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1" name="Freeform 339"/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2" name="Freeform 340"/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3" name="Freeform 341"/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4" name="Freeform 342"/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5" name="Freeform 343"/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6" name="Freeform 344"/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7" name="Freeform 345"/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8" name="Freeform 346"/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Freeform 347"/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Freeform 348"/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Freeform 349"/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Freeform 350"/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Freeform 351"/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Freeform 352"/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Freeform 353"/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Freeform 354"/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Freeform 355"/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Freeform 356"/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Freeform 357"/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Freeform 358"/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Freeform 359"/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Freeform 360"/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Freeform 361"/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Freeform 362"/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5" name="Freeform 363"/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6" name="Freeform 364"/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7" name="Freeform 365"/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8" name="Freeform 366"/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9" name="Freeform 367"/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0" name="Freeform 368"/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1" name="Freeform 369"/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2" name="Freeform 370"/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3" name="Freeform 371"/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Freeform 372"/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Freeform 373"/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Freeform 374"/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Freeform 375"/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Freeform 376"/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Freeform 377"/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Freeform 378"/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1" name="Freeform 379"/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2" name="Freeform 380"/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3" name="Freeform 381"/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4" name="Freeform 382"/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5" name="Freeform 383"/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6" name="Freeform 384"/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7" name="Freeform 385"/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8" name="Freeform 386"/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9" name="Freeform 387"/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0" name="Freeform 388"/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1" name="Freeform 389"/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2" name="Freeform 390"/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Freeform 391"/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Freeform 392"/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Freeform 393"/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Freeform 394"/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Freeform 395"/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8" name="Freeform 396"/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9" name="Freeform 397"/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0" name="Freeform 398"/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1" name="Freeform 399"/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2" name="Freeform 400"/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3" name="Freeform 401"/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4" name="Freeform 402"/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5" name="Freeform 403"/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6" name="Freeform 404"/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7" name="Freeform 405"/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8" name="Freeform 406"/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9" name="Freeform 407"/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0" name="Freeform 408"/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1" name="Freeform 409"/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2" name="Freeform 410"/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3" name="Freeform 411"/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4" name="Freeform 412"/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5" name="Freeform 413"/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6" name="Freeform 414"/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7" name="Freeform 415"/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8" name="Freeform 416"/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9" name="Freeform 417"/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0" name="Freeform 418"/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1" name="Freeform 419"/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2" name="Freeform 420"/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3" name="Freeform 421"/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4" name="Freeform 422"/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5" name="Freeform 423"/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6" name="Freeform 424"/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7" name="Freeform 425"/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8" name="Freeform 426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49" name="Freeform 427"/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0" name="Freeform 428"/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1" name="Freeform 430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2" name="Freeform 431"/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3" name="Freeform 432"/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4" name="Freeform 433"/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5" name="Freeform 434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6" name="Freeform 435"/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7" name="Freeform 436"/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8" name="Freeform 437"/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59" name="Freeform 438"/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0" name="Freeform 439"/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1" name="Freeform 440"/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2" name="Freeform 441"/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3" name="Freeform 442"/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4" name="Freeform 443"/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5" name="Freeform 444"/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6" name="Freeform 445"/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7" name="Freeform 446"/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8" name="Freeform 447"/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69" name="Freeform 448"/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0" name="Freeform 449"/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1" name="Freeform 450"/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72" name="Freeform 451"/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7667" name="Picture 45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654" name="Group 460"/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27655" name="Line 457"/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6" name="Line 458"/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7" name="Line 459"/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7658" name="WordArt 455"/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Honk!</a:t>
                </a: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7773245" y="1484761"/>
            <a:ext cx="4203715" cy="2912167"/>
            <a:chOff x="7773245" y="1484761"/>
            <a:chExt cx="4203715" cy="2912167"/>
          </a:xfrm>
        </p:grpSpPr>
        <p:grpSp>
          <p:nvGrpSpPr>
            <p:cNvPr id="269" name="Group 26"/>
            <p:cNvGrpSpPr>
              <a:grpSpLocks/>
            </p:cNvGrpSpPr>
            <p:nvPr/>
          </p:nvGrpSpPr>
          <p:grpSpPr bwMode="auto">
            <a:xfrm>
              <a:off x="7773245" y="1484761"/>
              <a:ext cx="4203715" cy="2912167"/>
              <a:chOff x="1533" y="1707"/>
              <a:chExt cx="2434" cy="1755"/>
            </a:xfrm>
          </p:grpSpPr>
          <p:sp>
            <p:nvSpPr>
              <p:cNvPr id="270" name="Rectangle 4"/>
              <p:cNvSpPr>
                <a:spLocks noChangeArrowheads="1"/>
              </p:cNvSpPr>
              <p:nvPr/>
            </p:nvSpPr>
            <p:spPr bwMode="auto">
              <a:xfrm>
                <a:off x="3116" y="2383"/>
                <a:ext cx="51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East</a:t>
                </a:r>
                <a:b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Half</a:t>
                </a:r>
              </a:p>
            </p:txBody>
          </p:sp>
          <p:sp>
            <p:nvSpPr>
              <p:cNvPr id="272" name="Oval 7"/>
              <p:cNvSpPr>
                <a:spLocks noChangeArrowheads="1"/>
              </p:cNvSpPr>
              <p:nvPr/>
            </p:nvSpPr>
            <p:spPr bwMode="auto">
              <a:xfrm>
                <a:off x="2405" y="2853"/>
                <a:ext cx="597" cy="547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sz="20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3" name="Oval 8"/>
              <p:cNvSpPr>
                <a:spLocks noChangeArrowheads="1"/>
              </p:cNvSpPr>
              <p:nvPr/>
            </p:nvSpPr>
            <p:spPr bwMode="auto">
              <a:xfrm>
                <a:off x="2405" y="1743"/>
                <a:ext cx="597" cy="547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sz="2000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4" name="AutoShape 10"/>
              <p:cNvSpPr>
                <a:spLocks noChangeArrowheads="1"/>
              </p:cNvSpPr>
              <p:nvPr/>
            </p:nvSpPr>
            <p:spPr bwMode="auto">
              <a:xfrm>
                <a:off x="1978" y="1878"/>
                <a:ext cx="470" cy="512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09 w 21600"/>
                  <a:gd name="T13" fmla="*/ 2911 h 21600"/>
                  <a:gd name="T14" fmla="*/ 18245 w 21600"/>
                  <a:gd name="T15" fmla="*/ 923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5" name="AutoShape 11"/>
              <p:cNvSpPr>
                <a:spLocks noChangeArrowheads="1"/>
              </p:cNvSpPr>
              <p:nvPr/>
            </p:nvSpPr>
            <p:spPr bwMode="auto">
              <a:xfrm rot="5400000">
                <a:off x="3023" y="1935"/>
                <a:ext cx="469" cy="512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35 w 21600"/>
                  <a:gd name="T13" fmla="*/ 2911 h 21600"/>
                  <a:gd name="T14" fmla="*/ 18238 w 21600"/>
                  <a:gd name="T15" fmla="*/ 923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" name="AutoShape 12"/>
              <p:cNvSpPr>
                <a:spLocks noChangeArrowheads="1"/>
              </p:cNvSpPr>
              <p:nvPr/>
            </p:nvSpPr>
            <p:spPr bwMode="auto">
              <a:xfrm rot="10800000">
                <a:off x="2959" y="2767"/>
                <a:ext cx="470" cy="511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09 w 21600"/>
                  <a:gd name="T13" fmla="*/ 2917 h 21600"/>
                  <a:gd name="T14" fmla="*/ 18245 w 21600"/>
                  <a:gd name="T15" fmla="*/ 925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8" name="Text Box 14"/>
              <p:cNvSpPr txBox="1">
                <a:spLocks noChangeArrowheads="1"/>
              </p:cNvSpPr>
              <p:nvPr/>
            </p:nvSpPr>
            <p:spPr bwMode="auto">
              <a:xfrm>
                <a:off x="3372" y="1707"/>
                <a:ext cx="39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Wait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For</a:t>
                </a:r>
              </a:p>
            </p:txBody>
          </p:sp>
          <p:sp>
            <p:nvSpPr>
              <p:cNvPr id="279" name="Text Box 17"/>
              <p:cNvSpPr txBox="1">
                <a:spLocks noChangeArrowheads="1"/>
              </p:cNvSpPr>
              <p:nvPr/>
            </p:nvSpPr>
            <p:spPr bwMode="auto">
              <a:xfrm>
                <a:off x="1618" y="3035"/>
                <a:ext cx="39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Wait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For</a:t>
                </a:r>
              </a:p>
            </p:txBody>
          </p:sp>
          <p:sp>
            <p:nvSpPr>
              <p:cNvPr id="280" name="Text Box 18"/>
              <p:cNvSpPr txBox="1">
                <a:spLocks noChangeArrowheads="1"/>
              </p:cNvSpPr>
              <p:nvPr/>
            </p:nvSpPr>
            <p:spPr bwMode="auto">
              <a:xfrm>
                <a:off x="3390" y="2934"/>
                <a:ext cx="57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Owned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By</a:t>
                </a:r>
              </a:p>
            </p:txBody>
          </p:sp>
          <p:sp>
            <p:nvSpPr>
              <p:cNvPr id="281" name="Text Box 19"/>
              <p:cNvSpPr txBox="1">
                <a:spLocks noChangeArrowheads="1"/>
              </p:cNvSpPr>
              <p:nvPr/>
            </p:nvSpPr>
            <p:spPr bwMode="auto">
              <a:xfrm>
                <a:off x="1533" y="1784"/>
                <a:ext cx="577" cy="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Owned</a:t>
                </a:r>
              </a:p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By</a:t>
                </a:r>
              </a:p>
            </p:txBody>
          </p:sp>
          <p:sp>
            <p:nvSpPr>
              <p:cNvPr id="271" name="Rectangle 5"/>
              <p:cNvSpPr>
                <a:spLocks noChangeArrowheads="1"/>
              </p:cNvSpPr>
              <p:nvPr/>
            </p:nvSpPr>
            <p:spPr bwMode="auto">
              <a:xfrm>
                <a:off x="1787" y="2374"/>
                <a:ext cx="511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West</a:t>
                </a:r>
                <a:b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Half</a:t>
                </a:r>
              </a:p>
            </p:txBody>
          </p:sp>
          <p:sp>
            <p:nvSpPr>
              <p:cNvPr id="277" name="AutoShape 13"/>
              <p:cNvSpPr>
                <a:spLocks noChangeArrowheads="1"/>
              </p:cNvSpPr>
              <p:nvPr/>
            </p:nvSpPr>
            <p:spPr bwMode="auto">
              <a:xfrm rot="-5400000">
                <a:off x="1921" y="2704"/>
                <a:ext cx="469" cy="512"/>
              </a:xfrm>
              <a:custGeom>
                <a:avLst/>
                <a:gdLst>
                  <a:gd name="T0" fmla="*/ 7 w 21600"/>
                  <a:gd name="T1" fmla="*/ 0 h 21600"/>
                  <a:gd name="T2" fmla="*/ 7 w 21600"/>
                  <a:gd name="T3" fmla="*/ 7 h 21600"/>
                  <a:gd name="T4" fmla="*/ 2 w 21600"/>
                  <a:gd name="T5" fmla="*/ 12 h 21600"/>
                  <a:gd name="T6" fmla="*/ 10 w 21600"/>
                  <a:gd name="T7" fmla="*/ 3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35 w 21600"/>
                  <a:gd name="T13" fmla="*/ 2911 h 21600"/>
                  <a:gd name="T14" fmla="*/ 18238 w 21600"/>
                  <a:gd name="T15" fmla="*/ 923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lnTo>
                      <a:pt x="21600" y="6079"/>
                    </a:lnTo>
                    <a:close/>
                  </a:path>
                </a:pathLst>
              </a:cu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pic>
          <p:nvPicPr>
            <p:cNvPr id="282" name="Picture 65" descr="MCj03914140000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800" y="1566951"/>
              <a:ext cx="762000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64" descr="j0212957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7170" y="3541923"/>
              <a:ext cx="76200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0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1058207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5017312" y="1058207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5F22D0AC-3A6A-4704-9803-14ECE4D591D8}"/>
              </a:ext>
            </a:extLst>
          </p:cNvPr>
          <p:cNvGrpSpPr>
            <a:grpSpLocks/>
          </p:cNvGrpSpPr>
          <p:nvPr/>
        </p:nvGrpSpPr>
        <p:grpSpPr bwMode="auto">
          <a:xfrm>
            <a:off x="8117466" y="1231365"/>
            <a:ext cx="3788036" cy="2135166"/>
            <a:chOff x="1438" y="1743"/>
            <a:chExt cx="2540" cy="16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DC1B99-4C32-4207-A614-8756D50FC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Lock 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A739A-5E3D-4ACE-8F56-79F48BA7D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384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Lock x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64C801B9-60D5-461C-BBBB-829A07C7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8A669645-D593-4045-99DF-05E05722D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BAB2B93B-288F-4F4E-9CEA-88B909CC3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782526E8-CBCC-4E14-ADC8-4195D804B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61C25F39-0CCC-4757-8186-F76B1E559D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5F04564F-B311-449C-AFAC-D81BCA105A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B57A5980-D428-4112-806C-40B8E4669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1895"/>
              <a:ext cx="39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0C3ACC35-EC7C-47E8-A289-5E15C6E7F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" y="2851"/>
              <a:ext cx="39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8F7AE94E-7DEF-4EDD-93F4-421CFE68B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2759"/>
              <a:ext cx="55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FD71A0C-F403-4A63-96BD-C17A114B5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" y="1998"/>
              <a:ext cx="55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with Locks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849367" y="4187207"/>
            <a:ext cx="10566400" cy="1779118"/>
          </a:xfrm>
        </p:spPr>
        <p:txBody>
          <a:bodyPr/>
          <a:lstStyle/>
          <a:p>
            <a:r>
              <a:rPr lang="en-US" dirty="0"/>
              <a:t>This lock pattern exhibits </a:t>
            </a:r>
            <a:r>
              <a:rPr lang="en-US" i="1" dirty="0"/>
              <a:t>non-deterministic deadlock</a:t>
            </a:r>
          </a:p>
          <a:p>
            <a:pPr lvl="1"/>
            <a:r>
              <a:rPr lang="en-US" dirty="0"/>
              <a:t>Sometimes it happens, sometimes it doesn’t!</a:t>
            </a:r>
          </a:p>
          <a:p>
            <a:r>
              <a:rPr lang="en-US" dirty="0"/>
              <a:t>This is really hard to debug!</a:t>
            </a:r>
          </a:p>
        </p:txBody>
      </p:sp>
    </p:spTree>
    <p:extLst>
      <p:ext uri="{BB962C8B-B14F-4D97-AF65-F5344CB8AC3E}">
        <p14:creationId xmlns:p14="http://schemas.microsoft.com/office/powerpoint/2010/main" val="3619750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52400"/>
            <a:ext cx="79248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Deadlock with Locks: “Unlucky”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990600"/>
            <a:ext cx="39433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 </a:t>
            </a:r>
            <a:r>
              <a:rPr lang="en-US" sz="2400" i="1" dirty="0">
                <a:latin typeface="Consolas" panose="020B0609020204030204" pitchFamily="49" charset="0"/>
              </a:rPr>
              <a:t>&lt;stalled&gt;</a:t>
            </a:r>
          </a:p>
          <a:p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&lt;unreachable&gt;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y.Release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6096000" y="990600"/>
            <a:ext cx="41319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  <a:r>
              <a:rPr lang="en-US" sz="2400" i="1" dirty="0">
                <a:latin typeface="Consolas" panose="020B0609020204030204" pitchFamily="49" charset="0"/>
              </a:rPr>
              <a:t> &lt;stalled&gt;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&lt;unreachable&gt;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y.Release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7" name="Group 26">
            <a:extLst>
              <a:ext uri="{FF2B5EF4-FFF2-40B4-BE49-F238E27FC236}">
                <a16:creationId xmlns:a16="http://schemas.microsoft.com/office/drawing/2014/main" id="{26926CAA-D6ED-4B2A-987A-47DA1A17CDCD}"/>
              </a:ext>
            </a:extLst>
          </p:cNvPr>
          <p:cNvGrpSpPr>
            <a:grpSpLocks/>
          </p:cNvGrpSpPr>
          <p:nvPr/>
        </p:nvGrpSpPr>
        <p:grpSpPr bwMode="auto">
          <a:xfrm>
            <a:off x="8333970" y="3124200"/>
            <a:ext cx="3788036" cy="2135166"/>
            <a:chOff x="1438" y="1743"/>
            <a:chExt cx="2540" cy="165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A86F3-CD6C-4B82-84D8-6529F1DF5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Lock 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0D0593-C232-4647-BE07-34C2AA049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393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Lock x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FA1B314C-1A7E-49E5-BC96-8DB22377B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F03B5E66-4C16-44A8-A80A-0FDD32135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6A937D1D-7948-4AEF-B920-F70AA9392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590C839E-E5CF-44BD-9B4D-1D6789FE30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024A5129-0139-4458-8632-A1D4A69258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AA92125E-80EA-42DA-A109-D17B5AA6AA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3773933A-0970-4B48-91EB-4709C45E5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4" y="1895"/>
              <a:ext cx="39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B11A65D3-4CFB-4047-ADA4-76446B847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" y="2851"/>
              <a:ext cx="394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A6FA2318-E740-4E22-9B81-EAE3F3B8B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2759"/>
              <a:ext cx="55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A69AC366-5731-4030-B276-3C65AF462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8" y="1998"/>
              <a:ext cx="559" cy="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012989" y="5346988"/>
            <a:ext cx="7641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latin typeface="Gill Sans Light"/>
              </a:rPr>
              <a:t>Neither thread will get to run </a:t>
            </a:r>
            <a:r>
              <a:rPr lang="en-US" sz="3200" b="0" dirty="0">
                <a:latin typeface="Gill Sans Light"/>
                <a:sym typeface="Symbol" panose="05050102010706020507" pitchFamily="18" charset="2"/>
              </a:rPr>
              <a:t> Deadlock</a:t>
            </a:r>
            <a:endParaRPr lang="en-US" sz="32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312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2D75-052C-4CFD-A7A4-2133F968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with Locks: “Lucky”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268F3-C391-4505-B737-BC4CDA6D16B3}"/>
              </a:ext>
            </a:extLst>
          </p:cNvPr>
          <p:cNvSpPr txBox="1"/>
          <p:nvPr/>
        </p:nvSpPr>
        <p:spPr>
          <a:xfrm>
            <a:off x="2208225" y="9906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x.Acquire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y.Acquire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y.Release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x.Release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4DF15-7C7D-4D42-8486-631F46DF5B1C}"/>
              </a:ext>
            </a:extLst>
          </p:cNvPr>
          <p:cNvSpPr txBox="1"/>
          <p:nvPr/>
        </p:nvSpPr>
        <p:spPr>
          <a:xfrm>
            <a:off x="6151574" y="990600"/>
            <a:ext cx="260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y.Acquire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x.Acquire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x.Release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y.Release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5081052"/>
            <a:ext cx="824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latin typeface="Gill Sans Light"/>
              </a:rPr>
              <a:t>Sometimes, schedule won’t trigger deadlock!</a:t>
            </a:r>
          </a:p>
        </p:txBody>
      </p:sp>
    </p:spTree>
    <p:extLst>
      <p:ext uri="{BB962C8B-B14F-4D97-AF65-F5344CB8AC3E}">
        <p14:creationId xmlns:p14="http://schemas.microsoft.com/office/powerpoint/2010/main" val="688429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0FE0-DEE6-47DC-9370-3BD8DE51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92DF-3D61-4D4A-BB6F-6B667439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often block waiting for resources</a:t>
            </a:r>
          </a:p>
          <a:p>
            <a:pPr lvl="1"/>
            <a:r>
              <a:rPr lang="en-US" dirty="0"/>
              <a:t>Locks</a:t>
            </a:r>
          </a:p>
          <a:p>
            <a:pPr lvl="1"/>
            <a:r>
              <a:rPr lang="en-US" dirty="0"/>
              <a:t>Terminals</a:t>
            </a:r>
          </a:p>
          <a:p>
            <a:pPr lvl="1"/>
            <a:r>
              <a:rPr lang="en-US" dirty="0"/>
              <a:t>Printers</a:t>
            </a:r>
          </a:p>
          <a:p>
            <a:pPr lvl="1"/>
            <a:r>
              <a:rPr lang="en-US" dirty="0"/>
              <a:t>CD drives</a:t>
            </a:r>
          </a:p>
          <a:p>
            <a:pPr lvl="1"/>
            <a:r>
              <a:rPr lang="en-US" dirty="0"/>
              <a:t>Memory</a:t>
            </a:r>
          </a:p>
          <a:p>
            <a:endParaRPr lang="en-US" dirty="0"/>
          </a:p>
          <a:p>
            <a:r>
              <a:rPr lang="en-US" dirty="0"/>
              <a:t>Threads often block waiting for other threads</a:t>
            </a:r>
          </a:p>
          <a:p>
            <a:pPr lvl="1"/>
            <a:r>
              <a:rPr lang="en-US" dirty="0"/>
              <a:t>Pipes</a:t>
            </a:r>
          </a:p>
          <a:p>
            <a:pPr lvl="1"/>
            <a:r>
              <a:rPr lang="en-US" dirty="0"/>
              <a:t>Sockets</a:t>
            </a:r>
          </a:p>
          <a:p>
            <a:pPr lvl="1"/>
            <a:endParaRPr lang="en-US" dirty="0"/>
          </a:p>
          <a:p>
            <a:r>
              <a:rPr lang="en-US" dirty="0"/>
              <a:t>You can deadlock on any of these!</a:t>
            </a:r>
          </a:p>
        </p:txBody>
      </p:sp>
    </p:spTree>
    <p:extLst>
      <p:ext uri="{BB962C8B-B14F-4D97-AF65-F5344CB8AC3E}">
        <p14:creationId xmlns:p14="http://schemas.microsoft.com/office/powerpoint/2010/main" val="2023528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87494</TotalTime>
  <Pages>60</Pages>
  <Words>3267</Words>
  <Application>Microsoft Office PowerPoint</Application>
  <PresentationFormat>Widescreen</PresentationFormat>
  <Paragraphs>572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ＭＳ Ｐゴシック</vt:lpstr>
      <vt:lpstr>Arial</vt:lpstr>
      <vt:lpstr>Arial Black</vt:lpstr>
      <vt:lpstr>Cambria Math</vt:lpstr>
      <vt:lpstr>Comic Sans MS</vt:lpstr>
      <vt:lpstr>Consolas</vt:lpstr>
      <vt:lpstr>Courier New</vt:lpstr>
      <vt:lpstr>Gill Sans</vt:lpstr>
      <vt:lpstr>Gill Sans Light</vt:lpstr>
      <vt:lpstr>굴림</vt:lpstr>
      <vt:lpstr>Symbol</vt:lpstr>
      <vt:lpstr>Office</vt:lpstr>
      <vt:lpstr>CS162 Operating Systems and Systems Programming Lecture 13  Scheduling 4: Deadlock (Finished)</vt:lpstr>
      <vt:lpstr>Recall: Linux Completely Fair Scheduler (CFS)</vt:lpstr>
      <vt:lpstr>Deadlock: A Deadly type of Starvation</vt:lpstr>
      <vt:lpstr>Example: Single-Lane Bridge Crossing</vt:lpstr>
      <vt:lpstr>Bridge Crossing Example</vt:lpstr>
      <vt:lpstr>Deadlock with Locks</vt:lpstr>
      <vt:lpstr>Deadlock with Locks: “Unlucky” Case</vt:lpstr>
      <vt:lpstr>Deadlock with Locks: “Lucky” Case</vt:lpstr>
      <vt:lpstr>Other Types of Deadlock</vt:lpstr>
      <vt:lpstr>Deadlock with Space</vt:lpstr>
      <vt:lpstr>Dining Lawyers Problem</vt:lpstr>
      <vt:lpstr>Four requirements for occurrence of Deadlock</vt:lpstr>
      <vt:lpstr>Administrivia</vt:lpstr>
      <vt:lpstr>Detecting Deadlock: Resource-Allocation Graph</vt:lpstr>
      <vt:lpstr>Resource-Allocation Graph Examples</vt:lpstr>
      <vt:lpstr>Deadlock Detection Algorithm</vt:lpstr>
      <vt:lpstr>How should a system deal with deadlock?</vt:lpstr>
      <vt:lpstr>Techniques for Preventing Deadlock</vt:lpstr>
      <vt:lpstr>(Virtually) Infinite Resources</vt:lpstr>
      <vt:lpstr>Techniques for Preventing Deadlock</vt:lpstr>
      <vt:lpstr>Request Resources Atomically (1)</vt:lpstr>
      <vt:lpstr>Request Resources Atomically (2)</vt:lpstr>
      <vt:lpstr>Acquire Resources in Consistent Order</vt:lpstr>
      <vt:lpstr>Train Example (Wormhole-Routed Network)</vt:lpstr>
      <vt:lpstr>Techniques for Recovering from Deadlock</vt:lpstr>
      <vt:lpstr>Another view of virtual memory: Pre-empting Resources</vt:lpstr>
      <vt:lpstr>Techniques for Deadlock Avoidance</vt:lpstr>
      <vt:lpstr>Deadlock Avoidance: Three States</vt:lpstr>
      <vt:lpstr>Deadlock Avoidance</vt:lpstr>
      <vt:lpstr>Banker’s Algorithm for Avoiding Deadlock</vt:lpstr>
      <vt:lpstr>Banker’s Algorithm for Avoiding Deadlock</vt:lpstr>
      <vt:lpstr>Banker’s Algorithm for Avoiding Deadlock</vt:lpstr>
      <vt:lpstr>Banker’s Algorithm for Avoiding Deadlock</vt:lpstr>
      <vt:lpstr>Banker’s Algorithm Example</vt:lpstr>
      <vt:lpstr>Deadlock 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958</cp:revision>
  <cp:lastPrinted>2022-03-03T02:54:02Z</cp:lastPrinted>
  <dcterms:created xsi:type="dcterms:W3CDTF">1995-08-12T11:37:26Z</dcterms:created>
  <dcterms:modified xsi:type="dcterms:W3CDTF">2023-03-03T06:02:17Z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