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1822" r:id="rId3"/>
    <p:sldId id="1974" r:id="rId4"/>
    <p:sldId id="1937" r:id="rId5"/>
    <p:sldId id="1976" r:id="rId6"/>
    <p:sldId id="1939" r:id="rId7"/>
    <p:sldId id="1940" r:id="rId8"/>
    <p:sldId id="1942" r:id="rId9"/>
    <p:sldId id="1943" r:id="rId10"/>
    <p:sldId id="1944" r:id="rId11"/>
    <p:sldId id="1945" r:id="rId12"/>
    <p:sldId id="1946" r:id="rId13"/>
    <p:sldId id="1947" r:id="rId14"/>
    <p:sldId id="1948" r:id="rId15"/>
    <p:sldId id="1950" r:id="rId16"/>
    <p:sldId id="1951" r:id="rId17"/>
    <p:sldId id="1952" r:id="rId18"/>
    <p:sldId id="1953" r:id="rId19"/>
    <p:sldId id="1954" r:id="rId20"/>
    <p:sldId id="1955" r:id="rId21"/>
    <p:sldId id="1956" r:id="rId22"/>
    <p:sldId id="1957" r:id="rId23"/>
    <p:sldId id="1958" r:id="rId24"/>
    <p:sldId id="1959" r:id="rId25"/>
    <p:sldId id="1960" r:id="rId26"/>
    <p:sldId id="1961" r:id="rId27"/>
    <p:sldId id="1962" r:id="rId28"/>
    <p:sldId id="1963" r:id="rId29"/>
    <p:sldId id="1964" r:id="rId30"/>
    <p:sldId id="1965" r:id="rId31"/>
    <p:sldId id="1973" r:id="rId32"/>
    <p:sldId id="1966" r:id="rId33"/>
    <p:sldId id="1900" r:id="rId34"/>
    <p:sldId id="1967" r:id="rId35"/>
    <p:sldId id="1968" r:id="rId36"/>
    <p:sldId id="1969" r:id="rId37"/>
    <p:sldId id="1970" r:id="rId38"/>
    <p:sldId id="1907" r:id="rId39"/>
    <p:sldId id="1930" r:id="rId40"/>
    <p:sldId id="1932" r:id="rId41"/>
    <p:sldId id="1933" r:id="rId42"/>
    <p:sldId id="1917" r:id="rId43"/>
    <p:sldId id="1934" r:id="rId44"/>
    <p:sldId id="1919" r:id="rId45"/>
    <p:sldId id="1935" r:id="rId46"/>
    <p:sldId id="1977" r:id="rId47"/>
    <p:sldId id="1978" r:id="rId48"/>
    <p:sldId id="1979" r:id="rId49"/>
    <p:sldId id="1980" r:id="rId50"/>
    <p:sldId id="1992" r:id="rId51"/>
    <p:sldId id="1981" r:id="rId52"/>
    <p:sldId id="1982" r:id="rId53"/>
    <p:sldId id="1983" r:id="rId54"/>
    <p:sldId id="1984" r:id="rId55"/>
    <p:sldId id="1985" r:id="rId56"/>
    <p:sldId id="1986" r:id="rId57"/>
    <p:sldId id="1987" r:id="rId58"/>
    <p:sldId id="1988" r:id="rId59"/>
    <p:sldId id="1989" r:id="rId60"/>
    <p:sldId id="1990" r:id="rId61"/>
    <p:sldId id="1991" r:id="rId62"/>
    <p:sldId id="1837" r:id="rId6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5005" autoAdjust="0"/>
  </p:normalViewPr>
  <p:slideViewPr>
    <p:cSldViewPr>
      <p:cViewPr varScale="1">
        <p:scale>
          <a:sx n="99" d="100"/>
          <a:sy n="99" d="100"/>
        </p:scale>
        <p:origin x="53" y="1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Sheet1!$A$4:$A$20</c:f>
              <c:numCache>
                <c:formatCode>General</c:formatCode>
                <c:ptCount val="17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0.08</c:v>
                </c:pt>
                <c:pt idx="5">
                  <c:v>0.16</c:v>
                </c:pt>
                <c:pt idx="6">
                  <c:v>0.32</c:v>
                </c:pt>
                <c:pt idx="7">
                  <c:v>0.64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10</c:v>
                </c:pt>
              </c:numCache>
            </c:numRef>
          </c:xVal>
          <c:yVal>
            <c:numRef>
              <c:f>Sheet1!$B$4:$B$20</c:f>
              <c:numCache>
                <c:formatCode>General</c:formatCode>
                <c:ptCount val="17"/>
                <c:pt idx="0">
                  <c:v>0.99900049983337502</c:v>
                </c:pt>
                <c:pt idx="1">
                  <c:v>0.990049833749168</c:v>
                </c:pt>
                <c:pt idx="2">
                  <c:v>0.98019867330675503</c:v>
                </c:pt>
                <c:pt idx="3">
                  <c:v>0.96078943915232295</c:v>
                </c:pt>
                <c:pt idx="4">
                  <c:v>0.92311634638663598</c:v>
                </c:pt>
                <c:pt idx="5">
                  <c:v>0.85214378896621101</c:v>
                </c:pt>
                <c:pt idx="6">
                  <c:v>0.72614903707369105</c:v>
                </c:pt>
                <c:pt idx="7">
                  <c:v>0.52729242404304899</c:v>
                </c:pt>
                <c:pt idx="8">
                  <c:v>0.367879441171442</c:v>
                </c:pt>
                <c:pt idx="9">
                  <c:v>0.13533528323661301</c:v>
                </c:pt>
                <c:pt idx="10">
                  <c:v>4.9787068367863903E-2</c:v>
                </c:pt>
                <c:pt idx="11">
                  <c:v>1.8315638888734199E-2</c:v>
                </c:pt>
                <c:pt idx="12">
                  <c:v>6.7379469990854601E-3</c:v>
                </c:pt>
                <c:pt idx="13">
                  <c:v>2.4787521766663598E-3</c:v>
                </c:pt>
                <c:pt idx="14">
                  <c:v>9.1188196555451603E-4</c:v>
                </c:pt>
                <c:pt idx="15">
                  <c:v>3.3546262790251202E-4</c:v>
                </c:pt>
                <c:pt idx="16">
                  <c:v>4.5399929762484902E-5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75-483C-9093-08F63EC7F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21652928"/>
        <c:axId val="-704138384"/>
      </c:scatterChart>
      <c:valAx>
        <c:axId val="-721652928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-704138384"/>
        <c:crosses val="autoZero"/>
        <c:crossBetween val="midCat"/>
      </c:valAx>
      <c:valAx>
        <c:axId val="-7041383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21652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3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0653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0291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5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CS252 S05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955130-ED17-496F-8501-441305981CA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0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3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2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285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38" tIns="46979" rIns="95638" bIns="46979"/>
          <a:lstStyle/>
          <a:p>
            <a:r>
              <a:rPr lang="en-US" altLang="en-US" smtClean="0"/>
              <a:t>Old and New Testament by Kleirock</a:t>
            </a:r>
          </a:p>
          <a:p>
            <a:r>
              <a:rPr lang="en-US" altLang="en-US" smtClean="0"/>
              <a:t>Regret skipping as grad student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4425" y="471488"/>
            <a:ext cx="4852988" cy="2730500"/>
          </a:xfrm>
          <a:ln cap="flat"/>
        </p:spPr>
      </p:sp>
    </p:spTree>
    <p:extLst>
      <p:ext uri="{BB962C8B-B14F-4D97-AF65-F5344CB8AC3E}">
        <p14:creationId xmlns:p14="http://schemas.microsoft.com/office/powerpoint/2010/main" val="3811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79720-2A07-2A4E-8EBA-8106CEA8CF3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5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0521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4/6/2023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 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7" Type="http://schemas.openxmlformats.org/officeDocument/2006/relationships/image" Target="../media/image10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eb2.uwindsor.ca/math/hlynka/qonline.html" TargetMode="External"/><Relationship Id="rId2" Type="http://schemas.openxmlformats.org/officeDocument/2006/relationships/hyperlink" Target="https://cs162.eecs.berkeley.edu/static/readings/patterson_queue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21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Filesystems</a:t>
            </a:r>
            <a:r>
              <a:rPr lang="en-US" sz="3000" dirty="0" smtClean="0"/>
              <a:t> 1: Performance,</a:t>
            </a:r>
            <a:br>
              <a:rPr lang="en-US" sz="3000" dirty="0" smtClean="0"/>
            </a:br>
            <a:r>
              <a:rPr lang="en-US" sz="3000" dirty="0" smtClean="0"/>
              <a:t>Queueing Theory, </a:t>
            </a:r>
            <a:r>
              <a:rPr lang="en-US" sz="3000" dirty="0" err="1" smtClean="0"/>
              <a:t>Filesystem</a:t>
            </a:r>
            <a:r>
              <a:rPr lang="en-US" sz="3000" dirty="0" smtClean="0"/>
              <a:t> Design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April 6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D121-570F-47F8-AA81-9A816E5D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Example Systems “Pipelines”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A7A7-C02A-4112-AEC6-E17C7FF7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3844"/>
            <a:ext cx="10515600" cy="2552493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Anything with queues between operational process behaves roughly “pipeline like”</a:t>
            </a:r>
          </a:p>
          <a:p>
            <a:r>
              <a:rPr lang="en-US" dirty="0">
                <a:latin typeface="Gill Sans Light"/>
              </a:rPr>
              <a:t>Important difference is that “initiations” are decoupled from processing</a:t>
            </a:r>
          </a:p>
          <a:p>
            <a:pPr lvl="1"/>
            <a:r>
              <a:rPr lang="en-US" dirty="0">
                <a:latin typeface="Gill Sans Light"/>
              </a:rPr>
              <a:t>May have to queue up a burst of operations</a:t>
            </a:r>
          </a:p>
          <a:p>
            <a:pPr lvl="1"/>
            <a:r>
              <a:rPr lang="en-US" dirty="0">
                <a:latin typeface="Gill Sans Light"/>
              </a:rPr>
              <a:t>Not synchronous and deterministic like in 61C</a:t>
            </a:r>
          </a:p>
        </p:txBody>
      </p:sp>
      <p:sp>
        <p:nvSpPr>
          <p:cNvPr id="7" name="Right Arrow 10">
            <a:extLst>
              <a:ext uri="{FF2B5EF4-FFF2-40B4-BE49-F238E27FC236}">
                <a16:creationId xmlns:a16="http://schemas.microsoft.com/office/drawing/2014/main" id="{059C7ED4-ABD6-A243-83CB-619B945E9B47}"/>
              </a:ext>
            </a:extLst>
          </p:cNvPr>
          <p:cNvSpPr/>
          <p:nvPr/>
        </p:nvSpPr>
        <p:spPr>
          <a:xfrm>
            <a:off x="3967443" y="2009498"/>
            <a:ext cx="1098816" cy="1575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4728D7F-82D6-0E4E-9CB4-B7685C6B8B5D}"/>
              </a:ext>
            </a:extLst>
          </p:cNvPr>
          <p:cNvSpPr txBox="1"/>
          <p:nvPr/>
        </p:nvSpPr>
        <p:spPr>
          <a:xfrm>
            <a:off x="2395173" y="19035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User Process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08DE5F-9958-9F41-8222-19510584D998}"/>
              </a:ext>
            </a:extLst>
          </p:cNvPr>
          <p:cNvGrpSpPr/>
          <p:nvPr/>
        </p:nvGrpSpPr>
        <p:grpSpPr>
          <a:xfrm>
            <a:off x="5970236" y="1903594"/>
            <a:ext cx="668511" cy="331693"/>
            <a:chOff x="3696020" y="1904361"/>
            <a:chExt cx="668511" cy="33169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6485D01-2338-994F-9AE8-7CD61C310200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6AF5C7-E9E5-5649-803E-7A72C110C54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7E56E2-8856-7944-AEC1-1A6C533C17E6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E97290-D900-E84A-8672-FDA73356AE0D}"/>
              </a:ext>
            </a:extLst>
          </p:cNvPr>
          <p:cNvSpPr txBox="1"/>
          <p:nvPr/>
        </p:nvSpPr>
        <p:spPr>
          <a:xfrm rot="16200000">
            <a:off x="4078270" y="1873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latin typeface="Gill Sans Light"/>
              </a:rPr>
              <a:t>syscall</a:t>
            </a:r>
            <a:endParaRPr lang="en-US" b="0" dirty="0">
              <a:latin typeface="Gill Sans Ligh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F23B493-E647-374B-B2B9-BF37F45CD246}"/>
              </a:ext>
            </a:extLst>
          </p:cNvPr>
          <p:cNvSpPr txBox="1"/>
          <p:nvPr/>
        </p:nvSpPr>
        <p:spPr>
          <a:xfrm>
            <a:off x="4984828" y="179392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Gill Sans Light"/>
              </a:rPr>
              <a:t>File </a:t>
            </a:r>
          </a:p>
          <a:p>
            <a:pPr algn="ctr"/>
            <a:r>
              <a:rPr lang="en-US" b="0" dirty="0">
                <a:latin typeface="Gill Sans Light"/>
              </a:rPr>
              <a:t>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8ABC1E-95A9-FC41-9491-C8B7BE78AE01}"/>
              </a:ext>
            </a:extLst>
          </p:cNvPr>
          <p:cNvGrpSpPr/>
          <p:nvPr/>
        </p:nvGrpSpPr>
        <p:grpSpPr>
          <a:xfrm>
            <a:off x="7544756" y="1886946"/>
            <a:ext cx="668511" cy="331693"/>
            <a:chOff x="3696020" y="1904361"/>
            <a:chExt cx="668511" cy="3316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35CB48-7772-D049-AB50-1A02A444D1ED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80832C-4F84-2C4E-A946-C16D01D5696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19159-AE44-F34D-B6C7-F70721D8988C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8CC36FC9-B783-4846-8788-7A30A8383DC6}"/>
              </a:ext>
            </a:extLst>
          </p:cNvPr>
          <p:cNvSpPr txBox="1"/>
          <p:nvPr/>
        </p:nvSpPr>
        <p:spPr>
          <a:xfrm>
            <a:off x="6743410" y="1735418"/>
            <a:ext cx="8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Upper Driver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6E08D31B-F172-DF42-8D52-B6ACBB9FC365}"/>
              </a:ext>
            </a:extLst>
          </p:cNvPr>
          <p:cNvSpPr txBox="1"/>
          <p:nvPr/>
        </p:nvSpPr>
        <p:spPr>
          <a:xfrm>
            <a:off x="8299070" y="1721302"/>
            <a:ext cx="8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Lower Driver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2AE376-1430-3D4C-A83C-73F8138C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8974" y="2522139"/>
            <a:ext cx="1056937" cy="1056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3E68A0-5F3F-FA48-B22D-CCC1D3FD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302" y="1433107"/>
            <a:ext cx="939801" cy="639203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A0C85E6A-85CF-6C4D-8E1A-4BF144C41AC0}"/>
              </a:ext>
            </a:extLst>
          </p:cNvPr>
          <p:cNvSpPr txBox="1"/>
          <p:nvPr/>
        </p:nvSpPr>
        <p:spPr>
          <a:xfrm>
            <a:off x="1924762" y="146897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I/O Processing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40877E4-6F80-C149-A7DC-033875EAA252}"/>
              </a:ext>
            </a:extLst>
          </p:cNvPr>
          <p:cNvSpPr/>
          <p:nvPr/>
        </p:nvSpPr>
        <p:spPr>
          <a:xfrm>
            <a:off x="4308600" y="2576374"/>
            <a:ext cx="2306562" cy="1162785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D8B4-F715-9941-81C0-36FB400364F3}"/>
              </a:ext>
            </a:extLst>
          </p:cNvPr>
          <p:cNvGrpSpPr/>
          <p:nvPr/>
        </p:nvGrpSpPr>
        <p:grpSpPr>
          <a:xfrm>
            <a:off x="4685873" y="3263913"/>
            <a:ext cx="318719" cy="174353"/>
            <a:chOff x="3696020" y="1904361"/>
            <a:chExt cx="668511" cy="33169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2E95F8-9FF1-5148-91F1-655487BCA1EE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75163-DFC3-554B-AE6E-27F74DBB437F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B3A53E-BD1A-4847-B4B7-269542BF6BA8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2A712-5FBC-7349-838E-9182851FD488}"/>
              </a:ext>
            </a:extLst>
          </p:cNvPr>
          <p:cNvGrpSpPr/>
          <p:nvPr/>
        </p:nvGrpSpPr>
        <p:grpSpPr>
          <a:xfrm>
            <a:off x="4956968" y="2806753"/>
            <a:ext cx="318719" cy="174353"/>
            <a:chOff x="3696020" y="1904361"/>
            <a:chExt cx="668511" cy="3316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1654CA-3B47-9B43-AC28-376E72033449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798DA0-27AA-7A4C-823B-8F9AFCD1889E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592F58-2C5B-7F4C-8F91-E0D7AC39448B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38C0CB-B493-DA45-A761-91B1E2EA5C80}"/>
              </a:ext>
            </a:extLst>
          </p:cNvPr>
          <p:cNvGrpSpPr/>
          <p:nvPr/>
        </p:nvGrpSpPr>
        <p:grpSpPr>
          <a:xfrm>
            <a:off x="5769414" y="3309082"/>
            <a:ext cx="318719" cy="174353"/>
            <a:chOff x="3696020" y="1904361"/>
            <a:chExt cx="668511" cy="3316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D90230-FB2E-2B46-B3B8-58360E9EA836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621EBD-E41D-394A-AD01-2D5F0D870E49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40503F-7C7B-E84E-97EF-625EABF132B0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8D934C-2E13-3F4E-9E6B-43A45F6721EA}"/>
              </a:ext>
            </a:extLst>
          </p:cNvPr>
          <p:cNvGrpSpPr/>
          <p:nvPr/>
        </p:nvGrpSpPr>
        <p:grpSpPr>
          <a:xfrm>
            <a:off x="5999601" y="2760485"/>
            <a:ext cx="318719" cy="174353"/>
            <a:chOff x="3696020" y="1904361"/>
            <a:chExt cx="668511" cy="3316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4DE7B7-6E9F-BA4C-A474-43737A35CD6F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4113F0-2E01-6A44-8650-F564E44E3FB7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7E1AF3-B9D4-1C4C-B572-0AE61D202523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FC38826-8F18-9B44-B0FB-B36D615F59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302" y="2019270"/>
            <a:ext cx="1187936" cy="89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0">
            <a:extLst>
              <a:ext uri="{FF2B5EF4-FFF2-40B4-BE49-F238E27FC236}">
                <a16:creationId xmlns:a16="http://schemas.microsoft.com/office/drawing/2014/main" id="{705C37AE-6E93-2948-AFE0-F8C165B5676F}"/>
              </a:ext>
            </a:extLst>
          </p:cNvPr>
          <p:cNvSpPr txBox="1"/>
          <p:nvPr/>
        </p:nvSpPr>
        <p:spPr>
          <a:xfrm>
            <a:off x="1953104" y="245243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Communication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8DF3B3-E085-BB44-A768-69EA2CFF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65248" y="3068207"/>
            <a:ext cx="471969" cy="2250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A28A69-9CA0-6540-A47E-ACD11F2F9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59024" y="2944325"/>
            <a:ext cx="471969" cy="2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34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2D7E-90DC-4BC8-9282-AB51AA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Multiple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503D1-9068-41A5-8CFF-35D58699C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4362"/>
                <a:ext cx="10515600" cy="30126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</a:rPr>
                  <a:t> servers handling tasks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Gill Sans Light"/>
                  </a:rPr>
                  <a:t> delivers at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ms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s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yr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yr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61C you saw multiple processors (cores)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Systems present lots of multiple parallel servers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Often with lots of queues</a:t>
                </a:r>
              </a:p>
              <a:p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503D1-9068-41A5-8CFF-35D58699C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4362"/>
                <a:ext cx="10515600" cy="3012601"/>
              </a:xfrm>
              <a:blipFill>
                <a:blip r:embed="rId2"/>
                <a:stretch>
                  <a:fillRect l="-928" t="-20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66C9F95-AACD-5940-A0B4-A512F416F856}"/>
              </a:ext>
            </a:extLst>
          </p:cNvPr>
          <p:cNvSpPr/>
          <p:nvPr/>
        </p:nvSpPr>
        <p:spPr>
          <a:xfrm>
            <a:off x="3169998" y="1857032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62CD0D30-B857-6A48-8E76-35250A482480}"/>
              </a:ext>
            </a:extLst>
          </p:cNvPr>
          <p:cNvSpPr txBox="1"/>
          <p:nvPr/>
        </p:nvSpPr>
        <p:spPr>
          <a:xfrm>
            <a:off x="3604713" y="14545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AE62F-8396-F243-91D3-E3A69FAFD09A}"/>
              </a:ext>
            </a:extLst>
          </p:cNvPr>
          <p:cNvSpPr/>
          <p:nvPr/>
        </p:nvSpPr>
        <p:spPr>
          <a:xfrm>
            <a:off x="3205584" y="1940046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7AF91-7137-3E45-A46C-F7242D102F74}"/>
              </a:ext>
            </a:extLst>
          </p:cNvPr>
          <p:cNvSpPr/>
          <p:nvPr/>
        </p:nvSpPr>
        <p:spPr>
          <a:xfrm>
            <a:off x="3254868" y="2036233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4E025-70E7-8C45-893E-A7C78F8C493C}"/>
              </a:ext>
            </a:extLst>
          </p:cNvPr>
          <p:cNvSpPr/>
          <p:nvPr/>
        </p:nvSpPr>
        <p:spPr>
          <a:xfrm>
            <a:off x="3304152" y="2131183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32D1E-AC5D-B24C-842D-AC01C87D8284}"/>
              </a:ext>
            </a:extLst>
          </p:cNvPr>
          <p:cNvSpPr/>
          <p:nvPr/>
        </p:nvSpPr>
        <p:spPr>
          <a:xfrm>
            <a:off x="3533709" y="2528156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3" name="TextBox 69">
            <a:extLst>
              <a:ext uri="{FF2B5EF4-FFF2-40B4-BE49-F238E27FC236}">
                <a16:creationId xmlns:a16="http://schemas.microsoft.com/office/drawing/2014/main" id="{52B7FC4E-287F-9041-A84A-C531B3F94FBB}"/>
              </a:ext>
            </a:extLst>
          </p:cNvPr>
          <p:cNvSpPr txBox="1"/>
          <p:nvPr/>
        </p:nvSpPr>
        <p:spPr>
          <a:xfrm>
            <a:off x="3932606" y="2051707"/>
            <a:ext cx="56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dirty="0">
                <a:latin typeface="Gill Sans Light"/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4625B-2B26-9147-8B80-767A72F29EE0}"/>
              </a:ext>
            </a:extLst>
          </p:cNvPr>
          <p:cNvSpPr/>
          <p:nvPr/>
        </p:nvSpPr>
        <p:spPr>
          <a:xfrm>
            <a:off x="5932811" y="2007239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FEDBB-499C-E343-B20D-1FB1997B12B0}"/>
              </a:ext>
            </a:extLst>
          </p:cNvPr>
          <p:cNvSpPr/>
          <p:nvPr/>
        </p:nvSpPr>
        <p:spPr>
          <a:xfrm>
            <a:off x="6012130" y="2196747"/>
            <a:ext cx="1296649" cy="112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63432-629B-F348-BEE7-510EA6AFEEE8}"/>
              </a:ext>
            </a:extLst>
          </p:cNvPr>
          <p:cNvSpPr/>
          <p:nvPr/>
        </p:nvSpPr>
        <p:spPr>
          <a:xfrm>
            <a:off x="5932810" y="2372114"/>
            <a:ext cx="1296649" cy="1124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B001E842-37A1-8744-9ADA-835BE849B13D}"/>
              </a:ext>
            </a:extLst>
          </p:cNvPr>
          <p:cNvSpPr txBox="1"/>
          <p:nvPr/>
        </p:nvSpPr>
        <p:spPr>
          <a:xfrm>
            <a:off x="8726727" y="20185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00426-3379-7042-BB6F-15427D0DA086}"/>
              </a:ext>
            </a:extLst>
          </p:cNvPr>
          <p:cNvSpPr/>
          <p:nvPr/>
        </p:nvSpPr>
        <p:spPr>
          <a:xfrm>
            <a:off x="7284273" y="2018757"/>
            <a:ext cx="1296649" cy="1124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6F5A3C-993F-ED4F-BC8F-FFE0EC2AD369}"/>
              </a:ext>
            </a:extLst>
          </p:cNvPr>
          <p:cNvSpPr/>
          <p:nvPr/>
        </p:nvSpPr>
        <p:spPr>
          <a:xfrm>
            <a:off x="7353954" y="2205557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8C835-475A-8242-B3C1-8C11B51BFB65}"/>
              </a:ext>
            </a:extLst>
          </p:cNvPr>
          <p:cNvSpPr/>
          <p:nvPr/>
        </p:nvSpPr>
        <p:spPr>
          <a:xfrm>
            <a:off x="7308779" y="2370510"/>
            <a:ext cx="1296649" cy="1124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DCB81-1C1C-1A4B-83B1-768E23D97B1C}"/>
              </a:ext>
            </a:extLst>
          </p:cNvPr>
          <p:cNvCxnSpPr/>
          <p:nvPr/>
        </p:nvCxnSpPr>
        <p:spPr>
          <a:xfrm flipV="1">
            <a:off x="8839200" y="2015630"/>
            <a:ext cx="141071" cy="498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82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25949B-8FE9-454D-9319-A3CA087EDF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6" y="4603339"/>
            <a:ext cx="998722" cy="7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F589A4-D5A3-F54E-A35F-FE1EEFAA8F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6" y="3549725"/>
            <a:ext cx="998722" cy="7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88D4679-D19B-4B4A-B588-637CB5AD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Example Systems “Parallelism”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CB2A1-794C-AB48-8424-6FB89BC6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44" y="2020511"/>
            <a:ext cx="1539412" cy="129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3D05C-3F50-D84D-84E2-33B605E7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698" y="2029942"/>
            <a:ext cx="1539412" cy="1294363"/>
          </a:xfrm>
          <a:prstGeom prst="rect">
            <a:avLst/>
          </a:prstGeom>
        </p:spPr>
      </p:pic>
      <p:sp>
        <p:nvSpPr>
          <p:cNvPr id="10" name="Right Arrow 10">
            <a:extLst>
              <a:ext uri="{FF2B5EF4-FFF2-40B4-BE49-F238E27FC236}">
                <a16:creationId xmlns:a16="http://schemas.microsoft.com/office/drawing/2014/main" id="{059C7ED4-ABD6-A243-83CB-619B945E9B47}"/>
              </a:ext>
            </a:extLst>
          </p:cNvPr>
          <p:cNvSpPr/>
          <p:nvPr/>
        </p:nvSpPr>
        <p:spPr>
          <a:xfrm>
            <a:off x="3599666" y="2315227"/>
            <a:ext cx="1422405" cy="22809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4728D7F-82D6-0E4E-9CB4-B7685C6B8B5D}"/>
              </a:ext>
            </a:extLst>
          </p:cNvPr>
          <p:cNvSpPr txBox="1"/>
          <p:nvPr/>
        </p:nvSpPr>
        <p:spPr>
          <a:xfrm>
            <a:off x="1582361" y="218050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User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08DE5F-9958-9F41-8222-19510584D998}"/>
              </a:ext>
            </a:extLst>
          </p:cNvPr>
          <p:cNvGrpSpPr/>
          <p:nvPr/>
        </p:nvGrpSpPr>
        <p:grpSpPr>
          <a:xfrm>
            <a:off x="6244147" y="2279897"/>
            <a:ext cx="668511" cy="331693"/>
            <a:chOff x="3696020" y="1904361"/>
            <a:chExt cx="668511" cy="3316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485D01-2338-994F-9AE8-7CD61C310200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6AF5C7-E9E5-5649-803E-7A72C110C54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7E56E2-8856-7944-AEC1-1A6C533C17E6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07E97290-D900-E84A-8672-FDA73356AE0D}"/>
              </a:ext>
            </a:extLst>
          </p:cNvPr>
          <p:cNvSpPr txBox="1"/>
          <p:nvPr/>
        </p:nvSpPr>
        <p:spPr>
          <a:xfrm>
            <a:off x="3810000" y="197673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latin typeface="Gill Sans Light"/>
              </a:rPr>
              <a:t>syscall</a:t>
            </a:r>
            <a:endParaRPr lang="en-US" sz="2400" b="0" dirty="0">
              <a:latin typeface="Gill Sans Light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F23B493-E647-374B-B2B9-BF37F45CD246}"/>
              </a:ext>
            </a:extLst>
          </p:cNvPr>
          <p:cNvSpPr txBox="1"/>
          <p:nvPr/>
        </p:nvSpPr>
        <p:spPr>
          <a:xfrm>
            <a:off x="4961612" y="2097605"/>
            <a:ext cx="121058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File </a:t>
            </a:r>
          </a:p>
          <a:p>
            <a:pPr algn="ctr"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System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8ABC1E-95A9-FC41-9491-C8B7BE78AE01}"/>
              </a:ext>
            </a:extLst>
          </p:cNvPr>
          <p:cNvGrpSpPr/>
          <p:nvPr/>
        </p:nvGrpSpPr>
        <p:grpSpPr>
          <a:xfrm>
            <a:off x="8233249" y="2263249"/>
            <a:ext cx="668511" cy="331693"/>
            <a:chOff x="3696020" y="1904361"/>
            <a:chExt cx="668511" cy="33169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35CB48-7772-D049-AB50-1A02A444D1ED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80832C-4F84-2C4E-A946-C16D01D5696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1419159-AE44-F34D-B6C7-F70721D8988C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8CC36FC9-B783-4846-8788-7A30A8383DC6}"/>
              </a:ext>
            </a:extLst>
          </p:cNvPr>
          <p:cNvSpPr txBox="1"/>
          <p:nvPr/>
        </p:nvSpPr>
        <p:spPr>
          <a:xfrm>
            <a:off x="7147389" y="2097605"/>
            <a:ext cx="131081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Upper Driver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E08D31B-F172-DF42-8D52-B6ACBB9FC365}"/>
              </a:ext>
            </a:extLst>
          </p:cNvPr>
          <p:cNvSpPr txBox="1"/>
          <p:nvPr/>
        </p:nvSpPr>
        <p:spPr>
          <a:xfrm>
            <a:off x="9039648" y="2097605"/>
            <a:ext cx="127200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Lower Driver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2AE376-1430-3D4C-A83C-73F8138CFE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41663" y="3733555"/>
            <a:ext cx="1056937" cy="1056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3E68A0-5F3F-FA48-B22D-CCC1D3FD2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561" y="1183354"/>
            <a:ext cx="939801" cy="639203"/>
          </a:xfrm>
          <a:prstGeom prst="rect">
            <a:avLst/>
          </a:prstGeom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A0C85E6A-85CF-6C4D-8E1A-4BF144C41AC0}"/>
              </a:ext>
            </a:extLst>
          </p:cNvPr>
          <p:cNvSpPr txBox="1"/>
          <p:nvPr/>
        </p:nvSpPr>
        <p:spPr>
          <a:xfrm>
            <a:off x="1097593" y="163156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I/O Processing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B40877E4-6F80-C149-A7DC-033875EAA252}"/>
              </a:ext>
            </a:extLst>
          </p:cNvPr>
          <p:cNvSpPr/>
          <p:nvPr/>
        </p:nvSpPr>
        <p:spPr>
          <a:xfrm>
            <a:off x="4225209" y="3948844"/>
            <a:ext cx="2637167" cy="145746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86D8B4-F715-9941-81C0-36FB400364F3}"/>
              </a:ext>
            </a:extLst>
          </p:cNvPr>
          <p:cNvGrpSpPr/>
          <p:nvPr/>
        </p:nvGrpSpPr>
        <p:grpSpPr>
          <a:xfrm>
            <a:off x="4933087" y="4636383"/>
            <a:ext cx="318719" cy="174353"/>
            <a:chOff x="3696020" y="1904361"/>
            <a:chExt cx="668511" cy="33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2E95F8-9FF1-5148-91F1-655487BCA1EE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75163-DFC3-554B-AE6E-27F74DBB437F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B3A53E-BD1A-4847-B4B7-269542BF6BA8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12A712-5FBC-7349-838E-9182851FD488}"/>
              </a:ext>
            </a:extLst>
          </p:cNvPr>
          <p:cNvGrpSpPr/>
          <p:nvPr/>
        </p:nvGrpSpPr>
        <p:grpSpPr>
          <a:xfrm>
            <a:off x="5204182" y="4179223"/>
            <a:ext cx="318719" cy="174353"/>
            <a:chOff x="3696020" y="1904361"/>
            <a:chExt cx="668511" cy="3316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1654CA-3B47-9B43-AC28-376E72033449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8798DA0-27AA-7A4C-823B-8F9AFCD1889E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592F58-2C5B-7F4C-8F91-E0D7AC39448B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38C0CB-B493-DA45-A761-91B1E2EA5C80}"/>
              </a:ext>
            </a:extLst>
          </p:cNvPr>
          <p:cNvGrpSpPr/>
          <p:nvPr/>
        </p:nvGrpSpPr>
        <p:grpSpPr>
          <a:xfrm>
            <a:off x="5919941" y="4675259"/>
            <a:ext cx="318719" cy="174353"/>
            <a:chOff x="3696020" y="1904361"/>
            <a:chExt cx="668511" cy="33169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D90230-FB2E-2B46-B3B8-58360E9EA836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621EBD-E41D-394A-AD01-2D5F0D870E49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40503F-7C7B-E84E-97EF-625EABF132B0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8D934C-2E13-3F4E-9E6B-43A45F6721EA}"/>
              </a:ext>
            </a:extLst>
          </p:cNvPr>
          <p:cNvGrpSpPr/>
          <p:nvPr/>
        </p:nvGrpSpPr>
        <p:grpSpPr>
          <a:xfrm>
            <a:off x="6246815" y="4132955"/>
            <a:ext cx="318719" cy="174353"/>
            <a:chOff x="3696020" y="1904361"/>
            <a:chExt cx="668511" cy="33169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4DE7B7-6E9F-BA4C-A474-43737A35CD6F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74113F0-2E01-6A44-8650-F564E44E3FB7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7E1AF3-B9D4-1C4C-B572-0AE61D202523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FC38826-8F18-9B44-B0FB-B36D615F59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61" y="2758052"/>
            <a:ext cx="1187936" cy="89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0">
            <a:extLst>
              <a:ext uri="{FF2B5EF4-FFF2-40B4-BE49-F238E27FC236}">
                <a16:creationId xmlns:a16="http://schemas.microsoft.com/office/drawing/2014/main" id="{705C37AE-6E93-2948-AFE0-F8C165B5676F}"/>
              </a:ext>
            </a:extLst>
          </p:cNvPr>
          <p:cNvSpPr txBox="1"/>
          <p:nvPr/>
        </p:nvSpPr>
        <p:spPr>
          <a:xfrm>
            <a:off x="1121841" y="359449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Communication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8DF3B3-E085-BB44-A768-69EA2CFF6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12462" y="4440677"/>
            <a:ext cx="471969" cy="2250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A28A69-9CA0-6540-A47E-ACD11F2F9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06238" y="4316795"/>
            <a:ext cx="471969" cy="225093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id="{FF2D8B17-10FF-3A44-B7B5-E489FED48654}"/>
              </a:ext>
            </a:extLst>
          </p:cNvPr>
          <p:cNvSpPr txBox="1"/>
          <p:nvPr/>
        </p:nvSpPr>
        <p:spPr>
          <a:xfrm>
            <a:off x="1834151" y="243229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User Process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9F5D2E45-8CD2-A246-A0A0-035E1A228677}"/>
              </a:ext>
            </a:extLst>
          </p:cNvPr>
          <p:cNvSpPr txBox="1"/>
          <p:nvPr/>
        </p:nvSpPr>
        <p:spPr>
          <a:xfrm>
            <a:off x="2085941" y="268408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User Process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91AB1D-DE3B-B944-AB0A-6D8D09220B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94038" y="4603339"/>
            <a:ext cx="1056937" cy="105693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7EAFA0B-1807-3647-AD66-2E89F56907AC}"/>
              </a:ext>
            </a:extLst>
          </p:cNvPr>
          <p:cNvGrpSpPr/>
          <p:nvPr/>
        </p:nvGrpSpPr>
        <p:grpSpPr>
          <a:xfrm>
            <a:off x="4674330" y="4946027"/>
            <a:ext cx="318719" cy="174353"/>
            <a:chOff x="3696020" y="1904361"/>
            <a:chExt cx="668511" cy="33169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7A6404-4F3F-7945-9D10-A5CAAB860474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7A61E36-4074-8544-BD32-79A0DE8F809E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83625F-DF99-C943-B361-4474D0AD80B8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9A0C9-1DA4-D54D-B269-4055B013A3F0}"/>
              </a:ext>
            </a:extLst>
          </p:cNvPr>
          <p:cNvGrpSpPr/>
          <p:nvPr/>
        </p:nvGrpSpPr>
        <p:grpSpPr>
          <a:xfrm>
            <a:off x="6342723" y="4917143"/>
            <a:ext cx="318719" cy="174353"/>
            <a:chOff x="3696020" y="1904361"/>
            <a:chExt cx="668511" cy="3316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7BA364-BE66-F843-BA7F-9843F3D21FC3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AB5937-902F-7C48-943F-763C6AF7B1F2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C5DCD0-0E26-AF42-B8D6-3A8061874674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59">
            <a:extLst>
              <a:ext uri="{FF2B5EF4-FFF2-40B4-BE49-F238E27FC236}">
                <a16:creationId xmlns:a16="http://schemas.microsoft.com/office/drawing/2014/main" id="{6981C8FF-C4B5-D64F-AD1C-48ECD92DA367}"/>
              </a:ext>
            </a:extLst>
          </p:cNvPr>
          <p:cNvSpPr txBox="1"/>
          <p:nvPr/>
        </p:nvSpPr>
        <p:spPr>
          <a:xfrm>
            <a:off x="1102062" y="5729381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Parallel Computation, Databases, …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8B28F1E-F6B1-8B49-96D1-223D50E9F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594" y="1631566"/>
            <a:ext cx="939801" cy="6392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74F027-267D-FF41-B6A6-5F88A38F5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221" y="2066199"/>
            <a:ext cx="939801" cy="6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6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50" y="228600"/>
            <a:ext cx="7543800" cy="3810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152400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6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52400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ea typeface="MS PGothic" charset="0"/>
              </a:rPr>
              <a:t>EffBW</a:t>
            </a:r>
            <a:r>
              <a:rPr lang="en-US" sz="1800" dirty="0">
                <a:ea typeface="MS PGothic" charset="0"/>
              </a:rPr>
              <a:t>(n) = n / (S + n/B) = B / (1 + SB/n )</a:t>
            </a: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493839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064377" y="742157"/>
            <a:ext cx="3630613" cy="3070225"/>
            <a:chOff x="5413376" y="685800"/>
            <a:chExt cx="3630613" cy="3070225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630613" cy="3070225"/>
              <a:chOff x="3410" y="432"/>
              <a:chExt cx="2287" cy="1934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5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809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3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91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" name="Rectangular Callout 3"/>
          <p:cNvSpPr/>
          <p:nvPr/>
        </p:nvSpPr>
        <p:spPr bwMode="auto">
          <a:xfrm>
            <a:off x="2965450" y="4572000"/>
            <a:ext cx="996950" cy="381000"/>
          </a:xfrm>
          <a:prstGeom prst="wedgeRectCallout">
            <a:avLst>
              <a:gd name="adj1" fmla="val 48397"/>
              <a:gd name="adj2" fmla="val -123611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Source Sans Pro"/>
                <a:cs typeface="Source Sans Pro"/>
              </a:rPr>
              <a:t># of ops</a:t>
            </a: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3733800" y="5181600"/>
            <a:ext cx="1828800" cy="381000"/>
          </a:xfrm>
          <a:prstGeom prst="wedgeRectCallout">
            <a:avLst>
              <a:gd name="adj1" fmla="val -17337"/>
              <a:gd name="adj2" fmla="val -273610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Source Sans Pro"/>
                <a:cs typeface="Source Sans Pro"/>
              </a:rPr>
              <a:t>Fixed overhead</a:t>
            </a: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5029200" y="4648200"/>
            <a:ext cx="1371600" cy="381000"/>
          </a:xfrm>
          <a:prstGeom prst="wedgeRectCallout">
            <a:avLst>
              <a:gd name="adj1" fmla="val -60519"/>
              <a:gd name="adj2" fmla="val -130277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Source Sans Pro"/>
                <a:cs typeface="Source Sans Pro"/>
              </a:rPr>
              <a:t>time per op</a:t>
            </a:r>
          </a:p>
        </p:txBody>
      </p:sp>
    </p:spTree>
    <p:extLst>
      <p:ext uri="{BB962C8B-B14F-4D97-AF65-F5344CB8AC3E}">
        <p14:creationId xmlns:p14="http://schemas.microsoft.com/office/powerpoint/2010/main" val="2139754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/>
      <p:bldP spid="4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50" y="228600"/>
            <a:ext cx="7543800" cy="3810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152400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6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52400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ea typeface="MS PGothic" charset="0"/>
              </a:rPr>
              <a:t>EffBW</a:t>
            </a:r>
            <a:r>
              <a:rPr lang="en-US" sz="1800" dirty="0">
                <a:ea typeface="MS PGothic" charset="0"/>
              </a:rPr>
              <a:t>(n) = n / (S + n/B) = B / (1 + SB/n 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Can lead to big increases of latency as utilization increases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493839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064377" y="742157"/>
            <a:ext cx="3630613" cy="3070225"/>
            <a:chOff x="5413376" y="685800"/>
            <a:chExt cx="3630613" cy="3070225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630613" cy="3070225"/>
              <a:chOff x="3410" y="432"/>
              <a:chExt cx="2287" cy="1934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5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809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3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91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8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5523505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92658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Deterministic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699" y="40386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Assume requests arrive at regular intervals, take a fixed time to process, with plenty of time between …</a:t>
            </a:r>
          </a:p>
          <a:p>
            <a:r>
              <a:rPr lang="en-US" dirty="0" smtClean="0"/>
              <a:t>Service rate </a:t>
            </a:r>
            <a:r>
              <a:rPr lang="en-US" dirty="0"/>
              <a:t>(</a:t>
            </a:r>
            <a:r>
              <a:rPr lang="en-US" dirty="0" smtClean="0"/>
              <a:t>μ = 1/T</a:t>
            </a:r>
            <a:r>
              <a:rPr lang="en-US" baseline="-25000" dirty="0" smtClean="0"/>
              <a:t>S</a:t>
            </a:r>
            <a:r>
              <a:rPr lang="en-US" dirty="0" smtClean="0"/>
              <a:t>)  - operations per second</a:t>
            </a:r>
            <a:endParaRPr lang="en-US" dirty="0"/>
          </a:p>
          <a:p>
            <a:r>
              <a:rPr lang="en-US" dirty="0"/>
              <a:t>Arrival </a:t>
            </a:r>
            <a:r>
              <a:rPr lang="en-US" dirty="0" smtClean="0"/>
              <a:t>rate: (λ =  1/T</a:t>
            </a:r>
            <a:r>
              <a:rPr lang="en-US" baseline="-25000" dirty="0" smtClean="0"/>
              <a:t>A</a:t>
            </a:r>
            <a:r>
              <a:rPr lang="en-US" dirty="0" smtClean="0"/>
              <a:t>) - </a:t>
            </a:r>
            <a:r>
              <a:rPr lang="en-US" dirty="0"/>
              <a:t>requests per second </a:t>
            </a:r>
          </a:p>
          <a:p>
            <a:r>
              <a:rPr lang="en-US" dirty="0" smtClean="0"/>
              <a:t>Utilization</a:t>
            </a:r>
            <a:r>
              <a:rPr lang="en-US" dirty="0"/>
              <a:t>: U = </a:t>
            </a:r>
            <a:r>
              <a:rPr lang="en-US" dirty="0" err="1"/>
              <a:t>λ</a:t>
            </a:r>
            <a:r>
              <a:rPr lang="en-US" dirty="0"/>
              <a:t>/μ </a:t>
            </a:r>
            <a:r>
              <a:rPr lang="en-US" dirty="0" smtClean="0"/>
              <a:t>, where 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smtClean="0"/>
              <a:t>μ</a:t>
            </a:r>
          </a:p>
          <a:p>
            <a:r>
              <a:rPr lang="en-US" dirty="0" smtClean="0"/>
              <a:t>Average rate is the complete story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02346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02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64500" y="1019016"/>
            <a:ext cx="753719" cy="78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1" y="11905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824" y="119602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06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1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04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43" y="121388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1226677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departures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7478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Q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092658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6227" y="1843087"/>
            <a:ext cx="4555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6140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53243" y="2762310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4633" y="2851603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2855" y="3266791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54489" y="2545305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39310" y="2286000"/>
            <a:ext cx="43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954489" y="251581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10945" y="2846849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09167" y="3262037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10801" y="2540551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95622" y="2286000"/>
            <a:ext cx="43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210801" y="251106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72360" y="2832250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0582" y="3247438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72216" y="2525952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57037" y="2286000"/>
            <a:ext cx="43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472216" y="249646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43738" y="3827586"/>
            <a:ext cx="990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61324" y="357961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14800" y="3581400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3714690"/>
            <a:ext cx="45557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955925" y="320496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55925" y="3438525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2771775" y="3435350"/>
            <a:ext cx="304800" cy="533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2514600" y="37338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err="1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91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Ideal Linear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0" y="5577985"/>
            <a:ext cx="8724920" cy="544260"/>
          </a:xfrm>
        </p:spPr>
        <p:txBody>
          <a:bodyPr>
            <a:noAutofit/>
          </a:bodyPr>
          <a:lstStyle/>
          <a:p>
            <a:r>
              <a:rPr lang="en-US" dirty="0"/>
              <a:t>What does the queue wait time look like?</a:t>
            </a:r>
          </a:p>
          <a:p>
            <a:pPr lvl="1"/>
            <a:r>
              <a:rPr lang="en-US" sz="2000" dirty="0"/>
              <a:t>Grows unbounded at a rate ~ (</a:t>
            </a:r>
            <a:r>
              <a:rPr lang="en-US" sz="2000" dirty="0" err="1"/>
              <a:t>T</a:t>
            </a:r>
            <a:r>
              <a:rPr lang="en-US" sz="2000" baseline="-25000" dirty="0" err="1"/>
              <a:t>s</a:t>
            </a:r>
            <a:r>
              <a:rPr lang="en-US" sz="2000" dirty="0"/>
              <a:t>/T</a:t>
            </a:r>
            <a:r>
              <a:rPr lang="en-US" sz="2000" baseline="-25000" dirty="0"/>
              <a:t>A</a:t>
            </a:r>
            <a:r>
              <a:rPr lang="en-US" sz="2000" dirty="0"/>
              <a:t>) till request rate subsides</a:t>
            </a:r>
          </a:p>
          <a:p>
            <a:pPr lvl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83148" y="3396669"/>
            <a:ext cx="257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Offered Load  (T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/T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0272" y="844869"/>
            <a:ext cx="0" cy="2204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0273" y="3063062"/>
            <a:ext cx="232112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71531" y="1878446"/>
            <a:ext cx="264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Delivered Throughput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267" y="30323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3864" y="30708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4067" y="1207533"/>
            <a:ext cx="1824785" cy="1824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8612" y="10381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2691720" y="1407445"/>
            <a:ext cx="1642144" cy="162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83872" y="2119924"/>
            <a:ext cx="3507328" cy="3498944"/>
            <a:chOff x="426604" y="2323885"/>
            <a:chExt cx="3507328" cy="349894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38536" y="5422719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7105" y="4266180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810187" y="542271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92636" y="4538372"/>
              <a:ext cx="1638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Queue delay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5731" y="5153537"/>
              <a:ext cx="26016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57058" y="2323885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Connector 42"/>
            <p:cNvCxnSpPr>
              <a:stCxn id="41" idx="4"/>
            </p:cNvCxnSpPr>
            <p:nvPr/>
          </p:nvCxnSpPr>
          <p:spPr>
            <a:xfrm flipH="1">
              <a:off x="1229844" y="2499076"/>
              <a:ext cx="444000" cy="1990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922352" y="754965"/>
            <a:ext cx="4605968" cy="3041814"/>
            <a:chOff x="4398352" y="958926"/>
            <a:chExt cx="4605968" cy="3041814"/>
          </a:xfrm>
        </p:grpSpPr>
        <p:sp>
          <p:nvSpPr>
            <p:cNvPr id="55" name="Rectangle 54"/>
            <p:cNvSpPr/>
            <p:nvPr/>
          </p:nvSpPr>
          <p:spPr>
            <a:xfrm>
              <a:off x="5075131" y="1420848"/>
              <a:ext cx="1824785" cy="1824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5063613" y="1048829"/>
              <a:ext cx="0" cy="22044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3613" y="3267023"/>
              <a:ext cx="3940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3274871" y="2082407"/>
              <a:ext cx="2647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Delivered Throughput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8608" y="323627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7205" y="32748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1953" y="124207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cxnSp>
          <p:nvCxnSpPr>
            <p:cNvPr id="28" name="Straight Arrow Connector 27"/>
            <p:cNvCxnSpPr>
              <a:stCxn id="24" idx="0"/>
            </p:cNvCxnSpPr>
            <p:nvPr/>
          </p:nvCxnSpPr>
          <p:spPr>
            <a:xfrm flipV="1">
              <a:off x="5095061" y="1411494"/>
              <a:ext cx="1802043" cy="1824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897104" y="1411493"/>
              <a:ext cx="2107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86488" y="3600630"/>
              <a:ext cx="2578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Offered Load  (T</a:t>
              </a:r>
              <a:r>
                <a:rPr 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S</a:t>
              </a: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/T</a:t>
              </a:r>
              <a:r>
                <a:rPr 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2791265"/>
              <a:ext cx="1750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Empty Queue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865" y="1042161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Saturation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0248" y="2791265"/>
              <a:ext cx="1511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Unbounded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2200" y="1143000"/>
            <a:ext cx="3867936" cy="4495800"/>
            <a:chOff x="4648200" y="1143000"/>
            <a:chExt cx="3867936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4648200" y="1143000"/>
              <a:ext cx="3867936" cy="4495800"/>
              <a:chOff x="5179472" y="1278736"/>
              <a:chExt cx="3867936" cy="44958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491404" y="5340446"/>
                <a:ext cx="3195396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5599973" y="4183907"/>
                <a:ext cx="0" cy="12877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781933" y="5374426"/>
                <a:ext cx="668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time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4560232" y="4456099"/>
                <a:ext cx="1638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Queue delay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7463884" y="3832471"/>
                <a:ext cx="1583524" cy="1253393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7916655" y="1278736"/>
                <a:ext cx="233572" cy="17519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7480450" y="1431136"/>
                <a:ext cx="552991" cy="345092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V="1">
              <a:off x="5105400" y="4949576"/>
              <a:ext cx="1836733" cy="34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144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5523505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38601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Bursty</a:t>
            </a:r>
            <a:r>
              <a:rPr lang="en-US" dirty="0" smtClean="0"/>
              <a:t>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023" y="4877414"/>
            <a:ext cx="8229600" cy="15995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Requests arrive in a burst, must queue up till served</a:t>
            </a:r>
          </a:p>
          <a:p>
            <a:r>
              <a:rPr lang="en-US" dirty="0" smtClean="0"/>
              <a:t>Same average arrival time, but almost all of the requests experience large queue delays</a:t>
            </a:r>
          </a:p>
          <a:p>
            <a:r>
              <a:rPr lang="en-US" dirty="0" smtClean="0"/>
              <a:t>Even though average utilization is low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902346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02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64500" y="1019016"/>
            <a:ext cx="753719" cy="784657"/>
          </a:xfrm>
          <a:prstGeom prst="ellips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59" y="11905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824" y="119602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06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1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04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43" y="121388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1226677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departures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Q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886201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6227" y="1843087"/>
            <a:ext cx="4555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6140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59918" y="2704302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61308" y="2908692"/>
            <a:ext cx="1138024" cy="1729104"/>
            <a:chOff x="1430633" y="3061092"/>
            <a:chExt cx="1138024" cy="1729104"/>
          </a:xfrm>
        </p:grpSpPr>
        <p:sp>
          <p:nvSpPr>
            <p:cNvPr id="29" name="Rectangle 28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261164" y="257290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51086" y="2903939"/>
            <a:ext cx="948246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11904" y="4243618"/>
            <a:ext cx="939803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59529" y="256815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8095" y="3298118"/>
            <a:ext cx="793809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51707" y="4243618"/>
            <a:ext cx="939803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99332" y="2903939"/>
            <a:ext cx="952374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670209" y="2589764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37207" y="258157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263678" y="4243618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45274" y="3692297"/>
            <a:ext cx="554059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51707" y="2908693"/>
            <a:ext cx="911971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11904" y="3302872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9275" y="290025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Q depth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00008" y="2896349"/>
            <a:ext cx="0" cy="1190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12378" y="4205986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45273" y="2624005"/>
            <a:ext cx="4005202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50475" y="261581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9275" y="22098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Arrivals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850475" y="2912490"/>
            <a:ext cx="1138024" cy="1729104"/>
            <a:chOff x="1430633" y="3061092"/>
            <a:chExt cx="1138024" cy="1729104"/>
          </a:xfrm>
        </p:grpSpPr>
        <p:sp>
          <p:nvSpPr>
            <p:cNvPr id="48" name="Rectangle 47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136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22997"/>
            <a:ext cx="8458200" cy="5215723"/>
          </a:xfrm>
        </p:spPr>
        <p:txBody>
          <a:bodyPr/>
          <a:lstStyle/>
          <a:p>
            <a:r>
              <a:rPr lang="en-US" dirty="0" smtClean="0"/>
              <a:t>Elegant mathematical framework if you start with </a:t>
            </a:r>
            <a:r>
              <a:rPr lang="en-US" i="1" dirty="0" smtClean="0"/>
              <a:t>exponential distribution</a:t>
            </a:r>
          </a:p>
          <a:p>
            <a:pPr lvl="1"/>
            <a:r>
              <a:rPr lang="en-US" dirty="0" smtClean="0"/>
              <a:t>Probability density function of a continuous random variable with a mean of 1/</a:t>
            </a:r>
            <a:r>
              <a:rPr lang="en-US" dirty="0" err="1" smtClean="0"/>
              <a:t>λ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(x) = </a:t>
            </a:r>
            <a:r>
              <a:rPr lang="en-US" dirty="0" err="1" smtClean="0"/>
              <a:t>λe</a:t>
            </a:r>
            <a:r>
              <a:rPr lang="en-US" baseline="30000" dirty="0" err="1" smtClean="0"/>
              <a:t>-λx</a:t>
            </a:r>
            <a:endParaRPr lang="en-US" baseline="30000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Memoryless</a:t>
            </a:r>
            <a:r>
              <a:rPr lang="en-US" i="1" dirty="0" smtClean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2600" y="2895601"/>
            <a:ext cx="8586372" cy="3403707"/>
            <a:chOff x="228600" y="2895600"/>
            <a:chExt cx="8586372" cy="3403707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674131" y="2895600"/>
            <a:ext cx="4140841" cy="3403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28600" y="3343870"/>
              <a:ext cx="42672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Likelihood of an event occurring is independent of how long we’ve been waiting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028" y="152400"/>
            <a:ext cx="8485944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So how do we model the </a:t>
            </a:r>
            <a:r>
              <a:rPr lang="en-US" dirty="0" err="1" smtClean="0"/>
              <a:t>burstiness</a:t>
            </a:r>
            <a:r>
              <a:rPr lang="en-US" dirty="0" smtClean="0"/>
              <a:t> of arrival?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14600" y="3619377"/>
            <a:ext cx="4130186" cy="2056078"/>
            <a:chOff x="990600" y="3619377"/>
            <a:chExt cx="4130186" cy="2056078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4475126"/>
              <a:ext cx="3695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Lots of short arrival intervals (i.e., high instantaneous rate)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4003135" y="3619377"/>
              <a:ext cx="1117651" cy="855749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79861" y="5646004"/>
            <a:ext cx="5966361" cy="830997"/>
            <a:chOff x="555860" y="5646003"/>
            <a:chExt cx="5966361" cy="8309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8600" y="5947321"/>
              <a:ext cx="2483621" cy="224879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5860" y="5646003"/>
              <a:ext cx="3447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Few long gaps (i.e., low instantaneous rate)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22422" y="622929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x (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λ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92956" y="3048001"/>
            <a:ext cx="3853620" cy="2809719"/>
            <a:chOff x="5368956" y="3137602"/>
            <a:chExt cx="3853620" cy="280971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368956" y="3137602"/>
              <a:ext cx="0" cy="280971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2600" y="3899602"/>
              <a:ext cx="3659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mean arrival interval (1/</a:t>
              </a:r>
              <a:r>
                <a:rPr lang="en-US" sz="2400" b="0" dirty="0" err="1">
                  <a:latin typeface="Gill Sans" charset="0"/>
                  <a:ea typeface="Gill Sans" charset="0"/>
                  <a:cs typeface="Gill Sans" charset="0"/>
                </a:rPr>
                <a:t>λ</a:t>
              </a:r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368956" y="4356802"/>
              <a:ext cx="1031844" cy="489255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783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Gulim" panose="020B0600000101010101" pitchFamily="34" charset="-127"/>
              </a:rPr>
              <a:t>Background: </a:t>
            </a:r>
            <a:br>
              <a:rPr lang="en-US" altLang="ko-KR" sz="2800" dirty="0">
                <a:ea typeface="Gulim" panose="020B0600000101010101" pitchFamily="34" charset="-127"/>
              </a:rPr>
            </a:br>
            <a:r>
              <a:rPr lang="en-US" altLang="ko-KR" sz="2800" dirty="0">
                <a:ea typeface="Gulim" panose="020B0600000101010101" pitchFamily="34" charset="-127"/>
              </a:rPr>
              <a:t>General Use of Random Distributions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68375"/>
            <a:ext cx="8839200" cy="5486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Server spends variable time (T) with customers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Mean (Average) </a:t>
            </a:r>
            <a:r>
              <a:rPr lang="en-US" altLang="ko-KR" dirty="0" smtClean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ea typeface="Gulim" panose="020B0600000101010101" pitchFamily="34" charset="-127"/>
              </a:rPr>
              <a:t>T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Variance (stddev</a:t>
            </a:r>
            <a:r>
              <a:rPr lang="en-US" altLang="ko-KR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)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(</a:t>
            </a:r>
            <a:r>
              <a:rPr lang="en-US" altLang="ko-KR" dirty="0" smtClean="0">
                <a:ea typeface="Gulim" panose="020B0600000101010101" pitchFamily="34" charset="-127"/>
              </a:rPr>
              <a:t>T-m)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 smtClean="0">
                <a:ea typeface="Gulim" panose="020B0600000101010101" pitchFamily="34" charset="-127"/>
              </a:rPr>
              <a:t>p(T)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 smtClean="0">
                <a:ea typeface="Gulim" panose="020B0600000101010101" pitchFamily="34" charset="-127"/>
              </a:rPr>
              <a:t>T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-m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Squared coefficient of variance: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 smtClean="0">
                <a:ea typeface="Gulim" panose="020B0600000101010101" pitchFamily="34" charset="-127"/>
              </a:rPr>
              <a:t>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 smtClean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 smtClean="0">
                <a:ea typeface="Gulim" panose="020B0600000101010101" pitchFamily="34" charset="-127"/>
              </a:rPr>
              <a:t>/m</a:t>
            </a:r>
            <a:r>
              <a:rPr lang="en-US" altLang="ko-KR" baseline="30000" dirty="0" smtClean="0">
                <a:ea typeface="Gulim" panose="020B0600000101010101" pitchFamily="34" charset="-127"/>
              </a:rPr>
              <a:t>2</a:t>
            </a:r>
            <a:br>
              <a:rPr lang="en-US" altLang="ko-KR" baseline="30000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Aggregate description of the distribution</a:t>
            </a:r>
            <a:endParaRPr lang="en-US" altLang="ko-KR" baseline="30000" dirty="0" smtClean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Important values of C: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No variance or deterministic 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C=0 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“Memoryless” or exponential 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C=1</a:t>
            </a:r>
            <a:r>
              <a:rPr lang="en-US" altLang="ko-KR" dirty="0" smtClean="0">
                <a:ea typeface="Gulim" panose="020B0600000101010101" pitchFamily="34" charset="-127"/>
              </a:rPr>
              <a:t> 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Past tells nothing about future</a:t>
            </a: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Poisson process – </a:t>
            </a:r>
            <a:r>
              <a:rPr lang="en-US" i="1" dirty="0" smtClean="0"/>
              <a:t>purely</a:t>
            </a:r>
            <a:r>
              <a:rPr lang="en-US" dirty="0"/>
              <a:t> or </a:t>
            </a:r>
            <a:r>
              <a:rPr lang="en-US" i="1" dirty="0"/>
              <a:t>completely</a:t>
            </a:r>
            <a:r>
              <a:rPr lang="en-US" dirty="0"/>
              <a:t> random process</a:t>
            </a:r>
            <a:endParaRPr lang="en-US" altLang="ko-KR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Many complex systems (or aggregates)</a:t>
            </a:r>
            <a:b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are well described as memoryless 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Disk response times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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1.5</a:t>
            </a:r>
            <a:r>
              <a:rPr lang="en-US" altLang="ko-KR" dirty="0" smtClean="0">
                <a:ea typeface="Gulim" panose="020B0600000101010101" pitchFamily="34" charset="-127"/>
              </a:rPr>
              <a:t>  (majority seeks &lt; average)</a:t>
            </a: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ko-KR" altLang="en-US" dirty="0" smtClean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916485" name="Group 5"/>
          <p:cNvGrpSpPr>
            <a:grpSpLocks/>
          </p:cNvGrpSpPr>
          <p:nvPr/>
        </p:nvGrpSpPr>
        <p:grpSpPr bwMode="auto">
          <a:xfrm>
            <a:off x="9525000" y="785814"/>
            <a:ext cx="1168400" cy="644524"/>
            <a:chOff x="5024" y="288"/>
            <a:chExt cx="736" cy="406"/>
          </a:xfrm>
        </p:grpSpPr>
        <p:sp>
          <p:nvSpPr>
            <p:cNvPr id="24612" name="Rectangle 6"/>
            <p:cNvSpPr>
              <a:spLocks noChangeArrowheads="1"/>
            </p:cNvSpPr>
            <p:nvPr/>
          </p:nvSpPr>
          <p:spPr bwMode="auto">
            <a:xfrm>
              <a:off x="5267" y="288"/>
              <a:ext cx="49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Mean 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(m)</a:t>
              </a:r>
            </a:p>
          </p:txBody>
        </p:sp>
        <p:sp>
          <p:nvSpPr>
            <p:cNvPr id="24613" name="Line 7"/>
            <p:cNvSpPr>
              <a:spLocks noChangeShapeType="1"/>
            </p:cNvSpPr>
            <p:nvPr/>
          </p:nvSpPr>
          <p:spPr bwMode="auto">
            <a:xfrm flipH="1">
              <a:off x="5024" y="480"/>
              <a:ext cx="256" cy="15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488" name="Group 8"/>
          <p:cNvGrpSpPr>
            <a:grpSpLocks/>
          </p:cNvGrpSpPr>
          <p:nvPr/>
        </p:nvGrpSpPr>
        <p:grpSpPr bwMode="auto">
          <a:xfrm>
            <a:off x="8836132" y="3352800"/>
            <a:ext cx="1572598" cy="1351592"/>
            <a:chOff x="4412" y="2064"/>
            <a:chExt cx="1111" cy="955"/>
          </a:xfrm>
        </p:grpSpPr>
        <p:sp>
          <p:nvSpPr>
            <p:cNvPr id="24606" name="Line 9"/>
            <p:cNvSpPr>
              <a:spLocks noChangeShapeType="1"/>
            </p:cNvSpPr>
            <p:nvPr/>
          </p:nvSpPr>
          <p:spPr bwMode="auto">
            <a:xfrm>
              <a:off x="4748" y="2305"/>
              <a:ext cx="0" cy="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>
              <a:off x="4412" y="2754"/>
              <a:ext cx="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8" name="Arc 11"/>
            <p:cNvSpPr>
              <a:spLocks/>
            </p:cNvSpPr>
            <p:nvPr/>
          </p:nvSpPr>
          <p:spPr bwMode="auto">
            <a:xfrm>
              <a:off x="4454" y="2201"/>
              <a:ext cx="832" cy="502"/>
            </a:xfrm>
            <a:custGeom>
              <a:avLst/>
              <a:gdLst>
                <a:gd name="T0" fmla="*/ 832 w 21994"/>
                <a:gd name="T1" fmla="*/ 502 h 21600"/>
                <a:gd name="T2" fmla="*/ 0 w 21994"/>
                <a:gd name="T3" fmla="*/ 0 h 21600"/>
                <a:gd name="T4" fmla="*/ 817 w 2199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94" h="21600" fill="none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994" h="21600" stroke="0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994" y="21596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476" y="2064"/>
              <a:ext cx="58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mean</a:t>
              </a:r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>
              <a:off x="4412" y="2110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11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110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Memoryless</a:t>
              </a:r>
            </a:p>
          </p:txBody>
        </p:sp>
      </p:grpSp>
      <p:grpSp>
        <p:nvGrpSpPr>
          <p:cNvPr id="916495" name="Group 15"/>
          <p:cNvGrpSpPr>
            <a:grpSpLocks/>
          </p:cNvGrpSpPr>
          <p:nvPr/>
        </p:nvGrpSpPr>
        <p:grpSpPr bwMode="auto">
          <a:xfrm>
            <a:off x="8686803" y="1014414"/>
            <a:ext cx="1962151" cy="1728786"/>
            <a:chOff x="4544" y="493"/>
            <a:chExt cx="1236" cy="1089"/>
          </a:xfrm>
        </p:grpSpPr>
        <p:sp>
          <p:nvSpPr>
            <p:cNvPr id="24588" name="Line 16"/>
            <p:cNvSpPr>
              <a:spLocks noChangeShapeType="1"/>
            </p:cNvSpPr>
            <p:nvPr/>
          </p:nvSpPr>
          <p:spPr bwMode="auto">
            <a:xfrm>
              <a:off x="5074" y="493"/>
              <a:ext cx="0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9" name="Line 17"/>
            <p:cNvSpPr>
              <a:spLocks noChangeShapeType="1"/>
            </p:cNvSpPr>
            <p:nvPr/>
          </p:nvSpPr>
          <p:spPr bwMode="auto">
            <a:xfrm>
              <a:off x="4694" y="1102"/>
              <a:ext cx="7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0" name="Text Box 18"/>
            <p:cNvSpPr txBox="1">
              <a:spLocks noChangeArrowheads="1"/>
            </p:cNvSpPr>
            <p:nvPr/>
          </p:nvSpPr>
          <p:spPr bwMode="auto">
            <a:xfrm>
              <a:off x="4544" y="1138"/>
              <a:ext cx="123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Distribution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of service times</a:t>
              </a:r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>
              <a:off x="5040" y="701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2" name="Line 20"/>
            <p:cNvSpPr>
              <a:spLocks noChangeShapeType="1"/>
            </p:cNvSpPr>
            <p:nvPr/>
          </p:nvSpPr>
          <p:spPr bwMode="auto">
            <a:xfrm>
              <a:off x="5005" y="719"/>
              <a:ext cx="0" cy="3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3" name="Line 21"/>
            <p:cNvSpPr>
              <a:spLocks noChangeShapeType="1"/>
            </p:cNvSpPr>
            <p:nvPr/>
          </p:nvSpPr>
          <p:spPr bwMode="auto">
            <a:xfrm>
              <a:off x="4969" y="747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4" name="Line 22"/>
            <p:cNvSpPr>
              <a:spLocks noChangeShapeType="1"/>
            </p:cNvSpPr>
            <p:nvPr/>
          </p:nvSpPr>
          <p:spPr bwMode="auto">
            <a:xfrm>
              <a:off x="4935" y="802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5106" y="702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5144" y="720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>
              <a:off x="5177" y="760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>
              <a:off x="5212" y="863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9" name="Line 27"/>
            <p:cNvSpPr>
              <a:spLocks noChangeShapeType="1"/>
            </p:cNvSpPr>
            <p:nvPr/>
          </p:nvSpPr>
          <p:spPr bwMode="auto">
            <a:xfrm>
              <a:off x="4902" y="90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0" name="Line 28"/>
            <p:cNvSpPr>
              <a:spLocks noChangeShapeType="1"/>
            </p:cNvSpPr>
            <p:nvPr/>
          </p:nvSpPr>
          <p:spPr bwMode="auto">
            <a:xfrm>
              <a:off x="4870" y="932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1" name="Line 29"/>
            <p:cNvSpPr>
              <a:spLocks noChangeShapeType="1"/>
            </p:cNvSpPr>
            <p:nvPr/>
          </p:nvSpPr>
          <p:spPr bwMode="auto">
            <a:xfrm>
              <a:off x="4838" y="95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2" name="Arc 30"/>
            <p:cNvSpPr>
              <a:spLocks/>
            </p:cNvSpPr>
            <p:nvPr/>
          </p:nvSpPr>
          <p:spPr bwMode="auto">
            <a:xfrm>
              <a:off x="4704" y="862"/>
              <a:ext cx="208" cy="124"/>
            </a:xfrm>
            <a:custGeom>
              <a:avLst/>
              <a:gdLst>
                <a:gd name="T0" fmla="*/ 208 w 21600"/>
                <a:gd name="T1" fmla="*/ 0 h 21600"/>
                <a:gd name="T2" fmla="*/ 0 w 21600"/>
                <a:gd name="T3" fmla="*/ 12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3" name="Arc 31"/>
            <p:cNvSpPr>
              <a:spLocks/>
            </p:cNvSpPr>
            <p:nvPr/>
          </p:nvSpPr>
          <p:spPr bwMode="auto">
            <a:xfrm rot="10800000">
              <a:off x="4911" y="694"/>
              <a:ext cx="152" cy="208"/>
            </a:xfrm>
            <a:custGeom>
              <a:avLst/>
              <a:gdLst>
                <a:gd name="T0" fmla="*/ 152 w 21322"/>
                <a:gd name="T1" fmla="*/ 33 h 21600"/>
                <a:gd name="T2" fmla="*/ 0 w 21322"/>
                <a:gd name="T3" fmla="*/ 208 h 21600"/>
                <a:gd name="T4" fmla="*/ 0 w 213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22" h="21600" fill="none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322" h="21600" stroke="0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lnTo>
                    <a:pt x="21322" y="346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4" name="Arc 32"/>
            <p:cNvSpPr>
              <a:spLocks/>
            </p:cNvSpPr>
            <p:nvPr/>
          </p:nvSpPr>
          <p:spPr bwMode="auto">
            <a:xfrm rot="10800000">
              <a:off x="5085" y="690"/>
              <a:ext cx="134" cy="236"/>
            </a:xfrm>
            <a:custGeom>
              <a:avLst/>
              <a:gdLst>
                <a:gd name="T0" fmla="*/ 134 w 21386"/>
                <a:gd name="T1" fmla="*/ 236 h 21600"/>
                <a:gd name="T2" fmla="*/ 0 w 21386"/>
                <a:gd name="T3" fmla="*/ 33 h 21600"/>
                <a:gd name="T4" fmla="*/ 134 w 213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6" h="21600" fill="none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</a:path>
                <a:path w="21386" h="21600" stroke="0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  <a:lnTo>
                    <a:pt x="21386" y="0"/>
                  </a:lnTo>
                  <a:lnTo>
                    <a:pt x="21386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5" name="Arc 33"/>
            <p:cNvSpPr>
              <a:spLocks/>
            </p:cNvSpPr>
            <p:nvPr/>
          </p:nvSpPr>
          <p:spPr bwMode="auto">
            <a:xfrm>
              <a:off x="5214" y="862"/>
              <a:ext cx="172" cy="148"/>
            </a:xfrm>
            <a:custGeom>
              <a:avLst/>
              <a:gdLst>
                <a:gd name="T0" fmla="*/ 172 w 21600"/>
                <a:gd name="T1" fmla="*/ 148 h 21600"/>
                <a:gd name="T2" fmla="*/ 0 w 21600"/>
                <a:gd name="T3" fmla="*/ 0 h 21600"/>
                <a:gd name="T4" fmla="*/ 172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514" name="Group 34"/>
          <p:cNvGrpSpPr>
            <a:grpSpLocks/>
          </p:cNvGrpSpPr>
          <p:nvPr/>
        </p:nvGrpSpPr>
        <p:grpSpPr bwMode="auto">
          <a:xfrm>
            <a:off x="8788400" y="1146179"/>
            <a:ext cx="1168400" cy="428626"/>
            <a:chOff x="4512" y="1942"/>
            <a:chExt cx="736" cy="270"/>
          </a:xfrm>
        </p:grpSpPr>
        <p:sp>
          <p:nvSpPr>
            <p:cNvPr id="24585" name="Line 35"/>
            <p:cNvSpPr>
              <a:spLocks noChangeShapeType="1"/>
            </p:cNvSpPr>
            <p:nvPr/>
          </p:nvSpPr>
          <p:spPr bwMode="auto">
            <a:xfrm>
              <a:off x="45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 flipH="1">
              <a:off x="49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7" name="Text Box 37"/>
            <p:cNvSpPr txBox="1">
              <a:spLocks noChangeArrowheads="1"/>
            </p:cNvSpPr>
            <p:nvPr/>
          </p:nvSpPr>
          <p:spPr bwMode="auto">
            <a:xfrm>
              <a:off x="4512" y="1942"/>
              <a:ext cx="22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24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</a:t>
            </a:r>
            <a:r>
              <a:rPr lang="en-US" dirty="0">
                <a:latin typeface="Gill Sans Light"/>
              </a:rPr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178031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257618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151271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312" name="Group 32"/>
          <p:cNvGrpSpPr>
            <a:grpSpLocks/>
          </p:cNvGrpSpPr>
          <p:nvPr/>
        </p:nvGrpSpPr>
        <p:grpSpPr bwMode="auto">
          <a:xfrm>
            <a:off x="2819401" y="1295400"/>
            <a:ext cx="6577013" cy="1601788"/>
            <a:chOff x="960" y="480"/>
            <a:chExt cx="4143" cy="1009"/>
          </a:xfrm>
        </p:grpSpPr>
        <p:sp>
          <p:nvSpPr>
            <p:cNvPr id="23567" name="Rectangle 7"/>
            <p:cNvSpPr>
              <a:spLocks noChangeArrowheads="1"/>
            </p:cNvSpPr>
            <p:nvPr/>
          </p:nvSpPr>
          <p:spPr bwMode="auto">
            <a:xfrm>
              <a:off x="3866" y="877"/>
              <a:ext cx="123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23568" name="Rectangle 6"/>
            <p:cNvSpPr>
              <a:spLocks noChangeArrowheads="1"/>
            </p:cNvSpPr>
            <p:nvPr/>
          </p:nvSpPr>
          <p:spPr bwMode="auto">
            <a:xfrm>
              <a:off x="1004" y="894"/>
              <a:ext cx="87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23569" name="Line 4"/>
            <p:cNvSpPr>
              <a:spLocks noChangeShapeType="1"/>
            </p:cNvSpPr>
            <p:nvPr/>
          </p:nvSpPr>
          <p:spPr bwMode="auto">
            <a:xfrm>
              <a:off x="3790" y="892"/>
              <a:ext cx="12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5"/>
            <p:cNvSpPr>
              <a:spLocks noChangeShapeType="1"/>
            </p:cNvSpPr>
            <p:nvPr/>
          </p:nvSpPr>
          <p:spPr bwMode="auto">
            <a:xfrm>
              <a:off x="960" y="910"/>
              <a:ext cx="9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27"/>
            <p:cNvSpPr>
              <a:spLocks noChangeArrowheads="1"/>
            </p:cNvSpPr>
            <p:nvPr/>
          </p:nvSpPr>
          <p:spPr bwMode="auto">
            <a:xfrm>
              <a:off x="1941" y="480"/>
              <a:ext cx="1925" cy="1008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Text Box 30"/>
            <p:cNvSpPr txBox="1">
              <a:spLocks noChangeArrowheads="1"/>
            </p:cNvSpPr>
            <p:nvPr/>
          </p:nvSpPr>
          <p:spPr bwMode="auto">
            <a:xfrm>
              <a:off x="2296" y="1200"/>
              <a:ext cx="154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Queuing System</a:t>
              </a:r>
            </a:p>
          </p:txBody>
        </p:sp>
      </p:grpSp>
      <p:sp>
        <p:nvSpPr>
          <p:cNvPr id="235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Introduction to Queuing Theory</a:t>
            </a:r>
          </a:p>
        </p:txBody>
      </p:sp>
      <p:sp>
        <p:nvSpPr>
          <p:cNvPr id="865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676400" y="3276601"/>
            <a:ext cx="8839200" cy="32892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15000"/>
              </a:spcBef>
            </a:pPr>
            <a:r>
              <a:rPr lang="en-US" altLang="ko-KR" sz="2800" dirty="0">
                <a:ea typeface="Gulim" panose="020B0600000101010101" pitchFamily="34" charset="-127"/>
              </a:rPr>
              <a:t>What about queuing time??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Gulim" panose="020B0600000101010101" pitchFamily="34" charset="-127"/>
              </a:rPr>
              <a:t>Let’s apply some queuing theory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Gulim" panose="020B0600000101010101" pitchFamily="34" charset="-127"/>
              </a:rPr>
              <a:t>Queuing Theory applies to long term, steady state behavior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Gulim" panose="020B0600000101010101" pitchFamily="34" charset="-127"/>
              </a:rPr>
              <a:t> Arrival rate = Departure rate</a:t>
            </a:r>
          </a:p>
          <a:p>
            <a:pPr lvl="6">
              <a:spcBef>
                <a:spcPct val="15000"/>
              </a:spcBef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>
                <a:ea typeface="Gulim" panose="020B0600000101010101" pitchFamily="34" charset="-127"/>
              </a:rPr>
              <a:t>Arrivals characterized by some probabilistic distribution</a:t>
            </a:r>
          </a:p>
          <a:p>
            <a:pPr lvl="5">
              <a:spcBef>
                <a:spcPct val="15000"/>
              </a:spcBef>
            </a:pPr>
            <a:endParaRPr lang="en-US" altLang="ko-KR" sz="2400" dirty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>
                <a:ea typeface="Gulim" panose="020B0600000101010101" pitchFamily="34" charset="-127"/>
              </a:rPr>
              <a:t>Departures characterized by some probabilistic distribution</a:t>
            </a:r>
          </a:p>
        </p:txBody>
      </p:sp>
      <p:grpSp>
        <p:nvGrpSpPr>
          <p:cNvPr id="865306" name="Group 26"/>
          <p:cNvGrpSpPr>
            <a:grpSpLocks/>
          </p:cNvGrpSpPr>
          <p:nvPr/>
        </p:nvGrpSpPr>
        <p:grpSpPr bwMode="auto">
          <a:xfrm>
            <a:off x="4603751" y="1441450"/>
            <a:ext cx="2697163" cy="1327842"/>
            <a:chOff x="3720" y="288"/>
            <a:chExt cx="2062" cy="1015"/>
          </a:xfrm>
        </p:grpSpPr>
        <p:sp>
          <p:nvSpPr>
            <p:cNvPr id="23558" name="AutoShape 15"/>
            <p:cNvSpPr>
              <a:spLocks noChangeArrowheads="1"/>
            </p:cNvSpPr>
            <p:nvPr/>
          </p:nvSpPr>
          <p:spPr bwMode="auto">
            <a:xfrm>
              <a:off x="5213" y="513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66CC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59" name="Rectangle 17"/>
            <p:cNvSpPr>
              <a:spLocks noChangeArrowheads="1"/>
            </p:cNvSpPr>
            <p:nvPr/>
          </p:nvSpPr>
          <p:spPr bwMode="auto">
            <a:xfrm>
              <a:off x="3800" y="546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0" name="Line 18"/>
            <p:cNvSpPr>
              <a:spLocks noChangeShapeType="1"/>
            </p:cNvSpPr>
            <p:nvPr/>
          </p:nvSpPr>
          <p:spPr bwMode="auto">
            <a:xfrm flipV="1">
              <a:off x="4182" y="538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 flipV="1">
              <a:off x="4084" y="539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2" name="Rectangle 20"/>
            <p:cNvSpPr>
              <a:spLocks noChangeArrowheads="1"/>
            </p:cNvSpPr>
            <p:nvPr/>
          </p:nvSpPr>
          <p:spPr bwMode="auto">
            <a:xfrm>
              <a:off x="3720" y="864"/>
              <a:ext cx="686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3" name="Rectangle 22"/>
            <p:cNvSpPr>
              <a:spLocks noChangeArrowheads="1"/>
            </p:cNvSpPr>
            <p:nvPr/>
          </p:nvSpPr>
          <p:spPr bwMode="auto">
            <a:xfrm>
              <a:off x="4618" y="288"/>
              <a:ext cx="374" cy="822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23564" name="Line 23"/>
            <p:cNvSpPr>
              <a:spLocks noChangeShapeType="1"/>
            </p:cNvSpPr>
            <p:nvPr/>
          </p:nvSpPr>
          <p:spPr bwMode="auto">
            <a:xfrm>
              <a:off x="4288" y="700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24"/>
            <p:cNvSpPr>
              <a:spLocks noChangeArrowheads="1"/>
            </p:cNvSpPr>
            <p:nvPr/>
          </p:nvSpPr>
          <p:spPr bwMode="auto">
            <a:xfrm>
              <a:off x="5274" y="610"/>
              <a:ext cx="48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Disk</a:t>
              </a:r>
            </a:p>
          </p:txBody>
        </p: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>
              <a:off x="4992" y="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2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Little’s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576" y="2782052"/>
            <a:ext cx="9777824" cy="392354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In any </a:t>
            </a:r>
            <a:r>
              <a:rPr lang="en-US" sz="2800" i="1" dirty="0">
                <a:solidFill>
                  <a:srgbClr val="FF0000"/>
                </a:solidFill>
              </a:rPr>
              <a:t>stable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system </a:t>
            </a:r>
          </a:p>
          <a:p>
            <a:pPr lvl="1"/>
            <a:r>
              <a:rPr lang="en-US" sz="2600" dirty="0"/>
              <a:t>Average arrival rate = Average departure rate </a:t>
            </a:r>
          </a:p>
          <a:p>
            <a:r>
              <a:rPr lang="en-US" sz="2800" dirty="0"/>
              <a:t>The average number of jobs/tasks in the system (</a:t>
            </a:r>
            <a:r>
              <a:rPr lang="en-US" sz="2800" i="1" dirty="0"/>
              <a:t>N</a:t>
            </a:r>
            <a:r>
              <a:rPr lang="en-US" sz="2800" dirty="0"/>
              <a:t>) is equal to arrival time / throughput (</a:t>
            </a:r>
            <a:r>
              <a:rPr lang="el-GR" sz="2800" dirty="0">
                <a:latin typeface="Times New Roman"/>
                <a:cs typeface="Times New Roman"/>
              </a:rPr>
              <a:t>λ</a:t>
            </a:r>
            <a:r>
              <a:rPr lang="en-US" sz="2800" dirty="0"/>
              <a:t>) times the response time 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</a:p>
          <a:p>
            <a:pPr lvl="1"/>
            <a:r>
              <a:rPr lang="en-US" i="1" dirty="0" smtClean="0"/>
              <a:t>N </a:t>
            </a:r>
            <a:r>
              <a:rPr lang="en-US" sz="2600" i="1" dirty="0"/>
              <a:t>(jobs) </a:t>
            </a:r>
            <a:r>
              <a:rPr lang="en-US" i="1" dirty="0" smtClean="0"/>
              <a:t>= </a:t>
            </a:r>
            <a:r>
              <a:rPr lang="el-GR" dirty="0">
                <a:latin typeface="Times New Roman"/>
                <a:cs typeface="Times New Roman"/>
              </a:rPr>
              <a:t>λ</a:t>
            </a:r>
            <a:r>
              <a:rPr lang="en-US" i="1" dirty="0" smtClean="0"/>
              <a:t> </a:t>
            </a:r>
            <a:r>
              <a:rPr lang="en-US" sz="2600" i="1" dirty="0"/>
              <a:t>(jobs/s) </a:t>
            </a:r>
            <a:r>
              <a:rPr lang="en-US" i="1" dirty="0" smtClean="0"/>
              <a:t>x L </a:t>
            </a:r>
            <a:r>
              <a:rPr lang="en-US" sz="2600" i="1" dirty="0"/>
              <a:t>(s)</a:t>
            </a:r>
          </a:p>
          <a:p>
            <a:r>
              <a:rPr lang="en-US" sz="2800" dirty="0"/>
              <a:t>Regardless of structure, bursts of requests, variation in service</a:t>
            </a:r>
          </a:p>
          <a:p>
            <a:pPr lvl="1"/>
            <a:r>
              <a:rPr lang="en-US" sz="2600" dirty="0"/>
              <a:t>Instantaneous variations, but it washes out in the average</a:t>
            </a:r>
          </a:p>
          <a:p>
            <a:pPr lvl="1"/>
            <a:r>
              <a:rPr lang="en-US" sz="2600" dirty="0"/>
              <a:t>Overall, requests match departures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27475" y="990600"/>
            <a:ext cx="6445760" cy="1777476"/>
            <a:chOff x="1605663" y="4773956"/>
            <a:chExt cx="6445760" cy="17774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5663" y="5103632"/>
              <a:ext cx="13452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5132" y="5103632"/>
              <a:ext cx="1906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11" name="Cloud 10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845388" y="5504128"/>
              <a:ext cx="3609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dirty="0">
                  <a:latin typeface="Times New Roman"/>
                  <a:cs typeface="Times New Roman"/>
                </a:rPr>
                <a:t>λ</a:t>
              </a:r>
              <a:endParaRPr lang="en-US" sz="28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26475" y="6028212"/>
              <a:ext cx="385042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8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802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4"/>
          <p:cNvSpPr>
            <a:spLocks noChangeArrowheads="1"/>
          </p:cNvSpPr>
          <p:nvPr/>
        </p:nvSpPr>
        <p:spPr bwMode="auto">
          <a:xfrm>
            <a:off x="4953000" y="301573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76400"/>
            <a:ext cx="1400175" cy="787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l-GR" dirty="0">
                <a:latin typeface="Times New Roman"/>
                <a:cs typeface="Times New Roman"/>
              </a:rPr>
              <a:t>λ</a:t>
            </a:r>
            <a:r>
              <a:rPr lang="en-US" dirty="0">
                <a:latin typeface="Times New Roman"/>
                <a:cs typeface="Times New Roman"/>
              </a:rPr>
              <a:t> = 1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Times New Roman"/>
                <a:cs typeface="Times New Roman"/>
              </a:rPr>
              <a:t>L</a:t>
            </a:r>
            <a:r>
              <a:rPr lang="en-US" dirty="0">
                <a:latin typeface="Times New Roman"/>
                <a:cs typeface="Times New Roman"/>
              </a:rPr>
              <a:t> = 5</a:t>
            </a:r>
            <a:endParaRPr lang="el-GR" dirty="0">
              <a:latin typeface="Times New Roman"/>
              <a:cs typeface="Times New Roman"/>
            </a:endParaRPr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3124200" y="480695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>
            <a:off x="3124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3429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3733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4038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4343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4648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4953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5257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5562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5867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>
            <a:off x="6172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6477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6781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7086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>
            <a:off x="7391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7696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>
            <a:off x="8001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2" name="Rectangle 22"/>
          <p:cNvSpPr>
            <a:spLocks noChangeArrowheads="1"/>
          </p:cNvSpPr>
          <p:nvPr/>
        </p:nvSpPr>
        <p:spPr bwMode="auto">
          <a:xfrm>
            <a:off x="3124200" y="43936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3" name="Rectangle 23"/>
          <p:cNvSpPr>
            <a:spLocks noChangeArrowheads="1"/>
          </p:cNvSpPr>
          <p:nvPr/>
        </p:nvSpPr>
        <p:spPr bwMode="auto">
          <a:xfrm>
            <a:off x="3429000" y="41650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4" name="Rectangle 24"/>
          <p:cNvSpPr>
            <a:spLocks noChangeArrowheads="1"/>
          </p:cNvSpPr>
          <p:nvPr/>
        </p:nvSpPr>
        <p:spPr bwMode="auto">
          <a:xfrm>
            <a:off x="3733800" y="39364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5" name="Rectangle 25"/>
          <p:cNvSpPr>
            <a:spLocks noChangeArrowheads="1"/>
          </p:cNvSpPr>
          <p:nvPr/>
        </p:nvSpPr>
        <p:spPr bwMode="auto">
          <a:xfrm>
            <a:off x="4038600" y="37078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6" name="Rectangle 26"/>
          <p:cNvSpPr>
            <a:spLocks noChangeArrowheads="1"/>
          </p:cNvSpPr>
          <p:nvPr/>
        </p:nvSpPr>
        <p:spPr bwMode="auto">
          <a:xfrm>
            <a:off x="4343400" y="34792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7" name="Rectangle 27"/>
          <p:cNvSpPr>
            <a:spLocks noChangeArrowheads="1"/>
          </p:cNvSpPr>
          <p:nvPr/>
        </p:nvSpPr>
        <p:spPr bwMode="auto">
          <a:xfrm>
            <a:off x="4648200" y="32506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8" name="Rectangle 29"/>
          <p:cNvSpPr>
            <a:spLocks noChangeArrowheads="1"/>
          </p:cNvSpPr>
          <p:nvPr/>
        </p:nvSpPr>
        <p:spPr bwMode="auto">
          <a:xfrm>
            <a:off x="5257800" y="27934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9" name="Rectangle 30"/>
          <p:cNvSpPr>
            <a:spLocks noChangeArrowheads="1"/>
          </p:cNvSpPr>
          <p:nvPr/>
        </p:nvSpPr>
        <p:spPr bwMode="auto">
          <a:xfrm>
            <a:off x="5562600" y="25648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0" name="Rectangle 31"/>
          <p:cNvSpPr>
            <a:spLocks noChangeArrowheads="1"/>
          </p:cNvSpPr>
          <p:nvPr/>
        </p:nvSpPr>
        <p:spPr bwMode="auto">
          <a:xfrm>
            <a:off x="5867400" y="23362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1" name="Rectangle 32"/>
          <p:cNvSpPr>
            <a:spLocks noChangeArrowheads="1"/>
          </p:cNvSpPr>
          <p:nvPr/>
        </p:nvSpPr>
        <p:spPr bwMode="auto">
          <a:xfrm>
            <a:off x="6172200" y="21076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2" name="Rectangle 33"/>
          <p:cNvSpPr>
            <a:spLocks noChangeArrowheads="1"/>
          </p:cNvSpPr>
          <p:nvPr/>
        </p:nvSpPr>
        <p:spPr bwMode="auto">
          <a:xfrm>
            <a:off x="6477000" y="18790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2955926" y="49069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0</a:t>
            </a:r>
          </a:p>
        </p:txBody>
      </p:sp>
      <p:sp>
        <p:nvSpPr>
          <p:cNvPr id="58404" name="Text Box 35"/>
          <p:cNvSpPr txBox="1">
            <a:spLocks noChangeArrowheads="1"/>
          </p:cNvSpPr>
          <p:nvPr/>
        </p:nvSpPr>
        <p:spPr bwMode="auto">
          <a:xfrm>
            <a:off x="32766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</a:t>
            </a:r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5814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2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38862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3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41910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4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44894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5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47942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6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50990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7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54038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8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78422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16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57150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9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/>
        </p:nvSpPr>
        <p:spPr bwMode="auto">
          <a:xfrm>
            <a:off x="601980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10</a:t>
            </a:r>
          </a:p>
        </p:txBody>
      </p:sp>
      <p:sp>
        <p:nvSpPr>
          <p:cNvPr id="58415" name="Text Box 46"/>
          <p:cNvSpPr txBox="1">
            <a:spLocks noChangeArrowheads="1"/>
          </p:cNvSpPr>
          <p:nvPr/>
        </p:nvSpPr>
        <p:spPr bwMode="auto">
          <a:xfrm>
            <a:off x="632460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11</a:t>
            </a:r>
          </a:p>
        </p:txBody>
      </p:sp>
      <p:sp>
        <p:nvSpPr>
          <p:cNvPr id="58416" name="Text Box 47"/>
          <p:cNvSpPr txBox="1">
            <a:spLocks noChangeArrowheads="1"/>
          </p:cNvSpPr>
          <p:nvPr/>
        </p:nvSpPr>
        <p:spPr bwMode="auto">
          <a:xfrm>
            <a:off x="66230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12</a:t>
            </a:r>
          </a:p>
        </p:txBody>
      </p:sp>
      <p:sp>
        <p:nvSpPr>
          <p:cNvPr id="58417" name="Text Box 48"/>
          <p:cNvSpPr txBox="1">
            <a:spLocks noChangeArrowheads="1"/>
          </p:cNvSpPr>
          <p:nvPr/>
        </p:nvSpPr>
        <p:spPr bwMode="auto">
          <a:xfrm>
            <a:off x="69278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13</a:t>
            </a:r>
          </a:p>
        </p:txBody>
      </p:sp>
      <p:sp>
        <p:nvSpPr>
          <p:cNvPr id="58418" name="Text Box 49"/>
          <p:cNvSpPr txBox="1">
            <a:spLocks noChangeArrowheads="1"/>
          </p:cNvSpPr>
          <p:nvPr/>
        </p:nvSpPr>
        <p:spPr bwMode="auto">
          <a:xfrm>
            <a:off x="72326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14</a:t>
            </a:r>
          </a:p>
        </p:txBody>
      </p:sp>
      <p:sp>
        <p:nvSpPr>
          <p:cNvPr id="58419" name="Text Box 50"/>
          <p:cNvSpPr txBox="1">
            <a:spLocks noChangeArrowheads="1"/>
          </p:cNvSpPr>
          <p:nvPr/>
        </p:nvSpPr>
        <p:spPr bwMode="auto">
          <a:xfrm>
            <a:off x="75374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15</a:t>
            </a:r>
          </a:p>
        </p:txBody>
      </p:sp>
      <p:sp>
        <p:nvSpPr>
          <p:cNvPr id="58420" name="Text Box 51"/>
          <p:cNvSpPr txBox="1">
            <a:spLocks noChangeArrowheads="1"/>
          </p:cNvSpPr>
          <p:nvPr/>
        </p:nvSpPr>
        <p:spPr bwMode="auto">
          <a:xfrm>
            <a:off x="9356725" y="48434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time</a:t>
            </a:r>
          </a:p>
        </p:txBody>
      </p:sp>
      <p:sp>
        <p:nvSpPr>
          <p:cNvPr id="1201204" name="Line 52"/>
          <p:cNvSpPr>
            <a:spLocks noChangeShapeType="1"/>
          </p:cNvSpPr>
          <p:nvPr/>
        </p:nvSpPr>
        <p:spPr bwMode="auto">
          <a:xfrm>
            <a:off x="5791200" y="1752600"/>
            <a:ext cx="0" cy="3048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2" name="Line 53"/>
          <p:cNvSpPr>
            <a:spLocks noChangeShapeType="1"/>
          </p:cNvSpPr>
          <p:nvPr/>
        </p:nvSpPr>
        <p:spPr bwMode="auto">
          <a:xfrm>
            <a:off x="2743200" y="4419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3" name="Line 54"/>
          <p:cNvSpPr>
            <a:spLocks noChangeShapeType="1"/>
          </p:cNvSpPr>
          <p:nvPr/>
        </p:nvSpPr>
        <p:spPr bwMode="auto">
          <a:xfrm flipV="1">
            <a:off x="2743200" y="43434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4" name="Line 55"/>
          <p:cNvSpPr>
            <a:spLocks noChangeShapeType="1"/>
          </p:cNvSpPr>
          <p:nvPr/>
        </p:nvSpPr>
        <p:spPr bwMode="auto">
          <a:xfrm flipV="1">
            <a:off x="2743200" y="41148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5" name="Text Box 56"/>
          <p:cNvSpPr txBox="1">
            <a:spLocks noChangeArrowheads="1"/>
          </p:cNvSpPr>
          <p:nvPr/>
        </p:nvSpPr>
        <p:spPr bwMode="auto">
          <a:xfrm>
            <a:off x="1981200" y="4227513"/>
            <a:ext cx="672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/>
              <a:t>Jobs</a:t>
            </a:r>
          </a:p>
        </p:txBody>
      </p:sp>
      <p:sp>
        <p:nvSpPr>
          <p:cNvPr id="58426" name="AutoShape 59"/>
          <p:cNvSpPr>
            <a:spLocks/>
          </p:cNvSpPr>
          <p:nvPr/>
        </p:nvSpPr>
        <p:spPr bwMode="auto">
          <a:xfrm rot="5400000">
            <a:off x="7124700" y="10287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427" name="Text Box 60"/>
          <p:cNvSpPr txBox="1">
            <a:spLocks noChangeArrowheads="1"/>
          </p:cNvSpPr>
          <p:nvPr/>
        </p:nvSpPr>
        <p:spPr bwMode="auto">
          <a:xfrm>
            <a:off x="6892925" y="1343026"/>
            <a:ext cx="7310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L = 5</a:t>
            </a:r>
          </a:p>
        </p:txBody>
      </p:sp>
      <p:sp>
        <p:nvSpPr>
          <p:cNvPr id="1201214" name="Text Box 62"/>
          <p:cNvSpPr txBox="1">
            <a:spLocks noChangeArrowheads="1"/>
          </p:cNvSpPr>
          <p:nvPr/>
        </p:nvSpPr>
        <p:spPr bwMode="auto">
          <a:xfrm>
            <a:off x="6419851" y="2971801"/>
            <a:ext cx="129081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N = 5 jobs</a:t>
            </a:r>
          </a:p>
        </p:txBody>
      </p:sp>
      <p:sp>
        <p:nvSpPr>
          <p:cNvPr id="1201215" name="Rectangle 63"/>
          <p:cNvSpPr>
            <a:spLocks noChangeArrowheads="1"/>
          </p:cNvSpPr>
          <p:nvPr/>
        </p:nvSpPr>
        <p:spPr bwMode="auto">
          <a:xfrm>
            <a:off x="2438400" y="5334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800" b="0" dirty="0">
                <a:solidFill>
                  <a:srgbClr val="FF0000"/>
                </a:solidFill>
                <a:latin typeface="Gill Sans Light"/>
                <a:cs typeface="Gill Sans Light"/>
              </a:rPr>
              <a:t>A:</a:t>
            </a:r>
            <a:r>
              <a:rPr lang="en-US" sz="2800" b="0" dirty="0">
                <a:latin typeface="Gill Sans Light"/>
                <a:cs typeface="Gill Sans Light"/>
              </a:rPr>
              <a:t> </a:t>
            </a:r>
            <a:r>
              <a:rPr lang="en-US" sz="2800" b="0" dirty="0">
                <a:latin typeface="Times New Roman"/>
                <a:cs typeface="Times New Roman"/>
              </a:rPr>
              <a:t>N 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800" b="0" dirty="0">
                <a:latin typeface="Times New Roman"/>
                <a:ea typeface="Arial" charset="0"/>
                <a:cs typeface="Times New Roman"/>
              </a:rPr>
              <a:t> x L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Arial"/>
              <a:buChar char="•"/>
            </a:pPr>
            <a:r>
              <a:rPr lang="en-US" sz="2400" b="0" dirty="0">
                <a:latin typeface="Gill Sans Light"/>
                <a:cs typeface="Gill Sans Light"/>
              </a:rPr>
              <a:t>E.g.,</a:t>
            </a:r>
            <a:r>
              <a:rPr lang="en-US" sz="2400" b="0" dirty="0"/>
              <a:t> </a:t>
            </a:r>
            <a:r>
              <a:rPr lang="en-US" sz="2400" b="0" dirty="0">
                <a:latin typeface="Times New Roman"/>
                <a:cs typeface="Times New Roman"/>
              </a:rPr>
              <a:t>N = </a:t>
            </a:r>
            <a:r>
              <a:rPr lang="el-GR" sz="2400" b="0" dirty="0">
                <a:latin typeface="Times New Roman"/>
                <a:cs typeface="Times New Roman"/>
              </a:rPr>
              <a:t>λ</a:t>
            </a:r>
            <a:r>
              <a:rPr lang="en-US" sz="2400" b="0" dirty="0">
                <a:latin typeface="Times New Roman"/>
                <a:cs typeface="Times New Roman"/>
              </a:rPr>
              <a:t> x L = 5</a:t>
            </a:r>
            <a:r>
              <a:rPr lang="en-US" sz="2800" b="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201213" name="AutoShape 61"/>
          <p:cNvSpPr>
            <a:spLocks/>
          </p:cNvSpPr>
          <p:nvPr/>
        </p:nvSpPr>
        <p:spPr bwMode="auto">
          <a:xfrm>
            <a:off x="5886450" y="26670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43655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204" grpId="0" animBg="1"/>
      <p:bldP spid="1201214" grpId="0"/>
      <p:bldP spid="1201215" grpId="0"/>
      <p:bldP spid="12012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943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5943600" y="5576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1" y="1859340"/>
            <a:ext cx="456659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pPr algn="l"/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>
            <a:stCxn id="62486" idx="1"/>
          </p:cNvCxnSpPr>
          <p:nvPr/>
        </p:nvCxnSpPr>
        <p:spPr bwMode="auto">
          <a:xfrm>
            <a:off x="27432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373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90678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2743200" y="5410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2895600" y="5391090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L(1)</a:t>
            </a:r>
          </a:p>
        </p:txBody>
      </p:sp>
    </p:spTree>
    <p:extLst>
      <p:ext uri="{BB962C8B-B14F-4D97-AF65-F5344CB8AC3E}">
        <p14:creationId xmlns:p14="http://schemas.microsoft.com/office/powerpoint/2010/main" val="1364745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196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2667000" y="5715001"/>
            <a:ext cx="6515684" cy="830263"/>
            <a:chOff x="1344" y="3630"/>
            <a:chExt cx="3067" cy="523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772"/>
              <a:ext cx="87" cy="23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461" y="3630"/>
              <a:ext cx="295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What is the system occupancy, i.e., average </a:t>
              </a:r>
            </a:p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number of jobs in the system?</a:t>
              </a: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135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5805489"/>
            <a:ext cx="7078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Times New Roman"/>
                <a:cs typeface="Times New Roman"/>
              </a:rPr>
              <a:t>S =  S(1) + S(2) + … + S(k)  = L(1) + L(2) + … + L(k)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690148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52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2667000" y="5938841"/>
            <a:ext cx="5702020" cy="461963"/>
            <a:chOff x="1344" y="3771"/>
            <a:chExt cx="2684" cy="291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772"/>
              <a:ext cx="87" cy="23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846" y="3771"/>
              <a:ext cx="21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Average occupancy (</a:t>
              </a:r>
              <a:r>
                <a:rPr lang="en-US" sz="2400" b="0" dirty="0" err="1">
                  <a:latin typeface="Gill Sans Light"/>
                  <a:cs typeface="Gill Sans Light"/>
                </a:rPr>
                <a:t>N</a:t>
              </a:r>
              <a:r>
                <a:rPr lang="en-US" sz="2400" b="0" baseline="-25000" dirty="0" err="1">
                  <a:latin typeface="Gill Sans Light"/>
                  <a:cs typeface="Gill Sans Light"/>
                </a:rPr>
                <a:t>avg</a:t>
              </a:r>
              <a:r>
                <a:rPr lang="en-US" sz="2400" b="0" dirty="0">
                  <a:latin typeface="Gill Sans Light"/>
                  <a:cs typeface="Gill Sans Light"/>
                </a:rPr>
                <a:t>) = S/T </a:t>
              </a: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4495801" y="4038600"/>
            <a:ext cx="11188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solidFill>
                  <a:srgbClr val="FFFFFF"/>
                </a:solidFill>
                <a:latin typeface="Times New Roman"/>
                <a:cs typeface="Times New Roman"/>
              </a:rPr>
              <a:t>S= area</a:t>
            </a:r>
          </a:p>
        </p:txBody>
      </p:sp>
    </p:spTree>
    <p:extLst>
      <p:ext uri="{BB962C8B-B14F-4D97-AF65-F5344CB8AC3E}">
        <p14:creationId xmlns:p14="http://schemas.microsoft.com/office/powerpoint/2010/main" val="352719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3513424" y="5805489"/>
            <a:ext cx="4487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S/T = (L(1) + … + L(k))/T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472775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161516" y="5715001"/>
            <a:ext cx="8201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(L(1) + … + L(k))/T = (</a:t>
            </a:r>
            <a:r>
              <a:rPr lang="en-US" sz="2400" b="0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r>
              <a:rPr lang="en-US" sz="2400" b="0" dirty="0">
                <a:latin typeface="Times New Roman"/>
                <a:cs typeface="Times New Roman"/>
              </a:rPr>
              <a:t>/T)*(L(1) + … + L(k))/</a:t>
            </a:r>
            <a:r>
              <a:rPr lang="en-US" sz="2400" b="0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endParaRPr lang="en-US" sz="2400" b="0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87506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748676" y="5715000"/>
            <a:ext cx="6928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(</a:t>
            </a:r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total</a:t>
            </a:r>
            <a:r>
              <a:rPr lang="en-US" sz="2400" b="0" dirty="0">
                <a:latin typeface="Times New Roman"/>
                <a:cs typeface="Times New Roman"/>
              </a:rPr>
              <a:t>/T)*(L(1) + … + L(k))/</a:t>
            </a:r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total</a:t>
            </a:r>
            <a:r>
              <a:rPr lang="en-US" sz="2400" b="0" baseline="-25000" dirty="0">
                <a:latin typeface="Times New Roman"/>
                <a:cs typeface="Times New Roman"/>
              </a:rPr>
              <a:t> </a:t>
            </a:r>
            <a:r>
              <a:rPr lang="en-US" sz="2400" b="0" dirty="0">
                <a:latin typeface="Times New Roman"/>
                <a:cs typeface="Times New Roman"/>
              </a:rPr>
              <a:t>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× </a:t>
            </a:r>
            <a:r>
              <a:rPr lang="en-US" sz="2400" b="0" dirty="0" err="1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95027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SM951 – Best with NVMe.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32" y="533400"/>
            <a:ext cx="4778734" cy="25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FLASH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832" y="3581400"/>
            <a:ext cx="10946968" cy="304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Like a normal transistor but: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Has a floating gate that can hold charge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To write: raise or lower </a:t>
            </a:r>
            <a:r>
              <a:rPr lang="en-US" dirty="0" err="1" smtClean="0"/>
              <a:t>wordline</a:t>
            </a:r>
            <a:r>
              <a:rPr lang="en-US" dirty="0" smtClean="0"/>
              <a:t> high enough to cause charges to tunnel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To read: turn on </a:t>
            </a:r>
            <a:r>
              <a:rPr lang="en-US" dirty="0" err="1" smtClean="0"/>
              <a:t>wordline</a:t>
            </a:r>
            <a:r>
              <a:rPr lang="en-US" dirty="0" smtClean="0"/>
              <a:t> as if normal transistor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presence of charge changes threshold and thus measured current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Two varieties: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NAND: denser, must be read and written in blocks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NOR: much less dense, fast to read and write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V-NAND: 3D stacking (Samsung claims 1TB possible in 1 chip)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24527"/>
            <a:ext cx="3390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627736" y="2649095"/>
            <a:ext cx="360066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/>
              <a:t>Samsung 2015: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/>
              <a:t>512GB, NAND Flash</a:t>
            </a:r>
          </a:p>
        </p:txBody>
      </p:sp>
    </p:spTree>
    <p:extLst>
      <p:ext uri="{BB962C8B-B14F-4D97-AF65-F5344CB8AC3E}">
        <p14:creationId xmlns:p14="http://schemas.microsoft.com/office/powerpoint/2010/main" val="11233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  <p:bldLst>
      <p:bldP spid="46083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0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0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5218248" y="5715000"/>
            <a:ext cx="244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× </a:t>
            </a:r>
            <a:r>
              <a:rPr lang="en-US" sz="2400" b="0" dirty="0" err="1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83721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3DDE-0072-41BC-AE33-13E69C8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Little’s Law Applied to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F8F3-1F95-44D1-AC77-01FBCC06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23355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Light"/>
              </a:rPr>
              <a:t>When Little’s Law applied </a:t>
            </a:r>
            <a:r>
              <a:rPr lang="en-US" sz="3200" dirty="0">
                <a:latin typeface="Gill Sans Light"/>
              </a:rPr>
              <a:t>to a queue, we get: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5068F0-FECC-4967-A21A-9E3491AA5736}"/>
              </a:ext>
            </a:extLst>
          </p:cNvPr>
          <p:cNvGrpSpPr/>
          <p:nvPr/>
        </p:nvGrpSpPr>
        <p:grpSpPr>
          <a:xfrm>
            <a:off x="762000" y="2219364"/>
            <a:ext cx="10816006" cy="2341717"/>
            <a:chOff x="-59326" y="1472194"/>
            <a:chExt cx="9292932" cy="2341717"/>
          </a:xfrm>
        </p:grpSpPr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AE4FBADE-DE8E-490E-9356-0E745E4D298D}"/>
                </a:ext>
              </a:extLst>
            </p:cNvPr>
            <p:cNvSpPr txBox="1"/>
            <p:nvPr/>
          </p:nvSpPr>
          <p:spPr>
            <a:xfrm>
              <a:off x="-59326" y="2736693"/>
              <a:ext cx="3343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3200" b="0" dirty="0">
                  <a:latin typeface="Gill Sans Light"/>
                </a:rPr>
                <a:t>Average length of </a:t>
              </a:r>
              <a:r>
                <a:rPr lang="en-US" sz="3200" b="0" dirty="0" smtClean="0">
                  <a:latin typeface="Gill Sans Light"/>
                </a:rPr>
                <a:t>the queue</a:t>
              </a:r>
              <a:endParaRPr lang="en-US" sz="3200" b="0" dirty="0">
                <a:latin typeface="Gill Sans Light"/>
              </a:endParaRP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D9019E3C-69B3-407F-8948-E3753ECD994E}"/>
                </a:ext>
              </a:extLst>
            </p:cNvPr>
            <p:cNvSpPr txBox="1"/>
            <p:nvPr/>
          </p:nvSpPr>
          <p:spPr>
            <a:xfrm>
              <a:off x="4916376" y="1472194"/>
              <a:ext cx="33818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0" dirty="0">
                  <a:latin typeface="Gill Sans Light"/>
                </a:rPr>
                <a:t>Average Arrival Rate</a:t>
              </a: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0ED26E0D-DF88-4558-9FAD-3C06CCD5262B}"/>
                </a:ext>
              </a:extLst>
            </p:cNvPr>
            <p:cNvSpPr txBox="1"/>
            <p:nvPr/>
          </p:nvSpPr>
          <p:spPr>
            <a:xfrm>
              <a:off x="5481142" y="2666569"/>
              <a:ext cx="375246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0" dirty="0">
                  <a:latin typeface="Gill Sans Light"/>
                </a:rPr>
                <a:t>Average time “waiting</a:t>
              </a:r>
              <a:r>
                <a:rPr lang="en-US" sz="3200" b="0" dirty="0" smtClean="0">
                  <a:latin typeface="Gill Sans Light"/>
                </a:rPr>
                <a:t>” </a:t>
              </a:r>
              <a:br>
                <a:rPr lang="en-US" sz="3200" b="0" dirty="0" smtClean="0">
                  <a:latin typeface="Gill Sans Light"/>
                </a:rPr>
              </a:br>
              <a:r>
                <a:rPr lang="en-US" sz="3200" b="0" dirty="0" smtClean="0">
                  <a:latin typeface="Gill Sans Light"/>
                </a:rPr>
                <a:t>in queue</a:t>
              </a:r>
              <a:endParaRPr lang="en-US" sz="3200" b="0" dirty="0">
                <a:latin typeface="Gill Sans Light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76308E-AC2D-4B6E-85A0-B0182A3C7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6643" y="1872713"/>
              <a:ext cx="290192" cy="207436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7840EA-C3D7-4D83-B88A-2FEC9BB2E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2672" y="2624397"/>
              <a:ext cx="388403" cy="209833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A17267-8018-4952-8A9D-68A70A9CA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213" y="2578636"/>
              <a:ext cx="315339" cy="230189"/>
            </a:xfrm>
            <a:prstGeom prst="line">
              <a:avLst/>
            </a:prstGeom>
            <a:ln w="381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185882" y="2133600"/>
            <a:ext cx="2588565" cy="574246"/>
            <a:chOff x="2636230" y="2597300"/>
            <a:chExt cx="1850781" cy="4220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BC4ADC-F574-41AB-B314-EDC8E2D0D87D}"/>
                </a:ext>
              </a:extLst>
            </p:cNvPr>
            <p:cNvSpPr/>
            <p:nvPr/>
          </p:nvSpPr>
          <p:spPr>
            <a:xfrm>
              <a:off x="4064980" y="2597300"/>
              <a:ext cx="422031" cy="42203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93EA66-2520-4F2E-A7D2-B32B58284B4D}"/>
                </a:ext>
              </a:extLst>
            </p:cNvPr>
            <p:cNvSpPr/>
            <p:nvPr/>
          </p:nvSpPr>
          <p:spPr>
            <a:xfrm>
              <a:off x="3053865" y="2631870"/>
              <a:ext cx="712177" cy="3352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98D761-5BF2-4D52-9841-0FAC11CD7317}"/>
                </a:ext>
              </a:extLst>
            </p:cNvPr>
            <p:cNvCxnSpPr/>
            <p:nvPr/>
          </p:nvCxnSpPr>
          <p:spPr>
            <a:xfrm>
              <a:off x="3607780" y="2631870"/>
              <a:ext cx="0" cy="33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576FC9-A207-4AC2-A41C-8FFAD284FDD9}"/>
                </a:ext>
              </a:extLst>
            </p:cNvPr>
            <p:cNvCxnSpPr>
              <a:stCxn id="30" idx="3"/>
              <a:endCxn id="29" idx="2"/>
            </p:cNvCxnSpPr>
            <p:nvPr/>
          </p:nvCxnSpPr>
          <p:spPr>
            <a:xfrm>
              <a:off x="3766042" y="2799519"/>
              <a:ext cx="298938" cy="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DB1ECCE-CD26-47A7-BAEC-1BF56F61388C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2636230" y="2799519"/>
              <a:ext cx="417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249043-EDEF-464F-8D8D-F5116AB4C370}"/>
                  </a:ext>
                </a:extLst>
              </p:cNvPr>
              <p:cNvSpPr txBox="1"/>
              <p:nvPr/>
            </p:nvSpPr>
            <p:spPr>
              <a:xfrm>
                <a:off x="4952102" y="2786792"/>
                <a:ext cx="1973617" cy="593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249043-EDEF-464F-8D8D-F5116AB4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02" y="2786792"/>
                <a:ext cx="1973617" cy="593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41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A Little Queuing Theory: Computing T</a:t>
            </a:r>
            <a:r>
              <a:rPr lang="en-US" altLang="ko-KR" baseline="-25000" dirty="0">
                <a:ea typeface="Gulim" panose="020B0600000101010101" pitchFamily="34" charset="-127"/>
              </a:rPr>
              <a:t>Q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172200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ea typeface="Gulim" panose="020B0600000101010101" pitchFamily="34" charset="-127"/>
              </a:rPr>
              <a:t>Time between successive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400" dirty="0">
                <a:ea typeface="Gulim" panose="020B0600000101010101" pitchFamily="34" charset="-127"/>
              </a:rPr>
              <a:t> is random and memoryless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400" dirty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400" dirty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400" dirty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400" dirty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400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400" dirty="0">
                <a:ea typeface="Gulim" panose="020B0600000101010101" pitchFamily="34" charset="-127"/>
              </a:rPr>
              <a:t>/m1</a:t>
            </a:r>
            <a:r>
              <a:rPr lang="en-US" altLang="ko-KR" sz="2400" baseline="30000" dirty="0">
                <a:ea typeface="Gulim" panose="020B0600000101010101" pitchFamily="34" charset="-127"/>
              </a:rPr>
              <a:t>2</a:t>
            </a:r>
            <a:endParaRPr lang="en-US" altLang="ko-KR" sz="2400" dirty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400" dirty="0">
                <a:solidFill>
                  <a:schemeClr val="accent2"/>
                </a:solidFill>
              </a:rPr>
              <a:t>μ</a:t>
            </a: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>
                <a:ea typeface="Gulim" panose="020B0600000101010101" pitchFamily="34" charset="-127"/>
              </a:rPr>
              <a:t>	service rate = 1/</a:t>
            </a:r>
            <a:r>
              <a:rPr lang="en-US" altLang="ko-KR" sz="24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400" dirty="0">
                <a:ea typeface="Gulim" panose="020B0600000101010101" pitchFamily="34" charset="-127"/>
              </a:rPr>
              <a:t>	server utilization (0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400" dirty="0">
                <a:ea typeface="Gulim" panose="020B0600000101010101" pitchFamily="34" charset="-127"/>
              </a:rPr>
              <a:t>: </a:t>
            </a: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400" dirty="0">
                <a:ea typeface="Gulim" panose="020B0600000101010101" pitchFamily="34" charset="-127"/>
              </a:rPr>
              <a:t>=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>
                <a:ea typeface="Gulim" panose="020B0600000101010101" pitchFamily="34" charset="-127"/>
              </a:rPr>
              <a:t>/</a:t>
            </a:r>
            <a:r>
              <a:rPr lang="el-GR" altLang="en-US" sz="2400" dirty="0">
                <a:solidFill>
                  <a:schemeClr val="accent2"/>
                </a:solidFill>
              </a:rPr>
              <a:t>μ</a:t>
            </a:r>
            <a:r>
              <a:rPr lang="en-US" altLang="ko-KR" sz="2400" dirty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dirty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dirty="0">
                <a:ea typeface="Gulim" panose="020B0600000101010101" pitchFamily="34" charset="-127"/>
              </a:rPr>
              <a:t>emoryless service distribution (C = 1):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(an “M/M/1 queue”):</a:t>
            </a:r>
            <a:endParaRPr lang="en-US" altLang="ko-KR" sz="2400" dirty="0">
              <a:ea typeface="Gulim" panose="020B0600000101010101" pitchFamily="34" charset="-127"/>
            </a:endParaRP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baseline="-25000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u/(1 – u)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400" dirty="0">
                <a:ea typeface="Gulim" panose="020B0600000101010101" pitchFamily="34" charset="-127"/>
              </a:rPr>
              <a:t>eneral service </a:t>
            </a:r>
            <a:r>
              <a:rPr lang="en-US" altLang="ko-KR" sz="2400" dirty="0" smtClean="0">
                <a:ea typeface="Gulim" panose="020B0600000101010101" pitchFamily="34" charset="-127"/>
              </a:rPr>
              <a:t>distribution, </a:t>
            </a:r>
            <a:r>
              <a:rPr lang="en-US" altLang="ko-KR" sz="2400" dirty="0">
                <a:ea typeface="Gulim" panose="020B0600000101010101" pitchFamily="34" charset="-127"/>
              </a:rPr>
              <a:t>1 server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(an “M/G/1 queue”):</a:t>
            </a:r>
            <a:r>
              <a:rPr lang="en-US" altLang="ko-KR" sz="2400" dirty="0">
                <a:ea typeface="Gulim" panose="020B0600000101010101" pitchFamily="34" charset="-127"/>
              </a:rPr>
              <a:t> </a:t>
            </a: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½(1+C) x u/(1 – u)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2066925" y="1819682"/>
            <a:ext cx="5324475" cy="1075918"/>
            <a:chOff x="1062" y="462"/>
            <a:chExt cx="3354" cy="75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62" y="764"/>
              <a:ext cx="93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solidFill>
                    <a:schemeClr val="bg1"/>
                  </a:solidFill>
                  <a:latin typeface="Gill Sans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40" y="764"/>
              <a:ext cx="988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87431" y="5550960"/>
            <a:ext cx="2170369" cy="954834"/>
            <a:chOff x="2667002" y="5486400"/>
            <a:chExt cx="2100356" cy="95483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67002" y="5486400"/>
              <a:ext cx="959192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73131" y="6079772"/>
              <a:ext cx="994227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96506" y="4320154"/>
            <a:ext cx="4737893" cy="908312"/>
            <a:chOff x="3414435" y="4682628"/>
            <a:chExt cx="3275207" cy="670099"/>
          </a:xfrm>
        </p:grpSpPr>
        <p:sp>
          <p:nvSpPr>
            <p:cNvPr id="35" name="Right Arrow 34"/>
            <p:cNvSpPr/>
            <p:nvPr/>
          </p:nvSpPr>
          <p:spPr bwMode="auto">
            <a:xfrm rot="9171139">
              <a:off x="3414435" y="4682628"/>
              <a:ext cx="3111589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8449021">
              <a:off x="4123785" y="4987466"/>
              <a:ext cx="2565857" cy="365261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01000" y="769600"/>
            <a:ext cx="4029207" cy="4495800"/>
            <a:chOff x="4967089" y="697112"/>
            <a:chExt cx="4029207" cy="449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67089" y="697112"/>
              <a:ext cx="4029207" cy="4495800"/>
            </a:xfrm>
            <a:prstGeom prst="rect">
              <a:avLst/>
            </a:prstGeom>
            <a:solidFill>
              <a:srgbClr val="FFFFBD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b="0" dirty="0">
                  <a:latin typeface="Gill Sans" charset="0"/>
                  <a:ea typeface="Gill Sans" charset="0"/>
                  <a:cs typeface="Gill Sans" charset="0"/>
                </a:rPr>
                <a:t>Why does response/queueing delay grow unboundedly even though the utilization is &lt; 1 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15568" y="1670050"/>
              <a:ext cx="3811392" cy="3414770"/>
              <a:chOff x="5431947" y="521727"/>
              <a:chExt cx="3723167" cy="3371618"/>
            </a:xfrm>
            <a:solidFill>
              <a:srgbClr val="FFFFBD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5431947" y="521727"/>
                <a:ext cx="3684588" cy="3286919"/>
              </a:xfrm>
              <a:prstGeom prst="rect">
                <a:avLst/>
              </a:prstGeom>
              <a:noFill/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371600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493838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5540376" y="742156"/>
                <a:ext cx="3614738" cy="3151189"/>
                <a:chOff x="5413376" y="685800"/>
                <a:chExt cx="3614738" cy="3151189"/>
              </a:xfrm>
              <a:grpFill/>
            </p:grpSpPr>
            <p:grpSp>
              <p:nvGrpSpPr>
                <p:cNvPr id="21" name="Group 53"/>
                <p:cNvGrpSpPr>
                  <a:grpSpLocks/>
                </p:cNvGrpSpPr>
                <p:nvPr/>
              </p:nvGrpSpPr>
              <p:grpSpPr bwMode="auto">
                <a:xfrm>
                  <a:off x="5413376" y="685800"/>
                  <a:ext cx="3614738" cy="3151189"/>
                  <a:chOff x="3410" y="432"/>
                  <a:chExt cx="2277" cy="1985"/>
                </a:xfrm>
                <a:grpFill/>
              </p:grpSpPr>
              <p:sp>
                <p:nvSpPr>
                  <p:cNvPr id="2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4" y="1255"/>
                    <a:ext cx="777" cy="14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45" y="1827"/>
                    <a:ext cx="442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100%</a:t>
                    </a:r>
                  </a:p>
                </p:txBody>
              </p:sp>
              <p:sp>
                <p:nvSpPr>
                  <p:cNvPr id="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8" y="432"/>
                    <a:ext cx="1" cy="1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734" y="1803"/>
                    <a:ext cx="1512" cy="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449"/>
                    <a:ext cx="790" cy="35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Response</a:t>
                    </a:r>
                  </a:p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Time (</a:t>
                    </a:r>
                    <a:r>
                      <a:rPr lang="en-US" sz="2000" b="0" dirty="0" err="1">
                        <a:latin typeface="Gill Sans" charset="0"/>
                        <a:ea typeface="Gill Sans" charset="0"/>
                        <a:cs typeface="Gill Sans" charset="0"/>
                      </a:rPr>
                      <a:t>ms</a:t>
                    </a: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)</a:t>
                    </a:r>
                  </a:p>
                </p:txBody>
              </p:sp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09" y="2050"/>
                    <a:ext cx="1924" cy="36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63500" tIns="25400" rIns="63500" bIns="2540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Throughput  (Utilization)</a:t>
                    </a:r>
                  </a:p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                   (% total BW)</a:t>
                    </a:r>
                  </a:p>
                </p:txBody>
              </p:sp>
              <p:sp>
                <p:nvSpPr>
                  <p:cNvPr id="2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0" y="1786"/>
                    <a:ext cx="158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</a:t>
                    </a:r>
                  </a:p>
                </p:txBody>
              </p:sp>
              <p:sp>
                <p:nvSpPr>
                  <p:cNvPr id="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305"/>
                    <a:ext cx="316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100</a:t>
                    </a:r>
                  </a:p>
                </p:txBody>
              </p:sp>
              <p:sp>
                <p:nvSpPr>
                  <p:cNvPr id="3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904"/>
                    <a:ext cx="316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200</a:t>
                    </a:r>
                  </a:p>
                </p:txBody>
              </p:sp>
              <p:sp>
                <p:nvSpPr>
                  <p:cNvPr id="3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502"/>
                    <a:ext cx="316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300</a:t>
                    </a:r>
                  </a:p>
                </p:txBody>
              </p:sp>
              <p:sp>
                <p:nvSpPr>
                  <p:cNvPr id="3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91" y="1867"/>
                    <a:ext cx="284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0%</a:t>
                    </a:r>
                  </a:p>
                </p:txBody>
              </p:sp>
            </p:grpSp>
            <p:sp>
              <p:nvSpPr>
                <p:cNvPr id="22" name="Ink 4"/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937250" y="758825"/>
                  <a:ext cx="2368550" cy="1844675"/>
                </a:xfrm>
                <a:custGeom>
                  <a:avLst/>
                  <a:gdLst>
                    <a:gd name="T0" fmla="*/ 0 w 6060"/>
                    <a:gd name="T1" fmla="*/ 2147483647 h 5124"/>
                    <a:gd name="T2" fmla="*/ 2147483647 w 6060"/>
                    <a:gd name="T3" fmla="*/ 2147483647 h 5124"/>
                    <a:gd name="T4" fmla="*/ 2147483647 w 6060"/>
                    <a:gd name="T5" fmla="*/ 2147483647 h 5124"/>
                    <a:gd name="T6" fmla="*/ 2147483647 w 6060"/>
                    <a:gd name="T7" fmla="*/ 2147483647 h 5124"/>
                    <a:gd name="T8" fmla="*/ 2147483647 w 6060"/>
                    <a:gd name="T9" fmla="*/ 2147483647 h 5124"/>
                    <a:gd name="T10" fmla="*/ 2147483647 w 6060"/>
                    <a:gd name="T11" fmla="*/ 2147483647 h 5124"/>
                    <a:gd name="T12" fmla="*/ 2147483647 w 6060"/>
                    <a:gd name="T13" fmla="*/ 2147483647 h 5124"/>
                    <a:gd name="T14" fmla="*/ 2147483647 w 6060"/>
                    <a:gd name="T15" fmla="*/ 2147483647 h 5124"/>
                    <a:gd name="T16" fmla="*/ 2147483647 w 6060"/>
                    <a:gd name="T17" fmla="*/ 2147483647 h 5124"/>
                    <a:gd name="T18" fmla="*/ 2147483647 w 6060"/>
                    <a:gd name="T19" fmla="*/ 2147483647 h 5124"/>
                    <a:gd name="T20" fmla="*/ 2147483647 w 6060"/>
                    <a:gd name="T21" fmla="*/ 2147483647 h 5124"/>
                    <a:gd name="T22" fmla="*/ 2147483647 w 6060"/>
                    <a:gd name="T23" fmla="*/ 2147483647 h 5124"/>
                    <a:gd name="T24" fmla="*/ 2147483647 w 6060"/>
                    <a:gd name="T25" fmla="*/ 2147483647 h 5124"/>
                    <a:gd name="T26" fmla="*/ 2147483647 w 6060"/>
                    <a:gd name="T27" fmla="*/ 2147483647 h 5124"/>
                    <a:gd name="T28" fmla="*/ 2147483647 w 6060"/>
                    <a:gd name="T29" fmla="*/ 2147483647 h 51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060" h="5124" extrusionOk="0">
                      <a:moveTo>
                        <a:pt x="0" y="5121"/>
                      </a:moveTo>
                      <a:cubicBezTo>
                        <a:pt x="155" y="5108"/>
                        <a:pt x="312" y="5103"/>
                        <a:pt x="468" y="5091"/>
                      </a:cubicBezTo>
                      <a:cubicBezTo>
                        <a:pt x="775" y="5068"/>
                        <a:pt x="1136" y="5060"/>
                        <a:pt x="1422" y="4946"/>
                      </a:cubicBezTo>
                      <a:cubicBezTo>
                        <a:pt x="1613" y="4870"/>
                        <a:pt x="1803" y="4774"/>
                        <a:pt x="1993" y="4691"/>
                      </a:cubicBezTo>
                      <a:cubicBezTo>
                        <a:pt x="2188" y="4606"/>
                        <a:pt x="2378" y="4519"/>
                        <a:pt x="2557" y="4404"/>
                      </a:cubicBezTo>
                      <a:cubicBezTo>
                        <a:pt x="2805" y="4245"/>
                        <a:pt x="3071" y="4125"/>
                        <a:pt x="3320" y="3970"/>
                      </a:cubicBezTo>
                      <a:cubicBezTo>
                        <a:pt x="3491" y="3864"/>
                        <a:pt x="3649" y="3748"/>
                        <a:pt x="3823" y="3647"/>
                      </a:cubicBezTo>
                      <a:cubicBezTo>
                        <a:pt x="4041" y="3520"/>
                        <a:pt x="4219" y="3329"/>
                        <a:pt x="4391" y="3143"/>
                      </a:cubicBezTo>
                      <a:cubicBezTo>
                        <a:pt x="4539" y="2984"/>
                        <a:pt x="4704" y="2844"/>
                        <a:pt x="4832" y="2666"/>
                      </a:cubicBezTo>
                      <a:cubicBezTo>
                        <a:pt x="4927" y="2534"/>
                        <a:pt x="4999" y="2388"/>
                        <a:pt x="5087" y="2251"/>
                      </a:cubicBezTo>
                      <a:cubicBezTo>
                        <a:pt x="5165" y="2130"/>
                        <a:pt x="5236" y="2017"/>
                        <a:pt x="5299" y="1888"/>
                      </a:cubicBezTo>
                      <a:cubicBezTo>
                        <a:pt x="5421" y="1641"/>
                        <a:pt x="5529" y="1391"/>
                        <a:pt x="5657" y="1147"/>
                      </a:cubicBezTo>
                      <a:cubicBezTo>
                        <a:pt x="5835" y="809"/>
                        <a:pt x="5882" y="475"/>
                        <a:pt x="5999" y="122"/>
                      </a:cubicBezTo>
                      <a:cubicBezTo>
                        <a:pt x="6013" y="79"/>
                        <a:pt x="6041" y="17"/>
                        <a:pt x="6047" y="1"/>
                      </a:cubicBezTo>
                      <a:cubicBezTo>
                        <a:pt x="6051" y="2"/>
                        <a:pt x="6055" y="3"/>
                        <a:pt x="6059" y="4"/>
                      </a:cubicBezTo>
                    </a:path>
                  </a:pathLst>
                </a:cu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187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E3C2-1358-45B8-A6E3-D5FCB13E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System Performance In presence of a Queue</a:t>
            </a:r>
            <a:endParaRPr lang="en-US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197F5-E30D-46E8-8388-061C723980C3}"/>
                  </a:ext>
                </a:extLst>
              </p:cNvPr>
              <p:cNvSpPr txBox="1"/>
              <p:nvPr/>
            </p:nvSpPr>
            <p:spPr>
              <a:xfrm>
                <a:off x="4403693" y="3954850"/>
                <a:ext cx="4773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Gill Sans Light"/>
                  </a:rPr>
                  <a:t>Request Rate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0" dirty="0">
                    <a:latin typeface="Gill Sans Light"/>
                  </a:rPr>
                  <a:t> ) - “offered load”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197F5-E30D-46E8-8388-061C723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93" y="3954850"/>
                <a:ext cx="4773743" cy="461665"/>
              </a:xfrm>
              <a:prstGeom prst="rect">
                <a:avLst/>
              </a:prstGeom>
              <a:blipFill>
                <a:blip r:embed="rId2"/>
                <a:stretch>
                  <a:fillRect l="-1916" t="-9333" r="-127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B3BA3BE-F570-4B68-B1C5-52E273B66F0F}"/>
                  </a:ext>
                </a:extLst>
              </p:cNvPr>
              <p:cNvSpPr txBox="1"/>
              <p:nvPr/>
            </p:nvSpPr>
            <p:spPr>
              <a:xfrm rot="16200000">
                <a:off x="336252" y="1592236"/>
                <a:ext cx="24190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Gill Sans Light"/>
                  </a:rPr>
                  <a:t>Service Rate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0" dirty="0">
                    <a:latin typeface="Gill Sans Light"/>
                  </a:rPr>
                  <a:t>) - “delivered load”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B3BA3BE-F570-4B68-B1C5-52E273B6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52" y="1592236"/>
                <a:ext cx="2419059" cy="1200329"/>
              </a:xfrm>
              <a:prstGeom prst="rect">
                <a:avLst/>
              </a:prstGeom>
              <a:blipFill>
                <a:blip r:embed="rId3"/>
                <a:stretch>
                  <a:fillRect l="-3553" t="-6045" r="-11168" b="-4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1CA739-B445-41F0-A08E-BE690720D2DC}"/>
                  </a:ext>
                </a:extLst>
              </p:cNvPr>
              <p:cNvSpPr/>
              <p:nvPr/>
            </p:nvSpPr>
            <p:spPr>
              <a:xfrm>
                <a:off x="2820000" y="2304980"/>
                <a:ext cx="8415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1CA739-B445-41F0-A08E-BE690720D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000" y="2304980"/>
                <a:ext cx="841577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25276F3-EA96-4874-AFF4-3C4A7BBA45E7}"/>
              </a:ext>
            </a:extLst>
          </p:cNvPr>
          <p:cNvGrpSpPr/>
          <p:nvPr/>
        </p:nvGrpSpPr>
        <p:grpSpPr>
          <a:xfrm>
            <a:off x="2794352" y="1430297"/>
            <a:ext cx="5535592" cy="2532103"/>
            <a:chOff x="2453052" y="1591408"/>
            <a:chExt cx="3795348" cy="2532103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0C984EA-6D68-4F96-97EC-004955D9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3052" y="4106008"/>
              <a:ext cx="379534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8C31EFC-B058-4703-BB47-1E614114FAE2}"/>
                </a:ext>
              </a:extLst>
            </p:cNvPr>
            <p:cNvCxnSpPr/>
            <p:nvPr/>
          </p:nvCxnSpPr>
          <p:spPr>
            <a:xfrm flipV="1">
              <a:off x="2453052" y="1591408"/>
              <a:ext cx="0" cy="2514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54BF34-B949-4687-A6F8-B0981CB00CEF}"/>
                    </a:ext>
                  </a:extLst>
                </p:cNvPr>
                <p:cNvSpPr/>
                <p:nvPr/>
              </p:nvSpPr>
              <p:spPr>
                <a:xfrm>
                  <a:off x="4070837" y="3661846"/>
                  <a:ext cx="5770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2400" b="0" dirty="0">
                    <a:latin typeface="Gill Sans Light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54BF34-B949-4687-A6F8-B0981CB00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837" y="3661846"/>
                  <a:ext cx="57700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C4E3B1-DFC2-43D2-9193-7F457FA07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3052" y="2479376"/>
              <a:ext cx="1617785" cy="16266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CFE5DA-2FF4-4709-B9D5-1B241EA6F333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37" y="2479376"/>
              <a:ext cx="1987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2FA916-B27C-4AFE-959B-01D718391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052" y="2479376"/>
              <a:ext cx="21029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08EEB8-D719-44F3-ABAE-7E75D9AFF7F9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37" y="1914573"/>
              <a:ext cx="0" cy="21914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D7F4F1BB-1F5F-464C-9477-6FDC94FBDFA4}"/>
                </a:ext>
              </a:extLst>
            </p:cNvPr>
            <p:cNvSpPr/>
            <p:nvPr/>
          </p:nvSpPr>
          <p:spPr>
            <a:xfrm>
              <a:off x="2470638" y="2628522"/>
              <a:ext cx="3587262" cy="1459901"/>
            </a:xfrm>
            <a:custGeom>
              <a:avLst/>
              <a:gdLst>
                <a:gd name="connsiteX0" fmla="*/ 0 w 3587262"/>
                <a:gd name="connsiteY0" fmla="*/ 1459901 h 1459901"/>
                <a:gd name="connsiteX1" fmla="*/ 633047 w 3587262"/>
                <a:gd name="connsiteY1" fmla="*/ 844440 h 1459901"/>
                <a:gd name="connsiteX2" fmla="*/ 1195754 w 3587262"/>
                <a:gd name="connsiteY2" fmla="*/ 431201 h 1459901"/>
                <a:gd name="connsiteX3" fmla="*/ 1705708 w 3587262"/>
                <a:gd name="connsiteY3" fmla="*/ 176224 h 1459901"/>
                <a:gd name="connsiteX4" fmla="*/ 2118947 w 3587262"/>
                <a:gd name="connsiteY4" fmla="*/ 61924 h 1459901"/>
                <a:gd name="connsiteX5" fmla="*/ 2532185 w 3587262"/>
                <a:gd name="connsiteY5" fmla="*/ 9170 h 1459901"/>
                <a:gd name="connsiteX6" fmla="*/ 3587262 w 3587262"/>
                <a:gd name="connsiteY6" fmla="*/ 378 h 14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7262" h="1459901">
                  <a:moveTo>
                    <a:pt x="0" y="1459901"/>
                  </a:moveTo>
                  <a:cubicBezTo>
                    <a:pt x="216877" y="1237895"/>
                    <a:pt x="433755" y="1015890"/>
                    <a:pt x="633047" y="844440"/>
                  </a:cubicBezTo>
                  <a:cubicBezTo>
                    <a:pt x="832339" y="672990"/>
                    <a:pt x="1016977" y="542570"/>
                    <a:pt x="1195754" y="431201"/>
                  </a:cubicBezTo>
                  <a:cubicBezTo>
                    <a:pt x="1374531" y="319832"/>
                    <a:pt x="1551843" y="237770"/>
                    <a:pt x="1705708" y="176224"/>
                  </a:cubicBezTo>
                  <a:cubicBezTo>
                    <a:pt x="1859573" y="114678"/>
                    <a:pt x="1981201" y="89766"/>
                    <a:pt x="2118947" y="61924"/>
                  </a:cubicBezTo>
                  <a:cubicBezTo>
                    <a:pt x="2256693" y="34082"/>
                    <a:pt x="2287466" y="19428"/>
                    <a:pt x="2532185" y="9170"/>
                  </a:cubicBezTo>
                  <a:cubicBezTo>
                    <a:pt x="2776904" y="-1088"/>
                    <a:pt x="3182083" y="-355"/>
                    <a:pt x="3587262" y="37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06B47DA-A9BE-4389-8E84-60E727BF9C96}"/>
              </a:ext>
            </a:extLst>
          </p:cNvPr>
          <p:cNvGrpSpPr/>
          <p:nvPr/>
        </p:nvGrpSpPr>
        <p:grpSpPr>
          <a:xfrm>
            <a:off x="2810887" y="914400"/>
            <a:ext cx="3904770" cy="2612571"/>
            <a:chOff x="2471057" y="1502229"/>
            <a:chExt cx="3904770" cy="2612571"/>
          </a:xfrm>
        </p:grpSpPr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FC468C2-AC32-4AA5-80EF-EDA1B03A8FEF}"/>
                </a:ext>
              </a:extLst>
            </p:cNvPr>
            <p:cNvSpPr/>
            <p:nvPr/>
          </p:nvSpPr>
          <p:spPr>
            <a:xfrm>
              <a:off x="2471057" y="1502229"/>
              <a:ext cx="2120644" cy="2612571"/>
            </a:xfrm>
            <a:custGeom>
              <a:avLst/>
              <a:gdLst>
                <a:gd name="connsiteX0" fmla="*/ 0 w 2307772"/>
                <a:gd name="connsiteY0" fmla="*/ 2612571 h 2612571"/>
                <a:gd name="connsiteX1" fmla="*/ 424543 w 2307772"/>
                <a:gd name="connsiteY1" fmla="*/ 2601685 h 2612571"/>
                <a:gd name="connsiteX2" fmla="*/ 892629 w 2307772"/>
                <a:gd name="connsiteY2" fmla="*/ 2569028 h 2612571"/>
                <a:gd name="connsiteX3" fmla="*/ 1349829 w 2307772"/>
                <a:gd name="connsiteY3" fmla="*/ 2438400 h 2612571"/>
                <a:gd name="connsiteX4" fmla="*/ 1676400 w 2307772"/>
                <a:gd name="connsiteY4" fmla="*/ 2198914 h 2612571"/>
                <a:gd name="connsiteX5" fmla="*/ 1905000 w 2307772"/>
                <a:gd name="connsiteY5" fmla="*/ 1883228 h 2612571"/>
                <a:gd name="connsiteX6" fmla="*/ 2122714 w 2307772"/>
                <a:gd name="connsiteY6" fmla="*/ 1458685 h 2612571"/>
                <a:gd name="connsiteX7" fmla="*/ 2231572 w 2307772"/>
                <a:gd name="connsiteY7" fmla="*/ 968828 h 2612571"/>
                <a:gd name="connsiteX8" fmla="*/ 2307772 w 2307772"/>
                <a:gd name="connsiteY8" fmla="*/ 0 h 26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772" h="2612571">
                  <a:moveTo>
                    <a:pt x="0" y="2612571"/>
                  </a:moveTo>
                  <a:cubicBezTo>
                    <a:pt x="137886" y="2610756"/>
                    <a:pt x="275772" y="2608942"/>
                    <a:pt x="424543" y="2601685"/>
                  </a:cubicBezTo>
                  <a:cubicBezTo>
                    <a:pt x="573315" y="2594428"/>
                    <a:pt x="738415" y="2596242"/>
                    <a:pt x="892629" y="2569028"/>
                  </a:cubicBezTo>
                  <a:cubicBezTo>
                    <a:pt x="1046843" y="2541814"/>
                    <a:pt x="1219201" y="2500086"/>
                    <a:pt x="1349829" y="2438400"/>
                  </a:cubicBezTo>
                  <a:cubicBezTo>
                    <a:pt x="1480458" y="2376714"/>
                    <a:pt x="1583872" y="2291443"/>
                    <a:pt x="1676400" y="2198914"/>
                  </a:cubicBezTo>
                  <a:cubicBezTo>
                    <a:pt x="1768928" y="2106385"/>
                    <a:pt x="1830614" y="2006599"/>
                    <a:pt x="1905000" y="1883228"/>
                  </a:cubicBezTo>
                  <a:cubicBezTo>
                    <a:pt x="1979386" y="1759857"/>
                    <a:pt x="2068285" y="1611085"/>
                    <a:pt x="2122714" y="1458685"/>
                  </a:cubicBezTo>
                  <a:cubicBezTo>
                    <a:pt x="2177143" y="1306285"/>
                    <a:pt x="2200729" y="1211942"/>
                    <a:pt x="2231572" y="968828"/>
                  </a:cubicBezTo>
                  <a:cubicBezTo>
                    <a:pt x="2262415" y="725714"/>
                    <a:pt x="2285093" y="362857"/>
                    <a:pt x="23077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ACFEDD-B42E-46DE-8D0A-D9984EDC9938}"/>
                    </a:ext>
                  </a:extLst>
                </p:cNvPr>
                <p:cNvSpPr txBox="1"/>
                <p:nvPr/>
              </p:nvSpPr>
              <p:spPr>
                <a:xfrm>
                  <a:off x="4658241" y="1502229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solidFill>
                        <a:srgbClr val="FF0000"/>
                      </a:solidFill>
                      <a:latin typeface="Gill Sans Light"/>
                    </a:rPr>
                    <a:t>Latency (</a:t>
                  </a:r>
                  <a14:m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b="0" dirty="0">
                      <a:solidFill>
                        <a:srgbClr val="FF0000"/>
                      </a:solidFill>
                      <a:latin typeface="Gill Sans Ligh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ACFEDD-B42E-46DE-8D0A-D9984EDC9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241" y="1502229"/>
                  <a:ext cx="171758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674" t="-9211" r="-4610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46CD4AE-5325-495E-9342-12258F1FFF48}"/>
              </a:ext>
            </a:extLst>
          </p:cNvPr>
          <p:cNvSpPr txBox="1"/>
          <p:nvPr/>
        </p:nvSpPr>
        <p:spPr>
          <a:xfrm>
            <a:off x="381000" y="3378902"/>
            <a:ext cx="229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rgbClr val="FF0000"/>
                </a:solidFill>
                <a:latin typeface="Gill Sans Light"/>
              </a:rPr>
              <a:t>Operation Time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6067D7-C847-4C5D-98F2-500C6B75B7F2}"/>
              </a:ext>
            </a:extLst>
          </p:cNvPr>
          <p:cNvCxnSpPr/>
          <p:nvPr/>
        </p:nvCxnSpPr>
        <p:spPr>
          <a:xfrm flipV="1">
            <a:off x="2794352" y="1461762"/>
            <a:ext cx="0" cy="244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C8C5F7-CDAB-4F13-93B3-B87048BEEE28}"/>
              </a:ext>
            </a:extLst>
          </p:cNvPr>
          <p:cNvGrpSpPr/>
          <p:nvPr/>
        </p:nvGrpSpPr>
        <p:grpSpPr>
          <a:xfrm>
            <a:off x="2267226" y="1470555"/>
            <a:ext cx="462361" cy="2444761"/>
            <a:chOff x="6487961" y="1981119"/>
            <a:chExt cx="462361" cy="2444761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31F558C-4CDC-4336-B8ED-2089FD62DFD2}"/>
                </a:ext>
              </a:extLst>
            </p:cNvPr>
            <p:cNvCxnSpPr/>
            <p:nvPr/>
          </p:nvCxnSpPr>
          <p:spPr>
            <a:xfrm flipV="1">
              <a:off x="6950322" y="1981119"/>
              <a:ext cx="0" cy="24447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FA32FB-7DFA-4839-9868-1889C5A4A425}"/>
                </a:ext>
              </a:extLst>
            </p:cNvPr>
            <p:cNvSpPr txBox="1"/>
            <p:nvPr/>
          </p:nvSpPr>
          <p:spPr>
            <a:xfrm rot="16200000">
              <a:off x="6289926" y="2761140"/>
              <a:ext cx="857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</a:rPr>
                <a:t>Time</a:t>
              </a:r>
            </a:p>
          </p:txBody>
        </p:sp>
      </p:grpSp>
      <p:sp>
        <p:nvSpPr>
          <p:cNvPr id="96" name="Up Arrow 31">
            <a:extLst>
              <a:ext uri="{FF2B5EF4-FFF2-40B4-BE49-F238E27FC236}">
                <a16:creationId xmlns:a16="http://schemas.microsoft.com/office/drawing/2014/main" id="{E3488ABF-4BF5-4192-A73E-7602F0A3780F}"/>
              </a:ext>
            </a:extLst>
          </p:cNvPr>
          <p:cNvSpPr/>
          <p:nvPr/>
        </p:nvSpPr>
        <p:spPr>
          <a:xfrm>
            <a:off x="3850053" y="3934780"/>
            <a:ext cx="397748" cy="912805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478FBF-DC15-44C2-AD92-1C45E94A87E8}"/>
              </a:ext>
            </a:extLst>
          </p:cNvPr>
          <p:cNvSpPr txBox="1"/>
          <p:nvPr/>
        </p:nvSpPr>
        <p:spPr>
          <a:xfrm>
            <a:off x="800676" y="4902797"/>
            <a:ext cx="1111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“Half-Power Point” : load at which system delivers half of peak performance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Gill Sans Light"/>
              </a:rPr>
              <a:t>Design and provision systems to operate roughly in this regime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Gill Sans Light"/>
              </a:rPr>
              <a:t>Latency low and predictable, utilization good: ~50%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FC1670-A391-4838-8521-7DFDDC56DA31}"/>
              </a:ext>
            </a:extLst>
          </p:cNvPr>
          <p:cNvGrpSpPr/>
          <p:nvPr/>
        </p:nvGrpSpPr>
        <p:grpSpPr>
          <a:xfrm>
            <a:off x="5238032" y="2026206"/>
            <a:ext cx="1186510" cy="947186"/>
            <a:chOff x="5299634" y="2499360"/>
            <a:chExt cx="1186510" cy="947186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29C067-71B2-4C23-93D0-8903E5E7EC28}"/>
                </a:ext>
              </a:extLst>
            </p:cNvPr>
            <p:cNvCxnSpPr/>
            <p:nvPr/>
          </p:nvCxnSpPr>
          <p:spPr>
            <a:xfrm>
              <a:off x="5364480" y="2499360"/>
              <a:ext cx="1121664" cy="9296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AFB816-91DF-4E3A-B379-200206687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9634" y="2516906"/>
              <a:ext cx="1121664" cy="9296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EC8906-BB03-43C9-9144-6A07C2E07C8C}"/>
                  </a:ext>
                </a:extLst>
              </p:cNvPr>
              <p:cNvSpPr txBox="1"/>
              <p:nvPr/>
            </p:nvSpPr>
            <p:spPr>
              <a:xfrm flipH="1">
                <a:off x="8459902" y="762000"/>
                <a:ext cx="3579698" cy="40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>
                  <a:solidFill>
                    <a:srgbClr val="FF0000"/>
                  </a:solidFill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Why does latency blow up as we approach 100% utilization?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Queue builds up on each burst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But very rarely (or never) gets a chance to drain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EC8906-BB03-43C9-9144-6A07C2E0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9902" y="762000"/>
                <a:ext cx="3579698" cy="4018280"/>
              </a:xfrm>
              <a:prstGeom prst="rect">
                <a:avLst/>
              </a:prstGeom>
              <a:blipFill>
                <a:blip r:embed="rId7"/>
                <a:stretch>
                  <a:fillRect l="-2385" t="-152" r="-4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11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unbounded response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52" y="914400"/>
            <a:ext cx="8678249" cy="2590800"/>
          </a:xfrm>
        </p:spPr>
        <p:txBody>
          <a:bodyPr/>
          <a:lstStyle/>
          <a:p>
            <a:r>
              <a:rPr lang="en-US" dirty="0" smtClean="0"/>
              <a:t>Assume deterministic arrival process and service time</a:t>
            </a:r>
          </a:p>
          <a:p>
            <a:pPr lvl="1"/>
            <a:r>
              <a:rPr lang="en-US" dirty="0" smtClean="0"/>
              <a:t>Possible to sustain utilization = 1 with bounded response time!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33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133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124200" y="4572000"/>
            <a:ext cx="5943600" cy="311058"/>
            <a:chOff x="1600200" y="4572000"/>
            <a:chExt cx="5943600" cy="31105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5908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5626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553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56546" y="4876800"/>
            <a:ext cx="954108" cy="1012686"/>
            <a:chOff x="132546" y="4876800"/>
            <a:chExt cx="954108" cy="1012686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609600" y="4876800"/>
              <a:ext cx="0" cy="3048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132546" y="5181600"/>
              <a:ext cx="9541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arrival </a:t>
              </a:r>
              <a:b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33599" y="4876800"/>
            <a:ext cx="1345449" cy="990600"/>
            <a:chOff x="609598" y="4876800"/>
            <a:chExt cx="1345449" cy="990600"/>
          </a:xfrm>
        </p:grpSpPr>
        <p:sp>
          <p:nvSpPr>
            <p:cNvPr id="34" name="Left Brace 33"/>
            <p:cNvSpPr/>
            <p:nvPr/>
          </p:nvSpPr>
          <p:spPr bwMode="auto">
            <a:xfrm rot="16200000">
              <a:off x="990599" y="4495799"/>
              <a:ext cx="228599" cy="990601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7658" y="5159514"/>
              <a:ext cx="9973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service</a:t>
              </a:r>
              <a:b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932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unbounded response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229600" cy="25908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dirty="0" smtClean="0"/>
              <a:t>stochastic arrival process</a:t>
            </a:r>
            <a:br>
              <a:rPr lang="en-US" dirty="0" smtClean="0"/>
            </a:br>
            <a:r>
              <a:rPr lang="en-US" dirty="0" smtClean="0"/>
              <a:t>(and service time)</a:t>
            </a:r>
          </a:p>
          <a:p>
            <a:pPr lvl="1"/>
            <a:r>
              <a:rPr lang="en-US" dirty="0" smtClean="0"/>
              <a:t>No longer possible to achieve </a:t>
            </a:r>
            <a:br>
              <a:rPr lang="en-US" dirty="0" smtClean="0"/>
            </a:br>
            <a:r>
              <a:rPr lang="en-US" dirty="0" smtClean="0"/>
              <a:t>utilization =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371601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493839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64377" y="742157"/>
            <a:ext cx="3630613" cy="3070225"/>
            <a:chOff x="5413376" y="685800"/>
            <a:chExt cx="3630613" cy="3070225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630613" cy="3070225"/>
              <a:chOff x="3410" y="432"/>
              <a:chExt cx="2287" cy="1934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5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809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3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91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8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33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133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5029201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09900" y="5562600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864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91200" y="5071058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943600" y="5615782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7630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09900" y="4572000"/>
            <a:ext cx="2095500" cy="990600"/>
            <a:chOff x="1485900" y="4572000"/>
            <a:chExt cx="2095500" cy="9906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5908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31" name="Straight Arrow Connector 30"/>
            <p:cNvCxnSpPr>
              <a:stCxn id="24" idx="0"/>
              <a:endCxn id="40" idx="2"/>
            </p:cNvCxnSpPr>
            <p:nvPr/>
          </p:nvCxnSpPr>
          <p:spPr bwMode="auto">
            <a:xfrm flipV="1">
              <a:off x="1485900" y="4876800"/>
              <a:ext cx="609600" cy="1524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25" idx="0"/>
              <a:endCxn id="41" idx="2"/>
            </p:cNvCxnSpPr>
            <p:nvPr/>
          </p:nvCxnSpPr>
          <p:spPr bwMode="auto">
            <a:xfrm flipV="1">
              <a:off x="1981200" y="4876800"/>
              <a:ext cx="11049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6286500" y="4572000"/>
            <a:ext cx="2168526" cy="1031266"/>
            <a:chOff x="4762500" y="4584516"/>
            <a:chExt cx="2168526" cy="1031266"/>
          </a:xfrm>
        </p:grpSpPr>
        <p:sp>
          <p:nvSpPr>
            <p:cNvPr id="45" name="Rectangle 44"/>
            <p:cNvSpPr/>
            <p:nvPr/>
          </p:nvSpPr>
          <p:spPr bwMode="auto">
            <a:xfrm>
              <a:off x="4948239" y="4584516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940426" y="4587082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47" name="Straight Arrow Connector 46"/>
            <p:cNvCxnSpPr>
              <a:stCxn id="27" idx="0"/>
              <a:endCxn id="45" idx="2"/>
            </p:cNvCxnSpPr>
            <p:nvPr/>
          </p:nvCxnSpPr>
          <p:spPr bwMode="auto">
            <a:xfrm flipV="1">
              <a:off x="4762500" y="4889316"/>
              <a:ext cx="681039" cy="1817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>
              <a:stCxn id="28" idx="0"/>
              <a:endCxn id="46" idx="2"/>
            </p:cNvCxnSpPr>
            <p:nvPr/>
          </p:nvCxnSpPr>
          <p:spPr bwMode="auto">
            <a:xfrm flipV="1">
              <a:off x="4914900" y="4891882"/>
              <a:ext cx="1520826" cy="7239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5" name="Straight Arrow Connector 54"/>
          <p:cNvCxnSpPr>
            <a:stCxn id="41" idx="3"/>
            <a:endCxn id="26" idx="1"/>
          </p:cNvCxnSpPr>
          <p:nvPr/>
        </p:nvCxnSpPr>
        <p:spPr bwMode="auto">
          <a:xfrm>
            <a:off x="5105400" y="4724400"/>
            <a:ext cx="3810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3"/>
            <a:endCxn id="29" idx="1"/>
          </p:cNvCxnSpPr>
          <p:nvPr/>
        </p:nvCxnSpPr>
        <p:spPr bwMode="auto">
          <a:xfrm flipV="1">
            <a:off x="8455026" y="4724400"/>
            <a:ext cx="307974" cy="25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 bwMode="auto">
          <a:xfrm>
            <a:off x="3429000" y="2604213"/>
            <a:ext cx="3581400" cy="1261058"/>
          </a:xfrm>
          <a:prstGeom prst="rect">
            <a:avLst/>
          </a:prstGeom>
          <a:solidFill>
            <a:srgbClr val="FFFFBD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This wasted time can never be reclaimed! 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So cannot achieve u = 1!</a:t>
            </a: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>
            <a:off x="5219700" y="3865272"/>
            <a:ext cx="46040" cy="8591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61" idx="3"/>
          </p:cNvCxnSpPr>
          <p:nvPr/>
        </p:nvCxnSpPr>
        <p:spPr bwMode="auto">
          <a:xfrm>
            <a:off x="7010401" y="3234742"/>
            <a:ext cx="1665047" cy="14896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1956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A Little Queuing Theory: An Example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Example Usage Statistics: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User requests 10 x 8KB disk I/</a:t>
            </a:r>
            <a:r>
              <a:rPr lang="en-US" altLang="ko-KR" dirty="0" err="1" smtClean="0">
                <a:ea typeface="Gulim" panose="020B0600000101010101" pitchFamily="34" charset="-127"/>
              </a:rPr>
              <a:t>Os</a:t>
            </a:r>
            <a:r>
              <a:rPr lang="en-US" altLang="ko-KR" dirty="0" smtClean="0">
                <a:ea typeface="Gulim" panose="020B0600000101010101" pitchFamily="34" charset="-127"/>
              </a:rPr>
              <a:t> per second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Requests &amp; service exponentially distributed (C=1.0)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Avg. service = 20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> (From </a:t>
            </a:r>
            <a:r>
              <a:rPr lang="en-US" altLang="ko-KR" dirty="0" err="1" smtClean="0">
                <a:ea typeface="Gulim" panose="020B0600000101010101" pitchFamily="34" charset="-127"/>
              </a:rPr>
              <a:t>controller+seek+rot+trans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Questions: 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How utilized is the disk?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server utilization,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u =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ser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What is the average time spent in the queue?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What is the number of requests in the queue?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What is the 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response time for disk request?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 smtClean="0">
                <a:ea typeface="Gulim" panose="020B0600000101010101" pitchFamily="34" charset="-127"/>
              </a:rPr>
              <a:t>Ans</a:t>
            </a:r>
            <a:r>
              <a:rPr lang="en-US" altLang="ko-KR" dirty="0" smtClean="0">
                <a:ea typeface="Gulim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=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baseline="-25000" dirty="0" smtClean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+ 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dirty="0" smtClean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smtClean="0">
                <a:ea typeface="Gulim" panose="020B0600000101010101" pitchFamily="34" charset="-127"/>
              </a:rPr>
              <a:t>Computation: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	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	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# arriving customers/s) = 10/s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time to service customer) = 20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> (0.02s)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u</a:t>
            </a:r>
            <a:r>
              <a:rPr lang="en-US" altLang="ko-KR" dirty="0" smtClean="0">
                <a:ea typeface="Gulim" panose="020B0600000101010101" pitchFamily="34" charset="-127"/>
              </a:rPr>
              <a:t> 	(server utilization) 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smtClean="0">
                <a:ea typeface="Gulim" panose="020B0600000101010101" pitchFamily="34" charset="-127"/>
              </a:rPr>
              <a:t> x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= 10/s x .02s = 0.2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time/customer in queue) =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 x u/(1 – u) 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	= 20 x 0.2/(1-0.2) = 20 x 0.25 = 5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> (0 .005s)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dirty="0" smtClean="0">
                <a:ea typeface="Gulim" panose="020B0600000101010101" pitchFamily="34" charset="-127"/>
              </a:rPr>
              <a:t>	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length of queue) = </a:t>
            </a:r>
            <a:r>
              <a:rPr lang="en-US" altLang="ko-KR" dirty="0" smtClean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smtClean="0">
                <a:ea typeface="Gulim" panose="020B0600000101010101" pitchFamily="34" charset="-127"/>
              </a:rPr>
              <a:t> x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dirty="0" smtClean="0">
                <a:ea typeface="Gulim" panose="020B0600000101010101" pitchFamily="34" charset="-127"/>
              </a:rPr>
              <a:t>=10/s x .005s = 0.05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ea typeface="Gulim" panose="020B0600000101010101" pitchFamily="34" charset="-127"/>
              </a:rPr>
              <a:t>(</a:t>
            </a:r>
            <a:r>
              <a:rPr lang="en-US" altLang="ko-KR" dirty="0" err="1" smtClean="0">
                <a:ea typeface="Gulim" panose="020B0600000101010101" pitchFamily="34" charset="-127"/>
              </a:rPr>
              <a:t>avg</a:t>
            </a:r>
            <a:r>
              <a:rPr lang="en-US" altLang="ko-KR" dirty="0" smtClean="0">
                <a:ea typeface="Gulim" panose="020B0600000101010101" pitchFamily="34" charset="-127"/>
              </a:rPr>
              <a:t> time/customer in system) =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q</a:t>
            </a:r>
            <a:r>
              <a:rPr lang="en-US" altLang="ko-KR" baseline="-25000" dirty="0" smtClean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+ </a:t>
            </a:r>
            <a:r>
              <a:rPr lang="en-US" altLang="ko-KR" dirty="0" err="1" smtClean="0">
                <a:ea typeface="Gulim" panose="020B0600000101010101" pitchFamily="34" charset="-127"/>
              </a:rPr>
              <a:t>T</a:t>
            </a:r>
            <a:r>
              <a:rPr lang="en-US" altLang="ko-KR" baseline="-25000" dirty="0" err="1" smtClean="0">
                <a:ea typeface="Gulim" panose="020B0600000101010101" pitchFamily="34" charset="-127"/>
              </a:rPr>
              <a:t>ser</a:t>
            </a:r>
            <a:r>
              <a:rPr lang="en-US" altLang="ko-KR" dirty="0" smtClean="0">
                <a:ea typeface="Gulim" panose="020B0600000101010101" pitchFamily="34" charset="-127"/>
              </a:rPr>
              <a:t>= 25 </a:t>
            </a:r>
            <a:r>
              <a:rPr lang="en-US" altLang="ko-KR" dirty="0" err="1" smtClean="0">
                <a:ea typeface="Gulim" panose="020B0600000101010101" pitchFamily="34" charset="-127"/>
              </a:rPr>
              <a:t>ms</a:t>
            </a:r>
            <a:r>
              <a:rPr lang="en-US" altLang="ko-KR" dirty="0" smtClean="0">
                <a:ea typeface="Gulim" panose="020B0600000101010101" pitchFamily="34" charset="-127"/>
              </a:rPr>
              <a:t/>
            </a:r>
            <a:br>
              <a:rPr lang="en-US" altLang="ko-KR" dirty="0" smtClean="0">
                <a:ea typeface="Gulim" panose="020B0600000101010101" pitchFamily="34" charset="-127"/>
              </a:rPr>
            </a:br>
            <a:r>
              <a:rPr lang="en-US" altLang="ko-KR" dirty="0" smtClean="0"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76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Queuing Theory Resources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838200"/>
            <a:ext cx="9829800" cy="5105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Resources page contains Queueing Theory Resources (under Readings):</a:t>
            </a:r>
          </a:p>
          <a:p>
            <a:pPr lvl="1"/>
            <a:r>
              <a:rPr lang="en-US" altLang="ko-KR" sz="2000" dirty="0">
                <a:ea typeface="Gulim" panose="020B0600000101010101" pitchFamily="34" charset="-127"/>
              </a:rPr>
              <a:t>Scanned pages from Patterson and Hennessy book that gives further discussion and simple proof for general equation: </a:t>
            </a:r>
            <a:r>
              <a:rPr lang="en-US" altLang="ko-KR" sz="2000" dirty="0">
                <a:ea typeface="Gulim" panose="020B0600000101010101" pitchFamily="34" charset="-127"/>
                <a:hlinkClick r:id="rId2"/>
              </a:rPr>
              <a:t>https://cs162.eecs.berkeley.edu/static/readings/patterson_queue.pdf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 lvl="1"/>
            <a:r>
              <a:rPr lang="en-US" altLang="ko-KR" sz="2000" dirty="0">
                <a:ea typeface="Gulim" panose="020B0600000101010101" pitchFamily="34" charset="-127"/>
              </a:rPr>
              <a:t>A complete website full of resources: </a:t>
            </a:r>
            <a:r>
              <a:rPr lang="en-US" altLang="ko-KR" sz="2000" dirty="0">
                <a:ea typeface="Gulim" panose="020B0600000101010101" pitchFamily="34" charset="-127"/>
                <a:hlinkClick r:id="rId3"/>
              </a:rPr>
              <a:t>http://web2.uwindsor.ca/math/hlynka/qonline.html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 lvl="1"/>
            <a:endParaRPr lang="en-US" altLang="ko-KR" sz="2000" dirty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Some previous midterms with queueing theory questions</a:t>
            </a:r>
          </a:p>
          <a:p>
            <a:pPr lvl="1"/>
            <a:endParaRPr lang="en-US" altLang="ko-KR" sz="2000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Assume that Queueing Theory is fair game for Midterm III!</a:t>
            </a:r>
            <a:endParaRPr lang="en-US" altLang="ko-KR" sz="2800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495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 I/O Performance</a:t>
            </a:r>
            <a:endParaRPr lang="en-US" dirty="0"/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752600" y="3200401"/>
            <a:ext cx="8639176" cy="34401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improve performance?</a:t>
            </a:r>
          </a:p>
          <a:p>
            <a:pPr lvl="1"/>
            <a:r>
              <a:rPr lang="en-US" dirty="0" smtClean="0"/>
              <a:t>Make everything faster </a:t>
            </a:r>
            <a:r>
              <a:rPr lang="en-US" dirty="0" smtClean="0">
                <a:sym typeface="Wingdings" charset="0"/>
              </a:rPr>
              <a:t></a:t>
            </a:r>
          </a:p>
          <a:p>
            <a:pPr lvl="1"/>
            <a:r>
              <a:rPr lang="en-US" dirty="0" smtClean="0">
                <a:sym typeface="Wingdings" charset="0"/>
              </a:rPr>
              <a:t>More Decoupled (Parallelism) systems</a:t>
            </a:r>
          </a:p>
          <a:p>
            <a:pPr lvl="2"/>
            <a:r>
              <a:rPr lang="en-US" dirty="0" smtClean="0">
                <a:sym typeface="Wingdings" charset="0"/>
              </a:rPr>
              <a:t>multiple independent buses or controllers</a:t>
            </a:r>
          </a:p>
          <a:p>
            <a:pPr lvl="1"/>
            <a:r>
              <a:rPr lang="en-US" dirty="0" smtClean="0">
                <a:sym typeface="Wingdings" charset="0"/>
              </a:rPr>
              <a:t>Optimize the bottleneck to increase service rate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charset="0"/>
              </a:rPr>
              <a:t>Use the queue to optimize the service</a:t>
            </a:r>
          </a:p>
          <a:p>
            <a:pPr lvl="1"/>
            <a:r>
              <a:rPr lang="en-US" dirty="0" smtClean="0">
                <a:sym typeface="Wingdings" charset="0"/>
              </a:rPr>
              <a:t>Do other useful work while waiting</a:t>
            </a:r>
          </a:p>
          <a:p>
            <a:r>
              <a:rPr lang="en-US" dirty="0" smtClean="0">
                <a:sym typeface="Wingdings" charset="0"/>
              </a:rPr>
              <a:t>Queues absorb bursts and smooth the flow</a:t>
            </a:r>
          </a:p>
          <a:p>
            <a:r>
              <a:rPr lang="en-US" dirty="0" smtClean="0">
                <a:sym typeface="Wingdings" charset="0"/>
              </a:rPr>
              <a:t>Admissions control (finite queues)</a:t>
            </a:r>
          </a:p>
          <a:p>
            <a:pPr lvl="1"/>
            <a:r>
              <a:rPr lang="en-US" dirty="0" smtClean="0">
                <a:sym typeface="Wingdings" charset="0"/>
              </a:rPr>
              <a:t>Limits delays, but may introduce unfairness and </a:t>
            </a:r>
            <a:r>
              <a:rPr lang="en-US" dirty="0" err="1" smtClean="0">
                <a:sym typeface="Wingdings" charset="0"/>
              </a:rPr>
              <a:t>livelock</a:t>
            </a:r>
            <a:endParaRPr lang="en-US" dirty="0" smtClean="0">
              <a:sym typeface="Wingdings" charset="0"/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77826" name="Group 44"/>
          <p:cNvGrpSpPr>
            <a:grpSpLocks/>
          </p:cNvGrpSpPr>
          <p:nvPr/>
        </p:nvGrpSpPr>
        <p:grpSpPr bwMode="auto">
          <a:xfrm>
            <a:off x="1752600" y="914400"/>
            <a:ext cx="6096000" cy="2033588"/>
            <a:chOff x="144" y="624"/>
            <a:chExt cx="3840" cy="1281"/>
          </a:xfrm>
        </p:grpSpPr>
        <p:sp>
          <p:nvSpPr>
            <p:cNvPr id="77850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3" name="Rectangle 3"/>
            <p:cNvSpPr>
              <a:spLocks noChangeArrowheads="1"/>
            </p:cNvSpPr>
            <p:nvPr/>
          </p:nvSpPr>
          <p:spPr bwMode="auto">
            <a:xfrm>
              <a:off x="144" y="1560"/>
              <a:ext cx="384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 dirty="0">
                  <a:solidFill>
                    <a:srgbClr val="FF0000"/>
                  </a:solidFill>
                  <a:latin typeface="Gill Sans"/>
                </a:rPr>
                <a:t>Response Time = </a:t>
              </a:r>
              <a:br>
                <a:rPr lang="en-US" sz="1900" dirty="0">
                  <a:solidFill>
                    <a:srgbClr val="FF0000"/>
                  </a:solidFill>
                  <a:latin typeface="Gill Sans"/>
                </a:rPr>
              </a:br>
              <a:r>
                <a:rPr lang="en-US" sz="1900" dirty="0">
                  <a:solidFill>
                    <a:srgbClr val="FF0000"/>
                  </a:solidFill>
                  <a:latin typeface="Gill Sans"/>
                </a:rPr>
                <a:t>	Queue + I/O device service time</a:t>
              </a:r>
            </a:p>
          </p:txBody>
        </p:sp>
        <p:sp>
          <p:nvSpPr>
            <p:cNvPr id="77844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603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dirty="0">
                  <a:latin typeface="Gill Sans"/>
                </a:rPr>
                <a:t>User</a:t>
              </a:r>
            </a:p>
            <a:p>
              <a:pPr marL="228600" indent="-228600"/>
              <a:r>
                <a:rPr lang="en-US" dirty="0">
                  <a:latin typeface="Gill Sans"/>
                </a:rPr>
                <a:t>Thread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7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8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5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[OS Paths]</a:t>
              </a:r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>
                  <a:latin typeface="Gill Sans"/>
                </a:rPr>
                <a:t>Controller</a:t>
              </a:r>
            </a:p>
          </p:txBody>
        </p:sp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5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device</a:t>
              </a:r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</p:grp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371601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77829" name="Group 1"/>
          <p:cNvGrpSpPr>
            <a:grpSpLocks/>
          </p:cNvGrpSpPr>
          <p:nvPr/>
        </p:nvGrpSpPr>
        <p:grpSpPr bwMode="auto">
          <a:xfrm>
            <a:off x="6937376" y="914400"/>
            <a:ext cx="3584575" cy="3017838"/>
            <a:chOff x="5413375" y="685800"/>
            <a:chExt cx="3584575" cy="3017838"/>
          </a:xfrm>
        </p:grpSpPr>
        <p:grpSp>
          <p:nvGrpSpPr>
            <p:cNvPr id="77830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84575" cy="3017838"/>
              <a:chOff x="3410" y="432"/>
              <a:chExt cx="2258" cy="1901"/>
            </a:xfrm>
          </p:grpSpPr>
          <p:sp>
            <p:nvSpPr>
              <p:cNvPr id="77832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3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2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100%</a:t>
                </a:r>
              </a:p>
            </p:txBody>
          </p:sp>
          <p:sp>
            <p:nvSpPr>
              <p:cNvPr id="77834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5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6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Time (ms)</a:t>
                </a:r>
              </a:p>
            </p:txBody>
          </p:sp>
          <p:sp>
            <p:nvSpPr>
              <p:cNvPr id="77837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1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(% total BW)</a:t>
                </a:r>
              </a:p>
            </p:txBody>
          </p:sp>
          <p:sp>
            <p:nvSpPr>
              <p:cNvPr id="77838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0</a:t>
                </a:r>
              </a:p>
            </p:txBody>
          </p:sp>
          <p:sp>
            <p:nvSpPr>
              <p:cNvPr id="77839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100</a:t>
                </a:r>
              </a:p>
            </p:txBody>
          </p:sp>
          <p:sp>
            <p:nvSpPr>
              <p:cNvPr id="77840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200</a:t>
                </a:r>
              </a:p>
            </p:txBody>
          </p:sp>
          <p:sp>
            <p:nvSpPr>
              <p:cNvPr id="77841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300</a:t>
                </a:r>
              </a:p>
            </p:txBody>
          </p:sp>
          <p:sp>
            <p:nvSpPr>
              <p:cNvPr id="77842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0%</a:t>
                </a:r>
              </a:p>
            </p:txBody>
          </p:sp>
        </p:grpSp>
        <p:sp>
          <p:nvSpPr>
            <p:cNvPr id="77831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3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</a:t>
            </a:r>
            <a:r>
              <a:rPr lang="en-US" sz="2000" b="0" dirty="0" smtClean="0">
                <a:solidFill>
                  <a:schemeClr val="accent1"/>
                </a:solidFill>
                <a:latin typeface="Gill Sans Light"/>
              </a:rPr>
              <a:t>Lecture 4</a:t>
            </a:r>
            <a:endParaRPr lang="en-US" sz="2000" b="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4503532"/>
            <a:ext cx="296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just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will cover next…</a:t>
            </a: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6BE6-2816-4097-A99B-A57C4C5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533400"/>
          </a:xfrm>
        </p:spPr>
        <p:txBody>
          <a:bodyPr/>
          <a:lstStyle/>
          <a:p>
            <a:r>
              <a:rPr lang="en-US" dirty="0" smtClean="0"/>
              <a:t>Ways of Measuring Performance: Times </a:t>
            </a:r>
            <a:r>
              <a:rPr lang="en-US" dirty="0"/>
              <a:t>(s) and Rates (op/s)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9989-1470-498E-99A2-0FADB501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562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Latency</a:t>
            </a:r>
            <a:r>
              <a:rPr lang="en-US" dirty="0" smtClean="0"/>
              <a:t> </a:t>
            </a:r>
            <a:r>
              <a:rPr lang="en-US" dirty="0"/>
              <a:t>– time to complete a task</a:t>
            </a:r>
          </a:p>
          <a:p>
            <a:pPr lvl="1"/>
            <a:r>
              <a:rPr lang="en-US" dirty="0"/>
              <a:t>Measured in units of time (s, </a:t>
            </a:r>
            <a:r>
              <a:rPr lang="en-US" dirty="0" err="1"/>
              <a:t>ms</a:t>
            </a:r>
            <a:r>
              <a:rPr lang="en-US" dirty="0"/>
              <a:t>, us, …, hours, years)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Response Time </a:t>
            </a:r>
            <a:r>
              <a:rPr lang="en-US" dirty="0"/>
              <a:t>- time to initiate and operation and get its response</a:t>
            </a:r>
          </a:p>
          <a:p>
            <a:pPr lvl="1"/>
            <a:r>
              <a:rPr lang="en-US" dirty="0"/>
              <a:t>Able to issue one that </a:t>
            </a:r>
            <a:r>
              <a:rPr lang="en-US" i="1" dirty="0"/>
              <a:t>depends</a:t>
            </a:r>
            <a:r>
              <a:rPr lang="en-US" dirty="0"/>
              <a:t> on the result</a:t>
            </a:r>
          </a:p>
          <a:p>
            <a:pPr lvl="1"/>
            <a:r>
              <a:rPr lang="en-US" dirty="0"/>
              <a:t>Know that it is done (anti-dependence, resource usage)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Throughput</a:t>
            </a:r>
            <a:r>
              <a:rPr lang="en-US" b="1" i="1" dirty="0"/>
              <a:t> </a:t>
            </a:r>
            <a:r>
              <a:rPr lang="en-US" dirty="0"/>
              <a:t>or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Bandwidth</a:t>
            </a:r>
            <a:r>
              <a:rPr lang="en-US" dirty="0"/>
              <a:t> – rate at which tasks are performed</a:t>
            </a:r>
          </a:p>
          <a:p>
            <a:pPr lvl="1"/>
            <a:r>
              <a:rPr lang="en-US" dirty="0"/>
              <a:t>Measured in units of things per unit time (ops/s, </a:t>
            </a:r>
            <a:r>
              <a:rPr lang="en-US" dirty="0" smtClean="0"/>
              <a:t>GFLOP/s)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Start up or “Overhead” </a:t>
            </a:r>
            <a:r>
              <a:rPr lang="en-US" b="1" i="1" dirty="0" smtClean="0"/>
              <a:t>– </a:t>
            </a:r>
            <a:r>
              <a:rPr lang="en-US" dirty="0" smtClean="0"/>
              <a:t>time to initiate an operation</a:t>
            </a:r>
          </a:p>
          <a:p>
            <a:r>
              <a:rPr lang="en-US" dirty="0"/>
              <a:t>Most I/O operations are roughly linear in </a:t>
            </a:r>
            <a:r>
              <a:rPr lang="en-US" i="1" dirty="0"/>
              <a:t>b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Latency(b) = Overhead + </a:t>
            </a:r>
            <a:r>
              <a:rPr lang="en-US" dirty="0" smtClean="0"/>
              <a:t>b/</a:t>
            </a:r>
            <a:r>
              <a:rPr lang="en-US" dirty="0" err="1" smtClean="0"/>
              <a:t>TransferCapacity</a:t>
            </a:r>
            <a:endParaRPr lang="en-US" b="1" i="1" dirty="0"/>
          </a:p>
          <a:p>
            <a:r>
              <a:rPr lang="en-US" dirty="0"/>
              <a:t>Performance???</a:t>
            </a:r>
          </a:p>
          <a:p>
            <a:pPr lvl="1"/>
            <a:r>
              <a:rPr lang="en-US" dirty="0"/>
              <a:t>Operation time (4 mins to run a mile…)</a:t>
            </a:r>
          </a:p>
          <a:p>
            <a:pPr lvl="1"/>
            <a:r>
              <a:rPr lang="en-US" dirty="0"/>
              <a:t>Rate (mph, mpg, …) </a:t>
            </a:r>
          </a:p>
        </p:txBody>
      </p:sp>
    </p:spTree>
    <p:extLst>
      <p:ext uri="{BB962C8B-B14F-4D97-AF65-F5344CB8AC3E}">
        <p14:creationId xmlns:p14="http://schemas.microsoft.com/office/powerpoint/2010/main" val="312350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r>
              <a:rPr lang="en-US" dirty="0" smtClean="0"/>
              <a:t>Classic OS situation: Take limited hardware interface (array of blocks) and provide a more convenient/useful interface with:</a:t>
            </a:r>
          </a:p>
          <a:p>
            <a:pPr lvl="1"/>
            <a:r>
              <a:rPr lang="en-US" dirty="0" smtClean="0"/>
              <a:t>Naming: Find file by name, not block numbers</a:t>
            </a:r>
          </a:p>
          <a:p>
            <a:pPr lvl="1"/>
            <a:r>
              <a:rPr lang="en-US" dirty="0" smtClean="0"/>
              <a:t>Organize file names with directories</a:t>
            </a:r>
          </a:p>
          <a:p>
            <a:pPr lvl="1"/>
            <a:r>
              <a:rPr lang="en-US" dirty="0" smtClean="0"/>
              <a:t>Organization: Map files to blocks</a:t>
            </a:r>
          </a:p>
          <a:p>
            <a:pPr lvl="1"/>
            <a:r>
              <a:rPr lang="en-US" dirty="0" smtClean="0"/>
              <a:t>Protection: Enforce access restrictions</a:t>
            </a:r>
          </a:p>
          <a:p>
            <a:pPr lvl="1"/>
            <a:r>
              <a:rPr lang="en-US" dirty="0" smtClean="0"/>
              <a:t>Reliability: Keep files intact despite crashes, hardware failures,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Recall: User vs. System View of a File</a:t>
            </a:r>
            <a:endParaRPr lang="en-US" altLang="ko-KR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125200" cy="5105400"/>
          </a:xfrm>
        </p:spPr>
        <p:txBody>
          <a:bodyPr/>
          <a:lstStyle/>
          <a:p>
            <a:r>
              <a:rPr lang="en-US" altLang="ko-KR" dirty="0" smtClean="0"/>
              <a:t>User’s view: </a:t>
            </a:r>
          </a:p>
          <a:p>
            <a:pPr lvl="1"/>
            <a:r>
              <a:rPr lang="en-US" altLang="ko-KR" dirty="0" smtClean="0"/>
              <a:t>Durable Data Structures</a:t>
            </a:r>
          </a:p>
          <a:p>
            <a:r>
              <a:rPr lang="en-US" altLang="ko-KR" dirty="0" smtClean="0"/>
              <a:t>System’s view (system call interface):</a:t>
            </a:r>
          </a:p>
          <a:p>
            <a:pPr lvl="1"/>
            <a:r>
              <a:rPr lang="en-US" altLang="ko-KR" dirty="0" smtClean="0"/>
              <a:t>Collection of Bytes (UNIX)</a:t>
            </a:r>
          </a:p>
          <a:p>
            <a:pPr lvl="1"/>
            <a:r>
              <a:rPr lang="en-US" altLang="ko-KR" dirty="0" smtClean="0"/>
              <a:t>Doesn’t matter to system what kind of data structures you want to store on disk!</a:t>
            </a:r>
          </a:p>
          <a:p>
            <a:r>
              <a:rPr lang="en-US" altLang="ko-KR" dirty="0" smtClean="0"/>
              <a:t>System’s view (inside OS):</a:t>
            </a:r>
          </a:p>
          <a:p>
            <a:pPr lvl="1"/>
            <a:r>
              <a:rPr lang="en-US" altLang="ko-KR" dirty="0" smtClean="0"/>
              <a:t>Collection of blocks (a block is a logical transfer unit, while a sector is the physical transfer unit)</a:t>
            </a:r>
          </a:p>
          <a:p>
            <a:pPr lvl="1"/>
            <a:r>
              <a:rPr lang="en-US" altLang="ko-KR" dirty="0" smtClean="0"/>
              <a:t>Block size </a:t>
            </a:r>
            <a:r>
              <a:rPr lang="en-US" altLang="ko-KR" dirty="0" smtClean="0">
                <a:sym typeface="Symbol" panose="05050102010706020507" pitchFamily="18" charset="2"/>
              </a:rPr>
              <a:t> sector size; in UNIX, block size is 4KB</a:t>
            </a:r>
            <a:endParaRPr lang="en-US" altLang="ko-K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Light"/>
              </a:rPr>
              <a:t>Translation from User to System View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566400" cy="3342860"/>
          </a:xfrm>
        </p:spPr>
        <p:txBody>
          <a:bodyPr/>
          <a:lstStyle/>
          <a:p>
            <a:r>
              <a:rPr lang="en-US" altLang="ko-KR" dirty="0" smtClean="0">
                <a:latin typeface="Gill Sans Light"/>
              </a:rPr>
              <a:t>What happens if user says: “give me bytes 2 – 12?”</a:t>
            </a:r>
          </a:p>
          <a:p>
            <a:pPr lvl="1"/>
            <a:r>
              <a:rPr lang="en-US" altLang="ko-KR" dirty="0" smtClean="0">
                <a:latin typeface="Gill Sans Light"/>
              </a:rPr>
              <a:t>Fetch block corresponding to those bytes</a:t>
            </a:r>
          </a:p>
          <a:p>
            <a:pPr lvl="1"/>
            <a:r>
              <a:rPr lang="en-US" altLang="ko-KR" dirty="0" smtClean="0">
                <a:latin typeface="Gill Sans Light"/>
              </a:rPr>
              <a:t>Return just the correct portion of the block</a:t>
            </a:r>
          </a:p>
          <a:p>
            <a:r>
              <a:rPr lang="en-US" altLang="ko-KR" dirty="0" smtClean="0">
                <a:latin typeface="Gill Sans Light"/>
              </a:rPr>
              <a:t>What about writing bytes 2 – 12?</a:t>
            </a:r>
          </a:p>
          <a:p>
            <a:pPr lvl="1"/>
            <a:r>
              <a:rPr lang="en-US" altLang="ko-KR" dirty="0" smtClean="0">
                <a:latin typeface="Gill Sans Light"/>
              </a:rPr>
              <a:t>Fetch block, modify relevant portion, write out block</a:t>
            </a:r>
          </a:p>
          <a:p>
            <a:r>
              <a:rPr lang="en-US" altLang="ko-KR" dirty="0" smtClean="0">
                <a:latin typeface="Gill Sans Light"/>
              </a:rPr>
              <a:t>Everything inside file system is in terms of whole-size blocks</a:t>
            </a:r>
          </a:p>
          <a:p>
            <a:pPr lvl="1"/>
            <a:r>
              <a:rPr lang="en-US" altLang="ko-KR" dirty="0" smtClean="0">
                <a:latin typeface="Gill Sans Light"/>
              </a:rPr>
              <a:t>Actual disk I/O happens in blocks</a:t>
            </a:r>
          </a:p>
          <a:p>
            <a:pPr lvl="1"/>
            <a:r>
              <a:rPr lang="en-US" altLang="ko-KR" dirty="0" smtClean="0">
                <a:latin typeface="Gill Sans Light"/>
              </a:rPr>
              <a:t>read/write smaller than block size needs to translate and buffer</a:t>
            </a:r>
            <a:endParaRPr lang="ko-KR" altLang="en-US" dirty="0">
              <a:latin typeface="Gill Sans Light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6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820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disk is accessed </a:t>
            </a:r>
            <a:r>
              <a:rPr lang="en-US" altLang="ko-KR" sz="2800" dirty="0">
                <a:ea typeface="굴림" panose="020B0600000101010101" pitchFamily="34" charset="-127"/>
              </a:rPr>
              <a:t>as linear array of </a:t>
            </a:r>
            <a:r>
              <a:rPr lang="en-US" altLang="ko-KR" sz="2800" dirty="0" smtClean="0">
                <a:ea typeface="굴림" panose="020B0600000101010101" pitchFamily="34" charset="-127"/>
              </a:rPr>
              <a:t>sectors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How to identify a sector?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Physical position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Sectors is a vector </a:t>
            </a:r>
            <a:r>
              <a:rPr lang="en-US" altLang="ko-KR" sz="2200" dirty="0">
                <a:ea typeface="굴림" panose="020B0600000101010101" pitchFamily="34" charset="-127"/>
              </a:rPr>
              <a:t>[cylinder, surface, sector</a:t>
            </a:r>
            <a:r>
              <a:rPr lang="en-US" altLang="ko-KR" sz="2200" dirty="0" smtClean="0">
                <a:ea typeface="굴림" panose="020B0600000101010101" pitchFamily="34" charset="-127"/>
              </a:rPr>
              <a:t>]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 used anymore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OS/BIOS must deal with bad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</a:t>
            </a: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Block Addressing (</a:t>
            </a: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LBA)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Every </a:t>
            </a:r>
            <a:r>
              <a:rPr lang="en-US" altLang="ko-KR" sz="2400" dirty="0">
                <a:ea typeface="굴림" panose="020B0600000101010101" pitchFamily="34" charset="-127"/>
              </a:rPr>
              <a:t>sector has integer address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Controller </a:t>
            </a:r>
            <a:r>
              <a:rPr lang="en-US" altLang="ko-KR" sz="2400" dirty="0">
                <a:ea typeface="굴림" panose="020B0600000101010101" pitchFamily="34" charset="-127"/>
              </a:rPr>
              <a:t>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Shields </a:t>
            </a:r>
            <a:r>
              <a:rPr lang="en-US" altLang="ko-KR" sz="2400" dirty="0">
                <a:ea typeface="굴림" panose="020B0600000101010101" pitchFamily="34" charset="-127"/>
              </a:rPr>
              <a:t>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File System 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Track free disk blocks</a:t>
            </a:r>
          </a:p>
          <a:p>
            <a:pPr lvl="1"/>
            <a:r>
              <a:rPr lang="en-US" sz="2400" dirty="0" smtClean="0"/>
              <a:t>Need to know where to put newly written data</a:t>
            </a:r>
          </a:p>
          <a:p>
            <a:r>
              <a:rPr lang="en-US" sz="2800" dirty="0" smtClean="0"/>
              <a:t>Track which blocks contain data for which files</a:t>
            </a:r>
          </a:p>
          <a:p>
            <a:pPr lvl="1"/>
            <a:r>
              <a:rPr lang="en-US" sz="2400" dirty="0" smtClean="0"/>
              <a:t>Need to know where to read a file from</a:t>
            </a:r>
          </a:p>
          <a:p>
            <a:r>
              <a:rPr lang="en-US" sz="2800" dirty="0" smtClean="0"/>
              <a:t>Track files in a directory</a:t>
            </a:r>
          </a:p>
          <a:p>
            <a:pPr lvl="1"/>
            <a:r>
              <a:rPr lang="en-US" sz="2400" dirty="0" smtClean="0"/>
              <a:t>Find list of file's blocks given its name</a:t>
            </a:r>
          </a:p>
          <a:p>
            <a:r>
              <a:rPr lang="en-US" sz="2800" dirty="0" smtClean="0"/>
              <a:t>Where do we maintain all of this?</a:t>
            </a:r>
          </a:p>
          <a:p>
            <a:pPr lvl="1"/>
            <a:r>
              <a:rPr lang="en-US" sz="2400" dirty="0" smtClean="0"/>
              <a:t>Somewhere on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8918-B086-4E48-9984-A5616A4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 on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D0C5-88A0-4A79-87C0-56D9F686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Somewhat different from data structures in memory</a:t>
            </a:r>
          </a:p>
          <a:p>
            <a:r>
              <a:rPr lang="en-US" sz="2800" dirty="0" smtClean="0"/>
              <a:t>Access a block at a time</a:t>
            </a:r>
          </a:p>
          <a:p>
            <a:pPr lvl="1"/>
            <a:r>
              <a:rPr lang="en-US" sz="2400" dirty="0" smtClean="0"/>
              <a:t>Can't efficiently read/write a single word</a:t>
            </a:r>
          </a:p>
          <a:p>
            <a:pPr lvl="1"/>
            <a:r>
              <a:rPr lang="en-US" sz="2400" dirty="0" smtClean="0"/>
              <a:t>Have to read/write full block containing it</a:t>
            </a:r>
          </a:p>
          <a:p>
            <a:pPr lvl="1"/>
            <a:r>
              <a:rPr lang="en-US" sz="2400" dirty="0" smtClean="0"/>
              <a:t>Ideally want sequential access patterns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Durability</a:t>
            </a:r>
          </a:p>
          <a:p>
            <a:pPr lvl="1"/>
            <a:r>
              <a:rPr lang="en-US" sz="2400" dirty="0" smtClean="0"/>
              <a:t>Ideally, file system is in meaningful state upon shutdown</a:t>
            </a:r>
          </a:p>
          <a:p>
            <a:pPr lvl="1"/>
            <a:r>
              <a:rPr lang="en-US" sz="2400" dirty="0" smtClean="0"/>
              <a:t>This obviously isn't always the case…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379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98E-633A-4747-92A0-884C503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54F8-65BC-436F-85EF-E91F2206E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9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Critical Factors in 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1"/>
            <a:ext cx="10210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(Hard) 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carefully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70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endParaRPr lang="en-US" sz="2000" b="0" dirty="0" smtClean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  <a:endParaRPr lang="en-US" sz="2000" b="0" dirty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74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057-7EAC-4810-BF67-AC648A7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Overhead in Fast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link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with startup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Latency: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Effective Bandwidth: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Half-power 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this example, half-power bandwidth occurs at </a:t>
                </a:r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  <a:blipFill>
                <a:blip r:embed="rId2"/>
                <a:stretch>
                  <a:fillRect l="-1354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EAA902-AB5B-48E8-A3A6-723AB59273DA}"/>
              </a:ext>
            </a:extLst>
          </p:cNvPr>
          <p:cNvGrpSpPr/>
          <p:nvPr/>
        </p:nvGrpSpPr>
        <p:grpSpPr>
          <a:xfrm>
            <a:off x="6670537" y="1180479"/>
            <a:ext cx="5441950" cy="4415167"/>
            <a:chOff x="1873250" y="1452233"/>
            <a:chExt cx="5441950" cy="44151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ECF77E-2F8A-4004-9DD4-F82DD0AD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4F2285-C8FC-4838-BAFC-C4AB539AC870}"/>
                </a:ext>
              </a:extLst>
            </p:cNvPr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067800" y="525780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ill Sans Light"/>
              </a:rPr>
              <a:t>Length (x)</a:t>
            </a:r>
            <a:endParaRPr lang="en-US" sz="12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0760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C5D42-B922-4A7B-B6AF-58A0990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BSD/Linux-like </a:t>
            </a:r>
            <a:r>
              <a:rPr lang="en-US" dirty="0" err="1" smtClean="0"/>
              <a:t>Inode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00C76-F9D3-4211-ACDE-FAE24509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5588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 smtClean="0"/>
              <a:t>Sample file in multilevel </a:t>
            </a:r>
            <a:br>
              <a:rPr lang="en-US" altLang="ko-KR" sz="2400" dirty="0" smtClean="0"/>
            </a:br>
            <a:r>
              <a:rPr lang="en-US" altLang="ko-KR" sz="2400" dirty="0" smtClean="0"/>
              <a:t>indexed format:</a:t>
            </a:r>
          </a:p>
          <a:p>
            <a:pPr lvl="1"/>
            <a:r>
              <a:rPr lang="en-US" altLang="ko-KR" sz="2000" dirty="0" smtClean="0"/>
              <a:t>Data Stored in Blocks</a:t>
            </a:r>
          </a:p>
          <a:p>
            <a:pPr lvl="1"/>
            <a:r>
              <a:rPr lang="en-US" altLang="ko-KR" sz="2000" dirty="0" smtClean="0"/>
              <a:t>10 direct </a:t>
            </a:r>
            <a:r>
              <a:rPr lang="en-US" altLang="ko-KR" sz="2000" dirty="0" err="1" smtClean="0"/>
              <a:t>ptrs</a:t>
            </a:r>
            <a:r>
              <a:rPr lang="en-US" altLang="ko-KR" sz="2000" dirty="0" smtClean="0"/>
              <a:t>, 1K blocks</a:t>
            </a:r>
          </a:p>
          <a:p>
            <a:pPr lvl="1"/>
            <a:r>
              <a:rPr lang="en-US" altLang="ko-KR" sz="2000" dirty="0" smtClean="0"/>
              <a:t>One Indirect block</a:t>
            </a:r>
          </a:p>
          <a:p>
            <a:pPr lvl="1"/>
            <a:r>
              <a:rPr lang="en-US" altLang="ko-KR" sz="2000" dirty="0" smtClean="0"/>
              <a:t>One Doubly-indirect Block</a:t>
            </a:r>
          </a:p>
          <a:p>
            <a:pPr lvl="1"/>
            <a:r>
              <a:rPr lang="en-US" altLang="ko-KR" sz="2000" dirty="0" smtClean="0"/>
              <a:t>One Triply-indirect Block</a:t>
            </a:r>
          </a:p>
          <a:p>
            <a:r>
              <a:rPr lang="en-US" altLang="ko-KR" sz="2400" dirty="0" smtClean="0"/>
              <a:t>Example accesses</a:t>
            </a:r>
          </a:p>
          <a:p>
            <a:pPr lvl="1"/>
            <a:r>
              <a:rPr lang="en-US" altLang="ko-KR" sz="2000" dirty="0" smtClean="0"/>
              <a:t>How many accesses for </a:t>
            </a:r>
            <a:br>
              <a:rPr lang="en-US" altLang="ko-KR" sz="2000" dirty="0" smtClean="0"/>
            </a:br>
            <a:r>
              <a:rPr lang="en-US" altLang="ko-KR" sz="2000" dirty="0" smtClean="0"/>
              <a:t>block #23? (assume file </a:t>
            </a:r>
            <a:br>
              <a:rPr lang="en-US" altLang="ko-KR" sz="2000" dirty="0" smtClean="0"/>
            </a:br>
            <a:r>
              <a:rPr lang="en-US" altLang="ko-KR" sz="2000" dirty="0" smtClean="0"/>
              <a:t>header accessed on open)?</a:t>
            </a:r>
          </a:p>
          <a:p>
            <a:pPr lvl="2"/>
            <a:r>
              <a:rPr lang="en-US" altLang="ko-KR" sz="1800" dirty="0" smtClean="0"/>
              <a:t>Two: One for indirect block, </a:t>
            </a:r>
            <a:br>
              <a:rPr lang="en-US" altLang="ko-KR" sz="1800" dirty="0" smtClean="0"/>
            </a:br>
            <a:r>
              <a:rPr lang="en-US" altLang="ko-KR" sz="1800" dirty="0" smtClean="0"/>
              <a:t>one for data</a:t>
            </a:r>
          </a:p>
          <a:p>
            <a:pPr lvl="1"/>
            <a:r>
              <a:rPr lang="en-US" altLang="ko-KR" sz="2000" dirty="0" smtClean="0"/>
              <a:t>How about block #5?</a:t>
            </a:r>
          </a:p>
          <a:p>
            <a:pPr lvl="2"/>
            <a:r>
              <a:rPr lang="en-US" altLang="ko-KR" sz="1800" dirty="0" smtClean="0"/>
              <a:t>One: One for data</a:t>
            </a:r>
          </a:p>
          <a:p>
            <a:pPr lvl="1"/>
            <a:r>
              <a:rPr lang="en-US" altLang="ko-KR" sz="2000" dirty="0" smtClean="0"/>
              <a:t>Block #340?</a:t>
            </a:r>
          </a:p>
          <a:p>
            <a:pPr lvl="2"/>
            <a:r>
              <a:rPr lang="en-US" altLang="ko-KR" sz="1800" dirty="0" smtClean="0"/>
              <a:t>Three: double indirect block, </a:t>
            </a:r>
            <a:br>
              <a:rPr lang="en-US" altLang="ko-KR" sz="1800" dirty="0" smtClean="0"/>
            </a:br>
            <a:r>
              <a:rPr lang="en-US" altLang="ko-KR" sz="1800" dirty="0" smtClean="0"/>
              <a:t>indirect block, and data</a:t>
            </a:r>
            <a:endParaRPr lang="en-US" altLang="ko-KR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4887E-1DF6-42D6-8797-A6178E1E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r="3993"/>
          <a:stretch/>
        </p:blipFill>
        <p:spPr>
          <a:xfrm>
            <a:off x="4419600" y="838200"/>
            <a:ext cx="7696201" cy="5486400"/>
          </a:xfrm>
        </p:spPr>
      </p:pic>
      <p:sp>
        <p:nvSpPr>
          <p:cNvPr id="2" name="Rounded Rectangle 1"/>
          <p:cNvSpPr/>
          <p:nvPr/>
        </p:nvSpPr>
        <p:spPr bwMode="auto">
          <a:xfrm>
            <a:off x="10896600" y="1066800"/>
            <a:ext cx="762000" cy="53340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 rot="20919469">
            <a:off x="7531994" y="2219909"/>
            <a:ext cx="4114800" cy="77709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0058400" y="3048000"/>
            <a:ext cx="1524000" cy="9906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9067800" y="4131618"/>
            <a:ext cx="2463800" cy="973782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7954642" y="5029200"/>
            <a:ext cx="3551558" cy="137160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38600" y="762000"/>
            <a:ext cx="8077201" cy="5715000"/>
            <a:chOff x="4038600" y="762000"/>
            <a:chExt cx="8077201" cy="5715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4038600" y="762000"/>
              <a:ext cx="77724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pic>
          <p:nvPicPr>
            <p:cNvPr id="19" name="Content Placeholder 12">
              <a:extLst>
                <a:ext uri="{FF2B5EF4-FFF2-40B4-BE49-F238E27FC236}">
                  <a16:creationId xmlns:a16="http://schemas.microsoft.com/office/drawing/2014/main" id="{BF34887E-1DF6-42D6-8797-A6178E1E1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54" r="3993"/>
            <a:stretch/>
          </p:blipFill>
          <p:spPr bwMode="auto">
            <a:xfrm>
              <a:off x="4419600" y="838200"/>
              <a:ext cx="7696201" cy="548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8225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  <p:bldP spid="2" grpId="1" animBg="1"/>
      <p:bldP spid="3" grpId="0" animBg="1"/>
      <p:bldP spid="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read(3,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buf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368035" y="4121395"/>
            <a:ext cx="202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6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35836" y="4043302"/>
            <a:ext cx="1575080" cy="4377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4006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Open file description is better described as remembering the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 (file number)</a:t>
            </a:r>
            <a:r>
              <a:rPr lang="en-US" dirty="0">
                <a:latin typeface="Gill Sans Light"/>
              </a:rPr>
              <a:t> of the file, not its name</a:t>
            </a:r>
            <a:endParaRPr lang="en-US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50249" y="4939753"/>
            <a:ext cx="246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5" y="4043302"/>
            <a:ext cx="2242863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Gill Sans Light"/>
              </a:rPr>
              <a:t>File: foo.txt</a:t>
            </a:r>
            <a:r>
              <a:rPr lang="en-US" dirty="0">
                <a:solidFill>
                  <a:schemeClr val="tx1"/>
                </a:solidFill>
                <a:latin typeface="Gill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endParaRPr lang="en-US" b="1" strike="sngStrike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95469" y="4099159"/>
            <a:ext cx="1515446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100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F46-CE76-4513-89A4-E862379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79B-F2BD-4051-B464-04AB2496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4223"/>
            <a:ext cx="11153931" cy="2865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Light"/>
              </a:rPr>
              <a:t>Open performs </a:t>
            </a:r>
            <a:r>
              <a:rPr lang="en-US" i="1" dirty="0">
                <a:solidFill>
                  <a:srgbClr val="FF0000"/>
                </a:solidFill>
                <a:latin typeface="Gill Sans Light"/>
              </a:rPr>
              <a:t>Name Resolution</a:t>
            </a:r>
          </a:p>
          <a:p>
            <a:pPr lvl="1"/>
            <a:r>
              <a:rPr lang="en-US" dirty="0">
                <a:latin typeface="Gill Sans Light"/>
              </a:rPr>
              <a:t>Translates path name into a “file number”</a:t>
            </a:r>
          </a:p>
          <a:p>
            <a:r>
              <a:rPr lang="en-US" dirty="0">
                <a:latin typeface="Gill Sans Light"/>
              </a:rPr>
              <a:t>Read and Write operate on the file number</a:t>
            </a:r>
          </a:p>
          <a:p>
            <a:pPr lvl="1"/>
            <a:r>
              <a:rPr lang="en-US" dirty="0">
                <a:latin typeface="Gill Sans Light"/>
              </a:rPr>
              <a:t>Use file number as an “index” to locate the blocks</a:t>
            </a:r>
          </a:p>
          <a:p>
            <a:endParaRPr lang="en-US" sz="3000" dirty="0">
              <a:latin typeface="Gill Sans Light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Gill Sans Light"/>
              </a:rPr>
              <a:t>4 components: </a:t>
            </a:r>
          </a:p>
          <a:p>
            <a:pPr lvl="1"/>
            <a:r>
              <a:rPr lang="en-US" sz="2600" b="1" dirty="0" smtClean="0">
                <a:solidFill>
                  <a:srgbClr val="FF0000"/>
                </a:solidFill>
                <a:latin typeface="Gill Sans Light"/>
              </a:rPr>
              <a:t>directory</a:t>
            </a:r>
            <a:r>
              <a:rPr lang="en-US" sz="2600" b="1" dirty="0">
                <a:solidFill>
                  <a:srgbClr val="FF0000"/>
                </a:solidFill>
                <a:latin typeface="Gill Sans Light"/>
              </a:rPr>
              <a:t>, index structure, storage blocks, free space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A7FC4-05D8-4BE2-A6CB-08237101B679}"/>
              </a:ext>
            </a:extLst>
          </p:cNvPr>
          <p:cNvSpPr txBox="1"/>
          <p:nvPr/>
        </p:nvSpPr>
        <p:spPr>
          <a:xfrm>
            <a:off x="1155765" y="1219200"/>
            <a:ext cx="1645001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file name</a:t>
            </a:r>
          </a:p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05729-4AD9-470F-8C73-FEC4A1B604E5}"/>
              </a:ext>
            </a:extLst>
          </p:cNvPr>
          <p:cNvGrpSpPr/>
          <p:nvPr/>
        </p:nvGrpSpPr>
        <p:grpSpPr>
          <a:xfrm>
            <a:off x="2667000" y="1219200"/>
            <a:ext cx="4588815" cy="905506"/>
            <a:chOff x="2667000" y="1182499"/>
            <a:chExt cx="4588815" cy="9055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BC66F2-E377-4F1B-A142-224725790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53139" y="1617765"/>
              <a:ext cx="2501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D732F-EDEC-4FFC-8528-55EE08FF4161}"/>
                </a:ext>
              </a:extLst>
            </p:cNvPr>
            <p:cNvSpPr txBox="1"/>
            <p:nvPr/>
          </p:nvSpPr>
          <p:spPr>
            <a:xfrm>
              <a:off x="2667000" y="1626340"/>
              <a:ext cx="2664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d</a:t>
              </a:r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irectory structure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3CE52-66DB-4B40-9911-AFA46313B026}"/>
                </a:ext>
              </a:extLst>
            </p:cNvPr>
            <p:cNvSpPr txBox="1"/>
            <p:nvPr/>
          </p:nvSpPr>
          <p:spPr>
            <a:xfrm>
              <a:off x="5290213" y="1182499"/>
              <a:ext cx="1965602" cy="824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offset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4B3F3-250B-4179-90D5-EF0DFDCD968A}"/>
              </a:ext>
            </a:extLst>
          </p:cNvPr>
          <p:cNvGrpSpPr/>
          <p:nvPr/>
        </p:nvGrpSpPr>
        <p:grpSpPr>
          <a:xfrm>
            <a:off x="7113482" y="1392856"/>
            <a:ext cx="4460617" cy="1101182"/>
            <a:chOff x="7113482" y="1356155"/>
            <a:chExt cx="4460617" cy="11011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E4837A-B37D-446C-BB9B-3A3CA824C082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43" y="1617765"/>
              <a:ext cx="20753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3E3AD-E4C8-4863-A76A-D8AA6B7F0EB2}"/>
                </a:ext>
              </a:extLst>
            </p:cNvPr>
            <p:cNvSpPr txBox="1"/>
            <p:nvPr/>
          </p:nvSpPr>
          <p:spPr>
            <a:xfrm>
              <a:off x="7113482" y="1626340"/>
              <a:ext cx="2204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index </a:t>
              </a: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structure</a:t>
              </a:r>
              <a:b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</a:b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(“</a:t>
              </a:r>
              <a:r>
                <a:rPr lang="en-US" sz="2400" b="0" dirty="0" err="1" smtClean="0"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”)</a:t>
              </a:r>
              <a:endParaRPr lang="en-US" sz="24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323E4-6FDD-4D43-A5FD-087DE975A735}"/>
                </a:ext>
              </a:extLst>
            </p:cNvPr>
            <p:cNvSpPr txBox="1"/>
            <p:nvPr/>
          </p:nvSpPr>
          <p:spPr>
            <a:xfrm>
              <a:off x="9228584" y="1356155"/>
              <a:ext cx="2345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s</a:t>
              </a: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torage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208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820-D0FF-409D-BB55-A6BAC55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File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8085-EE4E-4D64-A552-C5823D1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1125200" cy="5105400"/>
          </a:xfrm>
        </p:spPr>
        <p:txBody>
          <a:bodyPr>
            <a:normAutofit/>
          </a:bodyPr>
          <a:lstStyle/>
          <a:p>
            <a:r>
              <a:rPr lang="en-US" dirty="0"/>
              <a:t>Look up in </a:t>
            </a:r>
            <a:r>
              <a:rPr lang="en-US" b="1" i="1" dirty="0"/>
              <a:t>directory structure</a:t>
            </a:r>
          </a:p>
          <a:p>
            <a:endParaRPr lang="en-US" dirty="0"/>
          </a:p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lvl="1"/>
            <a:r>
              <a:rPr lang="en-US" dirty="0"/>
              <a:t>File number could be a file or another directory</a:t>
            </a:r>
          </a:p>
          <a:p>
            <a:pPr lvl="1"/>
            <a:r>
              <a:rPr lang="en-US" dirty="0"/>
              <a:t>Operating system stores the mapping in the directory in a format it interprets</a:t>
            </a:r>
          </a:p>
          <a:p>
            <a:pPr lvl="1"/>
            <a:r>
              <a:rPr lang="en-US" dirty="0"/>
              <a:t>Each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 is called a directory entry</a:t>
            </a:r>
          </a:p>
          <a:p>
            <a:pPr lvl="1"/>
            <a:endParaRPr lang="en-US" dirty="0"/>
          </a:p>
          <a:p>
            <a:r>
              <a:rPr lang="en-US" dirty="0"/>
              <a:t>Process isn’t allowed to read the raw bytes of a directory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 function doesn’t work on a directory</a:t>
            </a:r>
          </a:p>
          <a:p>
            <a:pPr lvl="1"/>
            <a:r>
              <a:rPr lang="en-US" dirty="0"/>
              <a:t>Instead, see </a:t>
            </a:r>
            <a:r>
              <a:rPr lang="en-US" dirty="0" err="1">
                <a:latin typeface="Consolas" panose="020B0609020204030204" pitchFamily="49" charset="0"/>
              </a:rPr>
              <a:t>readdir</a:t>
            </a:r>
            <a:r>
              <a:rPr lang="en-US" dirty="0"/>
              <a:t>, which iterates over the map without revealing the raw bytes</a:t>
            </a:r>
          </a:p>
          <a:p>
            <a:endParaRPr lang="en-US" dirty="0"/>
          </a:p>
          <a:p>
            <a:r>
              <a:rPr lang="en-US" dirty="0"/>
              <a:t>Why shouldn’t the OS let processes read/write the bytes of a directory?</a:t>
            </a:r>
          </a:p>
        </p:txBody>
      </p:sp>
    </p:spTree>
    <p:extLst>
      <p:ext uri="{BB962C8B-B14F-4D97-AF65-F5344CB8AC3E}">
        <p14:creationId xmlns:p14="http://schemas.microsoft.com/office/powerpoint/2010/main" val="2957109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4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43000"/>
            <a:ext cx="8183050" cy="50339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pairs</a:t>
            </a:r>
            <a:br>
              <a:rPr lang="en-US" b="1" dirty="0"/>
            </a:b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3477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65239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EBB-0C21-4AEA-BABE-AA126BD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DC77-AFC3-4B54-A511-9736F12B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</a:t>
            </a:r>
            <a:endParaRPr lang="en-US" dirty="0" smtClean="0">
              <a:ea typeface="ＭＳ Ｐゴシック" pitchFamily="-83" charset="-128"/>
            </a:endParaRP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ea typeface="ＭＳ Ｐゴシック" pitchFamily="-83" charset="-128"/>
              </a:rPr>
              <a:t>Search </a:t>
            </a:r>
            <a:r>
              <a:rPr lang="en-US" dirty="0">
                <a:ea typeface="ＭＳ Ｐゴシック" pitchFamily="-83" charset="-128"/>
              </a:rPr>
              <a:t>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98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CA2-E826-4539-9C7C-CB81C58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In-Memory File System Structures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8DF3EB-EC70-4C37-B561-7E2CB9FA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1053"/>
            <a:ext cx="10704443" cy="2095909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Open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: find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on disk from pathname (traversing directories)</a:t>
            </a:r>
          </a:p>
          <a:p>
            <a:pPr lvl="1"/>
            <a:r>
              <a:rPr lang="en-US" dirty="0">
                <a:latin typeface="Gill Sans Light"/>
              </a:rPr>
              <a:t>Create “in-memory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” in system-wide open file table</a:t>
            </a:r>
          </a:p>
          <a:p>
            <a:pPr lvl="1"/>
            <a:r>
              <a:rPr lang="en-US" dirty="0">
                <a:latin typeface="Gill Sans Light"/>
              </a:rPr>
              <a:t>One entry in this table no matter how many instances of the file are open</a:t>
            </a:r>
          </a:p>
          <a:p>
            <a:r>
              <a:rPr lang="en-US" dirty="0">
                <a:latin typeface="Gill Sans Light"/>
              </a:rPr>
              <a:t>Read/write </a:t>
            </a:r>
            <a:r>
              <a:rPr lang="en-US" dirty="0" err="1">
                <a:latin typeface="Gill Sans Light"/>
              </a:rPr>
              <a:t>syscalls</a:t>
            </a:r>
            <a:r>
              <a:rPr lang="en-US" dirty="0">
                <a:latin typeface="Gill Sans Light"/>
              </a:rPr>
              <a:t> look up 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using the file handle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C433B-F8FB-476F-854C-478D8A9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407" t="55060" r="3938" b="4959"/>
          <a:stretch>
            <a:fillRect/>
          </a:stretch>
        </p:blipFill>
        <p:spPr bwMode="auto">
          <a:xfrm>
            <a:off x="1600200" y="914400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05379-06D7-459D-A107-B2D3D7DBF6ED}"/>
              </a:ext>
            </a:extLst>
          </p:cNvPr>
          <p:cNvSpPr txBox="1"/>
          <p:nvPr/>
        </p:nvSpPr>
        <p:spPr>
          <a:xfrm>
            <a:off x="2514601" y="2309606"/>
            <a:ext cx="768625" cy="369332"/>
          </a:xfrm>
          <a:prstGeom prst="rect">
            <a:avLst/>
          </a:prstGeom>
          <a:solidFill>
            <a:srgbClr val="C6EBF9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Gill Sans Light"/>
              </a:rPr>
              <a:t>(</a:t>
            </a:r>
            <a:r>
              <a:rPr lang="en-US" dirty="0" err="1">
                <a:latin typeface="Gill Sans Light"/>
              </a:rPr>
              <a:t>fd</a:t>
            </a:r>
            <a:r>
              <a:rPr lang="en-US" dirty="0">
                <a:latin typeface="Gill Sans Light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B778-5A65-46B8-AAC1-9E8C5DEDDB39}"/>
              </a:ext>
            </a:extLst>
          </p:cNvPr>
          <p:cNvSpPr txBox="1"/>
          <p:nvPr/>
        </p:nvSpPr>
        <p:spPr>
          <a:xfrm>
            <a:off x="3733799" y="914400"/>
            <a:ext cx="609601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fd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4A7DD-C923-4EC7-9255-B21E240EE8AB}"/>
              </a:ext>
            </a:extLst>
          </p:cNvPr>
          <p:cNvSpPr txBox="1"/>
          <p:nvPr/>
        </p:nvSpPr>
        <p:spPr>
          <a:xfrm>
            <a:off x="8063947" y="2692190"/>
            <a:ext cx="1686340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D812F-9839-4EBF-9D30-A948E1B4974B}"/>
              </a:ext>
            </a:extLst>
          </p:cNvPr>
          <p:cNvCxnSpPr/>
          <p:nvPr/>
        </p:nvCxnSpPr>
        <p:spPr>
          <a:xfrm>
            <a:off x="2925418" y="2497726"/>
            <a:ext cx="6162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05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BB-9D79-4B2A-800F-43CF62E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Characteristics of Files</a:t>
            </a:r>
          </a:p>
        </p:txBody>
      </p:sp>
      <p:pic>
        <p:nvPicPr>
          <p:cNvPr id="12" name="Picture 11" descr="Screen Shot 2014-10-21 at 1.49.39 PM.png">
            <a:extLst>
              <a:ext uri="{FF2B5EF4-FFF2-40B4-BE49-F238E27FC236}">
                <a16:creationId xmlns:a16="http://schemas.microsoft.com/office/drawing/2014/main" id="{338614E2-D340-4709-A3BA-D32387146A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2" y="1981200"/>
            <a:ext cx="612371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E35-3E3A-4986-A165-B59C1AB63F03}"/>
              </a:ext>
            </a:extLst>
          </p:cNvPr>
          <p:cNvSpPr txBox="1"/>
          <p:nvPr/>
        </p:nvSpPr>
        <p:spPr>
          <a:xfrm>
            <a:off x="7789214" y="2564178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Published in FAST 2007</a:t>
            </a:r>
          </a:p>
        </p:txBody>
      </p:sp>
    </p:spTree>
    <p:extLst>
      <p:ext uri="{BB962C8B-B14F-4D97-AF65-F5344CB8AC3E}">
        <p14:creationId xmlns:p14="http://schemas.microsoft.com/office/powerpoint/2010/main" val="2039762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688-F861-4897-8B9B-B3A22988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10 </a:t>
            </a:r>
            <a:r>
              <a:rPr lang="en-US" dirty="0" err="1"/>
              <a:t>ms</a:t>
            </a:r>
            <a:r>
              <a:rPr lang="en-US" dirty="0"/>
              <a:t> Startup Cost (e.g., Disk)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34A4C-8E95-4E1E-BD42-569A64FBF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493" y="990600"/>
                <a:ext cx="5715000" cy="4348163"/>
              </a:xfrm>
            </p:spPr>
            <p:txBody>
              <a:bodyPr/>
              <a:lstStyle/>
              <a:p>
                <a:r>
                  <a:rPr lang="en-US" dirty="0" smtClean="0"/>
                  <a:t>Half-power bandwidth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=1.25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Large startup cost can degrade effective bandwidth</a:t>
                </a:r>
              </a:p>
              <a:p>
                <a:endParaRPr lang="en-US" dirty="0"/>
              </a:p>
              <a:p>
                <a:r>
                  <a:rPr lang="en-US" dirty="0"/>
                  <a:t>Amortize it by performing I/O in larger blocks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34A4C-8E95-4E1E-BD42-569A64FBF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493" y="990600"/>
                <a:ext cx="5715000" cy="4348163"/>
              </a:xfrm>
              <a:blipFill>
                <a:blip r:embed="rId2"/>
                <a:stretch>
                  <a:fillRect l="-1494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507856A-EE7D-48C2-B0DC-372E720C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78" y="1066800"/>
            <a:ext cx="6121400" cy="4966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20DB7-1158-4BEA-9EF1-513AB439DE13}"/>
              </a:ext>
            </a:extLst>
          </p:cNvPr>
          <p:cNvSpPr txBox="1"/>
          <p:nvPr/>
        </p:nvSpPr>
        <p:spPr>
          <a:xfrm>
            <a:off x="7772400" y="4876800"/>
            <a:ext cx="3429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Half-power </a:t>
            </a:r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x </a:t>
            </a:r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= 1,250,000 bytes!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565329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ill Sans Light"/>
              </a:rPr>
              <a:t>Length (x)</a:t>
            </a:r>
            <a:endParaRPr lang="en-US" sz="12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835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330539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1678140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20AA-46E4-4C09-B57B-DE6B8E3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D7AC-2FD0-4614-8CEF-8C4F897B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Bursts </a:t>
            </a:r>
            <a:r>
              <a:rPr lang="en-US" dirty="0"/>
              <a:t>&amp; High Utilization introduce queuing delays</a:t>
            </a:r>
          </a:p>
          <a:p>
            <a:pPr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Latency: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M/M/1 and M/G/1 queues: simplest to analyze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As utilization approaches 100%, latency  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	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½(1+C) x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/(</a:t>
            </a:r>
            <a:r>
              <a:rPr lang="en-US" altLang="ko-KR" dirty="0">
                <a:ea typeface="Gulim" panose="020B0600000101010101" pitchFamily="34" charset="-127"/>
              </a:rPr>
              <a:t>1 –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))</a:t>
            </a:r>
          </a:p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access and usage patterns</a:t>
            </a:r>
          </a:p>
          <a:p>
            <a:pPr lvl="1"/>
            <a:r>
              <a:rPr lang="en-US" dirty="0"/>
              <a:t>Maximize sequential access, allow efficient random </a:t>
            </a:r>
            <a:r>
              <a:rPr lang="en-US" dirty="0" smtClean="0"/>
              <a:t>access</a:t>
            </a:r>
          </a:p>
          <a:p>
            <a:r>
              <a:rPr lang="en-US" dirty="0"/>
              <a:t>File (and directory)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</a:t>
            </a:r>
            <a:r>
              <a:rPr lang="en-US" sz="2400" dirty="0" smtClean="0"/>
              <a:t>files</a:t>
            </a:r>
            <a:endParaRPr lang="en-US" altLang="ko-KR" dirty="0">
              <a:ea typeface="Gulim" panose="020B0600000101010101" pitchFamily="34" charset="-127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7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498F-293B-4D96-A7A7-BA180850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Determines Peak BW for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FE99-148A-4CBC-AAB4-E8D41849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 Speed</a:t>
            </a:r>
          </a:p>
          <a:p>
            <a:pPr lvl="1"/>
            <a:r>
              <a:rPr lang="en-US" dirty="0"/>
              <a:t>PCI-X: 1064 MB/s = 133 MHz x 64 bit (per lane)</a:t>
            </a:r>
          </a:p>
          <a:p>
            <a:pPr lvl="1"/>
            <a:r>
              <a:rPr lang="en-US" dirty="0"/>
              <a:t>ULTRA WIDE SCSI: 40 MB/s</a:t>
            </a:r>
          </a:p>
          <a:p>
            <a:pPr lvl="1"/>
            <a:r>
              <a:rPr lang="en-US" dirty="0"/>
              <a:t>Serial Attached SCSI &amp; Serial ATA &amp; IEEE 1394 (firewire): 1.6 Gb/s full duplex (200 MB/s)</a:t>
            </a:r>
          </a:p>
          <a:p>
            <a:pPr lvl="1"/>
            <a:r>
              <a:rPr lang="en-US" dirty="0"/>
              <a:t>USB 3.0 – 5 Gb/s</a:t>
            </a:r>
          </a:p>
          <a:p>
            <a:pPr lvl="1"/>
            <a:r>
              <a:rPr lang="en-US" dirty="0"/>
              <a:t>Thunderbolt 3 – 40 Gb/s </a:t>
            </a:r>
          </a:p>
          <a:p>
            <a:pPr lvl="1"/>
            <a:endParaRPr lang="en-US" sz="1600" dirty="0"/>
          </a:p>
          <a:p>
            <a:r>
              <a:rPr lang="en-US" dirty="0"/>
              <a:t>Device Transfer Bandwidth</a:t>
            </a:r>
          </a:p>
          <a:p>
            <a:pPr lvl="1"/>
            <a:r>
              <a:rPr lang="en-US" dirty="0"/>
              <a:t>Rotational speed of disk</a:t>
            </a:r>
          </a:p>
          <a:p>
            <a:pPr lvl="1"/>
            <a:r>
              <a:rPr lang="en-US" dirty="0"/>
              <a:t>Write / Read rate of NAND flash</a:t>
            </a:r>
          </a:p>
          <a:p>
            <a:pPr lvl="1"/>
            <a:r>
              <a:rPr lang="en-US" dirty="0"/>
              <a:t>Signaling rate of network link</a:t>
            </a:r>
          </a:p>
          <a:p>
            <a:pPr lvl="1"/>
            <a:endParaRPr lang="en-US" sz="1600" dirty="0"/>
          </a:p>
          <a:p>
            <a:r>
              <a:rPr lang="en-US" dirty="0"/>
              <a:t>Whatever is the bottleneck in the path…</a:t>
            </a:r>
          </a:p>
        </p:txBody>
      </p:sp>
    </p:spTree>
    <p:extLst>
      <p:ext uri="{BB962C8B-B14F-4D97-AF65-F5344CB8AC3E}">
        <p14:creationId xmlns:p14="http://schemas.microsoft.com/office/powerpoint/2010/main" val="143169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BAF-03D7-4E7A-B2E8-B8C615E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Sequential Server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1C799-1475-46BB-86CE-A2B42904B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8608"/>
                <a:ext cx="10515600" cy="3029572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Single sequential “server” that can deliver a task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Gill Sans Light"/>
                  </a:rPr>
                  <a:t> operates at </a:t>
                </a:r>
                <a:r>
                  <a:rPr lang="en-US" dirty="0" smtClean="0">
                    <a:latin typeface="Gill Sans Light"/>
                  </a:rPr>
                  <a:t/>
                </a:r>
                <a:br>
                  <a:rPr lang="en-US" dirty="0" smtClean="0">
                    <a:latin typeface="Gill Sans Light"/>
                  </a:rPr>
                </a:br>
                <a:r>
                  <a:rPr lang="en-US" dirty="0" smtClean="0">
                    <a:latin typeface="Gill Sans Light"/>
                  </a:rPr>
                  <a:t>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(on average, in steady state, …)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ms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Gill Sans Light"/>
                          </a:rPr>
                          <m:t>s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yr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Gill Sans Light"/>
                          </a:rPr>
                          <m:t>yr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Applies to a processor, a disk drive, a person, a TA,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1C799-1475-46BB-86CE-A2B42904B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8608"/>
                <a:ext cx="10515600" cy="3029572"/>
              </a:xfrm>
              <a:blipFill>
                <a:blip r:embed="rId2"/>
                <a:stretch>
                  <a:fillRect l="-812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B58F389-75C0-B44A-96B7-E0A002FF68E5}"/>
              </a:ext>
            </a:extLst>
          </p:cNvPr>
          <p:cNvGrpSpPr/>
          <p:nvPr/>
        </p:nvGrpSpPr>
        <p:grpSpPr>
          <a:xfrm>
            <a:off x="1343054" y="1447800"/>
            <a:ext cx="1296649" cy="514888"/>
            <a:chOff x="1334125" y="1654340"/>
            <a:chExt cx="1296649" cy="5148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DA8271-B2C1-0B41-8707-F75C51B5D9BE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494E2B31-CAC1-084E-81D9-FF775041FBEF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A6D2E6-880C-674B-936F-EA5FEAB306AE}"/>
              </a:ext>
            </a:extLst>
          </p:cNvPr>
          <p:cNvGrpSpPr/>
          <p:nvPr/>
        </p:nvGrpSpPr>
        <p:grpSpPr>
          <a:xfrm>
            <a:off x="2699664" y="1447800"/>
            <a:ext cx="1296649" cy="514888"/>
            <a:chOff x="1334125" y="1654340"/>
            <a:chExt cx="1296649" cy="5148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481544-F917-BF43-917B-AFEFE79749A3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956A8E19-453D-C442-8B21-CB6C982681AE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7D9EFE-D8C4-A44F-ADB1-32B81BB68807}"/>
              </a:ext>
            </a:extLst>
          </p:cNvPr>
          <p:cNvGrpSpPr/>
          <p:nvPr/>
        </p:nvGrpSpPr>
        <p:grpSpPr>
          <a:xfrm>
            <a:off x="4056274" y="1447800"/>
            <a:ext cx="1296649" cy="514888"/>
            <a:chOff x="1334125" y="1654340"/>
            <a:chExt cx="1296649" cy="5148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F57A26-C26F-EB4B-B0AF-03A8227B7BC7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2E9A5907-9008-7B43-80D8-F067CDB03321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2DBBE4-9622-A149-8B18-E1558C15EF64}"/>
              </a:ext>
            </a:extLst>
          </p:cNvPr>
          <p:cNvGrpSpPr/>
          <p:nvPr/>
        </p:nvGrpSpPr>
        <p:grpSpPr>
          <a:xfrm>
            <a:off x="8435628" y="1447800"/>
            <a:ext cx="1296649" cy="514888"/>
            <a:chOff x="1334125" y="1654340"/>
            <a:chExt cx="1296649" cy="5148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BE2895-ACE4-374C-AC51-B04D82E8605C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18FA2F4B-C1E5-E04B-80B4-1B865D28B455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2CD3FB81-7599-6A4A-8FC2-679F7B4EF5D0}"/>
              </a:ext>
            </a:extLst>
          </p:cNvPr>
          <p:cNvSpPr txBox="1"/>
          <p:nvPr/>
        </p:nvSpPr>
        <p:spPr>
          <a:xfrm>
            <a:off x="7093908" y="1540241"/>
            <a:ext cx="96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Gill Sans Light"/>
              </a:rPr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1FBE6-DE8E-914E-9FDA-9142F088AFCF}"/>
              </a:ext>
            </a:extLst>
          </p:cNvPr>
          <p:cNvCxnSpPr>
            <a:cxnSpLocks/>
          </p:cNvCxnSpPr>
          <p:nvPr/>
        </p:nvCxnSpPr>
        <p:spPr>
          <a:xfrm>
            <a:off x="1133061" y="2169401"/>
            <a:ext cx="9256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">
            <a:extLst>
              <a:ext uri="{FF2B5EF4-FFF2-40B4-BE49-F238E27FC236}">
                <a16:creationId xmlns:a16="http://schemas.microsoft.com/office/drawing/2014/main" id="{B9BB5881-E2F4-634B-A0D2-8612FB431B93}"/>
              </a:ext>
            </a:extLst>
          </p:cNvPr>
          <p:cNvSpPr txBox="1"/>
          <p:nvPr/>
        </p:nvSpPr>
        <p:spPr>
          <a:xfrm>
            <a:off x="10480150" y="193856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ill Sans Light"/>
              </a:rPr>
              <a:t>time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7AB4C2-3E13-4B58-A7E4-0C9EA0634A3F}"/>
              </a:ext>
            </a:extLst>
          </p:cNvPr>
          <p:cNvGrpSpPr/>
          <p:nvPr/>
        </p:nvGrpSpPr>
        <p:grpSpPr>
          <a:xfrm>
            <a:off x="5416235" y="1447800"/>
            <a:ext cx="1296649" cy="514888"/>
            <a:chOff x="1334125" y="1654340"/>
            <a:chExt cx="1296649" cy="5148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91A6D6-1FE6-48C7-B88C-794356077846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0658795B-B01A-491C-B53D-DCFD910953A0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83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0C6B-79FD-4771-861F-89E61353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Single Pipelined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E8A82-A9D7-43BA-94BB-4005CEF03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21928"/>
                <a:ext cx="10515600" cy="1995902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Single pipelined server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</a:rPr>
                  <a:t> stages for tasks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Gill Sans Light"/>
                  </a:rPr>
                  <a:t> (i.e., time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per stage) delivers at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ms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=400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s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yr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yr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E8A82-A9D7-43BA-94BB-4005CEF03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21928"/>
                <a:ext cx="10515600" cy="1995902"/>
              </a:xfrm>
              <a:blipFill>
                <a:blip r:embed="rId2"/>
                <a:stretch>
                  <a:fillRect l="-812" t="-30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FDA8271-B2C1-0B41-8707-F75C51B5D9BE}"/>
              </a:ext>
            </a:extLst>
          </p:cNvPr>
          <p:cNvSpPr/>
          <p:nvPr/>
        </p:nvSpPr>
        <p:spPr>
          <a:xfrm>
            <a:off x="2604031" y="1558713"/>
            <a:ext cx="365933" cy="15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94E2B31-CAC1-084E-81D9-FF775041FBEF}"/>
              </a:ext>
            </a:extLst>
          </p:cNvPr>
          <p:cNvSpPr txBox="1"/>
          <p:nvPr/>
        </p:nvSpPr>
        <p:spPr>
          <a:xfrm>
            <a:off x="3009892" y="1143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>
                <a:latin typeface="Gill Sans Light"/>
              </a:rPr>
              <a:t>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2CD3FB81-7599-6A4A-8FC2-679F7B4EF5D0}"/>
              </a:ext>
            </a:extLst>
          </p:cNvPr>
          <p:cNvSpPr txBox="1"/>
          <p:nvPr/>
        </p:nvSpPr>
        <p:spPr>
          <a:xfrm>
            <a:off x="5235908" y="2857927"/>
            <a:ext cx="177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>
                <a:latin typeface="Gill Sans Light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1FBE6-DE8E-914E-9FDA-9142F088AFCF}"/>
              </a:ext>
            </a:extLst>
          </p:cNvPr>
          <p:cNvCxnSpPr>
            <a:cxnSpLocks/>
          </p:cNvCxnSpPr>
          <p:nvPr/>
        </p:nvCxnSpPr>
        <p:spPr>
          <a:xfrm>
            <a:off x="2670313" y="3598657"/>
            <a:ext cx="6911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FAC4-ED51-3040-AC1B-783A0AE2BFF7}"/>
              </a:ext>
            </a:extLst>
          </p:cNvPr>
          <p:cNvSpPr/>
          <p:nvPr/>
        </p:nvSpPr>
        <p:spPr>
          <a:xfrm>
            <a:off x="2971293" y="1558713"/>
            <a:ext cx="365933" cy="154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4AE4A2-AEBA-F845-9141-3A1D17531C1F}"/>
              </a:ext>
            </a:extLst>
          </p:cNvPr>
          <p:cNvSpPr/>
          <p:nvPr/>
        </p:nvSpPr>
        <p:spPr>
          <a:xfrm>
            <a:off x="3317391" y="1558712"/>
            <a:ext cx="365933" cy="154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DA996F-7912-3549-A061-71A03C9BCA89}"/>
              </a:ext>
            </a:extLst>
          </p:cNvPr>
          <p:cNvGrpSpPr/>
          <p:nvPr/>
        </p:nvGrpSpPr>
        <p:grpSpPr>
          <a:xfrm>
            <a:off x="4883192" y="1149626"/>
            <a:ext cx="1109273" cy="990580"/>
            <a:chOff x="3457215" y="1250439"/>
            <a:chExt cx="1109273" cy="9905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EAC4A4-C056-1D4C-8D46-99E028865F57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id="{C65E4827-53EB-C34D-9924-5CB24EB0DF6C}"/>
                </a:ext>
              </a:extLst>
            </p:cNvPr>
            <p:cNvSpPr txBox="1"/>
            <p:nvPr/>
          </p:nvSpPr>
          <p:spPr>
            <a:xfrm>
              <a:off x="3818106" y="1250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7F3707-EDA3-D146-8FFE-6C11E150EB0E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6D868CE-7389-9246-B699-583BE66941C7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1855E0-1BA8-AF48-A2BD-5F82C7A9258D}"/>
              </a:ext>
            </a:extLst>
          </p:cNvPr>
          <p:cNvGrpSpPr/>
          <p:nvPr/>
        </p:nvGrpSpPr>
        <p:grpSpPr>
          <a:xfrm>
            <a:off x="2974075" y="2457583"/>
            <a:ext cx="1109273" cy="997206"/>
            <a:chOff x="3457215" y="1243813"/>
            <a:chExt cx="1109273" cy="99720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8A57-D90E-164A-BC33-EA4E8EEF1A4B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4395DA73-C5CF-DA44-839C-59E7EFB00854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8553DF-AAA3-EE4F-8D64-9E42CCFC1828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75D958-C2A9-0A42-94BF-B56DC7753508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EA772F-67D5-CC41-8FD8-8C6ED581A608}"/>
              </a:ext>
            </a:extLst>
          </p:cNvPr>
          <p:cNvGrpSpPr/>
          <p:nvPr/>
        </p:nvGrpSpPr>
        <p:grpSpPr>
          <a:xfrm>
            <a:off x="3361391" y="2457583"/>
            <a:ext cx="1109273" cy="997206"/>
            <a:chOff x="3457215" y="1243813"/>
            <a:chExt cx="1109273" cy="9972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71CB06-AB05-EC4F-AD4D-B56D04CA0B02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2C91F1C3-0779-9444-B3BC-40233568D564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60C3E2-BBE5-5D4A-B5D3-275E523B2A42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1F4CCE-09C3-EC4E-82EB-9C454251FBFD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4A6B2-8CC0-774A-B23E-1D4FA3D9681E}"/>
              </a:ext>
            </a:extLst>
          </p:cNvPr>
          <p:cNvGrpSpPr/>
          <p:nvPr/>
        </p:nvGrpSpPr>
        <p:grpSpPr>
          <a:xfrm>
            <a:off x="3752895" y="2464209"/>
            <a:ext cx="1109273" cy="990580"/>
            <a:chOff x="3457215" y="1250439"/>
            <a:chExt cx="1109273" cy="9905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4ABD8E-ACAB-6943-886A-723399855AEC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EEFE3519-254E-EF42-B217-16CBFE6BF3E2}"/>
                </a:ext>
              </a:extLst>
            </p:cNvPr>
            <p:cNvSpPr txBox="1"/>
            <p:nvPr/>
          </p:nvSpPr>
          <p:spPr>
            <a:xfrm>
              <a:off x="3818106" y="1250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64F624-3BC7-514D-9B46-B9B07AB8B870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C98CF6-05CF-BA42-BD0A-6DBA408382F0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0E6878-EE73-CF41-A7A8-1857844BB343}"/>
              </a:ext>
            </a:extLst>
          </p:cNvPr>
          <p:cNvGrpSpPr/>
          <p:nvPr/>
        </p:nvGrpSpPr>
        <p:grpSpPr>
          <a:xfrm>
            <a:off x="4140211" y="2464209"/>
            <a:ext cx="1109273" cy="990580"/>
            <a:chOff x="3457215" y="1250439"/>
            <a:chExt cx="1109273" cy="9905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0D7478-5FFC-DF46-92A3-22E08D161184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6" name="TextBox 42">
              <a:extLst>
                <a:ext uri="{FF2B5EF4-FFF2-40B4-BE49-F238E27FC236}">
                  <a16:creationId xmlns:a16="http://schemas.microsoft.com/office/drawing/2014/main" id="{5717E7EF-FB29-8D41-B7C2-234DD7970D8C}"/>
                </a:ext>
              </a:extLst>
            </p:cNvPr>
            <p:cNvSpPr txBox="1"/>
            <p:nvPr/>
          </p:nvSpPr>
          <p:spPr>
            <a:xfrm>
              <a:off x="3818106" y="1250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FB62D5-757A-1C49-B9B5-D1EB1EAFBC2D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1A9BE7-53F8-E341-8CCB-0707FA75DA5D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A5C79C-DF75-7F4B-A579-BFF5FDE71A41}"/>
              </a:ext>
            </a:extLst>
          </p:cNvPr>
          <p:cNvGrpSpPr/>
          <p:nvPr/>
        </p:nvGrpSpPr>
        <p:grpSpPr>
          <a:xfrm>
            <a:off x="6950608" y="2451704"/>
            <a:ext cx="1109273" cy="997206"/>
            <a:chOff x="3457215" y="1243813"/>
            <a:chExt cx="1109273" cy="9972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43AD52-B537-ED40-9169-7386006FEFC9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2" name="TextBox 47">
              <a:extLst>
                <a:ext uri="{FF2B5EF4-FFF2-40B4-BE49-F238E27FC236}">
                  <a16:creationId xmlns:a16="http://schemas.microsoft.com/office/drawing/2014/main" id="{DF681351-23BC-F343-92B2-208AD3CB1806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5ABBC2-CD32-1545-B487-420E0ADFD332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C6CD14-97C1-5D4C-B6BF-CB8AD123569E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CFD16-351F-D74A-992E-1607A2550413}"/>
              </a:ext>
            </a:extLst>
          </p:cNvPr>
          <p:cNvGrpSpPr/>
          <p:nvPr/>
        </p:nvGrpSpPr>
        <p:grpSpPr>
          <a:xfrm>
            <a:off x="7342112" y="2451704"/>
            <a:ext cx="1109273" cy="997206"/>
            <a:chOff x="3457215" y="1243813"/>
            <a:chExt cx="1109273" cy="9972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7B1B0E-684F-054C-A9EE-CBAD47C0790A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6E98612E-2943-EF4C-B717-2A699800DD9C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339177-6E65-2A4F-A728-FACA55ACAB92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E0FC0E-DFC9-024A-9A11-AA5D2300BDD3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C612-66BD-FA4B-8D7F-7261CD56D908}"/>
              </a:ext>
            </a:extLst>
          </p:cNvPr>
          <p:cNvGrpSpPr/>
          <p:nvPr/>
        </p:nvGrpSpPr>
        <p:grpSpPr>
          <a:xfrm>
            <a:off x="7729428" y="2464956"/>
            <a:ext cx="1109273" cy="983954"/>
            <a:chOff x="3457215" y="1257065"/>
            <a:chExt cx="1109273" cy="9839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C67B27-3FCE-904D-9FC6-1649B1A632BC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24" name="TextBox 57">
              <a:extLst>
                <a:ext uri="{FF2B5EF4-FFF2-40B4-BE49-F238E27FC236}">
                  <a16:creationId xmlns:a16="http://schemas.microsoft.com/office/drawing/2014/main" id="{FD73192C-EA6E-BB4E-93F8-8B18FC8758F5}"/>
                </a:ext>
              </a:extLst>
            </p:cNvPr>
            <p:cNvSpPr txBox="1"/>
            <p:nvPr/>
          </p:nvSpPr>
          <p:spPr>
            <a:xfrm>
              <a:off x="3818106" y="125706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FBC029-E010-5F48-A641-A616EBB6B457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186A1-1CD5-1242-98FE-C9C9548AD62B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sp>
        <p:nvSpPr>
          <p:cNvPr id="21" name="TextBox 60">
            <a:extLst>
              <a:ext uri="{FF2B5EF4-FFF2-40B4-BE49-F238E27FC236}">
                <a16:creationId xmlns:a16="http://schemas.microsoft.com/office/drawing/2014/main" id="{AD404602-2E3C-FE4C-B1F3-84B6F081223C}"/>
              </a:ext>
            </a:extLst>
          </p:cNvPr>
          <p:cNvSpPr txBox="1"/>
          <p:nvPr/>
        </p:nvSpPr>
        <p:spPr>
          <a:xfrm>
            <a:off x="2026397" y="1714436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>
                <a:latin typeface="Gill Sans Light"/>
              </a:rPr>
              <a:t>logical operation</a:t>
            </a:r>
          </a:p>
        </p:txBody>
      </p:sp>
      <p:sp>
        <p:nvSpPr>
          <p:cNvPr id="22" name="TextBox 61">
            <a:extLst>
              <a:ext uri="{FF2B5EF4-FFF2-40B4-BE49-F238E27FC236}">
                <a16:creationId xmlns:a16="http://schemas.microsoft.com/office/drawing/2014/main" id="{83CB492F-4843-D649-8D76-1DE0FCA79AFE}"/>
              </a:ext>
            </a:extLst>
          </p:cNvPr>
          <p:cNvSpPr txBox="1"/>
          <p:nvPr/>
        </p:nvSpPr>
        <p:spPr>
          <a:xfrm>
            <a:off x="6061392" y="1512246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>
                <a:latin typeface="Gill Sans Light"/>
              </a:rPr>
              <a:t>divided over distinct resources</a:t>
            </a:r>
          </a:p>
        </p:txBody>
      </p:sp>
      <p:sp>
        <p:nvSpPr>
          <p:cNvPr id="57" name="TextBox 5">
            <a:extLst>
              <a:ext uri="{FF2B5EF4-FFF2-40B4-BE49-F238E27FC236}">
                <a16:creationId xmlns:a16="http://schemas.microsoft.com/office/drawing/2014/main" id="{E3DF049C-DB12-411D-966C-E39AC316B265}"/>
              </a:ext>
            </a:extLst>
          </p:cNvPr>
          <p:cNvSpPr txBox="1"/>
          <p:nvPr/>
        </p:nvSpPr>
        <p:spPr>
          <a:xfrm>
            <a:off x="9668147" y="336782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73506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1" grpId="0" animBg="1"/>
      <p:bldP spid="12" grpId="0" animBg="1"/>
      <p:bldP spid="21" grpId="0"/>
      <p:bldP spid="22" grpId="0"/>
      <p:bldP spid="57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104960</TotalTime>
  <Pages>60</Pages>
  <Words>4665</Words>
  <Application>Microsoft Office PowerPoint</Application>
  <PresentationFormat>Widescreen</PresentationFormat>
  <Paragraphs>881</Paragraphs>
  <Slides>62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ＭＳ Ｐゴシック</vt:lpstr>
      <vt:lpstr>ＭＳ Ｐゴシック</vt:lpstr>
      <vt:lpstr>Arial</vt:lpstr>
      <vt:lpstr>Ariel</vt:lpstr>
      <vt:lpstr>Cambria Math</vt:lpstr>
      <vt:lpstr>Comic Sans MS</vt:lpstr>
      <vt:lpstr>Consolas</vt:lpstr>
      <vt:lpstr>Courier New</vt:lpstr>
      <vt:lpstr>Gill Sans</vt:lpstr>
      <vt:lpstr>Gill Sans Light</vt:lpstr>
      <vt:lpstr>굴림</vt:lpstr>
      <vt:lpstr>굴림</vt:lpstr>
      <vt:lpstr>Helvetica Neue </vt:lpstr>
      <vt:lpstr>Helvetica Neue Light</vt:lpstr>
      <vt:lpstr>Source Sans Pro</vt:lpstr>
      <vt:lpstr>Symbol</vt:lpstr>
      <vt:lpstr>Times New Roman</vt:lpstr>
      <vt:lpstr>Wingdings</vt:lpstr>
      <vt:lpstr>Office</vt:lpstr>
      <vt:lpstr>CS162 Operating Systems and Systems Programming Lecture 21  Filesystems 1: Performance, Queueing Theory, Filesystem Design</vt:lpstr>
      <vt:lpstr>Recall: Magnetic Disks</vt:lpstr>
      <vt:lpstr>Recall: FLASH Memory</vt:lpstr>
      <vt:lpstr>Ways of Measuring Performance: Times (s) and Rates (op/s)</vt:lpstr>
      <vt:lpstr>Example: Overhead in Fast Network</vt:lpstr>
      <vt:lpstr>Example: 10 ms Startup Cost (e.g., Disk)</vt:lpstr>
      <vt:lpstr>What Determines Peak BW for I/O?</vt:lpstr>
      <vt:lpstr>Sequential Server Performance</vt:lpstr>
      <vt:lpstr>Single Pipelined Server</vt:lpstr>
      <vt:lpstr>Example Systems “Pipelines”</vt:lpstr>
      <vt:lpstr>Multiple Servers</vt:lpstr>
      <vt:lpstr>Example Systems “Parallelism”</vt:lpstr>
      <vt:lpstr>I/O Performance</vt:lpstr>
      <vt:lpstr>I/O Performance</vt:lpstr>
      <vt:lpstr>A Simple Deterministic World</vt:lpstr>
      <vt:lpstr>A Ideal Linear World</vt:lpstr>
      <vt:lpstr>A Bursty World</vt:lpstr>
      <vt:lpstr>So how do we model the burstiness of arrival?</vt:lpstr>
      <vt:lpstr>Background:  General Use of Random Distributions</vt:lpstr>
      <vt:lpstr>Introduction to Queuing Theory</vt:lpstr>
      <vt:lpstr>Little’s Law</vt:lpstr>
      <vt:lpstr>Example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Law Applied to a Queue</vt:lpstr>
      <vt:lpstr>A Little Queuing Theory: Computing TQ</vt:lpstr>
      <vt:lpstr>System Performance In presence of a Queue</vt:lpstr>
      <vt:lpstr>Why unbounded response time?</vt:lpstr>
      <vt:lpstr>Why unbounded response time?</vt:lpstr>
      <vt:lpstr>A Little Queuing Theory: An Example</vt:lpstr>
      <vt:lpstr>Queuing Theory Resources</vt:lpstr>
      <vt:lpstr>Optimize I/O Performance</vt:lpstr>
      <vt:lpstr>Recall: I/O and Storage Layers</vt:lpstr>
      <vt:lpstr>From Storage to File Systems</vt:lpstr>
      <vt:lpstr>Building a File System</vt:lpstr>
      <vt:lpstr>Recall: User vs. System View of a File</vt:lpstr>
      <vt:lpstr>Translation from User to System View</vt:lpstr>
      <vt:lpstr>Disk Management</vt:lpstr>
      <vt:lpstr>What Does the File System Need?</vt:lpstr>
      <vt:lpstr>Data Structures on Disk</vt:lpstr>
      <vt:lpstr>File System Design</vt:lpstr>
      <vt:lpstr>Critical Factors in File System Design</vt:lpstr>
      <vt:lpstr>Components of a File System</vt:lpstr>
      <vt:lpstr>Example of BSD/Linux-like Inode structure</vt:lpstr>
      <vt:lpstr>Recall: Abstract Representation of a Process</vt:lpstr>
      <vt:lpstr>Components of a File System</vt:lpstr>
      <vt:lpstr>Components of a File System</vt:lpstr>
      <vt:lpstr>How to get the File Number?</vt:lpstr>
      <vt:lpstr>Directories</vt:lpstr>
      <vt:lpstr>Directory Abstraction</vt:lpstr>
      <vt:lpstr>Directory Structure</vt:lpstr>
      <vt:lpstr>In-Memory File System Structures</vt:lpstr>
      <vt:lpstr>Characteristics of Files</vt:lpstr>
      <vt:lpstr>Observation #1: Most Files Are Small</vt:lpstr>
      <vt:lpstr>Observation #2: Most Bytes are in Large Files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1121</cp:revision>
  <cp:lastPrinted>2023-04-06T15:41:21Z</cp:lastPrinted>
  <dcterms:created xsi:type="dcterms:W3CDTF">1995-08-12T11:37:26Z</dcterms:created>
  <dcterms:modified xsi:type="dcterms:W3CDTF">2023-04-11T17:57:31Z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