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1162" r:id="rId3"/>
    <p:sldId id="1163" r:id="rId4"/>
    <p:sldId id="1127" r:id="rId5"/>
    <p:sldId id="1164" r:id="rId6"/>
    <p:sldId id="1126" r:id="rId7"/>
    <p:sldId id="1161" r:id="rId8"/>
    <p:sldId id="1165" r:id="rId9"/>
    <p:sldId id="1129" r:id="rId10"/>
    <p:sldId id="1130" r:id="rId11"/>
    <p:sldId id="1131" r:id="rId12"/>
    <p:sldId id="1132" r:id="rId13"/>
    <p:sldId id="1133" r:id="rId14"/>
    <p:sldId id="1134" r:id="rId15"/>
    <p:sldId id="1135" r:id="rId16"/>
    <p:sldId id="1136" r:id="rId17"/>
    <p:sldId id="1137" r:id="rId18"/>
    <p:sldId id="1138" r:id="rId19"/>
    <p:sldId id="1139" r:id="rId20"/>
    <p:sldId id="1140" r:id="rId21"/>
    <p:sldId id="1141" r:id="rId22"/>
    <p:sldId id="1142" r:id="rId23"/>
    <p:sldId id="1143" r:id="rId24"/>
    <p:sldId id="1144" r:id="rId25"/>
    <p:sldId id="1145" r:id="rId26"/>
    <p:sldId id="1166" r:id="rId27"/>
    <p:sldId id="1146" r:id="rId28"/>
    <p:sldId id="1147" r:id="rId29"/>
    <p:sldId id="1148" r:id="rId30"/>
    <p:sldId id="1149" r:id="rId31"/>
    <p:sldId id="1150" r:id="rId32"/>
    <p:sldId id="1151" r:id="rId33"/>
    <p:sldId id="1152" r:id="rId34"/>
    <p:sldId id="1153" r:id="rId35"/>
    <p:sldId id="1154" r:id="rId36"/>
    <p:sldId id="1155" r:id="rId37"/>
    <p:sldId id="1156" r:id="rId38"/>
    <p:sldId id="1157" r:id="rId39"/>
    <p:sldId id="1158" r:id="rId40"/>
    <p:sldId id="1159" r:id="rId41"/>
    <p:sldId id="1160" r:id="rId42"/>
    <p:sldId id="1035" r:id="rId43"/>
    <p:sldId id="1036" r:id="rId44"/>
    <p:sldId id="1167" r:id="rId45"/>
    <p:sldId id="1168" r:id="rId46"/>
    <p:sldId id="1169" r:id="rId47"/>
    <p:sldId id="1170" r:id="rId48"/>
    <p:sldId id="1171" r:id="rId49"/>
    <p:sldId id="1172" r:id="rId50"/>
    <p:sldId id="1173" r:id="rId51"/>
    <p:sldId id="1174" r:id="rId52"/>
    <p:sldId id="1175" r:id="rId53"/>
    <p:sldId id="1176" r:id="rId54"/>
    <p:sldId id="1177" r:id="rId55"/>
    <p:sldId id="1178" r:id="rId56"/>
    <p:sldId id="1179" r:id="rId57"/>
    <p:sldId id="1180" r:id="rId58"/>
    <p:sldId id="1100" r:id="rId5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2A40E2"/>
    <a:srgbClr val="F430AB"/>
    <a:srgbClr val="A18623"/>
    <a:srgbClr val="9E7800"/>
    <a:srgbClr val="C49500"/>
    <a:srgbClr val="E6E703"/>
    <a:srgbClr val="72AAAE"/>
    <a:srgbClr val="233AE1"/>
    <a:srgbClr val="1C3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6"/>
    <p:restoredTop sz="95005" autoAdjust="0"/>
  </p:normalViewPr>
  <p:slideViewPr>
    <p:cSldViewPr>
      <p:cViewPr varScale="1">
        <p:scale>
          <a:sx n="104" d="100"/>
          <a:sy n="104" d="100"/>
        </p:scale>
        <p:origin x="108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6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1565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1,-7-4-1,-2-3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0,-2-2-1,0-4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0,-5-4-1,-4-6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0,-9-2-1,-1 3-1,-5-1 1,-15-8-1,19 14 0,-19-14 0,5 19 1,-5-19 0,-11 28 0,2-13 2,-9 4-1,4 0-1,-3 7 1,0-2 0,0 4-1,4-3 0,1 1-1,5-1 0,6 2 1,2-3-1,3-2 0,6-1 1,3-1-1,1-1-1,5-2 1,-2 0 0,3-3-1,-1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5320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19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157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619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5.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1/31/2023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 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eldses.org/~bfields/kernel/vfs.tx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service-names-port-numbers/service-names-port-numbers.txt" TargetMode="External"/><Relationship Id="rId2" Type="http://schemas.openxmlformats.org/officeDocument/2006/relationships/hyperlink" Target="http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0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95400"/>
            <a:ext cx="9677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5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Device Drivers, </a:t>
            </a:r>
            <a:r>
              <a:rPr lang="en-US" sz="3200" dirty="0" smtClean="0"/>
              <a:t>Sockets and IPC (Finished)</a:t>
            </a:r>
            <a:br>
              <a:rPr lang="en-US" sz="3200" dirty="0" smtClean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January 31</a:t>
            </a:r>
            <a:r>
              <a:rPr lang="en-US" altLang="en-US" baseline="30000" dirty="0" smtClean="0">
                <a:ea typeface="Gill Sans" charset="0"/>
              </a:rPr>
              <a:t>st</a:t>
            </a:r>
            <a:r>
              <a:rPr lang="en-US" altLang="en-US" dirty="0" smtClean="0">
                <a:ea typeface="Gill Sans" charset="0"/>
              </a:rPr>
              <a:t>, 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71800" y="914400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12" y="421956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77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00" y="443306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432751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718648" y="2134996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956914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9313" y="368517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57235" y="386393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33915" y="404270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14814" y="404270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676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58383" y="384761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765018" y="366885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267201" y="1448636"/>
            <a:ext cx="1969007" cy="2285165"/>
            <a:chOff x="2874784" y="1448635"/>
            <a:chExt cx="1837423" cy="2285165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324601" y="1447801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4601" y="1935779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2366666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00" y="2819401"/>
            <a:ext cx="1691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descriptions</a:t>
            </a:r>
            <a:endParaRPr lang="en-US" sz="22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24600" y="3307379"/>
            <a:ext cx="4110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115" y="3738266"/>
            <a:ext cx="4028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</p:spTree>
    <p:extLst>
      <p:ext uri="{BB962C8B-B14F-4D97-AF65-F5344CB8AC3E}">
        <p14:creationId xmlns:p14="http://schemas.microsoft.com/office/powerpoint/2010/main" val="2681634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146844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issued</a:t>
            </a:r>
          </a:p>
          <a:p>
            <a:pPr lvl="1"/>
            <a:r>
              <a:rPr lang="en-US" dirty="0" smtClean="0"/>
              <a:t>A type of synchronous exception that enters well-defined entry points into kernel</a:t>
            </a:r>
            <a:endParaRPr lang="en-US" dirty="0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14" y="762001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954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358730" y="4426750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11129" y="424798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59051" y="44267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35731" y="460551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216630" y="4605516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078339" y="4703058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60199" y="441043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166834" y="423166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07054" y="2011449"/>
            <a:ext cx="1930970" cy="2285165"/>
            <a:chOff x="2874784" y="1448635"/>
            <a:chExt cx="1837423" cy="2285165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00" y="158776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29401" y="1976736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9401" y="2464714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9400" y="2895601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9400" y="3348336"/>
            <a:ext cx="1691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descriptions</a:t>
            </a:r>
            <a:endParaRPr lang="en-US" sz="22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29400" y="3836314"/>
            <a:ext cx="4110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7915" y="4267201"/>
            <a:ext cx="4028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12" y="4892927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7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00" y="5106436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0" y="5106118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751920" y="2932354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628759" y="1661055"/>
            <a:ext cx="2729347" cy="781343"/>
          </a:xfrm>
          <a:prstGeom prst="borderCallout1">
            <a:avLst>
              <a:gd name="adj1" fmla="val 78637"/>
              <a:gd name="adj2" fmla="val 101522"/>
              <a:gd name="adj3" fmla="val 136027"/>
              <a:gd name="adj4" fmla="val 1235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descriptor number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- an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int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Line Callout 1 47"/>
          <p:cNvSpPr/>
          <p:nvPr/>
        </p:nvSpPr>
        <p:spPr>
          <a:xfrm>
            <a:off x="1628759" y="3600140"/>
            <a:ext cx="2845415" cy="971860"/>
          </a:xfrm>
          <a:prstGeom prst="borderCallout1">
            <a:avLst>
              <a:gd name="adj1" fmla="val 78637"/>
              <a:gd name="adj2" fmla="val 101522"/>
              <a:gd name="adj3" fmla="val 444"/>
              <a:gd name="adj4" fmla="val 1229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escription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pPr marL="164592" indent="-164592">
              <a:buFont typeface="Arial" charset="0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struct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with all the info about the files</a:t>
            </a:r>
          </a:p>
        </p:txBody>
      </p:sp>
    </p:spTree>
    <p:extLst>
      <p:ext uri="{BB962C8B-B14F-4D97-AF65-F5344CB8AC3E}">
        <p14:creationId xmlns:p14="http://schemas.microsoft.com/office/powerpoint/2010/main" val="2962860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E1A-0EB0-48D7-BB45-A138DC5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Open File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EE0-41E0-4DE9-9A74-06A616AD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9" y="762000"/>
            <a:ext cx="76365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Inside Kernel!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our purposes, the two most important things are:</a:t>
            </a:r>
          </a:p>
          <a:p>
            <a:r>
              <a:rPr lang="en-US" dirty="0"/>
              <a:t>Where to find the file data on disk</a:t>
            </a:r>
          </a:p>
          <a:p>
            <a:r>
              <a:rPr lang="en-US" dirty="0"/>
              <a:t>The current position within the file</a:t>
            </a:r>
          </a:p>
        </p:txBody>
      </p:sp>
      <p:pic>
        <p:nvPicPr>
          <p:cNvPr id="8" name="Picture 7" descr="Screen Shot 2014-09-04 at 1.19.45 PM.png">
            <a:extLst>
              <a:ext uri="{FF2B5EF4-FFF2-40B4-BE49-F238E27FC236}">
                <a16:creationId xmlns:a16="http://schemas.microsoft.com/office/drawing/2014/main" id="{0AD2729B-4088-40C0-A907-6F58AF5D01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43" y="695793"/>
            <a:ext cx="3860386" cy="51050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346DB-880B-46F4-99EA-BDC3549EEE06}"/>
              </a:ext>
            </a:extLst>
          </p:cNvPr>
          <p:cNvCxnSpPr/>
          <p:nvPr/>
        </p:nvCxnSpPr>
        <p:spPr>
          <a:xfrm>
            <a:off x="5257800" y="1828800"/>
            <a:ext cx="3371706" cy="284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DE189-5B49-4972-8721-0DC7FC65B477}"/>
              </a:ext>
            </a:extLst>
          </p:cNvPr>
          <p:cNvCxnSpPr>
            <a:cxnSpLocks/>
          </p:cNvCxnSpPr>
          <p:nvPr/>
        </p:nvCxnSpPr>
        <p:spPr>
          <a:xfrm>
            <a:off x="5257800" y="2286000"/>
            <a:ext cx="3440458" cy="1243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54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1371600"/>
            <a:ext cx="8763000" cy="1752600"/>
            <a:chOff x="228600" y="2057400"/>
            <a:chExt cx="8763000" cy="1752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8534400" cy="2717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724400" y="2667000"/>
              <a:ext cx="4267200" cy="1143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Read up to “count” bytes from “file” starting from “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pos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” into “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”. </a:t>
              </a:r>
            </a:p>
            <a:p>
              <a:pPr marL="91440" indent="-91440">
                <a:buFont typeface="Arial" charset="0"/>
                <a:buChar char="•"/>
              </a:pPr>
              <a:r>
                <a:rPr lang="en-US" b="0" baseline="0" dirty="0" smtClean="0">
                  <a:latin typeface="Gill Sans" charset="0"/>
                  <a:ea typeface="Gill Sans" charset="0"/>
                  <a:cs typeface="Gill Sans" charset="0"/>
                </a:rPr>
                <a:t>Return error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or number of bytes read.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6858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89337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825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103120"/>
            <a:ext cx="8077200" cy="1676400"/>
            <a:chOff x="228600" y="2057400"/>
            <a:chExt cx="8077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667000"/>
              <a:ext cx="2057400" cy="1066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Make </a:t>
              </a: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sure we are allowed to read this file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39606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331720"/>
            <a:ext cx="8077200" cy="1600200"/>
            <a:chOff x="228600" y="2057400"/>
            <a:chExt cx="8077200" cy="16002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895600"/>
              <a:ext cx="20574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Check if file has </a:t>
              </a:r>
              <a:r>
                <a:rPr lang="en-US" b="0" smtClean="0">
                  <a:latin typeface="Gill Sans" charset="0"/>
                  <a:ea typeface="Gill Sans" charset="0"/>
                  <a:cs typeface="Gill Sans" charset="0"/>
                </a:rPr>
                <a:t>read methods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5374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4951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761488"/>
            <a:ext cx="8534400" cy="2057400"/>
            <a:chOff x="228600" y="2209800"/>
            <a:chExt cx="8534400" cy="2057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648200" y="2895600"/>
              <a:ext cx="4114800" cy="1371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Check whether we can write to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(e.g.,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is in the user space range)  </a:t>
              </a:r>
            </a:p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nlikely(): hint to branch prediction this condition is unlikely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838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02737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990088"/>
            <a:ext cx="8458200" cy="1371600"/>
            <a:chOff x="228600" y="2209800"/>
            <a:chExt cx="8458200" cy="1371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2895600"/>
              <a:ext cx="3200400" cy="685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Check whether we read from a valid range in the file.</a:t>
              </a: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1219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53344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657600"/>
            <a:ext cx="8610600" cy="2209800"/>
            <a:chOff x="228600" y="2209800"/>
            <a:chExt cx="8610600" cy="2209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939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3429000"/>
              <a:ext cx="33528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If driver provide a read function (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f_op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-&gt;read) use it; otherwise use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do_sync_read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()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3155278"/>
              <a:ext cx="1295400" cy="27372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35944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Recall: Low-Level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smtClean="0"/>
              <a:t>I/O: The RAW system-call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93B3-03EE-4BA8-899C-96C5D3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19600"/>
            <a:ext cx="11201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Integer return from </a:t>
            </a:r>
            <a:r>
              <a:rPr lang="en-US" dirty="0" smtClean="0">
                <a:latin typeface="Consolas" panose="020B0609020204030204" pitchFamily="49" charset="0"/>
              </a:rPr>
              <a:t>open() </a:t>
            </a:r>
            <a:r>
              <a:rPr lang="en-US" dirty="0" smtClean="0"/>
              <a:t>is a </a:t>
            </a:r>
            <a:r>
              <a:rPr lang="en-US" i="1" dirty="0" smtClean="0">
                <a:solidFill>
                  <a:srgbClr val="FF0000"/>
                </a:solidFill>
              </a:rPr>
              <a:t>file descriptor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Error indicated by return &lt; 0: </a:t>
            </a:r>
            <a:r>
              <a:rPr lang="en-US" dirty="0" smtClean="0">
                <a:solidFill>
                  <a:srgbClr val="FF0000"/>
                </a:solidFill>
              </a:rPr>
              <a:t>the global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errno</a:t>
            </a:r>
            <a:r>
              <a:rPr lang="en-US" dirty="0" smtClean="0">
                <a:solidFill>
                  <a:srgbClr val="FF0000"/>
                </a:solidFill>
              </a:rPr>
              <a:t> variable set with error (see man pages)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Operations </a:t>
            </a:r>
            <a:r>
              <a:rPr lang="en-US" dirty="0"/>
              <a:t>on </a:t>
            </a:r>
            <a:r>
              <a:rPr lang="en-US" i="1" dirty="0"/>
              <a:t>file </a:t>
            </a:r>
            <a:r>
              <a:rPr lang="en-US" i="1" dirty="0" smtClean="0"/>
              <a:t>descriptors</a:t>
            </a:r>
            <a:r>
              <a:rPr lang="en-US" dirty="0" smtClean="0"/>
              <a:t>:</a:t>
            </a:r>
            <a:endParaRPr lang="en-US" i="1" dirty="0"/>
          </a:p>
          <a:p>
            <a:pPr lvl="1"/>
            <a:r>
              <a:rPr lang="en-US" dirty="0" smtClean="0"/>
              <a:t>Open system call created an </a:t>
            </a:r>
            <a:r>
              <a:rPr lang="en-US" i="1" dirty="0" smtClean="0"/>
              <a:t>open file description </a:t>
            </a:r>
            <a:r>
              <a:rPr lang="en-US" dirty="0" smtClean="0"/>
              <a:t>entry in system-wide table of open files</a:t>
            </a:r>
            <a:endParaRPr lang="en-US" i="1" dirty="0" smtClean="0"/>
          </a:p>
          <a:p>
            <a:pPr lvl="1"/>
            <a:r>
              <a:rPr lang="en-US" i="1" dirty="0" smtClean="0"/>
              <a:t>Open </a:t>
            </a:r>
            <a:r>
              <a:rPr lang="en-US" i="1" dirty="0"/>
              <a:t>file description</a:t>
            </a:r>
            <a:r>
              <a:rPr lang="en-US" dirty="0"/>
              <a:t> object in the kernel represents an instance of an open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</a:t>
            </a:r>
            <a:r>
              <a:rPr lang="en-US" dirty="0" smtClean="0">
                <a:solidFill>
                  <a:srgbClr val="FF0000"/>
                </a:solidFill>
              </a:rPr>
              <a:t>give user an integer instead of a pointer to the file description in kernel?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838201" y="848792"/>
            <a:ext cx="82296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flags [,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681AD45-3E6D-42E8-9C28-3A197A56E1A2}"/>
              </a:ext>
            </a:extLst>
          </p:cNvPr>
          <p:cNvSpPr/>
          <p:nvPr/>
        </p:nvSpPr>
        <p:spPr>
          <a:xfrm>
            <a:off x="5299763" y="1971132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85C42AF-61DF-4443-B09A-6B2F3E786132}"/>
              </a:ext>
            </a:extLst>
          </p:cNvPr>
          <p:cNvSpPr/>
          <p:nvPr/>
        </p:nvSpPr>
        <p:spPr>
          <a:xfrm>
            <a:off x="7083486" y="1987802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8B63-6279-4B9B-A38B-7F3D03643CCD}"/>
              </a:ext>
            </a:extLst>
          </p:cNvPr>
          <p:cNvSpPr txBox="1"/>
          <p:nvPr/>
        </p:nvSpPr>
        <p:spPr>
          <a:xfrm>
            <a:off x="838200" y="3037582"/>
            <a:ext cx="361220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Access modes (Rd, </a:t>
            </a:r>
            <a:r>
              <a:rPr lang="en-US" sz="1600" dirty="0" err="1">
                <a:latin typeface="Gill Sans Light"/>
              </a:rPr>
              <a:t>Wr</a:t>
            </a:r>
            <a:r>
              <a:rPr lang="en-US" sz="1600" dirty="0">
                <a:latin typeface="Gill Sans Light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Operating modes (Appends,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D5B98-8925-4DA1-869D-0EA0EF76AC14}"/>
              </a:ext>
            </a:extLst>
          </p:cNvPr>
          <p:cNvSpPr txBox="1"/>
          <p:nvPr/>
        </p:nvSpPr>
        <p:spPr>
          <a:xfrm>
            <a:off x="5148784" y="3158235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Gill Sans Light"/>
              </a:rPr>
              <a:t>User|Group|Other</a:t>
            </a:r>
            <a:r>
              <a:rPr lang="en-US" sz="1600" dirty="0">
                <a:latin typeface="Gill Sans Light"/>
              </a:rPr>
              <a:t> X R|W|X</a:t>
            </a:r>
          </a:p>
        </p:txBody>
      </p:sp>
    </p:spTree>
    <p:extLst>
      <p:ext uri="{BB962C8B-B14F-4D97-AF65-F5344CB8AC3E}">
        <p14:creationId xmlns:p14="http://schemas.microsoft.com/office/powerpoint/2010/main" val="2056448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505200"/>
            <a:ext cx="8458200" cy="1524000"/>
            <a:chOff x="228600" y="1143000"/>
            <a:chExt cx="8458200" cy="1524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3048000" y="1143000"/>
              <a:ext cx="56388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Notify the parent of this file that the file was read (see 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  <a:hlinkClick r:id="rId2"/>
                </a:rPr>
                <a:t>http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  <a:hlinkClick r:id="rId2"/>
                </a:rPr>
                <a:t>://www.fieldses.org/~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  <a:hlinkClick r:id="rId2"/>
                </a:rPr>
                <a:t>bfields/kernel/vfs.txt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)	 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 bwMode="auto">
            <a:xfrm flipH="1">
              <a:off x="5791200" y="1905000"/>
              <a:ext cx="76200" cy="30480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23768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61188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Update the number of bytes read by “current” task (for scheduling purposes)	 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03550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406908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Update the number of read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syscalls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by “current” task (for scheduling purposes)	 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92974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3058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Associated with particular hardware device</a:t>
            </a:r>
          </a:p>
          <a:p>
            <a:r>
              <a:rPr lang="en-US" sz="2800" dirty="0"/>
              <a:t>Registers / Unregisters itself with the kernel</a:t>
            </a:r>
          </a:p>
          <a:p>
            <a:r>
              <a:rPr lang="en-US" sz="2800" dirty="0"/>
              <a:t>Handler functions for each of the file operations</a:t>
            </a:r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2" y="2514600"/>
            <a:ext cx="8454468" cy="388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20306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14400"/>
            <a:ext cx="9982200" cy="57912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dirty="0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sz="2000" dirty="0">
                <a:ea typeface="굴림" panose="020B0600000101010101" pitchFamily="34" charset="-127"/>
              </a:rPr>
              <a:t> system call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implements a set of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dirty="0" smtClean="0">
                <a:ea typeface="굴림" panose="020B0600000101010101" pitchFamily="34" charset="-127"/>
              </a:rPr>
              <a:t> like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 will </a:t>
            </a:r>
            <a:r>
              <a:rPr lang="en-US" altLang="ko-KR" i="1" dirty="0" smtClean="0">
                <a:ea typeface="굴림" panose="020B0600000101010101" pitchFamily="34" charset="-127"/>
              </a:rPr>
              <a:t>start</a:t>
            </a:r>
            <a:r>
              <a:rPr lang="en-US" altLang="ko-KR" dirty="0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959770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Life Cycle of An I/O Request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5137150" y="771526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438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90800" y="349885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438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590800" y="441960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438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854326" y="5486401"/>
            <a:ext cx="140741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438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767014" y="2209801"/>
            <a:ext cx="157893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963864" y="838201"/>
            <a:ext cx="1266353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137150" y="771526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137150" y="2733677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137150" y="3543302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137150" y="5481535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7620000" y="54864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7620000" y="44196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7620000" y="35052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7620000" y="18288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7651750" y="762001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iamond 2"/>
          <p:cNvSpPr/>
          <p:nvPr/>
        </p:nvSpPr>
        <p:spPr bwMode="auto">
          <a:xfrm>
            <a:off x="5212080" y="1828801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11430000" cy="5867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Kubiatowicz</a:t>
            </a:r>
            <a:r>
              <a:rPr lang="en-US" dirty="0" smtClean="0"/>
              <a:t> </a:t>
            </a:r>
            <a:r>
              <a:rPr lang="en-US" dirty="0"/>
              <a:t>Office Hours:</a:t>
            </a:r>
          </a:p>
          <a:p>
            <a:pPr lvl="1"/>
            <a:r>
              <a:rPr lang="en-US" dirty="0" smtClean="0"/>
              <a:t>2-3pm, Monday </a:t>
            </a:r>
            <a:r>
              <a:rPr lang="en-US" dirty="0"/>
              <a:t>&amp; </a:t>
            </a:r>
            <a:r>
              <a:rPr lang="en-US" dirty="0" smtClean="0"/>
              <a:t>Wednesday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Friday was drop deadline.  If you forgot to drop, we can’t help you!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need to speak with advisor services in your department about how to drop</a:t>
            </a:r>
            <a:endParaRPr lang="en-US" dirty="0" smtClean="0"/>
          </a:p>
          <a:p>
            <a:r>
              <a:rPr lang="en-US" dirty="0" smtClean="0"/>
              <a:t>Recommendation: Read assigned readings </a:t>
            </a:r>
            <a:r>
              <a:rPr lang="en-US" i="1" dirty="0" smtClean="0"/>
              <a:t>before</a:t>
            </a:r>
            <a:r>
              <a:rPr lang="en-US" dirty="0" smtClean="0"/>
              <a:t> lecture</a:t>
            </a:r>
          </a:p>
          <a:p>
            <a:r>
              <a:rPr lang="en-US" dirty="0" smtClean="0"/>
              <a:t>Group </a:t>
            </a:r>
            <a:r>
              <a:rPr lang="en-US" dirty="0"/>
              <a:t>sign </a:t>
            </a:r>
            <a:r>
              <a:rPr lang="en-US" dirty="0" smtClean="0"/>
              <a:t>up should have happened already</a:t>
            </a:r>
          </a:p>
          <a:p>
            <a:pPr lvl="1"/>
            <a:r>
              <a:rPr lang="en-US" dirty="0" smtClean="0"/>
              <a:t>If you don’t have 4 members in your group, we will try to find you other partners</a:t>
            </a:r>
          </a:p>
          <a:p>
            <a:pPr lvl="1"/>
            <a:r>
              <a:rPr lang="en-US" dirty="0" smtClean="0"/>
              <a:t>Want everyone in your group to have the same TA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 to your assigned section on Friday, starting this week!</a:t>
            </a:r>
          </a:p>
          <a:p>
            <a:r>
              <a:rPr lang="en-US" dirty="0" smtClean="0"/>
              <a:t>Midterm </a:t>
            </a:r>
            <a:r>
              <a:rPr lang="en-US" dirty="0"/>
              <a:t>1 conflicts</a:t>
            </a:r>
          </a:p>
          <a:p>
            <a:pPr lvl="1"/>
            <a:r>
              <a:rPr lang="en-US" dirty="0" smtClean="0"/>
              <a:t>Watch for announcements on </a:t>
            </a:r>
            <a:r>
              <a:rPr lang="en-US" dirty="0" err="1" smtClean="0"/>
              <a:t>EdStem</a:t>
            </a:r>
            <a:r>
              <a:rPr lang="en-US" dirty="0" smtClean="0"/>
              <a:t> (remember: MT1 is 2/16)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03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Communication between processes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676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Can we view files as communication channels?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 and Consumer of a file may be distinct processes</a:t>
            </a:r>
          </a:p>
          <a:p>
            <a:pPr lvl="1"/>
            <a:r>
              <a:rPr lang="en-US" dirty="0" smtClean="0"/>
              <a:t>May be separated in time (or not)</a:t>
            </a:r>
          </a:p>
          <a:p>
            <a:r>
              <a:rPr lang="en-US" dirty="0" smtClean="0"/>
              <a:t>However, what if data written once and consumed once?  </a:t>
            </a:r>
          </a:p>
          <a:p>
            <a:pPr lvl="1"/>
            <a:r>
              <a:rPr lang="en-US" dirty="0" smtClean="0"/>
              <a:t>Don’t we want something more like a queue?</a:t>
            </a:r>
          </a:p>
          <a:p>
            <a:pPr lvl="1"/>
            <a:r>
              <a:rPr lang="en-US" dirty="0" smtClean="0"/>
              <a:t>Can still look like File I/O!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919920" y="1447322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2473" y="2839407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4648201" y="2268867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64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753704" y="2342708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01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07275" y="2507211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575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982"/>
            <a:ext cx="10363200" cy="570818"/>
          </a:xfrm>
        </p:spPr>
        <p:txBody>
          <a:bodyPr>
            <a:noAutofit/>
          </a:bodyPr>
          <a:lstStyle/>
          <a:p>
            <a:r>
              <a:rPr lang="en-US" dirty="0"/>
              <a:t>Communication Across the world looks like file </a:t>
            </a:r>
            <a:r>
              <a:rPr lang="en-US" dirty="0" smtClean="0"/>
              <a:t>IO!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81200" y="4179412"/>
            <a:ext cx="8229600" cy="2124883"/>
          </a:xfrm>
        </p:spPr>
        <p:txBody>
          <a:bodyPr/>
          <a:lstStyle/>
          <a:p>
            <a:r>
              <a:rPr lang="en-US" dirty="0" smtClean="0"/>
              <a:t>Connected queues over the Internet</a:t>
            </a:r>
          </a:p>
          <a:p>
            <a:pPr lvl="1"/>
            <a:r>
              <a:rPr lang="en-US" dirty="0" smtClean="0"/>
              <a:t>But what’s the analog of open?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are they connected in time?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6703" y="1341294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9256" y="3171320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969492" y="2088998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9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378840" y="2162839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45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5494" y="2669677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6347106" y="2480355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3969492" y="1889627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01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8782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4129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4781092" y="2373926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7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886595" y="244776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4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40166" y="261227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090716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6991" y="109071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6" name="Cube 15"/>
          <p:cNvSpPr/>
          <p:nvPr/>
        </p:nvSpPr>
        <p:spPr>
          <a:xfrm>
            <a:off x="4781092" y="4726781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7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14347" y="5012915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4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6540166" y="4694582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47558" y="245515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requests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47559" y="482824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responses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81203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2463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7622074" y="3381927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8589" y="35813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56001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00866" y="357416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3369562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E521-2ED1-499D-8E0A-47773C84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Example</a:t>
            </a:r>
            <a:r>
              <a:rPr lang="en-US" dirty="0"/>
              <a:t>: </a:t>
            </a:r>
            <a:r>
              <a:rPr lang="en-US" dirty="0" err="1">
                <a:latin typeface="Consolas" panose="020B0609020204030204" pitchFamily="49" charset="0"/>
              </a:rPr>
              <a:t>lowio.c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580F-7C0E-42CE-BEAF-7E8D82B7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59180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int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char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[1000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lowio.c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", O_RDONLY, S_IRUSR | S_IWUSR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&lt; 0) {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    /* Error! 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errno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variable contains specification of which error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   exit(1);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if 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d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&lt; 0) {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r>
              <a:rPr lang="en-US" sz="2000" dirty="0">
                <a:latin typeface="Consolas" panose="020B0609020204030204" pitchFamily="49" charset="0"/>
                <a:cs typeface="Courier"/>
              </a:rPr>
              <a:t>     /* Error!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errno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variable contains specification of which error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   exit(1);</a:t>
            </a:r>
            <a:br>
              <a:rPr lang="en-US" sz="2000" dirty="0">
                <a:latin typeface="Consolas" panose="020B0609020204030204" pitchFamily="49" charset="0"/>
                <a:cs typeface="Courier"/>
              </a:rPr>
            </a:b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Consolas" panose="020B0609020204030204" pitchFamily="49" charset="0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int    err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close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/* check for errors */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wr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(STDOUT_FILENO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 /* check for errors */</a:t>
            </a: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>
              <a:spcBef>
                <a:spcPts val="0"/>
              </a:spcBef>
            </a:pPr>
            <a:r>
              <a:rPr lang="en-US" dirty="0">
                <a:cs typeface="Courier"/>
              </a:rPr>
              <a:t>How many bytes does this program read?</a:t>
            </a:r>
          </a:p>
        </p:txBody>
      </p:sp>
    </p:spTree>
    <p:extLst>
      <p:ext uri="{BB962C8B-B14F-4D97-AF65-F5344CB8AC3E}">
        <p14:creationId xmlns:p14="http://schemas.microsoft.com/office/powerpoint/2010/main" val="241324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27" y="1"/>
            <a:ext cx="9617074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Protocol: Across 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4129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7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886595" y="2447767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4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6894160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090716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1" y="109071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7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14347" y="5012915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4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6795156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81203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2463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7622074" y="3322855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8589" y="35813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56001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00866" y="357416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4300056" y="2249352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263967" y="2478259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4034263" y="2088486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6164963" y="4599341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4300056" y="4738886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5484" y="2346082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5807" y="433515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154426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Socket </a:t>
            </a:r>
            <a:r>
              <a:rPr lang="en-US" dirty="0" smtClean="0"/>
              <a:t>Abstraction: Endpoint for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</a:t>
            </a:r>
            <a:r>
              <a:rPr lang="en-US" dirty="0" smtClean="0"/>
              <a:t>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Sockets</a:t>
            </a:r>
            <a:r>
              <a:rPr lang="en-US" dirty="0"/>
              <a:t>: </a:t>
            </a:r>
            <a:r>
              <a:rPr lang="en-US" dirty="0" smtClean="0"/>
              <a:t>Endpoint for Communication</a:t>
            </a:r>
          </a:p>
          <a:p>
            <a:pPr lvl="1"/>
            <a:r>
              <a:rPr lang="en-US" dirty="0" smtClean="0"/>
              <a:t>Queues to temporarily hold results</a:t>
            </a:r>
          </a:p>
          <a:p>
            <a:r>
              <a:rPr lang="en-US" dirty="0" smtClean="0"/>
              <a:t>Connection: Two Sockets Connected Over </a:t>
            </a:r>
            <a:r>
              <a:rPr lang="en-US" dirty="0"/>
              <a:t>the </a:t>
            </a:r>
            <a:r>
              <a:rPr lang="en-US" dirty="0" smtClean="0"/>
              <a:t>network </a:t>
            </a:r>
            <a:r>
              <a:rPr lang="en-US" dirty="0" smtClean="0">
                <a:sym typeface="Symbol" panose="05050102010706020507" pitchFamily="18" charset="2"/>
              </a:rPr>
              <a:t> IPC over network!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are </a:t>
            </a:r>
            <a:r>
              <a:rPr lang="en-US" dirty="0" smtClean="0"/>
              <a:t>they </a:t>
            </a:r>
            <a:r>
              <a:rPr lang="en-US" dirty="0"/>
              <a:t>connected in time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695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CB3F-5EC3-449D-A0A1-28554891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More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772-A4F5-4B91-97F1-B4B334BB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Socket:</a:t>
            </a:r>
            <a:r>
              <a:rPr lang="en-US" dirty="0"/>
              <a:t> An abstraction for one endpoint of a network connection</a:t>
            </a:r>
          </a:p>
          <a:p>
            <a:pPr lvl="1"/>
            <a:r>
              <a:rPr lang="en-US" dirty="0" smtClean="0"/>
              <a:t>Another mechanism </a:t>
            </a:r>
            <a:r>
              <a:rPr lang="en-US" dirty="0"/>
              <a:t>for </a:t>
            </a:r>
            <a:r>
              <a:rPr lang="en-US" b="1" dirty="0"/>
              <a:t>inter-process </a:t>
            </a:r>
            <a:r>
              <a:rPr lang="en-US" b="1" dirty="0" smtClean="0"/>
              <a:t>communication</a:t>
            </a:r>
          </a:p>
          <a:p>
            <a:pPr lvl="1"/>
            <a:r>
              <a:rPr lang="en-US" dirty="0"/>
              <a:t>Most operating systems (Linux, Mac OS X, Windows) provide this, even if they don’t copy rest of UNIX I/O</a:t>
            </a:r>
          </a:p>
          <a:p>
            <a:pPr lvl="1"/>
            <a:r>
              <a:rPr lang="en-US" dirty="0"/>
              <a:t>Standardized by </a:t>
            </a:r>
            <a:r>
              <a:rPr lang="en-US" dirty="0" smtClean="0"/>
              <a:t>POSIX</a:t>
            </a:r>
            <a:endParaRPr lang="en-US" b="1" dirty="0"/>
          </a:p>
          <a:p>
            <a:r>
              <a:rPr lang="en-US" dirty="0"/>
              <a:t>First introduced in 4.2 BSD </a:t>
            </a:r>
            <a:r>
              <a:rPr lang="en-US" dirty="0" smtClean="0"/>
              <a:t>(Berkeley Standard Distribution) Unix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release had some huge benefits (and excitement from potential users)</a:t>
            </a:r>
          </a:p>
          <a:p>
            <a:pPr lvl="1"/>
            <a:r>
              <a:rPr lang="en-US" dirty="0"/>
              <a:t>Runners waiting at release time to get release on tape and take to businesses</a:t>
            </a:r>
          </a:p>
          <a:p>
            <a:r>
              <a:rPr lang="en-US" dirty="0"/>
              <a:t>Same abstraction for any kind of network</a:t>
            </a:r>
          </a:p>
          <a:p>
            <a:pPr lvl="1"/>
            <a:r>
              <a:rPr lang="en-US" dirty="0"/>
              <a:t>Local (within same machine)</a:t>
            </a:r>
          </a:p>
          <a:p>
            <a:pPr lvl="1"/>
            <a:r>
              <a:rPr lang="en-US" dirty="0"/>
              <a:t>The Internet (TCP/IP, UDP/IP)</a:t>
            </a:r>
          </a:p>
          <a:p>
            <a:pPr lvl="1"/>
            <a:r>
              <a:rPr lang="en-US" dirty="0"/>
              <a:t>Things “no one” uses anymore (OSI, </a:t>
            </a:r>
            <a:r>
              <a:rPr lang="en-US" dirty="0" err="1"/>
              <a:t>Appletalk</a:t>
            </a:r>
            <a:r>
              <a:rPr lang="en-US" dirty="0"/>
              <a:t>, IPX, …)</a:t>
            </a:r>
          </a:p>
        </p:txBody>
      </p:sp>
    </p:spTree>
    <p:extLst>
      <p:ext uri="{BB962C8B-B14F-4D97-AF65-F5344CB8AC3E}">
        <p14:creationId xmlns:p14="http://schemas.microsoft.com/office/powerpoint/2010/main" val="1411851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2140-5A9E-494F-B1AA-F2AD26AF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More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1F1A-BC01-41F0-8866-E8C3CE94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just like a file with a </a:t>
            </a:r>
            <a:r>
              <a:rPr lang="en-US" b="1" dirty="0"/>
              <a:t>file descriptor</a:t>
            </a:r>
          </a:p>
          <a:p>
            <a:pPr lvl="1"/>
            <a:r>
              <a:rPr lang="en-US" dirty="0"/>
              <a:t>Corresponds to a network connection (</a:t>
            </a:r>
            <a:r>
              <a:rPr lang="en-US" i="1" dirty="0"/>
              <a:t>two</a:t>
            </a:r>
            <a:r>
              <a:rPr lang="en-US" dirty="0"/>
              <a:t> queues)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dirty="0"/>
              <a:t> adds to output queue (queue of data destined for other side)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dirty="0"/>
              <a:t> removes from it input queue (queue of data destined for this side)</a:t>
            </a:r>
          </a:p>
          <a:p>
            <a:pPr lvl="1"/>
            <a:r>
              <a:rPr lang="en-US" dirty="0"/>
              <a:t>Some operations do not work, e.g. </a:t>
            </a:r>
            <a:r>
              <a:rPr lang="en-US" b="1" dirty="0" err="1">
                <a:latin typeface="Consolas" panose="020B0609020204030204" pitchFamily="49" charset="0"/>
              </a:rPr>
              <a:t>lseek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How can we use sockets to support real applications?</a:t>
            </a:r>
          </a:p>
          <a:p>
            <a:pPr lvl="1"/>
            <a:r>
              <a:rPr lang="en-US" dirty="0"/>
              <a:t>A bidirectional byte stream isn’t useful on its own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May need messaging facility to partition stream into chunks</a:t>
            </a:r>
          </a:p>
          <a:p>
            <a:pPr lvl="1"/>
            <a:r>
              <a:rPr lang="en-US" dirty="0" smtClean="0"/>
              <a:t>May need RPC facility to translate one environment to another and provide the abstraction of a function call over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65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262275" y="446598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727248" y="4465982"/>
            <a:ext cx="187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4688876" y="2337626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4688870" y="3773370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984352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>
            <a:extLst>
              <a:ext uri="{FF2B5EF4-FFF2-40B4-BE49-F238E27FC236}">
                <a16:creationId xmlns:a16="http://schemas.microsoft.com/office/drawing/2014/main" id="{B87FD9EE-3340-4411-8DC9-133A54B7AEDA}"/>
              </a:ext>
            </a:extLst>
          </p:cNvPr>
          <p:cNvSpPr/>
          <p:nvPr/>
        </p:nvSpPr>
        <p:spPr>
          <a:xfrm>
            <a:off x="3655805" y="2148598"/>
            <a:ext cx="3990904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49793" y="2185936"/>
            <a:ext cx="803513" cy="32670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629400" y="2694975"/>
            <a:ext cx="812117" cy="21818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A8615-C556-497D-8A14-3E1785D82A88}"/>
              </a:ext>
            </a:extLst>
          </p:cNvPr>
          <p:cNvSpPr/>
          <p:nvPr/>
        </p:nvSpPr>
        <p:spPr>
          <a:xfrm>
            <a:off x="2486394" y="1702568"/>
            <a:ext cx="5570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sockfd,sndbuf,strlen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sndbuf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)+1);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2DF33-907B-4A71-B703-1A2DED13F761}"/>
              </a:ext>
            </a:extLst>
          </p:cNvPr>
          <p:cNvSpPr/>
          <p:nvPr/>
        </p:nvSpPr>
        <p:spPr>
          <a:xfrm>
            <a:off x="7639480" y="1675546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n 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read(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279B-769D-4622-B132-6D28D9CFAB38}"/>
              </a:ext>
            </a:extLst>
          </p:cNvPr>
          <p:cNvCxnSpPr>
            <a:stCxn id="45" idx="3"/>
          </p:cNvCxnSpPr>
          <p:nvPr/>
        </p:nvCxnSpPr>
        <p:spPr>
          <a:xfrm>
            <a:off x="3443134" y="2543607"/>
            <a:ext cx="478464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407AB1E-5288-4BC0-993D-4F9BF238D82F}"/>
              </a:ext>
            </a:extLst>
          </p:cNvPr>
          <p:cNvSpPr/>
          <p:nvPr/>
        </p:nvSpPr>
        <p:spPr>
          <a:xfrm>
            <a:off x="7766666" y="2103240"/>
            <a:ext cx="989338" cy="1090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F58B60-1D66-44D0-BD58-634AC9FA557B}"/>
              </a:ext>
            </a:extLst>
          </p:cNvPr>
          <p:cNvCxnSpPr/>
          <p:nvPr/>
        </p:nvCxnSpPr>
        <p:spPr>
          <a:xfrm>
            <a:off x="7315200" y="3048307"/>
            <a:ext cx="425854" cy="44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564B9D-195F-4FC1-A401-54155A31551F}"/>
              </a:ext>
            </a:extLst>
          </p:cNvPr>
          <p:cNvSpPr txBox="1"/>
          <p:nvPr/>
        </p:nvSpPr>
        <p:spPr>
          <a:xfrm>
            <a:off x="1097800" y="76200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 (issues requests)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AC13D-E05A-485F-B4BA-C86774A4CAF4}"/>
              </a:ext>
            </a:extLst>
          </p:cNvPr>
          <p:cNvSpPr txBox="1"/>
          <p:nvPr/>
        </p:nvSpPr>
        <p:spPr>
          <a:xfrm>
            <a:off x="6978858" y="764394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 (services requests)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3376357"/>
            <a:ext cx="989338" cy="20677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CC9D1-F723-43BD-845D-2ACCC0E11786}"/>
              </a:ext>
            </a:extLst>
          </p:cNvPr>
          <p:cNvCxnSpPr/>
          <p:nvPr/>
        </p:nvCxnSpPr>
        <p:spPr>
          <a:xfrm flipH="1">
            <a:off x="3443134" y="5073027"/>
            <a:ext cx="478464" cy="75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CF521-1AFB-41D4-B311-B6809023AAB0}"/>
              </a:ext>
            </a:extLst>
          </p:cNvPr>
          <p:cNvSpPr/>
          <p:nvPr/>
        </p:nvSpPr>
        <p:spPr>
          <a:xfrm>
            <a:off x="7786717" y="425417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397EB-0393-45A5-8CF0-294757F64DC0}"/>
              </a:ext>
            </a:extLst>
          </p:cNvPr>
          <p:cNvCxnSpPr>
            <a:stCxn id="16" idx="1"/>
          </p:cNvCxnSpPr>
          <p:nvPr/>
        </p:nvCxnSpPr>
        <p:spPr>
          <a:xfrm flipH="1">
            <a:off x="7335557" y="4527388"/>
            <a:ext cx="451160" cy="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DDAF2-0BC7-4416-8166-4397DE0D6E61}"/>
              </a:ext>
            </a:extLst>
          </p:cNvPr>
          <p:cNvSpPr/>
          <p:nvPr/>
        </p:nvSpPr>
        <p:spPr>
          <a:xfrm>
            <a:off x="7298333" y="3867090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>
            <a:off x="8154559" y="3193287"/>
            <a:ext cx="266515" cy="108518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BD654-078F-43C1-B8B4-AEB323BED04D}"/>
              </a:ext>
            </a:extLst>
          </p:cNvPr>
          <p:cNvSpPr txBox="1"/>
          <p:nvPr/>
        </p:nvSpPr>
        <p:spPr>
          <a:xfrm>
            <a:off x="8972596" y="33704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>
            <a:off x="2717506" y="3411447"/>
            <a:ext cx="266515" cy="2024398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2362200" y="376613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380C0E2-92B9-4088-AAA0-ADB7602957BA}"/>
              </a:ext>
            </a:extLst>
          </p:cNvPr>
          <p:cNvSpPr/>
          <p:nvPr/>
        </p:nvSpPr>
        <p:spPr>
          <a:xfrm>
            <a:off x="3921598" y="2309464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BE29466-EBD7-4BD6-9DCD-87EF8D1754B1}"/>
              </a:ext>
            </a:extLst>
          </p:cNvPr>
          <p:cNvSpPr/>
          <p:nvPr/>
        </p:nvSpPr>
        <p:spPr>
          <a:xfrm>
            <a:off x="6705600" y="28194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FD4FA8B-4FF4-4639-AC57-E3DE08BD266F}"/>
              </a:ext>
            </a:extLst>
          </p:cNvPr>
          <p:cNvSpPr/>
          <p:nvPr/>
        </p:nvSpPr>
        <p:spPr>
          <a:xfrm>
            <a:off x="6705600" y="42672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C1749D7-5D53-4D75-ABAB-92DB5AB745AA}"/>
              </a:ext>
            </a:extLst>
          </p:cNvPr>
          <p:cNvSpPr/>
          <p:nvPr/>
        </p:nvSpPr>
        <p:spPr>
          <a:xfrm>
            <a:off x="3921598" y="4798998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62000" y="1219200"/>
            <a:ext cx="4837404" cy="1726329"/>
            <a:chOff x="762000" y="1219200"/>
            <a:chExt cx="4837404" cy="1726329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D3E18327-9A2F-4907-96AC-A760D142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082" y="1660629"/>
              <a:ext cx="1258399" cy="12849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80F692-4C0F-4A13-A37A-AF190A0A415F}"/>
                </a:ext>
              </a:extLst>
            </p:cNvPr>
            <p:cNvSpPr/>
            <p:nvPr/>
          </p:nvSpPr>
          <p:spPr>
            <a:xfrm>
              <a:off x="762000" y="1219200"/>
              <a:ext cx="48374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fgets</a:t>
              </a:r>
              <a:r>
                <a:rPr lang="en-US" sz="2000" b="1" dirty="0" smtClean="0">
                  <a:latin typeface="Consolas" panose="020B0609020204030204" pitchFamily="49" charset="0"/>
                  <a:cs typeface="Courier"/>
                </a:rPr>
                <a:t>(</a:t>
              </a:r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sndbuf</a:t>
              </a:r>
              <a:r>
                <a:rPr lang="en-US" sz="2000" dirty="0" err="1" smtClean="0">
                  <a:latin typeface="Consolas" panose="020B0609020204030204" pitchFamily="49" charset="0"/>
                  <a:cs typeface="Courier"/>
                </a:rPr>
                <a:t>,bufsize</a:t>
              </a:r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,stdin</a:t>
              </a:r>
              <a:r>
                <a:rPr lang="en-US" sz="2000" b="1" dirty="0" smtClean="0">
                  <a:latin typeface="Consolas" panose="020B0609020204030204" pitchFamily="49" charset="0"/>
                  <a:cs typeface="Courier"/>
                </a:rPr>
                <a:t>); 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33" name="Picture 32" descr="imgres.png">
            <a:extLst>
              <a:ext uri="{FF2B5EF4-FFF2-40B4-BE49-F238E27FC236}">
                <a16:creationId xmlns:a16="http://schemas.microsoft.com/office/drawing/2014/main" id="{1005DD79-CE9D-4B7B-AF5A-945AD6845B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61" y="2924743"/>
            <a:ext cx="948330" cy="822411"/>
          </a:xfrm>
          <a:prstGeom prst="rect">
            <a:avLst/>
          </a:prstGeom>
        </p:spPr>
      </p:pic>
      <p:pic>
        <p:nvPicPr>
          <p:cNvPr id="34" name="Picture 33" descr="imgres.png">
            <a:extLst>
              <a:ext uri="{FF2B5EF4-FFF2-40B4-BE49-F238E27FC236}">
                <a16:creationId xmlns:a16="http://schemas.microsoft.com/office/drawing/2014/main" id="{58A49D54-CF10-4C3B-82C1-570CBB232E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4" y="5573454"/>
            <a:ext cx="948330" cy="82241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2A4F59-C863-49FC-A3C9-52A490B4EC9C}"/>
              </a:ext>
            </a:extLst>
          </p:cNvPr>
          <p:cNvCxnSpPr>
            <a:stCxn id="22" idx="1"/>
            <a:endCxn id="33" idx="1"/>
          </p:cNvCxnSpPr>
          <p:nvPr/>
        </p:nvCxnSpPr>
        <p:spPr>
          <a:xfrm flipV="1">
            <a:off x="8420735" y="3335949"/>
            <a:ext cx="1326226" cy="170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B54B39-DC98-44DB-88AC-3AFCB04616E3}"/>
              </a:ext>
            </a:extLst>
          </p:cNvPr>
          <p:cNvSpPr txBox="1"/>
          <p:nvPr/>
        </p:nvSpPr>
        <p:spPr>
          <a:xfrm>
            <a:off x="3918056" y="5915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7CAD5-5F22-48BA-B762-B787BC906D31}"/>
              </a:ext>
            </a:extLst>
          </p:cNvPr>
          <p:cNvCxnSpPr>
            <a:cxnSpLocks/>
          </p:cNvCxnSpPr>
          <p:nvPr/>
        </p:nvCxnSpPr>
        <p:spPr>
          <a:xfrm>
            <a:off x="3144058" y="5444074"/>
            <a:ext cx="1387059" cy="471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45">
            <a:extLst>
              <a:ext uri="{FF2B5EF4-FFF2-40B4-BE49-F238E27FC236}">
                <a16:creationId xmlns:a16="http://schemas.microsoft.com/office/drawing/2014/main" id="{14435F38-29AB-4486-9A71-AC0243C5A8FB}"/>
              </a:ext>
            </a:extLst>
          </p:cNvPr>
          <p:cNvSpPr/>
          <p:nvPr/>
        </p:nvSpPr>
        <p:spPr>
          <a:xfrm>
            <a:off x="654413" y="2994114"/>
            <a:ext cx="2351677" cy="330057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70B229D8-6293-4810-8722-AABC35C20F97}"/>
              </a:ext>
            </a:extLst>
          </p:cNvPr>
          <p:cNvSpPr/>
          <p:nvPr/>
        </p:nvSpPr>
        <p:spPr>
          <a:xfrm>
            <a:off x="8326493" y="1371601"/>
            <a:ext cx="3008744" cy="4081360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414995"/>
              <a:gd name="connsiteX1" fmla="*/ 826349 w 2053606"/>
              <a:gd name="connsiteY1" fmla="*/ 2401432 h 2414995"/>
              <a:gd name="connsiteX2" fmla="*/ 1380403 w 2053606"/>
              <a:gd name="connsiteY2" fmla="*/ 2333015 h 2414995"/>
              <a:gd name="connsiteX3" fmla="*/ 1919612 w 2053606"/>
              <a:gd name="connsiteY3" fmla="*/ 2080599 h 2414995"/>
              <a:gd name="connsiteX4" fmla="*/ 2052508 w 2053606"/>
              <a:gd name="connsiteY4" fmla="*/ 1017286 h 2414995"/>
              <a:gd name="connsiteX5" fmla="*/ 1875313 w 2053606"/>
              <a:gd name="connsiteY5" fmla="*/ 116424 h 2414995"/>
              <a:gd name="connsiteX6" fmla="*/ 1151767 w 2053606"/>
              <a:gd name="connsiteY6" fmla="*/ 13046 h 2414995"/>
              <a:gd name="connsiteX7" fmla="*/ 472520 w 2053606"/>
              <a:gd name="connsiteY7" fmla="*/ 131192 h 2414995"/>
              <a:gd name="connsiteX8" fmla="*/ 251026 w 2053606"/>
              <a:gd name="connsiteY8" fmla="*/ 515166 h 2414995"/>
              <a:gd name="connsiteX0" fmla="*/ 0 w 1984480"/>
              <a:gd name="connsiteY0" fmla="*/ 2537978 h 2570071"/>
              <a:gd name="connsiteX1" fmla="*/ 757223 w 1984480"/>
              <a:gd name="connsiteY1" fmla="*/ 2401432 h 2570071"/>
              <a:gd name="connsiteX2" fmla="*/ 1311277 w 1984480"/>
              <a:gd name="connsiteY2" fmla="*/ 2333015 h 2570071"/>
              <a:gd name="connsiteX3" fmla="*/ 1850486 w 1984480"/>
              <a:gd name="connsiteY3" fmla="*/ 2080599 h 2570071"/>
              <a:gd name="connsiteX4" fmla="*/ 1983382 w 1984480"/>
              <a:gd name="connsiteY4" fmla="*/ 1017286 h 2570071"/>
              <a:gd name="connsiteX5" fmla="*/ 1806187 w 1984480"/>
              <a:gd name="connsiteY5" fmla="*/ 116424 h 2570071"/>
              <a:gd name="connsiteX6" fmla="*/ 1082641 w 1984480"/>
              <a:gd name="connsiteY6" fmla="*/ 13046 h 2570071"/>
              <a:gd name="connsiteX7" fmla="*/ 403394 w 1984480"/>
              <a:gd name="connsiteY7" fmla="*/ 131192 h 2570071"/>
              <a:gd name="connsiteX8" fmla="*/ 181900 w 1984480"/>
              <a:gd name="connsiteY8" fmla="*/ 515166 h 2570071"/>
              <a:gd name="connsiteX0" fmla="*/ 0 w 1984480"/>
              <a:gd name="connsiteY0" fmla="*/ 2537978 h 2834267"/>
              <a:gd name="connsiteX1" fmla="*/ 734181 w 1984480"/>
              <a:gd name="connsiteY1" fmla="*/ 2830630 h 2834267"/>
              <a:gd name="connsiteX2" fmla="*/ 1311277 w 1984480"/>
              <a:gd name="connsiteY2" fmla="*/ 2333015 h 2834267"/>
              <a:gd name="connsiteX3" fmla="*/ 1850486 w 1984480"/>
              <a:gd name="connsiteY3" fmla="*/ 2080599 h 2834267"/>
              <a:gd name="connsiteX4" fmla="*/ 1983382 w 1984480"/>
              <a:gd name="connsiteY4" fmla="*/ 1017286 h 2834267"/>
              <a:gd name="connsiteX5" fmla="*/ 1806187 w 1984480"/>
              <a:gd name="connsiteY5" fmla="*/ 116424 h 2834267"/>
              <a:gd name="connsiteX6" fmla="*/ 1082641 w 1984480"/>
              <a:gd name="connsiteY6" fmla="*/ 13046 h 2834267"/>
              <a:gd name="connsiteX7" fmla="*/ 403394 w 1984480"/>
              <a:gd name="connsiteY7" fmla="*/ 131192 h 2834267"/>
              <a:gd name="connsiteX8" fmla="*/ 181900 w 1984480"/>
              <a:gd name="connsiteY8" fmla="*/ 515166 h 2834267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181900 w 1984005"/>
              <a:gd name="connsiteY8" fmla="*/ 515166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13424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39455 h 2831059"/>
              <a:gd name="connsiteX0" fmla="*/ 0 w 1984005"/>
              <a:gd name="connsiteY0" fmla="*/ 2641130 h 2934211"/>
              <a:gd name="connsiteX1" fmla="*/ 734181 w 1984005"/>
              <a:gd name="connsiteY1" fmla="*/ 2933782 h 2934211"/>
              <a:gd name="connsiteX2" fmla="*/ 1495614 w 1984005"/>
              <a:gd name="connsiteY2" fmla="*/ 2576997 h 2934211"/>
              <a:gd name="connsiteX3" fmla="*/ 1850486 w 1984005"/>
              <a:gd name="connsiteY3" fmla="*/ 2183751 h 2934211"/>
              <a:gd name="connsiteX4" fmla="*/ 1983382 w 1984005"/>
              <a:gd name="connsiteY4" fmla="*/ 1120438 h 2934211"/>
              <a:gd name="connsiteX5" fmla="*/ 1806187 w 1984005"/>
              <a:gd name="connsiteY5" fmla="*/ 219576 h 2934211"/>
              <a:gd name="connsiteX6" fmla="*/ 1082641 w 1984005"/>
              <a:gd name="connsiteY6" fmla="*/ 116198 h 2934211"/>
              <a:gd name="connsiteX7" fmla="*/ 152866 w 1984005"/>
              <a:gd name="connsiteY7" fmla="*/ 26094 h 2934211"/>
              <a:gd name="connsiteX8" fmla="*/ 56636 w 1984005"/>
              <a:gd name="connsiteY8" fmla="*/ 442607 h 2934211"/>
              <a:gd name="connsiteX0" fmla="*/ 4021 w 1936782"/>
              <a:gd name="connsiteY0" fmla="*/ 2495740 h 2934320"/>
              <a:gd name="connsiteX1" fmla="*/ 686958 w 1936782"/>
              <a:gd name="connsiteY1" fmla="*/ 2933782 h 2934320"/>
              <a:gd name="connsiteX2" fmla="*/ 1448391 w 1936782"/>
              <a:gd name="connsiteY2" fmla="*/ 2576997 h 2934320"/>
              <a:gd name="connsiteX3" fmla="*/ 1803263 w 1936782"/>
              <a:gd name="connsiteY3" fmla="*/ 2183751 h 2934320"/>
              <a:gd name="connsiteX4" fmla="*/ 1936159 w 1936782"/>
              <a:gd name="connsiteY4" fmla="*/ 1120438 h 2934320"/>
              <a:gd name="connsiteX5" fmla="*/ 1758964 w 1936782"/>
              <a:gd name="connsiteY5" fmla="*/ 219576 h 2934320"/>
              <a:gd name="connsiteX6" fmla="*/ 1035418 w 1936782"/>
              <a:gd name="connsiteY6" fmla="*/ 116198 h 2934320"/>
              <a:gd name="connsiteX7" fmla="*/ 105643 w 1936782"/>
              <a:gd name="connsiteY7" fmla="*/ 26094 h 2934320"/>
              <a:gd name="connsiteX8" fmla="*/ 9413 w 1936782"/>
              <a:gd name="connsiteY8" fmla="*/ 442607 h 2934320"/>
              <a:gd name="connsiteX0" fmla="*/ 15675 w 1948436"/>
              <a:gd name="connsiteY0" fmla="*/ 2495740 h 2934320"/>
              <a:gd name="connsiteX1" fmla="*/ 698612 w 1948436"/>
              <a:gd name="connsiteY1" fmla="*/ 2933782 h 2934320"/>
              <a:gd name="connsiteX2" fmla="*/ 1460045 w 1948436"/>
              <a:gd name="connsiteY2" fmla="*/ 2576997 h 2934320"/>
              <a:gd name="connsiteX3" fmla="*/ 1814917 w 1948436"/>
              <a:gd name="connsiteY3" fmla="*/ 2183751 h 2934320"/>
              <a:gd name="connsiteX4" fmla="*/ 1947813 w 1948436"/>
              <a:gd name="connsiteY4" fmla="*/ 1120438 h 2934320"/>
              <a:gd name="connsiteX5" fmla="*/ 1770618 w 1948436"/>
              <a:gd name="connsiteY5" fmla="*/ 219576 h 2934320"/>
              <a:gd name="connsiteX6" fmla="*/ 1047072 w 1948436"/>
              <a:gd name="connsiteY6" fmla="*/ 116198 h 2934320"/>
              <a:gd name="connsiteX7" fmla="*/ 117297 w 1948436"/>
              <a:gd name="connsiteY7" fmla="*/ 26094 h 2934320"/>
              <a:gd name="connsiteX8" fmla="*/ 3985 w 1948436"/>
              <a:gd name="connsiteY8" fmla="*/ 505820 h 29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436" h="2934320">
                <a:moveTo>
                  <a:pt x="15675" y="2495740"/>
                </a:moveTo>
                <a:cubicBezTo>
                  <a:pt x="26749" y="2607733"/>
                  <a:pt x="457884" y="2920239"/>
                  <a:pt x="698612" y="2933782"/>
                </a:cubicBezTo>
                <a:cubicBezTo>
                  <a:pt x="939340" y="2947325"/>
                  <a:pt x="1273994" y="2702002"/>
                  <a:pt x="1460045" y="2576997"/>
                </a:cubicBezTo>
                <a:cubicBezTo>
                  <a:pt x="1646096" y="2451992"/>
                  <a:pt x="1733622" y="2426511"/>
                  <a:pt x="1814917" y="2183751"/>
                </a:cubicBezTo>
                <a:cubicBezTo>
                  <a:pt x="1896212" y="1940991"/>
                  <a:pt x="1955196" y="1447800"/>
                  <a:pt x="1947813" y="1120438"/>
                </a:cubicBezTo>
                <a:cubicBezTo>
                  <a:pt x="1940430" y="793076"/>
                  <a:pt x="1920742" y="386949"/>
                  <a:pt x="1770618" y="219576"/>
                </a:cubicBezTo>
                <a:cubicBezTo>
                  <a:pt x="1620495" y="52203"/>
                  <a:pt x="1322625" y="148445"/>
                  <a:pt x="1047072" y="116198"/>
                </a:cubicBezTo>
                <a:cubicBezTo>
                  <a:pt x="771519" y="83951"/>
                  <a:pt x="267421" y="-57593"/>
                  <a:pt x="117297" y="26094"/>
                </a:cubicBezTo>
                <a:cubicBezTo>
                  <a:pt x="-32826" y="109781"/>
                  <a:pt x="3985" y="505820"/>
                  <a:pt x="3985" y="50582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22703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8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606770" y="2835114"/>
            <a:ext cx="266515" cy="549203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462864" y="1547287"/>
            <a:ext cx="266515" cy="72093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0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 rot="1053436">
            <a:off x="8094211" y="2098661"/>
            <a:ext cx="266515" cy="1059652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7789701" y="2090318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59" name="Right Arrow 58"/>
          <p:cNvSpPr/>
          <p:nvPr/>
        </p:nvSpPr>
        <p:spPr bwMode="auto">
          <a:xfrm rot="635344">
            <a:off x="4701058" y="2511455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ight Arrow 59"/>
          <p:cNvSpPr/>
          <p:nvPr/>
        </p:nvSpPr>
        <p:spPr bwMode="auto">
          <a:xfrm rot="9956113">
            <a:off x="4659059" y="4555140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E4B10-CC9E-41DA-BCEA-8D4CFB31DDD9}"/>
              </a:ext>
            </a:extLst>
          </p:cNvPr>
          <p:cNvSpPr/>
          <p:nvPr/>
        </p:nvSpPr>
        <p:spPr>
          <a:xfrm>
            <a:off x="2743200" y="3028890"/>
            <a:ext cx="4274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"/>
              </a:rPr>
              <a:t>n = 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read(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sockfd,rcvbuf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 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829" y="3527061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latin typeface="Gill Sans Light"/>
              </a:rPr>
              <a:t>Client</a:t>
            </a:r>
          </a:p>
          <a:p>
            <a:pPr algn="ctr"/>
            <a:r>
              <a:rPr lang="en-US" sz="1600" b="0" dirty="0" smtClean="0">
                <a:latin typeface="Gill Sans Light"/>
              </a:rPr>
              <a:t>Socket</a:t>
            </a:r>
            <a:endParaRPr lang="en-US" sz="1600" b="0" dirty="0">
              <a:latin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29738" y="3493500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latin typeface="Gill Sans Light"/>
              </a:rPr>
              <a:t>Server</a:t>
            </a:r>
          </a:p>
          <a:p>
            <a:pPr algn="ctr"/>
            <a:r>
              <a:rPr lang="en-US" sz="1600" b="0" dirty="0" smtClean="0">
                <a:latin typeface="Gill Sans Light"/>
              </a:rPr>
              <a:t>Socket</a:t>
            </a:r>
            <a:endParaRPr lang="en-US" sz="16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61799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4" grpId="0" animBg="1"/>
      <p:bldP spid="16" grpId="0" animBg="1"/>
      <p:bldP spid="20" grpId="0"/>
      <p:bldP spid="22" grpId="0" animBg="1"/>
      <p:bldP spid="23" grpId="0"/>
      <p:bldP spid="24" grpId="0" animBg="1"/>
      <p:bldP spid="25" grpId="0"/>
      <p:bldP spid="36" grpId="0"/>
      <p:bldP spid="38" grpId="0" animBg="1"/>
      <p:bldP spid="39" grpId="0" animBg="1"/>
      <p:bldP spid="45" grpId="0" animBg="1"/>
      <p:bldP spid="48" grpId="0" animBg="1"/>
      <p:bldP spid="49" grpId="0" animBg="1"/>
      <p:bldP spid="50" grpId="0" animBg="1"/>
      <p:bldP spid="54" grpId="0"/>
      <p:bldP spid="59" grpId="0" animBg="1"/>
      <p:bldP spid="60" grpId="0" animBg="1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client-server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762000"/>
            <a:ext cx="9525000" cy="255454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[MAXOUT];</a:t>
            </a: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while (1)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sndbuf,MAXIN,stdin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);		  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prompt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*/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)+1);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send (including null terminator)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(rcvbuf,0,MAXOUT);           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clear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n=read(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MAXOUT);        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receive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	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echo */</a:t>
            </a: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3766" y="3955519"/>
            <a:ext cx="7000835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read(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consockfd,reqbuf,MAXREQ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write(STDOUT_FILENO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n); 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n);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echo*/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2691495" y="2161346"/>
            <a:ext cx="4863574" cy="3162648"/>
          </a:xfrm>
          <a:custGeom>
            <a:avLst/>
            <a:gdLst>
              <a:gd name="connsiteX0" fmla="*/ 4083817 w 4863574"/>
              <a:gd name="connsiteY0" fmla="*/ 0 h 3162648"/>
              <a:gd name="connsiteX1" fmla="*/ 4572311 w 4863574"/>
              <a:gd name="connsiteY1" fmla="*/ 928036 h 3162648"/>
              <a:gd name="connsiteX2" fmla="*/ 163652 w 4863574"/>
              <a:gd name="connsiteY2" fmla="*/ 2124713 h 3162648"/>
              <a:gd name="connsiteX3" fmla="*/ 871968 w 4863574"/>
              <a:gd name="connsiteY3" fmla="*/ 3162648 h 316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74" h="3162648">
                <a:moveTo>
                  <a:pt x="4083817" y="0"/>
                </a:moveTo>
                <a:cubicBezTo>
                  <a:pt x="4654744" y="286958"/>
                  <a:pt x="5225672" y="573917"/>
                  <a:pt x="4572311" y="928036"/>
                </a:cubicBezTo>
                <a:cubicBezTo>
                  <a:pt x="3918950" y="1282155"/>
                  <a:pt x="780376" y="1752278"/>
                  <a:pt x="163652" y="2124713"/>
                </a:cubicBezTo>
                <a:cubicBezTo>
                  <a:pt x="-453072" y="2497148"/>
                  <a:pt x="871968" y="3162648"/>
                  <a:pt x="871968" y="3162648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8400" y="2057400"/>
            <a:ext cx="4343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5257800"/>
            <a:ext cx="4114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96540" y="5968022"/>
            <a:ext cx="54864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600201" y="2661998"/>
            <a:ext cx="8550629" cy="3434003"/>
          </a:xfrm>
          <a:custGeom>
            <a:avLst/>
            <a:gdLst>
              <a:gd name="connsiteX0" fmla="*/ 7561943 w 8629325"/>
              <a:gd name="connsiteY0" fmla="*/ 3138226 h 3138226"/>
              <a:gd name="connsiteX1" fmla="*/ 8038225 w 8629325"/>
              <a:gd name="connsiteY1" fmla="*/ 2014814 h 3138226"/>
              <a:gd name="connsiteX2" fmla="*/ 442141 w 8629325"/>
              <a:gd name="connsiteY2" fmla="*/ 634972 h 3138226"/>
              <a:gd name="connsiteX3" fmla="*/ 857361 w 8629325"/>
              <a:gd name="connsiteY3" fmla="*/ 0 h 313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325" h="3138226">
                <a:moveTo>
                  <a:pt x="7561943" y="3138226"/>
                </a:moveTo>
                <a:cubicBezTo>
                  <a:pt x="8393401" y="2785124"/>
                  <a:pt x="9224859" y="2432023"/>
                  <a:pt x="8038225" y="2014814"/>
                </a:cubicBezTo>
                <a:cubicBezTo>
                  <a:pt x="6851591" y="1597605"/>
                  <a:pt x="1638952" y="970774"/>
                  <a:pt x="442141" y="634972"/>
                </a:cubicBezTo>
                <a:cubicBezTo>
                  <a:pt x="-754670" y="299170"/>
                  <a:pt x="857361" y="0"/>
                  <a:pt x="857361" y="0"/>
                </a:cubicBezTo>
              </a:path>
            </a:pathLst>
          </a:custGeom>
          <a:ln w="57150" cmpd="sng">
            <a:solidFill>
              <a:srgbClr val="1C31CA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2554167"/>
            <a:ext cx="38862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25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E60F-3F13-4455-AEEF-F268A56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we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A08-3835-4402-BF88-E9E17030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Reliable</a:t>
            </a:r>
          </a:p>
          <a:p>
            <a:pPr lvl="1"/>
            <a:r>
              <a:rPr lang="en-US" dirty="0"/>
              <a:t>Write to a file =&gt; Read it back.  Nothing is lost. </a:t>
            </a:r>
          </a:p>
          <a:p>
            <a:pPr lvl="1"/>
            <a:r>
              <a:rPr lang="en-US" dirty="0"/>
              <a:t>Write to a (TCP) socket =&gt; Read from the other side, same.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order (sequential stream)</a:t>
            </a:r>
          </a:p>
          <a:p>
            <a:pPr lvl="1"/>
            <a:r>
              <a:rPr lang="en-US" dirty="0"/>
              <a:t>Write X then write Y =&gt; read gets X then read gets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ready?</a:t>
            </a:r>
          </a:p>
          <a:p>
            <a:pPr lvl="1"/>
            <a:r>
              <a:rPr lang="en-US" dirty="0"/>
              <a:t>File read gets whatever is there at the </a:t>
            </a:r>
            <a:r>
              <a:rPr lang="en-US" dirty="0" smtClean="0"/>
              <a:t>time</a:t>
            </a:r>
            <a:endParaRPr lang="en-US" dirty="0"/>
          </a:p>
          <a:p>
            <a:pPr lvl="2"/>
            <a:r>
              <a:rPr lang="en-US" dirty="0" smtClean="0"/>
              <a:t>Actually need to loop and read until we receive the terminator (‘\0’)</a:t>
            </a:r>
          </a:p>
          <a:p>
            <a:pPr lvl="1"/>
            <a:r>
              <a:rPr lang="en-US" dirty="0" smtClean="0"/>
              <a:t>Assumes </a:t>
            </a:r>
            <a:r>
              <a:rPr lang="en-US" dirty="0"/>
              <a:t>writing already took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Blocks if nothing has arrived yet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00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30C3-72F0-4A10-AC3E-37B33EB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1BA7-2845-4AD4-9578-103A2CF0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1658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 systems provide a collection of permanent objects in a structured name space:</a:t>
            </a:r>
            <a:endParaRPr lang="en-US" dirty="0"/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exist independently of processes</a:t>
            </a:r>
          </a:p>
          <a:p>
            <a:pPr lvl="1"/>
            <a:r>
              <a:rPr lang="en-US" dirty="0"/>
              <a:t>Easy to name what file to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</a:p>
          <a:p>
            <a:r>
              <a:rPr lang="en-US" dirty="0" smtClean="0"/>
              <a:t>Pipes</a:t>
            </a:r>
            <a:r>
              <a:rPr lang="en-US" dirty="0"/>
              <a:t>: </a:t>
            </a:r>
            <a:r>
              <a:rPr lang="en-US" dirty="0" smtClean="0"/>
              <a:t>one-way communication between processes on same (physical) machine</a:t>
            </a:r>
          </a:p>
          <a:p>
            <a:pPr lvl="1"/>
            <a:r>
              <a:rPr lang="en-US" dirty="0" smtClean="0"/>
              <a:t>Single queue</a:t>
            </a:r>
          </a:p>
          <a:p>
            <a:pPr lvl="1"/>
            <a:r>
              <a:rPr lang="en-US" dirty="0" smtClean="0"/>
              <a:t>Created transiently by a call to </a:t>
            </a:r>
            <a:r>
              <a:rPr lang="en-US" dirty="0" smtClean="0">
                <a:latin typeface="Consolas" panose="020B0609020204030204" pitchFamily="49" charset="0"/>
              </a:rPr>
              <a:t>pipe()</a:t>
            </a:r>
          </a:p>
          <a:p>
            <a:pPr lvl="1"/>
            <a:r>
              <a:rPr lang="en-US" dirty="0" smtClean="0"/>
              <a:t>Passed from parent to children (descriptors </a:t>
            </a:r>
            <a:r>
              <a:rPr lang="en-US" dirty="0"/>
              <a:t>inherited from parent </a:t>
            </a:r>
            <a:r>
              <a:rPr lang="en-US" dirty="0" smtClean="0"/>
              <a:t>process)</a:t>
            </a:r>
            <a:endParaRPr lang="en-US" dirty="0"/>
          </a:p>
          <a:p>
            <a:r>
              <a:rPr lang="en-US" dirty="0" smtClean="0"/>
              <a:t>Sockets: two-way communication between processes on same or different machine</a:t>
            </a:r>
          </a:p>
          <a:p>
            <a:pPr lvl="1"/>
            <a:r>
              <a:rPr lang="en-US" dirty="0" smtClean="0"/>
              <a:t>Two queues (one in each direction)</a:t>
            </a:r>
          </a:p>
          <a:p>
            <a:pPr lvl="1"/>
            <a:r>
              <a:rPr lang="en-US" dirty="0" smtClean="0"/>
              <a:t>Processes can be on </a:t>
            </a:r>
            <a:r>
              <a:rPr lang="en-US" dirty="0"/>
              <a:t>separate machines: no common ancestor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 the objects we are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ing?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these completely independent programs know that the other wants to “talk” to them?</a:t>
            </a:r>
          </a:p>
        </p:txBody>
      </p:sp>
    </p:spTree>
    <p:extLst>
      <p:ext uri="{BB962C8B-B14F-4D97-AF65-F5344CB8AC3E}">
        <p14:creationId xmlns:p14="http://schemas.microsoft.com/office/powerpoint/2010/main" val="277713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220-6C5D-486E-922B-CE5F23D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for Communication over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49CD-EB9E-4D67-8011-622DFF89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Hostname</a:t>
            </a:r>
          </a:p>
          <a:p>
            <a:pPr lvl="1"/>
            <a:r>
              <a:rPr lang="en-US" dirty="0"/>
              <a:t>www.eecs.berkeley.edu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128.32.244.172  (IPv4, 32-bit Integer)</a:t>
            </a:r>
          </a:p>
          <a:p>
            <a:pPr lvl="1"/>
            <a:r>
              <a:rPr lang="en-US" dirty="0"/>
              <a:t>2607:f140:0:81::f (IPv6, 128-bit Integer)</a:t>
            </a:r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0-1023 are “</a:t>
            </a:r>
            <a:r>
              <a:rPr lang="en-US" dirty="0">
                <a:hlinkClick r:id="rId2"/>
              </a:rPr>
              <a:t>well known</a:t>
            </a:r>
            <a:r>
              <a:rPr lang="en-US" dirty="0"/>
              <a:t>” or “system” ports</a:t>
            </a:r>
          </a:p>
          <a:p>
            <a:pPr lvl="2"/>
            <a:r>
              <a:rPr lang="en-US" dirty="0"/>
              <a:t>Superuser privileges to bind to one</a:t>
            </a:r>
          </a:p>
          <a:p>
            <a:pPr lvl="1"/>
            <a:r>
              <a:rPr lang="en-US" dirty="0"/>
              <a:t>1024 – 49151 are “registered” ports (</a:t>
            </a:r>
            <a:r>
              <a:rPr lang="en-US" dirty="0">
                <a:hlinkClick r:id="rId3"/>
              </a:rPr>
              <a:t>registry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−1) are “dynamic” or “private”</a:t>
            </a:r>
          </a:p>
          <a:p>
            <a:pPr lvl="2"/>
            <a:r>
              <a:rPr lang="en-US" dirty="0"/>
              <a:t>Automatically allocated as “ephemeral ports”</a:t>
            </a:r>
          </a:p>
        </p:txBody>
      </p:sp>
    </p:spTree>
    <p:extLst>
      <p:ext uri="{BB962C8B-B14F-4D97-AF65-F5344CB8AC3E}">
        <p14:creationId xmlns:p14="http://schemas.microsoft.com/office/powerpoint/2010/main" val="4114924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AE14-3743-4B9E-AF37-5D55C1E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I/O: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57C4-8AA0-401A-B43A-88BFB5BC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Operations specific to terminals, devices, networking, …</a:t>
            </a:r>
            <a:endParaRPr lang="en-US" sz="2000" dirty="0"/>
          </a:p>
          <a:p>
            <a:pPr lvl="1"/>
            <a:r>
              <a:rPr lang="en-US" sz="2000" dirty="0"/>
              <a:t>e.g., </a:t>
            </a:r>
            <a:r>
              <a:rPr lang="en-US" sz="2000" dirty="0" err="1">
                <a:latin typeface="Consolas" panose="020B0609020204030204" pitchFamily="49" charset="0"/>
              </a:rPr>
              <a:t>ioctl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Duplicating descriptors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dup2(int old, int new);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dup(int old);</a:t>
            </a:r>
          </a:p>
          <a:p>
            <a:r>
              <a:rPr lang="en-US" dirty="0"/>
              <a:t>Pipes – channel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pipe(int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[2]);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Writes to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[1] can be read from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[0]</a:t>
            </a:r>
          </a:p>
          <a:p>
            <a:r>
              <a:rPr lang="en-US" dirty="0"/>
              <a:t>File Locking</a:t>
            </a:r>
          </a:p>
          <a:p>
            <a:r>
              <a:rPr lang="en-US" dirty="0"/>
              <a:t>Memory-Mapping Files</a:t>
            </a:r>
          </a:p>
          <a:p>
            <a:r>
              <a:rPr lang="en-US" dirty="0"/>
              <a:t>Asynchronous I/O</a:t>
            </a:r>
          </a:p>
        </p:txBody>
      </p:sp>
    </p:spTree>
    <p:extLst>
      <p:ext uri="{BB962C8B-B14F-4D97-AF65-F5344CB8AC3E}">
        <p14:creationId xmlns:p14="http://schemas.microsoft.com/office/powerpoint/2010/main" val="2148294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77197" y="715938"/>
            <a:ext cx="3810000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91923" y="685800"/>
            <a:ext cx="4819077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04" y="4186254"/>
            <a:ext cx="10515600" cy="272005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Special kind of socket: </a:t>
            </a: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server socket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Has file descriptor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Can’t read or write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Two operations: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listen()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Start allowing clients to connect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accept()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Create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new socket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 for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particular 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</a:t>
            </a:r>
            <a:r>
              <a:rPr lang="en-US" dirty="0" smtClean="0">
                <a:latin typeface="Gill Sans Light"/>
              </a:rPr>
              <a:t>Setup over TCP/IP</a:t>
            </a:r>
            <a:endParaRPr lang="en-US" dirty="0">
              <a:latin typeface="Gill Sans Light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197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4308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</a:t>
            </a:r>
            <a:r>
              <a:rPr lang="en-US" dirty="0" smtClean="0">
                <a:latin typeface="Gill Sans Light"/>
              </a:rPr>
              <a:t>Setup over TCP/IP</a:t>
            </a:r>
            <a:endParaRPr lang="en-US" dirty="0">
              <a:latin typeface="Gill Sans Light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41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34590"/>
            <a:ext cx="5181600" cy="247101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 txBox="1">
            <a:spLocks/>
          </p:cNvSpPr>
          <p:nvPr/>
        </p:nvSpPr>
        <p:spPr>
          <a:xfrm>
            <a:off x="6172199" y="4234589"/>
            <a:ext cx="5685739" cy="24710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kern="0" smtClean="0">
                <a:latin typeface="Gill Sans Light"/>
              </a:rPr>
              <a:t>Done by OS during client socket setup</a:t>
            </a:r>
          </a:p>
          <a:p>
            <a:r>
              <a:rPr lang="en-US" kern="0" smtClean="0">
                <a:latin typeface="Gill Sans Light"/>
              </a:rPr>
              <a:t>Server Port often “well known”</a:t>
            </a:r>
          </a:p>
          <a:p>
            <a:pPr lvl="1"/>
            <a:r>
              <a:rPr lang="en-US" kern="0" smtClean="0">
                <a:latin typeface="Gill Sans Light"/>
              </a:rPr>
              <a:t>80 (web), 443 (secure web), 25 (sendmail), etc</a:t>
            </a:r>
          </a:p>
          <a:p>
            <a:pPr lvl="1"/>
            <a:r>
              <a:rPr lang="en-US" kern="0" smtClean="0">
                <a:latin typeface="Gill Sans Light"/>
              </a:rPr>
              <a:t>Well-known ports from 0—1023 </a:t>
            </a:r>
            <a:endParaRPr lang="en-US" kern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49225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329440" y="4465983"/>
            <a:ext cx="90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846383" y="4465982"/>
            <a:ext cx="163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5189424" y="2337626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5351998" y="3773370"/>
            <a:ext cx="87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4024355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42724"/>
            <a:ext cx="8229600" cy="1061570"/>
          </a:xfrm>
        </p:spPr>
        <p:txBody>
          <a:bodyPr>
            <a:normAutofit/>
          </a:bodyPr>
          <a:lstStyle/>
          <a:p>
            <a:r>
              <a:rPr lang="en-US" dirty="0" smtClean="0"/>
              <a:t>File servers, web, FTP, Databases, …</a:t>
            </a:r>
          </a:p>
          <a:p>
            <a:r>
              <a:rPr lang="en-US" dirty="0" smtClean="0"/>
              <a:t>Many clients accessing a common server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4462485" y="1624508"/>
            <a:ext cx="3081316" cy="3101329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68812" y="2200468"/>
            <a:ext cx="1550456" cy="112238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01464" y="1260018"/>
            <a:ext cx="1550456" cy="748462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Client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01464" y="2313281"/>
            <a:ext cx="1550456" cy="7484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2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1464" y="3972041"/>
            <a:ext cx="1550456" cy="748462"/>
          </a:xfrm>
          <a:prstGeom prst="roundRect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Client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90534" y="334494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***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3751920" y="1634249"/>
            <a:ext cx="4416892" cy="9046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3751920" y="2687513"/>
            <a:ext cx="4416892" cy="37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51920" y="2847502"/>
            <a:ext cx="4416892" cy="13762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82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Sockets </a:t>
            </a:r>
            <a:r>
              <a:rPr lang="en-US" dirty="0" smtClean="0">
                <a:latin typeface="Gill Sans Light"/>
              </a:rPr>
              <a:t>in concept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</a:t>
              </a:r>
              <a:r>
                <a:rPr lang="en-US" dirty="0" smtClean="0">
                  <a:latin typeface="Gill Sans Light"/>
                </a:rPr>
                <a:t>rite request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write response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81599" y="3728903"/>
            <a:ext cx="387499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87553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  <p:bldP spid="6" grpId="0" animBg="1"/>
      <p:bldP spid="5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14400"/>
            <a:ext cx="10515600" cy="5347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// Create a socket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struct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Carry out Client-Server protocol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run_client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/* Clean up on termination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/>
              <a:t>Protocol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2000" y="19050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209800"/>
            <a:ext cx="9829800" cy="685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3581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45720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5638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762000"/>
            <a:ext cx="11430000" cy="5715000"/>
            <a:chOff x="381000" y="762000"/>
            <a:chExt cx="11430000" cy="571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81000" y="762000"/>
              <a:ext cx="11430000" cy="571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12F0818A-0EA1-4C7E-8C82-27E36E84B8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4400" y="914400"/>
              <a:ext cx="10515600" cy="5347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char *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host_name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, *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Create a socket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struct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addrinfo</a:t>
              </a:r>
              <a:r>
                <a:rPr lang="en-US" b="1" kern="0" dirty="0" smtClean="0">
                  <a:latin typeface="Consolas" panose="020B0609020204030204" pitchFamily="49" charset="0"/>
                </a:rPr>
                <a:t> *server = </a:t>
              </a:r>
              <a:r>
                <a:rPr lang="en-US" b="1" kern="0" dirty="0" err="1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lookup_host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host_name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,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(server-&gt;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ai_family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ai_socktype</a:t>
              </a:r>
              <a:r>
                <a:rPr lang="en-US" b="1" kern="0" dirty="0" smtClean="0">
                  <a:latin typeface="Consolas" panose="020B0609020204030204" pitchFamily="49" charset="0"/>
                </a:rPr>
                <a:t>,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                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ai_protocol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Connect to specified host and port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connect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ai_addrlen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Carry out Client-Server protocol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run_client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/* Clean up on termination */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012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EBC-3132-47E0-9FAA-022DC3D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  <a:r>
              <a:rPr lang="en-US" dirty="0" smtClean="0"/>
              <a:t>: </a:t>
            </a:r>
            <a:r>
              <a:rPr lang="en-US" dirty="0"/>
              <a:t>Getting the Server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ACF9-98F8-4D2B-A923-9CD8186D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1430000" cy="4905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char *port)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memset</a:t>
            </a:r>
            <a:r>
              <a:rPr lang="en-US" b="1" dirty="0">
                <a:latin typeface="Consolas" panose="020B0609020204030204" pitchFamily="49" charset="0"/>
              </a:rPr>
              <a:t>(&amp;hints, 0, </a:t>
            </a:r>
            <a:r>
              <a:rPr lang="en-US" b="1" dirty="0" err="1">
                <a:latin typeface="Consolas" panose="020B0609020204030204" pitchFamily="49" charset="0"/>
              </a:rPr>
              <a:t>sizeof</a:t>
            </a:r>
            <a:r>
              <a:rPr lang="en-US" b="1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hints.ai_family</a:t>
            </a:r>
            <a:r>
              <a:rPr lang="en-US" b="1" dirty="0">
                <a:latin typeface="Consolas" panose="020B0609020204030204" pitchFamily="49" charset="0"/>
              </a:rPr>
              <a:t> = AF_UNSPEC</a:t>
            </a:r>
            <a:r>
              <a:rPr lang="en-US" b="1" dirty="0" smtClean="0">
                <a:latin typeface="Consolas" panose="020B0609020204030204" pitchFamily="49" charset="0"/>
              </a:rPr>
              <a:t>;		/* Includes AF_INET and AF_INET6 */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hints.ai_socktype</a:t>
            </a:r>
            <a:r>
              <a:rPr lang="en-US" b="1" dirty="0">
                <a:latin typeface="Consolas" panose="020B0609020204030204" pitchFamily="49" charset="0"/>
              </a:rPr>
              <a:t> = SOCK_STREAM</a:t>
            </a:r>
            <a:r>
              <a:rPr lang="en-US" b="1" dirty="0" smtClean="0">
                <a:latin typeface="Consolas" panose="020B0609020204030204" pitchFamily="49" charset="0"/>
              </a:rPr>
              <a:t>;	/* Essentially TCP/IP */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rv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getaddrinfo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  &amp;hints, &amp;server);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rv</a:t>
            </a:r>
            <a:r>
              <a:rPr lang="en-US" b="1" dirty="0"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printf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 err="1">
                <a:latin typeface="Consolas" panose="020B0609020204030204" pitchFamily="49" charset="0"/>
              </a:rPr>
              <a:t>getaddrinfo</a:t>
            </a:r>
            <a:r>
              <a:rPr lang="en-US" b="1" dirty="0">
                <a:latin typeface="Consolas" panose="020B0609020204030204" pitchFamily="49" charset="0"/>
              </a:rPr>
              <a:t> failed: %s\n",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gai_strerror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rv</a:t>
            </a:r>
            <a:r>
              <a:rPr lang="en-US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4864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3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setup_address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			 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</a:rPr>
              <a:t> server-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/>
              <a:t>Protocol (v1)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62000" y="1447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1752600"/>
            <a:ext cx="9829800" cy="57647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2590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3200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44196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0" y="4724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2000" y="50292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2000" y="5638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685800"/>
            <a:ext cx="11353800" cy="5715000"/>
            <a:chOff x="304800" y="762000"/>
            <a:chExt cx="11353800" cy="571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" y="762000"/>
              <a:ext cx="11353800" cy="571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6BA5C055-2F05-4B09-8E7E-A4136A86B30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8200" y="947530"/>
              <a:ext cx="10515600" cy="540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Create socket to listen for client connections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char *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struct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addrinfo</a:t>
              </a:r>
              <a:r>
                <a:rPr lang="en-US" b="1" kern="0" dirty="0" smtClean="0">
                  <a:latin typeface="Consolas" panose="020B0609020204030204" pitchFamily="49" charset="0"/>
                </a:rPr>
                <a:t> *server = </a:t>
              </a:r>
              <a:r>
                <a:rPr lang="en-US" b="1" kern="0" dirty="0" err="1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setup_address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(server-&gt;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ai_family</a:t>
              </a:r>
              <a:r>
                <a:rPr lang="en-US" b="1" kern="0" dirty="0" smtClean="0">
                  <a:latin typeface="Consolas" panose="020B0609020204030204" pitchFamily="49" charset="0"/>
                </a:rPr>
                <a:t>,</a:t>
              </a:r>
              <a:br>
                <a:rPr lang="en-US" b="1" kern="0" dirty="0" smtClean="0">
                  <a:latin typeface="Consolas" panose="020B0609020204030204" pitchFamily="49" charset="0"/>
                </a:rPr>
              </a:br>
              <a:r>
                <a:rPr lang="en-US" b="1" kern="0" dirty="0" smtClean="0">
                  <a:latin typeface="Consolas" panose="020B0609020204030204" pitchFamily="49" charset="0"/>
                </a:rPr>
                <a:t>			 	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ai_socktype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ai_protocol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Bind socket to specific port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bind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ai_addrlen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Start listening for new client connections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246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FC1-E843-4602-B035-44457AC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/>
              <a:t>Address: </a:t>
            </a:r>
            <a:r>
              <a:rPr lang="en-US" dirty="0" smtClean="0"/>
              <a:t>Itself (wildcard IP), Passive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2631-2E9B-493D-AE43-18706F9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1658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struct </a:t>
            </a:r>
            <a:r>
              <a:rPr lang="en-US" sz="2000" b="1" dirty="0" err="1">
                <a:latin typeface="Consolas" panose="020B0609020204030204" pitchFamily="49" charset="0"/>
              </a:rPr>
              <a:t>addrinfo</a:t>
            </a:r>
            <a:r>
              <a:rPr lang="en-US" sz="2000" b="1" dirty="0">
                <a:latin typeface="Consolas" panose="020B0609020204030204" pitchFamily="49" charset="0"/>
              </a:rPr>
              <a:t> *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setup_address</a:t>
            </a:r>
            <a:r>
              <a:rPr lang="en-US" sz="2000" b="1" dirty="0">
                <a:latin typeface="Consolas" panose="020B0609020204030204" pitchFamily="49" charset="0"/>
              </a:rPr>
              <a:t>(char *port) 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struct </a:t>
            </a:r>
            <a:r>
              <a:rPr lang="en-US" sz="2000" b="1" dirty="0" err="1">
                <a:latin typeface="Consolas" panose="020B0609020204030204" pitchFamily="49" charset="0"/>
              </a:rPr>
              <a:t>addrinfo</a:t>
            </a:r>
            <a:r>
              <a:rPr lang="en-US" sz="2000" b="1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struct </a:t>
            </a:r>
            <a:r>
              <a:rPr lang="en-US" sz="2000" b="1" dirty="0" err="1">
                <a:latin typeface="Consolas" panose="020B0609020204030204" pitchFamily="49" charset="0"/>
              </a:rPr>
              <a:t>addrinfo</a:t>
            </a:r>
            <a:r>
              <a:rPr lang="en-US" sz="2000" b="1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memset</a:t>
            </a:r>
            <a:r>
              <a:rPr lang="en-US" sz="2000" b="1" dirty="0">
                <a:latin typeface="Consolas" panose="020B0609020204030204" pitchFamily="49" charset="0"/>
              </a:rPr>
              <a:t>(&amp;hints, 0, </a:t>
            </a:r>
            <a:r>
              <a:rPr lang="en-US" sz="2000" b="1" dirty="0" err="1"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hints.ai_family</a:t>
            </a:r>
            <a:r>
              <a:rPr lang="en-US" sz="2000" b="1" dirty="0">
                <a:latin typeface="Consolas" panose="020B0609020204030204" pitchFamily="49" charset="0"/>
              </a:rPr>
              <a:t> = AF_UNSPEC;		/* Includes AF_INET and AF_INET6 </a:t>
            </a:r>
            <a:r>
              <a:rPr lang="en-US" sz="2000" b="1" dirty="0" smtClean="0">
                <a:latin typeface="Consolas" panose="020B0609020204030204" pitchFamily="49" charset="0"/>
              </a:rPr>
              <a:t>*/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hints.ai_socktype</a:t>
            </a:r>
            <a:r>
              <a:rPr lang="en-US" sz="2000" b="1" dirty="0">
                <a:latin typeface="Consolas" panose="020B0609020204030204" pitchFamily="49" charset="0"/>
              </a:rPr>
              <a:t> = SOCK_STREAM;	</a:t>
            </a:r>
            <a:r>
              <a:rPr lang="en-US" sz="2000" b="1" dirty="0" smtClean="0">
                <a:latin typeface="Consolas" panose="020B0609020204030204" pitchFamily="49" charset="0"/>
              </a:rPr>
              <a:t>	/* </a:t>
            </a:r>
            <a:r>
              <a:rPr lang="en-US" sz="2000" b="1" dirty="0">
                <a:latin typeface="Consolas" panose="020B0609020204030204" pitchFamily="49" charset="0"/>
              </a:rPr>
              <a:t>Essentially TCP/IP */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hints.ai_flags</a:t>
            </a:r>
            <a:r>
              <a:rPr lang="en-US" sz="2000" b="1" dirty="0">
                <a:latin typeface="Consolas" panose="020B0609020204030204" pitchFamily="49" charset="0"/>
              </a:rPr>
              <a:t> = AI_PASSIVE</a:t>
            </a:r>
            <a:r>
              <a:rPr lang="en-US" sz="2000" b="1" dirty="0" smtClean="0">
                <a:latin typeface="Consolas" panose="020B0609020204030204" pitchFamily="49" charset="0"/>
              </a:rPr>
              <a:t>;		/* Set up for server socket */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</a:rPr>
              <a:t>rv</a:t>
            </a:r>
            <a:r>
              <a:rPr lang="en-US" sz="2000" b="1" dirty="0" smtClean="0"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getaddrinfo</a:t>
            </a:r>
            <a:r>
              <a:rPr lang="en-US" sz="2000" b="1" dirty="0" smtClean="0">
                <a:latin typeface="Consolas" panose="020B0609020204030204" pitchFamily="49" charset="0"/>
              </a:rPr>
              <a:t>(NULL</a:t>
            </a:r>
            <a:r>
              <a:rPr lang="en-US" sz="2000" b="1" dirty="0">
                <a:latin typeface="Consolas" panose="020B0609020204030204" pitchFamily="49" charset="0"/>
              </a:rPr>
              <a:t>, port, &amp;hints, &amp;server</a:t>
            </a:r>
            <a:r>
              <a:rPr lang="en-US" sz="2000" b="1" dirty="0" smtClean="0">
                <a:latin typeface="Consolas" panose="020B0609020204030204" pitchFamily="49" charset="0"/>
              </a:rPr>
              <a:t>);  /* No address! (any local IP) */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if 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rv</a:t>
            </a:r>
            <a:r>
              <a:rPr lang="en-US" sz="2000" b="1" dirty="0"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</a:rPr>
              <a:t>("</a:t>
            </a:r>
            <a:r>
              <a:rPr lang="en-US" sz="2000" b="1" dirty="0" err="1">
                <a:latin typeface="Consolas" panose="020B0609020204030204" pitchFamily="49" charset="0"/>
              </a:rPr>
              <a:t>getaddrinfo</a:t>
            </a:r>
            <a:r>
              <a:rPr lang="en-US" sz="2000" b="1" dirty="0">
                <a:latin typeface="Consolas" panose="020B0609020204030204" pitchFamily="49" charset="0"/>
              </a:rPr>
              <a:t> failed: %s\n",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gai_strerror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rv</a:t>
            </a:r>
            <a:r>
              <a:rPr lang="en-US" sz="20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Accepts any connections on the specified port</a:t>
            </a:r>
          </a:p>
        </p:txBody>
      </p:sp>
    </p:spTree>
    <p:extLst>
      <p:ext uri="{BB962C8B-B14F-4D97-AF65-F5344CB8AC3E}">
        <p14:creationId xmlns:p14="http://schemas.microsoft.com/office/powerpoint/2010/main" val="126604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4BC8-05A8-40A1-8182-1B23787D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Could </a:t>
            </a:r>
            <a:r>
              <a:rPr lang="en-US" dirty="0"/>
              <a:t>the Server Protect Itself?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F3B-07C2-4ECD-B2EB-2051E159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150600" cy="5105400"/>
          </a:xfrm>
        </p:spPr>
        <p:txBody>
          <a:bodyPr/>
          <a:lstStyle/>
          <a:p>
            <a:r>
              <a:rPr lang="en-US" dirty="0"/>
              <a:t>Handle each connection in a separate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This will mean that the logic serving each request will be “sandboxed” away from the main server process</a:t>
            </a:r>
          </a:p>
          <a:p>
            <a:r>
              <a:rPr lang="en-US" dirty="0" smtClean="0"/>
              <a:t>In the following code, keep in mind: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ork() </a:t>
            </a:r>
            <a:r>
              <a:rPr lang="en-US" dirty="0" smtClean="0"/>
              <a:t>will duplicate </a:t>
            </a:r>
            <a:r>
              <a:rPr lang="en-US" i="1" dirty="0" smtClean="0"/>
              <a:t>all</a:t>
            </a:r>
            <a:r>
              <a:rPr lang="en-US" dirty="0" smtClean="0"/>
              <a:t> of the parent’s file descriptors (i.e. pointers to sockets!)</a:t>
            </a:r>
          </a:p>
          <a:p>
            <a:pPr lvl="1"/>
            <a:r>
              <a:rPr lang="en-US" dirty="0" smtClean="0"/>
              <a:t>We keep control over accepting new connections in the parent</a:t>
            </a:r>
          </a:p>
          <a:p>
            <a:pPr lvl="1"/>
            <a:r>
              <a:rPr lang="en-US" dirty="0" smtClean="0"/>
              <a:t>New child connection for each remote client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9122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D337-D900-4ACE-A151-43476CA8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2A06-CBCB-4580-BB1A-751DEDB7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Access control check, setup happens here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Least common denominator</a:t>
            </a:r>
          </a:p>
          <a:p>
            <a:pPr lvl="1"/>
            <a:r>
              <a:rPr lang="en-US" dirty="0"/>
              <a:t>OS responsible for hiding the fact that real devices may not work this way (e.g. hard drive stores data in blocks)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2002649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27760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(each connection has own process)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72000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83635" y="625390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16459" y="5313522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Wait for child</a:t>
            </a:r>
            <a:endParaRPr lang="en-US" dirty="0">
              <a:latin typeface="Gill Sans Light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092158" y="495889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591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while </a:t>
            </a:r>
            <a:r>
              <a:rPr lang="en-US" b="1" dirty="0">
                <a:latin typeface="Consolas" panose="020B0609020204030204" pitchFamily="49" charset="0"/>
              </a:rPr>
              <a:t>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(v2)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800" y="1143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2209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" y="2514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3186896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3505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3810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76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5181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5800" y="6172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pid_t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 smtClean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 smtClean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532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A58-D600-44B7-8BD8-2E3FFB2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Concurrent </a:t>
            </a:r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4F4-5F26-4381-B421-74FF447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in the server:</a:t>
            </a:r>
          </a:p>
          <a:p>
            <a:pPr lvl="1"/>
            <a:r>
              <a:rPr lang="en-US" dirty="0"/>
              <a:t>Listen will queue requests</a:t>
            </a:r>
          </a:p>
          <a:p>
            <a:pPr lvl="1"/>
            <a:r>
              <a:rPr lang="en-US" dirty="0"/>
              <a:t>Buffering present elsewhere</a:t>
            </a:r>
          </a:p>
          <a:p>
            <a:pPr lvl="1"/>
            <a:r>
              <a:rPr lang="en-US" dirty="0"/>
              <a:t>But server </a:t>
            </a:r>
            <a:r>
              <a:rPr lang="en-US" i="1" dirty="0">
                <a:solidFill>
                  <a:srgbClr val="FF0000"/>
                </a:solidFill>
              </a:rPr>
              <a:t>waits</a:t>
            </a:r>
            <a:r>
              <a:rPr lang="en-US" dirty="0"/>
              <a:t> for each connection to terminate before servicing the </a:t>
            </a:r>
            <a:r>
              <a:rPr lang="en-US" dirty="0" smtClean="0"/>
              <a:t>next</a:t>
            </a:r>
          </a:p>
          <a:p>
            <a:pPr lvl="2"/>
            <a:r>
              <a:rPr lang="en-US" dirty="0" smtClean="0"/>
              <a:t>This is the standard shell pattern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concurrent server can handle and service a new connection before the previous client </a:t>
            </a:r>
            <a:r>
              <a:rPr lang="en-US" dirty="0" smtClean="0"/>
              <a:t>disconnects</a:t>
            </a:r>
          </a:p>
          <a:p>
            <a:pPr lvl="1"/>
            <a:r>
              <a:rPr lang="en-US" dirty="0" smtClean="0"/>
              <a:t>Simple – just don’t wait in parent!</a:t>
            </a:r>
          </a:p>
          <a:p>
            <a:pPr lvl="1"/>
            <a:r>
              <a:rPr lang="en-US" dirty="0" smtClean="0"/>
              <a:t>Perhaps not so simple – multiple child processes better not have data races with one another through file system/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1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830" y="152400"/>
            <a:ext cx="842634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and Concurrency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6"/>
            <a:ext cx="1838714" cy="254872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72000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57874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92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while </a:t>
            </a:r>
            <a:r>
              <a:rPr lang="en-US" b="1" dirty="0">
                <a:latin typeface="Consolas" panose="020B0609020204030204" pitchFamily="49" charset="0"/>
              </a:rPr>
              <a:t>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//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 smtClean="0">
                <a:latin typeface="Consolas" panose="020B0609020204030204" pitchFamily="49" charset="0"/>
              </a:rPr>
              <a:t>(NULL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</a:t>
            </a:r>
            <a:r>
              <a:rPr lang="en-US" dirty="0" smtClean="0"/>
              <a:t>v3)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5181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pid_t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 smtClean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//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 smtClean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306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D431-CFB7-411E-BE0B-AF39203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Concurrent </a:t>
            </a:r>
            <a:r>
              <a:rPr lang="en-US" dirty="0"/>
              <a:t>Server </a:t>
            </a:r>
            <a:r>
              <a:rPr lang="en-US" dirty="0" smtClean="0"/>
              <a:t>(without Protection)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F147-3D52-4F6C-862D-4BF17545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 a new </a:t>
            </a:r>
            <a:r>
              <a:rPr lang="en-US" i="1" dirty="0"/>
              <a:t>thread</a:t>
            </a:r>
            <a:r>
              <a:rPr lang="en-US" dirty="0"/>
              <a:t> to handle each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Lower overhead spawning process (less to do)</a:t>
            </a:r>
            <a:endParaRPr lang="en-US" dirty="0"/>
          </a:p>
          <a:p>
            <a:r>
              <a:rPr lang="en-US" dirty="0"/>
              <a:t>Main </a:t>
            </a:r>
            <a:r>
              <a:rPr lang="en-US" i="1" dirty="0"/>
              <a:t>thread</a:t>
            </a:r>
            <a:r>
              <a:rPr lang="en-US" dirty="0"/>
              <a:t> initiates new client connections without waiting for previously spawned threads</a:t>
            </a:r>
          </a:p>
          <a:p>
            <a:r>
              <a:rPr lang="en-US" dirty="0"/>
              <a:t>Why give up the protection of separate processes?</a:t>
            </a:r>
          </a:p>
          <a:p>
            <a:pPr lvl="1"/>
            <a:r>
              <a:rPr lang="en-US" dirty="0"/>
              <a:t>More efficient to create new threads</a:t>
            </a:r>
          </a:p>
          <a:p>
            <a:pPr lvl="1"/>
            <a:r>
              <a:rPr lang="en-US" dirty="0"/>
              <a:t>More efficient to switch between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Even more potential for data races (need synchronization?)</a:t>
            </a:r>
          </a:p>
          <a:p>
            <a:pPr lvl="1"/>
            <a:r>
              <a:rPr lang="en-US" dirty="0" smtClean="0"/>
              <a:t>Through shared memory structures</a:t>
            </a:r>
          </a:p>
          <a:p>
            <a:pPr lvl="1"/>
            <a:r>
              <a:rPr lang="en-US" dirty="0" smtClean="0"/>
              <a:t>Through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29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782248"/>
            <a:ext cx="2455574" cy="158736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654063" y="3013877"/>
            <a:ext cx="1655107" cy="256694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  <a:gd name="connsiteX0" fmla="*/ 212046 w 1655107"/>
              <a:gd name="connsiteY0" fmla="*/ 3192735 h 3828051"/>
              <a:gd name="connsiteX1" fmla="*/ 306011 w 1655107"/>
              <a:gd name="connsiteY1" fmla="*/ 3687455 h 3828051"/>
              <a:gd name="connsiteX2" fmla="*/ 1392352 w 1655107"/>
              <a:gd name="connsiteY2" fmla="*/ 3580358 h 3828051"/>
              <a:gd name="connsiteX3" fmla="*/ 1652461 w 1655107"/>
              <a:gd name="connsiteY3" fmla="*/ 1040642 h 3828051"/>
              <a:gd name="connsiteX4" fmla="*/ 1453554 w 1655107"/>
              <a:gd name="connsiteY4" fmla="*/ 153271 h 3828051"/>
              <a:gd name="connsiteX5" fmla="*/ 459017 w 1655107"/>
              <a:gd name="connsiteY5" fmla="*/ 276 h 3828051"/>
              <a:gd name="connsiteX6" fmla="*/ 107104 w 1655107"/>
              <a:gd name="connsiteY6" fmla="*/ 122672 h 3828051"/>
              <a:gd name="connsiteX7" fmla="*/ 0 w 1655107"/>
              <a:gd name="connsiteY7" fmla="*/ 367464 h 3828051"/>
              <a:gd name="connsiteX0" fmla="*/ 212046 w 1655107"/>
              <a:gd name="connsiteY0" fmla="*/ 3192735 h 3847207"/>
              <a:gd name="connsiteX1" fmla="*/ 569780 w 1655107"/>
              <a:gd name="connsiteY1" fmla="*/ 3726987 h 3847207"/>
              <a:gd name="connsiteX2" fmla="*/ 1392352 w 1655107"/>
              <a:gd name="connsiteY2" fmla="*/ 3580358 h 3847207"/>
              <a:gd name="connsiteX3" fmla="*/ 1652461 w 1655107"/>
              <a:gd name="connsiteY3" fmla="*/ 1040642 h 3847207"/>
              <a:gd name="connsiteX4" fmla="*/ 1453554 w 1655107"/>
              <a:gd name="connsiteY4" fmla="*/ 153271 h 3847207"/>
              <a:gd name="connsiteX5" fmla="*/ 459017 w 1655107"/>
              <a:gd name="connsiteY5" fmla="*/ 276 h 3847207"/>
              <a:gd name="connsiteX6" fmla="*/ 107104 w 1655107"/>
              <a:gd name="connsiteY6" fmla="*/ 122672 h 3847207"/>
              <a:gd name="connsiteX7" fmla="*/ 0 w 1655107"/>
              <a:gd name="connsiteY7" fmla="*/ 367464 h 38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107" h="3847207">
                <a:moveTo>
                  <a:pt x="212046" y="3192735"/>
                </a:moveTo>
                <a:cubicBezTo>
                  <a:pt x="325525" y="3341905"/>
                  <a:pt x="373062" y="3662383"/>
                  <a:pt x="569780" y="3726987"/>
                </a:cubicBezTo>
                <a:cubicBezTo>
                  <a:pt x="766498" y="3791591"/>
                  <a:pt x="1211905" y="4028082"/>
                  <a:pt x="1392352" y="3580358"/>
                </a:cubicBezTo>
                <a:cubicBezTo>
                  <a:pt x="1572799" y="3132634"/>
                  <a:pt x="1642261" y="1611823"/>
                  <a:pt x="1652461" y="1040642"/>
                </a:cubicBezTo>
                <a:cubicBezTo>
                  <a:pt x="1662661" y="469461"/>
                  <a:pt x="1652461" y="326665"/>
                  <a:pt x="1453554" y="153271"/>
                </a:cubicBezTo>
                <a:cubicBezTo>
                  <a:pt x="1254647" y="-20123"/>
                  <a:pt x="683425" y="5376"/>
                  <a:pt x="459017" y="276"/>
                </a:cubicBezTo>
                <a:cubicBezTo>
                  <a:pt x="234609" y="-4824"/>
                  <a:pt x="183607" y="61474"/>
                  <a:pt x="107104" y="122672"/>
                </a:cubicBezTo>
                <a:cubicBezTo>
                  <a:pt x="30601" y="183870"/>
                  <a:pt x="15300" y="275667"/>
                  <a:pt x="0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26779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7552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18378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92070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561213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393770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81878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21147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805124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517866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60160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985785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89546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877399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0200" y="43495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Spawned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413621"/>
            <a:ext cx="285740" cy="49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42333" y="48539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Main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96144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with Concurrency, without Protection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B12E70-1CF1-4AFA-8CCE-435A3E4A808E}"/>
              </a:ext>
            </a:extLst>
          </p:cNvPr>
          <p:cNvSpPr txBox="1"/>
          <p:nvPr/>
        </p:nvSpPr>
        <p:spPr>
          <a:xfrm>
            <a:off x="7211081" y="4049190"/>
            <a:ext cx="220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cs typeface="Consolas" panose="020B0609020204030204" pitchFamily="49" charset="0"/>
              </a:rPr>
              <a:t>pthread_create</a:t>
            </a:r>
            <a:endParaRPr lang="en-US" sz="20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97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Thread Pools: More Later!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1752600" y="4185138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allocThreads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worker,queue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Enqueue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queue,con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wakeUp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6248400" y="4152901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Dequeue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sleepOn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(con);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2743200" y="2209801"/>
            <a:ext cx="6172200" cy="1893888"/>
            <a:chOff x="624" y="1392"/>
            <a:chExt cx="3888" cy="1193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Master</a:t>
              </a:r>
            </a:p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13987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156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Device Driver: Device-specific code in the kernel that interacts directly with the device hardware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kernel I/O system can interact easily with different device </a:t>
            </a:r>
            <a:r>
              <a:rPr lang="en-US" altLang="ko-KR" dirty="0" smtClean="0">
                <a:ea typeface="굴림" panose="020B0600000101010101" pitchFamily="34" charset="-127"/>
              </a:rPr>
              <a:t>drivers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File </a:t>
            </a:r>
            <a:r>
              <a:rPr lang="en-US" altLang="ko-KR" dirty="0">
                <a:ea typeface="굴림" panose="020B0600000101010101" pitchFamily="34" charset="-127"/>
              </a:rPr>
              <a:t>abstraction works for inter-processes communication (local or Internet)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Socket</a:t>
            </a:r>
            <a:r>
              <a:rPr lang="en-US" altLang="ko-KR" dirty="0">
                <a:ea typeface="굴림" panose="020B0600000101010101" pitchFamily="34" charset="-127"/>
              </a:rPr>
              <a:t>: an abstraction of a network I/O queue (IPC mechanism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One or more 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Stack is an essential part of a computation stream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Every thread has a stack!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  <a:p>
            <a:pPr lvl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0684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C00-3106-494C-B78F-A6E1CF6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Kernel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68EE-04DF-4F03-980B-772E0B15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Reads are </a:t>
            </a:r>
            <a:r>
              <a:rPr lang="en-US" dirty="0" smtClean="0">
                <a:solidFill>
                  <a:srgbClr val="FF0000"/>
                </a:solidFill>
              </a:rPr>
              <a:t>buffered inside kernel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Part of making everything byte-oriented</a:t>
            </a:r>
          </a:p>
          <a:p>
            <a:pPr lvl="1"/>
            <a:r>
              <a:rPr lang="en-US" dirty="0"/>
              <a:t>Process is </a:t>
            </a:r>
            <a:r>
              <a:rPr lang="en-US" b="1" dirty="0"/>
              <a:t>blocked</a:t>
            </a:r>
            <a:r>
              <a:rPr lang="en-US" dirty="0"/>
              <a:t> while waiting for device</a:t>
            </a:r>
          </a:p>
          <a:p>
            <a:pPr lvl="1"/>
            <a:r>
              <a:rPr lang="en-US" dirty="0"/>
              <a:t>Let other processes run while gathering result</a:t>
            </a:r>
          </a:p>
          <a:p>
            <a:r>
              <a:rPr lang="en-US" dirty="0">
                <a:solidFill>
                  <a:srgbClr val="FF0000"/>
                </a:solidFill>
              </a:rPr>
              <a:t>Writes are </a:t>
            </a:r>
            <a:r>
              <a:rPr lang="en-US" dirty="0" smtClean="0">
                <a:solidFill>
                  <a:srgbClr val="FF0000"/>
                </a:solidFill>
              </a:rPr>
              <a:t>buffered inside kernel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Complete in background (more later on)</a:t>
            </a:r>
          </a:p>
          <a:p>
            <a:pPr lvl="1"/>
            <a:r>
              <a:rPr lang="en-US" dirty="0"/>
              <a:t>Return to user when data is “handed off” to </a:t>
            </a:r>
            <a:r>
              <a:rPr lang="en-US" dirty="0" smtClean="0"/>
              <a:t>kernel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buffering is part of global buffer management and caching for block devices (such as disks)</a:t>
            </a:r>
          </a:p>
          <a:p>
            <a:pPr lvl="1"/>
            <a:r>
              <a:rPr lang="en-US" dirty="0"/>
              <a:t>Items typically cached in quanta of disk block sizes</a:t>
            </a:r>
          </a:p>
          <a:p>
            <a:pPr lvl="1"/>
            <a:r>
              <a:rPr lang="en-US" dirty="0" smtClean="0"/>
              <a:t>We will have many interesting things to say about this buffering when we dive into the kernel</a:t>
            </a:r>
          </a:p>
        </p:txBody>
      </p:sp>
    </p:spTree>
    <p:extLst>
      <p:ext uri="{BB962C8B-B14F-4D97-AF65-F5344CB8AC3E}">
        <p14:creationId xmlns:p14="http://schemas.microsoft.com/office/powerpoint/2010/main" val="2879975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</a:t>
            </a:r>
            <a:r>
              <a:rPr lang="en-US" dirty="0"/>
              <a:t>vs High-Level </a:t>
            </a:r>
            <a:r>
              <a:rPr lang="en-US" dirty="0" smtClean="0"/>
              <a:t>file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762000"/>
            <a:ext cx="5867400" cy="586740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 smtClean="0"/>
              <a:t>Low-level direct </a:t>
            </a:r>
            <a:r>
              <a:rPr lang="en-US" sz="2400" dirty="0"/>
              <a:t>use of </a:t>
            </a:r>
            <a:r>
              <a:rPr lang="en-US" sz="2400" dirty="0" err="1"/>
              <a:t>syscall</a:t>
            </a:r>
            <a:r>
              <a:rPr lang="en-US" sz="2400" dirty="0"/>
              <a:t> interface:</a:t>
            </a:r>
            <a:br>
              <a:rPr lang="en-US" sz="2400" dirty="0"/>
            </a:b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open(), read(), write(), close()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Opening of file returns file descriptor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open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latin typeface="Gill Sans"/>
              </a:rPr>
              <a:t>File descriptor only meaningful to kernel</a:t>
            </a:r>
          </a:p>
          <a:p>
            <a:pPr lvl="1">
              <a:lnSpc>
                <a:spcPct val="85000"/>
              </a:lnSpc>
            </a:pPr>
            <a:r>
              <a:rPr lang="en-US" sz="2000" dirty="0">
                <a:latin typeface="Gill Sans"/>
              </a:rPr>
              <a:t>I</a:t>
            </a:r>
            <a:r>
              <a:rPr lang="en-US" sz="2000" dirty="0" smtClean="0">
                <a:latin typeface="Gill Sans"/>
              </a:rPr>
              <a:t>ndex into process (PDB</a:t>
            </a:r>
            <a:r>
              <a:rPr lang="en-US" sz="2000" dirty="0">
                <a:latin typeface="Gill Sans"/>
              </a:rPr>
              <a:t>) which holds pointers to kernel-level structure (“file description”) describing file.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Every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write() </a:t>
            </a:r>
            <a:r>
              <a:rPr lang="en-US" sz="2400" dirty="0"/>
              <a:t>causes </a:t>
            </a:r>
            <a:r>
              <a:rPr lang="en-US" sz="2400" dirty="0" err="1"/>
              <a:t>syscall</a:t>
            </a:r>
            <a:r>
              <a:rPr lang="en-US" sz="2400" dirty="0"/>
              <a:t> no matter how small (could read a single byte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Consider loop to get 4 bytes at a time using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read()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 Each iteration enters kernel for 4 bytes.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762000"/>
            <a:ext cx="6019800" cy="5867400"/>
          </a:xfrm>
          <a:ln w="28575"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 smtClean="0"/>
              <a:t>High-level buffered access: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Opening of file returns </a:t>
            </a:r>
            <a:r>
              <a:rPr lang="en-US" sz="2400" dirty="0" err="1"/>
              <a:t>ptr</a:t>
            </a:r>
            <a:r>
              <a:rPr lang="en-US" sz="2400" dirty="0"/>
              <a:t> to FILE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FILE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myfile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(…);</a:t>
            </a:r>
            <a:endParaRPr lang="en-US" sz="2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 smtClean="0">
                <a:latin typeface="Gill Sans"/>
              </a:rPr>
              <a:t>FILE structure is user space contains:</a:t>
            </a:r>
          </a:p>
          <a:p>
            <a:pPr lvl="1">
              <a:lnSpc>
                <a:spcPct val="85000"/>
              </a:lnSpc>
            </a:pPr>
            <a:r>
              <a:rPr lang="en-US" sz="2000" dirty="0" smtClean="0">
                <a:latin typeface="Gill Sans"/>
              </a:rPr>
              <a:t>a </a:t>
            </a:r>
            <a:r>
              <a:rPr lang="en-US" sz="2000" dirty="0">
                <a:latin typeface="Gill Sans"/>
              </a:rPr>
              <a:t>chunk of memory for a </a:t>
            </a:r>
            <a:r>
              <a:rPr lang="en-US" sz="2000" dirty="0" smtClean="0">
                <a:latin typeface="Gill Sans"/>
              </a:rPr>
              <a:t>buffer</a:t>
            </a:r>
          </a:p>
          <a:p>
            <a:pPr lvl="1">
              <a:lnSpc>
                <a:spcPct val="85000"/>
              </a:lnSpc>
            </a:pPr>
            <a:r>
              <a:rPr lang="en-US" sz="2000" dirty="0" smtClean="0">
                <a:latin typeface="Gill Sans"/>
              </a:rPr>
              <a:t>the </a:t>
            </a:r>
            <a:r>
              <a:rPr lang="en-US" sz="2000" dirty="0">
                <a:latin typeface="Gill Sans"/>
              </a:rPr>
              <a:t>file descriptor for the </a:t>
            </a:r>
            <a:r>
              <a:rPr lang="en-US" sz="2000" dirty="0" smtClean="0">
                <a:latin typeface="Gill Sans"/>
              </a:rPr>
              <a:t>file</a:t>
            </a:r>
            <a:r>
              <a:rPr lang="en-US" sz="2000" dirty="0">
                <a:latin typeface="Gill Sans"/>
              </a:rPr>
              <a:t> </a:t>
            </a:r>
            <a:r>
              <a:rPr lang="en-US" sz="2000" dirty="0" smtClean="0">
                <a:latin typeface="Gill Sans"/>
              </a:rPr>
              <a:t>(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latin typeface="Gill Sans"/>
              </a:rPr>
              <a:t>will call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open()</a:t>
            </a:r>
            <a:r>
              <a:rPr lang="en-US" sz="2000" dirty="0">
                <a:latin typeface="Gill Sans"/>
              </a:rPr>
              <a:t> </a:t>
            </a:r>
            <a:r>
              <a:rPr lang="en-US" sz="2000" dirty="0" smtClean="0">
                <a:latin typeface="Gill Sans"/>
              </a:rPr>
              <a:t>automatically)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400" dirty="0"/>
              <a:t>Every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or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/>
              <a:t>filters through buffer and may not call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read()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write() </a:t>
            </a:r>
            <a:r>
              <a:rPr lang="en-US" sz="2400" dirty="0"/>
              <a:t>on every call</a:t>
            </a:r>
            <a:r>
              <a:rPr lang="en-US" sz="2400" dirty="0" smtClean="0"/>
              <a:t>.</a:t>
            </a:r>
          </a:p>
          <a:p>
            <a:pPr>
              <a:lnSpc>
                <a:spcPct val="85000"/>
              </a:lnSpc>
            </a:pPr>
            <a:r>
              <a:rPr lang="en-US" sz="2400" dirty="0" smtClean="0"/>
              <a:t>Consider loop to get 4 bytes at a time using 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 smtClean="0"/>
              <a:t>:</a:t>
            </a:r>
          </a:p>
          <a:p>
            <a:pPr lvl="1">
              <a:lnSpc>
                <a:spcPct val="85000"/>
              </a:lnSpc>
            </a:pPr>
            <a:r>
              <a:rPr lang="en-US" sz="2000" dirty="0" smtClean="0"/>
              <a:t>First call to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smtClean="0"/>
              <a:t>calls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read()</a:t>
            </a:r>
            <a:r>
              <a:rPr lang="en-US" sz="2000" dirty="0" smtClean="0"/>
              <a:t> for block of bytes (say 1024).  Puts in buffer and returns first 4 to user.  </a:t>
            </a:r>
          </a:p>
          <a:p>
            <a:pPr lvl="1">
              <a:lnSpc>
                <a:spcPct val="85000"/>
              </a:lnSpc>
            </a:pPr>
            <a:r>
              <a:rPr lang="en-US" sz="2000" dirty="0" smtClean="0"/>
              <a:t>Subsequent </a:t>
            </a:r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 smtClean="0"/>
              <a:t>grab bytes from buffer</a:t>
            </a:r>
            <a:endParaRPr lang="en-US" sz="2000" dirty="0"/>
          </a:p>
          <a:p>
            <a:pPr>
              <a:lnSpc>
                <a:spcPct val="85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66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6200" y="838200"/>
            <a:ext cx="5633484" cy="5124139"/>
            <a:chOff x="227125" y="990600"/>
            <a:chExt cx="5633484" cy="51241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625419" y="1313425"/>
              <a:ext cx="523519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Gill Sans Light"/>
                </a:rPr>
                <a:t>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227125" y="990600"/>
              <a:ext cx="280397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Low-Level Operation: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CECDF7-4CFA-4CB6-B75B-0635E442A644}"/>
              </a:ext>
            </a:extLst>
          </p:cNvPr>
          <p:cNvSpPr txBox="1"/>
          <p:nvPr/>
        </p:nvSpPr>
        <p:spPr>
          <a:xfrm>
            <a:off x="709885" y="1847564"/>
            <a:ext cx="5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asm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code …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syscall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# into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eax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put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args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into registers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ebx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, …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special trap instruction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</a:t>
            </a:r>
            <a:r>
              <a:rPr lang="en-US" dirty="0"/>
              <a:t>vs. </a:t>
            </a:r>
            <a:r>
              <a:rPr lang="en-US" dirty="0" smtClean="0"/>
              <a:t>High-Level </a:t>
            </a:r>
            <a:r>
              <a:rPr lang="en-US" dirty="0"/>
              <a:t>File 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794967" y="4559763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get return values from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regs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1468092" y="3020806"/>
            <a:ext cx="4094508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1468092" y="32973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67400" y="838200"/>
            <a:ext cx="5633484" cy="5124139"/>
            <a:chOff x="227125" y="990600"/>
            <a:chExt cx="5633484" cy="51241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625419" y="1313425"/>
              <a:ext cx="5235190" cy="4801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 err="1" smtClean="0">
                  <a:solidFill>
                    <a:srgbClr val="FF0000"/>
                  </a:solidFill>
                  <a:latin typeface="Gill Sans Light"/>
                </a:rPr>
                <a:t>fread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 smtClean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227125" y="990600"/>
              <a:ext cx="2861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High-Level </a:t>
              </a:r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Operation: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1CECDF7-4CFA-4CB6-B75B-0635E442A644}"/>
              </a:ext>
            </a:extLst>
          </p:cNvPr>
          <p:cNvSpPr txBox="1"/>
          <p:nvPr/>
        </p:nvSpPr>
        <p:spPr>
          <a:xfrm>
            <a:off x="6577285" y="1847564"/>
            <a:ext cx="5235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asm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code …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syscall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# into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eax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put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args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into registers %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ebx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, …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 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special trap instruction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662367" y="4559763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  get return values from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regs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7335492" y="3020806"/>
            <a:ext cx="4096512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7391644" y="32973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433767" y="1448227"/>
            <a:ext cx="507243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Check buffer for contents</a:t>
            </a:r>
            <a:endParaRPr lang="en-US" dirty="0">
              <a:solidFill>
                <a:schemeClr val="accent2"/>
              </a:solidFill>
              <a:latin typeface="Gill Sans Light"/>
            </a:endParaRPr>
          </a:p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 Return data to caller if available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435242" y="4992469"/>
            <a:ext cx="5072433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Update buffer with excess data</a:t>
            </a:r>
          </a:p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 Return data to caller</a:t>
            </a:r>
            <a:endParaRPr lang="en-US" dirty="0">
              <a:solidFill>
                <a:schemeClr val="accent2"/>
              </a:solidFill>
              <a:latin typeface="Gill Sans 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93B647-A304-4BC2-B9A7-87C9F98F096B}"/>
              </a:ext>
            </a:extLst>
          </p:cNvPr>
          <p:cNvSpPr/>
          <p:nvPr/>
        </p:nvSpPr>
        <p:spPr>
          <a:xfrm>
            <a:off x="611075" y="5114485"/>
            <a:ext cx="5072433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Light"/>
              </a:rPr>
              <a:t>  </a:t>
            </a:r>
            <a:r>
              <a:rPr lang="en-US" dirty="0" smtClean="0">
                <a:solidFill>
                  <a:schemeClr val="accent2"/>
                </a:solidFill>
                <a:latin typeface="Gill Sans Light"/>
              </a:rPr>
              <a:t>Return data to caller</a:t>
            </a:r>
            <a:endParaRPr lang="en-US" dirty="0">
              <a:solidFill>
                <a:schemeClr val="accent2"/>
              </a:solidFill>
              <a:latin typeface="Gill Sans Ligh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838200" y="2133493"/>
            <a:ext cx="324091" cy="2819507"/>
          </a:xfrm>
          <a:custGeom>
            <a:avLst/>
            <a:gdLst>
              <a:gd name="connsiteX0" fmla="*/ 324091 w 324091"/>
              <a:gd name="connsiteY0" fmla="*/ 0 h 2819507"/>
              <a:gd name="connsiteX1" fmla="*/ 0 w 324091"/>
              <a:gd name="connsiteY1" fmla="*/ 0 h 2819507"/>
              <a:gd name="connsiteX2" fmla="*/ 0 w 324091"/>
              <a:gd name="connsiteY2" fmla="*/ 2812648 h 2819507"/>
              <a:gd name="connsiteX3" fmla="*/ 300942 w 324091"/>
              <a:gd name="connsiteY3" fmla="*/ 2812648 h 281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1" h="2819507">
                <a:moveTo>
                  <a:pt x="324091" y="0"/>
                </a:moveTo>
                <a:lnTo>
                  <a:pt x="0" y="0"/>
                </a:lnTo>
                <a:lnTo>
                  <a:pt x="0" y="2812648"/>
                </a:lnTo>
                <a:cubicBezTo>
                  <a:pt x="100314" y="2812648"/>
                  <a:pt x="262360" y="2828081"/>
                  <a:pt x="300942" y="2812648"/>
                </a:cubicBezTo>
              </a:path>
            </a:pathLst>
          </a:cu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1" name="Freeform 50"/>
          <p:cNvSpPr/>
          <p:nvPr/>
        </p:nvSpPr>
        <p:spPr bwMode="auto">
          <a:xfrm>
            <a:off x="6705600" y="2133600"/>
            <a:ext cx="324091" cy="2819507"/>
          </a:xfrm>
          <a:custGeom>
            <a:avLst/>
            <a:gdLst>
              <a:gd name="connsiteX0" fmla="*/ 324091 w 324091"/>
              <a:gd name="connsiteY0" fmla="*/ 0 h 2819507"/>
              <a:gd name="connsiteX1" fmla="*/ 0 w 324091"/>
              <a:gd name="connsiteY1" fmla="*/ 0 h 2819507"/>
              <a:gd name="connsiteX2" fmla="*/ 0 w 324091"/>
              <a:gd name="connsiteY2" fmla="*/ 2812648 h 2819507"/>
              <a:gd name="connsiteX3" fmla="*/ 300942 w 324091"/>
              <a:gd name="connsiteY3" fmla="*/ 2812648 h 281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91" h="2819507">
                <a:moveTo>
                  <a:pt x="324091" y="0"/>
                </a:moveTo>
                <a:lnTo>
                  <a:pt x="0" y="0"/>
                </a:lnTo>
                <a:lnTo>
                  <a:pt x="0" y="2812648"/>
                </a:lnTo>
                <a:cubicBezTo>
                  <a:pt x="100314" y="2812648"/>
                  <a:pt x="262360" y="2828081"/>
                  <a:pt x="300942" y="2812648"/>
                </a:cubicBezTo>
              </a:path>
            </a:pathLst>
          </a:cu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237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 animBg="1"/>
      <p:bldP spid="20" grpId="0"/>
      <p:bldP spid="34" grpId="0"/>
      <p:bldP spid="35" grpId="0"/>
      <p:bldP spid="36" grpId="0" animBg="1"/>
      <p:bldP spid="37" grpId="0"/>
      <p:bldP spid="47" grpId="0"/>
      <p:bldP spid="49" grpId="0"/>
      <p:bldP spid="50" grpId="0"/>
      <p:bldP spid="8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D35-80B8-4E9D-85D4-76EDAFD9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BC8F-D8E0-4784-A0D5-7870307A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Streams are buffered in user memory:</a:t>
            </a:r>
            <a:br>
              <a:rPr lang="en-US" dirty="0" smtClean="0"/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("Beginning of line ");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sleep(10); // sleep for 10 seconds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("and end of line\n");</a:t>
            </a:r>
          </a:p>
          <a:p>
            <a:pPr marL="284163" indent="0">
              <a:buNone/>
            </a:pPr>
            <a:r>
              <a:rPr lang="en-US" dirty="0" smtClean="0"/>
              <a:t>Prints </a:t>
            </a:r>
            <a:r>
              <a:rPr lang="en-US" dirty="0"/>
              <a:t>out everything at </a:t>
            </a:r>
            <a:r>
              <a:rPr lang="en-US" dirty="0" smtClean="0"/>
              <a:t>once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Operations </a:t>
            </a:r>
            <a:r>
              <a:rPr lang="en-US" dirty="0"/>
              <a:t>on file descriptors are visible immediately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write(STDOUT_FILENO, "Beginning of line ", 18);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write("and end of line \n", 16);</a:t>
            </a:r>
          </a:p>
          <a:p>
            <a:pPr marL="284163" indent="0">
              <a:buNone/>
            </a:pPr>
            <a:r>
              <a:rPr lang="en-US" dirty="0"/>
              <a:t>Outputs "Beginning of line" 10 seconds </a:t>
            </a:r>
            <a:r>
              <a:rPr lang="en-US" dirty="0" smtClean="0"/>
              <a:t>earlier than “and end of line”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83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71417</TotalTime>
  <Pages>60</Pages>
  <Words>6000</Words>
  <Application>Microsoft Office PowerPoint</Application>
  <PresentationFormat>Widescreen</PresentationFormat>
  <Paragraphs>1014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ＭＳ Ｐゴシック</vt:lpstr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Symbol</vt:lpstr>
      <vt:lpstr>Office</vt:lpstr>
      <vt:lpstr>CS162 Operating Systems and Systems Programming Lecture 5  Device Drivers, Sockets and IPC (Finished) </vt:lpstr>
      <vt:lpstr>Recall: Low-Level File I/O: The RAW system-call interface</vt:lpstr>
      <vt:lpstr>Recall: Example: lowio.c</vt:lpstr>
      <vt:lpstr>Low-Level I/O: Other Operations</vt:lpstr>
      <vt:lpstr>POSIX I/O: Design Patterns</vt:lpstr>
      <vt:lpstr>POSIX I/O: Kernel Buffering</vt:lpstr>
      <vt:lpstr>Low-Level vs High-Level file API</vt:lpstr>
      <vt:lpstr>Low-Level vs. High-Level File API</vt:lpstr>
      <vt:lpstr>High-Level vs. Low-Level File API</vt:lpstr>
      <vt:lpstr>What’s below the surface ??</vt:lpstr>
      <vt:lpstr>Recall: SYSCALL</vt:lpstr>
      <vt:lpstr>What’s below the surface ??</vt:lpstr>
      <vt:lpstr>What’s in an Open File Description?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Lower Level Driver</vt:lpstr>
      <vt:lpstr>Device Drivers</vt:lpstr>
      <vt:lpstr>Life Cycle of An I/O Request</vt:lpstr>
      <vt:lpstr>Administrivia</vt:lpstr>
      <vt:lpstr>Communication between processes</vt:lpstr>
      <vt:lpstr>Communication Across the world looks like file IO! </vt:lpstr>
      <vt:lpstr>Request Response Protocol</vt:lpstr>
      <vt:lpstr>Request Response Protocol: Across Network</vt:lpstr>
      <vt:lpstr>The Socket Abstraction: Endpoint for Communication</vt:lpstr>
      <vt:lpstr>Sockets: More Details</vt:lpstr>
      <vt:lpstr>Sockets: More Details</vt:lpstr>
      <vt:lpstr>Simple Example: Echo Server</vt:lpstr>
      <vt:lpstr>Simple Example: Echo Server</vt:lpstr>
      <vt:lpstr>Echo client-server example</vt:lpstr>
      <vt:lpstr>What Assumptions are we Making?</vt:lpstr>
      <vt:lpstr>Socket Creation</vt:lpstr>
      <vt:lpstr>Namespaces for Communication over IP</vt:lpstr>
      <vt:lpstr>Connection Setup over TCP/IP</vt:lpstr>
      <vt:lpstr>Connection Setup over TCP/IP</vt:lpstr>
      <vt:lpstr>Web Server</vt:lpstr>
      <vt:lpstr>Client-Server Models</vt:lpstr>
      <vt:lpstr>Sockets in concept</vt:lpstr>
      <vt:lpstr>Client Protocol</vt:lpstr>
      <vt:lpstr>Client-Side: Getting the Server Address</vt:lpstr>
      <vt:lpstr>Server Protocol (v1)</vt:lpstr>
      <vt:lpstr>Server Address: Itself (wildcard IP), Passive</vt:lpstr>
      <vt:lpstr>How Could the Server Protect Itself?</vt:lpstr>
      <vt:lpstr>Sockets With Protection (each connection has own process)</vt:lpstr>
      <vt:lpstr>Server Protocol (v2)</vt:lpstr>
      <vt:lpstr>How to make a Concurrent Server</vt:lpstr>
      <vt:lpstr>Sockets With Protection and Concurrency</vt:lpstr>
      <vt:lpstr>Server Protocol (v3)</vt:lpstr>
      <vt:lpstr>Faster Concurrent Server (without Protection)</vt:lpstr>
      <vt:lpstr>Sockets with Concurrency, without Protection</vt:lpstr>
      <vt:lpstr>Thread Pools: More Later!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831</cp:revision>
  <cp:lastPrinted>2023-01-31T19:38:42Z</cp:lastPrinted>
  <dcterms:created xsi:type="dcterms:W3CDTF">1995-08-12T11:37:26Z</dcterms:created>
  <dcterms:modified xsi:type="dcterms:W3CDTF">2023-02-02T17:49:22Z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